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21.xml" ContentType="application/vnd.openxmlformats-officedocument.themeOverride+xml"/>
  <Override PartName="/ppt/tags/tag1.xml" ContentType="application/vnd.openxmlformats-officedocument.presentationml.tags+xml"/>
  <Override PartName="/ppt/theme/themeOverride22.xml" ContentType="application/vnd.openxmlformats-officedocument.themeOverride+xml"/>
  <Override PartName="/ppt/tags/tag2.xml" ContentType="application/vnd.openxmlformats-officedocument.presentationml.tags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ags/tag3.xml" ContentType="application/vnd.openxmlformats-officedocument.presentationml.tags+xml"/>
  <Override PartName="/ppt/theme/themeOverride28.xml" ContentType="application/vnd.openxmlformats-officedocument.themeOverride+xml"/>
  <Override PartName="/ppt/tags/tag4.xml" ContentType="application/vnd.openxmlformats-officedocument.presentationml.tags+xml"/>
  <Override PartName="/ppt/theme/themeOverride29.xml" ContentType="application/vnd.openxmlformats-officedocument.themeOverride+xml"/>
  <Override PartName="/ppt/tags/tag5.xml" ContentType="application/vnd.openxmlformats-officedocument.presentationml.tags+xml"/>
  <Override PartName="/ppt/theme/themeOverride30.xml" ContentType="application/vnd.openxmlformats-officedocument.themeOverride+xml"/>
  <Override PartName="/ppt/tags/tag6.xml" ContentType="application/vnd.openxmlformats-officedocument.presentationml.tags+xml"/>
  <Override PartName="/ppt/theme/themeOverride31.xml" ContentType="application/vnd.openxmlformats-officedocument.themeOverride+xml"/>
  <Override PartName="/ppt/tags/tag7.xml" ContentType="application/vnd.openxmlformats-officedocument.presentationml.tags+xml"/>
  <Override PartName="/ppt/theme/themeOverride32.xml" ContentType="application/vnd.openxmlformats-officedocument.themeOverride+xml"/>
  <Override PartName="/ppt/tags/tag8.xml" ContentType="application/vnd.openxmlformats-officedocument.presentationml.tags+xml"/>
  <Override PartName="/ppt/theme/themeOverride33.xml" ContentType="application/vnd.openxmlformats-officedocument.themeOverride+xml"/>
  <Override PartName="/ppt/tags/tag9.xml" ContentType="application/vnd.openxmlformats-officedocument.presentationml.tags+xml"/>
  <Override PartName="/ppt/theme/themeOverride34.xml" ContentType="application/vnd.openxmlformats-officedocument.themeOverride+xml"/>
  <Override PartName="/ppt/tags/tag10.xml" ContentType="application/vnd.openxmlformats-officedocument.presentationml.tags+xml"/>
  <Override PartName="/ppt/theme/themeOverride35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9" r:id="rId2"/>
    <p:sldMasterId id="2147483711" r:id="rId3"/>
    <p:sldMasterId id="2147483803" r:id="rId4"/>
    <p:sldMasterId id="2147483840" r:id="rId5"/>
    <p:sldMasterId id="2147483852" r:id="rId6"/>
    <p:sldMasterId id="2147483914" r:id="rId7"/>
    <p:sldMasterId id="2147483927" r:id="rId8"/>
    <p:sldMasterId id="2147483939" r:id="rId9"/>
    <p:sldMasterId id="2147484001" r:id="rId10"/>
    <p:sldMasterId id="2147484013" r:id="rId11"/>
    <p:sldMasterId id="2147484025" r:id="rId12"/>
    <p:sldMasterId id="2147484038" r:id="rId13"/>
    <p:sldMasterId id="2147484041" r:id="rId14"/>
    <p:sldMasterId id="2147484077" r:id="rId15"/>
    <p:sldMasterId id="2147484083" r:id="rId16"/>
  </p:sldMasterIdLst>
  <p:notesMasterIdLst>
    <p:notesMasterId r:id="rId104"/>
  </p:notesMasterIdLst>
  <p:sldIdLst>
    <p:sldId id="256" r:id="rId17"/>
    <p:sldId id="398" r:id="rId18"/>
    <p:sldId id="416" r:id="rId19"/>
    <p:sldId id="417" r:id="rId20"/>
    <p:sldId id="422" r:id="rId21"/>
    <p:sldId id="423" r:id="rId22"/>
    <p:sldId id="424" r:id="rId23"/>
    <p:sldId id="425" r:id="rId24"/>
    <p:sldId id="429" r:id="rId25"/>
    <p:sldId id="426" r:id="rId26"/>
    <p:sldId id="427" r:id="rId27"/>
    <p:sldId id="444" r:id="rId28"/>
    <p:sldId id="445" r:id="rId29"/>
    <p:sldId id="446" r:id="rId30"/>
    <p:sldId id="447" r:id="rId31"/>
    <p:sldId id="448" r:id="rId32"/>
    <p:sldId id="449" r:id="rId33"/>
    <p:sldId id="451" r:id="rId34"/>
    <p:sldId id="452" r:id="rId35"/>
    <p:sldId id="453" r:id="rId36"/>
    <p:sldId id="456" r:id="rId37"/>
    <p:sldId id="338" r:id="rId38"/>
    <p:sldId id="339" r:id="rId39"/>
    <p:sldId id="340" r:id="rId40"/>
    <p:sldId id="341" r:id="rId41"/>
    <p:sldId id="342" r:id="rId42"/>
    <p:sldId id="343" r:id="rId43"/>
    <p:sldId id="496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457" r:id="rId52"/>
    <p:sldId id="351" r:id="rId53"/>
    <p:sldId id="352" r:id="rId54"/>
    <p:sldId id="333" r:id="rId55"/>
    <p:sldId id="317" r:id="rId56"/>
    <p:sldId id="466" r:id="rId57"/>
    <p:sldId id="370" r:id="rId58"/>
    <p:sldId id="463" r:id="rId59"/>
    <p:sldId id="464" r:id="rId60"/>
    <p:sldId id="609" r:id="rId61"/>
    <p:sldId id="356" r:id="rId62"/>
    <p:sldId id="413" r:id="rId63"/>
    <p:sldId id="414" r:id="rId64"/>
    <p:sldId id="459" r:id="rId65"/>
    <p:sldId id="331" r:id="rId66"/>
    <p:sldId id="454" r:id="rId67"/>
    <p:sldId id="483" r:id="rId68"/>
    <p:sldId id="484" r:id="rId69"/>
    <p:sldId id="485" r:id="rId70"/>
    <p:sldId id="486" r:id="rId71"/>
    <p:sldId id="487" r:id="rId72"/>
    <p:sldId id="488" r:id="rId73"/>
    <p:sldId id="489" r:id="rId74"/>
    <p:sldId id="490" r:id="rId75"/>
    <p:sldId id="491" r:id="rId76"/>
    <p:sldId id="492" r:id="rId77"/>
    <p:sldId id="493" r:id="rId78"/>
    <p:sldId id="494" r:id="rId79"/>
    <p:sldId id="455" r:id="rId80"/>
    <p:sldId id="399" r:id="rId81"/>
    <p:sldId id="400" r:id="rId82"/>
    <p:sldId id="495" r:id="rId83"/>
    <p:sldId id="467" r:id="rId84"/>
    <p:sldId id="603" r:id="rId85"/>
    <p:sldId id="604" r:id="rId86"/>
    <p:sldId id="605" r:id="rId87"/>
    <p:sldId id="606" r:id="rId88"/>
    <p:sldId id="607" r:id="rId89"/>
    <p:sldId id="473" r:id="rId90"/>
    <p:sldId id="474" r:id="rId91"/>
    <p:sldId id="475" r:id="rId92"/>
    <p:sldId id="608" r:id="rId93"/>
    <p:sldId id="477" r:id="rId94"/>
    <p:sldId id="478" r:id="rId95"/>
    <p:sldId id="479" r:id="rId96"/>
    <p:sldId id="480" r:id="rId97"/>
    <p:sldId id="481" r:id="rId98"/>
    <p:sldId id="482" r:id="rId99"/>
    <p:sldId id="404" r:id="rId100"/>
    <p:sldId id="405" r:id="rId101"/>
    <p:sldId id="406" r:id="rId102"/>
    <p:sldId id="411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riana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39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9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tableStyles" Target="tableStyles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2.wmf"/><Relationship Id="rId5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24.wmf"/><Relationship Id="rId7" Type="http://schemas.openxmlformats.org/officeDocument/2006/relationships/image" Target="../media/image36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2.wmf"/><Relationship Id="rId5" Type="http://schemas.openxmlformats.org/officeDocument/2006/relationships/image" Target="../media/image28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24.wmf"/><Relationship Id="rId7" Type="http://schemas.openxmlformats.org/officeDocument/2006/relationships/image" Target="../media/image36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32.wmf"/><Relationship Id="rId5" Type="http://schemas.openxmlformats.org/officeDocument/2006/relationships/image" Target="../media/image28.wmf"/><Relationship Id="rId4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9BA2E-D6E0-4546-8551-4B39CC2FB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6D90CF-BB3D-42A3-983E-DEC7BD246C86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2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DE5116-5560-4E72-9ADF-2640AA0B7E50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5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0E4705-44A6-4AD4-9D51-4DAE1611A218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39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52221E-DD74-4D7D-8C33-1A0490A389D2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7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991B33-DE44-4128-AD6A-F138BD05FB3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EAF59B-4667-4DE1-8730-12DEB3407E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63A43-EF50-4EE5-97E9-A713A4B4A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890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27D5BA-A6F8-4E9C-853A-F2A0AC7AF06A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15650-7500-41F4-ABC4-1BAFAFDB4885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1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B27704-BF0C-41C4-B473-FA5443A1E0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559BA33-5372-4796-BA94-9423DE9738D2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2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765466-5E73-4C5D-9C81-436CFE75191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AB3E2-370C-4A62-983C-13B4BC1ACDE1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35FF4-799E-4045-92A8-F7899D09BF53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9ED356-33FA-4173-B44A-61E3782BFB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58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D6373-0A57-4FAF-B540-A96017EB8818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882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953511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4945063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35390-C588-4DB4-AE6D-1DFF726F3E17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7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4AB39F-AA56-47FE-9534-832F1BF6C25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20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So far, global histogram over the whole image discard spatial information</a:t>
            </a:r>
          </a:p>
          <a:p>
            <a:r>
              <a:rPr lang="en-US" altLang="en-US"/>
              <a:t>Images contain structures and looking at a scene spatial distribution of feature we want to capture but we throw them away</a:t>
            </a:r>
          </a:p>
          <a:p>
            <a:endParaRPr lang="en-US" altLang="en-US"/>
          </a:p>
          <a:p>
            <a:r>
              <a:rPr lang="en-US" altLang="en-US"/>
              <a:t>Result in the fact that I can construct a very different image and still get the same histogram</a:t>
            </a:r>
          </a:p>
          <a:p>
            <a:r>
              <a:rPr lang="en-US" altLang="en-US"/>
              <a:t>This image is obvious a scene on grassland but with the noisy and gradient image on the bottom, color histogram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A963C1-C54F-4EBD-A484-07DB4FEEBCF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4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Overcome this, global, pyramid of histogram</a:t>
            </a:r>
          </a:p>
          <a:p>
            <a:r>
              <a:rPr lang="en-US" altLang="en-US"/>
              <a:t>Split into spatial bins at several levels and compute the histogram in each of them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F74A5E-48E9-4305-A538-CC6D0D5BFDD8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8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 more details, we still have the global histogram, but then I also have histograms computed in this 2x2 grid and histogram computed in 4x4 grid</a:t>
            </a:r>
          </a:p>
          <a:p>
            <a:r>
              <a:rPr lang="en-US" altLang="en-US"/>
              <a:t>Each of the histograms are individual normalized. They are weighted because you want each level to have equal weights, and combined together.</a:t>
            </a:r>
          </a:p>
          <a:p>
            <a:r>
              <a:rPr lang="en-US" altLang="en-US"/>
              <a:t>This spatial pyramid bag of bow is often considered as the goto feature to image categorization, works best for scenes, also works for most object.</a:t>
            </a:r>
          </a:p>
          <a:p>
            <a:r>
              <a:rPr lang="en-US" altLang="en-US"/>
              <a:t>One critism high dimensionality and you can deal with by doing PCA dimension reduction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A1C28D-FB95-418C-AFA5-D3B8E78A674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62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B162-6E76-400A-A732-B62BF2C46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82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C9AEC-294F-41A6-A526-2BBA3D2493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BF4B9-75C2-4F1A-8395-559BAD6EA3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465012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83185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53F9-064C-439B-A365-EDD739CF6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0A08D-6A58-42AD-911D-535CC37833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68FC-8C3A-4B97-85A7-336D89E956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2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716-A78D-484A-AA3E-581D5151A7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6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74D5-0809-43D7-9C40-32CA343CC3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760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96B4-1B99-4685-B4E5-378D0996C8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145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3AF0-2D08-4CCC-8F50-42AE01EA3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24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A6C5-C6CC-4A2B-90BE-F0DE7E5688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9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D871-EF44-47CD-A999-EFD20E2752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07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8A35-8C4D-4B10-AF71-560FD880FE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394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F11C-9F43-4CBA-9808-DF647C59F8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8DB4-18FA-4240-BC0B-0D44A3312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7623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53C68-D32A-4365-A3E0-BB20F44D1C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B096B-E8E6-46B9-AD43-36D956E8E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68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A228-FC41-4215-95CE-46ED1DA78B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59415-E90A-4A2F-9725-7C5F083E2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02B1F-6032-4752-A1D9-3105F5DE60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4596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FB0B2-268D-4423-A822-131154DBF4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CE57A-15B9-4541-9732-572E9AF22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429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04C1-0FE2-4C35-95C4-14561AFF63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FC874-35F1-4DBD-9B95-3F87A0310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9831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029A0-1557-469C-AA66-35C7AB968B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E3FEB-834A-48D1-A587-8562C8902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3866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0D63F-B472-4793-93F7-68008B9C2F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75A81-6C42-4E40-B8F2-99AD753AC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4838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039A3-5E70-4139-9B9E-565119364F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3FB1F-BE58-4C22-9EF1-C5D19E005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7192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44DD0-6FB1-4E04-9C9B-6E0ACC4E74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CAA12-F95D-40DB-AB54-61EAC3AE1D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161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A696-6DCB-4B76-9986-05A98F745A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AC7D4-BD6A-42A5-B6AB-CF969A4EB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7687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9617B-F689-4C50-B04B-2D4675DE83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416C0-B659-4386-8A3A-9ED0F6725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7621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E2061-7181-48FF-ADE6-0E5240C72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3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43D32-9287-448C-BDFC-12EA2B70429F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4390-BE28-4592-96FD-CCA1F465E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471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1E2FE-327F-446C-8B76-4A44E111C2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800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9F9E6EB6-986D-4F45-989F-F0BA1AD9D3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38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5C74C94D-D1FF-4DBA-A135-E58E0A57E1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574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E7AC3CCB-7385-48D9-B074-9226EAFD2E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452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7B8972ED-8D18-4124-92D0-229EA28CB0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683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1433E6D6-8790-4CAE-A11B-FA29D13745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55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30BBCFF7-2A1C-408E-8904-CE02190FB2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997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2ACC2B23-D1F3-4C5D-99A1-F895916B3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56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642FD329-CB7C-48CF-9349-CB1BFFC979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423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8C6F0DAA-0858-4D07-886A-53C9E646D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DB29-A086-47F7-83B1-ABA84AEB1A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F9D9F495-BC6F-4803-B1AA-20B78677F5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77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fld id="{A3E6D99F-803F-425D-97DB-99061A9A12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63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B6BC-09D3-468A-98F7-00DC274DA5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67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5EFE7-786D-4E4B-B12F-46C6F953C1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98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37FFF-C7B9-4B3D-8C69-A649D7CEE4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475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2400" y="857250"/>
            <a:ext cx="8763000" cy="5695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219200" y="599694"/>
            <a:ext cx="0" cy="5952490"/>
          </a:xfrm>
          <a:custGeom>
            <a:avLst/>
            <a:gdLst/>
            <a:ahLst/>
            <a:cxnLst/>
            <a:rect l="l" t="t" r="r" b="b"/>
            <a:pathLst>
              <a:path h="5952490">
                <a:moveTo>
                  <a:pt x="0" y="0"/>
                </a:moveTo>
                <a:lnTo>
                  <a:pt x="0" y="5951982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90FD-4330-4D9C-AA8A-9CD1390B90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47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52B2F-B61D-483B-9F78-471E7552CB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468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455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936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15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1B688-338B-4789-AE91-CC295122BC11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3237-167D-4474-8860-073ED3EBC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94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779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22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18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81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948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88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688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5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77D8DE55-1880-48D3-B711-673B5FFF86F6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099AF4F-3CE7-4125-9F41-36F643135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73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B2B66214-5491-4171-8DAB-1FC5C8615FAC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E629C8-77F4-4991-80B5-A3A0E7F10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19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7D03E98E-22DB-4CB6-9E02-981E68D8862A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BB2CC7-8467-4BC8-B7F6-F79CE0069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49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A4C5AAB-D571-4773-8FA7-619E662E0B1E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C0108F9-81EF-48C2-A138-010C03BEB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79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EF1D6FB6-73CD-44B3-B404-1D62D2F2EF7F}" type="datetime1">
              <a:rPr lang="en-US" smtClean="0"/>
              <a:t>3/17/2022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01AA02F-F99A-4633-B4EA-E3AE4AFA0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74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7AA8-FF24-40AA-9E09-6699A3F589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4F691322-AF03-4457-BA45-CE1DBC86FBD2}" type="datetime1">
              <a:rPr lang="en-US" smtClean="0"/>
              <a:t>3/17/2022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F2FA93D-B0F5-4EDA-B328-185EA8094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366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627C07BB-0543-4D56-97B4-8E60AA442EE2}" type="datetime1">
              <a:rPr lang="en-US" smtClean="0"/>
              <a:t>3/17/2022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0E90D9-2BF2-4A6D-A085-5A12956DD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340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A1E74767-EF23-4185-B3E0-8AF04E6AE948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0AE822-A55B-4F8F-AB9F-9A627D035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096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8AA9E4C2-353E-43BB-804E-92C5115402A2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07CAD3F-DE98-4B22-80D6-142ACAC2B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773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A6A7D845-26A7-41C4-9D7B-4A99CDC814E1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3DECA-AA2A-4A55-817E-151531FFF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75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9A1FF2B-8A76-4B9B-8C81-7992DA8D882A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5A46824-E7AC-49B8-8E7C-52FB753FC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3EE911-146E-440D-B8E8-3CC682E00A60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8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796782-A65A-431F-A2C5-B7DC76A87F3D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3CBD1-87C4-4FF2-AAD3-B9E447F375CC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33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DDE661-6C77-4538-AA79-81AADEEA8859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4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E527-C32B-4E8B-A080-0DC07C8AC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C5F63-FE09-4E32-A29A-C316F0CE1E76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2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11AC03-F8B1-49CA-A80D-90D6E982833A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37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83358A-E565-49D7-AB7A-60754D6D3C17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5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CF8EB-CCB7-48DF-AB6A-555B818AD4C0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5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9860E0-2DAF-4647-AC58-898942ED0539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5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D86169-59A8-4A3A-831D-528FEA3A9596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03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1229B9-2573-49A5-A760-A459D37CAA0E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64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2689B-EA91-4CA7-9C59-380CCB04B274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542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AD67C-C0AF-4E8D-9567-990098FE881B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683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DC34-9790-43E8-87A2-ADE740325716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24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12F8-52CC-441E-BC11-B77552D225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F9E07-533D-48CF-8693-1AB6CD8DF903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64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87F4F-70AF-4B92-8DC6-CEF4E04C48C9}" type="datetime1">
              <a:rPr lang="en-US" smtClean="0"/>
              <a:t>3/17/2022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69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D9914-2120-4BAF-910A-7EDC950E3208}" type="datetime1">
              <a:rPr lang="en-US" smtClean="0"/>
              <a:t>3/17/2022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791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AE6B5-2D32-49EC-AEDA-70310EE71B98}" type="datetime1">
              <a:rPr lang="en-US" smtClean="0"/>
              <a:t>3/17/2022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60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B789B-8D97-4D55-A74F-B040B2D8DEDB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743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E1986-6098-4F8C-A502-BCDAA82A7E38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75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A20FD-A3E7-43DD-85D3-8599FF18B1C9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68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ECB41-7A24-43F4-93C9-7FAE3AA84FD8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040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F93E6-7888-4B36-A8F0-5A365244A03F}" type="datetime1">
              <a:rPr lang="en-US" smtClean="0"/>
              <a:t>3/17/2022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81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DEBD-FBD2-46F1-9A69-36810D498C35}" type="datetime1">
              <a:rPr lang="en-US" smtClean="0"/>
              <a:t>3/17/2022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24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0DCF-397D-4CA9-943D-EB0E622350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A4BDEB-9A7F-4B1C-B523-4401C115CB3A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C879B-0770-449F-9B05-0655F97EE1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813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1BBB1CC-AEB7-4F70-9274-F61B472A4D1F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C46AF-14EF-478B-8252-478AD2312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546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13CD9C7-85C2-4B8D-87EB-51228116CC53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BEC74-5617-44AF-8BA4-172870795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73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D164F50-FC0D-43E8-8F41-62364F6BC251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6A5BF-0282-4D8B-B9A9-06CF32ECB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207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7547E0C-3059-43BA-BDDD-B5B2ADF3C2C2}" type="datetime1">
              <a:rPr lang="en-US" smtClean="0"/>
              <a:t>3/17/2022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D61AF-18A9-4547-A68A-1EA5F9A4C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57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4522874-0C3D-4B49-8001-90D75B700093}" type="datetime1">
              <a:rPr lang="en-US" smtClean="0"/>
              <a:t>3/17/2022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D8FB5-A6BB-42C0-B084-2E09F8ED2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09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B0841B7-8DE4-4C04-A662-067AF576AF30}" type="datetime1">
              <a:rPr lang="en-US" smtClean="0"/>
              <a:t>3/17/2022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D880A-3EEC-4042-B55F-E21059D10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466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3491BE5-232B-4DA0-AB36-00ADA0753D0B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D6354-F169-4522-8E31-600FE4951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60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07CC0DE-5B90-4A92-BD62-E7DC25F4D06F}" type="datetime1">
              <a:rPr lang="en-US" smtClean="0"/>
              <a:t>3/17/2022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04199-E541-4D64-9F51-DBC87D526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952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794D508-29E0-473D-A17E-7B48C3F027C6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A20D-7740-4F86-95EB-090D13A24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16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68246-6D59-4E7D-831E-A5DFA58DC2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178F591-1982-48C7-B3F4-9C8DBCB4358B}" type="datetime1">
              <a:rPr lang="en-US" smtClean="0"/>
              <a:t>3/17/2022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C8FC3-2666-410A-B358-44A6BD8A1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009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4BCE3D-66AD-4529-B841-363CD81744DE}" type="datetime1">
              <a:rPr lang="en-US" smtClean="0"/>
              <a:t>3/17/2022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24106-D430-4379-8E3E-4637C7D74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72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27D79-264D-4772-8B68-4CC77FAA223F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B43A4-D97E-432A-9BD1-504789BE2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88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CD233-43BE-461F-8DA4-34F188CD15FC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0B423-C94B-486F-8172-0B3ECB2B5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983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B6FF7-F695-4DA2-A09A-8A0074DF891B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F2B2-AF74-47B1-96F7-C97B91761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75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B4327-CD1B-481F-9E17-16787601D062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46F6-B853-4964-A49F-2DE906CAC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956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6ECAB-3B86-4A2A-B3B4-4778F643D137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F7892-19F2-4A3B-BCFA-0DAC4AF7A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89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10166-BEC1-4FE2-8A69-73EAB002C3CD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C688-F65A-485E-8AEE-8628C44AF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93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FC2C-48BE-4FC4-8F76-232336B9881F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188A-D3F4-4381-AE26-8B2071202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579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1712B-83A1-43A0-AACA-4744D8A00CDF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D33C3-D792-4D12-AE09-15A4A3BDD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03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1B0-BF73-4D40-A76F-B1CA19A549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4079F-4D79-4195-9C96-A9077C8820DA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224D-D9FC-4691-9B0B-E958FE39E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94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A4C00-3A0F-4100-846D-3FD3B9784FDE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14B1-B1BA-4BE5-8DED-92EA77EE5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640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44AB4-2773-452F-84B5-91735EA7822D}" type="datetime1">
              <a:rPr lang="en-US" altLang="en-US" smtClean="0"/>
              <a:t>3/17/2022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83B43-CAC6-4EC9-BE1A-08A68488A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724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7872A-25B6-4781-AFF4-DF6073EEEA29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BF4-21F9-4316-904B-02DE9318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22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6D9F-8484-4B22-8347-D3A5D89E0A07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9ABC-516C-478A-B078-673923DD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081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293D4-4296-4397-8D0A-F81C365D4257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9338-4965-4D62-BB8A-635A390685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59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E9F77-39D2-471D-9977-2D830C3A8D05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8C15E-6A96-4671-9855-D6DC427287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96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19AA-A8E9-4788-9317-40ADEC3C6AAF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E2B7-B035-40D0-BCCF-5560F19C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879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D17CB-D52F-432F-9920-280074B171FA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FB601-A6B8-4D94-A75B-4671085455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903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6B320-E3D7-4C9C-9C40-C46D3A75094F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C0D8-CDBA-443D-89B3-411EFCDD2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5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A6D5-7273-4A2A-8ED7-A3C2720D95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A9053-D110-4670-9C8B-40F258CF10C2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32D5-07FC-46D5-88AF-97306D82F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87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78979-8B42-4261-AE2D-02C7A4F9D34B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1E17-1D46-422D-9DD7-CAADA060AF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21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99089-F960-49DB-B493-84000959863A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D4337-647D-496B-ACEE-9495B050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99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85500-BF2C-44FE-92C3-9EE27569544A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A8456-5C31-469E-BE5D-A4533F567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92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8C216-BD14-423C-B592-3AD8D93E735C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63FD-C088-4C74-844B-6FB7F14A50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701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041BE-D8B4-4604-ABCA-F381F439E63E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843F-7505-431D-8E63-043B60A63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62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8A2CEB-51F3-44CF-9E4A-0689869F850E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0DBD8-E7D9-4A62-B8BC-3B732D6B2672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556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4FEF6A-6E82-4D9B-B518-A87D092D7540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949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D7179-2CC3-4F7B-9170-53D045898314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EE4850-AF23-4C58-8CD6-D837C38FDA1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941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66ED756-2EE6-4D5B-B4F1-94067F4BC7B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A60F57-826A-46C4-8159-338E979E65A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0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C024-8782-4977-9275-DB7F81F890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12CC47-8C1C-4DD4-B1A1-C754711EC896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C389252-0947-469D-B2DC-4453C4066A4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389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3B9D24-6399-4DD7-AE59-33A9BBBE2929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92B167-EC77-42CC-8331-0868A71BB1A0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422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70C82B3-3758-4FF7-AC14-BAEDE59C3670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671D4B-C557-494C-9A3D-5E7CA4CC62C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244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D0D509-20DA-47AB-B288-8C5583495A40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21A5F9-9B6F-4632-B03D-85EE8A9AE30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965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FC74B8-4FFA-4CC9-B701-BC08A0383531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D1C523-2CC7-4D99-80FF-47C1DC8B906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938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66BC56-85F2-4443-8FD2-F5C7ADA52273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67C923-232C-476C-9876-ADC8989AF1C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069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05A63D9-EBA6-4FBE-8221-9BAD889C0D4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8B8569-A845-4BE7-9010-2B8DD48678B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97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22F8-CDAB-4D07-AFC1-71A87AAB93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38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A5327-7E72-4D96-9D83-9781DA548F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94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52268-0A8C-4A06-98BD-6053AD642D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6F3E1-7051-4D5D-BA5D-A6C244D56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81F8F33-FC35-47F4-91A5-9FD9948450BB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3/17/2022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5ABDCA-CF74-4D4C-9A6B-059BF259C8A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A0946-ABB8-4CCB-8F15-F728C12D00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8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662A3E-4B52-4EC8-A009-E7F1A86939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DE92B-D0BB-4B11-9CC6-65B64F8D482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8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80267B37-8DF2-40A6-92A6-4394B48D246A}" type="datetime1">
              <a:rPr lang="en-US" smtClean="0"/>
              <a:t>3/17/2022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6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fld id="{55DCEBA3-6469-4840-A080-4B64385E1530}" type="datetime1">
              <a:rPr lang="en-US" smtClean="0"/>
              <a:t>3/17/2022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5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7717" y="87376"/>
            <a:ext cx="552856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96288" y="3011170"/>
            <a:ext cx="5551423" cy="3434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54E35-7F68-4851-8E3E-B2FA6C142F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5700" y="6538363"/>
            <a:ext cx="149859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‹#›</a:t>
            </a:fld>
            <a:endParaRPr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0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7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8808E-F3E5-4CEA-B1A7-BACEB551527A}" type="datetime1">
              <a:rPr lang="en-US" smtClean="0"/>
              <a:t>3/17/2022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9D8829-0907-45B7-96E5-C416968091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0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4037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553196-2A5E-4311-B461-AA1FE51C401E}" type="datetime1">
              <a:rPr lang="en-US" smtClean="0"/>
              <a:t>3/17/2022</a:t>
            </a:fld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4946D-5AB7-49EE-B3E0-1A6F18925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728C0-23C3-4844-82A2-12313FF4F0AF}" type="datetime1">
              <a:rPr lang="en-US" smtClean="0"/>
              <a:t>3/17/2022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9D5DA-E063-4800-A795-A5B0925B78B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6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1A4556-A53E-4029-A965-C69726D23244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8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31B4C8-E50B-449D-9037-49439F46C330}" type="datetime1">
              <a:rPr lang="en-US" smtClean="0"/>
              <a:t>3/17/2022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9893C8-4F5C-4E85-845C-02657294EBA8}" type="datetime1">
              <a:rPr lang="en-US" smtClean="0"/>
              <a:t>3/17/2022</a:t>
            </a:fld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0FDB4F-DE86-44AB-A8CF-B74A1AC9D6A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0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C9DE83-33F4-4985-BA48-5450D41ABE5D}" type="datetime1">
              <a:rPr lang="en-US" altLang="en-US" smtClean="0">
                <a:ea typeface="MS PGothic" panose="020B0600070205080204" pitchFamily="34" charset="-128"/>
              </a:rPr>
              <a:t>3/17/2022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48D38-235C-4B7A-A8C0-C4FA09BA6AC4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57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881DD-43DC-4DD0-96C1-DCE5F1E1C105}" type="datetime1">
              <a:rPr lang="en-US" smtClean="0">
                <a:solidFill>
                  <a:srgbClr val="000000"/>
                </a:solidFill>
              </a:rPr>
              <a:t>3/17/2022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8A87FA-5C3D-44C9-B745-3831DAB965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repository.cmu.edu/cgi/viewcontent.cgi?article=1776&amp;context=robotics" TargetMode="Externa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3715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7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1.wmf"/><Relationship Id="rId5" Type="http://schemas.openxmlformats.org/officeDocument/2006/relationships/image" Target="../media/image29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8.wmf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36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5.wmf"/><Relationship Id="rId5" Type="http://schemas.openxmlformats.org/officeDocument/2006/relationships/image" Target="../media/image33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37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8.wmf"/><Relationship Id="rId18" Type="http://schemas.openxmlformats.org/officeDocument/2006/relationships/oleObject" Target="../embeddings/oleObject3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36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0.wmf"/><Relationship Id="rId5" Type="http://schemas.openxmlformats.org/officeDocument/2006/relationships/image" Target="../media/image38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41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2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wmf"/><Relationship Id="rId12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5.wmf"/><Relationship Id="rId14" Type="http://schemas.openxmlformats.org/officeDocument/2006/relationships/image" Target="../media/image4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43.wmf"/><Relationship Id="rId10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oleObject" Target="../embeddings/oleObject39.bin"/><Relationship Id="rId9" Type="http://schemas.openxmlformats.org/officeDocument/2006/relationships/image" Target="../media/image45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iacs.umd.edu/~joseph/support-vector-machines4.pdf" TargetMode="Externa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iacs.umd.edu/~joseph/support-vector-machines4.pdf" TargetMode="Externa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4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37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6.xml"/><Relationship Id="rId1" Type="http://schemas.openxmlformats.org/officeDocument/2006/relationships/themeOverride" Target="../theme/themeOverrid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2.xml"/><Relationship Id="rId1" Type="http://schemas.openxmlformats.org/officeDocument/2006/relationships/themeOverride" Target="../theme/themeOverride12.xml"/><Relationship Id="rId6" Type="http://schemas.openxmlformats.org/officeDocument/2006/relationships/hyperlink" Target="http://svmlight.joachims.org/" TargetMode="External"/><Relationship Id="rId5" Type="http://schemas.openxmlformats.org/officeDocument/2006/relationships/hyperlink" Target="https://www.csie.ntu.edu.tw/~cjlin/liblinear/" TargetMode="External"/><Relationship Id="rId4" Type="http://schemas.openxmlformats.org/officeDocument/2006/relationships/hyperlink" Target="http://www.csie.ntu.edu.tw/~cjlin/libsvm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18.xml"/><Relationship Id="rId5" Type="http://schemas.openxmlformats.org/officeDocument/2006/relationships/hyperlink" Target="http://www.di.ens.fr/sierra/pdfs/cvpr06b.pdf" TargetMode="External"/><Relationship Id="rId4" Type="http://schemas.openxmlformats.org/officeDocument/2006/relationships/image" Target="../media/image7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0.png"/><Relationship Id="rId2" Type="http://schemas.openxmlformats.org/officeDocument/2006/relationships/image" Target="../media/image86.jpeg"/><Relationship Id="rId16" Type="http://schemas.openxmlformats.org/officeDocument/2006/relationships/hyperlink" Target="http://www.vision.caltech.edu/Image_Datasets/Caltech101/Caltech101.html" TargetMode="Externa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caltech.edu/visipedia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laces.csail.mit.edu/places_NIPS14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12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27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13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Relationship Id="rId4" Type="http://schemas.openxmlformats.org/officeDocument/2006/relationships/hyperlink" Target="http://arxiv.org/pdf/1412.062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br>
              <a:rPr lang="en-US" sz="5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</a:t>
            </a:r>
            <a:r>
              <a:rPr lang="en-US" sz="5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March 1, 2022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E7F60-3A27-44B7-95E0-8994D025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Dating historical photos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589213" y="6159500"/>
            <a:ext cx="396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2"/>
              </a:rPr>
              <a:t>Palermo et al. ECCV 2012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00288"/>
            <a:ext cx="9072563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46355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1940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281940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1953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514350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1966</a:t>
            </a:r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7391400" y="429101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1977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91FB8-EA33-4104-85B0-D89C057F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57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style recognition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600200"/>
            <a:ext cx="67468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055938" y="6462713"/>
            <a:ext cx="303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Karayev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 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et al. BMVC 2014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C3B4C-1515-4D47-A126-6E71503B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27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 machine learning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5979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933F0-1141-48F7-8C6C-D6FD4490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69ABC-516C-478A-B078-673923DD79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1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altLang="en-US" sz="2400"/>
              <a:t>Apply a prediction function to a feature representation of the image to get the desired output: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			</a:t>
            </a:r>
            <a:r>
              <a:rPr lang="en-US" altLang="en-US" sz="600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C4AF6-AF0C-44AE-B6E6-5D0BB6E8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y*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set, e.g. |f(</a:t>
            </a:r>
            <a:r>
              <a:rPr lang="en-US" altLang="en-US" sz="2400" b="1" dirty="0"/>
              <a:t>x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) – </a:t>
            </a:r>
            <a:r>
              <a:rPr lang="en-US" altLang="en-US" sz="2400" dirty="0" err="1"/>
              <a:t>y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|</a:t>
            </a:r>
          </a:p>
          <a:p>
            <a:pPr lvl="1"/>
            <a:r>
              <a:rPr lang="en-US" altLang="en-US" sz="2000" dirty="0"/>
              <a:t>Evaluate multiple hypotheses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, 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f</a:t>
            </a:r>
            <a:r>
              <a:rPr lang="en-US" altLang="en-US" sz="2000" baseline="-25000" dirty="0" err="1"/>
              <a:t>H</a:t>
            </a:r>
            <a:r>
              <a:rPr lang="en-US" altLang="en-US" sz="2000" dirty="0"/>
              <a:t> … and pick the best one as f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never-before-seen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y*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027654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566227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518726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1249860" y="3276600"/>
            <a:ext cx="2576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output (may differ from ground-truth label </a:t>
            </a:r>
            <a:r>
              <a:rPr kumimoji="0" lang="en-US" alt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4007426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915885" y="3276600"/>
            <a:ext cx="2667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image /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features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38507A-B510-4D40-8C1A-F0201C49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315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Prediction</a:t>
            </a:r>
          </a:p>
        </p:txBody>
      </p: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r>
              <a:rPr lang="en-US" altLang="en-US" dirty="0"/>
              <a:t>The old-school way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57800" y="990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54277" name="Group 12"/>
          <p:cNvGrpSpPr>
            <a:grpSpLocks/>
          </p:cNvGrpSpPr>
          <p:nvPr/>
        </p:nvGrpSpPr>
        <p:grpSpPr bwMode="auto">
          <a:xfrm>
            <a:off x="76200" y="1570038"/>
            <a:ext cx="2438400" cy="3078162"/>
            <a:chOff x="228600" y="1417320"/>
            <a:chExt cx="2438400" cy="2849880"/>
          </a:xfrm>
        </p:grpSpPr>
        <p:sp>
          <p:nvSpPr>
            <p:cNvPr id="54296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410200" y="2438400"/>
            <a:ext cx="1371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552450" y="838200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006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21363" y="1981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03719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894119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620713" y="4800600"/>
            <a:ext cx="1436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96038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580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438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942119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332519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24600" y="6581775"/>
            <a:ext cx="281940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781803" y="5867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388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6BE6E-10A1-422A-A453-1A62A8DD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686800" cy="1325563"/>
          </a:xfrm>
        </p:spPr>
        <p:txBody>
          <a:bodyPr/>
          <a:lstStyle/>
          <a:p>
            <a:pPr>
              <a:buNone/>
            </a:pPr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dirty="0"/>
              <a:t>) = label of the training example nearest to </a:t>
            </a:r>
            <a:r>
              <a:rPr lang="en-US" b="1" dirty="0"/>
              <a:t>x</a:t>
            </a:r>
          </a:p>
          <a:p>
            <a:endParaRPr lang="en-US" sz="2400" dirty="0"/>
          </a:p>
          <a:p>
            <a:r>
              <a:rPr lang="en-US" sz="2400" dirty="0"/>
              <a:t>All we need is a distance function for our inputs</a:t>
            </a:r>
          </a:p>
          <a:p>
            <a:r>
              <a:rPr lang="en-US" sz="2400" dirty="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2278032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22860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0" y="2133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352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429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B802679-6A92-4A3D-8BAD-20D16B32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FDF80-94A4-4D7C-B1A8-7E251E7DBBA7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381000" y="3048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3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-Nearest Neighbors classification</a:t>
            </a: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 cstate="print"/>
          <a:srcRect l="25735" r="25735" b="27457"/>
          <a:stretch>
            <a:fillRect/>
          </a:stretch>
        </p:blipFill>
        <p:spPr bwMode="auto">
          <a:xfrm>
            <a:off x="2057400" y="2286000"/>
            <a:ext cx="4191000" cy="3967163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76800" y="2574925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mmi10" pitchFamily="34" charset="0"/>
                <a:cs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7552874" y="6583362"/>
            <a:ext cx="1592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Slide credit: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66825"/>
            <a:ext cx="8610600" cy="170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3124200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positives and 2 negatives, so we classify it as positive.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0480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Black = positive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= negative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09290-956B-4ED0-8023-84484F481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566EFA-554B-418F-ADD1-DB9C5AB14B09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8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37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130629" y="6172200"/>
            <a:ext cx="8860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Nearest Neighbors according to BOW-SIFT + color histogram + a few 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3286" y="6581001"/>
            <a:ext cx="1670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Slide credit: James Hays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85635"/>
            <a:ext cx="891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im2gps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 Geographic Information from a Single Image 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Hays and Alexei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B2D1B-C559-4307-B168-50EB72F9C05E}"/>
              </a:ext>
            </a:extLst>
          </p:cNvPr>
          <p:cNvSpPr txBox="1"/>
          <p:nvPr/>
        </p:nvSpPr>
        <p:spPr>
          <a:xfrm>
            <a:off x="238540" y="950846"/>
            <a:ext cx="293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was this image taken?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36E98-7BD7-4900-8300-20EB22CB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5A81-6C42-4E40-B8F2-99AD753ACFC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452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5223" r="13906" b="5262"/>
          <a:stretch/>
        </p:blipFill>
        <p:spPr bwMode="auto">
          <a:xfrm>
            <a:off x="336048" y="1268360"/>
            <a:ext cx="8676964" cy="474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840" y="6541603"/>
            <a:ext cx="215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Slides: James Hays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E4670-A27A-44A8-BBDC-E8A111ED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2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68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is recognition? </a:t>
            </a:r>
          </a:p>
          <a:p>
            <a:pPr lvl="1"/>
            <a:r>
              <a:rPr lang="en-US" dirty="0"/>
              <a:t>a.k.a. classification, categorization</a:t>
            </a:r>
          </a:p>
          <a:p>
            <a:endParaRPr lang="en-US" dirty="0"/>
          </a:p>
          <a:p>
            <a:r>
              <a:rPr lang="en-US" dirty="0"/>
              <a:t>Support vector machines</a:t>
            </a:r>
          </a:p>
          <a:p>
            <a:pPr lvl="1"/>
            <a:r>
              <a:rPr lang="en-US" dirty="0"/>
              <a:t>Separable case / non-separable case</a:t>
            </a:r>
          </a:p>
          <a:p>
            <a:pPr lvl="1"/>
            <a:r>
              <a:rPr lang="en-US" dirty="0"/>
              <a:t>Linear / non-linear (kernels)</a:t>
            </a:r>
          </a:p>
          <a:p>
            <a:endParaRPr lang="en-US" dirty="0"/>
          </a:p>
          <a:p>
            <a:r>
              <a:rPr lang="en-US"/>
              <a:t>Example approach for scene classification</a:t>
            </a:r>
          </a:p>
          <a:p>
            <a:endParaRPr lang="en-US" dirty="0"/>
          </a:p>
          <a:p>
            <a:r>
              <a:rPr lang="en-US" dirty="0"/>
              <a:t>The importance of generalization</a:t>
            </a:r>
          </a:p>
          <a:p>
            <a:pPr lvl="1"/>
            <a:r>
              <a:rPr lang="en-US" dirty="0"/>
              <a:t>The bias-variance trade-off (applies to all classifiers)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40E45-7718-46F0-B0B1-9F4B094E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1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/>
              <a:t>Find a </a:t>
            </a:r>
            <a:r>
              <a:rPr lang="en-US" sz="2800" i="1" dirty="0"/>
              <a:t>linear function </a:t>
            </a:r>
            <a:r>
              <a:rPr lang="en-US" sz="2800" dirty="0"/>
              <a:t>to separate the classes</a:t>
            </a:r>
          </a:p>
          <a:p>
            <a:endParaRPr lang="en-US" sz="1200" dirty="0"/>
          </a:p>
          <a:p>
            <a:pPr>
              <a:buNone/>
            </a:pPr>
            <a:r>
              <a:rPr lang="en-US" sz="2800" dirty="0"/>
              <a:t>	f(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(w</a:t>
            </a:r>
            <a:r>
              <a:rPr lang="en-US" sz="2800" baseline="-25000" dirty="0"/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+ w</a:t>
            </a:r>
            <a:r>
              <a:rPr lang="en-US" sz="2800" baseline="-25000" dirty="0"/>
              <a:t>2</a:t>
            </a:r>
            <a:r>
              <a:rPr lang="en-US" sz="2800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+ … + </a:t>
            </a:r>
            <a:r>
              <a:rPr lang="en-US" sz="2800" dirty="0" err="1"/>
              <a:t>w</a:t>
            </a:r>
            <a:r>
              <a:rPr lang="en-US" sz="2800" baseline="-25000" dirty="0" err="1"/>
              <a:t>D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/>
              <a:t>w </a:t>
            </a:r>
            <a:r>
              <a:rPr lang="en-US" sz="2800" dirty="0">
                <a:sym typeface="Symbol"/>
              </a:rPr>
              <a:t> </a:t>
            </a:r>
            <a:r>
              <a:rPr lang="en-US" sz="2800" b="1" dirty="0"/>
              <a:t>x</a:t>
            </a:r>
            <a:r>
              <a:rPr lang="en-US" sz="28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E3C168-415C-4DE6-9AAC-98F79DAA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FDF80-94A4-4D7C-B1A8-7E251E7DBBA7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685800" y="5960354"/>
            <a:ext cx="7772400" cy="7297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5998" y="1942814"/>
            <a:ext cx="5006869" cy="3832874"/>
            <a:chOff x="2435772" y="1338216"/>
            <a:chExt cx="5006869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9" y="37803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1303357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Decision = sign(</a:t>
            </a:r>
            <a:r>
              <a:rPr lang="en-US" sz="2400" b="1" dirty="0" err="1">
                <a:solidFill>
                  <a:srgbClr val="000000"/>
                </a:solidFill>
              </a:rPr>
              <a:t>w</a:t>
            </a:r>
            <a:r>
              <a:rPr lang="en-US" sz="2400" baseline="30000" dirty="0" err="1">
                <a:solidFill>
                  <a:srgbClr val="000000"/>
                </a:solidFill>
              </a:rPr>
              <a:t>T</a:t>
            </a:r>
            <a:r>
              <a:rPr lang="en-US" sz="2400" b="1" dirty="0" err="1">
                <a:solidFill>
                  <a:srgbClr val="000000"/>
                </a:solidFill>
              </a:rPr>
              <a:t>x</a:t>
            </a:r>
            <a:r>
              <a:rPr lang="en-US" sz="2400" dirty="0">
                <a:solidFill>
                  <a:srgbClr val="000000"/>
                </a:solidFill>
              </a:rPr>
              <a:t>) = sign(w1*x1 + w2*x2)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6C7034-E914-4478-B546-2EC0DE5D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FDF80-94A4-4D7C-B1A8-7E251E7DBBA7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9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1026" name="Content Placeholder 4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2" name="Equation" r:id="rId4" imgW="901309" imgH="203112" progId="Equation.3">
                  <p:embed/>
                </p:oleObj>
              </mc:Choice>
              <mc:Fallback>
                <p:oleObj name="Equation" r:id="rId4" imgW="901309" imgH="203112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3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3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94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B5DC8-0922-4A6C-AF36-CE7C147E1AC2}"/>
              </a:ext>
            </a:extLst>
          </p:cNvPr>
          <p:cNvSpPr txBox="1"/>
          <p:nvPr/>
        </p:nvSpPr>
        <p:spPr>
          <a:xfrm>
            <a:off x="5734998" y="3951982"/>
            <a:ext cx="2659702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to:</a:t>
            </a:r>
          </a:p>
          <a:p>
            <a:r>
              <a:rPr lang="en-US" i="1" dirty="0"/>
              <a:t>slope</a:t>
            </a:r>
            <a:r>
              <a:rPr lang="en-US" dirty="0"/>
              <a:t>*x + </a:t>
            </a:r>
            <a:r>
              <a:rPr lang="en-US" i="1" dirty="0"/>
              <a:t>y-intercept</a:t>
            </a:r>
            <a:r>
              <a:rPr lang="en-US" dirty="0"/>
              <a:t> = y</a:t>
            </a:r>
          </a:p>
          <a:p>
            <a:endParaRPr lang="en-US" dirty="0"/>
          </a:p>
          <a:p>
            <a:r>
              <a:rPr lang="en-US" dirty="0"/>
              <a:t>ax + b = -cy</a:t>
            </a:r>
          </a:p>
          <a:p>
            <a:r>
              <a:rPr lang="en-US" dirty="0"/>
              <a:t>(-a/c) x + (-b/c) = y</a:t>
            </a:r>
          </a:p>
          <a:p>
            <a:endParaRPr lang="bg-BG" sz="800" dirty="0"/>
          </a:p>
          <a:p>
            <a:r>
              <a:rPr lang="en-US" dirty="0"/>
              <a:t>Slope: -a/c</a:t>
            </a:r>
          </a:p>
          <a:p>
            <a:r>
              <a:rPr lang="en-US" dirty="0"/>
              <a:t>Y-intercept: -b/c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B6800-A91C-44CC-9EC7-3548D7A8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205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6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7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8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9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2057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8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9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060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0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E965B-CCF1-45EA-A3A7-904D93537DC8}"/>
              </a:ext>
            </a:extLst>
          </p:cNvPr>
          <p:cNvSpPr txBox="1"/>
          <p:nvPr/>
        </p:nvSpPr>
        <p:spPr>
          <a:xfrm>
            <a:off x="6896230" y="318869"/>
            <a:ext cx="179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Slope: -a/c</a:t>
            </a:r>
          </a:p>
          <a:p>
            <a:r>
              <a:rPr lang="en-US" dirty="0"/>
              <a:t>Y-intercept: -b/c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1B9A5-AECB-4C96-911F-CD75CB2F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5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5122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0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1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2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3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5131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2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34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4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55613" y="971550"/>
            <a:ext cx="1431925" cy="857549"/>
            <a:chOff x="455613" y="971550"/>
            <a:chExt cx="1431925" cy="857250"/>
          </a:xfrm>
        </p:grpSpPr>
        <p:sp>
          <p:nvSpPr>
            <p:cNvPr id="5138" name="Oval 23"/>
            <p:cNvSpPr>
              <a:spLocks noChangeArrowheads="1"/>
            </p:cNvSpPr>
            <p:nvPr/>
          </p:nvSpPr>
          <p:spPr bwMode="auto">
            <a:xfrm>
              <a:off x="1524000" y="1600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5128" name="Object 7"/>
            <p:cNvGraphicFramePr>
              <a:graphicFrameLocks noChangeAspect="1"/>
            </p:cNvGraphicFramePr>
            <p:nvPr/>
          </p:nvGraphicFramePr>
          <p:xfrm>
            <a:off x="455613" y="971550"/>
            <a:ext cx="143192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35" name="Equation" r:id="rId14" imgW="469900" imgH="228600" progId="Equation.3">
                    <p:embed/>
                  </p:oleObj>
                </mc:Choice>
                <mc:Fallback>
                  <p:oleObj name="Equation" r:id="rId14" imgW="469900" imgH="228600" progId="Equation.3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613" y="971550"/>
                          <a:ext cx="1431925" cy="688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136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2EA5D-7206-4BFA-8DA2-51AB69AE7706}"/>
              </a:ext>
            </a:extLst>
          </p:cNvPr>
          <p:cNvSpPr txBox="1"/>
          <p:nvPr/>
        </p:nvSpPr>
        <p:spPr>
          <a:xfrm>
            <a:off x="6896230" y="318869"/>
            <a:ext cx="179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Slope: -a/c</a:t>
            </a:r>
          </a:p>
          <a:p>
            <a:r>
              <a:rPr lang="en-US" dirty="0"/>
              <a:t>Y-intercept: -b/c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D5A8F-F959-4F38-84A8-76A7D04B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73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6146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6156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7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6166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153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55" name="Equation" r:id="rId14" imgW="469900" imgH="228600" progId="Equation.3">
                      <p:embed/>
                    </p:oleObj>
                  </mc:Choice>
                  <mc:Fallback>
                    <p:oleObj name="Equation" r:id="rId14" imgW="469900" imgH="228600" progId="Equation.3">
                      <p:embed/>
                      <p:pic>
                        <p:nvPicPr>
                          <p:cNvPr id="0" name="Picture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167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6" name="Equation" r:id="rId16" imgW="164885" imgH="164885" progId="Equation.3">
                    <p:embed/>
                  </p:oleObj>
                </mc:Choice>
                <mc:Fallback>
                  <p:oleObj name="Equation" r:id="rId16" imgW="164885" imgH="164885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331788" y="5334000"/>
          <a:ext cx="5081587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7" name="Equation" r:id="rId18" imgW="1778000" imgH="469900" progId="Equation.3">
                  <p:embed/>
                </p:oleObj>
              </mc:Choice>
              <mc:Fallback>
                <p:oleObj name="Equation" r:id="rId18" imgW="1778000" imgH="4699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5334000"/>
                        <a:ext cx="5081587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2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3581400" y="51816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5791200" y="54864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73E83-027C-409B-84A2-E0F5CF2978D9}"/>
              </a:ext>
            </a:extLst>
          </p:cNvPr>
          <p:cNvSpPr txBox="1"/>
          <p:nvPr/>
        </p:nvSpPr>
        <p:spPr>
          <a:xfrm>
            <a:off x="6896230" y="318869"/>
            <a:ext cx="179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Slope: -a/c</a:t>
            </a:r>
          </a:p>
          <a:p>
            <a:r>
              <a:rPr lang="en-US" dirty="0"/>
              <a:t>Y-intercept: -b/c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38D11-5EC5-4757-B796-9833D6F6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55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name="Equation" r:id="rId4" imgW="748975" imgH="177723" progId="Equation.3">
                  <p:embed/>
                </p:oleObj>
              </mc:Choice>
              <mc:Fallback>
                <p:oleObj name="Equation" r:id="rId4" imgW="748975" imgH="177723" progId="Equation.3">
                  <p:embed/>
                  <p:pic>
                    <p:nvPicPr>
                      <p:cNvPr id="0" name="Picture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name="Equation" r:id="rId6" imgW="533169" imgH="457002" progId="Equation.3">
                  <p:embed/>
                </p:oleObj>
              </mc:Choice>
              <mc:Fallback>
                <p:oleObj name="Equation" r:id="rId6" imgW="533169" imgH="457002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6" name="Equation" r:id="rId8" imgW="495085" imgH="457002" progId="Equation.3">
                  <p:embed/>
                </p:oleObj>
              </mc:Choice>
              <mc:Fallback>
                <p:oleObj name="Equation" r:id="rId8" imgW="495085" imgH="457002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7" name="Equation" r:id="rId10" imgW="901309" imgH="203112" progId="Equation.3">
                  <p:embed/>
                </p:oleObj>
              </mc:Choice>
              <mc:Fallback>
                <p:oleObj name="Equation" r:id="rId10" imgW="901309" imgH="203112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8" name="Equation" r:id="rId12" imgW="164957" imgH="139579" progId="Equation.3">
                  <p:embed/>
                </p:oleObj>
              </mc:Choice>
              <mc:Fallback>
                <p:oleObj name="Equation" r:id="rId12" imgW="164957" imgH="139579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39" name="Equation" r:id="rId14" imgW="469900" imgH="228600" progId="Equation.3">
                      <p:embed/>
                    </p:oleObj>
                  </mc:Choice>
                  <mc:Fallback>
                    <p:oleObj name="Equation" r:id="rId14" imgW="469900" imgH="228600" progId="Equation.3">
                      <p:embed/>
                      <p:pic>
                        <p:nvPicPr>
                          <p:cNvPr id="0" name="Picture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0" name="Equation" r:id="rId16" imgW="164885" imgH="164885" progId="Equation.3">
                    <p:embed/>
                  </p:oleObj>
                </mc:Choice>
                <mc:Fallback>
                  <p:oleObj name="Equation" r:id="rId16" imgW="164885" imgH="164885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618211"/>
              </p:ext>
            </p:extLst>
          </p:nvPr>
        </p:nvGraphicFramePr>
        <p:xfrm>
          <a:off x="187325" y="5334000"/>
          <a:ext cx="53721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Equation" r:id="rId18" imgW="1879560" imgH="469800" progId="Equation.3">
                  <p:embed/>
                </p:oleObj>
              </mc:Choice>
              <mc:Fallback>
                <p:oleObj name="Equation" r:id="rId18" imgW="1879560" imgH="4698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5334000"/>
                        <a:ext cx="5372100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04084"/>
            <a:ext cx="18998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2984E-B9B5-43F0-BF5C-188ED1CB56BE}"/>
              </a:ext>
            </a:extLst>
          </p:cNvPr>
          <p:cNvSpPr txBox="1"/>
          <p:nvPr/>
        </p:nvSpPr>
        <p:spPr>
          <a:xfrm>
            <a:off x="6896230" y="318869"/>
            <a:ext cx="1792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Slope: -a/c</a:t>
            </a:r>
          </a:p>
          <a:p>
            <a:r>
              <a:rPr lang="en-US" dirty="0"/>
              <a:t>Y-intercept: -b/c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6B12F-7F31-4F60-9BA4-9A225631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1" name="Equation" r:id="rId4" imgW="1701800" imgH="457200" progId="Equation.3">
                  <p:embed/>
                </p:oleObj>
              </mc:Choice>
              <mc:Fallback>
                <p:oleObj name="Equation" r:id="rId4" imgW="1701800" imgH="4572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Which line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935623" y="2482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1390582" y="19829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404510" y="1861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651900" y="3093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64D2D-4E93-4599-8ABF-031264DF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Equation" r:id="rId4" imgW="1701800" imgH="457200" progId="Equation.3">
                  <p:embed/>
                </p:oleObj>
              </mc:Choice>
              <mc:Fallback>
                <p:oleObj name="Equation" r:id="rId4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Which line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935623" y="2482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1390582" y="19829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404510" y="1861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651900" y="3093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15" y="3581400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34" y="5911334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96557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705600" y="381812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seen until test time, </a:t>
            </a:r>
          </a:p>
          <a:p>
            <a:r>
              <a:rPr lang="en-US" sz="1200" dirty="0"/>
              <a:t>of class blue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64D2D-4E93-4599-8ABF-031264DF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371600"/>
            <a:ext cx="3733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Discriminative classifier based on </a:t>
            </a:r>
            <a:r>
              <a:rPr lang="en-US" sz="2800" i="1" dirty="0">
                <a:latin typeface="Arial" pitchFamily="34" charset="0"/>
              </a:rPr>
              <a:t>optimal separating line (for 2d case)</a:t>
            </a:r>
          </a:p>
          <a:p>
            <a:endParaRPr lang="en-US" sz="28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Maximize the </a:t>
            </a:r>
            <a:r>
              <a:rPr lang="en-US" sz="28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F3432-EB32-410C-8977-6FF28FE7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2"/>
          <p:cNvSpPr>
            <a:spLocks noGrp="1" noChangeArrowheads="1"/>
          </p:cNvSpPr>
          <p:nvPr>
            <p:ph idx="1"/>
          </p:nvPr>
        </p:nvSpPr>
        <p:spPr>
          <a:xfrm>
            <a:off x="457200" y="944564"/>
            <a:ext cx="8229600" cy="5181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feature representation for images, how do we learn a model for distinguishing features from different classes?</a:t>
            </a:r>
          </a:p>
        </p:txBody>
      </p:sp>
      <p:pic>
        <p:nvPicPr>
          <p:cNvPr id="15364" name="Picture 4" descr="zeb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495800"/>
            <a:ext cx="25146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ka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495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4091711" y="3276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396511" y="2783681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262416" y="2660076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Zebra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262416" y="31242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Non-zebra</a:t>
            </a: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590800" y="2895600"/>
            <a:ext cx="2819400" cy="317500"/>
          </a:xfrm>
          <a:custGeom>
            <a:avLst/>
            <a:gdLst>
              <a:gd name="T0" fmla="*/ 0 w 1776"/>
              <a:gd name="T1" fmla="*/ 2147483647 h 200"/>
              <a:gd name="T2" fmla="*/ 2147483647 w 1776"/>
              <a:gd name="T3" fmla="*/ 2147483647 h 200"/>
              <a:gd name="T4" fmla="*/ 2147483647 w 1776"/>
              <a:gd name="T5" fmla="*/ 2147483647 h 200"/>
              <a:gd name="T6" fmla="*/ 2147483647 w 1776"/>
              <a:gd name="T7" fmla="*/ 2147483647 h 200"/>
              <a:gd name="T8" fmla="*/ 2147483647 w 1776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00"/>
              <a:gd name="T17" fmla="*/ 1776 w 1776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cxnSp>
        <p:nvCxnSpPr>
          <p:cNvPr id="15373" name="AutoShape 13"/>
          <p:cNvCxnSpPr>
            <a:cxnSpLocks noChangeShapeType="1"/>
          </p:cNvCxnSpPr>
          <p:nvPr/>
        </p:nvCxnSpPr>
        <p:spPr bwMode="auto">
          <a:xfrm rot="5400000" flipH="1">
            <a:off x="5165798" y="2289175"/>
            <a:ext cx="1828800" cy="2884487"/>
          </a:xfrm>
          <a:prstGeom prst="curvedConnector3">
            <a:avLst>
              <a:gd name="adj1" fmla="val 114324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5374" name="AutoShape 14"/>
          <p:cNvCxnSpPr>
            <a:cxnSpLocks noChangeShapeType="1"/>
            <a:endCxn id="15366" idx="2"/>
          </p:cNvCxnSpPr>
          <p:nvPr/>
        </p:nvCxnSpPr>
        <p:spPr bwMode="auto">
          <a:xfrm rot="-5400000">
            <a:off x="1980336" y="2593975"/>
            <a:ext cx="1314450" cy="2908300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pic>
        <p:nvPicPr>
          <p:cNvPr id="15375" name="Picture 15" descr="00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495800"/>
            <a:ext cx="25908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7" name="AutoShape 17"/>
          <p:cNvCxnSpPr>
            <a:cxnSpLocks noChangeShapeType="1"/>
          </p:cNvCxnSpPr>
          <p:nvPr/>
        </p:nvCxnSpPr>
        <p:spPr bwMode="auto">
          <a:xfrm rot="-5400000">
            <a:off x="4251543" y="4036219"/>
            <a:ext cx="1123950" cy="366712"/>
          </a:xfrm>
          <a:prstGeom prst="curvedConnector3">
            <a:avLst>
              <a:gd name="adj1" fmla="val 49153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4920674" y="3429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371600" y="2667000"/>
            <a:ext cx="113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Decision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boundary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dirty="0"/>
              <a:t>Classification</a:t>
            </a: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0DAE39C9-BB60-4782-A03A-11A3FD8FA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780" y="24511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DF112-39CF-49C8-B332-E46A1AF9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46AF-14EF-478B-8252-478AD231246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41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1104900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4" name="Equation" r:id="rId4" imgW="2336800" imgH="457200" progId="Equation.3">
                  <p:embed/>
                </p:oleObj>
              </mc:Choice>
              <mc:Fallback>
                <p:oleObj name="Equation" r:id="rId4" imgW="2336800" imgH="457200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5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6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17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18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21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22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23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32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5" name="Equation" r:id="rId7" imgW="876300" imgH="228600" progId="Equation.3">
                  <p:embed/>
                </p:oleObj>
              </mc:Choice>
              <mc:Fallback>
                <p:oleObj name="Equation" r:id="rId7" imgW="876300" imgH="228600" progId="Equation.3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 dirty="0" err="1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</a:t>
            </a:r>
            <a:r>
              <a:rPr lang="en-US" altLang="zh-CN" sz="2200" dirty="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F5CB7-65AF-4EB6-8EF0-5A2B53B0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5" name="Equation" r:id="rId4" imgW="2336800" imgH="457200" progId="Equation.3">
                  <p:embed/>
                </p:oleObj>
              </mc:Choice>
              <mc:Fallback>
                <p:oleObj name="Equation" r:id="rId4" imgW="2336800" imgH="457200" progId="Equation.3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6"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7" name="Equation" r:id="rId8" imgW="698500" imgH="419100" progId="Equation.3">
                  <p:embed/>
                </p:oleObj>
              </mc:Choice>
              <mc:Fallback>
                <p:oleObj name="Equation" r:id="rId8" imgW="698500" imgH="4191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05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8" name="Equation" r:id="rId10" imgW="1346200" imgH="508000" progId="Equation.3">
                  <p:embed/>
                </p:oleObj>
              </mc:Choice>
              <mc:Fallback>
                <p:oleObj name="Equation" r:id="rId10" imgW="1346200" imgH="5080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05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0" y="65532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12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/>
        </p:nvGraphicFramePr>
        <p:xfrm>
          <a:off x="4876800" y="5005388"/>
          <a:ext cx="15668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9" name="Equation" r:id="rId13" imgW="914400" imgH="469900" progId="Equation.3">
                  <p:embed/>
                </p:oleObj>
              </mc:Choice>
              <mc:Fallback>
                <p:oleObj name="Equation" r:id="rId13" imgW="914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388"/>
                        <a:ext cx="1566863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89AEC-B9C8-44B3-9A63-6AEFD375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1" name="Equation" r:id="rId4" imgW="2336800" imgH="457200" progId="Equation.3">
                  <p:embed/>
                </p:oleObj>
              </mc:Choice>
              <mc:Fallback>
                <p:oleObj name="Equation" r:id="rId4" imgW="2336800" imgH="457200" progId="Equation.3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Margin</a:t>
            </a:r>
          </a:p>
        </p:txBody>
      </p:sp>
      <p:sp>
        <p:nvSpPr>
          <p:cNvPr id="9224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5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7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8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9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0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1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2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3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4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5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38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39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0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1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2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3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4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5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46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7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8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9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Support vectors</a:t>
            </a:r>
          </a:p>
        </p:txBody>
      </p:sp>
      <p:sp>
        <p:nvSpPr>
          <p:cNvPr id="9250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1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2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3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2"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4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9255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000000"/>
                </a:solidFill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9256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20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9257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8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59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3" name="Equation" r:id="rId8" imgW="698500" imgH="419100" progId="Equation.3">
                  <p:embed/>
                </p:oleObj>
              </mc:Choice>
              <mc:Fallback>
                <p:oleObj name="Equation" r:id="rId8" imgW="698500" imgH="4191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724400" y="4876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Therefore, the margin is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10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A30E3-6E2A-472C-AD19-39610AAB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6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Maximize margin </a:t>
            </a:r>
            <a:r>
              <a:rPr lang="en-US" dirty="0">
                <a:latin typeface="Times New Roman" pitchFamily="18" charset="0"/>
              </a:rPr>
              <a:t>2/||</a:t>
            </a:r>
            <a:r>
              <a:rPr lang="en-US" b="1" dirty="0">
                <a:latin typeface="Times New Roman" pitchFamily="18" charset="0"/>
              </a:rPr>
              <a:t>w</a:t>
            </a:r>
            <a:r>
              <a:rPr lang="en-US" dirty="0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Correctly classify all training data points:</a:t>
            </a:r>
            <a:br>
              <a:rPr lang="en-US" dirty="0"/>
            </a:br>
            <a:br>
              <a:rPr lang="en-US" dirty="0"/>
            </a:br>
            <a:br>
              <a:rPr lang="en-US" i="1" dirty="0">
                <a:latin typeface="Times New Roman" pitchFamily="18" charset="0"/>
              </a:rPr>
            </a:br>
            <a:br>
              <a:rPr lang="en-US" i="1" dirty="0">
                <a:latin typeface="Times New Roman" pitchFamily="18" charset="0"/>
              </a:rPr>
            </a:br>
            <a:endParaRPr lang="en-US" sz="800" dirty="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 dirty="0">
                <a:cs typeface="Arial" pitchFamily="34" charset="0"/>
              </a:rPr>
              <a:t>Quadratic optimization problem</a:t>
            </a:r>
            <a:r>
              <a:rPr lang="en-US" dirty="0">
                <a:cs typeface="Arial" pitchFamily="34" charset="0"/>
              </a:rPr>
              <a:t>:</a:t>
            </a:r>
            <a:br>
              <a:rPr lang="en-US" dirty="0">
                <a:cs typeface="Arial" pitchFamily="34" charset="0"/>
              </a:rPr>
            </a:br>
            <a:endParaRPr lang="en-US" dirty="0">
              <a:cs typeface="Arial" pitchFamily="34" charset="0"/>
            </a:endParaRPr>
          </a:p>
          <a:p>
            <a:pPr marL="533400" indent="-533400"/>
            <a:r>
              <a:rPr lang="en-US" dirty="0">
                <a:cs typeface="Arial" pitchFamily="34" charset="0"/>
              </a:rPr>
              <a:t>		Minimize</a:t>
            </a:r>
            <a:br>
              <a:rPr lang="en-US" dirty="0">
                <a:cs typeface="Arial" pitchFamily="34" charset="0"/>
              </a:rPr>
            </a:b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	Subject to 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 dirty="0" err="1">
                <a:latin typeface="Times New Roman" pitchFamily="18" charset="0"/>
                <a:cs typeface="Arial" pitchFamily="34" charset="0"/>
              </a:rPr>
              <a:t>b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) ≥ 1</a:t>
            </a:r>
            <a:endParaRPr lang="en-US" dirty="0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 dirty="0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8" name="Equation" r:id="rId4" imgW="469696" imgH="393529" progId="Equation.3">
                  <p:embed/>
                </p:oleObj>
              </mc:Choice>
              <mc:Fallback>
                <p:oleObj name="Equation" r:id="rId4" imgW="469696" imgH="393529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9" name="Equation" r:id="rId6" imgW="2336800" imgH="457200" progId="Equation.3">
                  <p:embed/>
                </p:oleObj>
              </mc:Choice>
              <mc:Fallback>
                <p:oleObj name="Equation" r:id="rId6" imgW="2336800" imgH="457200" progId="Equation.3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21912" y="4038140"/>
            <a:ext cx="3622088" cy="1815883"/>
            <a:chOff x="5445712" y="5127737"/>
            <a:chExt cx="3622088" cy="1287975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5827450" y="5127737"/>
              <a:ext cx="3240350" cy="128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One constraint per training point.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Note sign trick: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</a:rPr>
                <a:t>w·x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i</a:t>
              </a:r>
              <a:r>
                <a:rPr lang="en-US" sz="1600" dirty="0">
                  <a:solidFill>
                    <a:srgbClr val="000000"/>
                  </a:solidFill>
                </a:rPr>
                <a:t> + b &gt;= 1 (if </a:t>
              </a:r>
              <a:r>
                <a:rPr lang="en-US" sz="1600" dirty="0" err="1">
                  <a:solidFill>
                    <a:srgbClr val="000000"/>
                  </a:solidFill>
                </a:rPr>
                <a:t>y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i</a:t>
              </a:r>
              <a:r>
                <a:rPr lang="en-US" sz="1600" dirty="0">
                  <a:solidFill>
                    <a:srgbClr val="000000"/>
                  </a:solidFill>
                </a:rPr>
                <a:t> = 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</a:rPr>
                <a:t>w·x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i</a:t>
              </a:r>
              <a:r>
                <a:rPr lang="en-US" sz="1600" dirty="0">
                  <a:solidFill>
                    <a:srgbClr val="000000"/>
                  </a:solidFill>
                </a:rPr>
                <a:t> + b &lt;= -1 (if </a:t>
              </a:r>
              <a:r>
                <a:rPr lang="en-US" sz="1600" dirty="0" err="1">
                  <a:solidFill>
                    <a:srgbClr val="000000"/>
                  </a:solidFill>
                </a:rPr>
                <a:t>y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i</a:t>
              </a:r>
              <a:r>
                <a:rPr lang="en-US" sz="1600" dirty="0">
                  <a:solidFill>
                    <a:srgbClr val="000000"/>
                  </a:solidFill>
                </a:rPr>
                <a:t> = -1)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(-1) </a:t>
              </a:r>
              <a:r>
                <a:rPr lang="en-US" sz="1600" dirty="0" err="1">
                  <a:solidFill>
                    <a:srgbClr val="000000"/>
                  </a:solidFill>
                </a:rPr>
                <a:t>w·x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i</a:t>
              </a:r>
              <a:r>
                <a:rPr lang="en-US" sz="1600" dirty="0">
                  <a:solidFill>
                    <a:srgbClr val="000000"/>
                  </a:solidFill>
                </a:rPr>
                <a:t> + b &gt;= 1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5445712" y="5607144"/>
              <a:ext cx="381738" cy="54782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Adapted from 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8"/>
              </a:rPr>
              <a:t>A Tutorial on Support Vector Machines for Pattern Recognition</a:t>
            </a:r>
            <a:endParaRPr lang="en-US" sz="1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F1D10-0E4B-4EC2-AD69-9B3C9EBF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Solution:</a:t>
            </a:r>
            <a:br>
              <a:rPr lang="en-US"/>
            </a:br>
            <a:br>
              <a:rPr lang="en-US" sz="800"/>
            </a:br>
            <a:r>
              <a:rPr lang="en-US"/>
              <a:t>		</a:t>
            </a:r>
            <a:endParaRPr lang="el-GR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2" name="Equation" r:id="rId4" imgW="901309" imgH="266584" progId="Equation.3">
                  <p:embed/>
                </p:oleObj>
              </mc:Choice>
              <mc:Fallback>
                <p:oleObj name="Equation" r:id="rId4" imgW="901309" imgH="26658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2838450" y="137795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210050" y="1377950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671888" y="2216150"/>
            <a:ext cx="13462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Support </a:t>
            </a:r>
            <a:br>
              <a:rPr lang="en-US" sz="240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005632" y="2216150"/>
            <a:ext cx="1316386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Learned</a:t>
            </a:r>
            <a:br>
              <a:rPr lang="en-US" sz="24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weight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6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80A25-2101-4593-8E18-E822F04C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l-GR" sz="2400" dirty="0"/>
              <a:t>Notice that it relies on an </a:t>
            </a:r>
            <a:r>
              <a:rPr lang="el-GR" sz="2400" i="1" dirty="0"/>
              <a:t>inner product </a:t>
            </a:r>
            <a:r>
              <a:rPr lang="el-GR" sz="2400" dirty="0"/>
              <a:t>between the test</a:t>
            </a:r>
            <a:r>
              <a:rPr lang="en-US" sz="2400" dirty="0"/>
              <a:t> </a:t>
            </a:r>
            <a:r>
              <a:rPr lang="el-GR" sz="2400" dirty="0"/>
              <a:t>point </a:t>
            </a:r>
            <a:r>
              <a:rPr lang="el-GR" sz="2400" b="1" i="1" dirty="0"/>
              <a:t>x</a:t>
            </a:r>
            <a:r>
              <a:rPr lang="el-GR" sz="2400" b="1" dirty="0"/>
              <a:t> </a:t>
            </a:r>
            <a:r>
              <a:rPr lang="el-GR" sz="2400" dirty="0"/>
              <a:t>and the support vectors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endParaRPr lang="en-US" sz="2400" i="1" baseline="-25000" dirty="0"/>
          </a:p>
          <a:p>
            <a:pPr>
              <a:buFontTx/>
              <a:buChar char="•"/>
            </a:pPr>
            <a:r>
              <a:rPr lang="en-US" sz="2400" dirty="0"/>
              <a:t>(</a:t>
            </a:r>
            <a:r>
              <a:rPr lang="el-GR" sz="2400" dirty="0"/>
              <a:t>Solving the optimization problem also involves</a:t>
            </a:r>
            <a:r>
              <a:rPr lang="en-US" sz="2400" dirty="0"/>
              <a:t> </a:t>
            </a:r>
            <a:r>
              <a:rPr lang="el-GR" sz="2400" dirty="0"/>
              <a:t>computing the inner products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sz="2400" b="1" i="1" dirty="0"/>
              <a:t>x</a:t>
            </a:r>
            <a:r>
              <a:rPr lang="en-US" sz="2400" i="1" baseline="-25000" dirty="0"/>
              <a:t>j</a:t>
            </a:r>
            <a:r>
              <a:rPr lang="el-GR" sz="2400" b="1" dirty="0"/>
              <a:t> </a:t>
            </a:r>
            <a:r>
              <a:rPr lang="el-GR" sz="2400" dirty="0"/>
              <a:t>between all pairs of</a:t>
            </a:r>
            <a:r>
              <a:rPr lang="en-US" sz="2400" dirty="0"/>
              <a:t> </a:t>
            </a:r>
            <a:r>
              <a:rPr lang="el-GR" sz="2400" dirty="0"/>
              <a:t>training points</a:t>
            </a:r>
            <a:r>
              <a:rPr lang="en-US" sz="2400" dirty="0"/>
              <a:t>)</a:t>
            </a:r>
            <a:endParaRPr lang="el-GR" sz="2400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6" name="Equation" r:id="rId4" imgW="901309" imgH="266584" progId="Equation.3">
                  <p:embed/>
                </p:oleObj>
              </mc:Choice>
              <mc:Fallback>
                <p:oleObj name="Equation" r:id="rId4" imgW="901309" imgH="266584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1200" y="3200400"/>
            <a:ext cx="838200" cy="53340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660650" y="2514600"/>
          <a:ext cx="46545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7" name="Equation" r:id="rId6" imgW="1714500" imgH="482600" progId="Equation.3">
                  <p:embed/>
                </p:oleObj>
              </mc:Choice>
              <mc:Fallback>
                <p:oleObj name="Equation" r:id="rId6" imgW="1714500" imgH="482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2514600"/>
                        <a:ext cx="4654550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810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hlinkClick r:id="rId8"/>
              </a:rPr>
              <a:t>A Tutorial on Support Vector Machines for Pattern Recognition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DDDEF-95DF-40BF-99B3-356B7AD2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89" y="1086678"/>
            <a:ext cx="8605706" cy="50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Hauskrecht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02335" y="2108200"/>
          <a:ext cx="3133663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8" name="Equation" r:id="rId4" imgW="1714500" imgH="482600" progId="Equation.3">
                  <p:embed/>
                </p:oleObj>
              </mc:Choice>
              <mc:Fallback>
                <p:oleObj name="Equation" r:id="rId4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335" y="2108200"/>
                        <a:ext cx="3133663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0" y="2621393"/>
            <a:ext cx="544286" cy="281464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E1CDCF-98E8-49FF-87D9-01BCE9B4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Datasets that are linearly separable work out great:</a:t>
            </a:r>
            <a:br>
              <a:rPr lang="en-US" altLang="zh-CN" sz="2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br>
              <a:rPr lang="en-US" altLang="zh-CN" sz="800" dirty="0">
                <a:solidFill>
                  <a:srgbClr val="000000"/>
                </a:solidFill>
              </a:rPr>
            </a:br>
            <a:br>
              <a:rPr lang="en-US" altLang="zh-CN" sz="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br>
              <a:rPr lang="en-US" altLang="zh-CN" sz="800" dirty="0">
                <a:solidFill>
                  <a:srgbClr val="000000"/>
                </a:solidFill>
              </a:rPr>
            </a:b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altLang="zh-CN" sz="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But what if the dataset is just too hard? </a:t>
            </a:r>
            <a:br>
              <a:rPr lang="en-US" altLang="zh-CN" sz="2800" dirty="0">
                <a:solidFill>
                  <a:srgbClr val="000000"/>
                </a:solidFill>
              </a:rPr>
            </a:b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altLang="zh-CN" sz="2800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altLang="zh-CN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en-US" altLang="zh-CN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altLang="zh-CN" i="1" baseline="30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BCEBC-056E-4579-A6B6-83E1D654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0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n-US" sz="20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800" dirty="0">
                <a:ea typeface="SimSun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7E7B8-458B-4B60-B046-667A2BA2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724400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2" name="Equation" r:id="rId4" imgW="863225" imgH="228501" progId="Equation.3">
                  <p:embed/>
                </p:oleObj>
              </mc:Choice>
              <mc:Fallback>
                <p:oleObj name="Equation" r:id="rId4" imgW="863225" imgH="228501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3" name="Equation" r:id="rId6" imgW="2413000" imgH="482600" progId="Equation.3">
                  <p:embed/>
                </p:oleObj>
              </mc:Choice>
              <mc:Fallback>
                <p:oleObj name="Equation" r:id="rId6" imgW="2413000" imgH="4826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800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lang="en-US" altLang="zh-CN" sz="1800" i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050" kern="0" dirty="0" err="1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8FCB0-2E15-436A-961F-1048E9DD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 dirty="0"/>
              <a:t>Classification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5135563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Assign input vector to one of two or more classes</a:t>
            </a:r>
          </a:p>
          <a:p>
            <a:pPr eaLnBrk="1" hangingPunct="1"/>
            <a:r>
              <a:rPr lang="en-GB" altLang="en-US" sz="2800" dirty="0"/>
              <a:t>Input space divided into </a:t>
            </a:r>
            <a:r>
              <a:rPr lang="en-GB" altLang="en-US" sz="2800" i="1" dirty="0"/>
              <a:t>decision regions</a:t>
            </a:r>
            <a:r>
              <a:rPr lang="en-GB" altLang="en-US" sz="2800" dirty="0"/>
              <a:t> separated by </a:t>
            </a:r>
            <a:r>
              <a:rPr lang="en-GB" altLang="en-US" sz="2800" i="1" dirty="0"/>
              <a:t>decision boundaries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endParaRPr lang="en-GB" altLang="en-US" sz="2800" dirty="0"/>
          </a:p>
        </p:txBody>
      </p:sp>
      <p:pic>
        <p:nvPicPr>
          <p:cNvPr id="74756" name="Picture 7" descr="decision-reg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05188"/>
            <a:ext cx="446722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B2EB0-AED2-4A85-9421-E20A2F4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46AF-14EF-478B-8252-478AD231246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3287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3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The linear classifier relies on dot product between vectors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endParaRPr lang="en-US" altLang="zh-CN" sz="2400" baseline="-2500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If every data point is mapped into high-dimensional space via some transformation </a:t>
            </a:r>
            <a:r>
              <a:rPr lang="el-GR" sz="2400" i="1" dirty="0">
                <a:cs typeface="Times New Roman" pitchFamily="18" charset="0"/>
              </a:rPr>
              <a:t>Φ</a:t>
            </a:r>
            <a:r>
              <a:rPr lang="en-US" altLang="zh-CN" sz="2400" dirty="0">
                <a:cs typeface="Times New Roman" pitchFamily="18" charset="0"/>
              </a:rPr>
              <a:t>:  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zh-CN" sz="2400" baseline="-25000" dirty="0">
                <a:cs typeface="Times New Roman" pitchFamily="18" charset="0"/>
              </a:rPr>
              <a:t> </a:t>
            </a:r>
            <a:r>
              <a:rPr lang="en-US" altLang="zh-CN" sz="2400" dirty="0">
                <a:cs typeface="Times New Roman" pitchFamily="18" charset="0"/>
              </a:rPr>
              <a:t>→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zh-CN" sz="2400" dirty="0"/>
              <a:t>,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2400" dirty="0">
                <a:cs typeface="Times New Roman" pitchFamily="18" charset="0"/>
              </a:rPr>
              <a:t>the dot product becomes: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endParaRPr lang="en-US" altLang="zh-CN" sz="240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A </a:t>
            </a:r>
            <a:r>
              <a:rPr lang="en-US" altLang="zh-CN" sz="2400" i="1" dirty="0"/>
              <a:t>kernel </a:t>
            </a:r>
            <a:r>
              <a:rPr lang="en-US" altLang="zh-CN" sz="2400" i="1" dirty="0">
                <a:solidFill>
                  <a:srgbClr val="000000"/>
                </a:solidFill>
              </a:rPr>
              <a:t>function</a:t>
            </a:r>
            <a:r>
              <a:rPr lang="en-US" altLang="zh-CN" sz="2400" dirty="0">
                <a:solidFill>
                  <a:srgbClr val="000000"/>
                </a:solidFill>
              </a:rPr>
              <a:t> is similarity function that corresponds to an inner product in some expanded feature space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prstClr val="black"/>
                </a:solidFill>
              </a:rPr>
              <a:t>The kernel trick</a:t>
            </a:r>
            <a:r>
              <a:rPr lang="en-US" altLang="en-US" sz="2400" dirty="0">
                <a:solidFill>
                  <a:prstClr val="black"/>
                </a:solidFill>
              </a:rPr>
              <a:t>: instead of explicitly computing the lifting transformation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), </a:t>
            </a:r>
            <a:r>
              <a:rPr lang="en-US" altLang="en-US" sz="2400" dirty="0">
                <a:solidFill>
                  <a:prstClr val="black"/>
                </a:solidFill>
              </a:rPr>
              <a:t>define a kernel function K such that: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6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6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24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24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l-GR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1B915-850C-4C53-B715-D342EBFD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12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4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2833917" y="3126388"/>
          <a:ext cx="4386563" cy="1244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9" name="Equation" r:id="rId4" imgW="1701800" imgH="482600" progId="Equation.3">
                  <p:embed/>
                </p:oleObj>
              </mc:Choice>
              <mc:Fallback>
                <p:oleObj name="Equation" r:id="rId4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3126388"/>
                        <a:ext cx="4386563" cy="1244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33917" y="4938990"/>
          <a:ext cx="51272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0" name="Equation" r:id="rId6" imgW="1981200" imgH="342900" progId="Equation.3">
                  <p:embed/>
                </p:oleObj>
              </mc:Choice>
              <mc:Fallback>
                <p:oleObj name="Equation" r:id="rId6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4938990"/>
                        <a:ext cx="5127275" cy="887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2833917" y="808383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1" name="Equation" r:id="rId8" imgW="1041120" imgH="266400" progId="Equation.3">
                  <p:embed/>
                </p:oleObj>
              </mc:Choice>
              <mc:Fallback>
                <p:oleObj name="Equation" r:id="rId8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808383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02060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Andrew Moore / Carlos </a:t>
            </a:r>
            <a:r>
              <a:rPr lang="en-US" sz="1050" kern="0" dirty="0" err="1">
                <a:solidFill>
                  <a:srgbClr val="000000"/>
                </a:solidFill>
              </a:rPr>
              <a:t>Guestrin</a:t>
            </a:r>
            <a:endParaRPr lang="en-US" sz="105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36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blipFill>
                <a:blip r:embed="rId11"/>
                <a:stretch>
                  <a:fillRect t="-168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EF015-E5C9-43C6-B08E-03FDDBF7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benefit of the “kernel trick”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102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Example: Polynomial kernel for 2-dim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 lives in 6 dimensions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With the kernel trick, we directly compute an inner product in 2-dim space, obtaining a scalar that we add 1 to and exponentiate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417"/>
            <a:ext cx="7772400" cy="14663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C6F5F-EF19-4FAD-B4F2-E90209B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15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Hard-margin SVMs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05400" y="190914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77660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75144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59905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61207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60474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087639" y="4683749"/>
            <a:ext cx="3625218" cy="1325538"/>
            <a:chOff x="3087639" y="4068873"/>
            <a:chExt cx="3625218" cy="1325538"/>
          </a:xfrm>
        </p:grpSpPr>
        <p:sp>
          <p:nvSpPr>
            <p:cNvPr id="34" name="Rectangle 33"/>
            <p:cNvSpPr/>
            <p:nvPr/>
          </p:nvSpPr>
          <p:spPr>
            <a:xfrm>
              <a:off x="5786452" y="4068873"/>
              <a:ext cx="926405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87639" y="4693010"/>
              <a:ext cx="1571446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717143" y="2032514"/>
            <a:ext cx="2387600" cy="173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664DEE-ED3E-439B-9A94-B2408042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5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05400" y="190914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77660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75144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59905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61207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197351" y="3626955"/>
            <a:ext cx="2712987" cy="560561"/>
            <a:chOff x="3143579" y="2823030"/>
            <a:chExt cx="2712987" cy="560561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878916" y="2159029"/>
              <a:ext cx="203253" cy="1531256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3579" y="3014259"/>
              <a:ext cx="271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Minimize misclassification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328229" y="2389822"/>
            <a:ext cx="1925766" cy="879825"/>
            <a:chOff x="6328229" y="1774946"/>
            <a:chExt cx="1925766" cy="879825"/>
          </a:xfrm>
        </p:grpSpPr>
        <p:sp>
          <p:nvSpPr>
            <p:cNvPr id="22" name="Oval 21"/>
            <p:cNvSpPr/>
            <p:nvPr/>
          </p:nvSpPr>
          <p:spPr>
            <a:xfrm>
              <a:off x="6328229" y="1978822"/>
              <a:ext cx="624114" cy="67594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43" y="1774946"/>
              <a:ext cx="145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Slack variable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60474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4014044" y="2122508"/>
            <a:ext cx="1772408" cy="1050976"/>
            <a:chOff x="5209156" y="1506249"/>
            <a:chExt cx="1772408" cy="1050976"/>
          </a:xfrm>
        </p:grpSpPr>
        <p:sp>
          <p:nvSpPr>
            <p:cNvPr id="29" name="Oval 28"/>
            <p:cNvSpPr/>
            <p:nvPr/>
          </p:nvSpPr>
          <p:spPr>
            <a:xfrm>
              <a:off x="6363435" y="1978823"/>
              <a:ext cx="543049" cy="5784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9156" y="1506249"/>
              <a:ext cx="1772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Misclassification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5711372" y="1934337"/>
            <a:ext cx="2008547" cy="670408"/>
            <a:chOff x="6402782" y="1886816"/>
            <a:chExt cx="2008547" cy="670408"/>
          </a:xfrm>
        </p:grpSpPr>
        <p:sp>
          <p:nvSpPr>
            <p:cNvPr id="32" name="Oval 31"/>
            <p:cNvSpPr/>
            <p:nvPr/>
          </p:nvSpPr>
          <p:spPr>
            <a:xfrm>
              <a:off x="6402782" y="2029139"/>
              <a:ext cx="503702" cy="5280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25767" y="1886816"/>
              <a:ext cx="1585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# data samples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3C627-3A36-45A9-BFFC-B5A2F9FBB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344" y="-19834"/>
            <a:ext cx="2187940" cy="20172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0" y="6604084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Figure from Chris Bishop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537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9905-DE22-402E-9C2A-4F8388ED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choosing optimal </a:t>
            </a:r>
            <a:r>
              <a:rPr lang="en-US" b="1" dirty="0"/>
              <a:t>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2855B-3A30-4C79-9BFA-16693CF6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8338128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Suppose </a:t>
            </a:r>
            <a:r>
              <a:rPr lang="en-US" b="1" dirty="0"/>
              <a:t>w </a:t>
            </a:r>
            <a:r>
              <a:rPr lang="en-US" dirty="0"/>
              <a:t>is just a scalar, w, that can only take values 1, 2,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 L(w) denote the sum of </a:t>
            </a:r>
            <a:r>
              <a:rPr lang="el-GR" dirty="0"/>
              <a:t>ξ</a:t>
            </a:r>
            <a:r>
              <a:rPr lang="en-US" baseline="-25000" dirty="0" err="1"/>
              <a:t>i</a:t>
            </a:r>
            <a:r>
              <a:rPr lang="en-US" dirty="0"/>
              <a:t> values incurred when using a particular 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Suppose L(w=1) = 4, L(w=2) = 5, L(w=3) = 0.5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Find the optimal w as </a:t>
            </a:r>
            <a:r>
              <a:rPr lang="en-US" dirty="0" err="1"/>
              <a:t>argmin_w</a:t>
            </a:r>
            <a:r>
              <a:rPr lang="en-US" dirty="0"/>
              <a:t> ||w||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What is the optimal 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Now find the optimal w for L^(w) = ||w|| + L(w)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L^(1) = 1 + 4 = 5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L^(2) = ? L^(3) = 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Now what is the optimal w?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F219D-30E9-4989-8B64-C3A461F0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621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altLang="en-US" dirty="0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altLang="en-US" dirty="0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r>
              <a:rPr lang="en-US" altLang="en-US" dirty="0"/>
              <a:t>One vs. others/all</a:t>
            </a:r>
          </a:p>
          <a:p>
            <a:pPr lvl="1"/>
            <a:r>
              <a:rPr lang="en-US" altLang="en-US" dirty="0"/>
              <a:t>Training: learn an SVM for each class vs. the others</a:t>
            </a:r>
          </a:p>
          <a:p>
            <a:pPr lvl="1"/>
            <a:r>
              <a:rPr lang="en-US" altLang="en-US" dirty="0"/>
              <a:t>Testing: apply each SVM to the test example, and assign it to the class of the SVM that returns the highest decision value</a:t>
            </a:r>
          </a:p>
          <a:p>
            <a:pPr>
              <a:buFontTx/>
              <a:buChar char="•"/>
            </a:pPr>
            <a:r>
              <a:rPr lang="en-US" altLang="en-US" dirty="0"/>
              <a:t>One vs. one</a:t>
            </a:r>
          </a:p>
          <a:p>
            <a:pPr lvl="1"/>
            <a:r>
              <a:rPr lang="en-US" altLang="en-US" dirty="0"/>
              <a:t>Training: learn an SVM for each pair of classes</a:t>
            </a:r>
          </a:p>
          <a:p>
            <a:pPr lvl="1"/>
            <a:r>
              <a:rPr lang="en-US" altLang="en-US" dirty="0"/>
              <a:t>Testing: each learned SVM “votes” for a class to assign to the test example</a:t>
            </a:r>
          </a:p>
          <a:p>
            <a:pPr>
              <a:buFontTx/>
              <a:buChar char="•"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Svetlana </a:t>
            </a:r>
            <a:r>
              <a:rPr lang="en-US" sz="1050" kern="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F0006-5186-4261-8F2C-F310E4D7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9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01000" cy="5921829"/>
          </a:xfrm>
        </p:spPr>
        <p:txBody>
          <a:bodyPr>
            <a:normAutofit/>
          </a:bodyPr>
          <a:lstStyle/>
          <a:p>
            <a:r>
              <a:rPr lang="en-US" dirty="0"/>
              <a:t>One-</a:t>
            </a:r>
            <a:r>
              <a:rPr lang="en-US" dirty="0" err="1"/>
              <a:t>vs</a:t>
            </a:r>
            <a:r>
              <a:rPr lang="en-US" dirty="0"/>
              <a:t>-all (a.k.a. one-</a:t>
            </a:r>
            <a:r>
              <a:rPr lang="en-US" dirty="0" err="1"/>
              <a:t>vs</a:t>
            </a:r>
            <a:r>
              <a:rPr lang="en-US" dirty="0"/>
              <a:t>-others)</a:t>
            </a:r>
          </a:p>
          <a:p>
            <a:pPr lvl="1"/>
            <a:r>
              <a:rPr lang="en-US" dirty="0"/>
              <a:t>Train K classifiers</a:t>
            </a:r>
          </a:p>
          <a:p>
            <a:pPr lvl="1"/>
            <a:r>
              <a:rPr lang="en-US" dirty="0"/>
              <a:t>In each, pos = data from class </a:t>
            </a:r>
            <a:r>
              <a:rPr lang="en-US" i="1" dirty="0" err="1"/>
              <a:t>i</a:t>
            </a:r>
            <a:r>
              <a:rPr lang="en-US" dirty="0"/>
              <a:t>, </a:t>
            </a:r>
            <a:r>
              <a:rPr lang="en-US" dirty="0" err="1"/>
              <a:t>neg</a:t>
            </a:r>
            <a:r>
              <a:rPr lang="en-US" dirty="0"/>
              <a:t> = data from classes other than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dirty="0"/>
              <a:t>The class with the most confident prediction wins</a:t>
            </a:r>
          </a:p>
          <a:p>
            <a:pPr lvl="1"/>
            <a:r>
              <a:rPr lang="en-US" dirty="0"/>
              <a:t>Example: </a:t>
            </a:r>
          </a:p>
          <a:p>
            <a:pPr lvl="2"/>
            <a:r>
              <a:rPr lang="en-US" dirty="0"/>
              <a:t>You have 4 classes, train 4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others: score 3.5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vs</a:t>
            </a:r>
            <a:r>
              <a:rPr lang="en-US" dirty="0"/>
              <a:t> others: score 6.2</a:t>
            </a:r>
          </a:p>
          <a:p>
            <a:pPr lvl="2"/>
            <a:r>
              <a:rPr lang="en-US" dirty="0"/>
              <a:t>3 </a:t>
            </a:r>
            <a:r>
              <a:rPr lang="en-US" dirty="0" err="1"/>
              <a:t>vs</a:t>
            </a:r>
            <a:r>
              <a:rPr lang="en-US" dirty="0"/>
              <a:t> others: score 1.4</a:t>
            </a:r>
          </a:p>
          <a:p>
            <a:pPr lvl="2"/>
            <a:r>
              <a:rPr lang="en-US" dirty="0"/>
              <a:t>4 </a:t>
            </a:r>
            <a:r>
              <a:rPr lang="en-US" dirty="0" err="1"/>
              <a:t>vs</a:t>
            </a:r>
            <a:r>
              <a:rPr lang="en-US" dirty="0"/>
              <a:t> other: score 5.5</a:t>
            </a:r>
          </a:p>
          <a:p>
            <a:pPr lvl="2"/>
            <a:r>
              <a:rPr lang="en-US" dirty="0"/>
              <a:t>Final prediction: class 2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2D2B-4CA7-4AFD-B417-359B6B84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96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</a:t>
            </a:r>
            <a:r>
              <a:rPr lang="en-US" dirty="0" err="1"/>
              <a:t>vs</a:t>
            </a:r>
            <a:r>
              <a:rPr lang="en-US" dirty="0"/>
              <a:t>-one (a.k.a. all-</a:t>
            </a:r>
            <a:r>
              <a:rPr lang="en-US" dirty="0" err="1"/>
              <a:t>vs</a:t>
            </a:r>
            <a:r>
              <a:rPr lang="en-US" dirty="0"/>
              <a:t>-all)</a:t>
            </a:r>
          </a:p>
          <a:p>
            <a:pPr lvl="1"/>
            <a:r>
              <a:rPr lang="en-US" dirty="0"/>
              <a:t>Train K(K-1)/2 binary classifiers (all pairs of classes)</a:t>
            </a:r>
          </a:p>
          <a:p>
            <a:pPr lvl="1"/>
            <a:r>
              <a:rPr lang="en-US" dirty="0"/>
              <a:t>They all vote for the label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You have 4 classes, then train 6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2, 1 </a:t>
            </a:r>
            <a:r>
              <a:rPr lang="en-US" dirty="0" err="1"/>
              <a:t>vs</a:t>
            </a:r>
            <a:r>
              <a:rPr lang="en-US" dirty="0"/>
              <a:t> 3, 1 </a:t>
            </a:r>
            <a:r>
              <a:rPr lang="en-US" dirty="0" err="1"/>
              <a:t>vs</a:t>
            </a:r>
            <a:r>
              <a:rPr lang="en-US" dirty="0"/>
              <a:t> 4, 2 </a:t>
            </a:r>
            <a:r>
              <a:rPr lang="en-US" dirty="0" err="1"/>
              <a:t>vs</a:t>
            </a:r>
            <a:r>
              <a:rPr lang="en-US" dirty="0"/>
              <a:t> 3, 2 </a:t>
            </a:r>
            <a:r>
              <a:rPr lang="en-US" dirty="0" err="1"/>
              <a:t>vs</a:t>
            </a:r>
            <a:r>
              <a:rPr lang="en-US" dirty="0"/>
              <a:t> 4, 3 </a:t>
            </a:r>
            <a:r>
              <a:rPr lang="en-US" dirty="0" err="1"/>
              <a:t>vs</a:t>
            </a:r>
            <a:r>
              <a:rPr lang="en-US" dirty="0"/>
              <a:t> 4</a:t>
            </a:r>
          </a:p>
          <a:p>
            <a:pPr lvl="2"/>
            <a:r>
              <a:rPr lang="en-US" dirty="0"/>
              <a:t>Votes: 1, 1, 4, 2, 4, 4 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Final prediction is class 4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FC12A-836F-43CF-8350-4BC84616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51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85800" y="1000540"/>
            <a:ext cx="8001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a kernel function.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pairwise kernel values between labeled examples.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this “kernel matrix” to solve for SVM support vectors &amp; alpha weights.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classify a new example: compute kernel values between new input and support vectors, apply alpha weights, check sign of output.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2050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SVMs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59C2D-9AA3-4827-8460-E3A694E3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Two-class (binary): Cat vs Dog</a:t>
            </a:r>
            <a:endParaRPr lang="en-US" altLang="en-US" dirty="0"/>
          </a:p>
        </p:txBody>
      </p:sp>
      <p:pic>
        <p:nvPicPr>
          <p:cNvPr id="21508" name="Picture 2" descr="http://a.abcnews.com/images/US/gty_dog_cat_ll_1203008_w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752600"/>
            <a:ext cx="84899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4910" y="6581001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93560-2CDB-49FE-9E3A-BDF02928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470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BAC4-C3FE-4FD5-A048-78158B2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SVM packages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LIBSVM </a:t>
            </a:r>
            <a:r>
              <a:rPr lang="en-US" sz="2400" dirty="0">
                <a:hlinkClick r:id="rId4"/>
              </a:rPr>
              <a:t>http://www.csie.ntu.edu.tw/~cjlin/libsvm/</a:t>
            </a:r>
            <a:r>
              <a:rPr lang="en-US" sz="2400" dirty="0"/>
              <a:t> </a:t>
            </a:r>
          </a:p>
          <a:p>
            <a:pPr>
              <a:buFontTx/>
              <a:buChar char="•"/>
            </a:pPr>
            <a:r>
              <a:rPr lang="en-US" sz="2400" dirty="0"/>
              <a:t>LIBLINEAR </a:t>
            </a:r>
            <a:r>
              <a:rPr lang="en-US" sz="2400" dirty="0">
                <a:hlinkClick r:id="rId5"/>
              </a:rPr>
              <a:t>https://www.csie.ntu.edu.tw/~cjlin/liblinear/</a:t>
            </a:r>
            <a:r>
              <a:rPr lang="en-US" sz="2400" dirty="0"/>
              <a:t>  </a:t>
            </a:r>
          </a:p>
          <a:p>
            <a:pPr>
              <a:buFontTx/>
              <a:buChar char="•"/>
            </a:pPr>
            <a:r>
              <a:rPr lang="en-US" sz="2400" dirty="0"/>
              <a:t>SVM Light </a:t>
            </a:r>
            <a:r>
              <a:rPr lang="en-US" sz="2400" dirty="0">
                <a:hlinkClick r:id="rId6"/>
              </a:rPr>
              <a:t>http://svmlight.joachims.org/</a:t>
            </a:r>
            <a:r>
              <a:rPr lang="en-US" sz="2400" dirty="0"/>
              <a:t> </a:t>
            </a:r>
          </a:p>
          <a:p>
            <a:pPr marL="457200" lvl="1" indent="0">
              <a:buNone/>
            </a:pPr>
            <a:r>
              <a:rPr lang="en-US" sz="2400" dirty="0"/>
              <a:t>    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83937-0FED-4D86-9770-BF556638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0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4000" dirty="0"/>
              <a:t>Linear classifiers vs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9713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Low-dimensional </a:t>
            </a:r>
            <a:r>
              <a:rPr lang="en-US" sz="1800" i="1" dirty="0"/>
              <a:t>parametric</a:t>
            </a:r>
            <a:r>
              <a:rPr lang="en-US" sz="180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Very fast at test time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Linear cons:</a:t>
            </a:r>
          </a:p>
          <a:p>
            <a:pPr lvl="1"/>
            <a:r>
              <a:rPr lang="en-US" sz="1800" dirty="0"/>
              <a:t>Can be tricky to select best kernel function for a problem</a:t>
            </a:r>
          </a:p>
          <a:p>
            <a:pPr lvl="1"/>
            <a:r>
              <a:rPr lang="en-US" sz="1800" dirty="0"/>
              <a:t>Learning can take a very long time for large-scale problem</a:t>
            </a:r>
          </a:p>
          <a:p>
            <a:r>
              <a:rPr lang="en-US" sz="20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1800" i="1" dirty="0"/>
              <a:t>Nonparametric</a:t>
            </a:r>
            <a:r>
              <a:rPr lang="en-US" sz="1800" dirty="0"/>
              <a:t> method</a:t>
            </a:r>
          </a:p>
          <a:p>
            <a:pPr lvl="1">
              <a:buFont typeface="Lucida Grande"/>
              <a:buChar char="+"/>
            </a:pPr>
            <a:r>
              <a:rPr lang="en-US" sz="1800" dirty="0"/>
              <a:t>Simple to implement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NN cons:</a:t>
            </a:r>
          </a:p>
          <a:p>
            <a:pPr lvl="1"/>
            <a:r>
              <a:rPr lang="en-US" sz="1800" dirty="0"/>
              <a:t>Slow at test time (large search problem to find neighbors)</a:t>
            </a:r>
          </a:p>
          <a:p>
            <a:pPr lvl="1"/>
            <a:r>
              <a:rPr lang="en-US" sz="1800" dirty="0"/>
              <a:t>Storage of data</a:t>
            </a:r>
          </a:p>
          <a:p>
            <a:pPr lvl="1"/>
            <a:r>
              <a:rPr lang="en-US" sz="1800" dirty="0"/>
              <a:t>Especially need good distance function (but true for all classifiers)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213602" y="6581775"/>
            <a:ext cx="193354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1AADE-A811-4017-ACBC-6660ED52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FDF80-94A4-4D7C-B1A8-7E251E7DBBA7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831" y="1887728"/>
            <a:ext cx="8275320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9625" marR="5080" indent="-797560">
              <a:lnSpc>
                <a:spcPct val="100000"/>
              </a:lnSpc>
            </a:pPr>
            <a:r>
              <a:rPr sz="2800" dirty="0"/>
              <a:t>Beyond Bags </a:t>
            </a:r>
            <a:r>
              <a:rPr sz="2800" spc="-5" dirty="0"/>
              <a:t>of </a:t>
            </a:r>
            <a:r>
              <a:rPr sz="2800" dirty="0"/>
              <a:t>Features: Spatial Pyramid</a:t>
            </a:r>
            <a:r>
              <a:rPr sz="2800" spc="-70" dirty="0"/>
              <a:t> </a:t>
            </a:r>
            <a:r>
              <a:rPr sz="2800" dirty="0"/>
              <a:t>Matching  for Recognizing Natural Scene</a:t>
            </a:r>
            <a:r>
              <a:rPr sz="2800" spc="-55" dirty="0"/>
              <a:t> </a:t>
            </a:r>
            <a:r>
              <a:rPr sz="2800" dirty="0"/>
              <a:t>Categories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222503"/>
            <a:ext cx="2435351" cy="1530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49423" y="222504"/>
            <a:ext cx="2360676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22647" y="222503"/>
            <a:ext cx="2397251" cy="1525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45223" y="222504"/>
            <a:ext cx="2322576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796288" y="3011170"/>
            <a:ext cx="5551423" cy="2900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9375" algn="l">
              <a:lnSpc>
                <a:spcPct val="100000"/>
              </a:lnSpc>
            </a:pPr>
            <a:r>
              <a:rPr lang="en-US" spc="-5" dirty="0"/>
              <a:t>	    </a:t>
            </a:r>
            <a:r>
              <a:rPr spc="-5" dirty="0"/>
              <a:t>CVPR 2006</a:t>
            </a:r>
          </a:p>
          <a:p>
            <a:pPr marL="1270">
              <a:lnSpc>
                <a:spcPct val="100000"/>
              </a:lnSpc>
              <a:spcBef>
                <a:spcPts val="42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pc="-5" dirty="0">
                <a:solidFill>
                  <a:srgbClr val="000000"/>
                </a:solidFill>
              </a:rPr>
              <a:t>Svetlana Lazebnik</a:t>
            </a:r>
            <a:r>
              <a:rPr spc="5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(slazebni@uiuc.edu)</a:t>
            </a:r>
          </a:p>
          <a:p>
            <a:pPr marL="1270" algn="ctr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solidFill>
                  <a:srgbClr val="000000"/>
                </a:solidFill>
              </a:rPr>
              <a:t>Beckman Institute, University of Illinois at</a:t>
            </a:r>
            <a:r>
              <a:rPr sz="1600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Urbana-Champaign</a:t>
            </a:r>
            <a:endParaRPr sz="1600" dirty="0"/>
          </a:p>
          <a:p>
            <a:pPr marL="1270">
              <a:lnSpc>
                <a:spcPct val="100000"/>
              </a:lnSpc>
              <a:spcBef>
                <a:spcPts val="29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pc="-5" dirty="0">
                <a:solidFill>
                  <a:srgbClr val="000000"/>
                </a:solidFill>
              </a:rPr>
              <a:t>Cordelia Schmid</a:t>
            </a:r>
            <a:r>
              <a:rPr spc="8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(cordelia.schmid@inrialpes.fr)</a:t>
            </a:r>
          </a:p>
          <a:p>
            <a:pPr marL="1516380">
              <a:lnSpc>
                <a:spcPct val="100000"/>
              </a:lnSpc>
              <a:spcBef>
                <a:spcPts val="400"/>
              </a:spcBef>
            </a:pPr>
            <a:r>
              <a:rPr sz="1600" spc="-5" dirty="0">
                <a:solidFill>
                  <a:srgbClr val="000000"/>
                </a:solidFill>
              </a:rPr>
              <a:t>INRIA Rhône-Alpes,</a:t>
            </a:r>
            <a:r>
              <a:rPr sz="1600" spc="-70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France</a:t>
            </a:r>
            <a:endParaRPr sz="1600" dirty="0"/>
          </a:p>
          <a:p>
            <a:pPr marL="1270">
              <a:lnSpc>
                <a:spcPct val="100000"/>
              </a:lnSpc>
              <a:spcBef>
                <a:spcPts val="29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pc="-5" dirty="0">
                <a:solidFill>
                  <a:srgbClr val="000000"/>
                </a:solidFill>
              </a:rPr>
              <a:t>Jean Ponce (ponce@di.ens.fr)</a:t>
            </a:r>
          </a:p>
          <a:p>
            <a:pPr marL="1211580">
              <a:lnSpc>
                <a:spcPct val="100000"/>
              </a:lnSpc>
              <a:spcBef>
                <a:spcPts val="400"/>
              </a:spcBef>
            </a:pPr>
            <a:r>
              <a:rPr sz="1600" spc="-5" dirty="0">
                <a:solidFill>
                  <a:srgbClr val="000000"/>
                </a:solidFill>
              </a:rPr>
              <a:t>Ecole Normale Supérieure,</a:t>
            </a:r>
            <a:r>
              <a:rPr sz="1600" spc="-50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France</a:t>
            </a:r>
            <a:endParaRPr sz="1600" dirty="0"/>
          </a:p>
        </p:txBody>
      </p:sp>
      <p:sp>
        <p:nvSpPr>
          <p:cNvPr id="8" name="object 8"/>
          <p:cNvSpPr/>
          <p:nvPr/>
        </p:nvSpPr>
        <p:spPr>
          <a:xfrm>
            <a:off x="0" y="167640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9144000" y="152400"/>
                </a:lnTo>
                <a:lnTo>
                  <a:pt x="0" y="152400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E91D42-D3C3-4F7A-924B-D7D883DF970F}"/>
              </a:ext>
            </a:extLst>
          </p:cNvPr>
          <p:cNvSpPr/>
          <p:nvPr/>
        </p:nvSpPr>
        <p:spPr>
          <a:xfrm>
            <a:off x="5733485" y="2829527"/>
            <a:ext cx="261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Winner of 2016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Longuet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-Higgins Prize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E98EEB-D723-46CC-AF56-D1E8FB2E4A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52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47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2460">
              <a:lnSpc>
                <a:spcPct val="100000"/>
              </a:lnSpc>
            </a:pPr>
            <a:r>
              <a:rPr spc="-10" dirty="0"/>
              <a:t>Scene category dataset</a:t>
            </a:r>
          </a:p>
        </p:txBody>
      </p:sp>
      <p:sp>
        <p:nvSpPr>
          <p:cNvPr id="4" name="object 4"/>
          <p:cNvSpPr/>
          <p:nvPr/>
        </p:nvSpPr>
        <p:spPr>
          <a:xfrm>
            <a:off x="76200" y="1182623"/>
            <a:ext cx="8991600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0301" y="606552"/>
            <a:ext cx="380111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Fei-Fei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Perona (2005),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Oliva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Torralba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(2001)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590"/>
              </a:spcBef>
            </a:pPr>
            <a:r>
              <a:rPr sz="12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12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BB695-402E-4261-9778-F75DA10660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53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79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pPr algn="ctr"/>
            <a:r>
              <a:rPr lang="en-US" dirty="0"/>
              <a:t>Bag-of-words representation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203" y="774963"/>
            <a:ext cx="8123026" cy="1477328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Extract local features</a:t>
            </a:r>
          </a:p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Learn “visual vocabulary” using clustering</a:t>
            </a:r>
          </a:p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Quantize local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Represent images by frequencies of “visual words” </a:t>
            </a:r>
          </a:p>
        </p:txBody>
      </p: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1066800" y="4899329"/>
            <a:ext cx="7162800" cy="1806271"/>
            <a:chOff x="144" y="1776"/>
            <a:chExt cx="5520" cy="1392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8451" name="Picture 19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20" descr="bicycle"/>
            <p:cNvPicPr>
              <a:picLocks noChangeAspect="1" noChangeArrowheads="1"/>
            </p:cNvPicPr>
            <p:nvPr/>
          </p:nvPicPr>
          <p:blipFill>
            <a:blip r:embed="rId5" cstate="print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21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8458" name="Picture 26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9" name="Picture 27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0" name="Picture 28" descr="bicycle"/>
            <p:cNvPicPr>
              <a:picLocks noChangeAspect="1" noChangeArrowheads="1"/>
            </p:cNvPicPr>
            <p:nvPr/>
          </p:nvPicPr>
          <p:blipFill>
            <a:blip r:embed="rId5" cstate="print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1" name="Picture 29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2" name="Picture 30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3" name="Picture 31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4" name="Picture 32" descr="bicycle"/>
            <p:cNvPicPr>
              <a:picLocks noChangeAspect="1" noChangeArrowheads="1"/>
            </p:cNvPicPr>
            <p:nvPr/>
          </p:nvPicPr>
          <p:blipFill>
            <a:blip r:embed="rId5" cstate="print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5" name="Picture 33" descr="ermine"/>
            <p:cNvPicPr>
              <a:picLocks noChangeAspect="1" noChangeArrowheads="1"/>
            </p:cNvPicPr>
            <p:nvPr/>
          </p:nvPicPr>
          <p:blipFill>
            <a:blip r:embed="rId4" cstate="print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6" name="Picture 34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1219200" y="2805112"/>
            <a:ext cx="6934200" cy="1919287"/>
            <a:chOff x="304800" y="2362200"/>
            <a:chExt cx="8534400" cy="2362200"/>
          </a:xfrm>
        </p:grpSpPr>
        <p:grpSp>
          <p:nvGrpSpPr>
            <p:cNvPr id="36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52" name="Picture 55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56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57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58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59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60" descr="ermin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" name="Picture 62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3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4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5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6" descr="bicycl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7" descr="violin"/>
            <p:cNvPicPr>
              <a:picLocks noChangeAspect="1" noChangeArrowheads="1"/>
            </p:cNvPicPr>
            <p:nvPr/>
          </p:nvPicPr>
          <p:blipFill>
            <a:blip r:embed="rId6" cstate="print"/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47" name="Picture 69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6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336971" y="6581775"/>
            <a:ext cx="1802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03702B-E8A5-4E79-B1D8-F7DFA24F6E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54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9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362856" y="87376"/>
            <a:ext cx="8403771" cy="48768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dirty="0"/>
              <a:t>Image categorization with bag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990600"/>
            <a:ext cx="8309429" cy="3754874"/>
          </a:xfrm>
        </p:spPr>
        <p:txBody>
          <a:bodyPr/>
          <a:lstStyle/>
          <a:p>
            <a:pPr marL="533400" indent="-533400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/>
                </a:solidFill>
              </a:rPr>
              <a:t>Training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Compute bag-of-words representation for training images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Train classifier on labeled examples using histogram values as features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Labels are the scene types (e.g. mountain vs field)</a:t>
            </a:r>
          </a:p>
          <a:p>
            <a:pPr marL="533400" indent="-533400">
              <a:buFont typeface="Arial" panose="020B0604020202020204" pitchFamily="34" charset="0"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marL="533400" indent="-533400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/>
                </a:solidFill>
              </a:rPr>
              <a:t>Testing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Extract </a:t>
            </a:r>
            <a:r>
              <a:rPr lang="en-US" altLang="en-US" sz="1800" dirty="0" err="1">
                <a:solidFill>
                  <a:schemeClr val="tx1"/>
                </a:solidFill>
              </a:rPr>
              <a:t>keypoints</a:t>
            </a:r>
            <a:r>
              <a:rPr lang="en-US" altLang="en-US" sz="1800" dirty="0">
                <a:solidFill>
                  <a:schemeClr val="tx1"/>
                </a:solidFill>
              </a:rPr>
              <a:t>/descriptors for test images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Quantize into visual words </a:t>
            </a:r>
            <a:r>
              <a:rPr lang="en-US" altLang="en-US" sz="1800" dirty="0">
                <a:solidFill>
                  <a:srgbClr val="FF0000"/>
                </a:solidFill>
              </a:rPr>
              <a:t>using the clusters computed at training time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Compute visual word histogram for test images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</a:rPr>
              <a:t>Compute labels on test images using classifier obtained at training time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r>
              <a:rPr lang="en-US" altLang="en-US" sz="1800" b="1" dirty="0">
                <a:solidFill>
                  <a:schemeClr val="tx1"/>
                </a:solidFill>
              </a:rPr>
              <a:t>Evaluation only, do only once: </a:t>
            </a:r>
            <a:r>
              <a:rPr lang="en-US" altLang="en-US" sz="1800" dirty="0">
                <a:solidFill>
                  <a:schemeClr val="tx1"/>
                </a:solidFill>
              </a:rPr>
              <a:t>Measure accuracy of test predictions by comparing them to ground-truth test labels (obtained from humans)</a:t>
            </a:r>
          </a:p>
          <a:p>
            <a:pPr marL="533400" indent="-533400"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3208" y="6581775"/>
            <a:ext cx="170707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DA81F-85F4-426E-9089-1E942928B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55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08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98720" y="3443478"/>
            <a:ext cx="3291078" cy="2271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95671" y="3440429"/>
            <a:ext cx="3297554" cy="2277745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95600" y="695705"/>
            <a:ext cx="3301746" cy="2276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92551" y="691895"/>
            <a:ext cx="3308350" cy="2283460"/>
          </a:xfrm>
          <a:custGeom>
            <a:avLst/>
            <a:gdLst/>
            <a:ahLst/>
            <a:cxnLst/>
            <a:rect l="l" t="t" r="r" b="b"/>
            <a:pathLst>
              <a:path w="3308350" h="2283460">
                <a:moveTo>
                  <a:pt x="0" y="0"/>
                </a:moveTo>
                <a:lnTo>
                  <a:pt x="0" y="2282952"/>
                </a:lnTo>
                <a:lnTo>
                  <a:pt x="3307842" y="2282952"/>
                </a:lnTo>
                <a:lnTo>
                  <a:pt x="330784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00" y="3443478"/>
            <a:ext cx="3291078" cy="2271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8951" y="3440429"/>
            <a:ext cx="3297554" cy="2277745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3502" y="3101847"/>
            <a:ext cx="166116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sz="2000" kern="0" spc="-5" dirty="0">
                <a:solidFill>
                  <a:srgbClr val="CC0000"/>
                </a:solidFill>
                <a:latin typeface="Arial"/>
                <a:cs typeface="Arial"/>
              </a:rPr>
              <a:t>Weak</a:t>
            </a:r>
            <a:r>
              <a:rPr sz="2000" kern="0" spc="-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kern="0" spc="-10" dirty="0">
                <a:solidFill>
                  <a:srgbClr val="CC0000"/>
                </a:solidFill>
                <a:latin typeface="Arial"/>
                <a:cs typeface="Arial"/>
              </a:rPr>
              <a:t>features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64021" y="3072129"/>
            <a:ext cx="175895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sz="2000" kern="0" spc="-10" dirty="0">
                <a:solidFill>
                  <a:srgbClr val="CC0000"/>
                </a:solidFill>
                <a:latin typeface="Arial"/>
                <a:cs typeface="Arial"/>
              </a:rPr>
              <a:t>Strong</a:t>
            </a:r>
            <a:r>
              <a:rPr sz="2000" kern="0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kern="0" spc="-10" dirty="0">
                <a:solidFill>
                  <a:srgbClr val="CC0000"/>
                </a:solidFill>
                <a:latin typeface="Arial"/>
                <a:cs typeface="Arial"/>
              </a:rPr>
              <a:t>features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798" y="5856985"/>
            <a:ext cx="379857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defRPr/>
            </a:pP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Edge points at 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2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scales and 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8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orientations  (vocabulary size</a:t>
            </a:r>
            <a:r>
              <a:rPr sz="1600" kern="0" spc="-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16)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38370" y="5856985"/>
            <a:ext cx="3945254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defRPr/>
            </a:pP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SIFT descriptors of 16x16 patches sampled  on 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a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regular grid, quantized to form visual  vocabulary (size 200,</a:t>
            </a:r>
            <a:r>
              <a:rPr sz="1600" kern="0" spc="-7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400)</a:t>
            </a:r>
            <a:endParaRPr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6971" y="6581775"/>
            <a:ext cx="1802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2765" y="87376"/>
            <a:ext cx="9046280" cy="492443"/>
          </a:xfrm>
        </p:spPr>
        <p:txBody>
          <a:bodyPr>
            <a:normAutofit/>
          </a:bodyPr>
          <a:lstStyle/>
          <a:p>
            <a:pPr algn="ctr"/>
            <a:r>
              <a:rPr lang="en-US" spc="-10" dirty="0"/>
              <a:t>Feature</a:t>
            </a:r>
            <a:r>
              <a:rPr lang="en-US" spc="-40" dirty="0"/>
              <a:t> </a:t>
            </a:r>
            <a:r>
              <a:rPr lang="en-US" spc="-10" dirty="0"/>
              <a:t>extraction (on which BOW is based)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B73E6-B6D4-4296-80E3-3ABA3DE796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56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50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What about</a:t>
            </a:r>
            <a:r>
              <a:rPr lang="zh-TW" altLang="en-US" dirty="0"/>
              <a:t> </a:t>
            </a:r>
            <a:r>
              <a:rPr lang="en-US" altLang="zh-TW" dirty="0"/>
              <a:t>spatial</a:t>
            </a:r>
            <a:r>
              <a:rPr lang="en-US" altLang="en-US" dirty="0"/>
              <a:t> layout?</a:t>
            </a:r>
          </a:p>
        </p:txBody>
      </p:sp>
      <p:pic>
        <p:nvPicPr>
          <p:cNvPr id="77828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</a:rPr>
              <a:t>All of these images have the same color histogram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0E3CAC-4326-45ED-9636-DAEACD6AAC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57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6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Spatial pyramid</a:t>
            </a:r>
          </a:p>
        </p:txBody>
      </p:sp>
      <p:grpSp>
        <p:nvGrpSpPr>
          <p:cNvPr id="79875" name="Group 10"/>
          <p:cNvGrpSpPr>
            <a:grpSpLocks/>
          </p:cNvGrpSpPr>
          <p:nvPr/>
        </p:nvGrpSpPr>
        <p:grpSpPr bwMode="auto">
          <a:xfrm>
            <a:off x="1219200" y="1447800"/>
            <a:ext cx="6477000" cy="4262438"/>
            <a:chOff x="1219200" y="1447800"/>
            <a:chExt cx="6477000" cy="4262438"/>
          </a:xfrm>
        </p:grpSpPr>
        <p:pic>
          <p:nvPicPr>
            <p:cNvPr id="7987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447800"/>
              <a:ext cx="6477000" cy="426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rot="16200000" flipH="1">
              <a:off x="2327276" y="3578225"/>
              <a:ext cx="4260850" cy="31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H="1">
              <a:off x="1219200" y="3578225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6127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1219200" y="46482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1219200" y="25908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38893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76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t>Compute histogram in each spatial bin</a:t>
            </a:r>
          </a:p>
        </p:txBody>
      </p:sp>
      <p:sp>
        <p:nvSpPr>
          <p:cNvPr id="79877" name="TextBox 9"/>
          <p:cNvSpPr txBox="1">
            <a:spLocks noChangeArrowheads="1"/>
          </p:cNvSpPr>
          <p:nvPr/>
        </p:nvSpPr>
        <p:spPr bwMode="auto">
          <a:xfrm>
            <a:off x="8164513" y="588168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65A58C-99BC-487A-A9EC-1CACA49DA5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58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6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Spatial pyramid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>
            <a:fillRect/>
          </a:stretch>
        </p:blipFill>
        <p:spPr bwMode="auto">
          <a:xfrm>
            <a:off x="76200" y="990600"/>
            <a:ext cx="89916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1"/>
          <p:cNvSpPr>
            <a:spLocks noChangeArrowheads="1"/>
          </p:cNvSpPr>
          <p:nvPr/>
        </p:nvSpPr>
        <p:spPr bwMode="auto">
          <a:xfrm>
            <a:off x="2870200" y="6327775"/>
            <a:ext cx="340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Lazebnik et al. CVPR 2006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6C5C2-8895-4E3B-AA67-F7B9AE675F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59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45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Multi-class (often): Object recognition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821E7-79F0-4D5C-99F5-B55AF3FD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80" b="9310"/>
          <a:stretch/>
        </p:blipFill>
        <p:spPr>
          <a:xfrm>
            <a:off x="909960" y="1661705"/>
            <a:ext cx="6724835" cy="51962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4DA20-F5ED-45E7-83A6-11B0EA0B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089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0" y="5986272"/>
            <a:ext cx="4190999" cy="672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072" y="4537202"/>
            <a:ext cx="680085" cy="136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090"/>
              </a:spcBef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9072" y="2966019"/>
            <a:ext cx="1833880" cy="745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600"/>
              </a:lnSpc>
            </a:pP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Feature histograms:  Level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5943600"/>
            <a:ext cx="8382000" cy="762000"/>
          </a:xfrm>
          <a:prstGeom prst="rect">
            <a:avLst/>
          </a:prstGeom>
          <a:ln w="25146">
            <a:solidFill>
              <a:srgbClr val="FF0000"/>
            </a:solidFill>
          </a:ln>
        </p:spPr>
        <p:txBody>
          <a:bodyPr vert="horz" wrap="square" lIns="0" tIns="7117" rIns="0" bIns="0" rtlCol="0">
            <a:spAutoFit/>
          </a:bodyPr>
          <a:lstStyle/>
          <a:p>
            <a:pPr>
              <a:spcBef>
                <a:spcPts val="56"/>
              </a:spcBef>
            </a:pPr>
            <a:endParaRPr sz="1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6045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Total weight (value of </a:t>
            </a:r>
            <a:r>
              <a:rPr sz="1600" i="1" spc="-5" dirty="0">
                <a:solidFill>
                  <a:prstClr val="black"/>
                </a:solidFill>
                <a:latin typeface="Arial"/>
                <a:cs typeface="Arial"/>
              </a:rPr>
              <a:t>pyramid match kernel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):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0460">
              <a:lnSpc>
                <a:spcPct val="100000"/>
              </a:lnSpc>
            </a:pPr>
            <a:r>
              <a:rPr spc="-10" dirty="0"/>
              <a:t>Pyramid</a:t>
            </a:r>
            <a:r>
              <a:rPr spc="-45" dirty="0"/>
              <a:t> </a:t>
            </a:r>
            <a:r>
              <a:rPr spc="-10" dirty="0"/>
              <a:t>matching</a:t>
            </a:r>
          </a:p>
        </p:txBody>
      </p:sp>
      <p:sp>
        <p:nvSpPr>
          <p:cNvPr id="7" name="object 7"/>
          <p:cNvSpPr/>
          <p:nvPr/>
        </p:nvSpPr>
        <p:spPr>
          <a:xfrm>
            <a:off x="4687823" y="1219200"/>
            <a:ext cx="2017776" cy="13982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4776" y="1216152"/>
            <a:ext cx="2024380" cy="1404620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62200" y="1219200"/>
            <a:ext cx="2017776" cy="13982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59151" y="1216152"/>
            <a:ext cx="2024380" cy="1404620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606552"/>
            <a:ext cx="9144000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3300"/>
            <a:r>
              <a:rPr lang="en-US" sz="1200" spc="-5" dirty="0">
                <a:solidFill>
                  <a:prstClr val="black"/>
                </a:solidFill>
                <a:latin typeface="Arial"/>
                <a:cs typeface="Arial"/>
              </a:rPr>
              <a:t>	    </a:t>
            </a:r>
            <a:r>
              <a:rPr sz="1200" spc="-5" dirty="0" err="1">
                <a:solidFill>
                  <a:prstClr val="black"/>
                </a:solidFill>
                <a:latin typeface="Arial"/>
                <a:cs typeface="Arial"/>
              </a:rPr>
              <a:t>Indyk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Thaper (2003), Grauman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Darrell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algn="ctr">
              <a:spcBef>
                <a:spcPts val="695"/>
              </a:spcBef>
            </a:pPr>
            <a:r>
              <a:rPr lang="en-US" dirty="0">
                <a:solidFill>
                  <a:srgbClr val="CC0000"/>
                </a:solidFill>
                <a:latin typeface="Arial"/>
                <a:cs typeface="Arial"/>
              </a:rPr>
              <a:t>Matching using pyramid and histogram intersection for some particular visual word: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9072" y="1838959"/>
            <a:ext cx="143510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Original</a:t>
            </a:r>
            <a:r>
              <a:rPr sz="16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images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269519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30195" y="2743200"/>
            <a:ext cx="4985003" cy="31562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3999" y="6701027"/>
            <a:ext cx="13213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8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8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686" y="1272337"/>
            <a:ext cx="348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13714" y="1272337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endParaRPr lang="en-US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886" y="6137647"/>
            <a:ext cx="1132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K( x</a:t>
            </a:r>
            <a:r>
              <a:rPr lang="en-US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 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</a:rPr>
              <a:t> )</a:t>
            </a:r>
            <a:endParaRPr lang="en-US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187A1B4-BD43-4356-8C69-1139952F93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60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12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2460">
              <a:lnSpc>
                <a:spcPct val="100000"/>
              </a:lnSpc>
            </a:pPr>
            <a:r>
              <a:rPr spc="-10" dirty="0"/>
              <a:t>Scene category dataset</a:t>
            </a:r>
          </a:p>
        </p:txBody>
      </p:sp>
      <p:sp>
        <p:nvSpPr>
          <p:cNvPr id="4" name="object 4"/>
          <p:cNvSpPr/>
          <p:nvPr/>
        </p:nvSpPr>
        <p:spPr>
          <a:xfrm>
            <a:off x="76200" y="1182623"/>
            <a:ext cx="8991600" cy="232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4420" y="6410959"/>
            <a:ext cx="224980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Fei-Fei </a:t>
            </a:r>
            <a:r>
              <a:rPr sz="1600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Perona:</a:t>
            </a:r>
            <a:r>
              <a:rPr sz="16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Arial"/>
                <a:cs typeface="Arial"/>
              </a:rPr>
              <a:t>65.2%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102" y="3544570"/>
            <a:ext cx="709168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Multi-class classification results (100 training </a:t>
            </a:r>
            <a:r>
              <a:rPr sz="2000" spc="-10" dirty="0">
                <a:solidFill>
                  <a:srgbClr val="CC0000"/>
                </a:solidFill>
                <a:latin typeface="Arial"/>
                <a:cs typeface="Arial"/>
              </a:rPr>
              <a:t>images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per</a:t>
            </a:r>
            <a:r>
              <a:rPr sz="2000" spc="1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class)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0301" y="606552"/>
            <a:ext cx="380111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Fei-Fei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Perona (2005),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Oliva &amp;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Torralba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(2001)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590"/>
              </a:spcBef>
            </a:pPr>
            <a:r>
              <a:rPr sz="12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12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800" y="3886200"/>
            <a:ext cx="7863078" cy="2494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796F0-8C9E-4026-BA5D-AB10071E9C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61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132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3422" y="609600"/>
            <a:ext cx="4165853" cy="419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7660">
              <a:lnSpc>
                <a:spcPct val="100000"/>
              </a:lnSpc>
            </a:pPr>
            <a:r>
              <a:rPr spc="-10" dirty="0"/>
              <a:t>Scene category</a:t>
            </a:r>
            <a:r>
              <a:rPr dirty="0"/>
              <a:t> </a:t>
            </a:r>
            <a:r>
              <a:rPr spc="-10" dirty="0"/>
              <a:t>confusions</a:t>
            </a:r>
          </a:p>
        </p:txBody>
      </p:sp>
      <p:sp>
        <p:nvSpPr>
          <p:cNvPr id="4" name="object 4"/>
          <p:cNvSpPr/>
          <p:nvPr/>
        </p:nvSpPr>
        <p:spPr>
          <a:xfrm>
            <a:off x="5867400" y="5181600"/>
            <a:ext cx="1752599" cy="1252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6400" y="5173979"/>
            <a:ext cx="1676399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57600" y="5181600"/>
            <a:ext cx="1905000" cy="1255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8502" y="4840223"/>
            <a:ext cx="22726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srgbClr val="CC0000"/>
                </a:solidFill>
                <a:latin typeface="Arial"/>
                <a:cs typeface="Arial"/>
              </a:rPr>
              <a:t>Difficult indoor</a:t>
            </a:r>
            <a:r>
              <a:rPr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C0000"/>
                </a:solidFill>
                <a:latin typeface="Arial"/>
                <a:cs typeface="Arial"/>
              </a:rPr>
              <a:t>images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3676" y="6490160"/>
            <a:ext cx="5067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tc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hen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7453" y="6490160"/>
            <a:ext cx="7594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living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room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3964" y="6490160"/>
            <a:ext cx="6235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bedroom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245B43-320A-4DCA-BAAC-B9399A0DD8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62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4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000">
              <a:lnSpc>
                <a:spcPct val="100000"/>
              </a:lnSpc>
            </a:pPr>
            <a:r>
              <a:rPr spc="-10" dirty="0"/>
              <a:t>Caltech101</a:t>
            </a:r>
            <a:r>
              <a:rPr spc="-30" dirty="0"/>
              <a:t> </a:t>
            </a:r>
            <a:r>
              <a:rPr spc="-10" dirty="0"/>
              <a:t>dataset</a:t>
            </a:r>
          </a:p>
        </p:txBody>
      </p:sp>
      <p:sp>
        <p:nvSpPr>
          <p:cNvPr id="3" name="object 3"/>
          <p:cNvSpPr/>
          <p:nvPr/>
        </p:nvSpPr>
        <p:spPr>
          <a:xfrm>
            <a:off x="381000" y="1143000"/>
            <a:ext cx="982980" cy="107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9605" y="1143000"/>
            <a:ext cx="1293113" cy="107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54629" y="1143000"/>
            <a:ext cx="752094" cy="1071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69970" y="1143000"/>
            <a:ext cx="1484375" cy="1071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70447" y="1143000"/>
            <a:ext cx="1516380" cy="1071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1000" y="2286000"/>
            <a:ext cx="1112519" cy="10713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27497" y="1143000"/>
            <a:ext cx="660654" cy="10713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43978" y="1143000"/>
            <a:ext cx="1319022" cy="10713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68196" y="2286000"/>
            <a:ext cx="1135380" cy="10713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54629" y="2286000"/>
            <a:ext cx="800100" cy="10713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6452" y="2286000"/>
            <a:ext cx="1625346" cy="10713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4000" y="2286000"/>
            <a:ext cx="1352550" cy="1071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59702" y="2286000"/>
            <a:ext cx="609600" cy="10713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02652" y="2286000"/>
            <a:ext cx="1260347" cy="10713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6302" y="3620770"/>
            <a:ext cx="695198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Multi-class classification results (30 training </a:t>
            </a:r>
            <a:r>
              <a:rPr sz="2000" spc="-10" dirty="0">
                <a:solidFill>
                  <a:srgbClr val="CC0000"/>
                </a:solidFill>
                <a:latin typeface="Arial"/>
                <a:cs typeface="Arial"/>
              </a:rPr>
              <a:t>images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per</a:t>
            </a:r>
            <a:r>
              <a:rPr sz="2000" spc="1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C0000"/>
                </a:solidFill>
                <a:latin typeface="Arial"/>
                <a:cs typeface="Arial"/>
              </a:rPr>
              <a:t>class)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92605" y="576071"/>
            <a:ext cx="6562725" cy="426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5415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Fei-Fei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et al.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(2004)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75"/>
              </a:spcBef>
            </a:pPr>
            <a:r>
              <a:rPr sz="1200" b="1" dirty="0">
                <a:solidFill>
                  <a:prstClr val="black"/>
                </a:solidFill>
                <a:latin typeface="Courier New"/>
                <a:cs typeface="Courier New"/>
                <a:hlinkClick r:id="rId16"/>
              </a:rPr>
              <a:t>http://www.vision.caltech.edu/Image_Datasets/Caltech101/Caltech101.html</a:t>
            </a:r>
            <a:endParaRPr sz="12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8200" y="3953255"/>
            <a:ext cx="7508747" cy="253974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89371" y="6581775"/>
            <a:ext cx="16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DB81FDC-2F31-49C9-BE82-17D26597D0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515"/>
              </a:lnSpc>
            </a:pPr>
            <a:fld id="{81D60167-4931-47E6-BA6A-407CBD079E47}" type="slidenum">
              <a:rPr lang="en-US" spc="-5" smtClean="0">
                <a:solidFill>
                  <a:prstClr val="black"/>
                </a:solidFill>
              </a:rPr>
              <a:pPr marL="25400">
                <a:lnSpc>
                  <a:spcPts val="1515"/>
                </a:lnSpc>
              </a:pPr>
              <a:t>63</a:t>
            </a:fld>
            <a:endParaRPr lang="en-US" spc="-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08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(x) used to make a prediction</a:t>
            </a:r>
          </a:p>
          <a:p>
            <a:pPr lvl="1"/>
            <a:r>
              <a:rPr lang="en-US" dirty="0"/>
              <a:t>Labels (y)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(x) and labels (y) to tune parameters of the model we’re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vs Testing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D90673-AFA8-4B9B-A7E8-30151003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BD51B-577A-4E11-950A-BB47AF4C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due to inaccurate assumptions/simplifications by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models estimated from different training sets differ greatly from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A0BFD3-8AB0-4ED9-AA8E-235DEFB3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754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11840-4DA7-4C77-94D9-D50D7CF2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89FE5-E354-45ED-8A2F-9183FFB9E1D8}"/>
              </a:ext>
            </a:extLst>
          </p:cNvPr>
          <p:cNvSpPr/>
          <p:nvPr/>
        </p:nvSpPr>
        <p:spPr>
          <a:xfrm>
            <a:off x="1260629" y="1145214"/>
            <a:ext cx="2902998" cy="5504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subset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738FF-E6AF-4EB7-8061-48C56596C5EF}"/>
              </a:ext>
            </a:extLst>
          </p:cNvPr>
          <p:cNvSpPr/>
          <p:nvPr/>
        </p:nvSpPr>
        <p:spPr>
          <a:xfrm>
            <a:off x="1260629" y="1940674"/>
            <a:ext cx="2902998" cy="5504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subset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F29ED2-ACFD-4145-A0CA-05FF698205DA}"/>
              </a:ext>
            </a:extLst>
          </p:cNvPr>
          <p:cNvSpPr/>
          <p:nvPr/>
        </p:nvSpPr>
        <p:spPr>
          <a:xfrm>
            <a:off x="1260629" y="2736134"/>
            <a:ext cx="2902998" cy="5504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subset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87B4B-7E68-4814-B986-A566B896A6E9}"/>
              </a:ext>
            </a:extLst>
          </p:cNvPr>
          <p:cNvSpPr/>
          <p:nvPr/>
        </p:nvSpPr>
        <p:spPr>
          <a:xfrm>
            <a:off x="1260629" y="3501328"/>
            <a:ext cx="2902998" cy="55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subset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41FC5E-0B0B-42C2-BF43-B774DA441EEC}"/>
              </a:ext>
            </a:extLst>
          </p:cNvPr>
          <p:cNvSpPr/>
          <p:nvPr/>
        </p:nvSpPr>
        <p:spPr>
          <a:xfrm>
            <a:off x="1260629" y="4266522"/>
            <a:ext cx="2902998" cy="55041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subset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F2226-636E-41AD-BC7E-9C299D254675}"/>
              </a:ext>
            </a:extLst>
          </p:cNvPr>
          <p:cNvSpPr/>
          <p:nvPr/>
        </p:nvSpPr>
        <p:spPr>
          <a:xfrm>
            <a:off x="4449193" y="114521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8D802-143D-4E26-8608-EB70E81CC6FD}"/>
              </a:ext>
            </a:extLst>
          </p:cNvPr>
          <p:cNvSpPr/>
          <p:nvPr/>
        </p:nvSpPr>
        <p:spPr>
          <a:xfrm>
            <a:off x="4449193" y="194067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B2363-FE38-4C4F-9154-E3FA8B2D9C62}"/>
              </a:ext>
            </a:extLst>
          </p:cNvPr>
          <p:cNvSpPr/>
          <p:nvPr/>
        </p:nvSpPr>
        <p:spPr>
          <a:xfrm>
            <a:off x="4449193" y="273613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0855FE-D5DA-410C-9217-3E0D601725CF}"/>
              </a:ext>
            </a:extLst>
          </p:cNvPr>
          <p:cNvSpPr/>
          <p:nvPr/>
        </p:nvSpPr>
        <p:spPr>
          <a:xfrm>
            <a:off x="4449193" y="3501328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43F18-60F8-4A01-8481-602E28B29697}"/>
              </a:ext>
            </a:extLst>
          </p:cNvPr>
          <p:cNvSpPr/>
          <p:nvPr/>
        </p:nvSpPr>
        <p:spPr>
          <a:xfrm>
            <a:off x="4449193" y="426652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1908F3-E121-4D76-97DA-6E719BA5CDE4}"/>
              </a:ext>
            </a:extLst>
          </p:cNvPr>
          <p:cNvCxnSpPr/>
          <p:nvPr/>
        </p:nvCxnSpPr>
        <p:spPr>
          <a:xfrm>
            <a:off x="608120" y="5894768"/>
            <a:ext cx="79277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5D6CB-5BD7-4961-BB85-5F7D15C736B2}"/>
              </a:ext>
            </a:extLst>
          </p:cNvPr>
          <p:cNvSpPr/>
          <p:nvPr/>
        </p:nvSpPr>
        <p:spPr>
          <a:xfrm>
            <a:off x="4449192" y="5076307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Average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3ED0B-D10D-4106-AD17-C7A1C0CD1405}"/>
              </a:ext>
            </a:extLst>
          </p:cNvPr>
          <p:cNvSpPr/>
          <p:nvPr/>
        </p:nvSpPr>
        <p:spPr>
          <a:xfrm>
            <a:off x="4449192" y="613981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True model?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CAB3D20B-7E0E-424F-85C6-242D7693C5ED}"/>
              </a:ext>
            </a:extLst>
          </p:cNvPr>
          <p:cNvCxnSpPr>
            <a:stCxn id="29" idx="3"/>
            <a:endCxn id="27" idx="3"/>
          </p:cNvCxnSpPr>
          <p:nvPr/>
        </p:nvCxnSpPr>
        <p:spPr>
          <a:xfrm flipV="1">
            <a:off x="6445187" y="5351515"/>
            <a:ext cx="12700" cy="1063505"/>
          </a:xfrm>
          <a:prstGeom prst="curvedConnector3">
            <a:avLst>
              <a:gd name="adj1" fmla="val 1800000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3C93509-60EF-40DD-8412-331486E5E894}"/>
              </a:ext>
            </a:extLst>
          </p:cNvPr>
          <p:cNvCxnSpPr>
            <a:cxnSpLocks/>
            <a:stCxn id="17" idx="3"/>
            <a:endCxn id="15" idx="3"/>
          </p:cNvCxnSpPr>
          <p:nvPr/>
        </p:nvCxnSpPr>
        <p:spPr>
          <a:xfrm flipV="1">
            <a:off x="6445188" y="142042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1B740C2-793F-48AA-B2A8-B89D5F5B6590}"/>
              </a:ext>
            </a:extLst>
          </p:cNvPr>
          <p:cNvCxnSpPr>
            <a:cxnSpLocks/>
            <a:stCxn id="19" idx="3"/>
            <a:endCxn id="17" idx="3"/>
          </p:cNvCxnSpPr>
          <p:nvPr/>
        </p:nvCxnSpPr>
        <p:spPr>
          <a:xfrm flipV="1">
            <a:off x="6445188" y="221588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66849B15-3138-485A-9598-BA8BD8A0F39C}"/>
              </a:ext>
            </a:extLst>
          </p:cNvPr>
          <p:cNvCxnSpPr>
            <a:cxnSpLocks/>
            <a:stCxn id="21" idx="3"/>
            <a:endCxn id="19" idx="3"/>
          </p:cNvCxnSpPr>
          <p:nvPr/>
        </p:nvCxnSpPr>
        <p:spPr>
          <a:xfrm flipV="1">
            <a:off x="6445188" y="3011342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D9463DFB-185D-4B0F-9752-B3B58D4F1DD5}"/>
              </a:ext>
            </a:extLst>
          </p:cNvPr>
          <p:cNvCxnSpPr>
            <a:cxnSpLocks/>
            <a:stCxn id="23" idx="3"/>
            <a:endCxn id="21" idx="3"/>
          </p:cNvCxnSpPr>
          <p:nvPr/>
        </p:nvCxnSpPr>
        <p:spPr>
          <a:xfrm flipV="1">
            <a:off x="6445188" y="3776536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7959A73-9F1B-4B38-BB49-F603190E056A}"/>
              </a:ext>
            </a:extLst>
          </p:cNvPr>
          <p:cNvSpPr txBox="1"/>
          <p:nvPr/>
        </p:nvSpPr>
        <p:spPr>
          <a:xfrm>
            <a:off x="7057747" y="1292552"/>
            <a:ext cx="1078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…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Variance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42F8A-1269-49B5-AA77-928298698216}"/>
              </a:ext>
            </a:extLst>
          </p:cNvPr>
          <p:cNvSpPr txBox="1"/>
          <p:nvPr/>
        </p:nvSpPr>
        <p:spPr>
          <a:xfrm>
            <a:off x="7280020" y="54225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Bias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BA2D7-9989-454F-A27D-DFA4C8A3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273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D5B54-650A-416B-9FD7-8DAA6197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Fine-grained recognition</a:t>
            </a:r>
          </a:p>
        </p:txBody>
      </p:sp>
      <p:pic>
        <p:nvPicPr>
          <p:cNvPr id="23556" name="Picture 4" descr="http://www.vision.caltech.edu/visipedia/beak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773238"/>
            <a:ext cx="88741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3465513" y="6211888"/>
            <a:ext cx="2473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3"/>
              </a:rPr>
              <a:t>Visipedia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3"/>
              </a:rPr>
              <a:t> Project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9D4CF4-8E34-4386-A44D-B0039BB9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3721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67375" y="2667000"/>
            <a:ext cx="11620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Place recognition</a:t>
            </a:r>
            <a:endParaRPr lang="en-US" altLang="en-US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958975"/>
            <a:ext cx="893445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1673225" y="6161088"/>
            <a:ext cx="579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Places Database 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3"/>
              </a:rPr>
              <a:t>Zhou et al. NIPS 2014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D92BE-2C30-4CA6-9426-0B707F5D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771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360C0-BCC8-4E70-900F-FFBF57E3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F66CB-58F0-40AE-B028-5CAAA4C0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Low Bias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High Bias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369858" y="2985244"/>
            <a:ext cx="553582" cy="2987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154294" y="25432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Apply this model to test 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4FD23-7C89-47AA-A5A4-7099CC25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678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tips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</a:t>
            </a:r>
            <a:r>
              <a:rPr lang="en-US" i="1" dirty="0"/>
              <a:t>regularizing</a:t>
            </a:r>
            <a:r>
              <a:rPr lang="en-US" dirty="0"/>
              <a:t> the parameters (penalize high magnitude weights)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14C03F-FA50-4C20-9128-0C4A5C84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Material recognition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723900" y="1531938"/>
            <a:ext cx="7696200" cy="4670425"/>
            <a:chOff x="152401" y="1752600"/>
            <a:chExt cx="7896224" cy="4791075"/>
          </a:xfrm>
        </p:grpSpPr>
        <p:pic>
          <p:nvPicPr>
            <p:cNvPr id="3072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752600"/>
              <a:ext cx="3939536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25" y="2667000"/>
              <a:ext cx="3886200" cy="387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2905125" y="6283325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[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4"/>
              </a:rPr>
              <a:t>Bell et al. CVPR 2015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0439" y="6581001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123C4-9607-4951-914D-71373511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258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2393</TotalTime>
  <Words>3859</Words>
  <Application>Microsoft Office PowerPoint</Application>
  <PresentationFormat>On-screen Show (4:3)</PresentationFormat>
  <Paragraphs>721</Paragraphs>
  <Slides>87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17" baseType="lpstr">
      <vt:lpstr>Arial</vt:lpstr>
      <vt:lpstr>Book Antiqua</vt:lpstr>
      <vt:lpstr>Calibri</vt:lpstr>
      <vt:lpstr>Cambria Math</vt:lpstr>
      <vt:lpstr>cmmi10</vt:lpstr>
      <vt:lpstr>cmr10</vt:lpstr>
      <vt:lpstr>Courier New</vt:lpstr>
      <vt:lpstr>Lucida Grande</vt:lpstr>
      <vt:lpstr>Tahoma</vt:lpstr>
      <vt:lpstr>Times</vt:lpstr>
      <vt:lpstr>Times New Roman</vt:lpstr>
      <vt:lpstr>Times New Roman</vt:lpstr>
      <vt:lpstr>Wingdings</vt:lpstr>
      <vt:lpstr>1_Office Theme</vt:lpstr>
      <vt:lpstr>2_Blank Presentation</vt:lpstr>
      <vt:lpstr>2_Default Design</vt:lpstr>
      <vt:lpstr>1_Blank Presentation</vt:lpstr>
      <vt:lpstr>3_Default Design</vt:lpstr>
      <vt:lpstr>1_Default Design</vt:lpstr>
      <vt:lpstr>5_Default Design</vt:lpstr>
      <vt:lpstr>16_Office Theme</vt:lpstr>
      <vt:lpstr>11_Default Design</vt:lpstr>
      <vt:lpstr>3_Blank Presentation</vt:lpstr>
      <vt:lpstr>test</vt:lpstr>
      <vt:lpstr>Lecture1 - Introduction - CP Fall 2010</vt:lpstr>
      <vt:lpstr>4_Blank Presentation</vt:lpstr>
      <vt:lpstr>5_Blank Presentation</vt:lpstr>
      <vt:lpstr>17_Office Theme</vt:lpstr>
      <vt:lpstr>3_Office Theme</vt:lpstr>
      <vt:lpstr>Equation</vt:lpstr>
      <vt:lpstr>CS 1674: Intro to Computer Vision Visual Recognition</vt:lpstr>
      <vt:lpstr>Plan for this lecture</vt:lpstr>
      <vt:lpstr>Classification</vt:lpstr>
      <vt:lpstr>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Recognition: A machine learning approach</vt:lpstr>
      <vt:lpstr>The machine learning framework</vt:lpstr>
      <vt:lpstr>The machine learning framework</vt:lpstr>
      <vt:lpstr>The old-school way</vt:lpstr>
      <vt:lpstr>The simplest classifier</vt:lpstr>
      <vt:lpstr>PowerPoint Presentation</vt:lpstr>
      <vt:lpstr>PowerPoint Presentation</vt:lpstr>
      <vt:lpstr>The Importance of Data</vt:lpstr>
      <vt:lpstr>Linear classifier</vt:lpstr>
      <vt:lpstr>Linear classifier</vt:lpstr>
      <vt:lpstr>Lines in R2</vt:lpstr>
      <vt:lpstr>Lines in R2</vt:lpstr>
      <vt:lpstr>Lines in R2</vt:lpstr>
      <vt:lpstr>Lines in R2</vt:lpstr>
      <vt:lpstr>Lines in R2</vt:lpstr>
      <vt:lpstr>Linear classifiers</vt:lpstr>
      <vt:lpstr>Linear classifiers</vt:lpstr>
      <vt:lpstr>Support vector machines 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The benefit of the “kernel trick”</vt:lpstr>
      <vt:lpstr>Hard-margin SVMs</vt:lpstr>
      <vt:lpstr>Soft-margin SVMs</vt:lpstr>
      <vt:lpstr>Example of choosing optimal w</vt:lpstr>
      <vt:lpstr>What about multi-class SVMs?</vt:lpstr>
      <vt:lpstr>Multi-class problems</vt:lpstr>
      <vt:lpstr>Multi-class problems</vt:lpstr>
      <vt:lpstr>Using SVMs</vt:lpstr>
      <vt:lpstr>Some SVM packages</vt:lpstr>
      <vt:lpstr>Linear classifiers vs nearest neighbors</vt:lpstr>
      <vt:lpstr>Beyond Bags of Features: Spatial Pyramid Matching  for Recognizing Natural Scene Categories</vt:lpstr>
      <vt:lpstr>Scene category dataset</vt:lpstr>
      <vt:lpstr>Bag-of-words representation </vt:lpstr>
      <vt:lpstr>Image categorization with bag of words</vt:lpstr>
      <vt:lpstr>Feature extraction (on which BOW is based)</vt:lpstr>
      <vt:lpstr>What about spatial layout?</vt:lpstr>
      <vt:lpstr>Spatial pyramid</vt:lpstr>
      <vt:lpstr>Spatial pyramid</vt:lpstr>
      <vt:lpstr>Pyramid matching</vt:lpstr>
      <vt:lpstr>Scene category dataset</vt:lpstr>
      <vt:lpstr>Scene category confusions</vt:lpstr>
      <vt:lpstr>Caltech101 dataset</vt:lpstr>
      <vt:lpstr>Training vs Testing</vt:lpstr>
      <vt:lpstr>Generalization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Generalization tips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2770: Computer Vision</dc:title>
  <dc:creator>Adriana I. Kovashka</dc:creator>
  <cp:lastModifiedBy>Kovashka, Adriana Ivanona</cp:lastModifiedBy>
  <cp:revision>164</cp:revision>
  <dcterms:created xsi:type="dcterms:W3CDTF">2015-04-17T19:15:42Z</dcterms:created>
  <dcterms:modified xsi:type="dcterms:W3CDTF">2022-03-17T15:08:37Z</dcterms:modified>
</cp:coreProperties>
</file>