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70" r:id="rId2"/>
    <p:sldMasterId id="2147484082" r:id="rId3"/>
    <p:sldMasterId id="2147484096" r:id="rId4"/>
    <p:sldMasterId id="2147484108" r:id="rId5"/>
    <p:sldMasterId id="2147484122" r:id="rId6"/>
    <p:sldMasterId id="2147484135" r:id="rId7"/>
    <p:sldMasterId id="2147484147" r:id="rId8"/>
  </p:sldMasterIdLst>
  <p:notesMasterIdLst>
    <p:notesMasterId r:id="rId73"/>
  </p:notesMasterIdLst>
  <p:sldIdLst>
    <p:sldId id="256" r:id="rId9"/>
    <p:sldId id="718" r:id="rId10"/>
    <p:sldId id="719" r:id="rId11"/>
    <p:sldId id="721" r:id="rId12"/>
    <p:sldId id="722" r:id="rId13"/>
    <p:sldId id="723" r:id="rId14"/>
    <p:sldId id="724" r:id="rId15"/>
    <p:sldId id="725" r:id="rId16"/>
    <p:sldId id="726" r:id="rId17"/>
    <p:sldId id="727" r:id="rId18"/>
    <p:sldId id="728" r:id="rId19"/>
    <p:sldId id="729" r:id="rId20"/>
    <p:sldId id="781" r:id="rId21"/>
    <p:sldId id="730" r:id="rId22"/>
    <p:sldId id="731" r:id="rId23"/>
    <p:sldId id="732" r:id="rId24"/>
    <p:sldId id="733" r:id="rId25"/>
    <p:sldId id="734" r:id="rId26"/>
    <p:sldId id="735" r:id="rId27"/>
    <p:sldId id="736" r:id="rId28"/>
    <p:sldId id="713" r:id="rId29"/>
    <p:sldId id="714" r:id="rId30"/>
    <p:sldId id="716" r:id="rId31"/>
    <p:sldId id="717" r:id="rId32"/>
    <p:sldId id="737" r:id="rId33"/>
    <p:sldId id="738" r:id="rId34"/>
    <p:sldId id="740" r:id="rId35"/>
    <p:sldId id="739" r:id="rId36"/>
    <p:sldId id="741" r:id="rId37"/>
    <p:sldId id="742" r:id="rId38"/>
    <p:sldId id="743" r:id="rId39"/>
    <p:sldId id="744" r:id="rId40"/>
    <p:sldId id="745" r:id="rId41"/>
    <p:sldId id="746" r:id="rId42"/>
    <p:sldId id="747" r:id="rId43"/>
    <p:sldId id="748" r:id="rId44"/>
    <p:sldId id="749" r:id="rId45"/>
    <p:sldId id="750" r:id="rId46"/>
    <p:sldId id="751" r:id="rId47"/>
    <p:sldId id="752" r:id="rId48"/>
    <p:sldId id="753" r:id="rId49"/>
    <p:sldId id="754" r:id="rId50"/>
    <p:sldId id="756" r:id="rId51"/>
    <p:sldId id="757" r:id="rId52"/>
    <p:sldId id="758" r:id="rId53"/>
    <p:sldId id="759" r:id="rId54"/>
    <p:sldId id="760" r:id="rId55"/>
    <p:sldId id="761" r:id="rId56"/>
    <p:sldId id="763" r:id="rId57"/>
    <p:sldId id="762" r:id="rId58"/>
    <p:sldId id="764" r:id="rId59"/>
    <p:sldId id="765" r:id="rId60"/>
    <p:sldId id="767" r:id="rId61"/>
    <p:sldId id="768" r:id="rId62"/>
    <p:sldId id="770" r:id="rId63"/>
    <p:sldId id="771" r:id="rId64"/>
    <p:sldId id="772" r:id="rId65"/>
    <p:sldId id="773" r:id="rId66"/>
    <p:sldId id="774" r:id="rId67"/>
    <p:sldId id="776" r:id="rId68"/>
    <p:sldId id="775" r:id="rId69"/>
    <p:sldId id="778" r:id="rId70"/>
    <p:sldId id="779" r:id="rId71"/>
    <p:sldId id="78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39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47.wmf"/><Relationship Id="rId4" Type="http://schemas.openxmlformats.org/officeDocument/2006/relationships/image" Target="../media/image6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AEFDB-45E2-4E86-AE4B-5B64AC2FA1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7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80050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C4B86-4A2A-45C6-950F-A7D1AF166CF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79560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7D8D2-AB69-4144-A436-7673414B241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119234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52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A4098-A185-4946-AD28-C5C7F4584C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2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02308-F0EB-42E9-A947-7C4E84EE36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63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4D92-B970-4FF7-B9AB-4B1FEFD14D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17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2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2608A-3875-485B-8782-4C841749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3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019D3-7ED4-46AA-9A22-239C018661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51567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79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9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6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9BFD9-F4ED-4E29-892B-0300869168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12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B987F-FE9B-4F68-8340-E62082644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8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92D1-A8B2-4B7E-89D4-85DDB95D4A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1AF09-0D4D-4903-A3F4-02203137307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12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37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30970-D0B8-49E0-93D3-DF692E3EC5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18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C6933-934E-4D07-8F9B-9DAEEBC082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77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E970D-5BD9-4E98-8023-ADF2C86957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3F7C7-083B-49EF-9F3E-E9726474C6C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467E4-D267-4206-A6A9-A934F9955A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8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BC2E8-87F2-42AB-989C-5CF1F70A5F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1B45E-1821-42CF-8D95-521D6065A6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49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0025B-E3EB-4A94-8127-E4B0CB387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2628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0A4FB-9824-41CA-9B4C-C3C179B1ED1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07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1AFFA-C6A5-4A48-98F4-A2FED6D923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467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CEE37-8605-4A44-8CEC-B837146E19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7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88607-792B-490A-A7A3-DCBFAC5C3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Note: these points are in </a:t>
            </a:r>
            <a:r>
              <a:rPr lang="en-US" sz="1200" b="1" dirty="0">
                <a:solidFill>
                  <a:srgbClr val="000000"/>
                </a:solidFill>
              </a:rPr>
              <a:t>camera coordinate systems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29082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C2A6F-CC12-4544-8DAE-4A2CB593D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11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8FA3A-94AA-495E-BEE7-F8511AF538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9012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7F13D-CDAE-4FED-B714-08C1AD86F4D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75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2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3FED-7E50-470B-BE2C-C84DAC899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C379D-1FA9-4C5D-A2B4-CE2EC8405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5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05645-044F-4B4A-94E2-55817AD5F8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02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E3EEA-A503-4842-AD9D-99BBBCC1BC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1BEE6C-8003-487E-94AB-C8D250478A6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07275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93041-8037-4F08-ACAF-609C31AA62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4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1DF5E-0CD5-4AED-A742-0C998A588B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76801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BC1BC-018B-4752-8C88-D43E30D970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3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EC9E4-6449-4780-BE8B-62299E17CD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77422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6C2C5-82E7-47D2-97FB-E2DE053A9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46695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96AAB-D4E7-4DB9-87F0-B173F9176A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1142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C12E-1676-40D6-8D9B-04CB7D1350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AC4E-338D-4386-A98F-8BD01D5314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6A9-8C52-4A05-BD36-D1FA8C2DD4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EC2AD-31AF-4DA8-B187-37FE45249D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5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72D5-20C6-4135-B21B-64A0448C54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3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5C948-38CC-416B-805A-3E1F8BF957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79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44FB2-5E7E-4EE9-BE6B-D47ACFA53E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2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8D593-F453-4A3C-ABEF-C3439347DC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7C2E-388A-4E52-91BD-A73DE4E66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0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A5372-BD2B-4180-85DF-610922142B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211A8-2F94-44AA-BB14-BD8CFAF0B9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4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A14-7C80-424D-B799-F94B118536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8E53-AAF9-4929-B884-D026164D7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DC6E-234B-43AF-8B73-A5A6E66491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2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C2605-49A8-4397-92D5-273A205397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43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ACAAF-6E68-49C0-B89C-9F084CA57930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95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5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6729EC-D166-42FA-90AA-31B1D8CF0BA0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9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7B084E-31DD-4542-9169-396FA555A27B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D58799-5858-48BC-BF24-916E0B2EC4AD}" type="datetime1">
              <a:rPr lang="en-US" smtClean="0"/>
              <a:t>2/14/2022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9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2/14/2022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7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F16C15-B567-471E-A26D-B79434B8E752}" type="datetime1">
              <a:rPr lang="en-US" smtClean="0"/>
              <a:t>2/14/2022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66DA-ADFF-4481-82FB-193E9D7142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6C8D4-BB5B-472C-8051-6CD72104F3CA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2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E61955-C803-4018-BA5D-0DF816000B47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2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DAC83-C4A1-4DD4-9D4C-62673A0420FE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5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62E6E-E50D-4D0F-8839-6947C149F7C1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9613D1-6E0E-47DF-8E8E-A90B15B33325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6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C040F-E25B-495D-AA2D-1C9C6F3908F9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7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CBCF98-35E8-4706-AE90-F57407F01CEF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1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D4D94B-E58E-4C60-9E4D-C3062AF79EDB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7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B8E6D-D1BC-4CEF-90A0-D837C4316408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00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31396C-9684-4FB7-837B-3D6D8EB98219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2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CB7F-D1BD-4540-9346-19610BDE0D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BFD7D-94E6-42EF-B0F6-8394EFB38F8C}" type="datetime1">
              <a:rPr lang="en-US" smtClean="0"/>
              <a:t>2/14/2022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18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8221EE-FD17-45A7-92E3-25C85E1CBFF4}" type="datetime1">
              <a:rPr lang="en-US" smtClean="0"/>
              <a:t>2/14/2022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84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94907C-E306-4F2D-87CE-FEE060577E63}" type="datetime1">
              <a:rPr lang="en-US" smtClean="0"/>
              <a:t>2/14/2022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4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12F77A-6C7F-4480-B8AA-A38513CF37C2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31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D2101-33E4-4294-A335-73DD80AEE8D7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4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F1A1F-D0C9-4B4F-9635-6B7127722D8F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8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02134-4A39-4EF5-8517-31E0B0C06957}" type="datetime1">
              <a:rPr lang="en-US" smtClean="0"/>
              <a:t>2/14/2022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68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D967E-81CC-4D8D-81D8-50458A751C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83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1B74F-3117-481C-9B0C-074BCC4B6A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08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B7E85-1FBA-4F1C-8188-8DAF21DA7A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3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61C-1842-4043-BE97-058A579284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D738C-5D3F-454A-8359-2E8427F1C9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0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D91EE-A61F-4A81-8823-34AD8F367E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32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36A2B-AAC5-40C6-A0A9-634522EA58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37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2569C-1C76-48C1-9883-084BFD27F4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97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A75C3-A609-46C8-9ABB-7070C48737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0DA06-A506-496D-882D-A4A98A12C3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7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60563-6878-470D-8552-AD906352E1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13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3DD3C-AE91-4FBA-9223-25FB1C5586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19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AAB33-BD0C-4883-A7E1-836C5EF774ED}" type="datetime1">
              <a:rPr lang="en-US" smtClean="0"/>
              <a:t>2/14/2022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29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73960-2C88-4E48-9C00-7EC6E88C6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4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330-AE88-44A0-9F81-1D3DDEC505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367F8-78FF-4452-97C8-48A140888B6D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59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3EC5F-A3DE-4E5E-A5B5-0000339E48D7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56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F03A5-D905-417F-A9E6-04F3E7DCEA78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22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94EC-B948-4FFC-8666-9DD89F2A1423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85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29092-F4D3-4BC4-AC8C-D4D95EBAB344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5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CB924-FF22-4B20-8FA8-96919D1C6D8A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80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29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7F21D-61F4-4F72-AE11-B8A63F083E53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66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8777F-C681-44C3-B68A-F9983F29747A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89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A6D0-B191-4128-9699-ED565828BA68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0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19E5-ABFF-4009-959A-0982683821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68F84-0758-4824-A000-CAA53295AFB3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13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3029A-03AA-42F7-AF99-AB1EC05C95BF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02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014B-0E83-45F1-B86F-BC39A01DEB54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B7BF-2808-4361-8350-510B5EEE2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50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F9F5-699E-4474-BDF9-83B34D5E0814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AB43-20E6-4BB1-BBD9-598AB341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11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CFF7-3214-4048-AFF6-F0F9CB4AC285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2CF7F-68E3-4432-8D41-5EB7513FB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14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4C604-5128-40E0-873E-DEC16650C108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144E-83E1-47C4-A72A-6E5030654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986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DDAE-40EE-47AE-87AF-3862D631F865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D6140-8190-4D33-9940-C112534A0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9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0807-8AC0-4E1E-A05F-9C009F1B2D92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7DF-473A-4713-B357-68029A598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A089E-7426-4B56-992F-F67CADD1E50B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34F-3A8E-4720-B8D2-277C891CF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49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7CF1-907A-4957-95BB-8C80C40DE3F7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E573-CF67-4D92-A1C8-381E4ADD6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9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2BD4-B0A1-42A9-8097-9AC9317D59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15804-F2CA-4D8A-BB4C-2A2C800E0289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0412-08E2-4459-AD37-6C64793E8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92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012A2-302D-4E65-A76F-A34DB35A8EBC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8FD-225E-4D3B-899B-D0BDAA65E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41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A00DB-07FC-4E97-9A5E-B8701C5A80EB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F821-B4DD-405B-BEA2-0AAF0C4B2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19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D53D-8A58-41C2-84E7-C5AD0A3E31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79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6F95-FD3F-493A-AD6A-D79321358C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7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0ED5A-5647-4457-9AD1-FCE7B1EB70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09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2EC91-A805-4DCB-B7EC-5DF46D4EE0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68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8793C-D62A-45F6-8FA0-8BB0890B0D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93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0B2E-D775-4042-8E50-15B1FB1662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30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1DE50-2A3B-41B9-BCB0-E6685011DE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7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6DC9-5E73-4607-A5FF-B51836DE66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6B769-67A8-435A-B445-1E1FBF1881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93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F472-727C-476D-8B10-BC3F63AAAA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786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33A92-CE5E-4EA6-91D3-057B2E7576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8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FF28A-96B5-43B9-A65C-2C6A72A9FF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C416-72C4-472B-988D-67CB9854E8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4BBA85-FD4A-404D-A37E-FC1799C42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F6658F-94E8-4F33-862C-CBBC431C7CA8}" type="datetime1">
              <a:rPr lang="en-US" smtClean="0"/>
              <a:t>2/14/2022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800A11-3847-4F4F-803F-BCF30B0A1826}" type="datetime1">
              <a:rPr lang="en-US" smtClean="0"/>
              <a:t>2/14/2022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5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3B7ACC09-C629-4FF1-BDD3-228066FE8CD6}" type="datetime1">
              <a:rPr lang="en-US" smtClean="0"/>
              <a:t>2/14/2022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69DB33-B6E4-4979-9150-7B8B2E4F45A9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2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1A508B-A8CF-4474-AAAE-DD5DDA1DF64B}" type="datetime1">
              <a:rPr lang="en-US" smtClean="0">
                <a:solidFill>
                  <a:srgbClr val="000000"/>
                </a:solidFill>
              </a:rPr>
              <a:t>2/14/2022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0AFB-120B-4A79-B96E-6FAB916DF0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9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311E817-89A7-4522-8211-1DCD9E000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2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17" Type="http://schemas.openxmlformats.org/officeDocument/2006/relationships/image" Target="../media/image19.gif"/><Relationship Id="rId2" Type="http://schemas.openxmlformats.org/officeDocument/2006/relationships/vmlDrawing" Target="../drawings/vmlDrawing4.vml"/><Relationship Id="rId16" Type="http://schemas.openxmlformats.org/officeDocument/2006/relationships/image" Target="../media/image18.wmf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5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wmf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jpg"/><Relationship Id="rId4" Type="http://schemas.openxmlformats.org/officeDocument/2006/relationships/hyperlink" Target="https://www2.clarku.edu/faculty/djoyce/trig/identities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5.wm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6.bin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7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9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29.bin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4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56.w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58.wmf"/><Relationship Id="rId2" Type="http://schemas.openxmlformats.org/officeDocument/2006/relationships/vmlDrawing" Target="../drawings/vmlDrawing18.vml"/><Relationship Id="rId16" Type="http://schemas.openxmlformats.org/officeDocument/2006/relationships/oleObject" Target="../embeddings/oleObject40.bin"/><Relationship Id="rId1" Type="http://schemas.openxmlformats.org/officeDocument/2006/relationships/themeOverride" Target="../theme/themeOverride16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5.wmf"/><Relationship Id="rId5" Type="http://schemas.openxmlformats.org/officeDocument/2006/relationships/image" Target="../media/image52.jpe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7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47.bin"/><Relationship Id="rId3" Type="http://schemas.openxmlformats.org/officeDocument/2006/relationships/slideLayout" Target="../slideLayouts/slideLayout4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62.wmf"/><Relationship Id="rId17" Type="http://schemas.openxmlformats.org/officeDocument/2006/relationships/hyperlink" Target="http://www.cse.psu.edu/~rtc12/CSE486/lecture16.pdf" TargetMode="External"/><Relationship Id="rId2" Type="http://schemas.openxmlformats.org/officeDocument/2006/relationships/vmlDrawing" Target="../drawings/vmlDrawing19.vml"/><Relationship Id="rId16" Type="http://schemas.openxmlformats.org/officeDocument/2006/relationships/image" Target="../media/image64.wmf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61.wmf"/><Relationship Id="rId19" Type="http://schemas.openxmlformats.org/officeDocument/2006/relationships/image" Target="../media/image65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63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8.w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jpeg"/><Relationship Id="rId12" Type="http://schemas.openxmlformats.org/officeDocument/2006/relationships/oleObject" Target="../embeddings/oleObject51.bin"/><Relationship Id="rId2" Type="http://schemas.openxmlformats.org/officeDocument/2006/relationships/vmlDrawing" Target="../drawings/vmlDrawing20.v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7.wmf"/><Relationship Id="rId11" Type="http://schemas.openxmlformats.org/officeDocument/2006/relationships/image" Target="../media/image67.wmf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0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4.xml"/><Relationship Id="rId3" Type="http://schemas.openxmlformats.org/officeDocument/2006/relationships/tags" Target="../tags/tag3.xml"/><Relationship Id="rId21" Type="http://schemas.openxmlformats.org/officeDocument/2006/relationships/image" Target="../media/image6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vmlDrawing" Target="../drawings/vmlDrawing21.vml"/><Relationship Id="rId16" Type="http://schemas.openxmlformats.org/officeDocument/2006/relationships/tags" Target="../tags/tag16.xml"/><Relationship Id="rId20" Type="http://schemas.openxmlformats.org/officeDocument/2006/relationships/oleObject" Target="../embeddings/oleObject52.bin"/><Relationship Id="rId1" Type="http://schemas.openxmlformats.org/officeDocument/2006/relationships/themeOverride" Target="../theme/themeOverride23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70.png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2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oleObject" Target="../embeddings/oleObject5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3.wmf"/><Relationship Id="rId4" Type="http://schemas.openxmlformats.org/officeDocument/2006/relationships/image" Target="../media/image88.png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9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7.wmf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4.bin"/><Relationship Id="rId11" Type="http://schemas.openxmlformats.org/officeDocument/2006/relationships/oleObject" Target="../embeddings/oleObject66.bin"/><Relationship Id="rId5" Type="http://schemas.openxmlformats.org/officeDocument/2006/relationships/image" Target="../media/image96.wmf"/><Relationship Id="rId10" Type="http://schemas.openxmlformats.org/officeDocument/2006/relationships/image" Target="../media/image98.wmf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5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1.wmf"/><Relationship Id="rId11" Type="http://schemas.openxmlformats.org/officeDocument/2006/relationships/image" Target="../media/image103.wmf"/><Relationship Id="rId5" Type="http://schemas.openxmlformats.org/officeDocument/2006/relationships/oleObject" Target="../embeddings/oleObject67.bin"/><Relationship Id="rId10" Type="http://schemas.openxmlformats.org/officeDocument/2006/relationships/oleObject" Target="../embeddings/oleObject69.bin"/><Relationship Id="rId4" Type="http://schemas.openxmlformats.org/officeDocument/2006/relationships/image" Target="../media/image104.png"/><Relationship Id="rId9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07.png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0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hyperlink" Target="http://www.csd.uwo.ca/~yuri/Papers/pami01.pdf" TargetMode="Externa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oleObject" Target="../embeddings/oleObject74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phototour.cs.washington.edu/Photo_Tourism.pdf" TargetMode="External"/><Relationship Id="rId1" Type="http://schemas.openxmlformats.org/officeDocument/2006/relationships/slideLayout" Target="../slideLayouts/slideLayout89.xml"/><Relationship Id="rId4" Type="http://schemas.openxmlformats.org/officeDocument/2006/relationships/hyperlink" Target="http://phototour.cs.washington.edu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112.png"/><Relationship Id="rId2" Type="http://schemas.microsoft.com/office/2007/relationships/media" Target="../media/media1.avi"/><Relationship Id="rId1" Type="http://schemas.openxmlformats.org/officeDocument/2006/relationships/themeOverride" Target="../theme/themeOverride28.xml"/><Relationship Id="rId6" Type="http://schemas.openxmlformats.org/officeDocument/2006/relationships/hyperlink" Target="http://www.iansimon.org/papers/rome_paper.pdf" TargetMode="Externa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 Transformations and Multiple 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17,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DDB6-DB3C-4F76-928F-4EBC280A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335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837113" y="138430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91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138430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3"/>
          <p:cNvGraphicFramePr>
            <a:graphicFrameLocks noChangeAspect="1"/>
          </p:cNvGraphicFramePr>
          <p:nvPr/>
        </p:nvGraphicFramePr>
        <p:xfrm>
          <a:off x="2878931" y="3458791"/>
          <a:ext cx="33877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92" name="Equation" r:id="rId5" imgW="1130040" imgH="457200" progId="Equation.3">
                  <p:embed/>
                </p:oleObj>
              </mc:Choice>
              <mc:Fallback>
                <p:oleObj name="Equation" r:id="rId5" imgW="1130040" imgH="457200" progId="Equation.3">
                  <p:embed/>
                  <p:pic>
                    <p:nvPicPr>
                      <p:cNvPr id="71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931" y="3458791"/>
                        <a:ext cx="33877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668713" y="4851400"/>
            <a:ext cx="2336800" cy="685800"/>
            <a:chOff x="4767263" y="4908550"/>
            <a:chExt cx="2336800" cy="685800"/>
          </a:xfrm>
        </p:grpSpPr>
        <p:sp>
          <p:nvSpPr>
            <p:cNvPr id="717830" name="AutoShape 6"/>
            <p:cNvSpPr>
              <a:spLocks/>
            </p:cNvSpPr>
            <p:nvPr/>
          </p:nvSpPr>
          <p:spPr bwMode="auto">
            <a:xfrm rot="16200000">
              <a:off x="5811838" y="4413250"/>
              <a:ext cx="228600" cy="121920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831" name="Text Box 7"/>
            <p:cNvSpPr txBox="1">
              <a:spLocks noChangeArrowheads="1"/>
            </p:cNvSpPr>
            <p:nvPr/>
          </p:nvSpPr>
          <p:spPr bwMode="auto">
            <a:xfrm>
              <a:off x="4767263" y="5137150"/>
              <a:ext cx="2336800" cy="4572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scaling matrix S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2882194" y="3423527"/>
          <a:ext cx="3367659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93" name="Equation" r:id="rId7" imgW="1091880" imgH="469800" progId="Equation.3">
                  <p:embed/>
                </p:oleObj>
              </mc:Choice>
              <mc:Fallback>
                <p:oleObj name="Equation" r:id="rId7" imgW="1091880" imgH="4698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194" y="3423527"/>
                        <a:ext cx="3367659" cy="1408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3971EA1-DF0B-47D8-AE2E-65B8F07A8BA2}"/>
              </a:ext>
            </a:extLst>
          </p:cNvPr>
          <p:cNvSpPr txBox="1"/>
          <p:nvPr/>
        </p:nvSpPr>
        <p:spPr>
          <a:xfrm>
            <a:off x="763480" y="5233067"/>
            <a:ext cx="1830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x’ = mx + </a:t>
            </a:r>
            <a:r>
              <a:rPr lang="en-US" sz="2400" dirty="0" err="1"/>
              <a:t>ny</a:t>
            </a:r>
            <a:endParaRPr lang="en-US" sz="2400" dirty="0"/>
          </a:p>
          <a:p>
            <a:r>
              <a:rPr lang="en-US" sz="2400" dirty="0"/>
              <a:t>y’ = </a:t>
            </a:r>
            <a:r>
              <a:rPr lang="en-US" sz="2400" dirty="0" err="1"/>
              <a:t>px</a:t>
            </a:r>
            <a:r>
              <a:rPr lang="en-US" sz="2400" dirty="0"/>
              <a:t> + </a:t>
            </a:r>
            <a:r>
              <a:rPr lang="en-US" sz="2400" dirty="0" err="1"/>
              <a:t>qy</a:t>
            </a:r>
            <a:r>
              <a:rPr lang="en-US" sz="24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30A3E-35E6-4B50-BBCF-8ACA8D8D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Linear transformations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443163"/>
            <a:ext cx="7770812" cy="47879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Only linear 2D transformations can be represented with a 2x2 matrix.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Scale,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Mirror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74988" y="1092200"/>
          <a:ext cx="2773362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3" name="Equation" r:id="rId4" imgW="1117440" imgH="457200" progId="Equation.3">
                  <p:embed/>
                </p:oleObj>
              </mc:Choice>
              <mc:Fallback>
                <p:oleObj name="Equation" r:id="rId4" imgW="1117440" imgH="45720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1092200"/>
                        <a:ext cx="2773362" cy="113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CC016C-F223-456C-9EE3-6A4021BF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4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4"/>
          <p:cNvSpPr txBox="1">
            <a:spLocks noChangeArrowheads="1"/>
          </p:cNvSpPr>
          <p:nvPr/>
        </p:nvSpPr>
        <p:spPr bwMode="auto">
          <a:xfrm>
            <a:off x="838200" y="3055938"/>
            <a:ext cx="6604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Rotate around (0,0)? (see next slide)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43000" y="36496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98" name="Equation" r:id="rId5" imgW="1459866" imgH="355446" progId="Equation.3">
                  <p:embed/>
                </p:oleObj>
              </mc:Choice>
              <mc:Fallback>
                <p:oleObj name="Equation" r:id="rId5" imgW="1459866" imgH="355446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49663"/>
                        <a:ext cx="3224213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3"/>
          <p:cNvGraphicFramePr>
            <a:graphicFrameLocks noChangeAspect="1"/>
          </p:cNvGraphicFramePr>
          <p:nvPr/>
        </p:nvGraphicFramePr>
        <p:xfrm>
          <a:off x="5016500" y="35941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99" name="Equation" r:id="rId7" imgW="1701800" imgH="457200" progId="Equation.3">
                  <p:embed/>
                </p:oleObj>
              </mc:Choice>
              <mc:Fallback>
                <p:oleObj name="Equation" r:id="rId7" imgW="1701800" imgH="457200" progId="Equation.3">
                  <p:embed/>
                  <p:pic>
                    <p:nvPicPr>
                      <p:cNvPr id="7260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594100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838200" y="4721225"/>
            <a:ext cx="1677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Shear?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101725" y="5311775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0" name="Equation" r:id="rId9" imgW="952500" imgH="457200" progId="Equation.3">
                  <p:embed/>
                </p:oleObj>
              </mc:Choice>
              <mc:Fallback>
                <p:oleObj name="Equation" r:id="rId9" imgW="952500" imgH="457200" progId="Equation.3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311775"/>
                        <a:ext cx="210185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5"/>
          <p:cNvGraphicFramePr>
            <a:graphicFrameLocks noChangeAspect="1"/>
          </p:cNvGraphicFramePr>
          <p:nvPr/>
        </p:nvGraphicFramePr>
        <p:xfrm>
          <a:off x="5046663" y="5241925"/>
          <a:ext cx="324961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1" name="Equation" r:id="rId11" imgW="1384300" imgH="482600" progId="Equation.3">
                  <p:embed/>
                </p:oleObj>
              </mc:Choice>
              <mc:Fallback>
                <p:oleObj name="Equation" r:id="rId11" imgW="1384300" imgH="482600" progId="Equation.3">
                  <p:embed/>
                  <p:pic>
                    <p:nvPicPr>
                      <p:cNvPr id="7260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5241925"/>
                        <a:ext cx="3249612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 Box 7"/>
          <p:cNvSpPr txBox="1">
            <a:spLocks noChangeArrowheads="1"/>
          </p:cNvSpPr>
          <p:nvPr/>
        </p:nvSpPr>
        <p:spPr bwMode="auto">
          <a:xfrm>
            <a:off x="841248" y="1165225"/>
            <a:ext cx="212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Scaling?</a:t>
            </a:r>
          </a:p>
        </p:txBody>
      </p:sp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1220788" y="1616075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2" name="Equation" r:id="rId13" imgW="647419" imgH="482391" progId="Equation.3">
                  <p:embed/>
                </p:oleObj>
              </mc:Choice>
              <mc:Fallback>
                <p:oleObj name="Equation" r:id="rId13" imgW="647419" imgH="482391" progId="Equation.3">
                  <p:embed/>
                  <p:pic>
                    <p:nvPicPr>
                      <p:cNvPr id="410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616075"/>
                        <a:ext cx="1631950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5"/>
          <p:cNvGraphicFramePr>
            <a:graphicFrameLocks noChangeAspect="1"/>
          </p:cNvGraphicFramePr>
          <p:nvPr/>
        </p:nvGraphicFramePr>
        <p:xfrm>
          <a:off x="4973638" y="1566863"/>
          <a:ext cx="28479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3" name="Equation" r:id="rId15" imgW="1231366" imgH="482391" progId="Equation.3">
                  <p:embed/>
                </p:oleObj>
              </mc:Choice>
              <mc:Fallback>
                <p:oleObj name="Equation" r:id="rId15" imgW="1231366" imgH="482391" progId="Equation.3">
                  <p:embed/>
                  <p:pic>
                    <p:nvPicPr>
                      <p:cNvPr id="7250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1566863"/>
                        <a:ext cx="2847975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43" name="Picture 63" descr="https://www.siggraph.org/education/materials/HyperGraph/modeling/mod_tran/2dshear1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63" y="4831879"/>
            <a:ext cx="1959525" cy="3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6509" y="6611779"/>
            <a:ext cx="5836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Fig. from https://www.siggraph.org/education/materials/HyperGraph/modeling/mod_tran/2dshear.htm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316884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66CC-6549-4BBE-9CAD-48FA6ADE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5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7DE3-8E8B-4577-8DB6-9C4C65237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Rotation: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2C21D-51D8-46B6-8D9F-53B5F9BF7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</a:t>
            </a:r>
            <a:r>
              <a:rPr lang="es-ES" dirty="0"/>
              <a:t> = 90 </a:t>
            </a:r>
            <a:r>
              <a:rPr lang="es-ES" dirty="0">
                <a:sym typeface="Wingdings" panose="05000000000000000000" pitchFamily="2" charset="2"/>
              </a:rPr>
              <a:t> M = </a:t>
            </a:r>
            <a:r>
              <a:rPr lang="es-ES" dirty="0"/>
              <a:t>[0 -1; 1 0], i.e. x' = -y, y' = x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3DB0CBBA-B9E6-4B3B-BDC4-3410A4B56BD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837265"/>
            <a:ext cx="3048000" cy="4343401"/>
            <a:chOff x="816" y="2208"/>
            <a:chExt cx="1920" cy="2736"/>
          </a:xfrm>
        </p:grpSpPr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AD03B293-FA05-4E4A-9B30-601AC6B1B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27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7">
              <a:extLst>
                <a:ext uri="{FF2B5EF4-FFF2-40B4-BE49-F238E27FC236}">
                  <a16:creationId xmlns:a16="http://schemas.microsoft.com/office/drawing/2014/main" id="{0E6A617C-2B67-4F55-A91C-39A6544FB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8">
              <a:extLst>
                <a:ext uri="{FF2B5EF4-FFF2-40B4-BE49-F238E27FC236}">
                  <a16:creationId xmlns:a16="http://schemas.microsoft.com/office/drawing/2014/main" id="{36DD6192-DFE1-4F3D-9BDA-15CAD7185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9">
              <a:extLst>
                <a:ext uri="{FF2B5EF4-FFF2-40B4-BE49-F238E27FC236}">
                  <a16:creationId xmlns:a16="http://schemas.microsoft.com/office/drawing/2014/main" id="{D9F4002F-F81E-40CD-90EF-4635C419E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10">
              <a:extLst>
                <a:ext uri="{FF2B5EF4-FFF2-40B4-BE49-F238E27FC236}">
                  <a16:creationId xmlns:a16="http://schemas.microsoft.com/office/drawing/2014/main" id="{E6816348-8CB0-4AC0-BB28-A6EA4B347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Line 11">
              <a:extLst>
                <a:ext uri="{FF2B5EF4-FFF2-40B4-BE49-F238E27FC236}">
                  <a16:creationId xmlns:a16="http://schemas.microsoft.com/office/drawing/2014/main" id="{B5A829B5-DA10-446C-B5E7-DAB74F5C9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Line 12">
              <a:extLst>
                <a:ext uri="{FF2B5EF4-FFF2-40B4-BE49-F238E27FC236}">
                  <a16:creationId xmlns:a16="http://schemas.microsoft.com/office/drawing/2014/main" id="{C1E16638-DD21-4CBA-858D-16B67A0E6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13">
              <a:extLst>
                <a:ext uri="{FF2B5EF4-FFF2-40B4-BE49-F238E27FC236}">
                  <a16:creationId xmlns:a16="http://schemas.microsoft.com/office/drawing/2014/main" id="{4A1B8517-C7A2-4311-AB8D-98CFCDD59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14">
              <a:extLst>
                <a:ext uri="{FF2B5EF4-FFF2-40B4-BE49-F238E27FC236}">
                  <a16:creationId xmlns:a16="http://schemas.microsoft.com/office/drawing/2014/main" id="{F44A4FE0-131A-4CCC-A3C9-C30BB929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15">
              <a:extLst>
                <a:ext uri="{FF2B5EF4-FFF2-40B4-BE49-F238E27FC236}">
                  <a16:creationId xmlns:a16="http://schemas.microsoft.com/office/drawing/2014/main" id="{5D2F2AE3-0DE8-477C-AA6F-641C4E0B5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16">
              <a:extLst>
                <a:ext uri="{FF2B5EF4-FFF2-40B4-BE49-F238E27FC236}">
                  <a16:creationId xmlns:a16="http://schemas.microsoft.com/office/drawing/2014/main" id="{207F5359-9F32-4D31-A662-3E818786D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17">
              <a:extLst>
                <a:ext uri="{FF2B5EF4-FFF2-40B4-BE49-F238E27FC236}">
                  <a16:creationId xmlns:a16="http://schemas.microsoft.com/office/drawing/2014/main" id="{61B49E1B-2C3E-4B36-BEEB-DA1A5A467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18">
              <a:extLst>
                <a:ext uri="{FF2B5EF4-FFF2-40B4-BE49-F238E27FC236}">
                  <a16:creationId xmlns:a16="http://schemas.microsoft.com/office/drawing/2014/main" id="{02CE1DDC-686A-4769-BAA9-1B12D29D3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19">
              <a:extLst>
                <a:ext uri="{FF2B5EF4-FFF2-40B4-BE49-F238E27FC236}">
                  <a16:creationId xmlns:a16="http://schemas.microsoft.com/office/drawing/2014/main" id="{5C65475E-9E97-4F3D-BDC5-FC86724BD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20">
              <a:extLst>
                <a:ext uri="{FF2B5EF4-FFF2-40B4-BE49-F238E27FC236}">
                  <a16:creationId xmlns:a16="http://schemas.microsoft.com/office/drawing/2014/main" id="{27A6837E-816E-4D89-AFC9-FA33FF738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Line 21">
              <a:extLst>
                <a:ext uri="{FF2B5EF4-FFF2-40B4-BE49-F238E27FC236}">
                  <a16:creationId xmlns:a16="http://schemas.microsoft.com/office/drawing/2014/main" id="{3BE53BE6-FCCF-42AC-89A9-F5C508EFB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Line 22">
              <a:extLst>
                <a:ext uri="{FF2B5EF4-FFF2-40B4-BE49-F238E27FC236}">
                  <a16:creationId xmlns:a16="http://schemas.microsoft.com/office/drawing/2014/main" id="{042FEA8C-FCD5-4657-A54D-BC2A4C7CB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Line 23">
              <a:extLst>
                <a:ext uri="{FF2B5EF4-FFF2-40B4-BE49-F238E27FC236}">
                  <a16:creationId xmlns:a16="http://schemas.microsoft.com/office/drawing/2014/main" id="{BA7F3A59-B0B2-4313-9EEE-0C9DE4EA5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 24">
            <a:extLst>
              <a:ext uri="{FF2B5EF4-FFF2-40B4-BE49-F238E27FC236}">
                <a16:creationId xmlns:a16="http://schemas.microsoft.com/office/drawing/2014/main" id="{1999AC91-EA22-46CA-9B72-8A709BC0D05B}"/>
              </a:ext>
            </a:extLst>
          </p:cNvPr>
          <p:cNvGrpSpPr>
            <a:grpSpLocks/>
          </p:cNvGrpSpPr>
          <p:nvPr/>
        </p:nvGrpSpPr>
        <p:grpSpPr bwMode="auto">
          <a:xfrm>
            <a:off x="1609445" y="4497104"/>
            <a:ext cx="914400" cy="981075"/>
            <a:chOff x="1440" y="2982"/>
            <a:chExt cx="576" cy="618"/>
          </a:xfrm>
        </p:grpSpPr>
        <p:sp>
          <p:nvSpPr>
            <p:cNvPr id="38" name="Freeform 25" descr="Horizontal brick">
              <a:extLst>
                <a:ext uri="{FF2B5EF4-FFF2-40B4-BE49-F238E27FC236}">
                  <a16:creationId xmlns:a16="http://schemas.microsoft.com/office/drawing/2014/main" id="{6248EDFA-F304-4E94-9C32-68F2488B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82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26">
              <a:extLst>
                <a:ext uri="{FF2B5EF4-FFF2-40B4-BE49-F238E27FC236}">
                  <a16:creationId xmlns:a16="http://schemas.microsoft.com/office/drawing/2014/main" id="{2BCD81F9-58A4-4120-B90A-72F939382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211"/>
              <a:ext cx="576" cy="38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65C3DA62-ED89-44A7-820A-1D0A2B0F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3024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28">
            <a:extLst>
              <a:ext uri="{FF2B5EF4-FFF2-40B4-BE49-F238E27FC236}">
                <a16:creationId xmlns:a16="http://schemas.microsoft.com/office/drawing/2014/main" id="{06AA8945-B283-4DA7-B4C2-67B743F350E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837265"/>
            <a:ext cx="3048000" cy="4343401"/>
            <a:chOff x="816" y="2208"/>
            <a:chExt cx="1920" cy="2736"/>
          </a:xfrm>
        </p:grpSpPr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78BC7421-DE53-4630-A7BF-88ED4E2B5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27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B3E3BD03-AC4B-4737-85E0-DD4555C3F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B81B843F-2B79-43F1-9EDE-F36EC9FC8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366636FC-A71C-47F3-AB03-ED4C53F62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33">
              <a:extLst>
                <a:ext uri="{FF2B5EF4-FFF2-40B4-BE49-F238E27FC236}">
                  <a16:creationId xmlns:a16="http://schemas.microsoft.com/office/drawing/2014/main" id="{8BACD173-B4B1-4D5B-A86A-D2F468172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34">
              <a:extLst>
                <a:ext uri="{FF2B5EF4-FFF2-40B4-BE49-F238E27FC236}">
                  <a16:creationId xmlns:a16="http://schemas.microsoft.com/office/drawing/2014/main" id="{B9DE9CCE-EAF1-434A-BF6A-2B2B585B29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35">
              <a:extLst>
                <a:ext uri="{FF2B5EF4-FFF2-40B4-BE49-F238E27FC236}">
                  <a16:creationId xmlns:a16="http://schemas.microsoft.com/office/drawing/2014/main" id="{125BCAAF-34E3-46FF-868D-C191642DA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36">
              <a:extLst>
                <a:ext uri="{FF2B5EF4-FFF2-40B4-BE49-F238E27FC236}">
                  <a16:creationId xmlns:a16="http://schemas.microsoft.com/office/drawing/2014/main" id="{3A4FC611-627E-44A3-89EC-002BC9F26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37">
              <a:extLst>
                <a:ext uri="{FF2B5EF4-FFF2-40B4-BE49-F238E27FC236}">
                  <a16:creationId xmlns:a16="http://schemas.microsoft.com/office/drawing/2014/main" id="{286EE824-BAC7-4E35-90FB-777DE20C3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Line 38">
              <a:extLst>
                <a:ext uri="{FF2B5EF4-FFF2-40B4-BE49-F238E27FC236}">
                  <a16:creationId xmlns:a16="http://schemas.microsoft.com/office/drawing/2014/main" id="{B6C11C90-7D46-4D62-AFD2-8B04E5B9C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39">
              <a:extLst>
                <a:ext uri="{FF2B5EF4-FFF2-40B4-BE49-F238E27FC236}">
                  <a16:creationId xmlns:a16="http://schemas.microsoft.com/office/drawing/2014/main" id="{9E4CB8C8-B016-4693-B850-3D00D9ACB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CADEA31C-B418-456A-8C96-C575F4A7B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41">
              <a:extLst>
                <a:ext uri="{FF2B5EF4-FFF2-40B4-BE49-F238E27FC236}">
                  <a16:creationId xmlns:a16="http://schemas.microsoft.com/office/drawing/2014/main" id="{05C74519-2939-4D0A-836A-E4CF91F85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Line 42">
              <a:extLst>
                <a:ext uri="{FF2B5EF4-FFF2-40B4-BE49-F238E27FC236}">
                  <a16:creationId xmlns:a16="http://schemas.microsoft.com/office/drawing/2014/main" id="{36FCD535-FD8B-410D-94D5-34F0303313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id="{EB37BD54-C8C6-4A3B-9C1D-60541D3A0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44">
              <a:extLst>
                <a:ext uri="{FF2B5EF4-FFF2-40B4-BE49-F238E27FC236}">
                  <a16:creationId xmlns:a16="http://schemas.microsoft.com/office/drawing/2014/main" id="{313B3492-ADD0-46C7-949B-2AB893695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45">
              <a:extLst>
                <a:ext uri="{FF2B5EF4-FFF2-40B4-BE49-F238E27FC236}">
                  <a16:creationId xmlns:a16="http://schemas.microsoft.com/office/drawing/2014/main" id="{4783E339-E19A-4451-B6CB-F9E80100D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46">
              <a:extLst>
                <a:ext uri="{FF2B5EF4-FFF2-40B4-BE49-F238E27FC236}">
                  <a16:creationId xmlns:a16="http://schemas.microsoft.com/office/drawing/2014/main" id="{380A5C2B-F48E-4BCD-891D-4DCEBE1D3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AutoShape 51">
            <a:extLst>
              <a:ext uri="{FF2B5EF4-FFF2-40B4-BE49-F238E27FC236}">
                <a16:creationId xmlns:a16="http://schemas.microsoft.com/office/drawing/2014/main" id="{E7C353D8-E213-47F7-86F9-55FA10676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056465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Box 52">
            <a:extLst>
              <a:ext uri="{FF2B5EF4-FFF2-40B4-BE49-F238E27FC236}">
                <a16:creationId xmlns:a16="http://schemas.microsoft.com/office/drawing/2014/main" id="{590F7422-AB7F-4038-A009-7C5880E4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436" y="4760538"/>
            <a:ext cx="909929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X’ = -Y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</a:t>
            </a:r>
            <a:r>
              <a:rPr lang="en-US" dirty="0">
                <a:solidFill>
                  <a:prstClr val="black"/>
                </a:solidFill>
                <a:latin typeface="Arial"/>
                <a:sym typeface="Symbol" pitchFamily="18" charset="2"/>
              </a:rPr>
              <a:t>= 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Line 18">
            <a:extLst>
              <a:ext uri="{FF2B5EF4-FFF2-40B4-BE49-F238E27FC236}">
                <a16:creationId xmlns:a16="http://schemas.microsoft.com/office/drawing/2014/main" id="{8649C3E1-57E6-4211-BC9C-0F812C0C78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60793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9">
            <a:extLst>
              <a:ext uri="{FF2B5EF4-FFF2-40B4-BE49-F238E27FC236}">
                <a16:creationId xmlns:a16="http://schemas.microsoft.com/office/drawing/2014/main" id="{8A93E50F-BBDA-4C16-821A-7BCF0631C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7745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Line 20">
            <a:extLst>
              <a:ext uri="{FF2B5EF4-FFF2-40B4-BE49-F238E27FC236}">
                <a16:creationId xmlns:a16="http://schemas.microsoft.com/office/drawing/2014/main" id="{ACBEDF6C-2FD8-45E3-9204-E55AEB6A8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4697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Line 21">
            <a:extLst>
              <a:ext uri="{FF2B5EF4-FFF2-40B4-BE49-F238E27FC236}">
                <a16:creationId xmlns:a16="http://schemas.microsoft.com/office/drawing/2014/main" id="{369F3E6F-834F-47FD-842B-D7010ED70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1649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22">
            <a:extLst>
              <a:ext uri="{FF2B5EF4-FFF2-40B4-BE49-F238E27FC236}">
                <a16:creationId xmlns:a16="http://schemas.microsoft.com/office/drawing/2014/main" id="{23A59D8B-DE44-4E27-8588-DE6DF3572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48601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Line 23">
            <a:extLst>
              <a:ext uri="{FF2B5EF4-FFF2-40B4-BE49-F238E27FC236}">
                <a16:creationId xmlns:a16="http://schemas.microsoft.com/office/drawing/2014/main" id="{134C7463-1394-46DD-B83F-18517F4E0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45553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Line 18">
            <a:extLst>
              <a:ext uri="{FF2B5EF4-FFF2-40B4-BE49-F238E27FC236}">
                <a16:creationId xmlns:a16="http://schemas.microsoft.com/office/drawing/2014/main" id="{3A0BAB52-C77B-4998-A665-EC86E9A24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60704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Line 19">
            <a:extLst>
              <a:ext uri="{FF2B5EF4-FFF2-40B4-BE49-F238E27FC236}">
                <a16:creationId xmlns:a16="http://schemas.microsoft.com/office/drawing/2014/main" id="{17AE4F55-9E82-4DAC-93D6-CD5C42E1F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7656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Line 20">
            <a:extLst>
              <a:ext uri="{FF2B5EF4-FFF2-40B4-BE49-F238E27FC236}">
                <a16:creationId xmlns:a16="http://schemas.microsoft.com/office/drawing/2014/main" id="{5AF658D9-F9EC-4F08-A3B1-5F3AE9109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4608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Line 21">
            <a:extLst>
              <a:ext uri="{FF2B5EF4-FFF2-40B4-BE49-F238E27FC236}">
                <a16:creationId xmlns:a16="http://schemas.microsoft.com/office/drawing/2014/main" id="{89DE7520-FFC7-43B0-A839-50BD0D71C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1560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Line 22">
            <a:extLst>
              <a:ext uri="{FF2B5EF4-FFF2-40B4-BE49-F238E27FC236}">
                <a16:creationId xmlns:a16="http://schemas.microsoft.com/office/drawing/2014/main" id="{057F956E-B1CA-4F48-A692-73860DD8E4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48512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Line 23">
            <a:extLst>
              <a:ext uri="{FF2B5EF4-FFF2-40B4-BE49-F238E27FC236}">
                <a16:creationId xmlns:a16="http://schemas.microsoft.com/office/drawing/2014/main" id="{E76B6A2B-3F6E-44A8-BB85-13E4482B8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45464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46BBCA-B0F8-4F73-AE43-B04D72340B32}"/>
              </a:ext>
            </a:extLst>
          </p:cNvPr>
          <p:cNvGrpSpPr/>
          <p:nvPr/>
        </p:nvGrpSpPr>
        <p:grpSpPr>
          <a:xfrm>
            <a:off x="1009545" y="3678747"/>
            <a:ext cx="1193435" cy="1799184"/>
            <a:chOff x="1009545" y="4356082"/>
            <a:chExt cx="1193435" cy="179918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E9C7BFD-0354-4DD9-A05C-06220F2BE1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9545" y="4961591"/>
              <a:ext cx="573721" cy="11936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A44F896-702E-4C79-9AA1-35850F6B1C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6900" y="4356082"/>
              <a:ext cx="1186080" cy="588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8E5305C-7A23-4A17-A399-99EB1676D4C2}"/>
              </a:ext>
            </a:extLst>
          </p:cNvPr>
          <p:cNvCxnSpPr>
            <a:cxnSpLocks/>
          </p:cNvCxnSpPr>
          <p:nvPr/>
        </p:nvCxnSpPr>
        <p:spPr bwMode="auto">
          <a:xfrm>
            <a:off x="5564814" y="4282024"/>
            <a:ext cx="573721" cy="11936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1F2B1E5-81F9-4FEB-9CDF-821D19E24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5235" y="3684982"/>
            <a:ext cx="1186080" cy="588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5DA204D-F25C-4517-8487-9587735CC55C}"/>
              </a:ext>
            </a:extLst>
          </p:cNvPr>
          <p:cNvSpPr txBox="1"/>
          <p:nvPr/>
        </p:nvSpPr>
        <p:spPr>
          <a:xfrm>
            <a:off x="1592809" y="519965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(2, -4)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42A14A0-52D5-4B4B-8051-2D52B6ABD1BD}"/>
              </a:ext>
            </a:extLst>
          </p:cNvPr>
          <p:cNvSpPr txBox="1"/>
          <p:nvPr/>
        </p:nvSpPr>
        <p:spPr>
          <a:xfrm>
            <a:off x="6738531" y="341421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(4, 2)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E1095B-594D-475F-B1C3-9AC88EF347CC}"/>
              </a:ext>
            </a:extLst>
          </p:cNvPr>
          <p:cNvSpPr txBox="1"/>
          <p:nvPr/>
        </p:nvSpPr>
        <p:spPr>
          <a:xfrm>
            <a:off x="2505699" y="470867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(5, -2)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2002A6-43A7-4F21-8604-8EA0F91761E1}"/>
              </a:ext>
            </a:extLst>
          </p:cNvPr>
          <p:cNvSpPr txBox="1"/>
          <p:nvPr/>
        </p:nvSpPr>
        <p:spPr>
          <a:xfrm>
            <a:off x="5843159" y="2438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(2, 5)</a:t>
            </a:r>
          </a:p>
        </p:txBody>
      </p:sp>
      <p:graphicFrame>
        <p:nvGraphicFramePr>
          <p:cNvPr id="75" name="Object 3">
            <a:extLst>
              <a:ext uri="{FF2B5EF4-FFF2-40B4-BE49-F238E27FC236}">
                <a16:creationId xmlns:a16="http://schemas.microsoft.com/office/drawing/2014/main" id="{8DD836D3-F62E-4DDF-BADC-E5F077C4F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758799"/>
              </p:ext>
            </p:extLst>
          </p:nvPr>
        </p:nvGraphicFramePr>
        <p:xfrm>
          <a:off x="2074578" y="1395822"/>
          <a:ext cx="2819396" cy="759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5"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7260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578" y="1395822"/>
                        <a:ext cx="2819396" cy="759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Group 24">
            <a:extLst>
              <a:ext uri="{FF2B5EF4-FFF2-40B4-BE49-F238E27FC236}">
                <a16:creationId xmlns:a16="http://schemas.microsoft.com/office/drawing/2014/main" id="{EC6B398B-B8D5-4BA6-90BC-139FEDA6317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809821" y="2724951"/>
            <a:ext cx="914400" cy="981075"/>
            <a:chOff x="1440" y="2982"/>
            <a:chExt cx="576" cy="618"/>
          </a:xfrm>
        </p:grpSpPr>
        <p:sp>
          <p:nvSpPr>
            <p:cNvPr id="78" name="Freeform 25" descr="Horizontal brick">
              <a:extLst>
                <a:ext uri="{FF2B5EF4-FFF2-40B4-BE49-F238E27FC236}">
                  <a16:creationId xmlns:a16="http://schemas.microsoft.com/office/drawing/2014/main" id="{2C993637-B167-41A7-98AF-7514A6704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82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 26">
              <a:extLst>
                <a:ext uri="{FF2B5EF4-FFF2-40B4-BE49-F238E27FC236}">
                  <a16:creationId xmlns:a16="http://schemas.microsoft.com/office/drawing/2014/main" id="{F3E0085D-E011-4990-8842-DAEBB1AD9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211"/>
              <a:ext cx="576" cy="38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A25B6C54-012D-4F59-A766-8376FF0F7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3024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19EB5-35DE-4538-89A7-C3D599CD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360132"/>
            <a:ext cx="3683444" cy="48013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 coordinates…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 Identity…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Substitute…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)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y’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B4D62D-57BE-4034-8F28-53E4FD1F558B}"/>
              </a:ext>
            </a:extLst>
          </p:cNvPr>
          <p:cNvGrpSpPr/>
          <p:nvPr/>
        </p:nvGrpSpPr>
        <p:grpSpPr>
          <a:xfrm>
            <a:off x="0" y="2921389"/>
            <a:ext cx="3714750" cy="2812639"/>
            <a:chOff x="0" y="2921389"/>
            <a:chExt cx="3714750" cy="2812639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0" y="2921389"/>
              <a:ext cx="3714750" cy="2771386"/>
              <a:chOff x="128" y="1008"/>
              <a:chExt cx="4138" cy="2784"/>
            </a:xfrm>
          </p:grpSpPr>
          <p:sp>
            <p:nvSpPr>
              <p:cNvPr id="25608" name="Oval 5"/>
              <p:cNvSpPr>
                <a:spLocks noChangeArrowheads="1"/>
              </p:cNvSpPr>
              <p:nvPr/>
            </p:nvSpPr>
            <p:spPr bwMode="auto">
              <a:xfrm>
                <a:off x="1512" y="1248"/>
                <a:ext cx="108" cy="9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09" name="Line 6"/>
              <p:cNvSpPr>
                <a:spLocks noChangeShapeType="1"/>
              </p:cNvSpPr>
              <p:nvPr/>
            </p:nvSpPr>
            <p:spPr bwMode="auto">
              <a:xfrm>
                <a:off x="810" y="1008"/>
                <a:ext cx="0" cy="27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0" name="Line 7"/>
              <p:cNvSpPr>
                <a:spLocks noChangeShapeType="1"/>
              </p:cNvSpPr>
              <p:nvPr/>
            </p:nvSpPr>
            <p:spPr bwMode="auto">
              <a:xfrm>
                <a:off x="810" y="3792"/>
                <a:ext cx="34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1" name="Oval 8"/>
              <p:cNvSpPr>
                <a:spLocks noChangeArrowheads="1"/>
              </p:cNvSpPr>
              <p:nvPr/>
            </p:nvSpPr>
            <p:spPr bwMode="auto">
              <a:xfrm>
                <a:off x="2908" y="2264"/>
                <a:ext cx="108" cy="96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2" name="Line 9"/>
              <p:cNvSpPr>
                <a:spLocks noChangeShapeType="1"/>
              </p:cNvSpPr>
              <p:nvPr/>
            </p:nvSpPr>
            <p:spPr bwMode="auto">
              <a:xfrm flipV="1">
                <a:off x="810" y="2352"/>
                <a:ext cx="2106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3" name="Line 10"/>
              <p:cNvSpPr>
                <a:spLocks noChangeShapeType="1"/>
              </p:cNvSpPr>
              <p:nvPr/>
            </p:nvSpPr>
            <p:spPr bwMode="auto">
              <a:xfrm rot="19268048" flipV="1">
                <a:off x="128" y="1832"/>
                <a:ext cx="2106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4" name="Text Box 11"/>
              <p:cNvSpPr txBox="1">
                <a:spLocks noChangeArrowheads="1"/>
              </p:cNvSpPr>
              <p:nvPr/>
            </p:nvSpPr>
            <p:spPr bwMode="auto">
              <a:xfrm>
                <a:off x="943" y="3004"/>
                <a:ext cx="415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Symbol" pitchFamily="18" charset="2"/>
                  </a:rPr>
                  <a:t>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5" name="Text Box 12"/>
              <p:cNvSpPr txBox="1">
                <a:spLocks noChangeArrowheads="1"/>
              </p:cNvSpPr>
              <p:nvPr/>
            </p:nvSpPr>
            <p:spPr bwMode="auto">
              <a:xfrm>
                <a:off x="2800" y="2352"/>
                <a:ext cx="1095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(x, y)</a:t>
                </a:r>
              </a:p>
            </p:txBody>
          </p:sp>
          <p:sp>
            <p:nvSpPr>
              <p:cNvPr id="25616" name="Text Box 13"/>
              <p:cNvSpPr txBox="1">
                <a:spLocks noChangeArrowheads="1"/>
              </p:cNvSpPr>
              <p:nvPr/>
            </p:nvSpPr>
            <p:spPr bwMode="auto">
              <a:xfrm>
                <a:off x="1475" y="1334"/>
                <a:ext cx="1274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(x’, y’)</a:t>
                </a:r>
              </a:p>
            </p:txBody>
          </p:sp>
        </p:grpSp>
        <p:sp>
          <p:nvSpPr>
            <p:cNvPr id="25605" name="Rectangle 14"/>
            <p:cNvSpPr>
              <a:spLocks noChangeArrowheads="1"/>
            </p:cNvSpPr>
            <p:nvPr/>
          </p:nvSpPr>
          <p:spPr bwMode="auto">
            <a:xfrm>
              <a:off x="930013" y="5210808"/>
              <a:ext cx="604838" cy="52322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Symbol" pitchFamily="18" charset="2"/>
                </a:rPr>
                <a:t>f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" y="6609979"/>
            <a:ext cx="6631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reference: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https://www2.clarku.edu/faculty/djoyce/trig/identities.html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015514" cy="838200"/>
          </a:xfrm>
        </p:spPr>
        <p:txBody>
          <a:bodyPr/>
          <a:lstStyle/>
          <a:p>
            <a:r>
              <a:rPr lang="en-US" dirty="0"/>
              <a:t>2D Rotation: How to write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632703-0048-460C-A584-A0C38227A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8114"/>
            <a:ext cx="3161868" cy="981086"/>
          </a:xfrm>
          <a:prstGeom prst="rect">
            <a:avLst/>
          </a:prstGeom>
        </p:spPr>
      </p:pic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6FE30EC4-8631-4ADF-8484-E7FBD5ECF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44578"/>
              </p:ext>
            </p:extLst>
          </p:nvPr>
        </p:nvGraphicFramePr>
        <p:xfrm>
          <a:off x="524399" y="1417601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8" name="Equation" r:id="rId6" imgW="1701800" imgH="457200" progId="Equation.3">
                  <p:embed/>
                </p:oleObj>
              </mc:Choice>
              <mc:Fallback>
                <p:oleObj name="Equation" r:id="rId6" imgW="1701800" imgH="457200" progId="Equation.3">
                  <p:embed/>
                  <p:pic>
                    <p:nvPicPr>
                      <p:cNvPr id="7260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99" y="1417601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0AC7B71B-8103-4CE7-A6B1-64CFA3BF9C89}"/>
              </a:ext>
            </a:extLst>
          </p:cNvPr>
          <p:cNvSpPr/>
          <p:nvPr/>
        </p:nvSpPr>
        <p:spPr bwMode="auto">
          <a:xfrm rot="13088544">
            <a:off x="1250534" y="2961315"/>
            <a:ext cx="1948806" cy="733198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2F4F6-4E14-4BB4-B75D-2BC0EF36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6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841248" y="1161288"/>
            <a:ext cx="3489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about Y axis?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1819044"/>
          <a:ext cx="10096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5" name="Equation" r:id="rId4" imgW="457002" imgH="355446" progId="Equation.3">
                  <p:embed/>
                </p:oleObj>
              </mc:Choice>
              <mc:Fallback>
                <p:oleObj name="Equation" r:id="rId4" imgW="457002" imgH="355446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19044"/>
                        <a:ext cx="1009650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4572000" y="1687282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6" name="Equation" r:id="rId6" imgW="1168400" imgH="381000" progId="Equation.3">
                  <p:embed/>
                </p:oleObj>
              </mc:Choice>
              <mc:Fallback>
                <p:oleObj name="Equation" r:id="rId6" imgW="1168400" imgH="38100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87282"/>
                        <a:ext cx="2971800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838200" y="3054096"/>
            <a:ext cx="3105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over (0,0)?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95400" y="3800244"/>
          <a:ext cx="10366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7" name="Equation" r:id="rId8" imgW="469696" imgH="355446" progId="Equation.3">
                  <p:embed/>
                </p:oleObj>
              </mc:Choice>
              <mc:Fallback>
                <p:oleObj name="Equation" r:id="rId8" imgW="469696" imgH="355446" progId="Equation.3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800244"/>
                        <a:ext cx="10366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4575175" y="3690707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8" name="Equation" r:id="rId10" imgW="1257300" imgH="381000" progId="Equation.3">
                  <p:embed/>
                </p:oleObj>
              </mc:Choice>
              <mc:Fallback>
                <p:oleObj name="Equation" r:id="rId10" imgW="1257300" imgH="381000" progId="Equation.3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3690707"/>
                        <a:ext cx="3197225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4"/>
          <p:cNvSpPr txBox="1">
            <a:spLocks noChangeArrowheads="1"/>
          </p:cNvSpPr>
          <p:nvPr/>
        </p:nvSpPr>
        <p:spPr bwMode="auto">
          <a:xfrm>
            <a:off x="841248" y="4718304"/>
            <a:ext cx="240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Translation?</a:t>
            </a:r>
          </a:p>
        </p:txBody>
      </p:sp>
      <p:graphicFrame>
        <p:nvGraphicFramePr>
          <p:cNvPr id="5126" name="Object 2"/>
          <p:cNvGraphicFramePr>
            <a:graphicFrameLocks noChangeAspect="1"/>
          </p:cNvGraphicFramePr>
          <p:nvPr/>
        </p:nvGraphicFramePr>
        <p:xfrm>
          <a:off x="1427163" y="5432194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9" name="Equation" r:id="rId12" imgW="647700" imgH="457200" progId="Equation.3">
                  <p:embed/>
                </p:oleObj>
              </mc:Choice>
              <mc:Fallback>
                <p:oleObj name="Equation" r:id="rId12" imgW="647700" imgH="457200" progId="Equation.3">
                  <p:embed/>
                  <p:pic>
                    <p:nvPicPr>
                      <p:cNvPr id="51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5432194"/>
                        <a:ext cx="1425575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35513" y="5640157"/>
            <a:ext cx="1774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CAN’T DO!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291945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06DEA-30EE-4CAE-BFEB-C2872B3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25926" y="2731754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homogeneous image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85800" y="3516292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1651839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028237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85800" y="1108963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convert to homogeneous coordinates: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Homogeneous coordinates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41DE6FE-8E85-4EC9-8A38-012D70C4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165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example: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y = mx + b	vs	y =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mx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where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= [m b],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x =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[x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			    1]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4906D-136E-4E6C-AA8F-2B44C6F8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Object 2"/>
          <p:cNvGraphicFramePr>
            <a:graphicFrameLocks noChangeAspect="1"/>
          </p:cNvGraphicFramePr>
          <p:nvPr/>
        </p:nvGraphicFramePr>
        <p:xfrm>
          <a:off x="2792290" y="1977904"/>
          <a:ext cx="36496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0" name="Equation" r:id="rId3" imgW="1904760" imgH="736560" progId="Equation.3">
                  <p:embed/>
                </p:oleObj>
              </mc:Choice>
              <mc:Fallback>
                <p:oleObj name="Equation" r:id="rId3" imgW="1904760" imgH="736560" progId="Equation.3">
                  <p:embed/>
                  <p:pic>
                    <p:nvPicPr>
                      <p:cNvPr id="5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290" y="1977904"/>
                        <a:ext cx="3649663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Translation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7963" y="1981200"/>
          <a:ext cx="3722687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1" name="Equation" r:id="rId5" imgW="1943100" imgH="736600" progId="Equation.3">
                  <p:embed/>
                </p:oleObj>
              </mc:Choice>
              <mc:Fallback>
                <p:oleObj name="Equation" r:id="rId5" imgW="1943100" imgH="736600" progId="Equation.3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1981200"/>
                        <a:ext cx="3722687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3363" y="3830638"/>
            <a:ext cx="2541587" cy="2287587"/>
            <a:chOff x="816" y="2208"/>
            <a:chExt cx="1920" cy="1728"/>
          </a:xfrm>
        </p:grpSpPr>
        <p:sp>
          <p:nvSpPr>
            <p:cNvPr id="9255" name="Line 6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6" name="Line 7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7" name="Line 8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8" name="Line 9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9" name="Line 10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0" name="Line 11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1" name="Line 12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2" name="Line 13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3" name="Line 14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4" name="Line 15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5" name="Line 16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6" name="Line 17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7" name="Line 18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8" name="Line 19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9" name="Line 20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0" name="Line 21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1" name="Line 22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2" name="Line 23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328863" y="4719638"/>
            <a:ext cx="763587" cy="890587"/>
            <a:chOff x="1440" y="2928"/>
            <a:chExt cx="576" cy="672"/>
          </a:xfrm>
        </p:grpSpPr>
        <p:sp>
          <p:nvSpPr>
            <p:cNvPr id="9252" name="Freeform 25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3" name="Rectangle 26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4" name="Freeform 27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316538" y="3830638"/>
            <a:ext cx="2541587" cy="2287587"/>
            <a:chOff x="816" y="2208"/>
            <a:chExt cx="1920" cy="1728"/>
          </a:xfrm>
        </p:grpSpPr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0" name="Line 35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1" name="Line 36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8" name="Line 43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9" name="Line 44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0" name="Line 45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1" name="Line 46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223" name="AutoShape 47"/>
          <p:cNvSpPr>
            <a:spLocks noChangeArrowheads="1"/>
          </p:cNvSpPr>
          <p:nvPr/>
        </p:nvSpPr>
        <p:spPr bwMode="auto">
          <a:xfrm>
            <a:off x="4298950" y="4846638"/>
            <a:ext cx="636588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4" name="Text Box 48"/>
          <p:cNvSpPr txBox="1">
            <a:spLocks noChangeArrowheads="1"/>
          </p:cNvSpPr>
          <p:nvPr/>
        </p:nvSpPr>
        <p:spPr bwMode="auto">
          <a:xfrm>
            <a:off x="4201797" y="5093127"/>
            <a:ext cx="853119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= 3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=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6" name="AutoShape 53"/>
          <p:cNvSpPr>
            <a:spLocks noChangeArrowheads="1"/>
          </p:cNvSpPr>
          <p:nvPr/>
        </p:nvSpPr>
        <p:spPr bwMode="auto">
          <a:xfrm>
            <a:off x="5776913" y="160337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7" name="AutoShape 54"/>
          <p:cNvSpPr>
            <a:spLocks noChangeArrowheads="1"/>
          </p:cNvSpPr>
          <p:nvPr/>
        </p:nvSpPr>
        <p:spPr bwMode="auto">
          <a:xfrm>
            <a:off x="4791075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2855913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9" name="Rectangle 57"/>
          <p:cNvSpPr>
            <a:spLocks noChangeArrowheads="1"/>
          </p:cNvSpPr>
          <p:nvPr/>
        </p:nvSpPr>
        <p:spPr bwMode="auto">
          <a:xfrm>
            <a:off x="2381250" y="982663"/>
            <a:ext cx="390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Homogeneous Coordinates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2675" y="533287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F4FD15-7C82-42DF-81E4-99BD674331A4}"/>
              </a:ext>
            </a:extLst>
          </p:cNvPr>
          <p:cNvGrpSpPr/>
          <p:nvPr/>
        </p:nvGrpSpPr>
        <p:grpSpPr>
          <a:xfrm>
            <a:off x="6869573" y="4516438"/>
            <a:ext cx="785340" cy="890587"/>
            <a:chOff x="6629873" y="4516438"/>
            <a:chExt cx="785340" cy="890587"/>
          </a:xfrm>
        </p:grpSpPr>
        <p:grpSp>
          <p:nvGrpSpPr>
            <p:cNvPr id="5" name="Group 49"/>
            <p:cNvGrpSpPr>
              <a:grpSpLocks/>
            </p:cNvGrpSpPr>
            <p:nvPr/>
          </p:nvGrpSpPr>
          <p:grpSpPr bwMode="auto">
            <a:xfrm>
              <a:off x="6651625" y="4516438"/>
              <a:ext cx="763588" cy="890587"/>
              <a:chOff x="1440" y="2928"/>
              <a:chExt cx="576" cy="672"/>
            </a:xfrm>
          </p:grpSpPr>
          <p:sp>
            <p:nvSpPr>
              <p:cNvPr id="9231" name="Freeform 50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32" name="Rectangle 51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33" name="Freeform 52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629873" y="511861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(5, 2)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A697D-51A6-423D-9F06-C70C50EC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Maps lines to lines, 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9" name="Equation" r:id="rId4" imgW="1384300" imgH="711200" progId="Equation.3">
                  <p:embed/>
                </p:oleObj>
              </mc:Choice>
              <mc:Fallback>
                <p:oleObj name="Equation" r:id="rId4" imgW="1384300" imgH="7112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99984" y="5607408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-1318191">
            <a:off x="4311222" y="5455008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909584" y="5683608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EE87F-0817-4D91-9E15-4FAB362D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18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6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7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8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9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82435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681538" y="4706938"/>
            <a:ext cx="2811462" cy="14970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515350" y="4633913"/>
            <a:ext cx="365125" cy="16795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104255-7497-4E22-8241-BD9051C2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multiple views?</a:t>
            </a:r>
            <a:endParaRPr lang="en-US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Structure and depth are inherently ambiguous from single views.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Multiple views help us perceive 3d shape and depth.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92" y="1863963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9896" y="2156067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3855" y="6604084"/>
            <a:ext cx="3161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AB7EE-14BC-4244-AAEE-75861537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7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41179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How many matches (correspondence pairs) do we need to solve for the transformation parameters?</a:t>
            </a:r>
          </a:p>
          <a:p>
            <a:pPr>
              <a:buFontTx/>
              <a:buChar char="•"/>
            </a:pPr>
            <a:r>
              <a:rPr lang="en-US" dirty="0"/>
              <a:t>Once we have solved for the parameters, how do we compute                       given                   ? </a:t>
            </a:r>
          </a:p>
          <a:p>
            <a:pPr>
              <a:buFontTx/>
              <a:buChar char="•"/>
            </a:pPr>
            <a:endParaRPr lang="en-US" dirty="0"/>
          </a:p>
        </p:txBody>
      </p:sp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9" name="Equation" r:id="rId4" imgW="2260600" imgH="1397000" progId="Equation.3">
                  <p:embed/>
                </p:oleObj>
              </mc:Choice>
              <mc:Fallback>
                <p:oleObj name="Equation" r:id="rId4" imgW="2260600" imgH="1397000" progId="Equation.3">
                  <p:embed/>
                  <p:pic>
                    <p:nvPicPr>
                      <p:cNvPr id="1638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4999893" y="5296507"/>
          <a:ext cx="15335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60" name="Equation" r:id="rId6" imgW="685800" imgH="228600" progId="Equation.3">
                  <p:embed/>
                </p:oleObj>
              </mc:Choice>
              <mc:Fallback>
                <p:oleObj name="Equation" r:id="rId6" imgW="685800" imgH="228600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893" y="5296507"/>
                        <a:ext cx="15335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2390775" y="5296507"/>
          <a:ext cx="17621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61" name="Equation" r:id="rId8" imgW="787320" imgH="228600" progId="Equation.3">
                  <p:embed/>
                </p:oleObj>
              </mc:Choice>
              <mc:Fallback>
                <p:oleObj name="Equation" r:id="rId8" imgW="787320" imgH="228600" progId="Equation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5296507"/>
                        <a:ext cx="17621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DA07A-E82D-4745-8230-17B509B8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dirty="0"/>
              <a:t>Detour: </a:t>
            </a:r>
            <a:r>
              <a:rPr lang="en-US" dirty="0" err="1"/>
              <a:t>Keypoint</a:t>
            </a:r>
            <a:r>
              <a:rPr lang="en-US" dirty="0"/>
              <a:t> matching for search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18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31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2908993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756468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437"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945631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438" name="Equation" r:id="rId8" imgW="190335" imgH="215713" progId="Equation.3">
                    <p:embed/>
                  </p:oleObj>
                </mc:Choice>
                <mc:Fallback>
                  <p:oleObj name="Equation" r:id="rId8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80961">
            <a:off x="3432868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4665562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3793231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1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3943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57943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035743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526406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39" name="Equation" r:id="rId12" imgW="863225" imgH="215806" progId="Equation.3">
                  <p:embed/>
                </p:oleObj>
              </mc:Choice>
              <mc:Fallback>
                <p:oleObj name="Equation" r:id="rId12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406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292918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072256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053706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138443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1. Find a set of  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distinctive key-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points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355089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2. Define a region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around each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keypoint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(window)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3633232"/>
            <a:ext cx="3001962" cy="10640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3. Compute a local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descriptor from the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region</a:t>
            </a: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4876796"/>
            <a:ext cx="300196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4. Match descriptors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6534" y="1305100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Query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350574" y="1077565"/>
            <a:ext cx="12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database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FE79D-3805-41E5-AFAE-EFD4B53C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8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F69A5A-A2A1-4686-951D-B59E08D2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4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Adapted from 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Hough transform solution</a:t>
            </a: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334692"/>
              </p:ext>
            </p:extLst>
          </p:nvPr>
        </p:nvGraphicFramePr>
        <p:xfrm>
          <a:off x="6843781" y="4230687"/>
          <a:ext cx="1791577" cy="716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46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81" y="4230687"/>
                        <a:ext cx="1791577" cy="7166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Initialize a grid of parameter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Each matched pair casts a vote for consistent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Find the parameters with the most votes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72B03-0064-43EA-AE74-BF2B6A32E2EF}"/>
              </a:ext>
            </a:extLst>
          </p:cNvPr>
          <p:cNvGrpSpPr/>
          <p:nvPr/>
        </p:nvGrpSpPr>
        <p:grpSpPr>
          <a:xfrm>
            <a:off x="6781800" y="5109594"/>
            <a:ext cx="2016423" cy="1532379"/>
            <a:chOff x="6781800" y="5109594"/>
            <a:chExt cx="2016423" cy="153237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92C5051-7457-44E2-9A74-C2D2EE61B236}"/>
                </a:ext>
              </a:extLst>
            </p:cNvPr>
            <p:cNvCxnSpPr/>
            <p:nvPr/>
          </p:nvCxnSpPr>
          <p:spPr>
            <a:xfrm>
              <a:off x="6781800" y="5956910"/>
              <a:ext cx="1723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169134C-4392-447E-A600-2D0435CB94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4498" y="5228943"/>
              <a:ext cx="0" cy="14130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69457-A2C5-4BCC-9515-7310D3D5617D}"/>
                </a:ext>
              </a:extLst>
            </p:cNvPr>
            <p:cNvSpPr txBox="1"/>
            <p:nvPr/>
          </p:nvSpPr>
          <p:spPr>
            <a:xfrm>
              <a:off x="8472493" y="572281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27F0FB-7AD3-42AD-AE64-79D027150B1B}"/>
                </a:ext>
              </a:extLst>
            </p:cNvPr>
            <p:cNvSpPr txBox="1"/>
            <p:nvPr/>
          </p:nvSpPr>
          <p:spPr>
            <a:xfrm>
              <a:off x="7354259" y="510959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A6A318-8E57-465B-8435-2FAAE571978F}"/>
                </a:ext>
              </a:extLst>
            </p:cNvPr>
            <p:cNvSpPr/>
            <p:nvPr/>
          </p:nvSpPr>
          <p:spPr>
            <a:xfrm>
              <a:off x="8145495" y="5513965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91170B4-CFD0-45E4-A24C-32CA8C7F565F}"/>
                </a:ext>
              </a:extLst>
            </p:cNvPr>
            <p:cNvSpPr/>
            <p:nvPr/>
          </p:nvSpPr>
          <p:spPr>
            <a:xfrm>
              <a:off x="8297895" y="5666365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7EBB68-A7D2-4444-993A-F2816908F37B}"/>
                </a:ext>
              </a:extLst>
            </p:cNvPr>
            <p:cNvSpPr/>
            <p:nvPr/>
          </p:nvSpPr>
          <p:spPr>
            <a:xfrm>
              <a:off x="8297895" y="5524253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535405-209A-43D4-A037-FA94CE9396BC}"/>
                </a:ext>
              </a:extLst>
            </p:cNvPr>
            <p:cNvSpPr/>
            <p:nvPr/>
          </p:nvSpPr>
          <p:spPr>
            <a:xfrm>
              <a:off x="8213790" y="6134944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C87694-7513-4880-8001-AA3C7EE781CD}"/>
                </a:ext>
              </a:extLst>
            </p:cNvPr>
            <p:cNvSpPr/>
            <p:nvPr/>
          </p:nvSpPr>
          <p:spPr>
            <a:xfrm>
              <a:off x="7750640" y="5347708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E5C0D0-826C-4E38-A0CF-3087DF6DC267}"/>
                </a:ext>
              </a:extLst>
            </p:cNvPr>
            <p:cNvSpPr/>
            <p:nvPr/>
          </p:nvSpPr>
          <p:spPr>
            <a:xfrm>
              <a:off x="8173203" y="5631728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E57A5B1-999D-478E-97DC-66F1B265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Hough transform solution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Initialize a grid of parameter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Each matched pair casts a vote for consistent values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Find the parameters with the most votes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08522" y="4270248"/>
            <a:ext cx="40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Problem: multiple objects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Adapted from 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4C0752A-D9F4-428D-ADAD-EAD087CBE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241568"/>
              </p:ext>
            </p:extLst>
          </p:nvPr>
        </p:nvGraphicFramePr>
        <p:xfrm>
          <a:off x="6843781" y="4230687"/>
          <a:ext cx="1791577" cy="716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0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63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81" y="4230687"/>
                        <a:ext cx="1791577" cy="7166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862B488-55C8-413F-838C-24420AC21FC3}"/>
              </a:ext>
            </a:extLst>
          </p:cNvPr>
          <p:cNvGrpSpPr/>
          <p:nvPr/>
        </p:nvGrpSpPr>
        <p:grpSpPr>
          <a:xfrm>
            <a:off x="6781800" y="5109594"/>
            <a:ext cx="2016423" cy="1532379"/>
            <a:chOff x="6781800" y="5109594"/>
            <a:chExt cx="2016423" cy="1532379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2768B87-0114-4DEE-ABF6-791939D816A6}"/>
                </a:ext>
              </a:extLst>
            </p:cNvPr>
            <p:cNvCxnSpPr/>
            <p:nvPr/>
          </p:nvCxnSpPr>
          <p:spPr>
            <a:xfrm>
              <a:off x="6781800" y="5956910"/>
              <a:ext cx="1723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A311F00F-5216-4819-8113-343B47B31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4498" y="5228943"/>
              <a:ext cx="0" cy="14130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506D67F-1997-4F84-A3E6-C43C85051CD9}"/>
                </a:ext>
              </a:extLst>
            </p:cNvPr>
            <p:cNvSpPr txBox="1"/>
            <p:nvPr/>
          </p:nvSpPr>
          <p:spPr>
            <a:xfrm>
              <a:off x="8472493" y="572281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A07FBE9-DE02-407E-BD80-069DBFA1165D}"/>
                </a:ext>
              </a:extLst>
            </p:cNvPr>
            <p:cNvSpPr txBox="1"/>
            <p:nvPr/>
          </p:nvSpPr>
          <p:spPr>
            <a:xfrm>
              <a:off x="7354259" y="510959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6E5E971-AB5F-49C6-BD3E-35267B3EB4E6}"/>
                </a:ext>
              </a:extLst>
            </p:cNvPr>
            <p:cNvSpPr/>
            <p:nvPr/>
          </p:nvSpPr>
          <p:spPr>
            <a:xfrm>
              <a:off x="8145495" y="5513965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86DB391-A53A-4D0A-A2E0-1FA2D83C5402}"/>
                </a:ext>
              </a:extLst>
            </p:cNvPr>
            <p:cNvSpPr/>
            <p:nvPr/>
          </p:nvSpPr>
          <p:spPr>
            <a:xfrm>
              <a:off x="7400425" y="6275964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1BE91A3-A6FA-4A93-B0F9-3FEFCCABB883}"/>
                </a:ext>
              </a:extLst>
            </p:cNvPr>
            <p:cNvSpPr/>
            <p:nvPr/>
          </p:nvSpPr>
          <p:spPr>
            <a:xfrm>
              <a:off x="8297895" y="5524253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4956CDC-6B5C-4B97-A059-698292CA21CE}"/>
                </a:ext>
              </a:extLst>
            </p:cNvPr>
            <p:cNvSpPr/>
            <p:nvPr/>
          </p:nvSpPr>
          <p:spPr>
            <a:xfrm>
              <a:off x="7467888" y="6121581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2F1405-C310-452E-B72C-84D1007D5F9D}"/>
                </a:ext>
              </a:extLst>
            </p:cNvPr>
            <p:cNvSpPr/>
            <p:nvPr/>
          </p:nvSpPr>
          <p:spPr>
            <a:xfrm>
              <a:off x="7293439" y="6143582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82E8648-CF8A-4D36-9CB0-EBEA11FA14F6}"/>
                </a:ext>
              </a:extLst>
            </p:cNvPr>
            <p:cNvSpPr/>
            <p:nvPr/>
          </p:nvSpPr>
          <p:spPr>
            <a:xfrm>
              <a:off x="8173203" y="5631728"/>
              <a:ext cx="84105" cy="84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B1DECFE-BF90-4D2F-8C53-4F355573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/>
              <a:t>Projective transformations:</a:t>
            </a:r>
          </a:p>
          <a:p>
            <a:pPr lvl="1"/>
            <a:r>
              <a:rPr lang="en-US" sz="2400"/>
              <a:t>Affine transformations, and</a:t>
            </a:r>
          </a:p>
          <a:p>
            <a:pPr lvl="1"/>
            <a:r>
              <a:rPr lang="en-US" sz="2400"/>
              <a:t>Projective warps</a:t>
            </a:r>
          </a:p>
          <a:p>
            <a:endParaRPr lang="en-US" sz="1200"/>
          </a:p>
          <a:p>
            <a:r>
              <a:rPr lang="en-US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1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78EFD-DB4F-42E6-B7BB-269DF9D4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4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/>
              <a:t>A projective transformation is a mapping between any two projective planes with </a:t>
            </a:r>
            <a:r>
              <a:rPr lang="en-US" i="1" dirty="0"/>
              <a:t>the same center of projection</a:t>
            </a:r>
          </a:p>
          <a:p>
            <a:endParaRPr lang="en-US" dirty="0"/>
          </a:p>
          <a:p>
            <a:r>
              <a:rPr lang="en-US" dirty="0"/>
              <a:t>Also called </a:t>
            </a:r>
            <a:r>
              <a:rPr lang="en-US" b="1" dirty="0" err="1"/>
              <a:t>Homography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277937" y="2924175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05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1741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5B594-8624-4EB6-9C4E-8992055D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Camera setup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400" dirty="0"/>
              <a:t>Two images with camera rotation but no translation</a:t>
            </a:r>
          </a:p>
          <a:p>
            <a:endParaRPr lang="en-US" sz="28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9877824">
            <a:off x="2897773" y="4693921"/>
            <a:ext cx="2667000" cy="1524000"/>
            <a:chOff x="2064" y="2736"/>
            <a:chExt cx="1680" cy="9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762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4602480"/>
            <a:ext cx="9067800" cy="1524000"/>
            <a:chOff x="48" y="2736"/>
            <a:chExt cx="5712" cy="96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988904">
            <a:off x="3667125" y="4723856"/>
            <a:ext cx="2667000" cy="1524000"/>
            <a:chOff x="2064" y="2736"/>
            <a:chExt cx="1680" cy="96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762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43128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620268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3110230"/>
            <a:ext cx="2535238" cy="196850"/>
            <a:chOff x="1968" y="1796"/>
            <a:chExt cx="1597" cy="124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496" y="1796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0" y="6597627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 rot="20912172">
            <a:off x="4321558" y="3325460"/>
            <a:ext cx="1556178" cy="2679512"/>
            <a:chOff x="2898" y="2031"/>
            <a:chExt cx="967" cy="1665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61" y="2806"/>
              <a:ext cx="69" cy="69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 rot="18251543">
            <a:off x="3143231" y="3339890"/>
            <a:ext cx="1535113" cy="2733701"/>
            <a:chOff x="2898" y="2031"/>
            <a:chExt cx="967" cy="1665"/>
          </a:xfrm>
        </p:grpSpPr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33"/>
            <p:cNvSpPr>
              <a:spLocks noChangeAspect="1" noChangeArrowheads="1"/>
            </p:cNvSpPr>
            <p:nvPr/>
          </p:nvSpPr>
          <p:spPr bwMode="auto">
            <a:xfrm>
              <a:off x="3325" y="2869"/>
              <a:ext cx="69" cy="6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Oval 50"/>
          <p:cNvSpPr>
            <a:spLocks noChangeAspect="1" noChangeArrowheads="1"/>
          </p:cNvSpPr>
          <p:nvPr/>
        </p:nvSpPr>
        <p:spPr bwMode="auto">
          <a:xfrm>
            <a:off x="7535779" y="2729607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4609194" y="2823103"/>
            <a:ext cx="2953681" cy="328666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33"/>
          <p:cNvSpPr>
            <a:spLocks noChangeAspect="1" noChangeArrowheads="1"/>
          </p:cNvSpPr>
          <p:nvPr/>
        </p:nvSpPr>
        <p:spPr bwMode="auto">
          <a:xfrm rot="20912172">
            <a:off x="5577624" y="4945737"/>
            <a:ext cx="109538" cy="109538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112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3786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(0, 0)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680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(50, 70)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399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(50, 20)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21B2FB-1CEB-4945-8CA8-71A7B515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Obtain a wider angle view by combining multiple images.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5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5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5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 rotWithShape="1">
          <a:blip r:embed="rId5" cstate="print"/>
          <a:srcRect l="27221" r="50445" b="47403"/>
          <a:stretch/>
        </p:blipFill>
        <p:spPr bwMode="auto">
          <a:xfrm>
            <a:off x="3987800" y="1019175"/>
            <a:ext cx="140234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604084"/>
            <a:ext cx="4638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7E6C4-46DA-4070-BF2E-0119255D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5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2349500" cy="3992563"/>
            <a:chOff x="3264" y="624"/>
            <a:chExt cx="1480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111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mosaic plane 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Image mosaics: Many 2D views, one 3D object</a:t>
            </a:r>
          </a:p>
        </p:txBody>
      </p:sp>
      <p:sp>
        <p:nvSpPr>
          <p:cNvPr id="81925" name="Rectangle 15"/>
          <p:cNvSpPr>
            <a:spLocks noGrp="1" noChangeArrowheads="1"/>
          </p:cNvSpPr>
          <p:nvPr>
            <p:ph idx="1"/>
          </p:nvPr>
        </p:nvSpPr>
        <p:spPr>
          <a:xfrm>
            <a:off x="685800" y="5181600"/>
            <a:ext cx="7772400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/>
              <a:t>Mosaic is a </a:t>
            </a:r>
            <a:r>
              <a:rPr lang="en-US" i="1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9323654-43A0-4F39-82DD-56E390F3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92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Alignment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We previously discussed how to match features across images, of the same or different objects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Now let’s focus on the case of “two images of the same object”(e.g. x</a:t>
            </a:r>
            <a:r>
              <a:rPr lang="en-US" sz="2400" baseline="-25000" dirty="0"/>
              <a:t>i</a:t>
            </a:r>
            <a:r>
              <a:rPr lang="en-US" sz="2400" dirty="0"/>
              <a:t> and x</a:t>
            </a:r>
            <a:r>
              <a:rPr lang="en-US" sz="2400" baseline="-25000" dirty="0"/>
              <a:t>i</a:t>
            </a:r>
            <a:r>
              <a:rPr lang="en-US" sz="2400" dirty="0"/>
              <a:t>’)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What transformation relates x</a:t>
            </a:r>
            <a:r>
              <a:rPr lang="en-US" sz="2000" baseline="-25000" dirty="0"/>
              <a:t>i</a:t>
            </a:r>
            <a:r>
              <a:rPr lang="en-US" sz="2000" dirty="0"/>
              <a:t> and </a:t>
            </a:r>
            <a:r>
              <a:rPr lang="en-US" sz="2400" dirty="0"/>
              <a:t>x</a:t>
            </a:r>
            <a:r>
              <a:rPr lang="en-US" sz="2000" baseline="-25000" dirty="0"/>
              <a:t>i</a:t>
            </a:r>
            <a:r>
              <a:rPr lang="en-US" sz="2000" dirty="0"/>
              <a:t>’?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i="1" dirty="0"/>
              <a:t>alignment</a:t>
            </a:r>
            <a:r>
              <a:rPr lang="en-US" sz="2400" dirty="0"/>
              <a:t>, we will </a:t>
            </a:r>
            <a:r>
              <a:rPr lang="en-US" sz="2400" b="1" dirty="0"/>
              <a:t>fit the parameters of some transformation</a:t>
            </a:r>
            <a:r>
              <a:rPr lang="en-US" sz="2400" dirty="0"/>
              <a:t> according to a set of matching feature pairs (“correspondences”).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01393" y="4020018"/>
            <a:ext cx="4370387" cy="2784475"/>
            <a:chOff x="2341109" y="3721100"/>
            <a:chExt cx="4370387" cy="2784475"/>
          </a:xfrm>
        </p:grpSpPr>
        <p:grpSp>
          <p:nvGrpSpPr>
            <p:cNvPr id="4" name="Group 3"/>
            <p:cNvGrpSpPr/>
            <p:nvPr/>
          </p:nvGrpSpPr>
          <p:grpSpPr>
            <a:xfrm>
              <a:off x="2341109" y="4184650"/>
              <a:ext cx="4370387" cy="2320925"/>
              <a:chOff x="2341109" y="4184650"/>
              <a:chExt cx="4370387" cy="2320925"/>
            </a:xfrm>
          </p:grpSpPr>
          <p:grpSp>
            <p:nvGrpSpPr>
              <p:cNvPr id="2" name="Group 22"/>
              <p:cNvGrpSpPr>
                <a:grpSpLocks/>
              </p:cNvGrpSpPr>
              <p:nvPr/>
            </p:nvGrpSpPr>
            <p:grpSpPr bwMode="auto">
              <a:xfrm>
                <a:off x="2341109" y="4184650"/>
                <a:ext cx="4370387" cy="2320925"/>
                <a:chOff x="1276" y="2666"/>
                <a:chExt cx="3284" cy="1462"/>
              </a:xfrm>
            </p:grpSpPr>
            <p:sp>
              <p:nvSpPr>
                <p:cNvPr id="7476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60" y="3434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762" name="AutoShape 24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" y="2666"/>
                  <a:ext cx="1412" cy="1462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941" y="2831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3866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872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13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316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8" name="AutoShape 30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 rot="1247942">
                  <a:off x="3628" y="2954"/>
                  <a:ext cx="932" cy="1126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168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887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3936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44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4293" y="340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4632325" y="4926013"/>
                <a:ext cx="35401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T</a:t>
                </a:r>
              </a:p>
            </p:txBody>
          </p:sp>
        </p:grpSp>
        <p:sp>
          <p:nvSpPr>
            <p:cNvPr id="64" name="Text Box 37"/>
            <p:cNvSpPr txBox="1">
              <a:spLocks noChangeArrowheads="1"/>
            </p:cNvSpPr>
            <p:nvPr/>
          </p:nvSpPr>
          <p:spPr bwMode="auto">
            <a:xfrm>
              <a:off x="3086100" y="3721100"/>
              <a:ext cx="376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sz="2400" b="0" i="1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78550" y="4159250"/>
              <a:ext cx="417118" cy="457200"/>
              <a:chOff x="6178550" y="4159250"/>
              <a:chExt cx="417118" cy="457200"/>
            </a:xfrm>
          </p:grpSpPr>
          <p:sp>
            <p:nvSpPr>
              <p:cNvPr id="65" name="Text Box 38"/>
              <p:cNvSpPr txBox="1">
                <a:spLocks noChangeArrowheads="1"/>
              </p:cNvSpPr>
              <p:nvPr/>
            </p:nvSpPr>
            <p:spPr bwMode="auto">
              <a:xfrm>
                <a:off x="6178550" y="4159250"/>
                <a:ext cx="3762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x</a:t>
                </a:r>
                <a:r>
                  <a:rPr kumimoji="0" lang="en-US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i</a:t>
                </a:r>
              </a:p>
            </p:txBody>
          </p:sp>
          <p:sp>
            <p:nvSpPr>
              <p:cNvPr id="66" name="Text Box 39"/>
              <p:cNvSpPr txBox="1">
                <a:spLocks noChangeArrowheads="1"/>
              </p:cNvSpPr>
              <p:nvPr/>
            </p:nvSpPr>
            <p:spPr bwMode="auto">
              <a:xfrm>
                <a:off x="6348018" y="4226947"/>
                <a:ext cx="2476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'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A55F14-9F7D-414A-B391-4D89A3E3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74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34004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924190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Combine images </a:t>
            </a:r>
            <a:r>
              <a:rPr lang="en-US" sz="2400" b="1" dirty="0"/>
              <a:t>(draw first image onto second’s canvas)</a:t>
            </a:r>
          </a:p>
          <a:p>
            <a:pPr lvl="1"/>
            <a:r>
              <a:rPr lang="en-US" sz="2400" dirty="0"/>
              <a:t>Blend the two together to create a mosaic (post-process)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85800" y="2252749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0CB91-9AF9-4D45-A5DE-3DE335A0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2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5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84" name="Equation" r:id="rId6" imgW="444114" imgH="215713" progId="Equation.3">
                    <p:embed/>
                  </p:oleObj>
                </mc:Choice>
                <mc:Fallback>
                  <p:oleObj name="Equation" r:id="rId6" imgW="444114" imgH="215713" progId="Equation.3">
                    <p:embed/>
                    <p:pic>
                      <p:nvPicPr>
                        <p:cNvPr id="1945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85" name="Equation" r:id="rId8" imgW="444114" imgH="215713" progId="Equation.3">
                    <p:embed/>
                  </p:oleObj>
                </mc:Choice>
                <mc:Fallback>
                  <p:oleObj name="Equation" r:id="rId8" imgW="444114" imgH="215713" progId="Equation.3">
                    <p:embed/>
                    <p:pic>
                      <p:nvPicPr>
                        <p:cNvPr id="1945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 given pairs of corresponding points in the images, we need to set up an equation where the parameters of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86" name="Equation" r:id="rId10" imgW="469696" imgH="215806" progId="Equation.3">
                  <p:embed/>
                </p:oleObj>
              </mc:Choice>
              <mc:Fallback>
                <p:oleObj name="Equation" r:id="rId10" imgW="469696" imgH="215806" progId="Equation.3">
                  <p:embed/>
                  <p:pic>
                    <p:nvPicPr>
                      <p:cNvPr id="194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87" name="Equation" r:id="rId12" imgW="469696" imgH="215806" progId="Equation.3">
                  <p:embed/>
                </p:oleObj>
              </mc:Choice>
              <mc:Fallback>
                <p:oleObj name="Equation" r:id="rId12" imgW="469696" imgH="215806" progId="Equation.3">
                  <p:embed/>
                  <p:pic>
                    <p:nvPicPr>
                      <p:cNvPr id="1946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88" name="Equation" r:id="rId14" imgW="482391" imgH="228501" progId="Equation.3">
                  <p:embed/>
                </p:oleObj>
              </mc:Choice>
              <mc:Fallback>
                <p:oleObj name="Equation" r:id="rId14" imgW="482391" imgH="228501" progId="Equation.3">
                  <p:embed/>
                  <p:pic>
                    <p:nvPicPr>
                      <p:cNvPr id="1946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89" name="Equation" r:id="rId16" imgW="482391" imgH="228501" progId="Equation.3">
                  <p:embed/>
                </p:oleObj>
              </mc:Choice>
              <mc:Fallback>
                <p:oleObj name="Equation" r:id="rId16" imgW="482391" imgH="228501" progId="Equation.3">
                  <p:embed/>
                  <p:pic>
                    <p:nvPicPr>
                      <p:cNvPr id="1946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5425F-2513-4F21-883A-8385149E0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29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947737"/>
          </a:xfrm>
        </p:spPr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Assume we have four matched points:                    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735263" y="2032461"/>
          <a:ext cx="970882" cy="108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6" name="Equation" r:id="rId5" imgW="634680" imgH="711000" progId="Equation.3">
                  <p:embed/>
                </p:oleObj>
              </mc:Choice>
              <mc:Fallback>
                <p:oleObj name="Equation" r:id="rId5" imgW="634680" imgH="7110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263" y="2032461"/>
                        <a:ext cx="970882" cy="1086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3895667" y="2031163"/>
          <a:ext cx="1740470" cy="109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7" name="Equation" r:id="rId7" imgW="1129810" imgH="710891" progId="Equation.3">
                  <p:embed/>
                </p:oleObj>
              </mc:Choice>
              <mc:Fallback>
                <p:oleObj name="Equation" r:id="rId7" imgW="1129810" imgH="710891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667" y="2031163"/>
                        <a:ext cx="1740470" cy="1096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428676" y="1096973"/>
          <a:ext cx="800909" cy="298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8" name="Equation" r:id="rId9" imgW="558800" imgH="2082800" progId="Equation.3">
                  <p:embed/>
                </p:oleObj>
              </mc:Choice>
              <mc:Fallback>
                <p:oleObj name="Equation" r:id="rId9" imgW="558800" imgH="20828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8676" y="1096973"/>
                        <a:ext cx="800909" cy="2987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95515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3265" y="2377165"/>
            <a:ext cx="1381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p’=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4357" y="5089422"/>
            <a:ext cx="5134264" cy="1248430"/>
            <a:chOff x="393700" y="4894262"/>
            <a:chExt cx="6640513" cy="1614684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93700" y="5551688"/>
            <a:ext cx="6640513" cy="957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69" name="Equation" r:id="rId11" imgW="3174840" imgH="457200" progId="Equation.3">
                    <p:embed/>
                  </p:oleObj>
                </mc:Choice>
                <mc:Fallback>
                  <p:oleObj name="Equation" r:id="rId11" imgW="3174840" imgH="45720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00" y="5551688"/>
                          <a:ext cx="6640513" cy="957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55610" y="4894262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56946" y="5441868"/>
              <a:ext cx="346405" cy="97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103563" y="3122612"/>
            <a:ext cx="2519362" cy="1146175"/>
            <a:chOff x="3211664" y="3570984"/>
            <a:chExt cx="3258473" cy="1482430"/>
          </a:xfrm>
        </p:grpSpPr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3211664" y="3570984"/>
            <a:ext cx="3258473" cy="1482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70" name="Equation" r:id="rId13" imgW="1536700" imgH="698500" progId="Equation.3">
                    <p:embed/>
                  </p:oleObj>
                </mc:Choice>
                <mc:Fallback>
                  <p:oleObj name="Equation" r:id="rId13" imgW="1536700" imgH="698500" progId="Equation.3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1664" y="3570984"/>
                          <a:ext cx="3258473" cy="14824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4221135" y="3605127"/>
            <a:ext cx="1719263" cy="1417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71" name="Equation" r:id="rId15" imgW="863280" imgH="711000" progId="Equation.3">
                    <p:embed/>
                  </p:oleObj>
                </mc:Choice>
                <mc:Fallback>
                  <p:oleObj name="Equation" r:id="rId15" imgW="863280" imgH="711000" progId="Equation.3">
                    <p:embed/>
                    <p:pic>
                      <p:nvPicPr>
                        <p:cNvPr id="1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1135" y="3605127"/>
                          <a:ext cx="1719263" cy="14176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425697" y="6601146"/>
            <a:ext cx="4718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rgbClr val="000000"/>
                </a:solidFill>
              </a:rPr>
              <a:t>Derivation: </a:t>
            </a:r>
            <a:r>
              <a:rPr lang="en-US" sz="1050" dirty="0">
                <a:solidFill>
                  <a:srgbClr val="000000"/>
                </a:solidFill>
                <a:hlinkClick r:id="rId17"/>
              </a:rPr>
              <a:t>http://www.cse.psu.edu/~rtc12/CSE486/lecture16.pdf</a:t>
            </a:r>
            <a:r>
              <a:rPr lang="en-US" sz="1050" dirty="0">
                <a:solidFill>
                  <a:srgbClr val="000000"/>
                </a:solidFill>
              </a:rPr>
              <a:t> (pp. 25-36) 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85629" y="4328220"/>
            <a:ext cx="84092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47944" y="4438962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set scale factor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So, there are 8 unknowns.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at least 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but the more the better…</a:t>
            </a: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5812447" y="1985168"/>
          <a:ext cx="769937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2" name="Equation" r:id="rId18" imgW="469800" imgH="711000" progId="Equation.3">
                  <p:embed/>
                </p:oleObj>
              </mc:Choice>
              <mc:Fallback>
                <p:oleObj name="Equation" r:id="rId18" imgW="469800" imgH="711000" progId="Equation.3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2447" y="1985168"/>
                        <a:ext cx="769937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79043A9-ADEB-4D22-AD60-54B256E6691B}"/>
              </a:ext>
            </a:extLst>
          </p:cNvPr>
          <p:cNvSpPr txBox="1"/>
          <p:nvPr/>
        </p:nvSpPr>
        <p:spPr>
          <a:xfrm>
            <a:off x="3254572" y="52283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7F2AA-C175-4E4B-967D-F28D92D7B849}"/>
              </a:ext>
            </a:extLst>
          </p:cNvPr>
          <p:cNvSpPr txBox="1"/>
          <p:nvPr/>
        </p:nvSpPr>
        <p:spPr>
          <a:xfrm>
            <a:off x="3254572" y="62141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0684A9F-B882-440D-BFB1-72F49C7F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125691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914400"/>
            <a:ext cx="7953452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Combine images </a:t>
            </a:r>
            <a:r>
              <a:rPr lang="en-US" sz="2400" b="1" dirty="0"/>
              <a:t>(draw first image onto second’s canvas)</a:t>
            </a:r>
          </a:p>
          <a:p>
            <a:pPr lvl="1"/>
            <a:r>
              <a:rPr lang="en-US" sz="2400" dirty="0"/>
              <a:t>Blend the two together to create a mosaic (post-process)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5800" y="3067395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492C97-D1A7-4DAD-920A-58E1205F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24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830" name="Equation" r:id="rId5" imgW="1485255" imgH="583947" progId="Equation.3">
                    <p:embed/>
                  </p:oleObj>
                </mc:Choice>
                <mc:Fallback>
                  <p:oleObj name="Equation" r:id="rId5" imgW="1485255" imgH="583947" progId="Equation.3">
                    <p:embed/>
                    <p:pic>
                      <p:nvPicPr>
                        <p:cNvPr id="18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7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7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1" name="Equation" r:id="rId8" imgW="914400" imgH="381000" progId="Equation.3">
                  <p:embed/>
                </p:oleObj>
              </mc:Choice>
              <mc:Fallback>
                <p:oleObj name="Equation" r:id="rId8" imgW="914400" imgH="381000" progId="Equation.3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2" name="Equation" r:id="rId10" imgW="545626" imgH="215713" progId="Equation.3">
                  <p:embed/>
                </p:oleObj>
              </mc:Choice>
              <mc:Fallback>
                <p:oleObj name="Equation" r:id="rId10" imgW="545626" imgH="215713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3" name="Equation" r:id="rId12" imgW="355292" imgH="215713" progId="Equation.3">
                  <p:embed/>
                </p:oleObj>
              </mc:Choice>
              <mc:Fallback>
                <p:oleObj name="Equation" r:id="rId12" imgW="355292" imgH="215713" progId="Equation.3">
                  <p:embed/>
                  <p:pic>
                    <p:nvPicPr>
                      <p:cNvPr id="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319458" y="5008563"/>
            <a:ext cx="54117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given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(regular matrix multiply)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homogeneous to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930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Modified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3686" y="83982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274" y="83450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99C6D-1263-468C-A9C7-9403D6E5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92BCAB-CB68-41A3-ADA0-6D355314C531}"/>
              </a:ext>
            </a:extLst>
          </p:cNvPr>
          <p:cNvSpPr txBox="1"/>
          <p:nvPr/>
        </p:nvSpPr>
        <p:spPr>
          <a:xfrm>
            <a:off x="7435418" y="34247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76646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sp>
        <p:nvSpPr>
          <p:cNvPr id="6963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031274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98CB8-C2C1-4440-B0AB-870F28D4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4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460999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918199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</a:t>
            </a:r>
            <a:r>
              <a:rPr lang="en-US" sz="2400" kern="0" dirty="0">
                <a:solidFill>
                  <a:srgbClr val="000000"/>
                </a:solidFill>
              </a:rPr>
              <a:t> values of </a:t>
            </a:r>
            <a:r>
              <a:rPr lang="en-US" sz="2400" i="1" kern="0" dirty="0">
                <a:solidFill>
                  <a:srgbClr val="000000"/>
                </a:solidFill>
              </a:rPr>
              <a:t>(</a:t>
            </a:r>
            <a:r>
              <a:rPr lang="en-US" sz="2400" i="1" kern="0" dirty="0" err="1">
                <a:solidFill>
                  <a:srgbClr val="000000"/>
                </a:solidFill>
              </a:rPr>
              <a:t>x’,y</a:t>
            </a:r>
            <a:r>
              <a:rPr lang="en-US" sz="2400" i="1" kern="0" dirty="0">
                <a:solidFill>
                  <a:srgbClr val="000000"/>
                </a:solidFill>
              </a:rPr>
              <a:t>’)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among neighbors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srgbClr val="000000"/>
                </a:solidFill>
                <a:latin typeface="Arial"/>
              </a:rPr>
              <a:t>Adapted from A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8224"/>
            <a:ext cx="7772400" cy="1420875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30228-6B0D-4655-AFBD-C087AC30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205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sp>
        <p:nvSpPr>
          <p:cNvPr id="71688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17278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Inverse warping: </a:t>
            </a:r>
          </a:p>
          <a:p>
            <a:pPr eaLnBrk="1" hangingPunct="1">
              <a:buFontTx/>
              <a:buNone/>
            </a:pPr>
            <a:r>
              <a:rPr lang="en-US" dirty="0"/>
              <a:t>Get each pixel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dirty="0"/>
              <a:t>           (</a:t>
            </a:r>
            <a:r>
              <a:rPr lang="en-US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i="1" baseline="30000" dirty="0"/>
              <a:t>-1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in the left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77211-01C9-4E04-893B-D1869DC1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8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6" grpId="0" animBg="1"/>
      <p:bldP spid="43010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444064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901264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nterpolate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value from neighbors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10"/>
          <p:cNvSpPr txBox="1">
            <a:spLocks noChangeArrowheads="1"/>
          </p:cNvSpPr>
          <p:nvPr/>
        </p:nvSpPr>
        <p:spPr bwMode="auto">
          <a:xfrm>
            <a:off x="685800" y="4075611"/>
            <a:ext cx="7772400" cy="141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Inverse warping: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Get each pixel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from its corresponding location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 the left image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9376AB-7EEF-4165-850E-DA078DE0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 example: Image 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83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2" name="Photo Editor Photo" r:id="rId20" imgW="5106113" imgH="5172797" progId="">
                  <p:embed/>
                </p:oleObj>
              </mc:Choice>
              <mc:Fallback>
                <p:oleObj name="Photo Editor Photo" r:id="rId20" imgW="5106113" imgH="5172797" progId="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6482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3" name="Photo Editor Photo" r:id="rId22" imgW="5106113" imgH="5172797" progId="">
                  <p:embed/>
                </p:oleObj>
              </mc:Choice>
              <mc:Fallback>
                <p:oleObj name="Photo Editor Photo" r:id="rId22" imgW="5106113" imgH="5172797" progId="">
                  <p:embed/>
                  <p:pic>
                    <p:nvPicPr>
                      <p:cNvPr id="3307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54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95525" y="353377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57325" y="3562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384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78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6151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6673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198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773" name="Rectangle 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To unwarp (rectify) an image solve for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homography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given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p’:  p’=Hp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89075" y="3352800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69436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038600" y="2590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81001"/>
            <a:ext cx="1003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909083-910D-4424-8804-EE23E35EE7E8}"/>
              </a:ext>
            </a:extLst>
          </p:cNvPr>
          <p:cNvGrpSpPr/>
          <p:nvPr/>
        </p:nvGrpSpPr>
        <p:grpSpPr>
          <a:xfrm>
            <a:off x="5369454" y="2727325"/>
            <a:ext cx="1773670" cy="1784091"/>
            <a:chOff x="5369454" y="2727325"/>
            <a:chExt cx="1773670" cy="17840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3CCF692-1F00-46E3-BDA7-67283D95A2B9}"/>
                </a:ext>
              </a:extLst>
            </p:cNvPr>
            <p:cNvSpPr txBox="1"/>
            <p:nvPr/>
          </p:nvSpPr>
          <p:spPr>
            <a:xfrm>
              <a:off x="5372412" y="413756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(4, 2)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7B988A-E882-4874-87CA-4012982DDAA9}"/>
                </a:ext>
              </a:extLst>
            </p:cNvPr>
            <p:cNvSpPr txBox="1"/>
            <p:nvPr/>
          </p:nvSpPr>
          <p:spPr>
            <a:xfrm>
              <a:off x="6419849" y="414208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(4, 4)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222D3C-B628-4308-993A-C933ABFDEEEB}"/>
                </a:ext>
              </a:extLst>
            </p:cNvPr>
            <p:cNvSpPr txBox="1"/>
            <p:nvPr/>
          </p:nvSpPr>
          <p:spPr>
            <a:xfrm>
              <a:off x="5369454" y="272732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(2, 2)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DC881-0E29-4674-8E4F-5FFFB0DD4D15}"/>
                </a:ext>
              </a:extLst>
            </p:cNvPr>
            <p:cNvSpPr txBox="1"/>
            <p:nvPr/>
          </p:nvSpPr>
          <p:spPr>
            <a:xfrm>
              <a:off x="6419849" y="272732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(2, 4)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A74BD-21F9-4DD1-B8B6-FC2C0ED8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51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0060" y="6611779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http://graphics.cs.cmu.edu/courses/15-463/2010_fall/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Motivation: Image mosaics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78D38-156D-4138-8B95-0F28DFD8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Write </a:t>
            </a:r>
            <a:r>
              <a:rPr lang="en-US" sz="2400" b="1" dirty="0"/>
              <a:t>2d transformations </a:t>
            </a:r>
            <a:r>
              <a:rPr lang="en-US" sz="2400" dirty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Fitting transformations</a:t>
            </a:r>
            <a:r>
              <a:rPr lang="en-US" sz="2400" dirty="0"/>
              <a:t>: solve for unknown parameters given corresponding points from two views – linear, affine, projective (</a:t>
            </a:r>
            <a:r>
              <a:rPr lang="en-US" sz="2400" dirty="0" err="1"/>
              <a:t>homography</a:t>
            </a:r>
            <a:r>
              <a:rPr lang="en-US" sz="2400" dirty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Mosaics</a:t>
            </a:r>
            <a:r>
              <a:rPr lang="en-US" sz="2400" dirty="0"/>
              <a:t>: uses </a:t>
            </a:r>
            <a:r>
              <a:rPr lang="en-US" sz="2400" dirty="0" err="1"/>
              <a:t>homography</a:t>
            </a:r>
            <a:r>
              <a:rPr lang="en-US" sz="2400" dirty="0"/>
              <a:t> and image warping to merge views taken from same center of projection</a:t>
            </a:r>
          </a:p>
          <a:p>
            <a:pPr marL="74295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/>
              <a:t>Perform </a:t>
            </a:r>
            <a:r>
              <a:rPr lang="en-US" sz="2200" b="1" dirty="0"/>
              <a:t>image warping </a:t>
            </a:r>
            <a:r>
              <a:rPr lang="en-US" sz="2200" dirty="0"/>
              <a:t>(forward, inverse)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/>
          </a:p>
          <a:p>
            <a:pPr lvl="2" eaLnBrk="1" hangingPunct="1">
              <a:spcAft>
                <a:spcPts val="600"/>
              </a:spcAft>
            </a:pPr>
            <a:endParaRPr lang="en-US" sz="2800" dirty="0"/>
          </a:p>
          <a:p>
            <a:pPr eaLnBrk="1" hangingPunct="1"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249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799" y="76200"/>
            <a:ext cx="8193505" cy="838200"/>
          </a:xfrm>
        </p:spPr>
        <p:txBody>
          <a:bodyPr/>
          <a:lstStyle/>
          <a:p>
            <a:r>
              <a:rPr lang="en-US" dirty="0"/>
              <a:t>Summary of affine/projective transforms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E218A-F4E5-4523-A8B7-6D9F5A6F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1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Next: Stereo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9620" cy="486918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: Same camera center, but camera rotates</a:t>
            </a:r>
          </a:p>
          <a:p>
            <a:r>
              <a:rPr lang="en-US" dirty="0"/>
              <a:t>Stereo vision: Camera center is not the same (we have multiple cameras)</a:t>
            </a:r>
          </a:p>
          <a:p>
            <a:endParaRPr lang="en-US" dirty="0"/>
          </a:p>
          <a:p>
            <a:pPr>
              <a:defRPr/>
            </a:pPr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>
              <a:defRPr/>
            </a:pPr>
            <a:r>
              <a:rPr lang="en-US" dirty="0"/>
              <a:t>Relates cameras from two positions/cameras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Stereo depth estimation</a:t>
            </a:r>
          </a:p>
          <a:p>
            <a:pPr lvl="1">
              <a:defRPr/>
            </a:pPr>
            <a:r>
              <a:rPr lang="en-US" dirty="0"/>
              <a:t>Recover depth from disparities between two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698E7-8CB7-487B-B999-0421E2F0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544" y="2263766"/>
            <a:ext cx="2336800" cy="197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011" y="2241541"/>
            <a:ext cx="2480715" cy="19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76686" y="4240316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380999" y="1274733"/>
            <a:ext cx="83348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two pictures of the same subject from two slightly different viewpoints and display so that each eye sees only one of the images.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556" y="423795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200" dirty="0"/>
              <a:t>Invented by Sir Charles Wheatstone, 1838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25000" t="15929" r="25000" b="56815"/>
          <a:stretch>
            <a:fillRect/>
          </a:stretch>
        </p:blipFill>
        <p:spPr bwMode="auto">
          <a:xfrm>
            <a:off x="3167268" y="4819781"/>
            <a:ext cx="5548560" cy="184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 t="15013" b="9920"/>
          <a:stretch>
            <a:fillRect/>
          </a:stretch>
        </p:blipFill>
        <p:spPr bwMode="auto">
          <a:xfrm>
            <a:off x="3253631" y="4858695"/>
            <a:ext cx="1618330" cy="16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E6CF5-360E-408D-9097-82EFDD31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cameras, simultaneous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moving camera and static scene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 for computers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AC66F-FC3E-43FF-817A-6BE3D14D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4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Baseline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C’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x'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</a:t>
            </a:r>
          </a:p>
        </p:txBody>
      </p:sp>
      <p:sp>
        <p:nvSpPr>
          <p:cNvPr id="58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/>
          </a:bodyPr>
          <a:lstStyle/>
          <a:p>
            <a:r>
              <a:rPr lang="en-US" sz="2600" dirty="0"/>
              <a:t>Goal: recover depth by finding image coordinate x’ that corresponds to 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70FC4-04EE-4A5E-91DB-91C1215F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9DCA5-C429-4F81-AEE0-F94CA63AB9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8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1895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Estimate depth from matches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x'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9429" y="2917371"/>
            <a:ext cx="7815942" cy="6386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FA7FD-DC33-47C2-A1FF-DE4919CB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9DCA5-C429-4F81-AEE0-F94CA63AB9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2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07"/>
            <a:ext cx="8229600" cy="4525963"/>
          </a:xfrm>
        </p:spPr>
        <p:txBody>
          <a:bodyPr/>
          <a:lstStyle/>
          <a:p>
            <a:r>
              <a:rPr lang="en-US" sz="2400" dirty="0"/>
              <a:t>Assume parallel optical axes, known camera parameters (i.e., calibrated cameras).  </a:t>
            </a:r>
            <a:r>
              <a:rPr lang="en-US" sz="2400" b="1" dirty="0"/>
              <a:t>What is expression for Z?</a:t>
            </a:r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0" y="2078019"/>
            <a:ext cx="4751388" cy="3652838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65092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60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 triangles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29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84825" y="3173409"/>
          <a:ext cx="2884526" cy="12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76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25" y="3173409"/>
                        <a:ext cx="2884526" cy="1236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1504908" y="2532217"/>
            <a:ext cx="1928103" cy="1893460"/>
          </a:xfrm>
          <a:prstGeom prst="triangle">
            <a:avLst>
              <a:gd name="adj" fmla="val 5871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212804" y="2516175"/>
            <a:ext cx="2373345" cy="2336832"/>
          </a:xfrm>
          <a:prstGeom prst="triangle">
            <a:avLst>
              <a:gd name="adj" fmla="val 59402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361137" y="4889520"/>
          <a:ext cx="2338979" cy="12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77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37" y="4889520"/>
                        <a:ext cx="2338979" cy="120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310475" y="5510241"/>
            <a:ext cx="1533546" cy="6572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643" y="587537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</a:t>
            </a: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6142059" y="5838858"/>
            <a:ext cx="1168416" cy="21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0617" y="459634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</a:t>
            </a:r>
          </a:p>
        </p:txBody>
      </p:sp>
      <p:cxnSp>
        <p:nvCxnSpPr>
          <p:cNvPr id="21" name="Straight Arrow Connector 20"/>
          <p:cNvCxnSpPr>
            <a:endCxn id="22" idx="1"/>
          </p:cNvCxnSpPr>
          <p:nvPr/>
        </p:nvCxnSpPr>
        <p:spPr bwMode="auto">
          <a:xfrm>
            <a:off x="5725886" y="4816494"/>
            <a:ext cx="629282" cy="399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6274687" y="5129637"/>
            <a:ext cx="549560" cy="59254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140400" y="5890945"/>
            <a:ext cx="4514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 is inversely proportional to disparity.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9B4FA-0AF5-46C4-AFE7-01A6BD69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20" grpId="0"/>
      <p:bldP spid="22" grpId="0" animBg="1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60"/>
            <a:ext cx="8229600" cy="1143000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362327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358675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363279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4179530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4168418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4171593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5176480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513996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5159018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5174893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762" y="1128628"/>
            <a:ext cx="8587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We have two images from different cameras.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If we could find the 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corresponding points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in two images, we could 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estimate relative depth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How do we match a point in the first image to a point in the second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efficiently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?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3C87B-BD01-4C22-9C98-216D45C7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9DCA5-C429-4F81-AEE0-F94CA63AB9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/>
      <p:bldP spid="30209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2181186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5122824"/>
            <a:ext cx="7308900" cy="11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14" y="76200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Stereo correspondence constraints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53FDE5-F6CE-4074-ACA8-7532645A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6134F-3A8E-4720-B8D2-277C891CF6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62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intersections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 with image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planes (always come in corresponding pairs)</a:t>
            </a: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2936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5306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plane containing baseline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intersections of baseline with image planes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projections of the other camera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line connecting the two camera centers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C4787-E955-4A63-84DE-6102D43B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89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5630863" y="1493838"/>
            <a:ext cx="2008187" cy="2190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1176338" y="2187575"/>
            <a:ext cx="201612" cy="227013"/>
            <a:chOff x="1824" y="1728"/>
            <a:chExt cx="1392" cy="1392"/>
          </a:xfrm>
        </p:grpSpPr>
        <p:sp>
          <p:nvSpPr>
            <p:cNvPr id="77867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8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38"/>
          <p:cNvGrpSpPr>
            <a:grpSpLocks noChangeAspect="1"/>
          </p:cNvGrpSpPr>
          <p:nvPr/>
        </p:nvGrpSpPr>
        <p:grpSpPr bwMode="auto">
          <a:xfrm>
            <a:off x="2293938" y="2306638"/>
            <a:ext cx="201612" cy="228600"/>
            <a:chOff x="1824" y="1728"/>
            <a:chExt cx="1392" cy="1392"/>
          </a:xfrm>
        </p:grpSpPr>
        <p:sp>
          <p:nvSpPr>
            <p:cNvPr id="77865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6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1846263" y="1881188"/>
            <a:ext cx="203200" cy="227012"/>
            <a:chOff x="1824" y="1728"/>
            <a:chExt cx="1392" cy="1392"/>
          </a:xfrm>
        </p:grpSpPr>
        <p:sp>
          <p:nvSpPr>
            <p:cNvPr id="77863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4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4"/>
          <p:cNvGrpSpPr>
            <a:grpSpLocks noChangeAspect="1"/>
          </p:cNvGrpSpPr>
          <p:nvPr/>
        </p:nvGrpSpPr>
        <p:grpSpPr bwMode="auto">
          <a:xfrm>
            <a:off x="1390650" y="1558925"/>
            <a:ext cx="203200" cy="228600"/>
            <a:chOff x="1824" y="1728"/>
            <a:chExt cx="1392" cy="1392"/>
          </a:xfrm>
        </p:grpSpPr>
        <p:sp>
          <p:nvSpPr>
            <p:cNvPr id="77861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2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47"/>
          <p:cNvGrpSpPr>
            <a:grpSpLocks noChangeAspect="1"/>
          </p:cNvGrpSpPr>
          <p:nvPr/>
        </p:nvGrpSpPr>
        <p:grpSpPr bwMode="auto">
          <a:xfrm>
            <a:off x="2889250" y="2271713"/>
            <a:ext cx="201613" cy="227012"/>
            <a:chOff x="1824" y="1728"/>
            <a:chExt cx="1392" cy="1392"/>
          </a:xfrm>
        </p:grpSpPr>
        <p:sp>
          <p:nvSpPr>
            <p:cNvPr id="77859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0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50"/>
          <p:cNvGrpSpPr>
            <a:grpSpLocks noChangeAspect="1"/>
          </p:cNvGrpSpPr>
          <p:nvPr/>
        </p:nvGrpSpPr>
        <p:grpSpPr bwMode="auto">
          <a:xfrm>
            <a:off x="2703513" y="1168400"/>
            <a:ext cx="201612" cy="227013"/>
            <a:chOff x="1824" y="1728"/>
            <a:chExt cx="1392" cy="1392"/>
          </a:xfrm>
        </p:grpSpPr>
        <p:sp>
          <p:nvSpPr>
            <p:cNvPr id="77857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8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53"/>
          <p:cNvGrpSpPr>
            <a:grpSpLocks noChangeAspect="1"/>
          </p:cNvGrpSpPr>
          <p:nvPr/>
        </p:nvGrpSpPr>
        <p:grpSpPr bwMode="auto">
          <a:xfrm>
            <a:off x="3028950" y="1608138"/>
            <a:ext cx="201613" cy="230187"/>
            <a:chOff x="1824" y="1728"/>
            <a:chExt cx="1392" cy="1392"/>
          </a:xfrm>
        </p:grpSpPr>
        <p:sp>
          <p:nvSpPr>
            <p:cNvPr id="77855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6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56"/>
          <p:cNvGrpSpPr>
            <a:grpSpLocks noChangeAspect="1"/>
          </p:cNvGrpSpPr>
          <p:nvPr/>
        </p:nvGrpSpPr>
        <p:grpSpPr bwMode="auto">
          <a:xfrm>
            <a:off x="1749425" y="2455863"/>
            <a:ext cx="203200" cy="227012"/>
            <a:chOff x="1824" y="1728"/>
            <a:chExt cx="1392" cy="1392"/>
          </a:xfrm>
        </p:grpSpPr>
        <p:sp>
          <p:nvSpPr>
            <p:cNvPr id="77853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4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2257425" y="1549400"/>
            <a:ext cx="203200" cy="228600"/>
            <a:chOff x="1824" y="1728"/>
            <a:chExt cx="1392" cy="1392"/>
          </a:xfrm>
        </p:grpSpPr>
        <p:sp>
          <p:nvSpPr>
            <p:cNvPr id="77851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2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1377" y="2334492"/>
            <a:ext cx="631825" cy="588963"/>
            <a:chOff x="4541377" y="1752600"/>
            <a:chExt cx="631825" cy="588963"/>
          </a:xfrm>
        </p:grpSpPr>
        <p:sp>
          <p:nvSpPr>
            <p:cNvPr id="77837" name="Line 85"/>
            <p:cNvSpPr>
              <a:spLocks noChangeShapeType="1"/>
            </p:cNvSpPr>
            <p:nvPr/>
          </p:nvSpPr>
          <p:spPr bwMode="auto">
            <a:xfrm>
              <a:off x="4541377" y="2341563"/>
              <a:ext cx="631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38" name="Text Box 107"/>
            <p:cNvSpPr txBox="1">
              <a:spLocks noChangeArrowheads="1"/>
            </p:cNvSpPr>
            <p:nvPr/>
          </p:nvSpPr>
          <p:spPr bwMode="auto">
            <a:xfrm>
              <a:off x="4606925" y="1752600"/>
              <a:ext cx="498475" cy="5175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581150" y="1347788"/>
            <a:ext cx="2241550" cy="2320925"/>
            <a:chOff x="3052" y="698"/>
            <a:chExt cx="1412" cy="1462"/>
          </a:xfrm>
        </p:grpSpPr>
        <p:sp>
          <p:nvSpPr>
            <p:cNvPr id="77845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6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7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8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9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50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701675" y="4159250"/>
            <a:ext cx="7996238" cy="18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 content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patches, find best matches.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x</a:t>
            </a:r>
            <a:r>
              <a:rPr kumimoji="0" lang="en-US" sz="2000" b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with template formed from a point in x</a:t>
            </a:r>
            <a:r>
              <a:rPr kumimoji="0" lang="en-US" sz="2000" b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compute e.g. Euclidean distance between pixel intensities in the patch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Or compare SIFT features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651000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84813" y="1420813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43" name="AutoShape 1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344224">
            <a:off x="5756275" y="1627188"/>
            <a:ext cx="1747838" cy="1924050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813425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d from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Curved Connector 13"/>
          <p:cNvCxnSpPr/>
          <p:nvPr/>
        </p:nvCxnSpPr>
        <p:spPr bwMode="auto">
          <a:xfrm rot="5400000" flipH="1" flipV="1">
            <a:off x="3951287" y="155325"/>
            <a:ext cx="12700" cy="4162425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964416" y="159528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match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what are the correspondences?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05E118-E287-4B08-9DAA-58EC7C3D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7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4.07407E-6 C 0.11702 -0.00601 0.23404 -0.01203 0.23473 -0.00879 C 0.23542 -0.00555 0.00469 0.01204 0.00435 0.02014 C 0.004 0.02825 0.23282 0.03334 0.23247 0.04051 C 0.23213 0.04769 0.0014 0.05741 0.00209 0.06366 C 0.00279 0.06991 0.23716 0.072 0.23681 0.07825 C 0.23647 0.0845 7.5E-6 0.09468 7.5E-6 0.10139 C 7.5E-6 0.10811 0.2382 0.11158 0.23681 0.11875 C 0.23542 0.12593 -0.0085 0.13774 -0.00885 0.14491 C -0.00919 0.15209 0.23299 0.15695 0.23473 0.16227 C 0.23647 0.1676 0.00174 0.17061 0.00209 0.17686 C 0.00244 0.18311 0.23751 0.19514 0.23681 0.2 C 0.23612 0.20487 -0.0026 0.19723 -0.00225 0.20579 C -0.0019 0.21436 0.23733 0.24005 0.23907 0.25209 C 0.24081 0.26412 0.00973 0.26899 0.00869 0.27825 C 0.00765 0.2875 0.11997 0.29723 0.23247 0.30718 " pathEditMode="relative" ptsTypes="aaaaaaaaaaaaaaaA">
                                      <p:cBhvr>
                                        <p:cTn id="2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4" grpId="1" animBg="1"/>
      <p:bldP spid="74" grpId="2" animBg="1"/>
      <p:bldP spid="76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37" y="1011260"/>
            <a:ext cx="76628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09" y="4195773"/>
            <a:ext cx="814239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of two views constrains where the corresponding pixel for some image point in the first view must occur in the second view.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must be on the line where (1) the plane connecting the world point and optical centers, and (2) the image plane, intersect.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87" y="25162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87" y="2440010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87" y="251621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87" y="242096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6851" y="103303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world point</a:t>
            </a:r>
          </a:p>
        </p:txBody>
      </p:sp>
      <p:sp>
        <p:nvSpPr>
          <p:cNvPr id="17" name="TextBox 16"/>
          <p:cNvSpPr txBox="1"/>
          <p:nvPr/>
        </p:nvSpPr>
        <p:spPr>
          <a:xfrm rot="1167191">
            <a:off x="673843" y="1441596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image plane</a:t>
            </a:r>
          </a:p>
        </p:txBody>
      </p:sp>
      <p:sp>
        <p:nvSpPr>
          <p:cNvPr id="18" name="TextBox 17"/>
          <p:cNvSpPr txBox="1"/>
          <p:nvPr/>
        </p:nvSpPr>
        <p:spPr>
          <a:xfrm rot="20228727">
            <a:off x="6419455" y="1462679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second image plane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1A076-8F68-4BAC-ACC1-69DA7896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6134F-3A8E-4720-B8D2-277C891CF6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057" y="1639863"/>
            <a:ext cx="8259813" cy="226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98958" y="4305312"/>
            <a:ext cx="61000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 is useful because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reduces the correspondence problem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1D search along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855" y="6604084"/>
            <a:ext cx="3114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 from Andrew Zisserman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C81F2-888C-47AA-AAB7-6415D9E7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6134F-3A8E-4720-B8D2-277C891CF6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68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1652815" y="909603"/>
            <a:ext cx="5838371" cy="33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4296481"/>
            <a:ext cx="81134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 stereo rig is calibrated, we know how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camera reference frame 1 to get to camera reference frame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Rotation: 3x3 matrix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translation: 3x1 vector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01510" y="2999574"/>
            <a:ext cx="5869537" cy="432267"/>
            <a:chOff x="1401510" y="2999574"/>
            <a:chExt cx="5869537" cy="432267"/>
          </a:xfrm>
        </p:grpSpPr>
        <p:sp>
          <p:nvSpPr>
            <p:cNvPr id="2" name="Rectangle 1"/>
            <p:cNvSpPr/>
            <p:nvPr/>
          </p:nvSpPr>
          <p:spPr bwMode="auto">
            <a:xfrm>
              <a:off x="1401510" y="2999574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920669" y="3055826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868223"/>
              </p:ext>
            </p:extLst>
          </p:nvPr>
        </p:nvGraphicFramePr>
        <p:xfrm>
          <a:off x="2461306" y="5282657"/>
          <a:ext cx="257651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1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306" y="5282657"/>
                        <a:ext cx="2576512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306" y="6017416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hidden slides for how we get to the next slide.)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72D9E-4C68-40A7-B0BB-058344FD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/>
              <a:t>EXTRA: cross product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3789" t="33878" r="42252" b="52470"/>
          <a:stretch/>
        </p:blipFill>
        <p:spPr bwMode="auto">
          <a:xfrm>
            <a:off x="3352800" y="1502229"/>
            <a:ext cx="685800" cy="14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1667" t="33810" r="65572" b="52470"/>
          <a:stretch/>
        </p:blipFill>
        <p:spPr bwMode="auto">
          <a:xfrm>
            <a:off x="1371600" y="1494971"/>
            <a:ext cx="2209800" cy="14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7309" t="31747" r="31250" b="52470"/>
          <a:stretch/>
        </p:blipFill>
        <p:spPr bwMode="auto">
          <a:xfrm>
            <a:off x="5105400" y="1277257"/>
            <a:ext cx="1981200" cy="16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604" name="TextBox 6"/>
          <p:cNvSpPr txBox="1">
            <a:spLocks noChangeArrowheads="1"/>
          </p:cNvSpPr>
          <p:nvPr/>
        </p:nvSpPr>
        <p:spPr bwMode="auto">
          <a:xfrm>
            <a:off x="609600" y="2348599"/>
            <a:ext cx="79538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cross product takes two vectors and returns a third vector that’s perpendicular to both inputs.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here, c is perpendicular to both a and b, which means the dot product = 0.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Can be expressed as a matrix multiplication.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9829" t="51621" r="31250" b="32993"/>
          <a:stretch/>
        </p:blipFill>
        <p:spPr bwMode="auto">
          <a:xfrm>
            <a:off x="5181600" y="4470400"/>
            <a:ext cx="32766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65109" y="4451364"/>
          <a:ext cx="4276726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5" name="Equation" r:id="rId5" imgW="1548728" imgH="710891" progId="Equation.3">
                  <p:embed/>
                </p:oleObj>
              </mc:Choice>
              <mc:Fallback>
                <p:oleObj name="Equation" r:id="rId5" imgW="1548728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451364"/>
                        <a:ext cx="4276726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9BE0B-CD12-4D6D-95AB-498FC379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EXTRA: From geometry to algebra</a:t>
            </a:r>
          </a:p>
        </p:txBody>
      </p: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693805" y="838200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03405" y="3733800"/>
            <a:ext cx="5867400" cy="1588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1303405" y="2954331"/>
            <a:ext cx="931763" cy="779469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6142059" y="2917818"/>
            <a:ext cx="1028746" cy="815982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 type="none" w="med" len="med"/>
            <a:tailEnd type="arrow" w="med" len="med"/>
          </a:ln>
        </p:spPr>
      </p:cxnSp>
      <p:sp>
        <p:nvSpPr>
          <p:cNvPr id="33" name="Rectangle 32"/>
          <p:cNvSpPr/>
          <p:nvPr/>
        </p:nvSpPr>
        <p:spPr bwMode="auto">
          <a:xfrm>
            <a:off x="2370205" y="4267200"/>
            <a:ext cx="3581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62509" y="4965720"/>
          <a:ext cx="18473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2" name="Equation" r:id="rId5" imgW="787058" imgH="165028" progId="Equation.3">
                  <p:embed/>
                </p:oleObj>
              </mc:Choice>
              <mc:Fallback>
                <p:oleObj name="Equation" r:id="rId5" imgW="787058" imgH="165028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09" y="4965720"/>
                        <a:ext cx="1847362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04871" y="5526108"/>
          <a:ext cx="3810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3" name="Equation" r:id="rId7" imgW="1459866" imgH="165028" progId="Equation.3">
                  <p:embed/>
                </p:oleObj>
              </mc:Choice>
              <mc:Fallback>
                <p:oleObj name="Equation" r:id="rId7" imgW="1459866" imgH="165028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71" y="5526108"/>
                        <a:ext cx="3810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2328871" y="4889520"/>
            <a:ext cx="380976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95471" y="4889520"/>
            <a:ext cx="304800" cy="533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04871" y="4889520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65284" name="Object 4"/>
          <p:cNvGraphicFramePr>
            <a:graphicFrameLocks noChangeAspect="1"/>
          </p:cNvGraphicFramePr>
          <p:nvPr/>
        </p:nvGraphicFramePr>
        <p:xfrm>
          <a:off x="1885935" y="6257990"/>
          <a:ext cx="15906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4" name="Equation" r:id="rId9" imgW="609336" imgH="165028" progId="Equation.3">
                  <p:embed/>
                </p:oleObj>
              </mc:Choice>
              <mc:Fallback>
                <p:oleObj name="Equation" r:id="rId9" imgW="609336" imgH="165028" progId="Equation.3">
                  <p:embed/>
                  <p:pic>
                    <p:nvPicPr>
                      <p:cNvPr id="865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35" y="6257990"/>
                        <a:ext cx="15906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4791078" y="4948238"/>
          <a:ext cx="4241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5" name="Equation" r:id="rId11" imgW="1624895" imgH="215806" progId="Equation.3">
                  <p:embed/>
                </p:oleObj>
              </mc:Choice>
              <mc:Fallback>
                <p:oleObj name="Equation" r:id="rId11" imgW="1624895" imgH="215806" progId="Equation.3">
                  <p:embed/>
                  <p:pic>
                    <p:nvPicPr>
                      <p:cNvPr id="8652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4948238"/>
                        <a:ext cx="4241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580215" y="5583267"/>
          <a:ext cx="719828" cy="53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6" name="Equation" r:id="rId13" imgW="241091" imgH="177646" progId="Equation.3">
                  <p:embed/>
                </p:oleObj>
              </mc:Choice>
              <mc:Fallback>
                <p:oleObj name="Equation" r:id="rId13" imgW="241091" imgH="177646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215" y="5583267"/>
                        <a:ext cx="719828" cy="53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519057" y="5921430"/>
            <a:ext cx="1935189" cy="417316"/>
            <a:chOff x="373005" y="5984910"/>
            <a:chExt cx="1935189" cy="417316"/>
          </a:xfrm>
        </p:grpSpPr>
        <p:sp>
          <p:nvSpPr>
            <p:cNvPr id="36" name="TextBox 35"/>
            <p:cNvSpPr txBox="1"/>
            <p:nvPr/>
          </p:nvSpPr>
          <p:spPr>
            <a:xfrm>
              <a:off x="373005" y="6094449"/>
              <a:ext cx="1935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Normal  to the plane</a:t>
              </a:r>
            </a:p>
          </p:txBody>
        </p:sp>
        <p:sp>
          <p:nvSpPr>
            <p:cNvPr id="39" name="Right Brace 38"/>
            <p:cNvSpPr/>
            <p:nvPr/>
          </p:nvSpPr>
          <p:spPr bwMode="auto">
            <a:xfrm rot="5400000">
              <a:off x="1085009" y="5565010"/>
              <a:ext cx="219078" cy="105887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2125629" y="5546754"/>
            <a:ext cx="2628936" cy="54769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40600" y="2900585"/>
            <a:ext cx="5774718" cy="429761"/>
            <a:chOff x="1340600" y="2900585"/>
            <a:chExt cx="5774718" cy="42976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764940" y="2954331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68185" y="6238408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Cross-product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with itself is 0.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635918" y="4779981"/>
            <a:ext cx="2447922" cy="149703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7463" y="6279538"/>
            <a:ext cx="274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noProof="0" dirty="0">
                <a:solidFill>
                  <a:srgbClr val="000000"/>
                </a:solidFill>
                <a:latin typeface="Arial"/>
              </a:rPr>
              <a:t>T x </a:t>
            </a:r>
            <a:r>
              <a:rPr lang="en-US" sz="1400" noProof="0" dirty="0" err="1">
                <a:solidFill>
                  <a:srgbClr val="000000"/>
                </a:solidFill>
                <a:latin typeface="Arial"/>
              </a:rPr>
              <a:t>X</a:t>
            </a:r>
            <a:r>
              <a:rPr lang="en-US" sz="1400" noProof="0" dirty="0">
                <a:solidFill>
                  <a:srgbClr val="000000"/>
                </a:solidFill>
                <a:latin typeface="Arial"/>
              </a:rPr>
              <a:t>’ normal to plane in which X’ lies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, i.e. dot product is 0.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75B2C-8360-44B9-ABFA-EF75E1A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  <p:bldP spid="3" grpId="0"/>
      <p:bldP spid="25" grpId="0" animBg="1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 idx="4294967295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/>
              <a:t>Essential matrix</a:t>
            </a:r>
          </a:p>
        </p:txBody>
      </p:sp>
      <p:graphicFrame>
        <p:nvGraphicFramePr>
          <p:cNvPr id="289795" name="Object 2"/>
          <p:cNvGraphicFramePr>
            <a:graphicFrameLocks noChangeAspect="1"/>
          </p:cNvGraphicFramePr>
          <p:nvPr/>
        </p:nvGraphicFramePr>
        <p:xfrm>
          <a:off x="600236" y="1347759"/>
          <a:ext cx="2540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78" name="Equation" r:id="rId4" imgW="1028254" imgH="215806" progId="Equation.3">
                  <p:embed/>
                </p:oleObj>
              </mc:Choice>
              <mc:Fallback>
                <p:oleObj name="Equation" r:id="rId4" imgW="1028254" imgH="215806" progId="Equation.3">
                  <p:embed/>
                  <p:pic>
                    <p:nvPicPr>
                      <p:cNvPr id="28979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1347759"/>
                        <a:ext cx="2540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796" name="Object 3"/>
          <p:cNvGraphicFramePr>
            <a:graphicFrameLocks noChangeAspect="1"/>
          </p:cNvGraphicFramePr>
          <p:nvPr/>
        </p:nvGraphicFramePr>
        <p:xfrm>
          <a:off x="600236" y="2066925"/>
          <a:ext cx="2570162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79" name="Equation" r:id="rId6" imgW="1041120" imgH="228600" progId="Equation.3">
                  <p:embed/>
                </p:oleObj>
              </mc:Choice>
              <mc:Fallback>
                <p:oleObj name="Equation" r:id="rId6" imgW="1041120" imgH="228600" progId="Equation.3">
                  <p:embed/>
                  <p:pic>
                    <p:nvPicPr>
                      <p:cNvPr id="28979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2066925"/>
                        <a:ext cx="2570162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2083" y="4219082"/>
            <a:ext cx="842358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called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it relates corresponding image points between both cameras, given the rotation and translation.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we said: If we observe a point in one image, its position in other image is constrained to lie on line defined by above. It turns out that: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l’ through x’ in the second image, corresponding to x.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Ex’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 through x in the first image, corresponding to x’.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26593" t="30609" r="6039" b="8174"/>
          <a:stretch>
            <a:fillRect/>
          </a:stretch>
        </p:blipFill>
        <p:spPr bwMode="auto">
          <a:xfrm>
            <a:off x="4374346" y="1165194"/>
            <a:ext cx="4541054" cy="26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529834" y="2954331"/>
            <a:ext cx="720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graphicFrame>
        <p:nvGraphicFramePr>
          <p:cNvPr id="289804" name="Object 3"/>
          <p:cNvGraphicFramePr>
            <a:graphicFrameLocks noChangeAspect="1"/>
          </p:cNvGraphicFramePr>
          <p:nvPr/>
        </p:nvGraphicFramePr>
        <p:xfrm>
          <a:off x="1225873" y="2907632"/>
          <a:ext cx="179228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80" name="Equation" r:id="rId9" imgW="672808" imgH="203112" progId="Equation.3">
                  <p:embed/>
                </p:oleObj>
              </mc:Choice>
              <mc:Fallback>
                <p:oleObj name="Equation" r:id="rId9" imgW="672808" imgH="203112" progId="Equation.3">
                  <p:embed/>
                  <p:pic>
                    <p:nvPicPr>
                      <p:cNvPr id="2898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873" y="2907632"/>
                        <a:ext cx="179228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805" name="Object 3"/>
          <p:cNvGraphicFramePr>
            <a:graphicFrameLocks noChangeAspect="1"/>
          </p:cNvGraphicFramePr>
          <p:nvPr/>
        </p:nvGraphicFramePr>
        <p:xfrm>
          <a:off x="600236" y="3502025"/>
          <a:ext cx="358616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81" name="Equation" r:id="rId11" imgW="1282680" imgH="203040" progId="Equation.3">
                  <p:embed/>
                </p:oleObj>
              </mc:Choice>
              <mc:Fallback>
                <p:oleObj name="Equation" r:id="rId11" imgW="1282680" imgH="203040" progId="Equation.3">
                  <p:embed/>
                  <p:pic>
                    <p:nvPicPr>
                      <p:cNvPr id="28980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3502025"/>
                        <a:ext cx="3586163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 bwMode="auto">
          <a:xfrm>
            <a:off x="463921" y="1284779"/>
            <a:ext cx="2738475" cy="63501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60831" y="2302099"/>
            <a:ext cx="3860460" cy="376015"/>
            <a:chOff x="1340600" y="2900585"/>
            <a:chExt cx="3860460" cy="376015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50682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4557" y="1591992"/>
            <a:ext cx="3816733" cy="16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C3751C56-ADE8-4E4F-BB40-6A0C2F732971}"/>
              </a:ext>
            </a:extLst>
          </p:cNvPr>
          <p:cNvSpPr/>
          <p:nvPr/>
        </p:nvSpPr>
        <p:spPr bwMode="auto">
          <a:xfrm rot="5400000">
            <a:off x="1554985" y="2316534"/>
            <a:ext cx="333111" cy="942483"/>
          </a:xfrm>
          <a:prstGeom prst="rightBrace">
            <a:avLst>
              <a:gd name="adj1" fmla="val 20824"/>
              <a:gd name="adj2" fmla="val 7910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A63F3-997E-4D9F-982A-990A67BF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3" grpId="0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5"/>
          <p:cNvGrpSpPr>
            <a:grpSpLocks noChangeAspect="1"/>
          </p:cNvGrpSpPr>
          <p:nvPr/>
        </p:nvGrpSpPr>
        <p:grpSpPr bwMode="auto">
          <a:xfrm>
            <a:off x="609600" y="1143000"/>
            <a:ext cx="2057400" cy="1465434"/>
            <a:chOff x="0" y="2895600"/>
            <a:chExt cx="4751989" cy="3652838"/>
          </a:xfrm>
        </p:grpSpPr>
        <p:pic>
          <p:nvPicPr>
            <p:cNvPr id="2979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97989" name="Object 2"/>
          <p:cNvGraphicFramePr>
            <a:graphicFrameLocks noChangeAspect="1"/>
          </p:cNvGraphicFramePr>
          <p:nvPr/>
        </p:nvGraphicFramePr>
        <p:xfrm>
          <a:off x="3597275" y="1208055"/>
          <a:ext cx="218440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47" name="Equation" r:id="rId5" imgW="863225" imgH="672808" progId="Equation.3">
                  <p:embed/>
                </p:oleObj>
              </mc:Choice>
              <mc:Fallback>
                <p:oleObj name="Equation" r:id="rId5" imgW="863225" imgH="672808" progId="Equation.3">
                  <p:embed/>
                  <p:pic>
                    <p:nvPicPr>
                      <p:cNvPr id="2979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208055"/>
                        <a:ext cx="2184400" cy="170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TextBox 7"/>
          <p:cNvSpPr txBox="1">
            <a:spLocks noChangeArrowheads="1"/>
          </p:cNvSpPr>
          <p:nvPr/>
        </p:nvSpPr>
        <p:spPr bwMode="auto">
          <a:xfrm>
            <a:off x="5486400" y="2274855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–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97991" name="Double Bracket 8"/>
          <p:cNvSpPr>
            <a:spLocks noChangeArrowheads="1"/>
          </p:cNvSpPr>
          <p:nvPr/>
        </p:nvSpPr>
        <p:spPr bwMode="auto">
          <a:xfrm>
            <a:off x="5486400" y="2274855"/>
            <a:ext cx="914400" cy="914400"/>
          </a:xfrm>
          <a:prstGeom prst="bracketPair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2260" name="Object 4"/>
          <p:cNvGraphicFramePr>
            <a:graphicFrameLocks noChangeAspect="1"/>
          </p:cNvGraphicFramePr>
          <p:nvPr/>
        </p:nvGraphicFramePr>
        <p:xfrm>
          <a:off x="519057" y="3465513"/>
          <a:ext cx="15986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48" name="Equation" r:id="rId7" imgW="647700" imgH="228600" progId="Equation.3">
                  <p:embed/>
                </p:oleObj>
              </mc:Choice>
              <mc:Fallback>
                <p:oleObj name="Equation" r:id="rId7" imgW="647700" imgH="228600" progId="Equation.3">
                  <p:embed/>
                  <p:pic>
                    <p:nvPicPr>
                      <p:cNvPr id="352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7" y="3465513"/>
                        <a:ext cx="159861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95" name="Picture 3"/>
          <p:cNvPicPr>
            <a:picLocks noChangeAspect="1" noChangeArrowheads="1"/>
          </p:cNvPicPr>
          <p:nvPr/>
        </p:nvPicPr>
        <p:blipFill>
          <a:blip r:embed="rId9" cstate="print"/>
          <a:srcRect l="31911" t="21565" r="18892" b="23479"/>
          <a:stretch>
            <a:fillRect/>
          </a:stretch>
        </p:blipFill>
        <p:spPr bwMode="auto">
          <a:xfrm>
            <a:off x="2667000" y="3487734"/>
            <a:ext cx="39481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0" y="-322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 example: parallel cameras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026" y="5245679"/>
            <a:ext cx="33305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parallel cameras, image of any point must lie on same horizontal line in each image plane.</a:t>
            </a:r>
          </a:p>
        </p:txBody>
      </p:sp>
      <p:sp>
        <p:nvSpPr>
          <p:cNvPr id="298008" name="Rectangle 24"/>
          <p:cNvSpPr>
            <a:spLocks noChangeArrowheads="1"/>
          </p:cNvSpPr>
          <p:nvPr/>
        </p:nvSpPr>
        <p:spPr bwMode="auto">
          <a:xfrm>
            <a:off x="5040313" y="5838858"/>
            <a:ext cx="1655762" cy="43180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243383" y="1201707"/>
            <a:ext cx="693747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06870" y="1785915"/>
            <a:ext cx="1935189" cy="5111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48312" y="2187558"/>
            <a:ext cx="2154267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709837" y="3502026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294045" y="4779982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316409" y="5826826"/>
            <a:ext cx="4272021" cy="8730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51662" y="1241399"/>
          <a:ext cx="2008396" cy="101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49" name="Equation" r:id="rId10" imgW="850680" imgH="431640" progId="Equation.3">
                  <p:embed/>
                </p:oleObj>
              </mc:Choice>
              <mc:Fallback>
                <p:oleObj name="Equation" r:id="rId10" imgW="850680" imgH="43164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62" y="1241399"/>
                        <a:ext cx="2008396" cy="10191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04EA8-52F6-4655-B568-5B1766D9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D3EB0-05EE-470F-A83D-E475DBA0C7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animBg="1"/>
      <p:bldP spid="29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179763" y="4679927"/>
            <a:ext cx="274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(x´,y´)=(x+D(x,y),y)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5286" y="4706955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86149" y="4670442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EDE1F-ECED-4711-AACB-D10FBAFF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9DCA5-C429-4F81-AEE0-F94CA63AB9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4648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00388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851485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851485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79493"/>
            <a:ext cx="8686800" cy="20140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Find corresponding </a:t>
            </a:r>
            <a:r>
              <a:rPr lang="en-US" sz="2000" dirty="0" err="1"/>
              <a:t>epipolar</a:t>
            </a:r>
            <a:r>
              <a:rPr lang="en-US" sz="2000" dirty="0"/>
              <a:t> scanline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Search along </a:t>
            </a:r>
            <a:r>
              <a:rPr lang="en-US" sz="2000" dirty="0" err="1"/>
              <a:t>epipolar</a:t>
            </a:r>
            <a:r>
              <a:rPr lang="en-US" sz="2000" dirty="0"/>
              <a:t> line and pick the best match x’: slide a window along the right scanline and compute Euclidean distance between contents of that window with the reference window in the left image; take the window corresponding to the minimum as the match</a:t>
            </a:r>
          </a:p>
          <a:p>
            <a:pPr lvl="1">
              <a:defRPr/>
            </a:pPr>
            <a:r>
              <a:rPr lang="en-US" sz="2000" dirty="0"/>
              <a:t>Compute disparity x-x’ and set depth(x) = f*T/(x-x’)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  <a:defRPr/>
            </a:pPr>
            <a:endParaRPr lang="en-US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851485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851485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36167" y="3909428"/>
            <a:ext cx="3128212" cy="477838"/>
            <a:chOff x="4636167" y="3909428"/>
            <a:chExt cx="3128212" cy="477838"/>
          </a:xfrm>
        </p:grpSpPr>
        <p:grpSp>
          <p:nvGrpSpPr>
            <p:cNvPr id="7" name="Group 6"/>
            <p:cNvGrpSpPr/>
            <p:nvPr/>
          </p:nvGrpSpPr>
          <p:grpSpPr>
            <a:xfrm>
              <a:off x="4636167" y="3909428"/>
              <a:ext cx="3056022" cy="477838"/>
              <a:chOff x="4952205" y="3965575"/>
              <a:chExt cx="2440606" cy="477838"/>
            </a:xfrm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4952205" y="4103688"/>
                <a:ext cx="2440606" cy="314325"/>
              </a:xfrm>
              <a:custGeom>
                <a:avLst/>
                <a:gdLst>
                  <a:gd name="T0" fmla="*/ 0 w 1468"/>
                  <a:gd name="T1" fmla="*/ 2147483647 h 252"/>
                  <a:gd name="T2" fmla="*/ 2147483647 w 1468"/>
                  <a:gd name="T3" fmla="*/ 2147483647 h 252"/>
                  <a:gd name="T4" fmla="*/ 2147483647 w 1468"/>
                  <a:gd name="T5" fmla="*/ 2147483647 h 252"/>
                  <a:gd name="T6" fmla="*/ 2147483647 w 1468"/>
                  <a:gd name="T7" fmla="*/ 2147483647 h 252"/>
                  <a:gd name="T8" fmla="*/ 2147483647 w 1468"/>
                  <a:gd name="T9" fmla="*/ 2147483647 h 252"/>
                  <a:gd name="T10" fmla="*/ 2147483647 w 1468"/>
                  <a:gd name="T11" fmla="*/ 0 h 252"/>
                  <a:gd name="T12" fmla="*/ 2147483647 w 1468"/>
                  <a:gd name="T13" fmla="*/ 2147483647 h 252"/>
                  <a:gd name="T14" fmla="*/ 2147483647 w 1468"/>
                  <a:gd name="T15" fmla="*/ 2147483647 h 252"/>
                  <a:gd name="T16" fmla="*/ 2147483647 w 1468"/>
                  <a:gd name="T17" fmla="*/ 2147483647 h 252"/>
                  <a:gd name="T18" fmla="*/ 2147483647 w 1468"/>
                  <a:gd name="T19" fmla="*/ 2147483647 h 252"/>
                  <a:gd name="T20" fmla="*/ 2147483647 w 1468"/>
                  <a:gd name="T21" fmla="*/ 2147483647 h 252"/>
                  <a:gd name="T22" fmla="*/ 2147483647 w 1468"/>
                  <a:gd name="T23" fmla="*/ 2147483647 h 252"/>
                  <a:gd name="T24" fmla="*/ 2147483647 w 1468"/>
                  <a:gd name="T25" fmla="*/ 2147483647 h 252"/>
                  <a:gd name="T26" fmla="*/ 2147483647 w 1468"/>
                  <a:gd name="T27" fmla="*/ 2147483647 h 252"/>
                  <a:gd name="T28" fmla="*/ 2147483647 w 1468"/>
                  <a:gd name="T29" fmla="*/ 2147483647 h 252"/>
                  <a:gd name="T30" fmla="*/ 2147483647 w 1468"/>
                  <a:gd name="T31" fmla="*/ 2147483647 h 252"/>
                  <a:gd name="T32" fmla="*/ 2147483647 w 1468"/>
                  <a:gd name="T33" fmla="*/ 2147483647 h 252"/>
                  <a:gd name="T34" fmla="*/ 2147483647 w 1468"/>
                  <a:gd name="T35" fmla="*/ 2147483647 h 252"/>
                  <a:gd name="T36" fmla="*/ 2147483647 w 1468"/>
                  <a:gd name="T37" fmla="*/ 2147483647 h 252"/>
                  <a:gd name="T38" fmla="*/ 2147483647 w 1468"/>
                  <a:gd name="T39" fmla="*/ 2147483647 h 252"/>
                  <a:gd name="T40" fmla="*/ 2147483647 w 1468"/>
                  <a:gd name="T41" fmla="*/ 2147483647 h 252"/>
                  <a:gd name="T42" fmla="*/ 2147483647 w 1468"/>
                  <a:gd name="T43" fmla="*/ 2147483647 h 252"/>
                  <a:gd name="T44" fmla="*/ 2147483647 w 1468"/>
                  <a:gd name="T45" fmla="*/ 2147483647 h 252"/>
                  <a:gd name="T46" fmla="*/ 2147483647 w 1468"/>
                  <a:gd name="T47" fmla="*/ 2147483647 h 252"/>
                  <a:gd name="T48" fmla="*/ 2147483647 w 1468"/>
                  <a:gd name="T49" fmla="*/ 2147483647 h 252"/>
                  <a:gd name="T50" fmla="*/ 2147483647 w 1468"/>
                  <a:gd name="T51" fmla="*/ 2147483647 h 252"/>
                  <a:gd name="T52" fmla="*/ 2147483647 w 1468"/>
                  <a:gd name="T53" fmla="*/ 2147483647 h 252"/>
                  <a:gd name="T54" fmla="*/ 2147483647 w 1468"/>
                  <a:gd name="T55" fmla="*/ 2147483647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68"/>
                  <a:gd name="T85" fmla="*/ 0 h 252"/>
                  <a:gd name="T86" fmla="*/ 1468 w 1468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68" h="252">
                    <a:moveTo>
                      <a:pt x="0" y="5"/>
                    </a:moveTo>
                    <a:cubicBezTo>
                      <a:pt x="22" y="20"/>
                      <a:pt x="30" y="32"/>
                      <a:pt x="56" y="41"/>
                    </a:cubicBezTo>
                    <a:cubicBezTo>
                      <a:pt x="61" y="39"/>
                      <a:pt x="67" y="39"/>
                      <a:pt x="71" y="36"/>
                    </a:cubicBezTo>
                    <a:cubicBezTo>
                      <a:pt x="75" y="33"/>
                      <a:pt x="77" y="27"/>
                      <a:pt x="81" y="25"/>
                    </a:cubicBezTo>
                    <a:cubicBezTo>
                      <a:pt x="95" y="18"/>
                      <a:pt x="112" y="15"/>
                      <a:pt x="127" y="10"/>
                    </a:cubicBezTo>
                    <a:cubicBezTo>
                      <a:pt x="137" y="7"/>
                      <a:pt x="157" y="0"/>
                      <a:pt x="157" y="0"/>
                    </a:cubicBezTo>
                    <a:cubicBezTo>
                      <a:pt x="196" y="13"/>
                      <a:pt x="233" y="31"/>
                      <a:pt x="273" y="41"/>
                    </a:cubicBezTo>
                    <a:cubicBezTo>
                      <a:pt x="283" y="40"/>
                      <a:pt x="353" y="26"/>
                      <a:pt x="369" y="30"/>
                    </a:cubicBezTo>
                    <a:cubicBezTo>
                      <a:pt x="390" y="54"/>
                      <a:pt x="366" y="30"/>
                      <a:pt x="395" y="46"/>
                    </a:cubicBezTo>
                    <a:cubicBezTo>
                      <a:pt x="406" y="52"/>
                      <a:pt x="450" y="137"/>
                      <a:pt x="455" y="121"/>
                    </a:cubicBezTo>
                    <a:cubicBezTo>
                      <a:pt x="486" y="168"/>
                      <a:pt x="519" y="233"/>
                      <a:pt x="576" y="252"/>
                    </a:cubicBezTo>
                    <a:cubicBezTo>
                      <a:pt x="603" y="245"/>
                      <a:pt x="593" y="186"/>
                      <a:pt x="615" y="171"/>
                    </a:cubicBezTo>
                    <a:cubicBezTo>
                      <a:pt x="618" y="161"/>
                      <a:pt x="624" y="139"/>
                      <a:pt x="627" y="129"/>
                    </a:cubicBezTo>
                    <a:cubicBezTo>
                      <a:pt x="629" y="124"/>
                      <a:pt x="646" y="102"/>
                      <a:pt x="651" y="99"/>
                    </a:cubicBezTo>
                    <a:cubicBezTo>
                      <a:pt x="661" y="92"/>
                      <a:pt x="681" y="78"/>
                      <a:pt x="681" y="78"/>
                    </a:cubicBezTo>
                    <a:cubicBezTo>
                      <a:pt x="694" y="59"/>
                      <a:pt x="724" y="71"/>
                      <a:pt x="747" y="78"/>
                    </a:cubicBezTo>
                    <a:cubicBezTo>
                      <a:pt x="768" y="86"/>
                      <a:pt x="791" y="116"/>
                      <a:pt x="809" y="126"/>
                    </a:cubicBezTo>
                    <a:cubicBezTo>
                      <a:pt x="824" y="127"/>
                      <a:pt x="854" y="137"/>
                      <a:pt x="854" y="137"/>
                    </a:cubicBezTo>
                    <a:cubicBezTo>
                      <a:pt x="919" y="131"/>
                      <a:pt x="895" y="133"/>
                      <a:pt x="935" y="106"/>
                    </a:cubicBezTo>
                    <a:cubicBezTo>
                      <a:pt x="954" y="94"/>
                      <a:pt x="979" y="98"/>
                      <a:pt x="1001" y="96"/>
                    </a:cubicBezTo>
                    <a:cubicBezTo>
                      <a:pt x="1020" y="83"/>
                      <a:pt x="1042" y="78"/>
                      <a:pt x="1062" y="66"/>
                    </a:cubicBezTo>
                    <a:cubicBezTo>
                      <a:pt x="1096" y="71"/>
                      <a:pt x="1169" y="82"/>
                      <a:pt x="1198" y="101"/>
                    </a:cubicBezTo>
                    <a:cubicBezTo>
                      <a:pt x="1221" y="117"/>
                      <a:pt x="1247" y="133"/>
                      <a:pt x="1274" y="142"/>
                    </a:cubicBezTo>
                    <a:cubicBezTo>
                      <a:pt x="1291" y="159"/>
                      <a:pt x="1312" y="170"/>
                      <a:pt x="1334" y="177"/>
                    </a:cubicBezTo>
                    <a:cubicBezTo>
                      <a:pt x="1370" y="173"/>
                      <a:pt x="1383" y="175"/>
                      <a:pt x="1410" y="157"/>
                    </a:cubicBezTo>
                    <a:cubicBezTo>
                      <a:pt x="1417" y="135"/>
                      <a:pt x="1429" y="117"/>
                      <a:pt x="1446" y="101"/>
                    </a:cubicBezTo>
                    <a:cubicBezTo>
                      <a:pt x="1448" y="96"/>
                      <a:pt x="1447" y="90"/>
                      <a:pt x="1451" y="86"/>
                    </a:cubicBezTo>
                    <a:cubicBezTo>
                      <a:pt x="1468" y="69"/>
                      <a:pt x="1466" y="90"/>
                      <a:pt x="1466" y="7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" name="Group 6"/>
              <p:cNvGrpSpPr>
                <a:grpSpLocks/>
              </p:cNvGrpSpPr>
              <p:nvPr/>
            </p:nvGrpSpPr>
            <p:grpSpPr bwMode="auto">
              <a:xfrm>
                <a:off x="4955381" y="3965575"/>
                <a:ext cx="1909763" cy="477838"/>
                <a:chOff x="2064" y="2160"/>
                <a:chExt cx="1488" cy="384"/>
              </a:xfrm>
            </p:grpSpPr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064" y="2160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>
                  <a:off x="2064" y="2544"/>
                  <a:ext cx="14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6978316" y="4026568"/>
              <a:ext cx="786063" cy="288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5858126" y="3043610"/>
            <a:ext cx="11159" cy="13516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76F1-E054-4F30-85FC-211A37EB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uiExpand="1" animBg="1"/>
      <p:bldP spid="396301" grpId="0" uiExpand="1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4691856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2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856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2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010819" y="844079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190184"/>
            <a:ext cx="7478713" cy="2514600"/>
            <a:chOff x="685800" y="1770744"/>
            <a:chExt cx="7478713" cy="2514600"/>
          </a:xfrm>
        </p:grpSpPr>
        <p:sp>
          <p:nvSpPr>
            <p:cNvPr id="14341" name="Text Box 4"/>
            <p:cNvSpPr txBox="1">
              <a:spLocks noChangeArrowheads="1"/>
            </p:cNvSpPr>
            <p:nvPr/>
          </p:nvSpPr>
          <p:spPr bwMode="auto">
            <a:xfrm>
              <a:off x="817563" y="3810000"/>
              <a:ext cx="35258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Window-based matching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964238" y="3810000"/>
              <a:ext cx="18954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Ground truth</a:t>
              </a:r>
            </a:p>
          </p:txBody>
        </p:sp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68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024" name="Image File" r:id="rId8" imgW="3562350" imgH="2667000" progId="">
                    <p:embed/>
                  </p:oleObj>
                </mc:Choice>
                <mc:Fallback>
                  <p:oleObj name="Image File" r:id="rId8" imgW="3562350" imgH="2667000" progId="">
                    <p:embed/>
                    <p:pic>
                      <p:nvPicPr>
                        <p:cNvPr id="1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842072" y="1905359"/>
              <a:ext cx="1130795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Left image</a:t>
              </a:r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/>
          </p:nvGraphicFramePr>
          <p:xfrm>
            <a:off x="449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025" name="Image File" r:id="rId10" imgW="3562350" imgH="2667000" progId="">
                    <p:embed/>
                  </p:oleObj>
                </mc:Choice>
                <mc:Fallback>
                  <p:oleObj name="Image File" r:id="rId10" imgW="3562350" imgH="2667000" progId="">
                    <p:embed/>
                    <p:pic>
                      <p:nvPicPr>
                        <p:cNvPr id="1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665790" y="1905359"/>
              <a:ext cx="1256221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Right image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35604" y="3810000"/>
            <a:ext cx="1689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Predicted depth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8241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truth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636AC-2C5F-442D-8C19-2CFB268B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Second, what are the transformations?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transformations: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988455" y="3062966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translate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081690" y="306296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rotate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110513" y="3062966"/>
            <a:ext cx="2227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aspect ratio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860674" y="5302249"/>
            <a:ext cx="1579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squish/shear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971143" y="5302249"/>
            <a:ext cx="2322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perspective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BD662-8065-4AFA-9ECB-DB873EEE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59639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can we improve?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914400"/>
            <a:ext cx="8661400" cy="2830286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sz="2000" dirty="0"/>
              <a:t>Uniqueness </a:t>
            </a:r>
          </a:p>
          <a:p>
            <a:pPr lvl="1">
              <a:defRPr/>
            </a:pPr>
            <a:r>
              <a:rPr lang="en-US" sz="1800" dirty="0"/>
              <a:t>For any point in one image, there should be &lt;= 1 matching point in the other image</a:t>
            </a:r>
          </a:p>
          <a:p>
            <a:pPr>
              <a:buFontTx/>
              <a:buChar char="•"/>
              <a:defRPr/>
            </a:pPr>
            <a:r>
              <a:rPr lang="en-US" sz="2000" dirty="0"/>
              <a:t>Ordering</a:t>
            </a:r>
          </a:p>
          <a:p>
            <a:pPr lvl="1">
              <a:defRPr/>
            </a:pPr>
            <a:r>
              <a:rPr lang="en-US" sz="1800" dirty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z="2000" dirty="0"/>
              <a:t>Smoothness</a:t>
            </a:r>
          </a:p>
          <a:p>
            <a:pPr lvl="1">
              <a:defRPr/>
            </a:pPr>
            <a:r>
              <a:rPr lang="en-US" sz="1800" dirty="0"/>
              <a:t>We expect disparity values to change slowly (for the most part)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4000" y="2919835"/>
            <a:ext cx="866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Encode these constraints in an energy function and solve using graph cuts.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707335"/>
              </p:ext>
            </p:extLst>
          </p:nvPr>
        </p:nvGraphicFramePr>
        <p:xfrm>
          <a:off x="4492625" y="3739592"/>
          <a:ext cx="3395687" cy="24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9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3739592"/>
                        <a:ext cx="3395687" cy="2458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43857" y="6170009"/>
            <a:ext cx="419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Graph cuts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96395" y="6170008"/>
            <a:ext cx="1188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truth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2742" y="3739592"/>
            <a:ext cx="3156857" cy="24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868560" y="6604084"/>
            <a:ext cx="62754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Y.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Boykov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O.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Veksler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and R.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Zabih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  <a:hlinkClick r:id="rId7"/>
              </a:rPr>
              <a:t>Fast Approximate Energy Minimization via Graph Cuts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itchFamily="18" charset="2"/>
              </a:rPr>
              <a:t>,  PAMI 2001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18046D-BC41-4391-B8DF-530B4EAB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11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of stereo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874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3400" b="1" dirty="0" err="1"/>
              <a:t>Epipolar</a:t>
            </a:r>
            <a:r>
              <a:rPr lang="en-US" sz="3400" b="1" dirty="0"/>
              <a:t> geometry</a:t>
            </a:r>
          </a:p>
          <a:p>
            <a:pPr lvl="1">
              <a:defRPr/>
            </a:pPr>
            <a:r>
              <a:rPr lang="en-US" sz="3400" dirty="0" err="1"/>
              <a:t>Epipoles</a:t>
            </a:r>
            <a:r>
              <a:rPr lang="en-US" sz="3400" dirty="0"/>
              <a:t> are intersection of baseline with image planes</a:t>
            </a:r>
          </a:p>
          <a:p>
            <a:pPr lvl="1">
              <a:defRPr/>
            </a:pPr>
            <a:r>
              <a:rPr lang="en-US" sz="3400" dirty="0"/>
              <a:t>Matching point in second image is on a line passing through its </a:t>
            </a:r>
            <a:r>
              <a:rPr lang="en-US" sz="3400" dirty="0" err="1"/>
              <a:t>epipole</a:t>
            </a:r>
            <a:endParaRPr lang="en-US" sz="3400" dirty="0"/>
          </a:p>
          <a:p>
            <a:pPr lvl="1">
              <a:defRPr/>
            </a:pPr>
            <a:r>
              <a:rPr lang="en-US" sz="3400" dirty="0" err="1"/>
              <a:t>Epipolar</a:t>
            </a:r>
            <a:r>
              <a:rPr lang="en-US" sz="3400" dirty="0"/>
              <a:t> constraint limits where points from one view will be imaged in the other, which makes search for correspondences quicker</a:t>
            </a:r>
          </a:p>
          <a:p>
            <a:pPr lvl="1">
              <a:defRPr/>
            </a:pPr>
            <a:r>
              <a:rPr lang="en-US" sz="3400" dirty="0"/>
              <a:t>Essential matrix E maps from a point in one image to a line (its </a:t>
            </a:r>
            <a:r>
              <a:rPr lang="en-US" sz="3400" dirty="0" err="1"/>
              <a:t>epipolar</a:t>
            </a:r>
            <a:r>
              <a:rPr lang="en-US" sz="3400" dirty="0"/>
              <a:t> line) in the other</a:t>
            </a:r>
          </a:p>
          <a:p>
            <a:pPr marL="457200" lvl="1" indent="0">
              <a:buNone/>
              <a:defRPr/>
            </a:pPr>
            <a:endParaRPr lang="en-US" sz="3400" dirty="0"/>
          </a:p>
          <a:p>
            <a:pPr>
              <a:defRPr/>
            </a:pPr>
            <a:r>
              <a:rPr lang="en-US" sz="3400" b="1" dirty="0"/>
              <a:t>Stereo depth estimation</a:t>
            </a:r>
          </a:p>
          <a:p>
            <a:pPr lvl="1">
              <a:defRPr/>
            </a:pPr>
            <a:r>
              <a:rPr lang="en-US" altLang="en-US" sz="3400" dirty="0"/>
              <a:t>Find corresponding points along </a:t>
            </a:r>
            <a:r>
              <a:rPr lang="en-US" altLang="en-US" sz="3400" dirty="0" err="1"/>
              <a:t>epipolar</a:t>
            </a:r>
            <a:r>
              <a:rPr lang="en-US" altLang="en-US" sz="3400" dirty="0"/>
              <a:t> scanline</a:t>
            </a:r>
          </a:p>
          <a:p>
            <a:pPr lvl="1">
              <a:defRPr/>
            </a:pPr>
            <a:r>
              <a:rPr lang="en-US" sz="3400" dirty="0"/>
              <a:t>Estimate disparity (depth is inverse to disparity)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29113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Derek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52968-0EEF-453E-B612-9D9922B1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11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Given: </a:t>
            </a:r>
            <a:r>
              <a:rPr lang="en-US" i="1" dirty="0"/>
              <a:t>m</a:t>
            </a:r>
            <a:r>
              <a:rPr lang="en-US" dirty="0"/>
              <a:t> images of </a:t>
            </a:r>
            <a:r>
              <a:rPr lang="en-US" i="1" dirty="0"/>
              <a:t>n</a:t>
            </a:r>
            <a:r>
              <a:rPr lang="en-US" dirty="0"/>
              <a:t> fixed 3D points </a:t>
            </a:r>
            <a:br>
              <a:rPr lang="en-US" dirty="0"/>
            </a:br>
            <a:endParaRPr lang="en-US" sz="800" dirty="0"/>
          </a:p>
          <a:p>
            <a:pPr marL="0" indent="0" algn="ctr">
              <a:buNone/>
              <a:defRPr/>
            </a:pP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ij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</a:rPr>
              <a:t>i </a:t>
            </a: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j</a:t>
            </a:r>
            <a:r>
              <a:rPr lang="en-US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</a:rPr>
              <a:t>, 	</a:t>
            </a:r>
            <a:r>
              <a:rPr lang="en-US" i="1" dirty="0" err="1">
                <a:latin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,… , m,    j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 … , n</a:t>
            </a:r>
            <a:r>
              <a:rPr lang="en-US" i="1" dirty="0"/>
              <a:t>  </a:t>
            </a:r>
          </a:p>
          <a:p>
            <a:pPr>
              <a:buFontTx/>
              <a:buChar char="•"/>
              <a:defRPr/>
            </a:pPr>
            <a:endParaRPr lang="en-US" sz="800" dirty="0"/>
          </a:p>
          <a:p>
            <a:pPr>
              <a:buFontTx/>
              <a:buChar char="•"/>
              <a:defRPr/>
            </a:pPr>
            <a:r>
              <a:rPr lang="en-US" dirty="0"/>
              <a:t>Problem: estimate </a:t>
            </a:r>
            <a:r>
              <a:rPr lang="en-US" i="1" dirty="0"/>
              <a:t>m</a:t>
            </a:r>
            <a:r>
              <a:rPr lang="en-US" dirty="0"/>
              <a:t> projection matrices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n</a:t>
            </a:r>
            <a:r>
              <a:rPr lang="en-US" dirty="0"/>
              <a:t> 3D points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 from the </a:t>
            </a:r>
            <a:r>
              <a:rPr lang="en-US" i="1" dirty="0" err="1"/>
              <a:t>mn</a:t>
            </a:r>
            <a:r>
              <a:rPr lang="en-US" dirty="0"/>
              <a:t> corresponding 2D points </a:t>
            </a:r>
            <a:r>
              <a:rPr lang="en-US" b="1" dirty="0" err="1"/>
              <a:t>x</a:t>
            </a:r>
            <a:r>
              <a:rPr lang="en-US" i="1" baseline="-25000" dirty="0" err="1"/>
              <a:t>ij</a:t>
            </a:r>
            <a:endParaRPr lang="en-US" i="1" baseline="-25000" dirty="0"/>
          </a:p>
          <a:p>
            <a:pPr>
              <a:defRPr/>
            </a:pPr>
            <a:endParaRPr lang="en-US" dirty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A437E-27EB-41D5-A680-F5CC7692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57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896702" y="228600"/>
            <a:ext cx="3350597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 tourism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Photo tourism: Exploring photo collections in 3D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," SIGGRAPH 2006</a:t>
            </a:r>
          </a:p>
        </p:txBody>
      </p:sp>
      <p:pic>
        <p:nvPicPr>
          <p:cNvPr id="560130" name="Picture 2" descr="Photo Tourism, Exploring photo collections in 3D, University of Washington, Computer Science and Engineering, UWCSE, GRAIL, Microsoft Research, Kevin Chiu, Andy Hou, Noah Snavely, Steve Seitz, Richard Szeliski, Siggraph 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5727"/>
            <a:ext cx="8422105" cy="35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60" y="6093784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http://phototour.cs.washington.edu/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599CC-4D41-4FBD-A92D-6A2DCD5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22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1308784"/>
            <a:ext cx="77724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Agarwala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Ian Simon,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Building Rome in a Day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," ICCV 2009</a:t>
            </a:r>
          </a:p>
        </p:txBody>
      </p:sp>
      <p:pic>
        <p:nvPicPr>
          <p:cNvPr id="8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533400" y="1945773"/>
            <a:ext cx="7910513" cy="4570413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2884" y="228600"/>
            <a:ext cx="571823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3D from multiple images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8F65-6B06-4C28-98EF-C7B9F394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3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/>
              <a:t>Transformation T is a coordinate-changing machine:</a:t>
            </a:r>
          </a:p>
          <a:p>
            <a:r>
              <a:rPr lang="en-US" dirty="0"/>
              <a:t>				p’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r>
              <a:rPr lang="en-US" dirty="0"/>
              <a:t>What does it mean that </a:t>
            </a:r>
            <a:r>
              <a:rPr lang="en-US" i="1" dirty="0"/>
              <a:t>T</a:t>
            </a:r>
            <a:r>
              <a:rPr lang="en-US" dirty="0"/>
              <a:t> is </a:t>
            </a:r>
            <a:r>
              <a:rPr lang="en-US" b="1" dirty="0"/>
              <a:t>global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It is the same for any point p</a:t>
            </a:r>
          </a:p>
          <a:p>
            <a:pPr lvl="1"/>
            <a:r>
              <a:rPr lang="en-US" dirty="0"/>
              <a:t>It can be described by just a few numbers (parameters)</a:t>
            </a:r>
          </a:p>
          <a:p>
            <a:r>
              <a:rPr lang="en-US" dirty="0"/>
              <a:t>Let’s represent </a:t>
            </a:r>
            <a:r>
              <a:rPr lang="en-US" i="1" dirty="0"/>
              <a:t>T</a:t>
            </a:r>
            <a:r>
              <a:rPr lang="en-US" dirty="0"/>
              <a:t> as a matrix:</a:t>
            </a:r>
          </a:p>
          <a:p>
            <a:r>
              <a:rPr lang="en-US" dirty="0"/>
              <a:t>				  p’ = </a:t>
            </a:r>
            <a:r>
              <a:rPr lang="en-US" b="1" dirty="0" err="1"/>
              <a:t>M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2061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3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4" name="Picture 10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(x,y)</a:t>
            </a:r>
          </a:p>
        </p:txBody>
      </p:sp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(x’,y’)</a:t>
            </a:r>
          </a:p>
        </p:txBody>
      </p:sp>
      <p:sp>
        <p:nvSpPr>
          <p:cNvPr id="2058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9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5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7424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12513E-C2E9-48C4-A6C4-B0657E9D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CC3300"/>
                </a:solidFill>
              </a:rPr>
              <a:t>Scaling</a:t>
            </a:r>
            <a:r>
              <a:rPr lang="en-US" sz="2000" dirty="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CC3300"/>
                </a:solidFill>
              </a:rPr>
              <a:t>Uniform scaling</a:t>
            </a:r>
            <a:r>
              <a:rPr lang="en-US" sz="2000" dirty="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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966" y="53618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84860" y="50709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(4, 2)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777D7-9DA9-412A-9CDE-48F8E796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13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CC3300"/>
                </a:solidFill>
              </a:rPr>
              <a:t>Non-uniform scaling</a:t>
            </a:r>
            <a:r>
              <a:rPr lang="en-US" sz="2000" dirty="0"/>
              <a:t>: different scalars per component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X 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2,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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0.5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03195" y="438088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(2, 1)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81799" y="453578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(4, 0.5)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EB701-6E54-46FF-B220-0676066A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1889</TotalTime>
  <Words>3581</Words>
  <Application>Microsoft Office PowerPoint</Application>
  <PresentationFormat>On-screen Show (4:3)</PresentationFormat>
  <Paragraphs>700</Paragraphs>
  <Slides>64</Slides>
  <Notes>40</Notes>
  <HiddenSlides>3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Arial</vt:lpstr>
      <vt:lpstr>Calibri</vt:lpstr>
      <vt:lpstr>Symbol</vt:lpstr>
      <vt:lpstr>Tahoma</vt:lpstr>
      <vt:lpstr>Times New Roman</vt:lpstr>
      <vt:lpstr>1_Office Theme</vt:lpstr>
      <vt:lpstr>Office Theme</vt:lpstr>
      <vt:lpstr>1_Blank Presentation</vt:lpstr>
      <vt:lpstr>3_Blank Presentation</vt:lpstr>
      <vt:lpstr>4_Blank Presentation</vt:lpstr>
      <vt:lpstr>2_Default Design</vt:lpstr>
      <vt:lpstr>4_Default Design</vt:lpstr>
      <vt:lpstr>4_Office Theme</vt:lpstr>
      <vt:lpstr>Equation</vt:lpstr>
      <vt:lpstr>Photo Editor Photo</vt:lpstr>
      <vt:lpstr>Image</vt:lpstr>
      <vt:lpstr>Image File</vt:lpstr>
      <vt:lpstr>CS 1674: Intro to Computer Vision Geometric Transformations and Multiple Views</vt:lpstr>
      <vt:lpstr>Why multiple views?</vt:lpstr>
      <vt:lpstr>Alignment problem</vt:lpstr>
      <vt:lpstr>Motivation: Image mosaics</vt:lpstr>
      <vt:lpstr>First, what are the correspondences?</vt:lpstr>
      <vt:lpstr>Second, what are the transformations?</vt:lpstr>
      <vt:lpstr>Parametric (global) warping</vt:lpstr>
      <vt:lpstr>Scaling</vt:lpstr>
      <vt:lpstr>Scaling</vt:lpstr>
      <vt:lpstr>Scaling</vt:lpstr>
      <vt:lpstr>2D Linear transformations</vt:lpstr>
      <vt:lpstr>What transforms can we write w/ 2x2 matrix?</vt:lpstr>
      <vt:lpstr>2D Rotation: Example</vt:lpstr>
      <vt:lpstr>2D Rotation: How to write </vt:lpstr>
      <vt:lpstr>What transforms can we write w/ 2x2 matrix?</vt:lpstr>
      <vt:lpstr>Homogeneous coordinates</vt:lpstr>
      <vt:lpstr>Translation</vt:lpstr>
      <vt:lpstr>2D affine transformations</vt:lpstr>
      <vt:lpstr>Fitting an affine transformation</vt:lpstr>
      <vt:lpstr>Fitting an affine transformation</vt:lpstr>
      <vt:lpstr>Detour: Keypoint matching for search</vt:lpstr>
      <vt:lpstr>Detour: solving for translation with outliers</vt:lpstr>
      <vt:lpstr>Detour: solving for translation with outliers</vt:lpstr>
      <vt:lpstr>Detour: solving for translation with outliers</vt:lpstr>
      <vt:lpstr>2D projective transformations</vt:lpstr>
      <vt:lpstr>Projective transformations</vt:lpstr>
      <vt:lpstr>Image mosaics: Camera setup</vt:lpstr>
      <vt:lpstr>Image mosaics: Goals</vt:lpstr>
      <vt:lpstr>Image mosaics: Many 2D views, one 3D object</vt:lpstr>
      <vt:lpstr>How to stitch together panorama (mosaic)?</vt:lpstr>
      <vt:lpstr>Computing the homography</vt:lpstr>
      <vt:lpstr>Computing the homography</vt:lpstr>
      <vt:lpstr>How to stitch together panorama (mosaic)?</vt:lpstr>
      <vt:lpstr>Combining images</vt:lpstr>
      <vt:lpstr>Combining images </vt:lpstr>
      <vt:lpstr>Combining images </vt:lpstr>
      <vt:lpstr>Combining images </vt:lpstr>
      <vt:lpstr>Combining images </vt:lpstr>
      <vt:lpstr>Homography example: Image rectification</vt:lpstr>
      <vt:lpstr>Summary of affine/projective transforms </vt:lpstr>
      <vt:lpstr>Next: Stereo vision</vt:lpstr>
      <vt:lpstr>Stereo photography and stereo viewers</vt:lpstr>
      <vt:lpstr>PowerPoint Presentation</vt:lpstr>
      <vt:lpstr>PowerPoint Presentation</vt:lpstr>
      <vt:lpstr>PowerPoint Presentation</vt:lpstr>
      <vt:lpstr>PowerPoint Presentation</vt:lpstr>
      <vt:lpstr>Depth from disparity</vt:lpstr>
      <vt:lpstr>PowerPoint Presentation</vt:lpstr>
      <vt:lpstr>Epipolar geometry: notation</vt:lpstr>
      <vt:lpstr>PowerPoint Presentation</vt:lpstr>
      <vt:lpstr>PowerPoint Presentation</vt:lpstr>
      <vt:lpstr>Stereo geometry, with calibrated cameras</vt:lpstr>
      <vt:lpstr>EXTRA: cross product</vt:lpstr>
      <vt:lpstr>EXTRA: From geometry to algebra</vt:lpstr>
      <vt:lpstr>Essential matrix</vt:lpstr>
      <vt:lpstr>PowerPoint Presentation</vt:lpstr>
      <vt:lpstr>PowerPoint Presentation</vt:lpstr>
      <vt:lpstr>Basic stereo matching algorithm</vt:lpstr>
      <vt:lpstr>Results with window search</vt:lpstr>
      <vt:lpstr>How can we improve?</vt:lpstr>
      <vt:lpstr>Summary of stereo vision</vt:lpstr>
      <vt:lpstr>Projective structure from motion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1674: Intro to Computer Vision</dc:title>
  <dc:creator>Adriana I. Kovashka</dc:creator>
  <cp:lastModifiedBy>Kovashka, Adriana Ivanona</cp:lastModifiedBy>
  <cp:revision>176</cp:revision>
  <dcterms:created xsi:type="dcterms:W3CDTF">2015-04-17T19:15:42Z</dcterms:created>
  <dcterms:modified xsi:type="dcterms:W3CDTF">2022-02-15T04:05:53Z</dcterms:modified>
</cp:coreProperties>
</file>