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8.xml" ContentType="application/vnd.openxmlformats-officedocument.presentationml.notesSlide+xml"/>
  <Override PartName="/ppt/tags/tag13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5.xml" ContentType="application/vnd.openxmlformats-officedocument.presentationml.notesSl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47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48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61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62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17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18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88.xml" ContentType="application/vnd.openxmlformats-officedocument.presentationml.notesSlide+xml"/>
  <Override PartName="/ppt/theme/themeOverride3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68" r:id="rId5"/>
    <p:sldMasterId id="2147483889" r:id="rId6"/>
    <p:sldMasterId id="2147483901" r:id="rId7"/>
    <p:sldMasterId id="2147483930" r:id="rId8"/>
    <p:sldMasterId id="2147483942" r:id="rId9"/>
    <p:sldMasterId id="2147483955" r:id="rId10"/>
    <p:sldMasterId id="2147483967" r:id="rId11"/>
    <p:sldMasterId id="2147483979" r:id="rId12"/>
    <p:sldMasterId id="2147483991" r:id="rId13"/>
    <p:sldMasterId id="2147484017" r:id="rId14"/>
    <p:sldMasterId id="2147484029" r:id="rId15"/>
    <p:sldMasterId id="2147484041" r:id="rId16"/>
  </p:sldMasterIdLst>
  <p:notesMasterIdLst>
    <p:notesMasterId r:id="rId117"/>
  </p:notesMasterIdLst>
  <p:sldIdLst>
    <p:sldId id="256" r:id="rId17"/>
    <p:sldId id="581" r:id="rId18"/>
    <p:sldId id="467" r:id="rId19"/>
    <p:sldId id="485" r:id="rId20"/>
    <p:sldId id="774" r:id="rId21"/>
    <p:sldId id="469" r:id="rId22"/>
    <p:sldId id="473" r:id="rId23"/>
    <p:sldId id="474" r:id="rId24"/>
    <p:sldId id="475" r:id="rId25"/>
    <p:sldId id="476" r:id="rId26"/>
    <p:sldId id="775" r:id="rId27"/>
    <p:sldId id="776" r:id="rId28"/>
    <p:sldId id="477" r:id="rId29"/>
    <p:sldId id="478" r:id="rId30"/>
    <p:sldId id="479" r:id="rId31"/>
    <p:sldId id="493" r:id="rId32"/>
    <p:sldId id="494" r:id="rId33"/>
    <p:sldId id="495" r:id="rId34"/>
    <p:sldId id="496" r:id="rId35"/>
    <p:sldId id="487" r:id="rId36"/>
    <p:sldId id="498" r:id="rId37"/>
    <p:sldId id="499" r:id="rId38"/>
    <p:sldId id="489" r:id="rId39"/>
    <p:sldId id="490" r:id="rId40"/>
    <p:sldId id="491" r:id="rId41"/>
    <p:sldId id="508" r:id="rId42"/>
    <p:sldId id="584" r:id="rId43"/>
    <p:sldId id="536" r:id="rId44"/>
    <p:sldId id="537" r:id="rId45"/>
    <p:sldId id="539" r:id="rId46"/>
    <p:sldId id="540" r:id="rId47"/>
    <p:sldId id="541" r:id="rId48"/>
    <p:sldId id="543" r:id="rId49"/>
    <p:sldId id="545" r:id="rId50"/>
    <p:sldId id="546" r:id="rId51"/>
    <p:sldId id="547" r:id="rId52"/>
    <p:sldId id="548" r:id="rId53"/>
    <p:sldId id="549" r:id="rId54"/>
    <p:sldId id="551" r:id="rId55"/>
    <p:sldId id="589" r:id="rId56"/>
    <p:sldId id="559" r:id="rId57"/>
    <p:sldId id="560" r:id="rId58"/>
    <p:sldId id="554" r:id="rId59"/>
    <p:sldId id="555" r:id="rId60"/>
    <p:sldId id="556" r:id="rId61"/>
    <p:sldId id="570" r:id="rId62"/>
    <p:sldId id="561" r:id="rId63"/>
    <p:sldId id="562" r:id="rId64"/>
    <p:sldId id="563" r:id="rId65"/>
    <p:sldId id="566" r:id="rId66"/>
    <p:sldId id="567" r:id="rId67"/>
    <p:sldId id="568" r:id="rId68"/>
    <p:sldId id="571" r:id="rId69"/>
    <p:sldId id="590" r:id="rId70"/>
    <p:sldId id="591" r:id="rId71"/>
    <p:sldId id="592" r:id="rId72"/>
    <p:sldId id="593" r:id="rId73"/>
    <p:sldId id="594" r:id="rId74"/>
    <p:sldId id="595" r:id="rId75"/>
    <p:sldId id="596" r:id="rId76"/>
    <p:sldId id="572" r:id="rId77"/>
    <p:sldId id="573" r:id="rId78"/>
    <p:sldId id="574" r:id="rId79"/>
    <p:sldId id="575" r:id="rId80"/>
    <p:sldId id="576" r:id="rId81"/>
    <p:sldId id="577" r:id="rId82"/>
    <p:sldId id="578" r:id="rId83"/>
    <p:sldId id="579" r:id="rId84"/>
    <p:sldId id="580" r:id="rId85"/>
    <p:sldId id="585" r:id="rId86"/>
    <p:sldId id="582" r:id="rId87"/>
    <p:sldId id="281" r:id="rId88"/>
    <p:sldId id="282" r:id="rId89"/>
    <p:sldId id="445" r:id="rId90"/>
    <p:sldId id="265" r:id="rId91"/>
    <p:sldId id="268" r:id="rId92"/>
    <p:sldId id="267" r:id="rId93"/>
    <p:sldId id="283" r:id="rId94"/>
    <p:sldId id="285" r:id="rId95"/>
    <p:sldId id="286" r:id="rId96"/>
    <p:sldId id="287" r:id="rId97"/>
    <p:sldId id="599" r:id="rId98"/>
    <p:sldId id="289" r:id="rId99"/>
    <p:sldId id="290" r:id="rId100"/>
    <p:sldId id="291" r:id="rId101"/>
    <p:sldId id="292" r:id="rId102"/>
    <p:sldId id="293" r:id="rId103"/>
    <p:sldId id="458" r:id="rId104"/>
    <p:sldId id="531" r:id="rId105"/>
    <p:sldId id="296" r:id="rId106"/>
    <p:sldId id="297" r:id="rId107"/>
    <p:sldId id="298" r:id="rId108"/>
    <p:sldId id="300" r:id="rId109"/>
    <p:sldId id="301" r:id="rId110"/>
    <p:sldId id="299" r:id="rId111"/>
    <p:sldId id="302" r:id="rId112"/>
    <p:sldId id="303" r:id="rId113"/>
    <p:sldId id="305" r:id="rId114"/>
    <p:sldId id="773" r:id="rId115"/>
    <p:sldId id="588" r:id="rId1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vashka, Adriana Ivanona" initials="KAI" lastIdx="1" clrIdx="0">
    <p:extLst>
      <p:ext uri="{19B8F6BF-5375-455C-9EA6-DF929625EA0E}">
        <p15:presenceInfo xmlns:p15="http://schemas.microsoft.com/office/powerpoint/2012/main" userId="Kovashka, Adriana Ivano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0113" autoAdjust="0"/>
  </p:normalViewPr>
  <p:slideViewPr>
    <p:cSldViewPr snapToGrid="0">
      <p:cViewPr varScale="1">
        <p:scale>
          <a:sx n="75" d="100"/>
          <a:sy n="75" d="100"/>
        </p:scale>
        <p:origin x="1555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13" Type="http://schemas.openxmlformats.org/officeDocument/2006/relationships/slide" Target="slides/slide97.xml"/><Relationship Id="rId11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16" Type="http://schemas.openxmlformats.org/officeDocument/2006/relationships/slide" Target="slides/slide10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11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14" Type="http://schemas.openxmlformats.org/officeDocument/2006/relationships/slide" Target="slides/slide98.xml"/><Relationship Id="rId11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png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32B468-EF8F-44C2-915B-AEAAC903B3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23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D96D2C-47DF-4CBA-804E-E3933AF0B9C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14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099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B130A3-30B4-4B7D-87DF-5F802E3D344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56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34924B-AA27-47BB-86D4-7742672275B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68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D22D04-830E-4317-8E67-5EC96C0859A5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520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444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514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CD2CB0-92B7-4B10-AB60-D828201A4C20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506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89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3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D58637-3F1B-4801-9AC9-281AA07EE91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27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52BF-62B1-4B02-81A2-38BE3C88164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14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4D7A8-20D6-4DDB-BFEC-01E606D4E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811632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4D7A8-20D6-4DDB-BFEC-01E606D4E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766526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5893F9-9E6E-47B4-B8FE-0A59E02EFF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57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9E3122-616F-4F59-A9A7-EE3E819299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36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710419-C34C-4D47-80A4-86135ABA83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3297677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3D293D-73B5-4141-AE77-401D46217D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438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E4D76A-B5A5-486A-A7D1-9B888FAE03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4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127561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4D7A8-20D6-4DDB-BFEC-01E606D4E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8218760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CDA7C6-4E28-471E-A0F6-23EF427D75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912153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D4497C-5D18-43CF-9BFC-913A6DFFAC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5676271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032AB6-9822-46CE-B5E4-CEB78EEE70A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862987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413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032AB6-9822-46CE-B5E4-CEB78EEE70A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598969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833BA-FE9C-4849-B1DD-792FC6F09B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8938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809E0-E778-429F-AD13-B2D3AD8CB8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505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809E0-E778-429F-AD13-B2D3AD8CB8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844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C5BBA-3476-435F-9915-DEDB5DFD8B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894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52F9D-87D8-45CE-813A-2C5D2C79C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175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53440-A4DC-41E0-9364-498AD60AC0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7940490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353440-A4DC-41E0-9364-498AD60AC0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1471570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68ACD3-F762-47B4-B86B-0A52926670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7942801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20000"/>
              </a:lnSpc>
            </a:pPr>
            <a:endParaRPr lang="en-US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9A9B7-852E-4FE9-ADC0-4D5CDF6208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94453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91DA-4F3A-48AA-9859-D6C2800C2AA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803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7914886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A68ADE-D0CF-4841-A44D-BCC2957125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1280875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20000"/>
              </a:lnSpc>
            </a:pPr>
            <a:endParaRPr lang="en-US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9A9B7-852E-4FE9-ADC0-4D5CDF6208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0044868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5379060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79042-ABAB-42FC-ADC9-9CBC67D14F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6606646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ABAACE-DD07-44CF-AFE0-CAEB1479086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7266426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F82AD0-3064-475B-8AFE-13D9C60499ED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1406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6C01-5097-4EFA-ACFD-07FDC1D804AC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5752446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18544453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304223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39A36C-5CE1-46B2-ABFB-5A3F42088AA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How to fix?</a:t>
            </a:r>
          </a:p>
        </p:txBody>
      </p:sp>
    </p:spTree>
    <p:extLst>
      <p:ext uri="{BB962C8B-B14F-4D97-AF65-F5344CB8AC3E}">
        <p14:creationId xmlns:p14="http://schemas.microsoft.com/office/powerpoint/2010/main" val="3675137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DA1A0-C374-48CF-A359-6AA68BA1789B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596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74BA73-90BB-4212-888A-A015DCA53D6A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Note that some of the features present in the template may actually be absent in the test image. The positions of the features can move around; new “noise” or “clutter” features can be added.</a:t>
            </a:r>
          </a:p>
          <a:p>
            <a:pPr eaLnBrk="1" hangingPunct="1"/>
            <a:r>
              <a:rPr lang="en-US"/>
              <a:t>The small circles represent votes for possible center location.</a:t>
            </a:r>
          </a:p>
        </p:txBody>
      </p:sp>
    </p:spTree>
    <p:extLst>
      <p:ext uri="{BB962C8B-B14F-4D97-AF65-F5344CB8AC3E}">
        <p14:creationId xmlns:p14="http://schemas.microsoft.com/office/powerpoint/2010/main" val="13006777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9981008-ADBE-4873-AE9D-D0F1866C4705}" type="slidenum">
              <a:rPr lang="en-US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4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3165966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FFAD1F-43A2-4B6C-B3AB-D34F2AD035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39998584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B8CB7B-AC87-415D-8113-26EEAF404001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25523583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71030-AC51-4A09-A25E-5FA357B75A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6153635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1A7C6-64BD-4260-B379-19E5774210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3808277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168155-4F81-4408-A7FC-EA1CD92B6B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26423201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CE023-128E-4856-BCB6-506FF27BFF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198079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C0EBD-25A8-4D2D-84D6-A0B57D3202A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an intuition of what is going on. Suppose we have the standard line fitting problem in presence of outliers.</a:t>
            </a:r>
          </a:p>
          <a:p>
            <a:r>
              <a:rPr lang="en-US" dirty="0"/>
              <a:t>We can formulate this problem as follows: want to find the best partition of points in </a:t>
            </a:r>
            <a:r>
              <a:rPr lang="en-US" dirty="0" err="1"/>
              <a:t>inlier</a:t>
            </a:r>
            <a:r>
              <a:rPr lang="en-US" dirty="0"/>
              <a:t> set and outlier set such that…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objective consists of adjusting the parameters of a model function so as to best fit a data set. </a:t>
            </a:r>
          </a:p>
          <a:p>
            <a:r>
              <a:rPr lang="en-US" dirty="0"/>
              <a:t>"best" is defined by a function f that needs to be minimized.</a:t>
            </a:r>
          </a:p>
          <a:p>
            <a:endParaRPr lang="en-US" dirty="0"/>
          </a:p>
          <a:p>
            <a:r>
              <a:rPr lang="en-US" dirty="0"/>
              <a:t>Such that the best parameter of fitting the line give rise to a residual error lower that delta</a:t>
            </a:r>
          </a:p>
          <a:p>
            <a:endParaRPr lang="en-US" dirty="0"/>
          </a:p>
          <a:p>
            <a:r>
              <a:rPr lang="en-US" dirty="0"/>
              <a:t>as when the sum, </a:t>
            </a:r>
            <a:r>
              <a:rPr lang="en-US" i="1" dirty="0"/>
              <a:t>S</a:t>
            </a:r>
            <a:r>
              <a:rPr lang="en-US" dirty="0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378795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39A36C-5CE1-46B2-ABFB-5A3F42088AA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How to fix?</a:t>
            </a:r>
          </a:p>
        </p:txBody>
      </p:sp>
    </p:spTree>
    <p:extLst>
      <p:ext uri="{BB962C8B-B14F-4D97-AF65-F5344CB8AC3E}">
        <p14:creationId xmlns:p14="http://schemas.microsoft.com/office/powerpoint/2010/main" val="5909658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756533-F005-4B55-94F1-56B3E59B39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264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0E1CA-7B26-4EDC-B38B-57DA48A159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 376 Lecture 11 </a:t>
            </a:r>
          </a:p>
        </p:txBody>
      </p:sp>
    </p:spTree>
    <p:extLst>
      <p:ext uri="{BB962C8B-B14F-4D97-AF65-F5344CB8AC3E}">
        <p14:creationId xmlns:p14="http://schemas.microsoft.com/office/powerpoint/2010/main" val="25857402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2C9192-944E-43D5-AFCC-EC487AF09418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440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3F668D-D252-4270-889F-0EDB19D4E87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724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DC566-8D47-4573-BE37-AC422085209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19138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58904"/>
            <a:ext cx="5364480" cy="4323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000" dirty="0"/>
              <a:t>Gestalt (psychology): </a:t>
            </a:r>
            <a:r>
              <a:rPr lang="en-US" sz="2600" dirty="0"/>
              <a:t>Whole is greater than sum of its parts. Relationships among parts yield additional information.</a:t>
            </a:r>
          </a:p>
          <a:p>
            <a:pPr eaLnBrk="1" hangingPunct="1"/>
            <a:r>
              <a:rPr lang="en-US" dirty="0"/>
              <a:t>The famous Muller-</a:t>
            </a:r>
            <a:r>
              <a:rPr lang="en-US" dirty="0" err="1"/>
              <a:t>Lyer</a:t>
            </a:r>
            <a:r>
              <a:rPr lang="en-US" dirty="0"/>
              <a:t> illusion: the point is that the horizontal bar has properties that come only from its membership in a group (it looks shorter in the lower picture, but is actually the same size) and that these properties can’t be discounted--- you can’t look at this figure and ignore the arrowheads and thereby make the two bars seem to be the same size.</a:t>
            </a:r>
          </a:p>
        </p:txBody>
      </p:sp>
    </p:spTree>
    <p:extLst>
      <p:ext uri="{BB962C8B-B14F-4D97-AF65-F5344CB8AC3E}">
        <p14:creationId xmlns:p14="http://schemas.microsoft.com/office/powerpoint/2010/main" val="22296858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C378AF-D322-4BF9-92FE-F60462D6275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243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28DE55-9D7B-498F-BE36-21B23BBEA1BC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050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CAAD62-FDBD-4379-B125-5B09C06FB2B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213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86BB99-27E3-460A-A168-FEE4AC09C1B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8244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D5DC12-E450-46B0-8017-CF460C824F80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13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39A36C-5CE1-46B2-ABFB-5A3F42088AA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How to fix?</a:t>
            </a:r>
          </a:p>
        </p:txBody>
      </p:sp>
    </p:spTree>
    <p:extLst>
      <p:ext uri="{BB962C8B-B14F-4D97-AF65-F5344CB8AC3E}">
        <p14:creationId xmlns:p14="http://schemas.microsoft.com/office/powerpoint/2010/main" val="36915621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B3B54D-EE86-4054-8454-81B2F974C2D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9805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95B3E-214B-4880-A17E-1105D97CFAE2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8463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9B1E71-B85D-4C87-9DD0-DAF76B8ED1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7 Segmentation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20579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4387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1655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065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8473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C6F719-2A11-476F-990D-923728009773}" type="slidenum">
              <a:rPr lang="en-US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197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221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06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27770-D31A-4687-80C0-0EE04A7AEB4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684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45711-5064-478A-BBB2-F8588BC0BD33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5665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C991BB-B2BA-402F-B7B6-76C515895878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1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210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359FCEA-BBF6-4C71-9AB7-CD40BB1E5E08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459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3EA6DD-B732-4192-88A1-A6DBF13E989B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494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8BAF94-038D-423E-B1B7-7F419C83E5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722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774CB13-120F-4DAC-AED1-8060EB70DDAA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157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8B4388-E919-4A40-B67D-E690A149638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CB3B364-11E9-4318-B6B2-3CF18252348F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0846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2068A5-2B99-4E11-AB5C-755F5B4AE4EE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C987F44-4556-43F4-A6E1-95EEE6D1B694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7734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42255F-DBDF-4E75-91B8-4506406AA68E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8305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EB4F17-83AA-46C6-8F53-9FA464492853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8B6CBD4-7580-4BF0-A77E-5E8E341BF135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2198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4001A1B-A0CD-4A87-82BA-372E4503E08D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>
                <a:solidFill>
                  <a:prstClr val="black"/>
                </a:solidFill>
              </a:rPr>
              <a:t>CS 376 Lecture 7 Segmentation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22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4218AF-BFC5-4894-8AB7-0FC82E74B16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6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7841-D9FB-4391-A1A3-AADA75671D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F725-D68B-4606-927F-50A2AEEE11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49EB30-8125-4AB6-A7C5-4573611B723C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BE9D59-81E1-49DC-B0DF-BFE23630BDF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037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48915-05CA-4D65-AE23-77FD7139D1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620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0BABA3-A767-400A-90A0-9132290A9F74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C975F6-1F02-49F1-9B80-3C42822A824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771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220D96-590C-43B1-BDF6-03DFBD068EE6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2697F2-86AE-437C-90FF-D0F00A09CC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620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6EC057-91AE-4250-A6E5-34AD2042EE9E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C620BA-5B58-4BFE-9209-94A3CAD363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572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8F7712-9D33-48D2-A594-F8A35B589EAF}" type="datetime1">
              <a:rPr lang="en-US" smtClean="0"/>
              <a:t>2/2/2022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C8ACE6-38FB-41C1-BB51-260E57DEB5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067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4C228A-8AAF-4D54-B1CB-4B3D88F17C57}" type="datetime1">
              <a:rPr lang="en-US" smtClean="0"/>
              <a:t>2/2/2022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8AE770-982F-4BC2-AA0E-C47D558F4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301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BAD8D0-A40D-4D06-A194-4F895BE323D1}" type="datetime1">
              <a:rPr lang="en-US" smtClean="0"/>
              <a:t>2/2/2022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383176-FBAF-4F05-A00D-81B28782FD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306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E5ACA8-DB1E-4E7E-94FA-A3803119BD3F}" type="datetime1">
              <a:rPr lang="en-US" smtClean="0"/>
              <a:t>2/2/2022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B7E85-4311-4C48-89B5-CF7C3FBC332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544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E5D29D-33C4-4867-A11B-0DD96F9117E7}" type="datetime1">
              <a:rPr lang="en-US" smtClean="0"/>
              <a:t>2/2/2022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D37FA9-4D0B-40BC-BBEA-37390D508C1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8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D599-E07D-4CC2-9520-67FEF1648B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941E61-26C3-407B-AEB6-21F87665A812}" type="datetime1">
              <a:rPr lang="en-US" smtClean="0"/>
              <a:t>2/2/2022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93CF4-E63E-4E36-BA7C-2CBBFE382D2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303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179E-C8FE-46B6-8015-3EC16CD4D9AC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1759FE-7B4E-4F6E-B866-11187D72CA9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218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A4CFD2-4495-4A17-B78B-9DFF87381AE6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97410A-348B-4A90-B1CF-A9CEE800D69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744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44B25A-F0EE-4EB0-B934-6FEBD8423AE7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E4B2DDB-B4D1-4125-8159-6EDB94AE1695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8797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8BCAD8-F75D-4576-AE8C-25B50D1A92AB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3018B4-3933-4F62-A5FA-67D0DCE8653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275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3CD6EF-8DC7-411E-9079-90832159DDA1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B389572-BE80-4015-B60A-A72FC85D6D8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431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98A9E9-3A1C-414D-BB80-33381C39252A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073EA36-E756-4169-B749-F2D60A8B0CA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789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EA61802-386C-45BC-972C-B99E5DAD2F26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149096-2B83-44A4-B84B-C4BAB53BC103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764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5634CB1-D843-49E8-A7FA-F2F67BE80783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C9B566-B7D8-4BE7-840C-83778208EB1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144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1A4C02-683F-4615-A156-C5D7F4D37664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B7A1A3-3CB5-4873-9914-12B786270A8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1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73E7D7-8D1F-45C3-A181-771266E9F65F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930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4B8F5C5-F952-43EB-87A0-91247FBD76C3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F18ADD-DE40-44F3-A998-E661606E32F3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101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83DCBF-0E94-49AF-B3C8-0C1BDC171846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C550BD-6899-4552-B1A8-0A2A1826DF53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2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48A121-7174-4D47-B4BD-D3895B3B175B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183C7D-514C-471D-B43C-43B42CF8B980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721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80A6F-0941-4B2C-B13B-9DEBEEFF6499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06E393-7836-4834-A61E-1ECDC2D3926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272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02E7B-8260-4308-97F7-D257C0FB08AC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D8CC5-203E-40B0-B42C-2DCC325DF4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162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F64CD-F19C-4A0C-B6BC-A8AF853871EB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CC6F3-6FB7-40D8-9AEA-00C638948F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932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D2436-7DDC-485C-B726-0DEC8D874749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AE900-B3D8-4969-A191-0BEC1AB162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964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54163-0364-448D-BD58-C6F5FB52661E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49F2F-F447-429F-9A25-D29688861F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306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6D2F4-EEA2-4EE5-A53C-99DA4DC61E45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3C7C-5CB7-45D0-A061-D7794BAD99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073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47862-BC7D-426B-9552-AA0A0898F450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CFFFD-F276-45B3-9CB6-9968B289F6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69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D66176-F405-4754-A8E8-B3602219D14E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7216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9DDBD-1E79-43E8-A576-036F9FBB0BA2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9582C-3E8E-4A35-93C5-D6E841FDE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7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AD252-F990-4587-BDA0-D284D2A9F2E6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10565-676D-41DF-B4C0-1E6ED7FB20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11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C7E3F-DA1A-4642-843C-B510B993F543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1E3DD-952D-4B14-9CDD-1AE96E8D16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152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10703-4865-43D4-9527-28E6688723E1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516F2-4DB2-4BFB-B3D2-F57A6F4075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330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CB6FF-B0DC-4EB6-82A1-68B71F1F23FA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BFFBF-3429-4B96-9B0B-B4CDAD5E3C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237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9B0096-44B9-4C29-886A-9FE6FDE7B1F8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818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03DDD0-B4FE-4884-9759-60FAB7390CD3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892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9572E5-5A73-4E85-8AC8-E341687EC793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4549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A4EA95-9C72-4F1D-9E56-EBFE6002EED4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1152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DF92BE-1ED5-4E59-B46B-0A29351C21D1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4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D733C-32A7-4CBB-8D9C-FCB2E91F183E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053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8D38D5-B59C-4757-8715-769CC3C17EF1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23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F7A824-06B1-4BF4-8595-66ABE616E054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646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67AB4-51BA-4724-9186-6BDA9C0EFD97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840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EB2290-057E-46B1-A1ED-B46547EFB5F2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23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E50461-8C73-4DA8-86E4-4EB627E62E82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685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4783B8-5832-4E81-8B37-D36A0FDED1E4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1383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DCD7DC-1B87-4C98-9EAB-F1F47CE8D7F3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438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356EF7-6BBE-4E30-B0BD-7D75529D1BAF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CA7466-267E-47A2-8F04-1FF4ADF505B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432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4B4239-D932-427C-BC6E-5270C618BF2D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22413A-352F-4D45-8746-C955FEA6AE5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664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AE725B-9E8C-4BDB-B55C-B9D9B308615C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DACBE7-2A6A-460A-AE49-6159481E31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36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D1FC2E-253D-41D6-A633-C3AB6E34E79A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6100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D17A5F-E989-4D5D-9683-C0CEE864B368}" type="datetime1">
              <a:rPr lang="en-US" smtClean="0"/>
              <a:t>2/2/2022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7D0BF0-493F-4571-B65D-522C3186BFA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4852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EE7415-1C40-436D-B23B-BEAD4E6F3B59}" type="datetime1">
              <a:rPr lang="en-US" smtClean="0"/>
              <a:t>2/2/2022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D35E7F-3692-471F-BE66-89DA2E9955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742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244AD-D9B7-4E6B-AD0C-7CDDA98CAA4B}" type="datetime1">
              <a:rPr lang="en-US" smtClean="0"/>
              <a:t>2/2/2022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209B94-82B0-447E-ACEE-636B2707A0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600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A5A7E-200C-47BD-9DC4-EC4AFE4BD660}" type="datetime1">
              <a:rPr lang="en-US" smtClean="0"/>
              <a:t>2/2/2022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678E5-C793-4BD2-A5D1-D40A0F4347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451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61DA29-C350-4D99-88BC-B5D7EDC0F371}" type="datetime1">
              <a:rPr lang="en-US" smtClean="0"/>
              <a:t>2/2/2022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35902-9995-41E2-8428-7205D6E6CD4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013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235E29-E8D4-46D6-B8BA-E76AC86A9EC2}" type="datetime1">
              <a:rPr lang="en-US" smtClean="0"/>
              <a:t>2/2/2022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FD3463-CC8D-4294-8C0B-D3E48FAF8C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291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58AACB-D445-4626-8CFE-1FB1247EFD61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8CC53D-0A27-49C3-BFA1-CB92058F4CE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93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3BC14A-F4DD-492B-BCC9-7A587A73011A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26BAFC-50EB-4D86-B70A-D85B6C0FD3E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5878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C0F57F-1041-4E29-BE4B-D870BABF2403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67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342C2-89DF-4C66-9FBC-91FE414F4443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51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8CC15F-C293-452F-B6E6-45872059D40E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0979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59E2B6-6B85-4470-A176-94763F2B2F39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682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D4EF3F-BBC5-4B4A-9E5D-04F94BF83934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937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1B44A5-49F9-452E-96C1-EDDE82395E7F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411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112631-679C-4A61-BE19-4174E072FDD5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886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F40CA4-FA14-477A-BFB4-9AC04DD40F87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093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C54BA6-F33B-41BC-ACBF-1AFBCCE0BD71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733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733BC3-31B0-4017-9F9C-284D02DBAEBC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314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5F76DB-9B12-4633-80DE-92447D2C1D52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023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E2158-3BB1-46E5-B8AD-1599C54D7D49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091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D63ABE-A444-477C-B41B-2E905FD319ED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2/2/2022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0225231-1B04-4B28-977A-01563C4B0EE6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723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067836-7198-4F84-8832-C273FD856300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572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64603D-1564-476A-BF38-2601A43B01DF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2/2/2022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78EC12-D0E0-4B4A-A0DE-A2D7FD048EF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9497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B194D5B-A0F0-43C6-A31B-45CA3DF6EAAB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2/2/2022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1F52E98-AC33-414F-AC4C-5DE08E7DFAEB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274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BF86A1-A758-4CC8-AD96-5AA538AB6DB5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2/2/2022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D1A5F88-2822-46AC-AB6D-CEB7905A53AF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4835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D8BD025-680E-42BE-9C44-79646DCE6D72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2/2/2022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B762708-BA4D-47B0-82A6-0FC41C3E0B15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459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B00D94-87F7-4BF3-BB1C-E81CE6704325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2/2/2022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F016BBD-8E86-4A06-B96A-3EDB19E317A4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704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3D86BB-70AC-469F-A743-77274A3AE7DD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2/2/2022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D31170D-85B5-47E1-820C-18DD5758B643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61834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FEB812A-C51C-4FCA-92A1-218981C303E2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2/2/2022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202562E-3016-4BCD-B5B0-9524E897947C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6099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59C10F3-F116-45F5-8691-46F345D1B4A4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2/2/2022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FC7014-8518-4FB3-AC68-7AD46F8324F9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8857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B361101-96E5-450E-8573-08B0E38F8A55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2/2/2022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5E7D173-9B33-4C30-B08D-562C9791FB06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5314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0353B2-B327-4532-8647-FDC5E10D3CA5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2/2/2022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7CF7331-3FB3-4CD1-AEB5-094A5FE4CB51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90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15CD79-089C-48ED-A2D9-5AC7B5B1772A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13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4B959E-11D9-4F34-8F2A-FA9C161F04DE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1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F6D52-7D0F-489F-B0C4-63E7C0CD4E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4D5C32-A6FE-4115-8B4D-B40D22D6AB80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4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9C9853-B5EF-4BC6-B926-209A30CFA77C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03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91253D-BF28-40D6-B93C-E60A59F3DEB2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84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B4CCE-AF43-4EF4-8196-94F660FA8391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25A9EB-88F7-4662-8C55-F580AA51E36F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44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B27EA-5811-45A8-B808-246D36D98180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9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91EA0D-F3DF-4019-9033-2CACA345DADF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7E18B-52EE-4522-BF05-96BC36E7016B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04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09135E-3BAE-4B3E-B6DE-D7FB19F916DF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F55007-C91B-4A45-95C0-2B1DE79B2081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77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1D064-1C8A-4B85-BD0F-80ABCA42C3D4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EF1B91-A485-4085-8E73-2CB5EF7D0972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75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35C23E-F3DD-4B73-983F-180A69DCC6D6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8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9F5720-E7AE-4B46-B2D7-0D866314F632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8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D29F1-565D-475D-BFCC-717266D3FC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72240A-A784-44F0-B096-69A84423E9AB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680A97-1CA9-453B-AB9B-B65DC753399D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21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B048AE-8AF6-4DFF-B4EB-C41CFDD6174B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1694C7-AF5A-42A4-A032-D795907E8EC6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97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04EE49-C684-4975-A872-D880CF2ED1E2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209203-75D7-4CBC-A0FA-5F44ACC00C22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53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AC4C42-3D1B-48A8-81EC-9DDB8B62F653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4FF977-C01C-42A8-82A0-C84D00CF17BF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58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DD6065-E6E5-4851-818B-06A5B48778FE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07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EB2A1E-A062-4F2C-B13C-F3AF8C058AAA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22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14CD89-799F-4E9E-9F78-87D492D2E569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15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D1F728-537A-4C12-986B-5EBAD89F4E68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7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FF24D2-C7C7-4ADB-ABC3-8071C39FF52A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346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7D3CA0-6D80-4533-8B6A-AAAB89808BE4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5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58BF2-287F-4632-8D56-F11514107E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40C984-F3F1-4261-B6DD-8A2712417A3A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91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7A3E69-55D0-4F3A-8736-FD040A4E36B7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23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7C210A-B40F-4109-831F-7170E770B2DE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45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06E4B9-36B4-46B2-8ABB-40E6B1C04507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69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7CFB54-3391-49A8-9D8E-6B6B18F88E6D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38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DB352-9ED4-41D2-8FCD-194F14442A73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F340B-07B9-432D-8A90-7B24D265BB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918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B8A1B-763A-4EFF-BE27-F31F17CADD1C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1EAD8-90E0-408A-B14C-55F5922C25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40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AF37C-018F-4B65-9A14-5E16DDEC85A2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954B-E92E-4B55-AAF9-2633E7D25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294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01924-A739-4793-9CB0-70EA3F120340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94290-3335-4BE1-8528-9FD23670BA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52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8D53A-7303-47B5-806F-267B5348065A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7BA27-A15E-4043-B875-D1AEE23E7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7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E131-7E0E-4FA3-8F83-99C3824078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47D3C-55C5-42A7-B0A7-D6C865A7D7B0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B8325-9CC1-461F-9EC1-E0DFD2A4D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144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8ECD0-FFF1-426C-AC10-0740C3A9BE84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4D0D1-B572-4BEB-8CBA-809DDC06EC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8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4B0C-F69A-4BC3-A0B9-7C16F7287668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82E9-74AA-40C2-9F93-D41DBD0E35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84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F24E6-8929-4AE6-B4EB-0BE3BE2915C6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BEBC1-0CF5-40B9-849A-2A2D5088F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296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2AF97-36DF-4392-B802-FA3B79BE86A6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1A917-DED6-420F-AB89-71DCC74F1C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96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2DC3B-EB8F-45C4-939C-9331C70D1927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C4BE-810B-49B1-B651-7730B3903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6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78E9-7093-433C-AA63-35E6141F3A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3A5D9-B46A-464F-A509-27D7BFA32B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14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36DDE-A750-4A2D-B86E-4E6863AAF8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2DB91-86E4-4A0F-82D6-958DF24328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824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3A515-9CEA-4732-A2B2-92E018BBAD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D2E10-D168-4A80-8DB5-FBB5FF806B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73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25046-42F3-47CF-B1F1-EF742428A0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E2E87-D404-45DD-B45B-111282F08E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8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B5EEA-54B7-4607-9B9E-B6CDBC0C75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2289A-A106-4F5E-89AD-FB70A6460C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21F48-D346-4F71-8900-1838764A47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01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11122-C22A-4A7A-B794-E1E9EA0DDE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28C27-3DAD-4220-8F66-8203854363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53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7AFA5-3357-4451-A758-F7D669BC70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7F638-E97B-4BFD-AD2F-71EC9734DD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0240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1B783-C406-4691-BD03-D64113E8F6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D24A4-4916-451B-8EE0-D35DD9CCDD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71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11DE6-B923-4DCC-A20F-D396B838D1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B0751-FAF1-41BE-8C4F-3C2B5EBBA7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530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92FBC-3807-4BF6-9045-5CEF7FE91D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70A29-2472-4718-9BDE-69BD961F57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952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9216A-37B7-4437-94AA-74231837E5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08D90-F84B-44AE-AD03-5F0D067164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919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DE624-E6E2-4C23-BE43-843346DF224B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DC8FE-16F2-4162-BFDA-5B31D3448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9072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D90A4-9BD3-47C0-AC87-5270DF2F604F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40F04-038E-428E-9EBC-CA1AEE4AB2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74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BAA7C-2797-4BCF-823F-DF0A02637ED0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04F53-7D31-4A74-9EC1-02ECE217F7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23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480BE-BB86-444E-8B8D-1AC7CA9E95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F03D3-BB63-4F37-9C8A-B16144EDF3D9}" type="datetime1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761C0-7759-4DFB-83B9-7C36666533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4656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78AE4-9466-4701-AF45-0EB4D48603DF}" type="datetime1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7F55C-3383-4A7B-B317-D316C84892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1989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082EF-9871-4ED1-BCA7-D548B8C516FD}" type="datetime1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8AC2-2BAA-4588-A7FC-C891B0C83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450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8FE52-2C88-4E45-91FD-FE91CE65CF28}" type="datetime1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94152-2757-422D-926A-6351842B51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8479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D5610-DECC-45EA-AC50-CBF5CF3AEAD1}" type="datetime1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7DAC3-55FF-4E26-A1B4-1D0A95D62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385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E7A9B-8E03-4721-8912-495386E2BE9E}" type="datetime1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37255-491D-41E3-A847-69602E6A63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5037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C657B-1B42-4EF4-AE4C-B7F603B666B5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8FFDE-0724-4739-AD17-754D61CB5E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0237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C70D8-1EE4-4A61-B58F-B2AC62EC1E75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964C3-68EB-437A-A345-0BD2BDFE8C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6550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65969-26FB-40F9-9180-6758358218E8}" type="datetime1">
              <a:rPr lang="en-US" smtClean="0"/>
              <a:t>2/2/2022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51F4D-8B56-4DC2-B509-EA36C5742D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761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A8F11-69E3-4D62-B6AB-DD386A1DCF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8880D-8C14-414F-9A2C-CAC4CEB712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5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5A770-C861-4479-830B-77ACBF87DF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B1C4-BCA3-48B7-B281-56C31FF2DD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87C5-D1BA-4E64-9B6E-A01CF3A7D9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335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D40BF-9EE4-4632-9830-4BC2E9E2CE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9DFD-7A6B-421E-91AE-F1416F30A7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520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0A330-8B67-41A1-8E3A-2E71BCC93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2093-982A-4E29-84CD-21505EE181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562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6D018-32BC-4B39-A85C-5733DF2C60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F99F-4257-47F7-B137-92F5C330B8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145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D574E-274E-44F3-B74A-D54BB97D8F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2DBDE-828A-4ED8-BAC3-0183760B6D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933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40CB2-6649-4F6D-98E4-C9FD554D0C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4E828-8872-429C-B31F-81F3904DB6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034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59CC4-6766-4569-A9BE-C8B1D8E1AD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4F8D-F56C-469B-8A33-F67E89A087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439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CBEE5-8EE4-46B7-913A-02CD22EAB7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1FFF3-B466-42C5-A286-E06D02714B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789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8C6AC-D58E-4340-9238-EA483D54EC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34E0C-7D9E-4F01-AF55-2FE14BA758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907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7166C-69DF-4D36-9301-9BC2562F2D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9CCE-778B-4371-A03A-FDCD62BA79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1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D20CB-B548-44F6-A99E-A9FE6C398C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E81CBC-CFC2-4130-8785-5B577264F81B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9891-993B-4D33-B993-137EB48B892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918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846B29-9079-4FEA-B250-C2413A23C185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D13BAD-D3CD-4709-A2BF-5D45E794302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496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259B5B-25DB-48F9-B830-F9F0EE6208BA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3737EA-7009-4E81-999B-EDE285887C7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618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ECC2CC-AFEF-4F06-8FE2-B66B36AC3F20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7408ED-D371-4F73-8FFB-D7F48F1ED9C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813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C21678-DB44-44D6-89F0-C269054C96DD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B27D6B-5523-448D-A070-920C01AFCC8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988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FBDFB-374F-4071-A7A1-8650BEC4768E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C5779B-CA68-481B-B316-38460C8DEAF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444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AA4926-F6F9-42D1-A8E0-AF314B6BA2D9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D9997A-8257-478E-A6A0-790675028B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452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1CFBEC-3F36-4969-8848-CD763F193B38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2E691A-386B-4998-A2FA-C91D6DAECF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899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D23C6-0DC9-4EA8-B65B-BA9589BEF50D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0CC90E-0932-4E33-996D-1E975E80B8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300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09C28B-0896-4D17-95D7-C9FC208314B0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877AAA-4F4C-42BD-B112-A1606A8023C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3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D11A9-7E0A-4BE9-A566-56A3D46589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D29B35-D587-496C-BFDA-A2442747EEC5}" type="datetime1">
              <a:rPr lang="en-US" smtClean="0"/>
              <a:t>2/2/2022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28F398-02E5-4E7F-9921-4D067D02FED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5DC5993-E29D-4A08-A3E3-BB2167695C42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B403E6-EFB1-4095-AC3C-2CFB971FD47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0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6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5A53E4-214B-41BE-93C2-0A042A7FF45B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8D4F9E-690E-4DB4-8418-504973D6CBF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62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C86BE-B4F4-4B37-A61C-4EE8A8926996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8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EF36D5-77AD-466B-9952-1E7A7C327366}" type="datetime1">
              <a:rPr lang="en-US" smtClean="0"/>
              <a:t>2/2/2022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0CD11F-B03E-4E9A-B773-B4DFD6C80F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80E327-B8DE-48A7-9C74-577771A2AF4D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9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540456-DEC8-4374-B140-C4B1676C022F}" type="datetime1">
              <a:rPr lang="en-US" smtClean="0">
                <a:solidFill>
                  <a:srgbClr val="000000"/>
                </a:solidFill>
                <a:cs typeface="Arial" pitchFamily="34" charset="0"/>
              </a:rPr>
              <a:t>2/2/2022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995C511-E46B-4ADA-A9E9-D6AF2C7EFDC4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27C37C-73E7-4148-8165-2E0EE5424DDC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3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667AEA-40AF-4E30-87EC-042263384054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3A821E-B77A-4C4D-A36F-8D72A05AB943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5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EC79D8-18E6-4F7D-8258-28BD53068B65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1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DB5191-5DE6-4AFB-A692-CEB1955FDF2C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E5EBEA-C4C0-4A64-9B9B-3BBF4355055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0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78F825-66C8-4C42-8924-0EEE6E4C9E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0BC6BE-AF76-4AFC-948E-58376E0987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3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62EC8942-12B8-4A0F-B491-481133E59468}" type="datetime1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B33576-EE18-42D9-ACEA-3CC56379C4A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12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9E1510-EC44-4758-9352-DF441ABBD3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F44228-A715-4D35-A686-68263BBDC7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3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9BAA52-37D4-4975-AFA8-47C99F1CACA4}" type="datetime1">
              <a:rPr lang="en-US" smtClean="0">
                <a:solidFill>
                  <a:srgbClr val="000000"/>
                </a:solidFill>
              </a:rPr>
              <a:t>2/2/2022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48179E-8127-4BF2-8762-211A319AAEC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4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4.png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5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3.bin"/><Relationship Id="rId4" Type="http://schemas.openxmlformats.org/officeDocument/2006/relationships/tags" Target="../tags/tag2.xml"/><Relationship Id="rId9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12" Type="http://schemas.openxmlformats.org/officeDocument/2006/relationships/image" Target="../media/image17.wmf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5.wmf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4.wmf"/><Relationship Id="rId4" Type="http://schemas.openxmlformats.org/officeDocument/2006/relationships/notesSlide" Target="../notesSlides/notesSlide10.xml"/><Relationship Id="rId9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4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wmf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49.wmf"/><Relationship Id="rId2" Type="http://schemas.openxmlformats.org/officeDocument/2006/relationships/vmlDrawing" Target="../drawings/vmlDrawing5.vml"/><Relationship Id="rId1" Type="http://schemas.openxmlformats.org/officeDocument/2006/relationships/themeOverride" Target="../theme/themeOverride19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6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14.xml"/><Relationship Id="rId1" Type="http://schemas.openxmlformats.org/officeDocument/2006/relationships/tags" Target="../tags/tag13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6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17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6.xml"/><Relationship Id="rId7" Type="http://schemas.openxmlformats.org/officeDocument/2006/relationships/image" Target="../media/image6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36.xml"/><Relationship Id="rId1" Type="http://schemas.openxmlformats.org/officeDocument/2006/relationships/themeOverride" Target="../theme/themeOverride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0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3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1.png"/><Relationship Id="rId5" Type="http://schemas.openxmlformats.org/officeDocument/2006/relationships/image" Target="../media/image68.wmf"/><Relationship Id="rId10" Type="http://schemas.openxmlformats.org/officeDocument/2006/relationships/image" Target="../media/image70.wmf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0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3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1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2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openaccess.thecvf.com/content_iccv_2015/papers/Xie_Holistically-Nested_Edge_Detection_ICCV_2015_paper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25.xml"/><Relationship Id="rId1" Type="http://schemas.openxmlformats.org/officeDocument/2006/relationships/themeOverride" Target="../theme/themeOverride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25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25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70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77.wmf"/><Relationship Id="rId4" Type="http://schemas.openxmlformats.org/officeDocument/2006/relationships/hyperlink" Target="http://www.pascal-network.org/challenges/VOC/pubs/leibe04.pdf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8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23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8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25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81.wmf"/><Relationship Id="rId4" Type="http://schemas.openxmlformats.org/officeDocument/2006/relationships/oleObject" Target="../embeddings/oleObject27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80.xml"/><Relationship Id="rId1" Type="http://schemas.openxmlformats.org/officeDocument/2006/relationships/themeOverride" Target="../theme/themeOverride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6" Type="http://schemas.openxmlformats.org/officeDocument/2006/relationships/hyperlink" Target="http://ttic.uchicago.edu/~xren/research/iccv2003/" TargetMode="Externa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7.xml"/><Relationship Id="rId6" Type="http://schemas.openxmlformats.org/officeDocument/2006/relationships/image" Target="../media/image103.png"/><Relationship Id="rId5" Type="http://schemas.openxmlformats.org/officeDocument/2006/relationships/image" Target="../media/image100.jpeg"/><Relationship Id="rId4" Type="http://schemas.openxmlformats.org/officeDocument/2006/relationships/image" Target="../media/image101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0.jpeg"/><Relationship Id="rId4" Type="http://schemas.openxmlformats.org/officeDocument/2006/relationships/image" Target="../media/image10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123.png"/><Relationship Id="rId5" Type="http://schemas.openxmlformats.org/officeDocument/2006/relationships/image" Target="../media/image120.png"/><Relationship Id="rId4" Type="http://schemas.openxmlformats.org/officeDocument/2006/relationships/image" Target="../media/image122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4.png"/><Relationship Id="rId7" Type="http://schemas.openxmlformats.org/officeDocument/2006/relationships/hyperlink" Target="http://openaccess.thecvf.com/content_ICCV_2017/papers/He_Mask_R-CNN_ICCV_2017_paper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130.jpg"/><Relationship Id="rId4" Type="http://schemas.openxmlformats.org/officeDocument/2006/relationships/image" Target="../media/image125.png"/><Relationship Id="rId9" Type="http://schemas.openxmlformats.org/officeDocument/2006/relationships/image" Target="../media/image1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1674: Intro to Computer Vision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Grouping: Edges, Lines, </a:t>
            </a:r>
            <a:b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Circles, Segments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February 10, 2022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9AAD7-0FC4-47EC-BDC9-6999CAB8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of noise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11960"/>
            <a:ext cx="7772400" cy="914400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Consider a single row or column of the image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Plotting intensity as a function of position gives a signal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646810"/>
              </p:ext>
            </p:extLst>
          </p:nvPr>
        </p:nvGraphicFramePr>
        <p:xfrm>
          <a:off x="1839913" y="2315261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" name="Photo Editor Photo" r:id="rId7" imgW="5885714" imgH="2219635" progId="">
                  <p:embed/>
                </p:oleObj>
              </mc:Choice>
              <mc:Fallback>
                <p:oleObj name="Photo Editor Photo" r:id="rId7" imgW="5885714" imgH="221963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2315261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01725" y="2984775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4316894"/>
            <a:ext cx="7772400" cy="2522538"/>
            <a:chOff x="432" y="2544"/>
            <a:chExt cx="4896" cy="1589"/>
          </a:xfrm>
        </p:grpSpPr>
        <p:graphicFrame>
          <p:nvGraphicFramePr>
            <p:cNvPr id="5123" name="Object 7"/>
            <p:cNvGraphicFramePr>
              <a:graphicFrameLocks noChangeAspect="1"/>
            </p:cNvGraphicFramePr>
            <p:nvPr/>
          </p:nvGraphicFramePr>
          <p:xfrm>
            <a:off x="1099" y="2544"/>
            <a:ext cx="3173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83" name="Photo Editor Photo" r:id="rId10" imgW="5915851" imgH="2029108" progId="">
                    <p:embed/>
                  </p:oleObj>
                </mc:Choice>
                <mc:Fallback>
                  <p:oleObj name="Photo Editor Photo" r:id="rId10" imgW="5915851" imgH="202910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173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129" name="Picture 8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0" name="Rectangle 9"/>
            <p:cNvSpPr>
              <a:spLocks noChangeArrowheads="1"/>
            </p:cNvSpPr>
            <p:nvPr/>
          </p:nvSpPr>
          <p:spPr bwMode="auto">
            <a:xfrm>
              <a:off x="432" y="3701"/>
              <a:ext cx="489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prstClr val="black"/>
                  </a:solidFill>
                  <a:latin typeface="Arial" charset="0"/>
                </a:rPr>
                <a:t>Where is the edge?</a:t>
              </a:r>
              <a:endParaRPr lang="en-US" sz="2800" i="1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S. Seitz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D22E9-454E-4F8D-94AE-BF10D4788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5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6766-289B-4082-BD06-E3455AD9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classic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79D9-2235-4ACE-A025-FD61CC464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Edges: threshold gradient magnitude</a:t>
            </a:r>
          </a:p>
          <a:p>
            <a:r>
              <a:rPr lang="en-US" dirty="0"/>
              <a:t>Lines: edge points vote for parameters of line, circle, etc. (works for general objects)</a:t>
            </a:r>
          </a:p>
          <a:p>
            <a:r>
              <a:rPr lang="en-US" dirty="0"/>
              <a:t>Segments: use clustering (e.g. K-means) to group pixels by intensity, texture,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27121-8299-4C35-A2F4-BCBADB2EA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90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Without</a:t>
            </a:r>
            <a:r>
              <a:rPr lang="en-US" dirty="0"/>
              <a:t> noise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11960"/>
            <a:ext cx="7772400" cy="914400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Consider a single row or column of the image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Plotting intensity as a function of position gives a signal</a:t>
            </a:r>
          </a:p>
        </p:txBody>
      </p:sp>
      <p:pic>
        <p:nvPicPr>
          <p:cNvPr id="512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1725" y="2984775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862994"/>
            <a:ext cx="9874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685800" y="6153632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Where is the edge?</a:t>
            </a:r>
            <a:endParaRPr lang="en-US" sz="2800" i="1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32806" y="3649508"/>
            <a:ext cx="22172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32806" y="5493143"/>
            <a:ext cx="22172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540898" y="351396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532806" y="2454960"/>
            <a:ext cx="0" cy="1194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532806" y="4298595"/>
            <a:ext cx="0" cy="1194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682751" y="351888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817780" y="3512632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966457" y="3518885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115134" y="3519389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270635" y="335184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419312" y="3226054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74813" y="3105058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723490" y="2978433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872167" y="2849304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034492" y="272620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178287" y="282615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335730" y="282780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488291" y="282615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47991" y="3666273"/>
            <a:ext cx="3515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Pixel location = 1 …                                      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47991" y="5521846"/>
            <a:ext cx="3515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Pixel location = 1 …                                      14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909" t="6256" r="80806" b="89574"/>
          <a:stretch/>
        </p:blipFill>
        <p:spPr>
          <a:xfrm>
            <a:off x="5336735" y="5015312"/>
            <a:ext cx="3352716" cy="477831"/>
          </a:xfrm>
          <a:prstGeom prst="rect">
            <a:avLst/>
          </a:prstGeom>
        </p:spPr>
      </p:pic>
      <p:sp>
        <p:nvSpPr>
          <p:cNvPr id="47" name="TextBox 3"/>
          <p:cNvSpPr txBox="1">
            <a:spLocks noChangeArrowheads="1"/>
          </p:cNvSpPr>
          <p:nvPr/>
        </p:nvSpPr>
        <p:spPr bwMode="auto">
          <a:xfrm>
            <a:off x="6886322" y="6611779"/>
            <a:ext cx="23952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https://en.wikipedia.org/wiki/Derivative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21308" y="2622782"/>
            <a:ext cx="10197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00" dirty="0"/>
              <a:t>Intensity = 7</a:t>
            </a:r>
          </a:p>
          <a:p>
            <a:pPr algn="r"/>
            <a:endParaRPr lang="en-US" sz="1300" dirty="0"/>
          </a:p>
          <a:p>
            <a:pPr algn="r"/>
            <a:endParaRPr lang="en-US" sz="1300" dirty="0"/>
          </a:p>
          <a:p>
            <a:pPr algn="r"/>
            <a:endParaRPr lang="en-US" sz="1300" dirty="0"/>
          </a:p>
          <a:p>
            <a:pPr algn="r"/>
            <a:r>
              <a:rPr lang="en-US" sz="1300" dirty="0"/>
              <a:t>1</a:t>
            </a:r>
          </a:p>
          <a:p>
            <a:pPr algn="r"/>
            <a:endParaRPr lang="en-US" sz="1300" dirty="0"/>
          </a:p>
        </p:txBody>
      </p:sp>
      <p:sp>
        <p:nvSpPr>
          <p:cNvPr id="49" name="TextBox 48"/>
          <p:cNvSpPr txBox="1"/>
          <p:nvPr/>
        </p:nvSpPr>
        <p:spPr>
          <a:xfrm>
            <a:off x="1903430" y="4861218"/>
            <a:ext cx="67204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00" dirty="0"/>
              <a:t>Diff = 1</a:t>
            </a:r>
          </a:p>
          <a:p>
            <a:pPr algn="r"/>
            <a:r>
              <a:rPr lang="en-US" sz="1300" dirty="0"/>
              <a:t>0</a:t>
            </a:r>
          </a:p>
          <a:p>
            <a:pPr algn="r"/>
            <a:r>
              <a:rPr lang="en-US" sz="1300" dirty="0"/>
              <a:t>-1</a:t>
            </a:r>
          </a:p>
          <a:p>
            <a:pPr algn="r"/>
            <a:endParaRPr lang="en-US" sz="1300" dirty="0"/>
          </a:p>
        </p:txBody>
      </p:sp>
      <p:sp>
        <p:nvSpPr>
          <p:cNvPr id="50" name="Oval 49"/>
          <p:cNvSpPr/>
          <p:nvPr/>
        </p:nvSpPr>
        <p:spPr>
          <a:xfrm>
            <a:off x="2678462" y="5143714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540897" y="5141373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816471" y="514112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70370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807029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947291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0956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2968943" y="5143713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121724" y="514112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32480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4004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5528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7052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8576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0100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1624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3148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4672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6196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3270635" y="4940412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417518" y="4940411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576997" y="4943402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3723489" y="4940410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876326" y="4940409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034119" y="4940408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179754" y="532527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331973" y="5148505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488480" y="5140885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030455" y="4855189"/>
            <a:ext cx="1349580" cy="279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4094754" y="5242179"/>
            <a:ext cx="276447" cy="279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12CBD8-0600-41D4-9255-E9F54181F79B}"/>
              </a:ext>
            </a:extLst>
          </p:cNvPr>
          <p:cNvSpPr txBox="1"/>
          <p:nvPr/>
        </p:nvSpPr>
        <p:spPr>
          <a:xfrm>
            <a:off x="7278082" y="568342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f(x+1) – f(x)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80B28B-5DF6-4A8B-9A2B-C0C03CF9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37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8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With</a:t>
            </a:r>
            <a:r>
              <a:rPr lang="en-US" dirty="0"/>
              <a:t> noise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11960"/>
            <a:ext cx="7772400" cy="914400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Consider a single row or column of the image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Plotting intensity as a function of position gives a signal</a:t>
            </a:r>
          </a:p>
        </p:txBody>
      </p:sp>
      <p:pic>
        <p:nvPicPr>
          <p:cNvPr id="512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1725" y="2984775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862994"/>
            <a:ext cx="9874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685800" y="6153632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Where is the edge?</a:t>
            </a:r>
            <a:endParaRPr lang="en-US" sz="2800" i="1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32806" y="3649508"/>
            <a:ext cx="22172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32806" y="5493143"/>
            <a:ext cx="22172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540898" y="351396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532806" y="2454960"/>
            <a:ext cx="0" cy="1194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532806" y="4298595"/>
            <a:ext cx="0" cy="1194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682751" y="334743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817780" y="3512632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966457" y="3347435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115134" y="3519389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270635" y="335184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419312" y="3226054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74813" y="3105058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723490" y="2978433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872167" y="2849304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034492" y="272620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178287" y="282615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335730" y="272620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488291" y="2826156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47991" y="3666273"/>
            <a:ext cx="3515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Pixel location = 1 …                                      14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47991" y="5521846"/>
            <a:ext cx="3515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Pixel location = 1 …                                      14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909" t="6256" r="80806" b="89574"/>
          <a:stretch/>
        </p:blipFill>
        <p:spPr>
          <a:xfrm>
            <a:off x="5336735" y="5015312"/>
            <a:ext cx="3352716" cy="477831"/>
          </a:xfrm>
          <a:prstGeom prst="rect">
            <a:avLst/>
          </a:prstGeom>
        </p:spPr>
      </p:pic>
      <p:sp>
        <p:nvSpPr>
          <p:cNvPr id="47" name="TextBox 3"/>
          <p:cNvSpPr txBox="1">
            <a:spLocks noChangeArrowheads="1"/>
          </p:cNvSpPr>
          <p:nvPr/>
        </p:nvSpPr>
        <p:spPr bwMode="auto">
          <a:xfrm>
            <a:off x="6886322" y="6611779"/>
            <a:ext cx="239524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https://en.wikipedia.org/wiki/Derivative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21308" y="2622782"/>
            <a:ext cx="10197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00" dirty="0"/>
              <a:t>Intensity = 7</a:t>
            </a:r>
          </a:p>
          <a:p>
            <a:pPr algn="r"/>
            <a:endParaRPr lang="en-US" sz="1300" dirty="0"/>
          </a:p>
          <a:p>
            <a:pPr algn="r"/>
            <a:endParaRPr lang="en-US" sz="1300" dirty="0"/>
          </a:p>
          <a:p>
            <a:pPr algn="r"/>
            <a:endParaRPr lang="en-US" sz="1300" dirty="0"/>
          </a:p>
          <a:p>
            <a:pPr algn="r"/>
            <a:r>
              <a:rPr lang="en-US" sz="1300" dirty="0"/>
              <a:t>1</a:t>
            </a:r>
          </a:p>
          <a:p>
            <a:pPr algn="r"/>
            <a:endParaRPr lang="en-US" sz="1300" dirty="0"/>
          </a:p>
        </p:txBody>
      </p:sp>
      <p:sp>
        <p:nvSpPr>
          <p:cNvPr id="49" name="TextBox 48"/>
          <p:cNvSpPr txBox="1"/>
          <p:nvPr/>
        </p:nvSpPr>
        <p:spPr>
          <a:xfrm>
            <a:off x="1903430" y="4861218"/>
            <a:ext cx="67204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00" dirty="0"/>
              <a:t>Diff = 1</a:t>
            </a:r>
          </a:p>
          <a:p>
            <a:pPr algn="r"/>
            <a:r>
              <a:rPr lang="en-US" sz="1300" dirty="0"/>
              <a:t>0</a:t>
            </a:r>
          </a:p>
          <a:p>
            <a:pPr algn="r"/>
            <a:r>
              <a:rPr lang="en-US" sz="1300" dirty="0"/>
              <a:t>-1</a:t>
            </a:r>
          </a:p>
          <a:p>
            <a:pPr algn="r"/>
            <a:endParaRPr lang="en-US" sz="1300" dirty="0"/>
          </a:p>
        </p:txBody>
      </p:sp>
      <p:sp>
        <p:nvSpPr>
          <p:cNvPr id="50" name="Oval 49"/>
          <p:cNvSpPr/>
          <p:nvPr/>
        </p:nvSpPr>
        <p:spPr>
          <a:xfrm>
            <a:off x="2678462" y="4940514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540897" y="5141373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816471" y="532527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70370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807029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947291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0956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2968943" y="4940513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121724" y="532527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>
            <a:off x="32480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4004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5528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7052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8576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0100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1624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3148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4672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619645" y="2395149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3270635" y="4940412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417518" y="4940411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576997" y="4943402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3723489" y="4940410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876326" y="4940409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034119" y="4940408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179754" y="5325277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4331973" y="4938955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488480" y="5331385"/>
            <a:ext cx="121381" cy="12138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549934" y="4855189"/>
            <a:ext cx="2009366" cy="279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2630819" y="5253483"/>
            <a:ext cx="2127295" cy="279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E46BADE-9848-4E73-AC78-13001AE6D8C5}"/>
              </a:ext>
            </a:extLst>
          </p:cNvPr>
          <p:cNvSpPr txBox="1"/>
          <p:nvPr/>
        </p:nvSpPr>
        <p:spPr>
          <a:xfrm>
            <a:off x="7278082" y="568342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f(x+1) – f(x)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782E3A-DAE0-4249-8922-0CD7443BD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62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Effects of noise</a:t>
            </a:r>
          </a:p>
        </p:txBody>
      </p:sp>
      <p:sp>
        <p:nvSpPr>
          <p:cNvPr id="976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Difference filters respond strongly to noise</a:t>
            </a:r>
          </a:p>
          <a:p>
            <a:pPr lvl="1"/>
            <a:r>
              <a:rPr lang="en-US"/>
              <a:t>Image noise results in pixels that look very different from their neighbors</a:t>
            </a:r>
          </a:p>
          <a:p>
            <a:pPr lvl="1"/>
            <a:r>
              <a:rPr lang="en-US"/>
              <a:t>Generally, the larger the noise the stronger the response</a:t>
            </a:r>
          </a:p>
          <a:p>
            <a:pPr>
              <a:buFontTx/>
              <a:buChar char="•"/>
            </a:pPr>
            <a:r>
              <a:rPr lang="en-US"/>
              <a:t>What can we do about it?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D. Forsyth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7CDB37-16DE-45E6-B9F4-DB419048B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55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89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Solution: smooth first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04800" y="5943600"/>
            <a:ext cx="7772400" cy="771525"/>
            <a:chOff x="192" y="3744"/>
            <a:chExt cx="4896" cy="486"/>
          </a:xfrm>
        </p:grpSpPr>
        <p:sp>
          <p:nvSpPr>
            <p:cNvPr id="6161" name="Rectangle 2"/>
            <p:cNvSpPr>
              <a:spLocks noChangeArrowheads="1"/>
            </p:cNvSpPr>
            <p:nvPr/>
          </p:nvSpPr>
          <p:spPr bwMode="auto">
            <a:xfrm>
              <a:off x="192" y="3798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800">
                  <a:solidFill>
                    <a:prstClr val="black"/>
                  </a:solidFill>
                  <a:latin typeface="Arial" charset="0"/>
                </a:rPr>
                <a:t>To find edges, look for peaks in</a:t>
              </a:r>
              <a:endParaRPr lang="en-US" sz="2800" i="1">
                <a:solidFill>
                  <a:prstClr val="black"/>
                </a:solidFill>
                <a:latin typeface="Arial" charset="0"/>
              </a:endParaRPr>
            </a:p>
          </p:txBody>
        </p:sp>
        <p:graphicFrame>
          <p:nvGraphicFramePr>
            <p:cNvPr id="6147" name="Object 21"/>
            <p:cNvGraphicFramePr>
              <a:graphicFrameLocks noChangeAspect="1"/>
            </p:cNvGraphicFramePr>
            <p:nvPr/>
          </p:nvGraphicFramePr>
          <p:xfrm>
            <a:off x="3696" y="3744"/>
            <a:ext cx="816" cy="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06" name="Equation" r:id="rId5" imgW="660113" imgH="393529" progId="Equation.3">
                    <p:embed/>
                  </p:oleObj>
                </mc:Choice>
                <mc:Fallback>
                  <p:oleObj name="Equation" r:id="rId5" imgW="660113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44"/>
                          <a:ext cx="816" cy="4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5638" y="1070112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17"/>
          <p:cNvSpPr txBox="1">
            <a:spLocks noChangeArrowheads="1"/>
          </p:cNvSpPr>
          <p:nvPr/>
        </p:nvSpPr>
        <p:spPr bwMode="auto">
          <a:xfrm>
            <a:off x="1638300" y="1597162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  <a:latin typeface="Times New Roman" pitchFamily="18" charset="0"/>
              </a:rPr>
              <a:t>f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638300" y="2471875"/>
            <a:ext cx="5600700" cy="1120775"/>
            <a:chOff x="1032" y="1507"/>
            <a:chExt cx="3528" cy="706"/>
          </a:xfrm>
        </p:grpSpPr>
        <p:pic>
          <p:nvPicPr>
            <p:cNvPr id="6159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0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>
                  <a:solidFill>
                    <a:prstClr val="black"/>
                  </a:solidFill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292225" y="3610112"/>
            <a:ext cx="5946775" cy="1104900"/>
            <a:chOff x="814" y="2224"/>
            <a:chExt cx="3746" cy="696"/>
          </a:xfrm>
        </p:grpSpPr>
        <p:pic>
          <p:nvPicPr>
            <p:cNvPr id="6157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8" name="Text Box 19"/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>
                  <a:solidFill>
                    <a:prstClr val="black"/>
                  </a:solidFill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914400" y="4715012"/>
            <a:ext cx="6324600" cy="1155700"/>
            <a:chOff x="576" y="2920"/>
            <a:chExt cx="3984" cy="728"/>
          </a:xfrm>
        </p:grpSpPr>
        <p:pic>
          <p:nvPicPr>
            <p:cNvPr id="6156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146" name="Object 23"/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07" name="Equation" r:id="rId11" imgW="660113" imgH="393529" progId="Equation.3">
                    <p:embed/>
                  </p:oleObj>
                </mc:Choice>
                <mc:Fallback>
                  <p:oleObj name="Equation" r:id="rId11" imgW="660113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S. Seitz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CD429-ABF3-4E12-A077-D0622B520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06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Derivative theorem of convolution</a:t>
            </a:r>
          </a:p>
        </p:txBody>
      </p:sp>
      <p:sp>
        <p:nvSpPr>
          <p:cNvPr id="7174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311966"/>
            <a:ext cx="8229600" cy="481419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Differentiation is convolution, and convolution is associative:</a:t>
            </a:r>
            <a:br>
              <a:rPr lang="en-US" sz="2800" dirty="0"/>
            </a:br>
            <a:endParaRPr lang="en-US" sz="2800" dirty="0"/>
          </a:p>
          <a:p>
            <a:pPr>
              <a:buFontTx/>
              <a:buChar char="•"/>
            </a:pPr>
            <a:r>
              <a:rPr lang="en-US" sz="2800" dirty="0"/>
              <a:t>This saves us one operation:</a:t>
            </a:r>
            <a:endParaRPr lang="en-US" sz="2800" i="1" dirty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505911"/>
              </p:ext>
            </p:extLst>
          </p:nvPr>
        </p:nvGraphicFramePr>
        <p:xfrm>
          <a:off x="3581400" y="1719469"/>
          <a:ext cx="26670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0" name="Equation" r:id="rId5" imgW="1320227" imgH="393529" progId="Equation.3">
                  <p:embed/>
                </p:oleObj>
              </mc:Choice>
              <mc:Fallback>
                <p:oleObj name="Equation" r:id="rId5" imgW="132022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719469"/>
                        <a:ext cx="2667000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6" name="Group 7"/>
          <p:cNvGrpSpPr>
            <a:grpSpLocks/>
          </p:cNvGrpSpPr>
          <p:nvPr/>
        </p:nvGrpSpPr>
        <p:grpSpPr bwMode="auto">
          <a:xfrm>
            <a:off x="1295400" y="3092312"/>
            <a:ext cx="5781261" cy="3613288"/>
            <a:chOff x="720" y="1317"/>
            <a:chExt cx="4474" cy="2907"/>
          </a:xfrm>
        </p:grpSpPr>
        <p:graphicFrame>
          <p:nvGraphicFramePr>
            <p:cNvPr id="7171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51" name="Photo Editor Photo" r:id="rId7" imgW="6001588" imgH="4847619" progId="">
                    <p:embed/>
                  </p:oleObj>
                </mc:Choice>
                <mc:Fallback>
                  <p:oleObj name="Photo Editor Photo" r:id="rId7" imgW="6001588" imgH="484761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2" name="Object 9"/>
            <p:cNvGraphicFramePr>
              <a:graphicFrameLocks noChangeAspect="1"/>
            </p:cNvGraphicFramePr>
            <p:nvPr/>
          </p:nvGraphicFramePr>
          <p:xfrm>
            <a:off x="720" y="3408"/>
            <a:ext cx="720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52" name="Equation" r:id="rId9" imgW="558558" imgH="393529" progId="Equation.3">
                    <p:embed/>
                  </p:oleObj>
                </mc:Choice>
                <mc:Fallback>
                  <p:oleObj name="Equation" r:id="rId9" imgW="558558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408"/>
                          <a:ext cx="720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1079" y="1680"/>
              <a:ext cx="1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>
                  <a:solidFill>
                    <a:prstClr val="black"/>
                  </a:solidFill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7173" name="Object 11"/>
            <p:cNvGraphicFramePr>
              <a:graphicFrameLocks noChangeAspect="1"/>
            </p:cNvGraphicFramePr>
            <p:nvPr/>
          </p:nvGraphicFramePr>
          <p:xfrm>
            <a:off x="997" y="2496"/>
            <a:ext cx="44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53" name="Equation" r:id="rId11" imgW="330057" imgH="393529" progId="Equation.3">
                    <p:embed/>
                  </p:oleObj>
                </mc:Choice>
                <mc:Fallback>
                  <p:oleObj name="Equation" r:id="rId11" imgW="330057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" y="2496"/>
                          <a:ext cx="443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S. Seitz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538884" y="3453042"/>
            <a:ext cx="11160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cs typeface="Arial" pitchFamily="34" charset="0"/>
              </a:rPr>
              <a:t>Image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cs typeface="Arial" pitchFamily="34" charset="0"/>
              </a:rPr>
              <a:t>with edge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519834" y="4613584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cs typeface="Arial" pitchFamily="34" charset="0"/>
              </a:rPr>
              <a:t>Derivative</a:t>
            </a:r>
            <a:br>
              <a:rPr lang="en-US" kern="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kern="0" dirty="0">
                <a:solidFill>
                  <a:srgbClr val="000000"/>
                </a:solidFill>
                <a:cs typeface="Arial" pitchFamily="34" charset="0"/>
              </a:rPr>
              <a:t>of Gaussian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462684" y="5688744"/>
            <a:ext cx="1473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000000"/>
                </a:solidFill>
                <a:cs typeface="Arial" pitchFamily="34" charset="0"/>
              </a:rPr>
              <a:t>Edge = max</a:t>
            </a:r>
            <a:br>
              <a:rPr lang="en-US" kern="0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kern="0" dirty="0">
                <a:solidFill>
                  <a:srgbClr val="000000"/>
                </a:solidFill>
                <a:cs typeface="Arial" pitchFamily="34" charset="0"/>
              </a:rPr>
              <a:t>of derivative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8F8F3E-5566-426E-A3B0-44E78A885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08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/>
              <a:t>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4"/>
            <a:ext cx="7772400" cy="5076549"/>
          </a:xfrm>
        </p:spPr>
        <p:txBody>
          <a:bodyPr>
            <a:noAutofit/>
          </a:bodyPr>
          <a:lstStyle/>
          <a:p>
            <a:pPr marL="533400" indent="-533400">
              <a:spcBef>
                <a:spcPts val="1200"/>
              </a:spcBef>
            </a:pPr>
            <a:r>
              <a:rPr lang="en-US" sz="2400" dirty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/>
              <a:t>Threshold: Determine which local maxima from filter output are actually edges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/>
              <a:t>Non-maximum suppression</a:t>
            </a:r>
            <a:r>
              <a:rPr lang="en-US" sz="2400" dirty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/>
              <a:t>Linking and </a:t>
            </a:r>
            <a:r>
              <a:rPr lang="en-US" sz="2400" b="1" dirty="0" err="1"/>
              <a:t>thresholding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b="1" dirty="0"/>
              <a:t>hysteresis</a:t>
            </a:r>
            <a:r>
              <a:rPr lang="en-US" sz="2400" dirty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Use the high threshold to start edge curves and the low threshold to continue them</a:t>
            </a:r>
            <a:endParaRPr lang="en-US" sz="2400" b="1" dirty="0"/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5512904" y="6579327"/>
            <a:ext cx="3630575" cy="27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Adapted from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Grauman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, D. Lowe, L.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Fei-Fei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217105-CEA4-4399-992B-C4DE2C67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18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dirty="0"/>
              <a:t>input image (“Lena”)</a:t>
            </a:r>
          </a:p>
        </p:txBody>
      </p:sp>
      <p:pic>
        <p:nvPicPr>
          <p:cNvPr id="25604" name="Picture 4" descr="le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E49454-C200-409F-BF5D-79EC2E0C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97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Derivative of Gaussian filter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057400" y="4512362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512362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1404037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388162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2117725" y="3942450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>
                <a:solidFill>
                  <a:prstClr val="black"/>
                </a:solidFill>
                <a:latin typeface="Arial" charset="0"/>
              </a:rPr>
              <a:t>-direction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5570538" y="3902762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  <a:latin typeface="Arial" charset="0"/>
              </a:rPr>
              <a:t>y</a:t>
            </a:r>
            <a:r>
              <a:rPr lang="en-US">
                <a:solidFill>
                  <a:prstClr val="black"/>
                </a:solidFill>
                <a:latin typeface="Arial" charset="0"/>
              </a:rPr>
              <a:t>-direction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L. </a:t>
            </a:r>
            <a:r>
              <a:rPr lang="en-US" sz="1200" dirty="0" err="1">
                <a:solidFill>
                  <a:prstClr val="black"/>
                </a:solidFill>
              </a:rPr>
              <a:t>Lazebnik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501225-C90F-41DC-97A7-9313F878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0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Gradients </a:t>
            </a:r>
          </a:p>
        </p:txBody>
      </p:sp>
      <p:pic>
        <p:nvPicPr>
          <p:cNvPr id="27651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C:\Documents and Settings\Derek Hoiem\My Documents\Classes\Spring10 - Computer Vision\figs\7\lena_gmag_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C:\Documents and Settings\Derek Hoiem\My Documents\Classes\Spring10 - Computer Vision\figs\7\lena_gmag_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X-Derivative of Gaussian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9718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Y-Derivative of Gaussian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60960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Gradient Magnitude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D. </a:t>
            </a:r>
            <a:r>
              <a:rPr lang="en-US" sz="1200" dirty="0" err="1">
                <a:solidFill>
                  <a:prstClr val="black"/>
                </a:solidFill>
              </a:rPr>
              <a:t>Hoiem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36E516-618E-403F-8039-629C976B6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051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0380F-8AC3-4179-B5BD-46E8248B8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D7716-E2C9-40A5-909F-FAF0D6022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r>
              <a:rPr lang="en-US" dirty="0"/>
              <a:t>Edges</a:t>
            </a:r>
          </a:p>
          <a:p>
            <a:pPr lvl="1"/>
            <a:r>
              <a:rPr lang="en-US" dirty="0"/>
              <a:t>Extract gradients and threshold</a:t>
            </a:r>
          </a:p>
          <a:p>
            <a:r>
              <a:rPr lang="en-US" dirty="0"/>
              <a:t>Lines and circles</a:t>
            </a:r>
          </a:p>
          <a:p>
            <a:pPr lvl="1"/>
            <a:r>
              <a:rPr lang="en-US" dirty="0"/>
              <a:t>Find which edge points are collinear or belong to another shape e.g. circle</a:t>
            </a:r>
          </a:p>
          <a:p>
            <a:pPr lvl="1"/>
            <a:r>
              <a:rPr lang="en-US" dirty="0"/>
              <a:t>Automatically detect and ignore outliers</a:t>
            </a:r>
          </a:p>
          <a:p>
            <a:r>
              <a:rPr lang="en-US" dirty="0"/>
              <a:t>Segments</a:t>
            </a:r>
          </a:p>
          <a:p>
            <a:pPr lvl="1"/>
            <a:r>
              <a:rPr lang="en-US" dirty="0"/>
              <a:t>Find which pixels form a consistent region</a:t>
            </a:r>
          </a:p>
          <a:p>
            <a:pPr lvl="1"/>
            <a:r>
              <a:rPr lang="en-US" dirty="0"/>
              <a:t>Clustering (e.g. K-means)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F9C007-856D-4176-9841-6C1A8C0A3E24}"/>
              </a:ext>
            </a:extLst>
          </p:cNvPr>
          <p:cNvSpPr/>
          <p:nvPr/>
        </p:nvSpPr>
        <p:spPr>
          <a:xfrm>
            <a:off x="457200" y="1600200"/>
            <a:ext cx="8229600" cy="1143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D2643-07B1-4B44-AFA2-777BDA719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33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 dirty="0"/>
              <a:t>Thresholding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>
          <a:xfrm>
            <a:off x="685800" y="1347788"/>
            <a:ext cx="8085138" cy="4748212"/>
          </a:xfrm>
        </p:spPr>
        <p:txBody>
          <a:bodyPr/>
          <a:lstStyle/>
          <a:p>
            <a:r>
              <a:rPr lang="en-US" sz="2800" dirty="0"/>
              <a:t>Choose a threshold value t</a:t>
            </a:r>
          </a:p>
          <a:p>
            <a:r>
              <a:rPr lang="en-US" sz="2800" dirty="0"/>
              <a:t>Set any pixels less than t to 0 (off)</a:t>
            </a:r>
          </a:p>
          <a:p>
            <a:r>
              <a:rPr lang="en-US" sz="2800" dirty="0"/>
              <a:t>Set any pixels greater than or equal to t to 1 (on)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Source: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CAB683-823C-4668-817B-33BE0148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42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dirty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1680" y="128016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852160"/>
            <a:ext cx="77724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norm of the gradient (magnitude)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Source: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61E465-E466-4DA4-B1AF-959BC0324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72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dirty="0"/>
              <a:t>The Canny edge detector</a:t>
            </a:r>
          </a:p>
        </p:txBody>
      </p:sp>
      <p:pic>
        <p:nvPicPr>
          <p:cNvPr id="128003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1680" y="128016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7"/>
          <p:cNvSpPr>
            <a:spLocks noChangeArrowheads="1"/>
          </p:cNvSpPr>
          <p:nvPr/>
        </p:nvSpPr>
        <p:spPr bwMode="auto">
          <a:xfrm>
            <a:off x="685800" y="5852160"/>
            <a:ext cx="77724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</a:rPr>
              <a:t>thresholding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Source: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750A4A-7060-45B7-847B-894F04064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58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6" descr="butterfly_gradient.jpg"/>
          <p:cNvPicPr>
            <a:picLocks noChangeAspect="1"/>
          </p:cNvPicPr>
          <p:nvPr/>
        </p:nvPicPr>
        <p:blipFill>
          <a:blip r:embed="rId5" cstate="print"/>
          <a:srcRect l="13873" t="7559" r="9860" b="10982"/>
          <a:stretch>
            <a:fillRect/>
          </a:stretch>
        </p:blipFill>
        <p:spPr bwMode="auto">
          <a:xfrm>
            <a:off x="701675" y="727075"/>
            <a:ext cx="7831138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itle 2"/>
          <p:cNvSpPr txBox="1">
            <a:spLocks/>
          </p:cNvSpPr>
          <p:nvPr/>
        </p:nvSpPr>
        <p:spPr bwMode="auto">
          <a:xfrm>
            <a:off x="0" y="-3175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</a:rPr>
              <a:t>Another example: Gradient magnitudes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Source: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A3F072-33CC-4F06-8AD3-D749F73A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2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8990012" cy="838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/>
              <a:t>Thresholding gradient with a lower threshold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Source: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B55AD3-203E-4470-8B1A-92C4CC7C1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06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/>
              <a:t>Thresholding gradient with a higher threshold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Source: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6522C-FB56-4BBA-9359-A0DA8BC5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98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9569"/>
            <a:ext cx="9144000" cy="838200"/>
          </a:xfrm>
        </p:spPr>
        <p:txBody>
          <a:bodyPr/>
          <a:lstStyle/>
          <a:p>
            <a:pPr algn="ctr"/>
            <a:r>
              <a:rPr lang="en-US" sz="4000" dirty="0"/>
              <a:t>Effect of </a:t>
            </a:r>
            <a:r>
              <a:rPr lang="en-US" sz="4000" dirty="0">
                <a:sym typeface="Symbol" pitchFamily="18" charset="2"/>
              </a:rPr>
              <a:t> of </a:t>
            </a:r>
            <a:r>
              <a:rPr lang="en-US" sz="4000" dirty="0"/>
              <a:t>Gaussian kernel</a:t>
            </a:r>
          </a:p>
        </p:txBody>
      </p:sp>
      <p:pic>
        <p:nvPicPr>
          <p:cNvPr id="39939" name="Picture 4" descr="cln1can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cln1can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9913" y="13716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cl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429000" y="4368800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Canny with </a:t>
            </a:r>
          </a:p>
        </p:txBody>
      </p:sp>
      <p:pic>
        <p:nvPicPr>
          <p:cNvPr id="39943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6013" y="4433888"/>
            <a:ext cx="8651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6400800" y="4357688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Canny with </a:t>
            </a:r>
          </a:p>
        </p:txBody>
      </p:sp>
      <p:pic>
        <p:nvPicPr>
          <p:cNvPr id="39945" name="Picture 1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89875" y="4418013"/>
            <a:ext cx="8810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838200" y="4357688"/>
            <a:ext cx="1074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original </a:t>
            </a:r>
          </a:p>
        </p:txBody>
      </p:sp>
      <p:sp>
        <p:nvSpPr>
          <p:cNvPr id="39947" name="Rectangle 12"/>
          <p:cNvSpPr>
            <a:spLocks noChangeArrowheads="1"/>
          </p:cNvSpPr>
          <p:nvPr/>
        </p:nvSpPr>
        <p:spPr bwMode="auto">
          <a:xfrm>
            <a:off x="685800" y="5257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The choice of </a:t>
            </a:r>
            <a:r>
              <a:rPr lang="en-US" sz="2800" dirty="0">
                <a:solidFill>
                  <a:prstClr val="black"/>
                </a:solidFill>
                <a:latin typeface="Arial" charset="0"/>
                <a:sym typeface="Symbol" pitchFamily="18" charset="2"/>
              </a:rPr>
              <a:t></a:t>
            </a:r>
            <a:r>
              <a:rPr lang="en-US" sz="2800" dirty="0">
                <a:solidFill>
                  <a:prstClr val="black"/>
                </a:solidFill>
                <a:latin typeface="Arial" charset="0"/>
              </a:rPr>
              <a:t> depends on desired behavior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large </a:t>
            </a:r>
            <a:r>
              <a:rPr lang="en-US" sz="2000" dirty="0">
                <a:solidFill>
                  <a:prstClr val="black"/>
                </a:solidFill>
                <a:latin typeface="Arial" charset="0"/>
                <a:sym typeface="Symbol" pitchFamily="18" charset="2"/>
              </a:rPr>
              <a:t>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detects large scale edges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charset="0"/>
              </a:rPr>
              <a:t>small </a:t>
            </a:r>
            <a:r>
              <a:rPr lang="en-US" sz="2000" dirty="0">
                <a:solidFill>
                  <a:prstClr val="black"/>
                </a:solidFill>
                <a:latin typeface="Arial" charset="0"/>
                <a:sym typeface="Symbol" pitchFamily="18" charset="2"/>
              </a:rPr>
              <a:t>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detects fine edges</a:t>
            </a:r>
          </a:p>
        </p:txBody>
      </p:sp>
      <p:sp>
        <p:nvSpPr>
          <p:cNvPr id="39948" name="Text Box 16"/>
          <p:cNvSpPr txBox="1">
            <a:spLocks noChangeArrowheads="1"/>
          </p:cNvSpPr>
          <p:nvPr/>
        </p:nvSpPr>
        <p:spPr bwMode="auto">
          <a:xfrm>
            <a:off x="75469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</a:rPr>
              <a:t>Source: S. Seitz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A6CDA0-0B9F-47AF-960F-1D251875B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F2DBDE-828A-4ED8-BAC3-0183760B6D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9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4" grpId="0"/>
      <p:bldP spid="399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0380F-8AC3-4179-B5BD-46E8248B8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</a:t>
            </a:r>
            <a:r>
              <a:rPr lang="en-US"/>
              <a:t>this lecture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D7716-E2C9-40A5-909F-FAF0D6022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r>
              <a:rPr lang="en-US" dirty="0"/>
              <a:t>Edges</a:t>
            </a:r>
          </a:p>
          <a:p>
            <a:pPr lvl="1"/>
            <a:r>
              <a:rPr lang="en-US" dirty="0"/>
              <a:t>Extract gradients and threshold</a:t>
            </a:r>
          </a:p>
          <a:p>
            <a:r>
              <a:rPr lang="en-US" dirty="0"/>
              <a:t>Lines and circles</a:t>
            </a:r>
          </a:p>
          <a:p>
            <a:pPr lvl="1"/>
            <a:r>
              <a:rPr lang="en-US" dirty="0"/>
              <a:t>Find which edge points are collinear or belong to another shape e.g. circle</a:t>
            </a:r>
          </a:p>
          <a:p>
            <a:pPr lvl="1"/>
            <a:r>
              <a:rPr lang="en-US" dirty="0"/>
              <a:t>Automatically detect and ignore outliers</a:t>
            </a:r>
          </a:p>
          <a:p>
            <a:r>
              <a:rPr lang="en-US" dirty="0"/>
              <a:t>Segments</a:t>
            </a:r>
          </a:p>
          <a:p>
            <a:pPr lvl="1"/>
            <a:r>
              <a:rPr lang="en-US" dirty="0"/>
              <a:t>Find which pixels form a consistent region</a:t>
            </a:r>
          </a:p>
          <a:p>
            <a:pPr lvl="1"/>
            <a:r>
              <a:rPr lang="en-US" dirty="0"/>
              <a:t>Clustering (e.g. K-means)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F9C007-856D-4176-9841-6C1A8C0A3E24}"/>
              </a:ext>
            </a:extLst>
          </p:cNvPr>
          <p:cNvSpPr/>
          <p:nvPr/>
        </p:nvSpPr>
        <p:spPr>
          <a:xfrm>
            <a:off x="457200" y="2747676"/>
            <a:ext cx="8229600" cy="202154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9C8E8-F717-410A-B750-8B715E03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92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Line detection (fitting)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1" y="1201707"/>
            <a:ext cx="8229600" cy="609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/>
              <a:t>Why fit lines? 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/>
              <a:t>	Many objects characterized by presence of straight lines</a:t>
            </a:r>
          </a:p>
        </p:txBody>
      </p:sp>
      <p:pic>
        <p:nvPicPr>
          <p:cNvPr id="219138" name="Picture 2" descr="http://www.talonmorris.com/Photos/Memories/07%20UT%20T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55" y="2187558"/>
            <a:ext cx="2686050" cy="35814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 bwMode="auto">
          <a:xfrm>
            <a:off x="592155" y="4321158"/>
            <a:ext cx="23622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1125555" y="4016358"/>
            <a:ext cx="1752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rot="5400000" flipH="1" flipV="1">
            <a:off x="1239855" y="3521058"/>
            <a:ext cx="8382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 flipH="1" flipV="1">
            <a:off x="1774049" y="3596464"/>
            <a:ext cx="8382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354155" y="4778358"/>
            <a:ext cx="9144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33400" y="5948397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Why aren’t we done just by running edge detection?</a:t>
            </a:r>
          </a:p>
        </p:txBody>
      </p:sp>
      <p:pic>
        <p:nvPicPr>
          <p:cNvPr id="219140" name="Picture 4" descr="http://www.segger.com/jpg/EvalBoards/Explorer_16_Microchip_600x4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5355" y="2720958"/>
            <a:ext cx="2246923" cy="1752600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 bwMode="auto">
          <a:xfrm>
            <a:off x="3868755" y="3101958"/>
            <a:ext cx="990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021155" y="2797158"/>
            <a:ext cx="713232" cy="13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097355" y="3482958"/>
            <a:ext cx="60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9142" name="Picture 6" descr="http://www.apwa.net/Images/Publications/Reporter/Sidewalk%20-%20Enlarged%20Tree%20We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9955" y="2416158"/>
            <a:ext cx="2682240" cy="2514600"/>
          </a:xfrm>
          <a:prstGeom prst="rect">
            <a:avLst/>
          </a:prstGeom>
          <a:noFill/>
        </p:spPr>
      </p:pic>
      <p:cxnSp>
        <p:nvCxnSpPr>
          <p:cNvPr id="41" name="Straight Connector 40"/>
          <p:cNvCxnSpPr/>
          <p:nvPr/>
        </p:nvCxnSpPr>
        <p:spPr bwMode="auto">
          <a:xfrm rot="16200000" flipV="1">
            <a:off x="6460349" y="4169552"/>
            <a:ext cx="1143000" cy="2270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5400000" flipH="1" flipV="1">
            <a:off x="5468161" y="3482164"/>
            <a:ext cx="1600200" cy="8397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6916755" y="3711558"/>
            <a:ext cx="6858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18EC-AAB5-4A48-98F0-70C9C53EE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D13BAD-D3CD-4709-A2BF-5D45E794302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4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wer_ed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719" y="1502688"/>
            <a:ext cx="3804710" cy="5067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4629" y="1502688"/>
            <a:ext cx="4879797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Noise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measured edge points, orientations:</a:t>
            </a:r>
          </a:p>
          <a:p>
            <a:pPr marL="6889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e.g. edges not collinear where they should be </a:t>
            </a:r>
          </a:p>
          <a:p>
            <a:pPr marL="6889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to detect true underlying parameters?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edge points (clutter):</a:t>
            </a:r>
          </a:p>
          <a:p>
            <a:pPr marL="6889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which points go with which line, if any?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Only some parts of each line detected, and some parts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missing: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88975" marR="0" lvl="1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to find a line that bridges missing evidence?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28638" y="32539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Difficulty of line fitting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7018371" y="179343"/>
            <a:ext cx="1851263" cy="1128681"/>
            <a:chOff x="96" y="1104"/>
            <a:chExt cx="5040" cy="3072"/>
          </a:xfrm>
        </p:grpSpPr>
        <p:sp>
          <p:nvSpPr>
            <p:cNvPr id="11" name="Oval 6"/>
            <p:cNvSpPr>
              <a:spLocks noChangeAspect="1" noChangeArrowheads="1"/>
            </p:cNvSpPr>
            <p:nvPr/>
          </p:nvSpPr>
          <p:spPr bwMode="auto">
            <a:xfrm>
              <a:off x="1248" y="28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7"/>
            <p:cNvSpPr>
              <a:spLocks noChangeAspect="1" noChangeArrowheads="1"/>
            </p:cNvSpPr>
            <p:nvPr/>
          </p:nvSpPr>
          <p:spPr bwMode="auto">
            <a:xfrm>
              <a:off x="1776" y="254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8"/>
            <p:cNvSpPr>
              <a:spLocks noChangeAspect="1" noChangeArrowheads="1"/>
            </p:cNvSpPr>
            <p:nvPr/>
          </p:nvSpPr>
          <p:spPr bwMode="auto">
            <a:xfrm>
              <a:off x="2112" y="20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val 9"/>
            <p:cNvSpPr>
              <a:spLocks noChangeAspect="1" noChangeArrowheads="1"/>
            </p:cNvSpPr>
            <p:nvPr/>
          </p:nvSpPr>
          <p:spPr bwMode="auto">
            <a:xfrm>
              <a:off x="2976" y="124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0"/>
            <p:cNvSpPr>
              <a:spLocks noChangeAspect="1" noChangeArrowheads="1"/>
            </p:cNvSpPr>
            <p:nvPr/>
          </p:nvSpPr>
          <p:spPr bwMode="auto">
            <a:xfrm>
              <a:off x="1008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1"/>
            <p:cNvSpPr>
              <a:spLocks noChangeAspect="1" noChangeArrowheads="1"/>
            </p:cNvSpPr>
            <p:nvPr/>
          </p:nvSpPr>
          <p:spPr bwMode="auto">
            <a:xfrm>
              <a:off x="384" y="36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2"/>
            <p:cNvSpPr>
              <a:spLocks noChangeAspect="1" noChangeArrowheads="1"/>
            </p:cNvSpPr>
            <p:nvPr/>
          </p:nvSpPr>
          <p:spPr bwMode="auto">
            <a:xfrm>
              <a:off x="3072" y="326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3"/>
            <p:cNvSpPr>
              <a:spLocks noChangeAspect="1" noChangeArrowheads="1"/>
            </p:cNvSpPr>
            <p:nvPr/>
          </p:nvSpPr>
          <p:spPr bwMode="auto">
            <a:xfrm>
              <a:off x="1104" y="168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4"/>
            <p:cNvSpPr>
              <a:spLocks noChangeAspect="1" noChangeArrowheads="1"/>
            </p:cNvSpPr>
            <p:nvPr/>
          </p:nvSpPr>
          <p:spPr bwMode="auto">
            <a:xfrm>
              <a:off x="3264" y="235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5"/>
            <p:cNvSpPr>
              <a:spLocks noChangeAspect="1" noChangeArrowheads="1"/>
            </p:cNvSpPr>
            <p:nvPr/>
          </p:nvSpPr>
          <p:spPr bwMode="auto">
            <a:xfrm>
              <a:off x="4320" y="336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16"/>
            <p:cNvSpPr>
              <a:spLocks noChangeAspect="1" noChangeArrowheads="1"/>
            </p:cNvSpPr>
            <p:nvPr/>
          </p:nvSpPr>
          <p:spPr bwMode="auto">
            <a:xfrm>
              <a:off x="4416" y="2400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17"/>
            <p:cNvSpPr>
              <a:spLocks noChangeAspect="1" noChangeArrowheads="1"/>
            </p:cNvSpPr>
            <p:nvPr/>
          </p:nvSpPr>
          <p:spPr bwMode="auto">
            <a:xfrm>
              <a:off x="3792" y="249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18"/>
            <p:cNvSpPr>
              <a:spLocks noChangeAspect="1" noChangeArrowheads="1"/>
            </p:cNvSpPr>
            <p:nvPr/>
          </p:nvSpPr>
          <p:spPr bwMode="auto">
            <a:xfrm>
              <a:off x="2400" y="3504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19"/>
            <p:cNvSpPr>
              <a:spLocks noChangeAspect="1" noChangeArrowheads="1"/>
            </p:cNvSpPr>
            <p:nvPr/>
          </p:nvSpPr>
          <p:spPr bwMode="auto">
            <a:xfrm>
              <a:off x="336" y="2688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0"/>
            <p:cNvSpPr>
              <a:spLocks noChangeAspect="1" noChangeArrowheads="1"/>
            </p:cNvSpPr>
            <p:nvPr/>
          </p:nvSpPr>
          <p:spPr bwMode="auto">
            <a:xfrm>
              <a:off x="432" y="2112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4992" y="321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2"/>
            <p:cNvSpPr>
              <a:spLocks noChangeAspect="1" noChangeArrowheads="1"/>
            </p:cNvSpPr>
            <p:nvPr/>
          </p:nvSpPr>
          <p:spPr bwMode="auto">
            <a:xfrm>
              <a:off x="4032" y="1776"/>
              <a:ext cx="144" cy="1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23"/>
            <p:cNvSpPr>
              <a:spLocks noChangeAspect="1" noChangeShapeType="1"/>
            </p:cNvSpPr>
            <p:nvPr/>
          </p:nvSpPr>
          <p:spPr bwMode="auto">
            <a:xfrm flipV="1">
              <a:off x="96" y="1104"/>
              <a:ext cx="3168" cy="30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0" y="6609979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BA104D-3F3F-4470-B8E4-3D4C6DB5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D9997A-8257-478E-A6A0-790675028B2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0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/>
              <a:t>Goal</a:t>
            </a:r>
            <a:r>
              <a:rPr lang="en-US" sz="2400" dirty="0"/>
              <a:t>: map image from 2d array of pixels to a set of curves or line segments or contours.</a:t>
            </a:r>
          </a:p>
          <a:p>
            <a:r>
              <a:rPr lang="en-US" sz="2400" b="1" dirty="0"/>
              <a:t>Why?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Main idea</a:t>
            </a:r>
            <a:r>
              <a:rPr lang="en-US" sz="2400" dirty="0"/>
              <a:t>: look for strong gradients, post-process</a:t>
            </a:r>
          </a:p>
          <a:p>
            <a:endParaRPr lang="en-US" sz="2400" dirty="0"/>
          </a:p>
          <a:p>
            <a:pPr>
              <a:buFontTx/>
              <a:buNone/>
            </a:pPr>
            <a:endParaRPr lang="en-US" sz="2400" dirty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6" name="Bitmap Image" r:id="rId5" imgW="2161905" imgH="2324424" progId="PBrush">
                  <p:embed/>
                </p:oleObj>
              </mc:Choice>
              <mc:Fallback>
                <p:oleObj name="Bitmap Image" r:id="rId5" imgW="2161905" imgH="232442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Figure from J. Shotton et al., PAMI 2007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Source: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AFB6835-D63F-4E96-BDB6-9614684B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B5D83A-7137-4E5F-882E-AEB802F8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81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432601"/>
            <a:ext cx="25146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62738"/>
            <a:ext cx="3810000" cy="5257800"/>
          </a:xfrm>
        </p:spPr>
        <p:txBody>
          <a:bodyPr/>
          <a:lstStyle/>
          <a:p>
            <a:pPr marL="0" indent="0"/>
            <a:r>
              <a:rPr lang="en-US" sz="2000" dirty="0"/>
              <a:t>Data: 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i="1" dirty="0">
                <a:latin typeface="Times New Roman" pitchFamily="18" charset="0"/>
              </a:rPr>
              <a:t>y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</a:rPr>
              <a:t>), …, (</a:t>
            </a:r>
            <a:r>
              <a:rPr lang="en-US" sz="2000" i="1" dirty="0" err="1">
                <a:latin typeface="Times New Roman" pitchFamily="18" charset="0"/>
              </a:rPr>
              <a:t>x</a:t>
            </a:r>
            <a:r>
              <a:rPr lang="en-US" sz="2000" i="1" baseline="-25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</a:rPr>
              <a:t>y</a:t>
            </a:r>
            <a:r>
              <a:rPr lang="en-US" sz="2000" i="1" baseline="-25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</a:p>
          <a:p>
            <a:pPr marL="0" indent="0"/>
            <a:r>
              <a:rPr lang="en-US" sz="2000" dirty="0"/>
              <a:t>Line equation: </a:t>
            </a:r>
            <a:r>
              <a:rPr lang="en-US" sz="2000" i="1" dirty="0" err="1">
                <a:latin typeface="Times New Roman" pitchFamily="18" charset="0"/>
              </a:rPr>
              <a:t>y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i="1" dirty="0">
                <a:latin typeface="Times New Roman" pitchFamily="18" charset="0"/>
              </a:rPr>
              <a:t> = m</a:t>
            </a:r>
            <a:r>
              <a:rPr lang="en-US" sz="1200" i="1" dirty="0">
                <a:latin typeface="Times New Roman" pitchFamily="18" charset="0"/>
              </a:rPr>
              <a:t> 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i="1" baseline="-25000" dirty="0">
                <a:latin typeface="Times New Roman" pitchFamily="18" charset="0"/>
              </a:rPr>
              <a:t>i</a:t>
            </a:r>
            <a:r>
              <a:rPr lang="en-US" sz="2000" i="1" dirty="0">
                <a:latin typeface="Times New Roman" pitchFamily="18" charset="0"/>
              </a:rPr>
              <a:t> + b</a:t>
            </a:r>
          </a:p>
          <a:p>
            <a:pPr marL="0" indent="0">
              <a:buNone/>
            </a:pPr>
            <a:endParaRPr lang="en-US" sz="2000" i="1" dirty="0">
              <a:latin typeface="Times New Roman" pitchFamily="18" charset="0"/>
            </a:endParaRPr>
          </a:p>
          <a:p>
            <a:pPr marL="0" indent="0"/>
            <a:r>
              <a:rPr lang="en-US" sz="2000" dirty="0"/>
              <a:t>Find (</a:t>
            </a:r>
            <a:r>
              <a:rPr lang="en-US" sz="2000" i="1" dirty="0">
                <a:latin typeface="Times New Roman" pitchFamily="18" charset="0"/>
              </a:rPr>
              <a:t>m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i="1" dirty="0">
                <a:latin typeface="Times New Roman" pitchFamily="18" charset="0"/>
              </a:rPr>
              <a:t>b</a:t>
            </a:r>
            <a:r>
              <a:rPr lang="en-US" sz="2000" dirty="0"/>
              <a:t>) to minimize </a:t>
            </a:r>
          </a:p>
        </p:txBody>
      </p:sp>
      <p:graphicFrame>
        <p:nvGraphicFramePr>
          <p:cNvPr id="3075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559798131"/>
              </p:ext>
            </p:extLst>
          </p:nvPr>
        </p:nvGraphicFramePr>
        <p:xfrm>
          <a:off x="731838" y="4530943"/>
          <a:ext cx="7883525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2" name="Equation" r:id="rId6" imgW="3822480" imgH="761760" progId="Equation.3">
                  <p:embed/>
                </p:oleObj>
              </mc:Choice>
              <mc:Fallback>
                <p:oleObj name="Equation" r:id="rId6" imgW="3822480" imgH="761760" progId="Equation.3">
                  <p:embed/>
                  <p:pic>
                    <p:nvPicPr>
                      <p:cNvPr id="307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4530943"/>
                        <a:ext cx="7883525" cy="1571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/>
          <p:cNvGraphicFramePr>
            <a:graphicFrameLocks noChangeAspect="1"/>
          </p:cNvGraphicFramePr>
          <p:nvPr/>
        </p:nvGraphicFramePr>
        <p:xfrm>
          <a:off x="762000" y="2928026"/>
          <a:ext cx="3124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3" name="Equation" r:id="rId8" imgW="1473120" imgH="291960" progId="Equation.3">
                  <p:embed/>
                </p:oleObj>
              </mc:Choice>
              <mc:Fallback>
                <p:oleObj name="Equation" r:id="rId8" imgW="1473120" imgH="291960" progId="Equation.3">
                  <p:embed/>
                  <p:pic>
                    <p:nvPicPr>
                      <p:cNvPr id="30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928026"/>
                        <a:ext cx="3124200" cy="6191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6400800" y="2253338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7162800" y="1415138"/>
            <a:ext cx="123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y=mx+b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21856" y="6279494"/>
            <a:ext cx="621656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Matlab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p = A \ y;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Courier New" pitchFamily="49" charset="0"/>
              </a:rPr>
              <a:t> or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 =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pinv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49" charset="0"/>
                <a:ea typeface="+mn-ea"/>
                <a:cs typeface="Courier New" pitchFamily="49" charset="0"/>
              </a:rPr>
              <a:t>(A)*y;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6609979"/>
            <a:ext cx="22932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Svetlana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Least squares line fitting</a:t>
            </a:r>
          </a:p>
        </p:txBody>
      </p:sp>
      <p:sp>
        <p:nvSpPr>
          <p:cNvPr id="2" name="Right Brace 1"/>
          <p:cNvSpPr/>
          <p:nvPr/>
        </p:nvSpPr>
        <p:spPr bwMode="auto">
          <a:xfrm rot="5400000">
            <a:off x="2432581" y="3088297"/>
            <a:ext cx="203199" cy="94949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Right Brace 12"/>
          <p:cNvSpPr/>
          <p:nvPr/>
        </p:nvSpPr>
        <p:spPr bwMode="auto">
          <a:xfrm rot="5400000">
            <a:off x="3367314" y="3345467"/>
            <a:ext cx="203199" cy="435429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7985" y="3646359"/>
            <a:ext cx="2198914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 line you found tells you point is along y axis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14935" y="3646359"/>
            <a:ext cx="1791020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 point really is along y axis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9887" y="3664642"/>
            <a:ext cx="3378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want to find a single line that “explains” all of the points in your data,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data may be noisy!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742822" y="5164853"/>
            <a:ext cx="834013" cy="3114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409120" y="5154805"/>
            <a:ext cx="413712" cy="3114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5056689" y="2392486"/>
            <a:ext cx="292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5056689" y="2632350"/>
            <a:ext cx="292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0EAFBC4-8421-4099-AD4E-66B3CC7C57DB}"/>
              </a:ext>
            </a:extLst>
          </p:cNvPr>
          <p:cNvSpPr/>
          <p:nvPr/>
        </p:nvSpPr>
        <p:spPr bwMode="auto">
          <a:xfrm>
            <a:off x="5923722" y="2253338"/>
            <a:ext cx="292600" cy="529617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766FBD-62B3-4A73-B647-EF1F8F04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F9DED-C3AA-40F6-ACE9-AC54436C1C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85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3" grpId="0" animBg="1"/>
      <p:bldP spid="3" grpId="0" animBg="1"/>
      <p:bldP spid="14" grpId="0" animBg="1"/>
      <p:bldP spid="4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4163" y="1511300"/>
            <a:ext cx="6034087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Outliers affect least squares fit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1309C0-B1A9-4547-BF72-916387EF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D9997A-8257-478E-A6A0-790675028B2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9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4163" y="1508760"/>
            <a:ext cx="6034087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Outliers affect least squares fit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DBC147-FB4E-4545-A6CA-22268188E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B7E85-4311-4C48-89B5-CF7C3FBC332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68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18" y="58707"/>
            <a:ext cx="8229600" cy="1143000"/>
          </a:xfrm>
        </p:spPr>
        <p:txBody>
          <a:bodyPr/>
          <a:lstStyle/>
          <a:p>
            <a:r>
              <a:rPr lang="en-US" dirty="0"/>
              <a:t>Dealing with outliers: Voting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0" y="1274733"/>
            <a:ext cx="8422199" cy="5335246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sz="2400" b="1" dirty="0"/>
              <a:t>Voting</a:t>
            </a:r>
            <a:r>
              <a:rPr lang="en-US" sz="2400" dirty="0"/>
              <a:t> is a general technique where we let the features </a:t>
            </a:r>
            <a:r>
              <a:rPr lang="en-US" sz="2400" i="1" dirty="0"/>
              <a:t>vote for all models that are compatible with it</a:t>
            </a:r>
            <a:r>
              <a:rPr lang="en-US" sz="2400" dirty="0"/>
              <a:t>.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Cycle through features, cast votes for model parameters.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Look for model parameters that receive </a:t>
            </a:r>
            <a:r>
              <a:rPr lang="en-US" sz="2000" i="1" dirty="0"/>
              <a:t>a lot of votes</a:t>
            </a:r>
            <a:r>
              <a:rPr lang="en-US" sz="2000" dirty="0"/>
              <a:t>.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/>
              <a:t>Noise &amp; clutter features?</a:t>
            </a:r>
          </a:p>
          <a:p>
            <a:pPr lvl="1">
              <a:spcBef>
                <a:spcPts val="1800"/>
              </a:spcBef>
              <a:spcAft>
                <a:spcPts val="600"/>
              </a:spcAft>
            </a:pPr>
            <a:r>
              <a:rPr lang="en-US" sz="2000" dirty="0"/>
              <a:t>They will cast votes too, </a:t>
            </a:r>
            <a:r>
              <a:rPr lang="en-US" sz="2000" i="1" dirty="0"/>
              <a:t>but</a:t>
            </a:r>
            <a:r>
              <a:rPr lang="en-US" sz="2000" dirty="0"/>
              <a:t> typically their votes should be inconsistent with the majority of “good” features.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400" dirty="0"/>
              <a:t>Common techniques</a:t>
            </a:r>
          </a:p>
          <a:p>
            <a:pPr lvl="1">
              <a:spcBef>
                <a:spcPts val="480"/>
              </a:spcBef>
              <a:spcAft>
                <a:spcPts val="600"/>
              </a:spcAft>
            </a:pPr>
            <a:r>
              <a:rPr lang="en-US" sz="2000" dirty="0"/>
              <a:t>Hough transform</a:t>
            </a:r>
          </a:p>
          <a:p>
            <a:pPr lvl="1">
              <a:spcBef>
                <a:spcPts val="480"/>
              </a:spcBef>
              <a:spcAft>
                <a:spcPts val="600"/>
              </a:spcAft>
            </a:pPr>
            <a:r>
              <a:rPr lang="en-US" sz="2000" dirty="0"/>
              <a:t>RANSAC</a:t>
            </a:r>
          </a:p>
          <a:p>
            <a:pPr marL="457200" lvl="1" indent="0">
              <a:spcBef>
                <a:spcPts val="480"/>
              </a:spcBef>
              <a:spcAft>
                <a:spcPts val="600"/>
              </a:spcAft>
              <a:buNone/>
            </a:pPr>
            <a:endParaRPr lang="en-US" sz="2000" dirty="0"/>
          </a:p>
          <a:p>
            <a:pPr lvl="1">
              <a:spcBef>
                <a:spcPts val="1800"/>
              </a:spcBef>
              <a:spcAft>
                <a:spcPts val="600"/>
              </a:spcAft>
            </a:pPr>
            <a:endParaRPr lang="en-US" sz="2000" dirty="0"/>
          </a:p>
          <a:p>
            <a:pPr lvl="1">
              <a:spcBef>
                <a:spcPts val="180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09979"/>
            <a:ext cx="2097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E1026-00DE-4E6B-B57A-39B47E40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D13BAD-D3CD-4709-A2BF-5D45E794302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Finding lines in an image: Hough space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8153400" cy="236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Connection between image (</a:t>
            </a:r>
            <a:r>
              <a:rPr lang="en-US" dirty="0" err="1"/>
              <a:t>x,y</a:t>
            </a:r>
            <a:r>
              <a:rPr lang="en-US" dirty="0"/>
              <a:t>) and Hough (</a:t>
            </a:r>
            <a:r>
              <a:rPr lang="en-US" dirty="0" err="1"/>
              <a:t>m,b</a:t>
            </a:r>
            <a:r>
              <a:rPr lang="en-US" dirty="0"/>
              <a:t>) spaces</a:t>
            </a:r>
          </a:p>
          <a:p>
            <a:pPr lvl="1" eaLnBrk="1" hangingPunct="1"/>
            <a:r>
              <a:rPr lang="en-US" dirty="0"/>
              <a:t>A line in the image corresponds to a point in Hough space</a:t>
            </a:r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 flipV="1">
            <a:off x="129540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>
            <a:off x="129540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3124200" y="3048000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958850" y="111442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 flipV="1">
            <a:off x="1676400" y="1981200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6329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4838" y="1755775"/>
            <a:ext cx="1554162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0" name="Line 10"/>
          <p:cNvSpPr>
            <a:spLocks noChangeShapeType="1"/>
          </p:cNvSpPr>
          <p:nvPr/>
        </p:nvSpPr>
        <p:spPr bwMode="auto">
          <a:xfrm flipV="1">
            <a:off x="545465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>
            <a:off x="545465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7283450" y="3048000"/>
            <a:ext cx="39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5105400" y="11144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56334" name="Oval 14"/>
          <p:cNvSpPr>
            <a:spLocks noChangeArrowheads="1"/>
          </p:cNvSpPr>
          <p:nvPr/>
        </p:nvSpPr>
        <p:spPr bwMode="auto">
          <a:xfrm>
            <a:off x="5715000" y="2590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6096000" y="3032125"/>
            <a:ext cx="487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20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5019675" y="2409825"/>
            <a:ext cx="417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20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1447800" y="3352800"/>
            <a:ext cx="191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4914900" y="3352800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Hough (parameter) space</a:t>
            </a:r>
          </a:p>
        </p:txBody>
      </p:sp>
      <p:sp>
        <p:nvSpPr>
          <p:cNvPr id="56339" name="Line 19"/>
          <p:cNvSpPr>
            <a:spLocks noChangeShapeType="1"/>
          </p:cNvSpPr>
          <p:nvPr/>
        </p:nvSpPr>
        <p:spPr bwMode="auto">
          <a:xfrm>
            <a:off x="3810000" y="2209800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Steve Seitz</a:t>
            </a:r>
          </a:p>
        </p:txBody>
      </p:sp>
      <p:pic>
        <p:nvPicPr>
          <p:cNvPr id="22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278" y="4675192"/>
            <a:ext cx="991221" cy="14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9A6E79-3946-4842-A400-01A7F35D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3018B4-3933-4F62-A5FA-67D0DCE8653B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8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Finding lines in an image: Hough space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799"/>
            <a:ext cx="8153400" cy="236620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Connection between image (</a:t>
            </a:r>
            <a:r>
              <a:rPr lang="en-US" dirty="0" err="1"/>
              <a:t>x,y</a:t>
            </a:r>
            <a:r>
              <a:rPr lang="en-US" dirty="0"/>
              <a:t>) and Hough (</a:t>
            </a:r>
            <a:r>
              <a:rPr lang="en-US" dirty="0" err="1"/>
              <a:t>m,b</a:t>
            </a:r>
            <a:r>
              <a:rPr lang="en-US" dirty="0"/>
              <a:t>) spaces</a:t>
            </a:r>
          </a:p>
          <a:p>
            <a:pPr lvl="1" eaLnBrk="1" hangingPunct="1"/>
            <a:r>
              <a:rPr lang="en-US" dirty="0"/>
              <a:t>A line in the image corresponds to a point in Hough space</a:t>
            </a:r>
          </a:p>
          <a:p>
            <a:pPr lvl="1" eaLnBrk="1" hangingPunct="1"/>
            <a:r>
              <a:rPr lang="en-US" dirty="0"/>
              <a:t>What does a point (x</a:t>
            </a:r>
            <a:r>
              <a:rPr lang="en-US" baseline="-25000" dirty="0"/>
              <a:t>0</a:t>
            </a:r>
            <a:r>
              <a:rPr lang="en-US" dirty="0"/>
              <a:t>, y</a:t>
            </a:r>
            <a:r>
              <a:rPr lang="en-US" baseline="-25000" dirty="0"/>
              <a:t>0</a:t>
            </a:r>
            <a:r>
              <a:rPr lang="en-US" dirty="0"/>
              <a:t>) in the image space map to?</a:t>
            </a:r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129540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129540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3124200" y="3048000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958850" y="111442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 flipV="1">
            <a:off x="545465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545465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7283450" y="3048000"/>
            <a:ext cx="39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5105400" y="11144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57356" name="Oval 12"/>
          <p:cNvSpPr>
            <a:spLocks noChangeArrowheads="1"/>
          </p:cNvSpPr>
          <p:nvPr/>
        </p:nvSpPr>
        <p:spPr bwMode="auto">
          <a:xfrm>
            <a:off x="1828800" y="1828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1447800" y="3352800"/>
            <a:ext cx="191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4876800" y="3352800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Hough (parameter) space</a:t>
            </a:r>
          </a:p>
        </p:txBody>
      </p:sp>
      <p:sp>
        <p:nvSpPr>
          <p:cNvPr id="57359" name="Line 15"/>
          <p:cNvSpPr>
            <a:spLocks noChangeShapeType="1"/>
          </p:cNvSpPr>
          <p:nvPr/>
        </p:nvSpPr>
        <p:spPr bwMode="auto">
          <a:xfrm>
            <a:off x="3810000" y="2209800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65" name="Line 18"/>
          <p:cNvSpPr>
            <a:spLocks noChangeShapeType="1"/>
          </p:cNvSpPr>
          <p:nvPr/>
        </p:nvSpPr>
        <p:spPr bwMode="auto">
          <a:xfrm>
            <a:off x="5791200" y="1981201"/>
            <a:ext cx="14478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66" name="Rectangle 19"/>
          <p:cNvSpPr>
            <a:spLocks noChangeArrowheads="1"/>
          </p:cNvSpPr>
          <p:nvPr/>
        </p:nvSpPr>
        <p:spPr bwMode="auto">
          <a:xfrm>
            <a:off x="685800" y="5289551"/>
            <a:ext cx="8153400" cy="98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Answer:  the solutions of b = -x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+ 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is a line in Hough space</a:t>
            </a:r>
          </a:p>
          <a:p>
            <a:pPr marL="1143000" lvl="2" indent="-22860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dirty="0"/>
              <a:t>Given a pair of points (</a:t>
            </a:r>
            <a:r>
              <a:rPr lang="en-US" dirty="0" err="1"/>
              <a:t>x,y</a:t>
            </a:r>
            <a:r>
              <a:rPr lang="en-US" dirty="0"/>
              <a:t>), find all (</a:t>
            </a:r>
            <a:r>
              <a:rPr lang="en-US" dirty="0" err="1"/>
              <a:t>m,b</a:t>
            </a:r>
            <a:r>
              <a:rPr lang="en-US" dirty="0"/>
              <a:t>) such that y = mx + b</a:t>
            </a:r>
          </a:p>
          <a:p>
            <a:pPr marR="0" lvl="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7364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7563" y="1757363"/>
            <a:ext cx="17335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61" name="Text Box 21"/>
          <p:cNvSpPr txBox="1">
            <a:spLocks noChangeArrowheads="1"/>
          </p:cNvSpPr>
          <p:nvPr/>
        </p:nvSpPr>
        <p:spPr bwMode="auto">
          <a:xfrm>
            <a:off x="1646238" y="3032125"/>
            <a:ext cx="403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20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57362" name="Text Box 22"/>
          <p:cNvSpPr txBox="1">
            <a:spLocks noChangeArrowheads="1"/>
          </p:cNvSpPr>
          <p:nvPr/>
        </p:nvSpPr>
        <p:spPr bwMode="auto">
          <a:xfrm>
            <a:off x="877888" y="1603350"/>
            <a:ext cx="403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Steve Seitz</a:t>
            </a:r>
          </a:p>
        </p:txBody>
      </p:sp>
      <p:pic>
        <p:nvPicPr>
          <p:cNvPr id="25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278" y="4675192"/>
            <a:ext cx="991221" cy="14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A489C2-0757-4BE3-B5AF-E322917C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3018B4-3933-4F62-A5FA-67D0DCE8653B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6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5" grpId="0" animBg="1"/>
      <p:bldP spid="5736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Finding lines in an image: Hough space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8153400" cy="1905000"/>
          </a:xfrm>
        </p:spPr>
        <p:txBody>
          <a:bodyPr/>
          <a:lstStyle/>
          <a:p>
            <a:pPr>
              <a:buNone/>
            </a:pPr>
            <a:r>
              <a:rPr lang="en-US" dirty="0"/>
              <a:t>What are the line parameters for the line that contains both (x</a:t>
            </a:r>
            <a:r>
              <a:rPr lang="en-US" baseline="-25000" dirty="0"/>
              <a:t>0</a:t>
            </a:r>
            <a:r>
              <a:rPr lang="en-US" dirty="0"/>
              <a:t>, y</a:t>
            </a:r>
            <a:r>
              <a:rPr lang="en-US" baseline="-25000" dirty="0"/>
              <a:t>0</a:t>
            </a:r>
            <a:r>
              <a:rPr lang="en-US" dirty="0"/>
              <a:t>) and (x</a:t>
            </a:r>
            <a:r>
              <a:rPr lang="en-US" baseline="-25000" dirty="0"/>
              <a:t>1</a:t>
            </a:r>
            <a:r>
              <a:rPr lang="en-US" dirty="0"/>
              <a:t>, y</a:t>
            </a:r>
            <a:r>
              <a:rPr lang="en-US" baseline="-25000" dirty="0"/>
              <a:t>1</a:t>
            </a:r>
            <a:r>
              <a:rPr lang="en-US" dirty="0"/>
              <a:t>)?</a:t>
            </a:r>
          </a:p>
          <a:p>
            <a:pPr lvl="1"/>
            <a:r>
              <a:rPr lang="en-US" dirty="0"/>
              <a:t>It is the intersection of the lines b = –x</a:t>
            </a:r>
            <a:r>
              <a:rPr lang="en-US" baseline="-25000" dirty="0"/>
              <a:t>0</a:t>
            </a:r>
            <a:r>
              <a:rPr lang="en-US" dirty="0"/>
              <a:t>m + y</a:t>
            </a:r>
            <a:r>
              <a:rPr lang="en-US" baseline="-25000" dirty="0"/>
              <a:t>0 </a:t>
            </a: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b = –x</a:t>
            </a:r>
            <a:r>
              <a:rPr lang="en-US" baseline="-25000" dirty="0"/>
              <a:t>1</a:t>
            </a:r>
            <a:r>
              <a:rPr lang="en-US" dirty="0"/>
              <a:t>m + y</a:t>
            </a:r>
            <a:r>
              <a:rPr lang="en-US" baseline="-25000" dirty="0"/>
              <a:t>1</a:t>
            </a:r>
            <a:r>
              <a:rPr lang="en-US" dirty="0"/>
              <a:t> 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129540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129540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124200" y="3048000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958850" y="111442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545465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545465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7283450" y="3048000"/>
            <a:ext cx="39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5105400" y="11144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58380" name="Oval 12"/>
          <p:cNvSpPr>
            <a:spLocks noChangeArrowheads="1"/>
          </p:cNvSpPr>
          <p:nvPr/>
        </p:nvSpPr>
        <p:spPr bwMode="auto">
          <a:xfrm>
            <a:off x="1828800" y="1828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1447800" y="3352800"/>
            <a:ext cx="191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4876800" y="3352800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Hough (parameter) space</a:t>
            </a:r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>
            <a:off x="3810000" y="2209800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85800" y="1757363"/>
            <a:ext cx="8153400" cy="4948237"/>
            <a:chOff x="432" y="1107"/>
            <a:chExt cx="5136" cy="3117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432" y="1248"/>
              <a:ext cx="5136" cy="2976"/>
              <a:chOff x="432" y="1248"/>
              <a:chExt cx="5136" cy="2976"/>
            </a:xfrm>
          </p:grpSpPr>
          <p:sp>
            <p:nvSpPr>
              <p:cNvPr id="58391" name="Line 18"/>
              <p:cNvSpPr>
                <a:spLocks noChangeShapeType="1"/>
              </p:cNvSpPr>
              <p:nvPr/>
            </p:nvSpPr>
            <p:spPr bwMode="auto">
              <a:xfrm>
                <a:off x="3648" y="1248"/>
                <a:ext cx="912" cy="3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392" name="Rectangle 19"/>
              <p:cNvSpPr>
                <a:spLocks noChangeArrowheads="1"/>
              </p:cNvSpPr>
              <p:nvPr/>
            </p:nvSpPr>
            <p:spPr bwMode="auto">
              <a:xfrm>
                <a:off x="432" y="3792"/>
                <a:ext cx="5136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143000" marR="0" lvl="2" indent="-2286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58390" name="Picture 20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15" y="1107"/>
              <a:ext cx="109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385" name="Text Box 21"/>
          <p:cNvSpPr txBox="1">
            <a:spLocks noChangeArrowheads="1"/>
          </p:cNvSpPr>
          <p:nvPr/>
        </p:nvSpPr>
        <p:spPr bwMode="auto">
          <a:xfrm>
            <a:off x="1646238" y="3032125"/>
            <a:ext cx="403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58387" name="Oval 22"/>
          <p:cNvSpPr>
            <a:spLocks noChangeArrowheads="1"/>
          </p:cNvSpPr>
          <p:nvPr/>
        </p:nvSpPr>
        <p:spPr bwMode="auto">
          <a:xfrm>
            <a:off x="2362200" y="1600200"/>
            <a:ext cx="76200" cy="7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88" name="Line 18"/>
          <p:cNvSpPr>
            <a:spLocks noChangeShapeType="1"/>
          </p:cNvSpPr>
          <p:nvPr/>
        </p:nvSpPr>
        <p:spPr bwMode="auto">
          <a:xfrm>
            <a:off x="5715000" y="2133600"/>
            <a:ext cx="1752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6629400" y="2625714"/>
            <a:ext cx="1546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= –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+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</a:t>
            </a: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812899" y="1895454"/>
            <a:ext cx="860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)</a:t>
            </a: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2470133" y="1457298"/>
            <a:ext cx="860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)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6434163" y="2151045"/>
            <a:ext cx="182565" cy="18256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Steve Seitz</a:t>
            </a: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877888" y="1603350"/>
            <a:ext cx="403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224E4-DB33-46BB-832C-6B573678A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3018B4-3933-4F62-A5FA-67D0DCE8653B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0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8" grpId="0" animBg="1"/>
      <p:bldP spid="25" grpId="0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76200"/>
            <a:ext cx="8458201" cy="838200"/>
          </a:xfrm>
        </p:spPr>
        <p:txBody>
          <a:bodyPr/>
          <a:lstStyle/>
          <a:p>
            <a:pPr eaLnBrk="1" hangingPunct="1"/>
            <a:r>
              <a:rPr lang="en-US" dirty="0"/>
              <a:t>Finding lines in an image: Hough space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544" y="4013208"/>
            <a:ext cx="8356656" cy="1905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How can we use this to find the most likely parameters (</a:t>
            </a:r>
            <a:r>
              <a:rPr lang="en-US" dirty="0" err="1"/>
              <a:t>m,b</a:t>
            </a:r>
            <a:r>
              <a:rPr lang="en-US" dirty="0"/>
              <a:t>) for the most prominent line in the image space?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</a:rPr>
              <a:t>Let each edge point in image space </a:t>
            </a:r>
            <a:r>
              <a:rPr lang="en-US" i="1" dirty="0">
                <a:solidFill>
                  <a:srgbClr val="002060"/>
                </a:solidFill>
              </a:rPr>
              <a:t>vote </a:t>
            </a:r>
            <a:r>
              <a:rPr lang="en-US" dirty="0">
                <a:solidFill>
                  <a:srgbClr val="002060"/>
                </a:solidFill>
              </a:rPr>
              <a:t>for a set of possible parameters in Hough space</a:t>
            </a:r>
          </a:p>
          <a:p>
            <a:pPr eaLnBrk="1" hangingPunct="1"/>
            <a:r>
              <a:rPr lang="en-US" dirty="0">
                <a:solidFill>
                  <a:srgbClr val="002060"/>
                </a:solidFill>
              </a:rPr>
              <a:t>Accumulate votes in discrete set of bins; parameters with the most votes indicate line in image space</a:t>
            </a:r>
            <a:r>
              <a:rPr lang="en-US" dirty="0"/>
              <a:t>.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129540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129540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124200" y="3048000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958850" y="111442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5454650" y="12192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5454650" y="304800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7283450" y="3048000"/>
            <a:ext cx="39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5105400" y="11144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58380" name="Oval 12"/>
          <p:cNvSpPr>
            <a:spLocks noChangeArrowheads="1"/>
          </p:cNvSpPr>
          <p:nvPr/>
        </p:nvSpPr>
        <p:spPr bwMode="auto">
          <a:xfrm>
            <a:off x="1828800" y="1828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1447800" y="3352800"/>
            <a:ext cx="191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4876800" y="3352800"/>
            <a:ext cx="3695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Hough (parameter) space</a:t>
            </a:r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>
            <a:off x="3810000" y="2209800"/>
            <a:ext cx="9144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85800" y="1981200"/>
            <a:ext cx="8153400" cy="4724400"/>
            <a:chOff x="432" y="1248"/>
            <a:chExt cx="5136" cy="2976"/>
          </a:xfrm>
        </p:grpSpPr>
        <p:sp>
          <p:nvSpPr>
            <p:cNvPr id="58391" name="Line 18"/>
            <p:cNvSpPr>
              <a:spLocks noChangeShapeType="1"/>
            </p:cNvSpPr>
            <p:nvPr/>
          </p:nvSpPr>
          <p:spPr bwMode="auto">
            <a:xfrm>
              <a:off x="3648" y="1248"/>
              <a:ext cx="912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92" name="Rectangle 19"/>
            <p:cNvSpPr>
              <a:spLocks noChangeArrowheads="1"/>
            </p:cNvSpPr>
            <p:nvPr/>
          </p:nvSpPr>
          <p:spPr bwMode="auto">
            <a:xfrm>
              <a:off x="432" y="3792"/>
              <a:ext cx="513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143000" marR="0" lvl="2" indent="-2286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8387" name="Oval 22"/>
          <p:cNvSpPr>
            <a:spLocks noChangeArrowheads="1"/>
          </p:cNvSpPr>
          <p:nvPr/>
        </p:nvSpPr>
        <p:spPr bwMode="auto">
          <a:xfrm>
            <a:off x="2362200" y="1600200"/>
            <a:ext cx="76200" cy="7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88" name="Line 18"/>
          <p:cNvSpPr>
            <a:spLocks noChangeShapeType="1"/>
          </p:cNvSpPr>
          <p:nvPr/>
        </p:nvSpPr>
        <p:spPr bwMode="auto">
          <a:xfrm>
            <a:off x="5715000" y="2133600"/>
            <a:ext cx="1752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12"/>
          <p:cNvSpPr>
            <a:spLocks noChangeArrowheads="1"/>
          </p:cNvSpPr>
          <p:nvPr/>
        </p:nvSpPr>
        <p:spPr bwMode="auto">
          <a:xfrm>
            <a:off x="1504908" y="1981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2779689" y="1527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 flipV="1">
            <a:off x="5813442" y="1895451"/>
            <a:ext cx="1825649" cy="69374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Line 18"/>
          <p:cNvSpPr>
            <a:spLocks noChangeShapeType="1"/>
          </p:cNvSpPr>
          <p:nvPr/>
        </p:nvSpPr>
        <p:spPr bwMode="auto">
          <a:xfrm flipV="1">
            <a:off x="5703904" y="2114531"/>
            <a:ext cx="1971701" cy="29210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48"/>
          <p:cNvGrpSpPr/>
          <p:nvPr/>
        </p:nvGrpSpPr>
        <p:grpSpPr>
          <a:xfrm>
            <a:off x="5448312" y="1187420"/>
            <a:ext cx="2300319" cy="1878038"/>
            <a:chOff x="9144000" y="1296959"/>
            <a:chExt cx="2300319" cy="1878038"/>
          </a:xfrm>
        </p:grpSpPr>
        <p:grpSp>
          <p:nvGrpSpPr>
            <p:cNvPr id="4" name="Group 46"/>
            <p:cNvGrpSpPr/>
            <p:nvPr/>
          </p:nvGrpSpPr>
          <p:grpSpPr>
            <a:xfrm>
              <a:off x="9144000" y="1296959"/>
              <a:ext cx="2300319" cy="1862163"/>
              <a:chOff x="5375286" y="1187420"/>
              <a:chExt cx="2300319" cy="1862163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5375286" y="1187420"/>
                <a:ext cx="2300319" cy="1862163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41" name="Straight Connector 40"/>
              <p:cNvCxnSpPr/>
              <p:nvPr/>
            </p:nvCxnSpPr>
            <p:spPr bwMode="auto">
              <a:xfrm>
                <a:off x="5391479" y="1295056"/>
                <a:ext cx="2263806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5375286" y="1588748"/>
                <a:ext cx="2263806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>
                <a:off x="5397512" y="1880852"/>
                <a:ext cx="2263806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>
                <a:off x="5397512" y="2171368"/>
                <a:ext cx="2263806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 bwMode="auto">
              <a:xfrm>
                <a:off x="5377192" y="2479347"/>
                <a:ext cx="2263806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>
                <a:off x="5377192" y="2769863"/>
                <a:ext cx="2263806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" name="Group 47"/>
            <p:cNvGrpSpPr/>
            <p:nvPr/>
          </p:nvGrpSpPr>
          <p:grpSpPr>
            <a:xfrm>
              <a:off x="9487283" y="1321406"/>
              <a:ext cx="1804218" cy="1853591"/>
              <a:chOff x="5871702" y="1247586"/>
              <a:chExt cx="1804218" cy="1853591"/>
            </a:xfrm>
          </p:grpSpPr>
          <p:cxnSp>
            <p:nvCxnSpPr>
              <p:cNvPr id="34" name="Straight Connector 33"/>
              <p:cNvCxnSpPr/>
              <p:nvPr/>
            </p:nvCxnSpPr>
            <p:spPr bwMode="auto">
              <a:xfrm rot="5400000">
                <a:off x="4959671" y="2187558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 rot="5400000">
                <a:off x="5324007" y="2186764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 rot="5400000">
                <a:off x="5689931" y="2170571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 rot="5400000">
                <a:off x="6054267" y="2159617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 rot="5400000">
                <a:off x="6397965" y="2186764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 rot="5400000">
                <a:off x="6762301" y="2185970"/>
                <a:ext cx="1825650" cy="15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47" name="TextBox 46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Steve Seitz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200C7F-4A63-4587-B7AC-D9DD27510436}"/>
              </a:ext>
            </a:extLst>
          </p:cNvPr>
          <p:cNvSpPr txBox="1"/>
          <p:nvPr/>
        </p:nvSpPr>
        <p:spPr>
          <a:xfrm>
            <a:off x="5328596" y="316813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0   5   10  15  20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622B3-02E4-4028-B213-153609ABDA16}"/>
              </a:ext>
            </a:extLst>
          </p:cNvPr>
          <p:cNvSpPr txBox="1"/>
          <p:nvPr/>
        </p:nvSpPr>
        <p:spPr>
          <a:xfrm>
            <a:off x="6360649" y="1635147"/>
            <a:ext cx="99097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m = 17.5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1DF743-CFDD-495E-A35B-049E4DEC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3018B4-3933-4F62-A5FA-67D0DCE8653B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0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1546225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1546225" y="33528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756025" y="34290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66800" y="12954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3146425" y="2971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994025" y="2819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765425" y="2590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2536825" y="2362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2384425" y="2209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2003425" y="1828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1851025" y="1676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1698625" y="15240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4975225" y="12954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5203825" y="1295400"/>
            <a:ext cx="16002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4746625" y="1219200"/>
            <a:ext cx="2438400" cy="1828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4975225" y="1295400"/>
            <a:ext cx="21336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4670425" y="1905000"/>
            <a:ext cx="2895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V="1">
            <a:off x="4670425" y="15240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4670425" y="18288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V="1">
            <a:off x="4692650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4692650" y="33528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7126288" y="33528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4152900" y="12954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4670425" y="16002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4670425" y="2057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4670425" y="2438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4670425" y="28956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>
            <a:off x="51276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5584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>
            <a:off x="61182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65754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7108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75660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066800" y="3886200"/>
            <a:ext cx="6940550" cy="2819400"/>
            <a:chOff x="672" y="2448"/>
            <a:chExt cx="4372" cy="1776"/>
          </a:xfrm>
        </p:grpSpPr>
        <p:sp>
          <p:nvSpPr>
            <p:cNvPr id="22564" name="Oval 36"/>
            <p:cNvSpPr>
              <a:spLocks noChangeArrowheads="1"/>
            </p:cNvSpPr>
            <p:nvPr/>
          </p:nvSpPr>
          <p:spPr bwMode="auto">
            <a:xfrm>
              <a:off x="2078" y="350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auto">
            <a:xfrm>
              <a:off x="1934" y="340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auto">
            <a:xfrm>
              <a:off x="1790" y="326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auto">
            <a:xfrm>
              <a:off x="1646" y="3072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auto">
            <a:xfrm>
              <a:off x="1502" y="292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auto">
            <a:xfrm>
              <a:off x="1358" y="278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auto">
            <a:xfrm>
              <a:off x="1214" y="268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1" name="Line 43"/>
            <p:cNvSpPr>
              <a:spLocks noChangeShapeType="1"/>
            </p:cNvSpPr>
            <p:nvPr/>
          </p:nvSpPr>
          <p:spPr bwMode="auto">
            <a:xfrm flipV="1">
              <a:off x="974" y="2448"/>
              <a:ext cx="0" cy="13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2" name="Line 44"/>
            <p:cNvSpPr>
              <a:spLocks noChangeShapeType="1"/>
            </p:cNvSpPr>
            <p:nvPr/>
          </p:nvSpPr>
          <p:spPr bwMode="auto">
            <a:xfrm>
              <a:off x="974" y="3840"/>
              <a:ext cx="172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3" name="Text Box 45"/>
            <p:cNvSpPr txBox="1">
              <a:spLocks noChangeArrowheads="1"/>
            </p:cNvSpPr>
            <p:nvPr/>
          </p:nvSpPr>
          <p:spPr bwMode="auto">
            <a:xfrm>
              <a:off x="2366" y="3888"/>
              <a:ext cx="203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22574" name="Text Box 46"/>
            <p:cNvSpPr txBox="1">
              <a:spLocks noChangeArrowheads="1"/>
            </p:cNvSpPr>
            <p:nvPr/>
          </p:nvSpPr>
          <p:spPr bwMode="auto">
            <a:xfrm>
              <a:off x="672" y="2544"/>
              <a:ext cx="206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22575" name="Line 47"/>
            <p:cNvSpPr>
              <a:spLocks noChangeShapeType="1"/>
            </p:cNvSpPr>
            <p:nvPr/>
          </p:nvSpPr>
          <p:spPr bwMode="auto">
            <a:xfrm>
              <a:off x="1118" y="2640"/>
              <a:ext cx="1248" cy="100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6" name="Line 48"/>
            <p:cNvSpPr>
              <a:spLocks noChangeShapeType="1"/>
            </p:cNvSpPr>
            <p:nvPr/>
          </p:nvSpPr>
          <p:spPr bwMode="auto">
            <a:xfrm flipV="1">
              <a:off x="2990" y="2448"/>
              <a:ext cx="4" cy="14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7" name="Line 49"/>
            <p:cNvSpPr>
              <a:spLocks noChangeShapeType="1"/>
            </p:cNvSpPr>
            <p:nvPr/>
          </p:nvSpPr>
          <p:spPr bwMode="auto">
            <a:xfrm>
              <a:off x="2990" y="3936"/>
              <a:ext cx="20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2654" y="2544"/>
              <a:ext cx="284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22579" name="Line 51"/>
            <p:cNvSpPr>
              <a:spLocks noChangeShapeType="1"/>
            </p:cNvSpPr>
            <p:nvPr/>
          </p:nvSpPr>
          <p:spPr bwMode="auto">
            <a:xfrm>
              <a:off x="2980" y="2736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0" name="Line 52"/>
            <p:cNvSpPr>
              <a:spLocks noChangeShapeType="1"/>
            </p:cNvSpPr>
            <p:nvPr/>
          </p:nvSpPr>
          <p:spPr bwMode="auto">
            <a:xfrm>
              <a:off x="2980" y="3600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1" name="Line 53"/>
            <p:cNvSpPr>
              <a:spLocks noChangeShapeType="1"/>
            </p:cNvSpPr>
            <p:nvPr/>
          </p:nvSpPr>
          <p:spPr bwMode="auto">
            <a:xfrm>
              <a:off x="3268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2" name="Line 54"/>
            <p:cNvSpPr>
              <a:spLocks noChangeShapeType="1"/>
            </p:cNvSpPr>
            <p:nvPr/>
          </p:nvSpPr>
          <p:spPr bwMode="auto">
            <a:xfrm>
              <a:off x="3892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3" name="Line 55"/>
            <p:cNvSpPr>
              <a:spLocks noChangeShapeType="1"/>
            </p:cNvSpPr>
            <p:nvPr/>
          </p:nvSpPr>
          <p:spPr bwMode="auto">
            <a:xfrm>
              <a:off x="4180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4" name="Line 56"/>
            <p:cNvSpPr>
              <a:spLocks noChangeShapeType="1"/>
            </p:cNvSpPr>
            <p:nvPr/>
          </p:nvSpPr>
          <p:spPr bwMode="auto">
            <a:xfrm>
              <a:off x="451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5" name="Line 57"/>
            <p:cNvSpPr>
              <a:spLocks noChangeShapeType="1"/>
            </p:cNvSpPr>
            <p:nvPr/>
          </p:nvSpPr>
          <p:spPr bwMode="auto">
            <a:xfrm>
              <a:off x="4804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6" name="Line 58"/>
            <p:cNvSpPr>
              <a:spLocks noChangeShapeType="1"/>
            </p:cNvSpPr>
            <p:nvPr/>
          </p:nvSpPr>
          <p:spPr bwMode="auto">
            <a:xfrm>
              <a:off x="2990" y="3024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7" name="Line 59"/>
            <p:cNvSpPr>
              <a:spLocks noChangeShapeType="1"/>
            </p:cNvSpPr>
            <p:nvPr/>
          </p:nvSpPr>
          <p:spPr bwMode="auto">
            <a:xfrm>
              <a:off x="2990" y="3312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8" name="Line 60"/>
            <p:cNvSpPr>
              <a:spLocks noChangeShapeType="1"/>
            </p:cNvSpPr>
            <p:nvPr/>
          </p:nvSpPr>
          <p:spPr bwMode="auto">
            <a:xfrm>
              <a:off x="356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89" name="Text Box 61"/>
            <p:cNvSpPr txBox="1">
              <a:spLocks noChangeArrowheads="1"/>
            </p:cNvSpPr>
            <p:nvPr/>
          </p:nvSpPr>
          <p:spPr bwMode="auto">
            <a:xfrm>
              <a:off x="303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590" name="Text Box 62"/>
            <p:cNvSpPr txBox="1">
              <a:spLocks noChangeArrowheads="1"/>
            </p:cNvSpPr>
            <p:nvPr/>
          </p:nvSpPr>
          <p:spPr bwMode="auto">
            <a:xfrm>
              <a:off x="33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2591" name="Text Box 63"/>
            <p:cNvSpPr txBox="1">
              <a:spLocks noChangeArrowheads="1"/>
            </p:cNvSpPr>
            <p:nvPr/>
          </p:nvSpPr>
          <p:spPr bwMode="auto">
            <a:xfrm>
              <a:off x="3594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592" name="Text Box 64"/>
            <p:cNvSpPr txBox="1">
              <a:spLocks noChangeArrowheads="1"/>
            </p:cNvSpPr>
            <p:nvPr/>
          </p:nvSpPr>
          <p:spPr bwMode="auto">
            <a:xfrm>
              <a:off x="3930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593" name="Text Box 65"/>
            <p:cNvSpPr txBox="1">
              <a:spLocks noChangeArrowheads="1"/>
            </p:cNvSpPr>
            <p:nvPr/>
          </p:nvSpPr>
          <p:spPr bwMode="auto">
            <a:xfrm>
              <a:off x="421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594" name="Text Box 66"/>
            <p:cNvSpPr txBox="1">
              <a:spLocks noChangeArrowheads="1"/>
            </p:cNvSpPr>
            <p:nvPr/>
          </p:nvSpPr>
          <p:spPr bwMode="auto">
            <a:xfrm>
              <a:off x="45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595" name="Text Box 67"/>
            <p:cNvSpPr txBox="1">
              <a:spLocks noChangeArrowheads="1"/>
            </p:cNvSpPr>
            <p:nvPr/>
          </p:nvSpPr>
          <p:spPr bwMode="auto">
            <a:xfrm>
              <a:off x="30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596" name="Text Box 68"/>
            <p:cNvSpPr txBox="1">
              <a:spLocks noChangeArrowheads="1"/>
            </p:cNvSpPr>
            <p:nvPr/>
          </p:nvSpPr>
          <p:spPr bwMode="auto">
            <a:xfrm>
              <a:off x="327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22597" name="Text Box 69"/>
            <p:cNvSpPr txBox="1">
              <a:spLocks noChangeArrowheads="1"/>
            </p:cNvSpPr>
            <p:nvPr/>
          </p:nvSpPr>
          <p:spPr bwMode="auto">
            <a:xfrm>
              <a:off x="3566" y="3055"/>
              <a:ext cx="310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2598" name="Text Box 70"/>
            <p:cNvSpPr txBox="1">
              <a:spLocks noChangeArrowheads="1"/>
            </p:cNvSpPr>
            <p:nvPr/>
          </p:nvSpPr>
          <p:spPr bwMode="auto">
            <a:xfrm>
              <a:off x="3872" y="3055"/>
              <a:ext cx="310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22599" name="Text Box 71"/>
            <p:cNvSpPr txBox="1">
              <a:spLocks noChangeArrowheads="1"/>
            </p:cNvSpPr>
            <p:nvPr/>
          </p:nvSpPr>
          <p:spPr bwMode="auto">
            <a:xfrm>
              <a:off x="42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2600" name="Text Box 72"/>
            <p:cNvSpPr txBox="1">
              <a:spLocks noChangeArrowheads="1"/>
            </p:cNvSpPr>
            <p:nvPr/>
          </p:nvSpPr>
          <p:spPr bwMode="auto">
            <a:xfrm>
              <a:off x="4506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601" name="Text Box 73"/>
            <p:cNvSpPr txBox="1">
              <a:spLocks noChangeArrowheads="1"/>
            </p:cNvSpPr>
            <p:nvPr/>
          </p:nvSpPr>
          <p:spPr bwMode="auto">
            <a:xfrm>
              <a:off x="303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602" name="Text Box 74"/>
            <p:cNvSpPr txBox="1">
              <a:spLocks noChangeArrowheads="1"/>
            </p:cNvSpPr>
            <p:nvPr/>
          </p:nvSpPr>
          <p:spPr bwMode="auto">
            <a:xfrm>
              <a:off x="327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603" name="Text Box 75"/>
            <p:cNvSpPr txBox="1">
              <a:spLocks noChangeArrowheads="1"/>
            </p:cNvSpPr>
            <p:nvPr/>
          </p:nvSpPr>
          <p:spPr bwMode="auto">
            <a:xfrm>
              <a:off x="356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604" name="Text Box 76"/>
            <p:cNvSpPr txBox="1">
              <a:spLocks noChangeArrowheads="1"/>
            </p:cNvSpPr>
            <p:nvPr/>
          </p:nvSpPr>
          <p:spPr bwMode="auto">
            <a:xfrm>
              <a:off x="3882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2605" name="Text Box 77"/>
            <p:cNvSpPr txBox="1">
              <a:spLocks noChangeArrowheads="1"/>
            </p:cNvSpPr>
            <p:nvPr/>
          </p:nvSpPr>
          <p:spPr bwMode="auto">
            <a:xfrm>
              <a:off x="421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2606" name="Text Box 78"/>
            <p:cNvSpPr txBox="1">
              <a:spLocks noChangeArrowheads="1"/>
            </p:cNvSpPr>
            <p:nvPr/>
          </p:nvSpPr>
          <p:spPr bwMode="auto">
            <a:xfrm>
              <a:off x="452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607" name="Text Box 79"/>
            <p:cNvSpPr txBox="1">
              <a:spLocks noChangeArrowheads="1"/>
            </p:cNvSpPr>
            <p:nvPr/>
          </p:nvSpPr>
          <p:spPr bwMode="auto">
            <a:xfrm>
              <a:off x="30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608" name="Text Box 80"/>
            <p:cNvSpPr txBox="1">
              <a:spLocks noChangeArrowheads="1"/>
            </p:cNvSpPr>
            <p:nvPr/>
          </p:nvSpPr>
          <p:spPr bwMode="auto">
            <a:xfrm>
              <a:off x="329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609" name="Text Box 81"/>
            <p:cNvSpPr txBox="1">
              <a:spLocks noChangeArrowheads="1"/>
            </p:cNvSpPr>
            <p:nvPr/>
          </p:nvSpPr>
          <p:spPr bwMode="auto">
            <a:xfrm>
              <a:off x="356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2610" name="Text Box 82"/>
            <p:cNvSpPr txBox="1">
              <a:spLocks noChangeArrowheads="1"/>
            </p:cNvSpPr>
            <p:nvPr/>
          </p:nvSpPr>
          <p:spPr bwMode="auto">
            <a:xfrm>
              <a:off x="3902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611" name="Text Box 83"/>
            <p:cNvSpPr txBox="1">
              <a:spLocks noChangeArrowheads="1"/>
            </p:cNvSpPr>
            <p:nvPr/>
          </p:nvSpPr>
          <p:spPr bwMode="auto">
            <a:xfrm>
              <a:off x="42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612" name="Text Box 84"/>
            <p:cNvSpPr txBox="1">
              <a:spLocks noChangeArrowheads="1"/>
            </p:cNvSpPr>
            <p:nvPr/>
          </p:nvSpPr>
          <p:spPr bwMode="auto">
            <a:xfrm>
              <a:off x="452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4489" y="3936"/>
              <a:ext cx="229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auto">
            <a:xfrm>
              <a:off x="3577" y="3006"/>
              <a:ext cx="298" cy="329"/>
            </a:xfrm>
            <a:prstGeom prst="ellipse">
              <a:avLst/>
            </a:prstGeom>
            <a:noFill/>
            <a:ln w="508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615" name="Oval 87"/>
          <p:cNvSpPr>
            <a:spLocks noChangeArrowheads="1"/>
          </p:cNvSpPr>
          <p:nvPr/>
        </p:nvSpPr>
        <p:spPr bwMode="auto">
          <a:xfrm>
            <a:off x="5867400" y="21336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-1" y="6609979"/>
            <a:ext cx="2155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Silvio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Savarese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lines in an image: Hough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838D4-DFFA-4773-9E73-67979EFFC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C9B566-B7D8-4BE7-840C-83778208EB12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34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c-repres-houg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124200"/>
            <a:ext cx="293846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3200" dirty="0"/>
              <a:t>Problems with the (m, b) space:</a:t>
            </a:r>
          </a:p>
          <a:p>
            <a:pPr lvl="1"/>
            <a:r>
              <a:rPr lang="en-US" sz="2400" dirty="0"/>
              <a:t>Unbounded parameter domains</a:t>
            </a:r>
          </a:p>
          <a:p>
            <a:pPr lvl="1"/>
            <a:r>
              <a:rPr lang="en-US" sz="2400" dirty="0"/>
              <a:t>Vertical lines require infinite m</a:t>
            </a:r>
          </a:p>
          <a:p>
            <a:pPr>
              <a:buFontTx/>
              <a:buChar char="•"/>
            </a:pPr>
            <a:r>
              <a:rPr lang="en-US" sz="3200" dirty="0"/>
              <a:t>Alternative: </a:t>
            </a:r>
            <a:r>
              <a:rPr lang="en-US" sz="3200" i="1" dirty="0"/>
              <a:t>polar representation</a:t>
            </a:r>
          </a:p>
          <a:p>
            <a:pPr>
              <a:buFontTx/>
              <a:buChar char="•"/>
            </a:pPr>
            <a:endParaRPr lang="en-US" sz="3200" dirty="0"/>
          </a:p>
        </p:txBody>
      </p:sp>
      <p:sp>
        <p:nvSpPr>
          <p:cNvPr id="61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space representation</a:t>
            </a: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3397250" y="3962400"/>
          <a:ext cx="3360738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3" name="Equation" r:id="rId5" imgW="1422360" imgH="203040" progId="Equation.3">
                  <p:embed/>
                </p:oleObj>
              </mc:Choice>
              <mc:Fallback>
                <p:oleObj name="Equation" r:id="rId5" imgW="1422360" imgH="203040" progId="Equation.3">
                  <p:embed/>
                  <p:pic>
                    <p:nvPicPr>
                      <p:cNvPr id="614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0" y="3962400"/>
                        <a:ext cx="3360738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52400" y="6167735"/>
            <a:ext cx="899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Each point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) will add a sinusoid in the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mbol" pitchFamily="18" charset="2"/>
              </a:rPr>
              <a:t>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stem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mbol" pitchFamily="18" charset="2"/>
              </a:rPr>
              <a:t>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stem"/>
              </a:rPr>
              <a:t>) parameter space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Svetlana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8CA41E-00E5-401A-978E-F187F9899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CC6F3-6FB7-40D8-9AEA-00C638948F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62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an edge detector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14400"/>
            <a:ext cx="8458200" cy="5787736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sz="3800" dirty="0"/>
              <a:t>Criteria for a good edge detector</a:t>
            </a:r>
          </a:p>
          <a:p>
            <a:pPr lvl="1"/>
            <a:r>
              <a:rPr lang="en-US" b="1" dirty="0"/>
              <a:t>Good categorization (edge vs not edge)</a:t>
            </a:r>
          </a:p>
          <a:p>
            <a:pPr lvl="2"/>
            <a:r>
              <a:rPr lang="en-US" sz="2800" dirty="0"/>
              <a:t>find all real edges, ignoring noise or other artifacts</a:t>
            </a:r>
          </a:p>
          <a:p>
            <a:pPr lvl="1"/>
            <a:r>
              <a:rPr lang="en-US" b="1" dirty="0"/>
              <a:t>Good localization</a:t>
            </a:r>
          </a:p>
          <a:p>
            <a:pPr lvl="2"/>
            <a:r>
              <a:rPr lang="en-US" sz="2800" dirty="0"/>
              <a:t>detect edges as close as possible to the true edges</a:t>
            </a:r>
          </a:p>
          <a:p>
            <a:pPr lvl="2"/>
            <a:r>
              <a:rPr lang="en-US" sz="2800" dirty="0"/>
              <a:t>return one point only for each true edge point    (true edges = the edges humans drew on an image)</a:t>
            </a:r>
          </a:p>
          <a:p>
            <a:endParaRPr lang="en-US" sz="3600" dirty="0"/>
          </a:p>
          <a:p>
            <a:r>
              <a:rPr lang="en-US" sz="3800" dirty="0"/>
              <a:t>Cues of edge detection</a:t>
            </a:r>
          </a:p>
          <a:p>
            <a:pPr lvl="1"/>
            <a:r>
              <a:rPr lang="en-US" dirty="0"/>
              <a:t>Bottom-up: Differences in color, intensity, or texture across the boundary</a:t>
            </a:r>
          </a:p>
          <a:p>
            <a:pPr lvl="1"/>
            <a:r>
              <a:rPr lang="en-US" dirty="0"/>
              <a:t>Top-down: Continuity and closure, high-level knowledge</a:t>
            </a:r>
          </a:p>
          <a:p>
            <a:pPr lvl="1"/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Adapted from L. </a:t>
            </a:r>
            <a:r>
              <a:rPr lang="en-US" sz="1200" dirty="0" err="1">
                <a:solidFill>
                  <a:prstClr val="black"/>
                </a:solidFill>
              </a:rPr>
              <a:t>Fei-Fei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901BDE-9C77-42FC-849D-5C549F17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0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755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3200" dirty="0"/>
              <a:t>Problems with the (</a:t>
            </a:r>
            <a:r>
              <a:rPr lang="en-US" sz="3200" dirty="0" err="1"/>
              <a:t>m,b</a:t>
            </a:r>
            <a:r>
              <a:rPr lang="en-US" sz="3200" dirty="0"/>
              <a:t>) space:</a:t>
            </a:r>
          </a:p>
          <a:p>
            <a:pPr lvl="1"/>
            <a:r>
              <a:rPr lang="en-US" sz="2400" dirty="0"/>
              <a:t>Unbounded parameter domains</a:t>
            </a:r>
          </a:p>
          <a:p>
            <a:pPr lvl="1"/>
            <a:r>
              <a:rPr lang="en-US" sz="2400" dirty="0"/>
              <a:t>Vertical lines require infinite m</a:t>
            </a:r>
          </a:p>
          <a:p>
            <a:pPr>
              <a:buFontTx/>
              <a:buChar char="•"/>
            </a:pPr>
            <a:r>
              <a:rPr lang="en-US" sz="3200" dirty="0"/>
              <a:t>Alternative: </a:t>
            </a:r>
            <a:r>
              <a:rPr lang="en-US" sz="3200" i="1" dirty="0"/>
              <a:t>polar representation</a:t>
            </a:r>
          </a:p>
          <a:p>
            <a:pPr>
              <a:buFontTx/>
              <a:buChar char="•"/>
            </a:pPr>
            <a:endParaRPr lang="en-US" sz="3200" dirty="0"/>
          </a:p>
        </p:txBody>
      </p:sp>
      <p:sp>
        <p:nvSpPr>
          <p:cNvPr id="61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space representation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52400" y="6167735"/>
            <a:ext cx="899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Each point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x,y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) will add a sinusoid in the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mbol" pitchFamily="18" charset="2"/>
              </a:rPr>
              <a:t>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stem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mbol" pitchFamily="18" charset="2"/>
              </a:rPr>
              <a:t>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  <a:sym typeface="System"/>
              </a:rPr>
              <a:t>) parameter space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Arial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Svetlana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074AABC5-D26D-4BA7-8EEB-074DE2DDD3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8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E250AD93-1F4C-4184-B917-A7CD82A05F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46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Line 4">
            <a:extLst>
              <a:ext uri="{FF2B5EF4-FFF2-40B4-BE49-F238E27FC236}">
                <a16:creationId xmlns:a16="http://schemas.microsoft.com/office/drawing/2014/main" id="{85F8BA9F-C172-40B1-9459-B29D46205C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6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9235C2B9-1F42-49C4-BE25-EE82D274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54102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729816A6-BAAD-48E6-ADE4-019051B78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2766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E59960F1-6B3D-4EC5-B098-A33DCDDE01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2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8B5F9136-9524-44F2-89D0-139FF69B83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2650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7">
            <a:extLst>
              <a:ext uri="{FF2B5EF4-FFF2-40B4-BE49-F238E27FC236}">
                <a16:creationId xmlns:a16="http://schemas.microsoft.com/office/drawing/2014/main" id="{6537C19D-B601-4620-B188-AACAEF0D5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3434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8">
            <a:extLst>
              <a:ext uri="{FF2B5EF4-FFF2-40B4-BE49-F238E27FC236}">
                <a16:creationId xmlns:a16="http://schemas.microsoft.com/office/drawing/2014/main" id="{278D1943-D5EE-46FC-AE46-9A7E2B236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8100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9">
            <a:extLst>
              <a:ext uri="{FF2B5EF4-FFF2-40B4-BE49-F238E27FC236}">
                <a16:creationId xmlns:a16="http://schemas.microsoft.com/office/drawing/2014/main" id="{0A723ECF-C14B-47D4-AB28-CCF6467DB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41148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 Box 22">
            <a:extLst>
              <a:ext uri="{FF2B5EF4-FFF2-40B4-BE49-F238E27FC236}">
                <a16:creationId xmlns:a16="http://schemas.microsoft.com/office/drawing/2014/main" id="{AB15D6E0-D3E5-46D8-8816-5C247952D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5676900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Hough space</a:t>
            </a:r>
          </a:p>
        </p:txBody>
      </p:sp>
      <p:sp>
        <p:nvSpPr>
          <p:cNvPr id="19" name="Freeform 26">
            <a:extLst>
              <a:ext uri="{FF2B5EF4-FFF2-40B4-BE49-F238E27FC236}">
                <a16:creationId xmlns:a16="http://schemas.microsoft.com/office/drawing/2014/main" id="{7D322055-B318-4815-BA6E-7F477F1DE290}"/>
              </a:ext>
            </a:extLst>
          </p:cNvPr>
          <p:cNvSpPr>
            <a:spLocks/>
          </p:cNvSpPr>
          <p:nvPr/>
        </p:nvSpPr>
        <p:spPr bwMode="auto">
          <a:xfrm>
            <a:off x="5029200" y="3048000"/>
            <a:ext cx="1981200" cy="23749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Line 27">
            <a:extLst>
              <a:ext uri="{FF2B5EF4-FFF2-40B4-BE49-F238E27FC236}">
                <a16:creationId xmlns:a16="http://schemas.microsoft.com/office/drawing/2014/main" id="{BA73A52A-EADE-4A44-A0D7-48D1C54619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4419600"/>
            <a:ext cx="9906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1" name="Object 29">
            <a:extLst>
              <a:ext uri="{FF2B5EF4-FFF2-40B4-BE49-F238E27FC236}">
                <a16:creationId xmlns:a16="http://schemas.microsoft.com/office/drawing/2014/main" id="{5DC56F26-BC36-4598-B424-B1FA33A372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93913" y="4800600"/>
          <a:ext cx="42068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4" name="Equation" r:id="rId4" imgW="177480" imgH="177480" progId="Equation.3">
                  <p:embed/>
                </p:oleObj>
              </mc:Choice>
              <mc:Fallback>
                <p:oleObj name="Equation" r:id="rId4" imgW="177480" imgH="177480" progId="Equation.3">
                  <p:embed/>
                  <p:pic>
                    <p:nvPicPr>
                      <p:cNvPr id="22633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4800600"/>
                        <a:ext cx="420687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30">
            <a:extLst>
              <a:ext uri="{FF2B5EF4-FFF2-40B4-BE49-F238E27FC236}">
                <a16:creationId xmlns:a16="http://schemas.microsoft.com/office/drawing/2014/main" id="{BA04A074-449A-4874-AD8A-E544A457BB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0" y="4419600"/>
          <a:ext cx="36036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5" name="Equation" r:id="rId6" imgW="152280" imgH="164880" progId="Equation.3">
                  <p:embed/>
                </p:oleObj>
              </mc:Choice>
              <mc:Fallback>
                <p:oleObj name="Equation" r:id="rId6" imgW="152280" imgH="164880" progId="Equation.3">
                  <p:embed/>
                  <p:pic>
                    <p:nvPicPr>
                      <p:cNvPr id="226334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419600"/>
                        <a:ext cx="360363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reeform 31">
            <a:extLst>
              <a:ext uri="{FF2B5EF4-FFF2-40B4-BE49-F238E27FC236}">
                <a16:creationId xmlns:a16="http://schemas.microsoft.com/office/drawing/2014/main" id="{0CDAEC00-A193-4D4F-AE87-3D2B3E985DD4}"/>
              </a:ext>
            </a:extLst>
          </p:cNvPr>
          <p:cNvSpPr>
            <a:spLocks/>
          </p:cNvSpPr>
          <p:nvPr/>
        </p:nvSpPr>
        <p:spPr bwMode="auto">
          <a:xfrm>
            <a:off x="1905000" y="5029200"/>
            <a:ext cx="177800" cy="304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96"/>
              </a:cxn>
              <a:cxn ang="0">
                <a:pos x="96" y="192"/>
              </a:cxn>
            </a:cxnLst>
            <a:rect l="0" t="0" r="r" b="b"/>
            <a:pathLst>
              <a:path w="112" h="192">
                <a:moveTo>
                  <a:pt x="0" y="0"/>
                </a:moveTo>
                <a:cubicBezTo>
                  <a:pt x="40" y="32"/>
                  <a:pt x="80" y="64"/>
                  <a:pt x="96" y="96"/>
                </a:cubicBezTo>
                <a:cubicBezTo>
                  <a:pt x="112" y="128"/>
                  <a:pt x="104" y="160"/>
                  <a:pt x="96" y="192"/>
                </a:cubicBezTo>
              </a:path>
            </a:pathLst>
          </a:custGeom>
          <a:noFill/>
          <a:ln w="254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 32">
            <a:extLst>
              <a:ext uri="{FF2B5EF4-FFF2-40B4-BE49-F238E27FC236}">
                <a16:creationId xmlns:a16="http://schemas.microsoft.com/office/drawing/2014/main" id="{19B4D318-35A4-483E-9DA0-D6B4FAEF241D}"/>
              </a:ext>
            </a:extLst>
          </p:cNvPr>
          <p:cNvSpPr>
            <a:spLocks/>
          </p:cNvSpPr>
          <p:nvPr/>
        </p:nvSpPr>
        <p:spPr bwMode="auto">
          <a:xfrm>
            <a:off x="4800600" y="3124200"/>
            <a:ext cx="2438400" cy="19050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 33">
            <a:extLst>
              <a:ext uri="{FF2B5EF4-FFF2-40B4-BE49-F238E27FC236}">
                <a16:creationId xmlns:a16="http://schemas.microsoft.com/office/drawing/2014/main" id="{54AF6851-BA4B-4748-848C-BE217E91C8D8}"/>
              </a:ext>
            </a:extLst>
          </p:cNvPr>
          <p:cNvSpPr>
            <a:spLocks/>
          </p:cNvSpPr>
          <p:nvPr/>
        </p:nvSpPr>
        <p:spPr bwMode="auto">
          <a:xfrm>
            <a:off x="4724400" y="3429000"/>
            <a:ext cx="2438400" cy="11430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16">
            <a:extLst>
              <a:ext uri="{FF2B5EF4-FFF2-40B4-BE49-F238E27FC236}">
                <a16:creationId xmlns:a16="http://schemas.microsoft.com/office/drawing/2014/main" id="{A3885B96-BCB4-4C4B-9236-333AD1CD1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267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7" name="Object 35">
            <a:extLst>
              <a:ext uri="{FF2B5EF4-FFF2-40B4-BE49-F238E27FC236}">
                <a16:creationId xmlns:a16="http://schemas.microsoft.com/office/drawing/2014/main" id="{0D5FAE14-453F-4912-92B8-B6E9E81D8D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0" y="5486400"/>
          <a:ext cx="420688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6" name="Equation" r:id="rId8" imgW="177480" imgH="177480" progId="Equation.3">
                  <p:embed/>
                </p:oleObj>
              </mc:Choice>
              <mc:Fallback>
                <p:oleObj name="Equation" r:id="rId8" imgW="177480" imgH="177480" progId="Equation.3">
                  <p:embed/>
                  <p:pic>
                    <p:nvPicPr>
                      <p:cNvPr id="226339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5486400"/>
                        <a:ext cx="420688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6">
            <a:extLst>
              <a:ext uri="{FF2B5EF4-FFF2-40B4-BE49-F238E27FC236}">
                <a16:creationId xmlns:a16="http://schemas.microsoft.com/office/drawing/2014/main" id="{EBED6A46-BCC8-4962-AFD6-428211A4E2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3124200"/>
          <a:ext cx="36036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7" name="Equation" r:id="rId9" imgW="152280" imgH="164880" progId="Equation.3">
                  <p:embed/>
                </p:oleObj>
              </mc:Choice>
              <mc:Fallback>
                <p:oleObj name="Equation" r:id="rId9" imgW="152280" imgH="164880" progId="Equation.3">
                  <p:embed/>
                  <p:pic>
                    <p:nvPicPr>
                      <p:cNvPr id="22634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24200"/>
                        <a:ext cx="360363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C104EC-6328-4D98-ADBC-BD64E780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CC6F3-6FB7-40D8-9AEA-00C638948F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68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  <p:bldP spid="19" grpId="0" animBg="1"/>
      <p:bldP spid="20" grpId="0" animBg="1"/>
      <p:bldP spid="23" grpId="0" animBg="1"/>
      <p:bldP spid="24" grpId="0" animBg="1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outline: Hough transform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5626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Tx/>
              <a:buChar char="•"/>
            </a:pPr>
            <a:r>
              <a:rPr lang="en-US" dirty="0"/>
              <a:t>Initialize accumulator H </a:t>
            </a:r>
            <a:br>
              <a:rPr lang="en-US" dirty="0"/>
            </a:br>
            <a:r>
              <a:rPr lang="en-US" dirty="0"/>
              <a:t>to all zeros</a:t>
            </a:r>
          </a:p>
          <a:p>
            <a:pPr marL="533400" indent="-533400">
              <a:lnSpc>
                <a:spcPct val="90000"/>
              </a:lnSpc>
              <a:buFontTx/>
              <a:buChar char="•"/>
            </a:pPr>
            <a:r>
              <a:rPr lang="en-US" dirty="0"/>
              <a:t>For each edge point (</a:t>
            </a:r>
            <a:r>
              <a:rPr lang="en-US" dirty="0" err="1"/>
              <a:t>x,y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in the image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For θ = 0 to 180</a:t>
            </a:r>
            <a:br>
              <a:rPr lang="en-US" dirty="0"/>
            </a:br>
            <a:r>
              <a:rPr lang="en-US" dirty="0"/>
              <a:t>	    </a:t>
            </a:r>
            <a:r>
              <a:rPr lang="el-GR" dirty="0">
                <a:solidFill>
                  <a:schemeClr val="accent2"/>
                </a:solidFill>
                <a:cs typeface="Times New Roman" pitchFamily="18" charset="0"/>
              </a:rPr>
              <a:t>ρ</a:t>
            </a:r>
            <a:r>
              <a:rPr lang="en-US" dirty="0">
                <a:solidFill>
                  <a:schemeClr val="accent2"/>
                </a:solidFill>
              </a:rPr>
              <a:t> = x </a:t>
            </a:r>
            <a:r>
              <a:rPr lang="en-US" dirty="0" err="1">
                <a:solidFill>
                  <a:schemeClr val="accent2"/>
                </a:solidFill>
              </a:rPr>
              <a:t>cos</a:t>
            </a:r>
            <a:r>
              <a:rPr lang="en-US" dirty="0">
                <a:solidFill>
                  <a:schemeClr val="accent2"/>
                </a:solidFill>
              </a:rPr>
              <a:t> θ + y sin θ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	    H(θ, </a:t>
            </a:r>
            <a:r>
              <a:rPr lang="el-GR" dirty="0">
                <a:solidFill>
                  <a:schemeClr val="accent2"/>
                </a:solidFill>
                <a:cs typeface="Times New Roman" pitchFamily="18" charset="0"/>
              </a:rPr>
              <a:t>ρ</a:t>
            </a:r>
            <a:r>
              <a:rPr lang="en-US" dirty="0">
                <a:solidFill>
                  <a:schemeClr val="accent2"/>
                </a:solidFill>
              </a:rPr>
              <a:t>) = H(θ, </a:t>
            </a:r>
            <a:r>
              <a:rPr lang="el-GR" dirty="0">
                <a:solidFill>
                  <a:schemeClr val="accent2"/>
                </a:solidFill>
                <a:cs typeface="Times New Roman" pitchFamily="18" charset="0"/>
              </a:rPr>
              <a:t>ρ</a:t>
            </a:r>
            <a:r>
              <a:rPr lang="en-US" dirty="0">
                <a:solidFill>
                  <a:schemeClr val="accent2"/>
                </a:solidFill>
              </a:rPr>
              <a:t>) + 1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/>
              <a:t>    end</a:t>
            </a:r>
            <a:br>
              <a:rPr lang="en-US" dirty="0"/>
            </a:br>
            <a:r>
              <a:rPr lang="en-US" dirty="0" err="1"/>
              <a:t>end</a:t>
            </a:r>
            <a:endParaRPr lang="en-US" dirty="0"/>
          </a:p>
          <a:p>
            <a:pPr marL="533400" indent="-533400">
              <a:lnSpc>
                <a:spcPct val="90000"/>
              </a:lnSpc>
              <a:buFontTx/>
              <a:buChar char="•"/>
            </a:pPr>
            <a:r>
              <a:rPr lang="en-US" dirty="0"/>
              <a:t>Find the value(s) of (θ*, </a:t>
            </a:r>
            <a:r>
              <a:rPr lang="el-GR" dirty="0">
                <a:cs typeface="Times New Roman" pitchFamily="18" charset="0"/>
              </a:rPr>
              <a:t>ρ</a:t>
            </a:r>
            <a:r>
              <a:rPr lang="en-US" dirty="0">
                <a:cs typeface="Times New Roman" pitchFamily="18" charset="0"/>
              </a:rPr>
              <a:t>*</a:t>
            </a:r>
            <a:r>
              <a:rPr lang="en-US" dirty="0"/>
              <a:t>) where H(θ, </a:t>
            </a:r>
            <a:r>
              <a:rPr lang="el-GR" dirty="0">
                <a:cs typeface="Times New Roman" pitchFamily="18" charset="0"/>
              </a:rPr>
              <a:t>ρ</a:t>
            </a:r>
            <a:r>
              <a:rPr lang="en-US" dirty="0"/>
              <a:t>) is a local maximum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sz="2800" dirty="0"/>
              <a:t>The detected line in the image is given by </a:t>
            </a:r>
            <a:br>
              <a:rPr lang="en-US" sz="2800" dirty="0"/>
            </a:br>
            <a:r>
              <a:rPr lang="en-US" sz="2800" dirty="0"/>
              <a:t> </a:t>
            </a:r>
            <a:r>
              <a:rPr lang="el-GR" sz="2800" dirty="0">
                <a:solidFill>
                  <a:schemeClr val="accent2"/>
                </a:solidFill>
                <a:cs typeface="Times New Roman" pitchFamily="18" charset="0"/>
              </a:rPr>
              <a:t>ρ</a:t>
            </a:r>
            <a:r>
              <a:rPr lang="en-US" sz="2800" dirty="0">
                <a:solidFill>
                  <a:schemeClr val="accent2"/>
                </a:solidFill>
                <a:cs typeface="Times New Roman" pitchFamily="18" charset="0"/>
              </a:rPr>
              <a:t>*</a:t>
            </a:r>
            <a:r>
              <a:rPr lang="en-US" sz="2800" dirty="0">
                <a:solidFill>
                  <a:schemeClr val="accent2"/>
                </a:solidFill>
              </a:rPr>
              <a:t> = x cos θ* + y sin θ*</a:t>
            </a:r>
          </a:p>
        </p:txBody>
      </p:sp>
      <p:graphicFrame>
        <p:nvGraphicFramePr>
          <p:cNvPr id="717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019800" y="914400"/>
          <a:ext cx="2576513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7" name="Image" r:id="rId4" imgW="5460317" imgH="5815873" progId="Photoshop.Image.10">
                  <p:embed/>
                </p:oleObj>
              </mc:Choice>
              <mc:Fallback>
                <p:oleObj name="Image" r:id="rId4" imgW="5460317" imgH="5815873" progId="Photoshop.Image.10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914400"/>
                        <a:ext cx="2576513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6019800" y="1981200"/>
            <a:ext cx="3286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ρ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7291388" y="3276600"/>
            <a:ext cx="32543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Svetlana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85799" y="1734457"/>
            <a:ext cx="5195887" cy="2808514"/>
          </a:xfrm>
          <a:prstGeom prst="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FDDBC9-719D-409B-87C7-BB36507C3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CC6F3-6FB7-40D8-9AEA-00C638948F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838200"/>
          </a:xfrm>
        </p:spPr>
        <p:txBody>
          <a:bodyPr/>
          <a:lstStyle/>
          <a:p>
            <a:r>
              <a:rPr lang="en-US"/>
              <a:t>Incorporating image gradients</a:t>
            </a:r>
          </a:p>
        </p:txBody>
      </p:sp>
      <p:sp>
        <p:nvSpPr>
          <p:cNvPr id="143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Recall: when we detect an </a:t>
            </a:r>
            <a:br>
              <a:rPr lang="en-US" sz="2400" dirty="0"/>
            </a:br>
            <a:r>
              <a:rPr lang="en-US" sz="2400" dirty="0"/>
              <a:t>edge point, we also know its </a:t>
            </a:r>
            <a:br>
              <a:rPr lang="en-US" sz="2400" dirty="0"/>
            </a:br>
            <a:r>
              <a:rPr lang="en-US" sz="2400" dirty="0"/>
              <a:t>gradient direction</a:t>
            </a:r>
          </a:p>
          <a:p>
            <a:pPr>
              <a:buFontTx/>
              <a:buChar char="•"/>
            </a:pPr>
            <a:r>
              <a:rPr lang="en-US" sz="2400" dirty="0"/>
              <a:t>But this means that the line </a:t>
            </a:r>
            <a:br>
              <a:rPr lang="en-US" sz="2400" dirty="0"/>
            </a:br>
            <a:r>
              <a:rPr lang="en-US" sz="2400" dirty="0"/>
              <a:t>is uniquely determined!</a:t>
            </a:r>
            <a:br>
              <a:rPr lang="en-US" sz="2400" dirty="0"/>
            </a:b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Modified Hough transform: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 For each edge point (</a:t>
            </a:r>
            <a:r>
              <a:rPr lang="en-US" sz="2400" dirty="0" err="1"/>
              <a:t>x,y</a:t>
            </a:r>
            <a:r>
              <a:rPr lang="en-US" sz="2400" dirty="0"/>
              <a:t>) in the image 	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	θ = gradient orientation at (</a:t>
            </a:r>
            <a:r>
              <a:rPr lang="en-US" sz="2400" dirty="0" err="1">
                <a:solidFill>
                  <a:srgbClr val="FF0000"/>
                </a:solidFill>
              </a:rPr>
              <a:t>x,y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chemeClr val="accent2"/>
                </a:solidFill>
              </a:rPr>
              <a:t>	</a:t>
            </a:r>
            <a:r>
              <a:rPr lang="el-GR" sz="2400" dirty="0">
                <a:solidFill>
                  <a:schemeClr val="accent2"/>
                </a:solidFill>
                <a:cs typeface="Times New Roman" pitchFamily="18" charset="0"/>
              </a:rPr>
              <a:t>ρ</a:t>
            </a:r>
            <a:r>
              <a:rPr lang="en-US" sz="2400" dirty="0">
                <a:solidFill>
                  <a:schemeClr val="accent2"/>
                </a:solidFill>
              </a:rPr>
              <a:t> = x </a:t>
            </a:r>
            <a:r>
              <a:rPr lang="en-US" sz="2400" dirty="0" err="1">
                <a:solidFill>
                  <a:schemeClr val="accent2"/>
                </a:solidFill>
              </a:rPr>
              <a:t>cos</a:t>
            </a:r>
            <a:r>
              <a:rPr lang="en-US" sz="2400" dirty="0">
                <a:solidFill>
                  <a:schemeClr val="accent2"/>
                </a:solidFill>
              </a:rPr>
              <a:t> θ + y sin θ</a:t>
            </a:r>
            <a:br>
              <a:rPr lang="en-US" sz="2400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chemeClr val="accent2"/>
                </a:solidFill>
              </a:rPr>
              <a:t>	H(θ, </a:t>
            </a:r>
            <a:r>
              <a:rPr lang="el-GR" sz="2400" dirty="0">
                <a:solidFill>
                  <a:schemeClr val="accent2"/>
                </a:solidFill>
                <a:cs typeface="Times New Roman" pitchFamily="18" charset="0"/>
              </a:rPr>
              <a:t>ρ</a:t>
            </a:r>
            <a:r>
              <a:rPr lang="en-US" sz="2400" dirty="0">
                <a:solidFill>
                  <a:schemeClr val="accent2"/>
                </a:solidFill>
              </a:rPr>
              <a:t>) = H(θ, </a:t>
            </a:r>
            <a:r>
              <a:rPr lang="el-GR" sz="2400" dirty="0">
                <a:solidFill>
                  <a:schemeClr val="accent2"/>
                </a:solidFill>
                <a:cs typeface="Times New Roman" pitchFamily="18" charset="0"/>
              </a:rPr>
              <a:t>ρ</a:t>
            </a:r>
            <a:r>
              <a:rPr lang="en-US" sz="2400" dirty="0">
                <a:solidFill>
                  <a:schemeClr val="accent2"/>
                </a:solidFill>
              </a:rPr>
              <a:t>) + 1</a:t>
            </a:r>
            <a:br>
              <a:rPr lang="en-US" sz="2400" dirty="0"/>
            </a:br>
            <a:r>
              <a:rPr lang="en-US" sz="2400" dirty="0"/>
              <a:t>end</a:t>
            </a:r>
          </a:p>
          <a:p>
            <a:pPr>
              <a:buFontTx/>
              <a:buChar char="•"/>
            </a:pPr>
            <a:endParaRPr lang="en-US" sz="2400" dirty="0"/>
          </a:p>
        </p:txBody>
      </p:sp>
      <p:pic>
        <p:nvPicPr>
          <p:cNvPr id="1437713" name="Picture 1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606675"/>
            <a:ext cx="23622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 rot="2789887">
            <a:off x="5562987" y="1550366"/>
            <a:ext cx="1283494" cy="373062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grpSp>
        <p:nvGrpSpPr>
          <p:cNvPr id="28676" name="Group 16"/>
          <p:cNvGrpSpPr>
            <a:grpSpLocks/>
          </p:cNvGrpSpPr>
          <p:nvPr/>
        </p:nvGrpSpPr>
        <p:grpSpPr bwMode="auto">
          <a:xfrm>
            <a:off x="6324600" y="1154112"/>
            <a:ext cx="2133600" cy="522288"/>
            <a:chOff x="4128" y="1399"/>
            <a:chExt cx="1344" cy="329"/>
          </a:xfrm>
        </p:grpSpPr>
        <p:grpSp>
          <p:nvGrpSpPr>
            <p:cNvPr id="28678" name="Group 4"/>
            <p:cNvGrpSpPr>
              <a:grpSpLocks/>
            </p:cNvGrpSpPr>
            <p:nvPr/>
          </p:nvGrpSpPr>
          <p:grpSpPr bwMode="auto">
            <a:xfrm>
              <a:off x="4128" y="1440"/>
              <a:ext cx="1344" cy="288"/>
              <a:chOff x="4128" y="1824"/>
              <a:chExt cx="1344" cy="288"/>
            </a:xfrm>
          </p:grpSpPr>
          <p:grpSp>
            <p:nvGrpSpPr>
              <p:cNvPr id="28684" name="Group 5"/>
              <p:cNvGrpSpPr>
                <a:grpSpLocks/>
              </p:cNvGrpSpPr>
              <p:nvPr/>
            </p:nvGrpSpPr>
            <p:grpSpPr bwMode="auto">
              <a:xfrm>
                <a:off x="4161" y="1824"/>
                <a:ext cx="1311" cy="255"/>
                <a:chOff x="4161" y="1824"/>
                <a:chExt cx="1311" cy="255"/>
              </a:xfrm>
            </p:grpSpPr>
            <p:pic>
              <p:nvPicPr>
                <p:cNvPr id="28687" name="Picture 9" descr="Edittex"/>
                <p:cNvPicPr>
                  <a:picLocks noChangeAspect="1" noChangeArrowheads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505" y="1824"/>
                  <a:ext cx="967" cy="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689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28685" name="Oval 10"/>
              <p:cNvSpPr>
                <a:spLocks noChangeArrowheads="1"/>
              </p:cNvSpPr>
              <p:nvPr/>
            </p:nvSpPr>
            <p:spPr bwMode="auto">
              <a:xfrm>
                <a:off x="4128" y="206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4146" y="1399"/>
              <a:ext cx="306" cy="321"/>
              <a:chOff x="4152" y="1776"/>
              <a:chExt cx="306" cy="321"/>
            </a:xfrm>
          </p:grpSpPr>
          <p:sp>
            <p:nvSpPr>
              <p:cNvPr id="28681" name="Line 13"/>
              <p:cNvSpPr>
                <a:spLocks noChangeShapeType="1"/>
              </p:cNvSpPr>
              <p:nvPr/>
            </p:nvSpPr>
            <p:spPr bwMode="auto">
              <a:xfrm flipV="1">
                <a:off x="4152" y="1776"/>
                <a:ext cx="0" cy="3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28682" name="Freeform 14"/>
              <p:cNvSpPr>
                <a:spLocks/>
              </p:cNvSpPr>
              <p:nvPr/>
            </p:nvSpPr>
            <p:spPr bwMode="auto">
              <a:xfrm flipV="1">
                <a:off x="4216" y="2032"/>
                <a:ext cx="27" cy="51"/>
              </a:xfrm>
              <a:custGeom>
                <a:avLst/>
                <a:gdLst>
                  <a:gd name="T0" fmla="*/ 18 w 27"/>
                  <a:gd name="T1" fmla="*/ 0 h 51"/>
                  <a:gd name="T2" fmla="*/ 24 w 27"/>
                  <a:gd name="T3" fmla="*/ 33 h 51"/>
                  <a:gd name="T4" fmla="*/ 0 w 27"/>
                  <a:gd name="T5" fmla="*/ 51 h 51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51"/>
                  <a:gd name="T11" fmla="*/ 27 w 27"/>
                  <a:gd name="T12" fmla="*/ 51 h 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51">
                    <a:moveTo>
                      <a:pt x="18" y="0"/>
                    </a:moveTo>
                    <a:cubicBezTo>
                      <a:pt x="22" y="12"/>
                      <a:pt x="27" y="25"/>
                      <a:pt x="24" y="33"/>
                    </a:cubicBezTo>
                    <a:cubicBezTo>
                      <a:pt x="21" y="41"/>
                      <a:pt x="10" y="46"/>
                      <a:pt x="0" y="51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pic>
            <p:nvPicPr>
              <p:cNvPr id="28683" name="Picture 15" descr="Edittex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99" y="1968"/>
                <a:ext cx="69" cy="1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80" name="Line 12"/>
              <p:cNvSpPr>
                <a:spLocks noChangeShapeType="1"/>
              </p:cNvSpPr>
              <p:nvPr/>
            </p:nvSpPr>
            <p:spPr bwMode="auto">
              <a:xfrm>
                <a:off x="4155" y="2088"/>
                <a:ext cx="30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Svetlana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85799" y="4013200"/>
            <a:ext cx="5811839" cy="2158999"/>
          </a:xfrm>
          <a:prstGeom prst="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842812-2F54-4D47-870E-6CFF1594D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CC6F3-6FB7-40D8-9AEA-00C638948F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699" grpId="0" uiExpand="1" build="p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8305800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Derek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Hoiem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example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053E81-B773-41A8-B33E-ECCD04DF3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94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itle 4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Impact of noise on Hough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74695" y="5191097"/>
            <a:ext cx="27320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edge coordinates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776929" y="5191097"/>
            <a:ext cx="335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Votes</a:t>
            </a: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6145161" y="4668810"/>
            <a:ext cx="30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43" name="Rectangle 8"/>
          <p:cNvSpPr>
            <a:spLocks noChangeArrowheads="1"/>
          </p:cNvSpPr>
          <p:nvPr/>
        </p:nvSpPr>
        <p:spPr bwMode="auto">
          <a:xfrm>
            <a:off x="2792361" y="4592610"/>
            <a:ext cx="30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x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897761" y="2828897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</p:txBody>
      </p:sp>
      <p:pic>
        <p:nvPicPr>
          <p:cNvPr id="12" name="Picture 2"/>
          <p:cNvPicPr>
            <a:picLocks noChangeArrowheads="1"/>
          </p:cNvPicPr>
          <p:nvPr/>
        </p:nvPicPr>
        <p:blipFill>
          <a:blip r:embed="rId4" cstate="print">
            <a:lum bright="30000" contrast="30000"/>
          </a:blip>
          <a:srcRect/>
          <a:stretch>
            <a:fillRect/>
          </a:stretch>
        </p:blipFill>
        <p:spPr bwMode="auto">
          <a:xfrm>
            <a:off x="996696" y="1380744"/>
            <a:ext cx="6949440" cy="333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4" name="Rectangle 9"/>
          <p:cNvSpPr>
            <a:spLocks noChangeArrowheads="1"/>
          </p:cNvSpPr>
          <p:nvPr/>
        </p:nvSpPr>
        <p:spPr bwMode="auto">
          <a:xfrm>
            <a:off x="811161" y="2916210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B9C227-4511-4BFE-9BCD-11DCFB4103D1}"/>
              </a:ext>
            </a:extLst>
          </p:cNvPr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880291-67B9-4E8E-89EA-A3C4BAA2B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18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24" y="1384272"/>
            <a:ext cx="69469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itle 4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Impact of noise on Hough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74695" y="5191097"/>
            <a:ext cx="27320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edge coordinates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776929" y="5191097"/>
            <a:ext cx="335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Votes</a:t>
            </a: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6145161" y="4668810"/>
            <a:ext cx="30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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43" name="Rectangle 8"/>
          <p:cNvSpPr>
            <a:spLocks noChangeArrowheads="1"/>
          </p:cNvSpPr>
          <p:nvPr/>
        </p:nvSpPr>
        <p:spPr bwMode="auto">
          <a:xfrm>
            <a:off x="2792361" y="4592610"/>
            <a:ext cx="30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itchFamily="18" charset="2"/>
              </a:rPr>
              <a:t>x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44" name="Rectangle 9"/>
          <p:cNvSpPr>
            <a:spLocks noChangeArrowheads="1"/>
          </p:cNvSpPr>
          <p:nvPr/>
        </p:nvSpPr>
        <p:spPr bwMode="auto">
          <a:xfrm>
            <a:off x="811161" y="2916210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897761" y="2828897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7674" y="6216992"/>
            <a:ext cx="934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difficulty does this present for an implementation?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65D43-F849-4ECB-BB6C-A367CA44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1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Voting: practical tips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30" y="1311246"/>
            <a:ext cx="8336229" cy="4525963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en-US" sz="2400" dirty="0"/>
              <a:t>Minimize irrelevant tokens first (reduce noise)</a:t>
            </a:r>
          </a:p>
          <a:p>
            <a:pPr eaLnBrk="1" hangingPunct="1">
              <a:spcBef>
                <a:spcPts val="1800"/>
              </a:spcBef>
            </a:pPr>
            <a:r>
              <a:rPr lang="en-US" sz="2400" dirty="0"/>
              <a:t>Choose a good grid / </a:t>
            </a:r>
            <a:r>
              <a:rPr lang="en-US" sz="2400" dirty="0" err="1"/>
              <a:t>discretization</a:t>
            </a:r>
            <a:endParaRPr lang="en-US" sz="2400" dirty="0"/>
          </a:p>
          <a:p>
            <a:pPr eaLnBrk="1" hangingPunct="1">
              <a:spcBef>
                <a:spcPts val="1800"/>
              </a:spcBef>
              <a:buNone/>
            </a:pPr>
            <a:endParaRPr lang="en-US" sz="2400" dirty="0"/>
          </a:p>
          <a:p>
            <a:pPr lvl="1"/>
            <a:r>
              <a:rPr lang="en-US" sz="1200" b="1" dirty="0"/>
              <a:t>Too coarse:</a:t>
            </a:r>
            <a:r>
              <a:rPr lang="en-US" sz="1200" dirty="0"/>
              <a:t> large votes obtained when too many different lines correspond to a single bucket</a:t>
            </a:r>
          </a:p>
          <a:p>
            <a:pPr lvl="1"/>
            <a:r>
              <a:rPr lang="en-US" sz="1200" b="1" dirty="0"/>
              <a:t>Too fine:</a:t>
            </a:r>
            <a:r>
              <a:rPr lang="en-US" sz="1200" dirty="0"/>
              <a:t> miss lines because points that are not exactly collinear cast votes for different buckets</a:t>
            </a:r>
            <a:endParaRPr lang="en-US" sz="2000" dirty="0"/>
          </a:p>
          <a:p>
            <a:pPr eaLnBrk="1" hangingPunct="1">
              <a:spcBef>
                <a:spcPts val="1800"/>
              </a:spcBef>
            </a:pPr>
            <a:r>
              <a:rPr lang="en-US" sz="2400" dirty="0"/>
              <a:t>Vote for neighbors (smoothing in accumulator array)</a:t>
            </a:r>
          </a:p>
          <a:p>
            <a:pPr eaLnBrk="1" hangingPunct="1">
              <a:spcBef>
                <a:spcPts val="1800"/>
              </a:spcBef>
            </a:pPr>
            <a:r>
              <a:rPr lang="en-US" sz="2400" dirty="0"/>
              <a:t>Use direction of edge to reduce parameters by 1</a:t>
            </a:r>
          </a:p>
          <a:p>
            <a:pPr eaLnBrk="1" hangingPunct="1">
              <a:spcBef>
                <a:spcPts val="1800"/>
              </a:spcBef>
            </a:pPr>
            <a:r>
              <a:rPr lang="en-US" sz="2400" dirty="0"/>
              <a:t>To read back which points voted for “winning” peaks, keep tags on the votes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47800" y="2514600"/>
            <a:ext cx="6553200" cy="430887"/>
            <a:chOff x="1295400" y="2590800"/>
            <a:chExt cx="6553200" cy="430887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1295400" y="2971800"/>
              <a:ext cx="6553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6477000" y="260246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Too fine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5400" y="259080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Too coarse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91000" y="2590800"/>
              <a:ext cx="1447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98A9D7-C797-480D-90E7-E650EAF41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D13BAD-D3CD-4709-A2BF-5D45E794302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68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46031" y="14283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525962"/>
          </a:xfrm>
        </p:spPr>
        <p:txBody>
          <a:bodyPr/>
          <a:lstStyle/>
          <a:p>
            <a:r>
              <a:rPr lang="en-US" sz="2800" dirty="0"/>
              <a:t>A circle with radius </a:t>
            </a:r>
            <a:r>
              <a:rPr lang="en-US" sz="2800" i="1" dirty="0"/>
              <a:t>r </a:t>
            </a:r>
            <a:r>
              <a:rPr lang="en-US" sz="2800" dirty="0"/>
              <a:t>and center (</a:t>
            </a:r>
            <a:r>
              <a:rPr lang="en-US" sz="2800" i="1" dirty="0"/>
              <a:t>a, b</a:t>
            </a:r>
            <a:r>
              <a:rPr lang="en-US" sz="2800" dirty="0"/>
              <a:t>) can be described as: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x = a + r cos(</a:t>
            </a:r>
            <a:r>
              <a:rPr lang="el-GR" sz="2800" i="1" dirty="0"/>
              <a:t>θ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r>
              <a:rPr lang="en-US" sz="2800" dirty="0"/>
              <a:t>y = b + r sin(</a:t>
            </a:r>
            <a:r>
              <a:rPr lang="el-GR" sz="2800" i="1" dirty="0"/>
              <a:t>θ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dirty="0"/>
              <a:t>	</a:t>
            </a:r>
          </a:p>
          <a:p>
            <a:pPr lvl="1" eaLnBrk="1" hangingPunct="1">
              <a:buFontTx/>
              <a:buNone/>
            </a:pPr>
            <a:endParaRPr lang="en-US" dirty="0"/>
          </a:p>
        </p:txBody>
      </p:sp>
      <p:pic>
        <p:nvPicPr>
          <p:cNvPr id="133122" name="Picture 2" descr="https://upload.wikimedia.org/wikipedia/commons/thumb/7/78/Polar_to_cartesian.svg/250px-Polar_to_cartesia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60" y="3023960"/>
            <a:ext cx="2381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0222" y="509570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(a, b)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85042" y="338605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(x, y)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3500955" y="2895601"/>
            <a:ext cx="4305438" cy="430543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7467111" y="4510094"/>
            <a:ext cx="185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200" i="1" dirty="0">
                <a:latin typeface="Calibri" panose="020F0502020204030204" pitchFamily="34" charset="0"/>
              </a:rPr>
              <a:t>ϴ</a:t>
            </a:r>
            <a:endParaRPr lang="en-US" sz="1200" i="1" dirty="0"/>
          </a:p>
        </p:txBody>
      </p:sp>
      <p:sp>
        <p:nvSpPr>
          <p:cNvPr id="9" name="TextBox 9"/>
          <p:cNvSpPr txBox="1"/>
          <p:nvPr/>
        </p:nvSpPr>
        <p:spPr>
          <a:xfrm>
            <a:off x="6738990" y="5064289"/>
            <a:ext cx="185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200" i="1" dirty="0">
                <a:latin typeface="Calibri" panose="020F0502020204030204" pitchFamily="34" charset="0"/>
              </a:rPr>
              <a:t>ϴ</a:t>
            </a:r>
            <a:endParaRPr lang="en-US" sz="1200" i="1" dirty="0"/>
          </a:p>
        </p:txBody>
      </p:sp>
      <p:sp>
        <p:nvSpPr>
          <p:cNvPr id="10" name="Oval 9"/>
          <p:cNvSpPr/>
          <p:nvPr/>
        </p:nvSpPr>
        <p:spPr bwMode="auto">
          <a:xfrm>
            <a:off x="6058179" y="4787093"/>
            <a:ext cx="222039" cy="22203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83486" y="4732133"/>
            <a:ext cx="185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200" i="1" dirty="0">
                <a:latin typeface="Calibri" panose="020F0502020204030204" pitchFamily="34" charset="0"/>
              </a:rPr>
              <a:t>ϴ</a:t>
            </a:r>
            <a:endParaRPr lang="en-US" sz="12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4B5F8-EF2E-4452-9EEA-2B22685A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83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4525962"/>
          </a:xfrm>
        </p:spPr>
        <p:txBody>
          <a:bodyPr/>
          <a:lstStyle/>
          <a:p>
            <a:r>
              <a:rPr lang="en-US" sz="2400" dirty="0"/>
              <a:t>For a fixed radius r, unknown gradient direction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Circle: center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a, 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and radius 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28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601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6" cstate="print"/>
          <a:srcRect r="52785"/>
          <a:stretch>
            <a:fillRect/>
          </a:stretch>
        </p:blipFill>
        <p:spPr bwMode="auto">
          <a:xfrm>
            <a:off x="847674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 rot="16200000">
            <a:off x="6306369" y="5017315"/>
            <a:ext cx="365130" cy="20082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069033" y="6057936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Hough space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4097331" y="4487877"/>
            <a:ext cx="2848014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5521338" y="5911884"/>
            <a:ext cx="2951208" cy="63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8113761" y="5984910"/>
          <a:ext cx="392048" cy="431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29" name="Equation" r:id="rId7" imgW="126835" imgH="139518" progId="Equation.3">
                  <p:embed/>
                </p:oleObj>
              </mc:Choice>
              <mc:Fallback>
                <p:oleObj name="Equation" r:id="rId7" imgW="126835" imgH="139518" progId="Equation.3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3761" y="5984910"/>
                        <a:ext cx="392048" cy="4316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120094"/>
              </p:ext>
            </p:extLst>
          </p:nvPr>
        </p:nvGraphicFramePr>
        <p:xfrm>
          <a:off x="4973638" y="3005138"/>
          <a:ext cx="3921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30" name="Equation" r:id="rId9" imgW="126725" imgH="177415" progId="Equation.3">
                  <p:embed/>
                </p:oleObj>
              </mc:Choice>
              <mc:Fallback>
                <p:oleObj name="Equation" r:id="rId9" imgW="126725" imgH="177415" progId="Equation.3">
                  <p:embed/>
                  <p:pic>
                    <p:nvPicPr>
                      <p:cNvPr id="51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638" y="3005138"/>
                        <a:ext cx="392112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2162141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46031" y="14283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for circles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4531" y="3511899"/>
            <a:ext cx="1268082" cy="1268082"/>
            <a:chOff x="634531" y="3511899"/>
            <a:chExt cx="1268082" cy="1268082"/>
          </a:xfrm>
        </p:grpSpPr>
        <p:sp>
          <p:nvSpPr>
            <p:cNvPr id="2" name="Oval 1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35155" y="3170786"/>
            <a:ext cx="1268082" cy="1268082"/>
            <a:chOff x="634531" y="3511899"/>
            <a:chExt cx="1268082" cy="1268082"/>
          </a:xfrm>
        </p:grpSpPr>
        <p:sp>
          <p:nvSpPr>
            <p:cNvPr id="20" name="Oval 19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78266" y="3198802"/>
            <a:ext cx="1268082" cy="1268082"/>
            <a:chOff x="634531" y="3511899"/>
            <a:chExt cx="1268082" cy="1268082"/>
          </a:xfrm>
        </p:grpSpPr>
        <p:sp>
          <p:nvSpPr>
            <p:cNvPr id="23" name="Oval 22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71241" y="3556000"/>
            <a:ext cx="1268082" cy="1268082"/>
            <a:chOff x="634531" y="3511899"/>
            <a:chExt cx="1268082" cy="1268082"/>
          </a:xfrm>
        </p:grpSpPr>
        <p:sp>
          <p:nvSpPr>
            <p:cNvPr id="28" name="Oval 27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88483" y="4210069"/>
            <a:ext cx="1268082" cy="1268082"/>
            <a:chOff x="634531" y="3511899"/>
            <a:chExt cx="1268082" cy="1268082"/>
          </a:xfrm>
        </p:grpSpPr>
        <p:sp>
          <p:nvSpPr>
            <p:cNvPr id="31" name="Oval 30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61507" y="4439936"/>
            <a:ext cx="1268082" cy="1268082"/>
            <a:chOff x="634531" y="3511899"/>
            <a:chExt cx="1268082" cy="1268082"/>
          </a:xfrm>
        </p:grpSpPr>
        <p:sp>
          <p:nvSpPr>
            <p:cNvPr id="34" name="Oval 33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957002" y="3513579"/>
            <a:ext cx="1268082" cy="1268082"/>
            <a:chOff x="634531" y="3511899"/>
            <a:chExt cx="1268082" cy="1268082"/>
          </a:xfrm>
        </p:grpSpPr>
        <p:sp>
          <p:nvSpPr>
            <p:cNvPr id="37" name="Oval 36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357626" y="3172466"/>
            <a:ext cx="1268082" cy="1268082"/>
            <a:chOff x="634531" y="3511899"/>
            <a:chExt cx="1268082" cy="1268082"/>
          </a:xfrm>
        </p:grpSpPr>
        <p:sp>
          <p:nvSpPr>
            <p:cNvPr id="40" name="Oval 39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800737" y="3200482"/>
            <a:ext cx="1268082" cy="1268082"/>
            <a:chOff x="634531" y="3511899"/>
            <a:chExt cx="1268082" cy="1268082"/>
          </a:xfrm>
        </p:grpSpPr>
        <p:sp>
          <p:nvSpPr>
            <p:cNvPr id="43" name="Oval 42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093712" y="3557680"/>
            <a:ext cx="1268082" cy="1268082"/>
            <a:chOff x="634531" y="3511899"/>
            <a:chExt cx="1268082" cy="1268082"/>
          </a:xfrm>
        </p:grpSpPr>
        <p:sp>
          <p:nvSpPr>
            <p:cNvPr id="46" name="Oval 45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010954" y="4211749"/>
            <a:ext cx="1268082" cy="1268082"/>
            <a:chOff x="634531" y="3511899"/>
            <a:chExt cx="1268082" cy="1268082"/>
          </a:xfrm>
        </p:grpSpPr>
        <p:sp>
          <p:nvSpPr>
            <p:cNvPr id="49" name="Oval 48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483978" y="4441616"/>
            <a:ext cx="1268082" cy="1268082"/>
            <a:chOff x="634531" y="3511899"/>
            <a:chExt cx="1268082" cy="1268082"/>
          </a:xfrm>
        </p:grpSpPr>
        <p:sp>
          <p:nvSpPr>
            <p:cNvPr id="52" name="Oval 51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529949" y="3795839"/>
            <a:ext cx="1268082" cy="1268082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FC196-F5D5-449F-9D6B-E9DBBA70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0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33" grpId="0"/>
      <p:bldP spid="12" grpId="0" animBg="1"/>
      <p:bldP spid="1032" grpId="0"/>
      <p:bldP spid="5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4525962"/>
          </a:xfrm>
        </p:spPr>
        <p:txBody>
          <a:bodyPr/>
          <a:lstStyle/>
          <a:p>
            <a:r>
              <a:rPr lang="en-US" sz="2400" dirty="0"/>
              <a:t>For a fixed radius r, unknown gradient direction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Circle: center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a, 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and radius 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3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601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6" cstate="print"/>
          <a:srcRect r="52785"/>
          <a:stretch>
            <a:fillRect/>
          </a:stretch>
        </p:blipFill>
        <p:spPr bwMode="auto">
          <a:xfrm>
            <a:off x="847674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069033" y="6057936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Hough space</a:t>
            </a:r>
          </a:p>
        </p:txBody>
      </p:sp>
      <p:pic>
        <p:nvPicPr>
          <p:cNvPr id="14" name="Picture 13" descr="img007"/>
          <p:cNvPicPr>
            <a:picLocks noChangeAspect="1" noChangeArrowheads="1"/>
          </p:cNvPicPr>
          <p:nvPr/>
        </p:nvPicPr>
        <p:blipFill>
          <a:blip r:embed="rId6" cstate="print"/>
          <a:srcRect l="53306"/>
          <a:stretch>
            <a:fillRect/>
          </a:stretch>
        </p:blipFill>
        <p:spPr bwMode="auto">
          <a:xfrm>
            <a:off x="4608513" y="3081375"/>
            <a:ext cx="36878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 bwMode="auto">
          <a:xfrm>
            <a:off x="2162141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996007" y="4451364"/>
            <a:ext cx="693747" cy="62072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6231" y="3810000"/>
            <a:ext cx="1481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Intersection: most votes for center occur here.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609979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46031" y="14283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for circles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34531" y="3511899"/>
            <a:ext cx="1268082" cy="1268082"/>
            <a:chOff x="634531" y="3511899"/>
            <a:chExt cx="1268082" cy="1268082"/>
          </a:xfrm>
        </p:grpSpPr>
        <p:sp>
          <p:nvSpPr>
            <p:cNvPr id="18" name="Oval 17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35155" y="3170786"/>
            <a:ext cx="1268082" cy="1268082"/>
            <a:chOff x="634531" y="3511899"/>
            <a:chExt cx="1268082" cy="1268082"/>
          </a:xfrm>
        </p:grpSpPr>
        <p:sp>
          <p:nvSpPr>
            <p:cNvPr id="21" name="Oval 20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78266" y="3198802"/>
            <a:ext cx="1268082" cy="1268082"/>
            <a:chOff x="634531" y="3511899"/>
            <a:chExt cx="1268082" cy="1268082"/>
          </a:xfrm>
        </p:grpSpPr>
        <p:sp>
          <p:nvSpPr>
            <p:cNvPr id="24" name="Oval 23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71241" y="3556000"/>
            <a:ext cx="1268082" cy="1268082"/>
            <a:chOff x="634531" y="3511899"/>
            <a:chExt cx="1268082" cy="1268082"/>
          </a:xfrm>
        </p:grpSpPr>
        <p:sp>
          <p:nvSpPr>
            <p:cNvPr id="27" name="Oval 26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88483" y="4210069"/>
            <a:ext cx="1268082" cy="1268082"/>
            <a:chOff x="634531" y="3511899"/>
            <a:chExt cx="1268082" cy="1268082"/>
          </a:xfrm>
        </p:grpSpPr>
        <p:sp>
          <p:nvSpPr>
            <p:cNvPr id="30" name="Oval 29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61507" y="4439936"/>
            <a:ext cx="1268082" cy="1268082"/>
            <a:chOff x="634531" y="3511899"/>
            <a:chExt cx="1268082" cy="1268082"/>
          </a:xfrm>
        </p:grpSpPr>
        <p:sp>
          <p:nvSpPr>
            <p:cNvPr id="33" name="Oval 32"/>
            <p:cNvSpPr/>
            <p:nvPr/>
          </p:nvSpPr>
          <p:spPr bwMode="auto">
            <a:xfrm>
              <a:off x="634531" y="3511899"/>
              <a:ext cx="1268082" cy="126808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1212497" y="4089865"/>
              <a:ext cx="112149" cy="112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C9DE95-251B-429C-B18D-23BA26327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9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edge detection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589072"/>
            <a:ext cx="5715000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8747" y="6589093"/>
            <a:ext cx="373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Xie</a:t>
            </a:r>
            <a:r>
              <a:rPr lang="en-US" sz="1200" dirty="0"/>
              <a:t> and </a:t>
            </a:r>
            <a:r>
              <a:rPr lang="en-US" sz="1200" dirty="0" err="1"/>
              <a:t>Tu</a:t>
            </a:r>
            <a:r>
              <a:rPr lang="en-US" sz="1200" dirty="0"/>
              <a:t>, </a:t>
            </a:r>
            <a:r>
              <a:rPr lang="en-US" sz="1200" i="1" dirty="0">
                <a:hlinkClick r:id="rId3"/>
              </a:rPr>
              <a:t>Holistically-Nested Edge Detection</a:t>
            </a:r>
            <a:r>
              <a:rPr lang="en-US" sz="1200" dirty="0"/>
              <a:t>, ICCV 2015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2B303-F537-45AE-9B67-28CA3574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08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46031" y="14283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/>
              <a:t>For every edge pixel (</a:t>
            </a:r>
            <a:r>
              <a:rPr lang="en-US" sz="2800" i="1" dirty="0" err="1"/>
              <a:t>x,y</a:t>
            </a:r>
            <a:r>
              <a:rPr lang="en-US" sz="2800" dirty="0"/>
              <a:t>) : </a:t>
            </a:r>
          </a:p>
          <a:p>
            <a:pPr eaLnBrk="1" hangingPunct="1">
              <a:buFontTx/>
              <a:buNone/>
            </a:pPr>
            <a:r>
              <a:rPr lang="en-US" sz="2800" dirty="0"/>
              <a:t>	For each possible radius value </a:t>
            </a:r>
            <a:r>
              <a:rPr lang="en-US" sz="2800" i="1" dirty="0"/>
              <a:t>r</a:t>
            </a:r>
            <a:r>
              <a:rPr lang="en-US" sz="2800" dirty="0"/>
              <a:t>:</a:t>
            </a:r>
          </a:p>
          <a:p>
            <a:pPr eaLnBrk="1" hangingPunct="1">
              <a:buFontTx/>
              <a:buNone/>
            </a:pPr>
            <a:r>
              <a:rPr lang="en-US" sz="2800"/>
              <a:t>		For </a:t>
            </a:r>
            <a:r>
              <a:rPr lang="en-US" sz="2800" dirty="0"/>
              <a:t>each possible gradient direction </a:t>
            </a:r>
            <a:r>
              <a:rPr lang="el-GR" sz="2800" i="1" dirty="0"/>
              <a:t>θ</a:t>
            </a:r>
            <a:r>
              <a:rPr lang="en-US" sz="2800" i="1" dirty="0"/>
              <a:t>: </a:t>
            </a:r>
          </a:p>
          <a:p>
            <a:pPr eaLnBrk="1" hangingPunct="1">
              <a:buFontTx/>
              <a:buNone/>
            </a:pPr>
            <a:r>
              <a:rPr lang="en-US" sz="2800" i="1" dirty="0">
                <a:solidFill>
                  <a:srgbClr val="92D050"/>
                </a:solidFill>
              </a:rPr>
              <a:t>		// or use estimated gradient at (</a:t>
            </a:r>
            <a:r>
              <a:rPr lang="en-US" sz="2800" i="1" dirty="0" err="1">
                <a:solidFill>
                  <a:srgbClr val="92D050"/>
                </a:solidFill>
              </a:rPr>
              <a:t>x,y</a:t>
            </a:r>
            <a:r>
              <a:rPr lang="en-US" sz="2800" i="1" dirty="0">
                <a:solidFill>
                  <a:srgbClr val="92D050"/>
                </a:solidFill>
              </a:rPr>
              <a:t>)</a:t>
            </a:r>
            <a:endParaRPr lang="en-US" sz="2800" dirty="0">
              <a:solidFill>
                <a:srgbClr val="92D05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dirty="0"/>
              <a:t>	    		</a:t>
            </a:r>
            <a:r>
              <a:rPr lang="en-US" sz="2800" i="1" dirty="0"/>
              <a:t>a</a:t>
            </a:r>
            <a:r>
              <a:rPr lang="en-US" sz="2800" dirty="0"/>
              <a:t> = </a:t>
            </a:r>
            <a:r>
              <a:rPr lang="en-US" sz="2800" i="1" dirty="0"/>
              <a:t>x</a:t>
            </a:r>
            <a:r>
              <a:rPr lang="en-US" sz="2800" dirty="0"/>
              <a:t> – </a:t>
            </a:r>
            <a:r>
              <a:rPr lang="en-US" sz="2800" i="1" dirty="0"/>
              <a:t>r</a:t>
            </a:r>
            <a:r>
              <a:rPr lang="en-US" sz="2800" dirty="0"/>
              <a:t> </a:t>
            </a:r>
            <a:r>
              <a:rPr lang="en-US" sz="2800" dirty="0" err="1"/>
              <a:t>cos</a:t>
            </a:r>
            <a:r>
              <a:rPr lang="en-US" sz="2800" dirty="0"/>
              <a:t>(</a:t>
            </a:r>
            <a:r>
              <a:rPr lang="el-GR" sz="2800" i="1" dirty="0"/>
              <a:t>θ</a:t>
            </a:r>
            <a:r>
              <a:rPr lang="en-US" sz="2800" dirty="0"/>
              <a:t>) </a:t>
            </a:r>
            <a:r>
              <a:rPr lang="en-US" sz="2800" dirty="0">
                <a:solidFill>
                  <a:srgbClr val="92D050"/>
                </a:solidFill>
              </a:rPr>
              <a:t>// column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		</a:t>
            </a:r>
            <a:r>
              <a:rPr lang="en-US" sz="2800" i="1" dirty="0"/>
              <a:t>b</a:t>
            </a:r>
            <a:r>
              <a:rPr lang="en-US" sz="2800" dirty="0"/>
              <a:t> = </a:t>
            </a:r>
            <a:r>
              <a:rPr lang="en-US" sz="2800" i="1" dirty="0"/>
              <a:t>y</a:t>
            </a:r>
            <a:r>
              <a:rPr lang="en-US" sz="2800" dirty="0"/>
              <a:t> – </a:t>
            </a:r>
            <a:r>
              <a:rPr lang="en-US" sz="2800" i="1" dirty="0"/>
              <a:t>r</a:t>
            </a:r>
            <a:r>
              <a:rPr lang="en-US" sz="2800" dirty="0"/>
              <a:t> sin(</a:t>
            </a:r>
            <a:r>
              <a:rPr lang="el-GR" sz="2800" i="1" dirty="0"/>
              <a:t>θ</a:t>
            </a:r>
            <a:r>
              <a:rPr lang="en-US" sz="2800" dirty="0"/>
              <a:t>)  </a:t>
            </a:r>
            <a:r>
              <a:rPr lang="en-US" sz="2800" dirty="0">
                <a:solidFill>
                  <a:srgbClr val="92D050"/>
                </a:solidFill>
              </a:rPr>
              <a:t>// row</a:t>
            </a:r>
          </a:p>
          <a:p>
            <a:pPr eaLnBrk="1" hangingPunct="1">
              <a:buFontTx/>
              <a:buNone/>
            </a:pPr>
            <a:r>
              <a:rPr lang="en-US" sz="2800" dirty="0"/>
              <a:t>	    		H[</a:t>
            </a:r>
            <a:r>
              <a:rPr lang="en-US" sz="2800" i="1" dirty="0" err="1"/>
              <a:t>a,b,r</a:t>
            </a:r>
            <a:r>
              <a:rPr lang="en-US" sz="2800" dirty="0"/>
              <a:t>] += 1</a:t>
            </a:r>
          </a:p>
          <a:p>
            <a:pPr eaLnBrk="1" hangingPunct="1">
              <a:buFontTx/>
              <a:buNone/>
            </a:pPr>
            <a:r>
              <a:rPr lang="en-US" sz="2800" dirty="0"/>
              <a:t>		end</a:t>
            </a:r>
          </a:p>
          <a:p>
            <a:pPr eaLnBrk="1" hangingPunct="1">
              <a:buFontTx/>
              <a:buNone/>
            </a:pPr>
            <a:r>
              <a:rPr lang="en-US" sz="2800" dirty="0"/>
              <a:t>	end</a:t>
            </a:r>
          </a:p>
          <a:p>
            <a:pPr eaLnBrk="1" hangingPunct="1">
              <a:buFontTx/>
              <a:buNone/>
            </a:pPr>
            <a:r>
              <a:rPr lang="en-US" sz="2800" dirty="0"/>
              <a:t>end</a:t>
            </a:r>
          </a:p>
          <a:p>
            <a:pPr eaLnBrk="1" hangingPunct="1">
              <a:buFontTx/>
              <a:buNone/>
            </a:pPr>
            <a:r>
              <a:rPr lang="en-US" dirty="0"/>
              <a:t>		</a:t>
            </a:r>
          </a:p>
          <a:p>
            <a:pPr lvl="1" eaLnBrk="1" hangingPunct="1">
              <a:buFontTx/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09979"/>
            <a:ext cx="233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10002" y="4628779"/>
            <a:ext cx="2743200" cy="1981200"/>
            <a:chOff x="6309755" y="4501937"/>
            <a:chExt cx="2743200" cy="1981200"/>
          </a:xfrm>
        </p:grpSpPr>
        <p:grpSp>
          <p:nvGrpSpPr>
            <p:cNvPr id="2" name="Group 1"/>
            <p:cNvGrpSpPr/>
            <p:nvPr/>
          </p:nvGrpSpPr>
          <p:grpSpPr>
            <a:xfrm>
              <a:off x="6309755" y="4501937"/>
              <a:ext cx="2743200" cy="1981200"/>
              <a:chOff x="6309755" y="4501937"/>
              <a:chExt cx="2743200" cy="1981200"/>
            </a:xfrm>
          </p:grpSpPr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6309755" y="4501937"/>
                <a:ext cx="2743200" cy="198120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Oval 11"/>
              <p:cNvSpPr>
                <a:spLocks noChangeArrowheads="1"/>
              </p:cNvSpPr>
              <p:nvPr/>
            </p:nvSpPr>
            <p:spPr bwMode="auto">
              <a:xfrm>
                <a:off x="6766955" y="4882937"/>
                <a:ext cx="1371600" cy="1295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rot="2717577">
              <a:off x="6631223" y="5945769"/>
              <a:ext cx="6397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 rot="2717577" flipV="1">
              <a:off x="7103505" y="5546512"/>
              <a:ext cx="0" cy="457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 rot="2717577">
              <a:off x="6863793" y="585925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>
              <a:off x="6385955" y="5949737"/>
              <a:ext cx="1143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6957455" y="5751300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θ</a:t>
              </a:r>
              <a:endPara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 Box 25"/>
            <p:cNvSpPr txBox="1">
              <a:spLocks noChangeArrowheads="1"/>
            </p:cNvSpPr>
            <p:nvPr/>
          </p:nvSpPr>
          <p:spPr bwMode="auto">
            <a:xfrm>
              <a:off x="7300355" y="5416337"/>
              <a:ext cx="22860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821893" y="1474987"/>
            <a:ext cx="1853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= a + r cos(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= b + r sin(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BA4728-0448-419C-96F7-27BF9107C2F2}"/>
              </a:ext>
            </a:extLst>
          </p:cNvPr>
          <p:cNvSpPr txBox="1"/>
          <p:nvPr/>
        </p:nvSpPr>
        <p:spPr>
          <a:xfrm>
            <a:off x="3414883" y="6152779"/>
            <a:ext cx="198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Your homework!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1451B-81A9-45F3-B274-FA00EA329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12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740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27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981034" y="1184811"/>
            <a:ext cx="1441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987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 detecting circles with Hough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r="46982"/>
          <a:stretch>
            <a:fillRect/>
          </a:stretch>
        </p:blipFill>
        <p:spPr bwMode="auto">
          <a:xfrm>
            <a:off x="6032520" y="1603351"/>
            <a:ext cx="2957553" cy="371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653241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Votes: Penny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440" y="5473728"/>
            <a:ext cx="9310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Note: a different Hough transform (with separate accumulators) was used for each circle radius (quarters vs. penny).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images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Vivek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Kwatra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51BE57-9607-46DC-A399-57B28ED8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17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740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27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981034" y="1184811"/>
            <a:ext cx="1441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987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 detecting circles with Hough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07189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Votes: Quarter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45650"/>
          <a:stretch>
            <a:fillRect/>
          </a:stretch>
        </p:blipFill>
        <p:spPr bwMode="auto">
          <a:xfrm>
            <a:off x="5996007" y="1566837"/>
            <a:ext cx="3036274" cy="37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928" y="1603350"/>
            <a:ext cx="2774988" cy="369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90440" y="1201707"/>
            <a:ext cx="3392497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Combined detections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images from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Vivek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Kwatra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440" y="5473728"/>
            <a:ext cx="9310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itchFamily="2" charset="-122"/>
                <a:cs typeface="+mn-cs"/>
              </a:rPr>
              <a:t>Note: a different Hough transform (with separate accumulators) was used for each circle radius (quarters vs. penny).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6B50C7-F3B9-4628-9843-BEA2E4C6F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61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4882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/>
              <a:t>Hough transform: pros and cons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31" y="1128681"/>
            <a:ext cx="8229600" cy="4924456"/>
          </a:xfrm>
        </p:spPr>
        <p:txBody>
          <a:bodyPr/>
          <a:lstStyle/>
          <a:p>
            <a:pPr eaLnBrk="1" hangingPunct="1">
              <a:buNone/>
            </a:pPr>
            <a:r>
              <a:rPr lang="en-US" sz="2800" u="sng" dirty="0"/>
              <a:t>Pros</a:t>
            </a:r>
          </a:p>
          <a:p>
            <a:pPr eaLnBrk="1" hangingPunct="1"/>
            <a:r>
              <a:rPr lang="en-US" sz="2400" dirty="0"/>
              <a:t>All points are processed independently, so can cope with occlusion, gaps</a:t>
            </a:r>
          </a:p>
          <a:p>
            <a:pPr eaLnBrk="1" hangingPunct="1"/>
            <a:r>
              <a:rPr lang="en-US" sz="2400" dirty="0"/>
              <a:t>Some robustness to noise: noise points </a:t>
            </a:r>
            <a:r>
              <a:rPr lang="en-US" sz="2400" i="1" dirty="0"/>
              <a:t>unlikely</a:t>
            </a:r>
            <a:r>
              <a:rPr lang="en-US" sz="2400" dirty="0"/>
              <a:t> to contribute </a:t>
            </a:r>
            <a:r>
              <a:rPr lang="en-US" sz="2400" i="1" dirty="0"/>
              <a:t>consistently</a:t>
            </a:r>
            <a:r>
              <a:rPr lang="en-US" sz="2400" dirty="0"/>
              <a:t> to any single bin</a:t>
            </a:r>
          </a:p>
          <a:p>
            <a:pPr eaLnBrk="1" hangingPunct="1"/>
            <a:r>
              <a:rPr lang="en-US" sz="2400" dirty="0"/>
              <a:t>Can detect multiple instances of a model in a single pass</a:t>
            </a:r>
          </a:p>
          <a:p>
            <a:pPr eaLnBrk="1" hangingPunct="1"/>
            <a:endParaRPr lang="en-US" sz="800" dirty="0"/>
          </a:p>
          <a:p>
            <a:pPr eaLnBrk="1" hangingPunct="1">
              <a:buNone/>
            </a:pPr>
            <a:r>
              <a:rPr lang="en-US" sz="2800" u="sng" dirty="0"/>
              <a:t>Cons</a:t>
            </a:r>
          </a:p>
          <a:p>
            <a:pPr eaLnBrk="1" hangingPunct="1"/>
            <a:r>
              <a:rPr lang="en-US" sz="2400" dirty="0"/>
              <a:t>Complexity of search time for maxima increases exponentially with the number of model parameters 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</a:rPr>
              <a:t>If </a:t>
            </a:r>
            <a:r>
              <a:rPr lang="en-US" sz="2000" dirty="0">
                <a:solidFill>
                  <a:srgbClr val="FF0000"/>
                </a:solidFill>
              </a:rPr>
              <a:t>3 parameters </a:t>
            </a:r>
            <a:r>
              <a:rPr lang="en-US" sz="2000" dirty="0">
                <a:solidFill>
                  <a:schemeClr val="accent2"/>
                </a:solidFill>
              </a:rPr>
              <a:t>and 10 choices for each, search is O(10</a:t>
            </a:r>
            <a:r>
              <a:rPr lang="en-US" sz="2000" baseline="30000" dirty="0">
                <a:solidFill>
                  <a:srgbClr val="FF0000"/>
                </a:solidFill>
              </a:rPr>
              <a:t>3</a:t>
            </a:r>
            <a:r>
              <a:rPr lang="en-US" sz="2000" dirty="0">
                <a:solidFill>
                  <a:schemeClr val="accent2"/>
                </a:solidFill>
              </a:rPr>
              <a:t>)</a:t>
            </a:r>
          </a:p>
          <a:p>
            <a:pPr eaLnBrk="1" hangingPunct="1"/>
            <a:r>
              <a:rPr lang="en-US" sz="2400" dirty="0"/>
              <a:t>Quantization: can be tricky to pick a good grid size</a:t>
            </a:r>
          </a:p>
          <a:p>
            <a:pPr eaLnBrk="1" hangingPunct="1">
              <a:buNone/>
            </a:pPr>
            <a:endParaRPr lang="en-US" sz="2800" u="sng" dirty="0"/>
          </a:p>
          <a:p>
            <a:pPr eaLnBrk="1" hangingPunct="1"/>
            <a:endParaRPr lang="en-US" sz="2400" dirty="0"/>
          </a:p>
          <a:p>
            <a:pPr lvl="1" eaLnBrk="1" hangingPunct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FA2C04-35E4-4F0C-8EEB-46DFEA38C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D13BAD-D3CD-4709-A2BF-5D45E794302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Hough transform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1534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We want to find a template defined by its reference point (center) and several distinct types of landmark </a:t>
            </a:r>
            <a:r>
              <a:rPr lang="en-US" dirty="0"/>
              <a:t>points in stable spatial configuration</a:t>
            </a:r>
          </a:p>
        </p:txBody>
      </p:sp>
      <p:sp>
        <p:nvSpPr>
          <p:cNvPr id="31748" name="Freeform 5"/>
          <p:cNvSpPr>
            <a:spLocks/>
          </p:cNvSpPr>
          <p:nvPr/>
        </p:nvSpPr>
        <p:spPr bwMode="auto">
          <a:xfrm>
            <a:off x="1219200" y="3810000"/>
            <a:ext cx="3429000" cy="2387600"/>
          </a:xfrm>
          <a:custGeom>
            <a:avLst/>
            <a:gdLst>
              <a:gd name="T0" fmla="*/ 2147483647 w 2592"/>
              <a:gd name="T1" fmla="*/ 2147483647 h 1805"/>
              <a:gd name="T2" fmla="*/ 2147483647 w 2592"/>
              <a:gd name="T3" fmla="*/ 2147483647 h 1805"/>
              <a:gd name="T4" fmla="*/ 2147483647 w 2592"/>
              <a:gd name="T5" fmla="*/ 2147483647 h 1805"/>
              <a:gd name="T6" fmla="*/ 2147483647 w 2592"/>
              <a:gd name="T7" fmla="*/ 2147483647 h 1805"/>
              <a:gd name="T8" fmla="*/ 2147483647 w 2592"/>
              <a:gd name="T9" fmla="*/ 2147483647 h 1805"/>
              <a:gd name="T10" fmla="*/ 2147483647 w 2592"/>
              <a:gd name="T11" fmla="*/ 2147483647 h 1805"/>
              <a:gd name="T12" fmla="*/ 2147483647 w 2592"/>
              <a:gd name="T13" fmla="*/ 2147483647 h 1805"/>
              <a:gd name="T14" fmla="*/ 2147483647 w 2592"/>
              <a:gd name="T15" fmla="*/ 2147483647 h 18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92"/>
              <a:gd name="T25" fmla="*/ 0 h 1805"/>
              <a:gd name="T26" fmla="*/ 2592 w 2592"/>
              <a:gd name="T27" fmla="*/ 1805 h 180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92" h="1805">
                <a:moveTo>
                  <a:pt x="91" y="371"/>
                </a:moveTo>
                <a:cubicBezTo>
                  <a:pt x="180" y="111"/>
                  <a:pt x="799" y="42"/>
                  <a:pt x="1134" y="21"/>
                </a:cubicBezTo>
                <a:cubicBezTo>
                  <a:pt x="1469" y="0"/>
                  <a:pt x="1938" y="106"/>
                  <a:pt x="2099" y="247"/>
                </a:cubicBezTo>
                <a:cubicBezTo>
                  <a:pt x="2260" y="388"/>
                  <a:pt x="2020" y="703"/>
                  <a:pt x="2099" y="868"/>
                </a:cubicBezTo>
                <a:cubicBezTo>
                  <a:pt x="2178" y="1034"/>
                  <a:pt x="2555" y="1101"/>
                  <a:pt x="2574" y="1241"/>
                </a:cubicBezTo>
                <a:cubicBezTo>
                  <a:pt x="2592" y="1381"/>
                  <a:pt x="2537" y="1650"/>
                  <a:pt x="2209" y="1707"/>
                </a:cubicBezTo>
                <a:cubicBezTo>
                  <a:pt x="1880" y="1764"/>
                  <a:pt x="955" y="1805"/>
                  <a:pt x="602" y="1582"/>
                </a:cubicBezTo>
                <a:cubicBezTo>
                  <a:pt x="249" y="1360"/>
                  <a:pt x="0" y="651"/>
                  <a:pt x="91" y="371"/>
                </a:cubicBezTo>
                <a:close/>
              </a:path>
            </a:pathLst>
          </a:custGeom>
          <a:solidFill>
            <a:srgbClr val="FFCC99"/>
          </a:solidFill>
          <a:ln w="50800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49" name="Oval 9"/>
          <p:cNvSpPr>
            <a:spLocks noChangeArrowheads="1"/>
          </p:cNvSpPr>
          <p:nvPr/>
        </p:nvSpPr>
        <p:spPr bwMode="auto">
          <a:xfrm>
            <a:off x="2933700" y="4991100"/>
            <a:ext cx="127000" cy="1270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2933700" y="4610100"/>
            <a:ext cx="36195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charset="0"/>
              </a:rPr>
              <a:t>c</a:t>
            </a:r>
          </a:p>
        </p:txBody>
      </p:sp>
      <p:sp>
        <p:nvSpPr>
          <p:cNvPr id="31751" name="Isosceles Triangle 18"/>
          <p:cNvSpPr>
            <a:spLocks noChangeArrowheads="1"/>
          </p:cNvSpPr>
          <p:nvPr/>
        </p:nvSpPr>
        <p:spPr bwMode="auto">
          <a:xfrm>
            <a:off x="1790700" y="40386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2" name="Isosceles Triangle 19"/>
          <p:cNvSpPr>
            <a:spLocks noChangeArrowheads="1"/>
          </p:cNvSpPr>
          <p:nvPr/>
        </p:nvSpPr>
        <p:spPr bwMode="auto">
          <a:xfrm>
            <a:off x="2108200" y="54991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3" name="Isosceles Triangle 20"/>
          <p:cNvSpPr>
            <a:spLocks noChangeArrowheads="1"/>
          </p:cNvSpPr>
          <p:nvPr/>
        </p:nvSpPr>
        <p:spPr bwMode="auto">
          <a:xfrm>
            <a:off x="4140200" y="54356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4" name="Diamond 21"/>
          <p:cNvSpPr>
            <a:spLocks noChangeArrowheads="1"/>
          </p:cNvSpPr>
          <p:nvPr/>
        </p:nvSpPr>
        <p:spPr bwMode="auto">
          <a:xfrm>
            <a:off x="2679700" y="39116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5" name="Diamond 22"/>
          <p:cNvSpPr>
            <a:spLocks noChangeArrowheads="1"/>
          </p:cNvSpPr>
          <p:nvPr/>
        </p:nvSpPr>
        <p:spPr bwMode="auto">
          <a:xfrm>
            <a:off x="1536700" y="48641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6" name="Diamond 23"/>
          <p:cNvSpPr>
            <a:spLocks noChangeArrowheads="1"/>
          </p:cNvSpPr>
          <p:nvPr/>
        </p:nvSpPr>
        <p:spPr bwMode="auto">
          <a:xfrm>
            <a:off x="2997200" y="56261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7" name="Oval 24"/>
          <p:cNvSpPr>
            <a:spLocks noChangeArrowheads="1"/>
          </p:cNvSpPr>
          <p:nvPr/>
        </p:nvSpPr>
        <p:spPr bwMode="auto">
          <a:xfrm>
            <a:off x="3568700" y="4165600"/>
            <a:ext cx="381000" cy="3810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8" name="Rectangle 33"/>
          <p:cNvSpPr>
            <a:spLocks noChangeArrowheads="1"/>
          </p:cNvSpPr>
          <p:nvPr/>
        </p:nvSpPr>
        <p:spPr bwMode="auto">
          <a:xfrm>
            <a:off x="1981200" y="3200400"/>
            <a:ext cx="175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Template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Adapted from Svetlana </a:t>
            </a:r>
            <a:r>
              <a:rPr lang="en-US" sz="1000" dirty="0" err="1">
                <a:solidFill>
                  <a:srgbClr val="000000"/>
                </a:solidFill>
              </a:rPr>
              <a:t>Lazebnik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13086" y="3163669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Triangle, circle, diamond: </a:t>
            </a:r>
          </a:p>
          <a:p>
            <a:r>
              <a:rPr lang="en-US" dirty="0">
                <a:solidFill>
                  <a:srgbClr val="000000"/>
                </a:solidFill>
              </a:rPr>
              <a:t>some </a:t>
            </a:r>
            <a:r>
              <a:rPr lang="en-US" i="1" dirty="0">
                <a:solidFill>
                  <a:srgbClr val="000000"/>
                </a:solidFill>
              </a:rPr>
              <a:t>type </a:t>
            </a:r>
            <a:r>
              <a:rPr lang="en-US" dirty="0">
                <a:solidFill>
                  <a:srgbClr val="000000"/>
                </a:solidFill>
              </a:rPr>
              <a:t>of visual token, </a:t>
            </a:r>
          </a:p>
          <a:p>
            <a:r>
              <a:rPr lang="en-US" dirty="0">
                <a:solidFill>
                  <a:srgbClr val="000000"/>
                </a:solidFill>
              </a:rPr>
              <a:t>e.g. feature or edge point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6C9A66-F960-4DCC-9197-AA28782B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CC6F3-6FB7-40D8-9AEA-00C638948F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846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611560" y="2903860"/>
            <a:ext cx="2232248" cy="2582540"/>
            <a:chOff x="719572" y="3609020"/>
            <a:chExt cx="2232248" cy="2582540"/>
          </a:xfrm>
        </p:grpSpPr>
        <p:sp>
          <p:nvSpPr>
            <p:cNvPr id="19" name="Rectangle 18"/>
            <p:cNvSpPr/>
            <p:nvPr/>
          </p:nvSpPr>
          <p:spPr>
            <a:xfrm>
              <a:off x="719572" y="3609020"/>
              <a:ext cx="2232248" cy="21242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Text Box 34"/>
            <p:cNvSpPr txBox="1">
              <a:spLocks noChangeArrowheads="1"/>
            </p:cNvSpPr>
            <p:nvPr/>
          </p:nvSpPr>
          <p:spPr bwMode="auto">
            <a:xfrm>
              <a:off x="1157303" y="5822256"/>
              <a:ext cx="1505480" cy="369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0" tIns="45706" rIns="91410" bIns="45706">
              <a:spAutoFit/>
            </a:bodyPr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Model image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35596" y="5149788"/>
              <a:ext cx="324036" cy="2880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39752" y="4311588"/>
              <a:ext cx="324036" cy="2880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1691680" y="4427984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6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6948264" y="5117068"/>
            <a:ext cx="1326008" cy="3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0" tIns="45706" rIns="91410" bIns="45706">
            <a:spAutoFit/>
          </a:bodyPr>
          <a:lstStyle/>
          <a:p>
            <a:pPr defTabSz="91411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Vote space</a:t>
            </a:r>
          </a:p>
        </p:txBody>
      </p:sp>
      <p:cxnSp>
        <p:nvCxnSpPr>
          <p:cNvPr id="22" name="Straight Arrow Connector 21"/>
          <p:cNvCxnSpPr>
            <a:endCxn id="18" idx="7"/>
          </p:cNvCxnSpPr>
          <p:nvPr/>
        </p:nvCxnSpPr>
        <p:spPr>
          <a:xfrm rot="5400000">
            <a:off x="1706594" y="3779912"/>
            <a:ext cx="777175" cy="5611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8" idx="2"/>
          </p:cNvCxnSpPr>
          <p:nvPr/>
        </p:nvCxnSpPr>
        <p:spPr>
          <a:xfrm>
            <a:off x="971600" y="4499992"/>
            <a:ext cx="72008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3352800" y="2884820"/>
            <a:ext cx="2232248" cy="2601580"/>
            <a:chOff x="3455876" y="3609020"/>
            <a:chExt cx="2232248" cy="2601580"/>
          </a:xfrm>
        </p:grpSpPr>
        <p:sp>
          <p:nvSpPr>
            <p:cNvPr id="14" name="Text Box 34"/>
            <p:cNvSpPr txBox="1">
              <a:spLocks noChangeArrowheads="1"/>
            </p:cNvSpPr>
            <p:nvPr/>
          </p:nvSpPr>
          <p:spPr bwMode="auto">
            <a:xfrm>
              <a:off x="3923928" y="5841268"/>
              <a:ext cx="14670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0" tIns="45706" rIns="91410" bIns="45706">
              <a:spAutoFit/>
            </a:bodyPr>
            <a:lstStyle/>
            <a:p>
              <a:pPr defTabSz="91411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Novel image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55876" y="3609020"/>
              <a:ext cx="2232248" cy="21242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923928" y="3825044"/>
              <a:ext cx="324036" cy="2880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752020" y="4041068"/>
              <a:ext cx="324036" cy="2880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07904" y="4689140"/>
              <a:ext cx="324036" cy="2880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44008" y="5373216"/>
              <a:ext cx="324036" cy="2880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220072" y="5049180"/>
              <a:ext cx="324036" cy="2880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16"/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rot="5400000">
            <a:off x="4129844" y="3568896"/>
            <a:ext cx="777175" cy="5611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733800" y="4108956"/>
            <a:ext cx="72008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680012" y="4793032"/>
            <a:ext cx="72008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4572000" y="4541004"/>
            <a:ext cx="777175" cy="5611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3275856" y="3352872"/>
            <a:ext cx="777175" cy="5611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444208" y="2884820"/>
            <a:ext cx="2232248" cy="21242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6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80312" y="3892932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52320" y="3811632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08204" y="3712912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20372" y="4901044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316416" y="4577008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16"/>
            <a:r>
              <a:rPr lang="en-US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46" name="Oval 45"/>
          <p:cNvSpPr/>
          <p:nvPr/>
        </p:nvSpPr>
        <p:spPr>
          <a:xfrm>
            <a:off x="7380312" y="3784920"/>
            <a:ext cx="468052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6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827693"/>
            <a:ext cx="8606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Now suppose those colors encode gradient directions…</a:t>
            </a:r>
          </a:p>
        </p:txBody>
      </p:sp>
      <p:sp>
        <p:nvSpPr>
          <p:cNvPr id="50" name="Oval 49"/>
          <p:cNvSpPr/>
          <p:nvPr/>
        </p:nvSpPr>
        <p:spPr>
          <a:xfrm rot="2659186">
            <a:off x="3715036" y="2989875"/>
            <a:ext cx="1197856" cy="17429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16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285" y="228962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Intuition: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1050" y="4468996"/>
            <a:ext cx="166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</a:rPr>
              <a:t>Ref. point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46651" y="3544669"/>
            <a:ext cx="166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</a:rPr>
              <a:t>Displacement vectors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Adapted from Kristen </a:t>
            </a:r>
            <a:r>
              <a:rPr lang="en-US" sz="1000" dirty="0" err="1">
                <a:solidFill>
                  <a:srgbClr val="000000"/>
                </a:solidFill>
              </a:rPr>
              <a:t>Grauman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Hough transform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F9E186-141F-4FD5-AD02-FBF3E07FB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CC6F3-6FB7-40D8-9AEA-00C638948F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4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38" grpId="0" animBg="1"/>
      <p:bldP spid="39" grpId="0"/>
      <p:bldP spid="40" grpId="0"/>
      <p:bldP spid="41" grpId="0"/>
      <p:bldP spid="42" grpId="0"/>
      <p:bldP spid="43" grpId="0"/>
      <p:bldP spid="46" grpId="0" animBg="1"/>
      <p:bldP spid="5" grpId="0"/>
      <p:bldP spid="50" grpId="0" animBg="1"/>
      <p:bldP spid="9" grpId="0"/>
      <p:bldP spid="5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5" name="Rectangle 3"/>
          <p:cNvSpPr>
            <a:spLocks noGrp="1" noChangeArrowheads="1"/>
          </p:cNvSpPr>
          <p:nvPr>
            <p:ph idx="1"/>
          </p:nvPr>
        </p:nvSpPr>
        <p:spPr>
          <a:xfrm>
            <a:off x="482544" y="1165194"/>
            <a:ext cx="8229600" cy="4525963"/>
          </a:xfrm>
        </p:spPr>
        <p:txBody>
          <a:bodyPr/>
          <a:lstStyle/>
          <a:p>
            <a:r>
              <a:rPr lang="en-US" sz="2800" dirty="0"/>
              <a:t>Define a model shape by its boundary points and a reference point.</a:t>
            </a:r>
          </a:p>
        </p:txBody>
      </p:sp>
      <p:sp>
        <p:nvSpPr>
          <p:cNvPr id="341006" name="Text Box 14"/>
          <p:cNvSpPr txBox="1">
            <a:spLocks noChangeArrowheads="1"/>
          </p:cNvSpPr>
          <p:nvPr/>
        </p:nvSpPr>
        <p:spPr bwMode="auto">
          <a:xfrm>
            <a:off x="2148380" y="6550223"/>
            <a:ext cx="70754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[Dana H. Ballard, Generalizing the Hough Transform to Detect Arbitrary Shapes, 1980]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811161" y="2044687"/>
            <a:ext cx="3124200" cy="2582863"/>
            <a:chOff x="2688" y="2064"/>
            <a:chExt cx="1968" cy="1627"/>
          </a:xfrm>
        </p:grpSpPr>
        <p:pic>
          <p:nvPicPr>
            <p:cNvPr id="4" name="Picture 3" descr="img007"/>
            <p:cNvPicPr>
              <a:picLocks noChangeAspect="1" noChangeArrowheads="1"/>
            </p:cNvPicPr>
            <p:nvPr/>
          </p:nvPicPr>
          <p:blipFill>
            <a:blip r:embed="rId4" cstate="print"/>
            <a:srcRect r="52724"/>
            <a:stretch>
              <a:fillRect/>
            </a:stretch>
          </p:blipFill>
          <p:spPr bwMode="auto">
            <a:xfrm>
              <a:off x="2688" y="2064"/>
              <a:ext cx="1968" cy="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1011" name="Rectangle 19"/>
            <p:cNvSpPr>
              <a:spLocks noChangeArrowheads="1"/>
            </p:cNvSpPr>
            <p:nvPr/>
          </p:nvSpPr>
          <p:spPr bwMode="auto">
            <a:xfrm>
              <a:off x="2928" y="2208"/>
              <a:ext cx="1728" cy="124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19" name="Freeform 27"/>
            <p:cNvSpPr>
              <a:spLocks/>
            </p:cNvSpPr>
            <p:nvPr/>
          </p:nvSpPr>
          <p:spPr bwMode="auto">
            <a:xfrm>
              <a:off x="3120" y="2400"/>
              <a:ext cx="928" cy="952"/>
            </a:xfrm>
            <a:custGeom>
              <a:avLst/>
              <a:gdLst/>
              <a:ahLst/>
              <a:cxnLst>
                <a:cxn ang="0">
                  <a:pos x="16" y="352"/>
                </a:cxn>
                <a:cxn ang="0">
                  <a:pos x="112" y="112"/>
                </a:cxn>
                <a:cxn ang="0">
                  <a:pos x="304" y="208"/>
                </a:cxn>
                <a:cxn ang="0">
                  <a:pos x="544" y="16"/>
                </a:cxn>
                <a:cxn ang="0">
                  <a:pos x="880" y="304"/>
                </a:cxn>
                <a:cxn ang="0">
                  <a:pos x="832" y="544"/>
                </a:cxn>
                <a:cxn ang="0">
                  <a:pos x="880" y="832"/>
                </a:cxn>
                <a:cxn ang="0">
                  <a:pos x="640" y="928"/>
                </a:cxn>
                <a:cxn ang="0">
                  <a:pos x="304" y="928"/>
                </a:cxn>
                <a:cxn ang="0">
                  <a:pos x="256" y="784"/>
                </a:cxn>
                <a:cxn ang="0">
                  <a:pos x="64" y="688"/>
                </a:cxn>
                <a:cxn ang="0">
                  <a:pos x="16" y="592"/>
                </a:cxn>
                <a:cxn ang="0">
                  <a:pos x="16" y="352"/>
                </a:cxn>
              </a:cxnLst>
              <a:rect l="0" t="0" r="r" b="b"/>
              <a:pathLst>
                <a:path w="928" h="952">
                  <a:moveTo>
                    <a:pt x="16" y="352"/>
                  </a:moveTo>
                  <a:cubicBezTo>
                    <a:pt x="32" y="272"/>
                    <a:pt x="64" y="136"/>
                    <a:pt x="112" y="112"/>
                  </a:cubicBezTo>
                  <a:cubicBezTo>
                    <a:pt x="160" y="88"/>
                    <a:pt x="232" y="224"/>
                    <a:pt x="304" y="208"/>
                  </a:cubicBezTo>
                  <a:cubicBezTo>
                    <a:pt x="376" y="192"/>
                    <a:pt x="448" y="0"/>
                    <a:pt x="544" y="16"/>
                  </a:cubicBezTo>
                  <a:cubicBezTo>
                    <a:pt x="640" y="32"/>
                    <a:pt x="832" y="216"/>
                    <a:pt x="880" y="304"/>
                  </a:cubicBezTo>
                  <a:cubicBezTo>
                    <a:pt x="928" y="392"/>
                    <a:pt x="832" y="456"/>
                    <a:pt x="832" y="544"/>
                  </a:cubicBezTo>
                  <a:cubicBezTo>
                    <a:pt x="832" y="632"/>
                    <a:pt x="912" y="768"/>
                    <a:pt x="880" y="832"/>
                  </a:cubicBezTo>
                  <a:cubicBezTo>
                    <a:pt x="848" y="896"/>
                    <a:pt x="736" y="912"/>
                    <a:pt x="640" y="928"/>
                  </a:cubicBezTo>
                  <a:cubicBezTo>
                    <a:pt x="544" y="944"/>
                    <a:pt x="368" y="952"/>
                    <a:pt x="304" y="928"/>
                  </a:cubicBezTo>
                  <a:cubicBezTo>
                    <a:pt x="240" y="904"/>
                    <a:pt x="296" y="824"/>
                    <a:pt x="256" y="784"/>
                  </a:cubicBezTo>
                  <a:cubicBezTo>
                    <a:pt x="216" y="744"/>
                    <a:pt x="104" y="720"/>
                    <a:pt x="64" y="688"/>
                  </a:cubicBezTo>
                  <a:cubicBezTo>
                    <a:pt x="24" y="656"/>
                    <a:pt x="24" y="648"/>
                    <a:pt x="16" y="592"/>
                  </a:cubicBezTo>
                  <a:cubicBezTo>
                    <a:pt x="8" y="536"/>
                    <a:pt x="0" y="432"/>
                    <a:pt x="16" y="352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14" name="Line 22"/>
            <p:cNvSpPr>
              <a:spLocks noChangeShapeType="1"/>
            </p:cNvSpPr>
            <p:nvPr/>
          </p:nvSpPr>
          <p:spPr bwMode="auto">
            <a:xfrm rot="2717577" flipV="1">
              <a:off x="3428" y="2928"/>
              <a:ext cx="0" cy="28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15" name="Oval 23"/>
            <p:cNvSpPr>
              <a:spLocks noChangeArrowheads="1"/>
            </p:cNvSpPr>
            <p:nvPr/>
          </p:nvSpPr>
          <p:spPr bwMode="auto">
            <a:xfrm rot="2717577">
              <a:off x="3277" y="310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16" name="Line 24"/>
            <p:cNvSpPr>
              <a:spLocks noChangeShapeType="1"/>
            </p:cNvSpPr>
            <p:nvPr/>
          </p:nvSpPr>
          <p:spPr bwMode="auto">
            <a:xfrm>
              <a:off x="2976" y="3161"/>
              <a:ext cx="7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17" name="Rectangle 25"/>
            <p:cNvSpPr>
              <a:spLocks noChangeArrowheads="1"/>
            </p:cNvSpPr>
            <p:nvPr/>
          </p:nvSpPr>
          <p:spPr bwMode="auto">
            <a:xfrm>
              <a:off x="3336" y="3036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i="1">
                <a:solidFill>
                  <a:srgbClr val="000000"/>
                </a:solidFill>
              </a:endParaRPr>
            </a:p>
          </p:txBody>
        </p:sp>
        <p:sp>
          <p:nvSpPr>
            <p:cNvPr id="341018" name="Text Box 26"/>
            <p:cNvSpPr txBox="1">
              <a:spLocks noChangeArrowheads="1"/>
            </p:cNvSpPr>
            <p:nvPr/>
          </p:nvSpPr>
          <p:spPr bwMode="auto">
            <a:xfrm>
              <a:off x="3516" y="2639"/>
              <a:ext cx="14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341024" name="Text Box 32"/>
          <p:cNvSpPr txBox="1">
            <a:spLocks noChangeArrowheads="1"/>
          </p:cNvSpPr>
          <p:nvPr/>
        </p:nvSpPr>
        <p:spPr bwMode="auto">
          <a:xfrm>
            <a:off x="9856738" y="4175113"/>
            <a:ext cx="247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1028" name="Text Box 36"/>
          <p:cNvSpPr txBox="1">
            <a:spLocks noChangeArrowheads="1"/>
          </p:cNvSpPr>
          <p:nvPr/>
        </p:nvSpPr>
        <p:spPr bwMode="auto">
          <a:xfrm>
            <a:off x="2641603" y="175260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1041" name="Text Box 49"/>
          <p:cNvSpPr txBox="1">
            <a:spLocks noChangeArrowheads="1"/>
          </p:cNvSpPr>
          <p:nvPr/>
        </p:nvSpPr>
        <p:spPr bwMode="auto">
          <a:xfrm>
            <a:off x="2243115" y="2882904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a</a:t>
            </a:r>
          </a:p>
        </p:txBody>
      </p:sp>
      <p:grpSp>
        <p:nvGrpSpPr>
          <p:cNvPr id="3" name="Group 43"/>
          <p:cNvGrpSpPr/>
          <p:nvPr/>
        </p:nvGrpSpPr>
        <p:grpSpPr>
          <a:xfrm>
            <a:off x="1496961" y="3592521"/>
            <a:ext cx="660468" cy="509566"/>
            <a:chOff x="5529213" y="4086234"/>
            <a:chExt cx="660468" cy="509566"/>
          </a:xfrm>
        </p:grpSpPr>
        <p:sp>
          <p:nvSpPr>
            <p:cNvPr id="341043" name="Text Box 51"/>
            <p:cNvSpPr txBox="1">
              <a:spLocks noChangeArrowheads="1"/>
            </p:cNvSpPr>
            <p:nvPr/>
          </p:nvSpPr>
          <p:spPr bwMode="auto">
            <a:xfrm>
              <a:off x="5529213" y="4291000"/>
              <a:ext cx="609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00"/>
                  </a:solidFill>
                </a:rPr>
                <a:t>p</a:t>
              </a:r>
              <a:r>
                <a:rPr lang="en-US" sz="1400" b="1" baseline="-25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5922981" y="4086234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200" i="1" dirty="0">
                  <a:solidFill>
                    <a:srgbClr val="00B050"/>
                  </a:solidFill>
                </a:rPr>
                <a:t>θ</a:t>
              </a:r>
              <a:endParaRPr lang="en-US" sz="1200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2"/>
          <p:cNvGrpSpPr/>
          <p:nvPr/>
        </p:nvGrpSpPr>
        <p:grpSpPr>
          <a:xfrm>
            <a:off x="2328885" y="3665547"/>
            <a:ext cx="1225476" cy="436540"/>
            <a:chOff x="6361137" y="4159260"/>
            <a:chExt cx="1225476" cy="436540"/>
          </a:xfrm>
        </p:grpSpPr>
        <p:sp>
          <p:nvSpPr>
            <p:cNvPr id="341034" name="Line 42"/>
            <p:cNvSpPr>
              <a:spLocks noChangeShapeType="1"/>
            </p:cNvSpPr>
            <p:nvPr/>
          </p:nvSpPr>
          <p:spPr bwMode="auto">
            <a:xfrm rot="17646248" flipV="1">
              <a:off x="6722934" y="4097479"/>
              <a:ext cx="0" cy="45720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n>
                  <a:solidFill>
                    <a:srgbClr val="7030A0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341035" name="Oval 43"/>
            <p:cNvSpPr>
              <a:spLocks noChangeArrowheads="1"/>
            </p:cNvSpPr>
            <p:nvPr/>
          </p:nvSpPr>
          <p:spPr bwMode="auto">
            <a:xfrm rot="17646248">
              <a:off x="6855322" y="4344407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44" name="Text Box 52"/>
            <p:cNvSpPr txBox="1">
              <a:spLocks noChangeArrowheads="1"/>
            </p:cNvSpPr>
            <p:nvPr/>
          </p:nvSpPr>
          <p:spPr bwMode="auto">
            <a:xfrm>
              <a:off x="6977013" y="4291000"/>
              <a:ext cx="609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00"/>
                  </a:solidFill>
                </a:rPr>
                <a:t>p</a:t>
              </a:r>
              <a:r>
                <a:rPr lang="en-US" sz="1400" b="1" baseline="-25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>
              <a:off x="6361137" y="4414851"/>
              <a:ext cx="1143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Rectangle 12"/>
            <p:cNvSpPr>
              <a:spLocks noChangeArrowheads="1"/>
            </p:cNvSpPr>
            <p:nvPr/>
          </p:nvSpPr>
          <p:spPr bwMode="auto">
            <a:xfrm>
              <a:off x="6908832" y="4159260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200" i="1" dirty="0">
                  <a:solidFill>
                    <a:srgbClr val="7030A0"/>
                  </a:solidFill>
                </a:rPr>
                <a:t>θ</a:t>
              </a:r>
              <a:endParaRPr lang="en-US" sz="1200" i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800600" y="2911257"/>
            <a:ext cx="39845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At each boundary point, compute displacement vector: </a:t>
            </a:r>
            <a:r>
              <a:rPr lang="en-US" sz="2800" b="1" dirty="0">
                <a:solidFill>
                  <a:srgbClr val="FF0000"/>
                </a:solidFill>
              </a:rPr>
              <a:t>r</a:t>
            </a:r>
            <a:r>
              <a:rPr lang="en-US" sz="2800" b="1" dirty="0">
                <a:solidFill>
                  <a:srgbClr val="000000"/>
                </a:solidFill>
              </a:rPr>
              <a:t> = a – p</a:t>
            </a:r>
            <a:r>
              <a:rPr lang="en-US" sz="2800" b="1" baseline="-25000" dirty="0">
                <a:solidFill>
                  <a:srgbClr val="000000"/>
                </a:solidFill>
              </a:rPr>
              <a:t>i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Store these vectors in a table indexed by gradient orientation </a:t>
            </a:r>
            <a:r>
              <a:rPr lang="el-GR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050" dirty="0">
              <a:solidFill>
                <a:srgbClr val="000000"/>
              </a:solidFill>
            </a:endParaRPr>
          </a:p>
        </p:txBody>
      </p:sp>
      <p:cxnSp>
        <p:nvCxnSpPr>
          <p:cNvPr id="47" name="Straight Arrow Connector 46"/>
          <p:cNvCxnSpPr>
            <a:endCxn id="341041" idx="1"/>
          </p:cNvCxnSpPr>
          <p:nvPr/>
        </p:nvCxnSpPr>
        <p:spPr bwMode="auto">
          <a:xfrm rot="5400000" flipH="1" flipV="1">
            <a:off x="1659303" y="3211919"/>
            <a:ext cx="729470" cy="4381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>
            <a:endCxn id="341041" idx="1"/>
          </p:cNvCxnSpPr>
          <p:nvPr/>
        </p:nvCxnSpPr>
        <p:spPr bwMode="auto">
          <a:xfrm rot="16200000" flipV="1">
            <a:off x="2152230" y="3157146"/>
            <a:ext cx="839009" cy="6572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800600" y="2209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0000"/>
                </a:solidFill>
              </a:rPr>
              <a:t>Offline procedure: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19200" y="4392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Model shape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295400" y="4800600"/>
            <a:ext cx="2514600" cy="1676400"/>
            <a:chOff x="1066800" y="4800600"/>
            <a:chExt cx="2514600" cy="1676400"/>
          </a:xfrm>
        </p:grpSpPr>
        <p:sp>
          <p:nvSpPr>
            <p:cNvPr id="43" name="Rectangle 12"/>
            <p:cNvSpPr>
              <a:spLocks noChangeArrowheads="1"/>
            </p:cNvSpPr>
            <p:nvPr/>
          </p:nvSpPr>
          <p:spPr bwMode="auto">
            <a:xfrm>
              <a:off x="1371601" y="5029199"/>
              <a:ext cx="3241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2000" i="1" dirty="0">
                  <a:solidFill>
                    <a:srgbClr val="00B050"/>
                  </a:solidFill>
                </a:rPr>
                <a:t>θ</a:t>
              </a:r>
              <a:endParaRPr lang="en-US" sz="2000" i="1" dirty="0">
                <a:solidFill>
                  <a:srgbClr val="00B050"/>
                </a:solidFill>
              </a:endParaRPr>
            </a:p>
          </p:txBody>
        </p:sp>
        <p:sp>
          <p:nvSpPr>
            <p:cNvPr id="44" name="Line 22"/>
            <p:cNvSpPr>
              <a:spLocks noChangeShapeType="1"/>
            </p:cNvSpPr>
            <p:nvPr/>
          </p:nvSpPr>
          <p:spPr bwMode="auto">
            <a:xfrm rot="2717577" flipV="1">
              <a:off x="1457868" y="4885217"/>
              <a:ext cx="0" cy="45720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 rot="5400000" flipH="1" flipV="1">
              <a:off x="2209801" y="4952999"/>
              <a:ext cx="457200" cy="30480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 rot="17646248" flipV="1">
              <a:off x="1351667" y="5503560"/>
              <a:ext cx="0" cy="45720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n>
                  <a:solidFill>
                    <a:srgbClr val="7030A0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50" name="Rectangle 12"/>
            <p:cNvSpPr>
              <a:spLocks noChangeArrowheads="1"/>
            </p:cNvSpPr>
            <p:nvPr/>
          </p:nvSpPr>
          <p:spPr bwMode="auto">
            <a:xfrm>
              <a:off x="1537565" y="5565341"/>
              <a:ext cx="3241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2000" i="1" dirty="0">
                  <a:solidFill>
                    <a:srgbClr val="7030A0"/>
                  </a:solidFill>
                </a:rPr>
                <a:t>θ</a:t>
              </a:r>
              <a:endParaRPr lang="en-US" sz="2000" i="1" dirty="0">
                <a:solidFill>
                  <a:srgbClr val="7030A0"/>
                </a:solidFill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 bwMode="auto">
            <a:xfrm rot="16200000" flipV="1">
              <a:off x="2286000" y="5562600"/>
              <a:ext cx="533400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2" name="Rectangle 51"/>
            <p:cNvSpPr/>
            <p:nvPr/>
          </p:nvSpPr>
          <p:spPr bwMode="auto">
            <a:xfrm>
              <a:off x="1066800" y="4800600"/>
              <a:ext cx="2514600" cy="609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1066800" y="5410200"/>
              <a:ext cx="2514600" cy="609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 bwMode="auto">
            <a:xfrm rot="5400000">
              <a:off x="1066800" y="5638800"/>
              <a:ext cx="1676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TextBox 60"/>
            <p:cNvSpPr txBox="1"/>
            <p:nvPr/>
          </p:nvSpPr>
          <p:spPr>
            <a:xfrm rot="5400000">
              <a:off x="1289566" y="6025634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1066800" y="6019800"/>
              <a:ext cx="2514600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743200" y="5029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743200" y="55626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Kristen </a:t>
            </a:r>
            <a:r>
              <a:rPr lang="en-US" sz="1000" dirty="0" err="1">
                <a:solidFill>
                  <a:srgbClr val="000000"/>
                </a:solidFill>
              </a:rPr>
              <a:t>Grauman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/>
              <a:t>Generalized Hough transform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C11A9-F385-4AC3-9FB3-C1EE48F7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CC6F3-6FB7-40D8-9AEA-00C638948F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80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allAtOnce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007"/>
          <p:cNvPicPr>
            <a:picLocks noChangeAspect="1" noChangeArrowheads="1"/>
          </p:cNvPicPr>
          <p:nvPr/>
        </p:nvPicPr>
        <p:blipFill>
          <a:blip r:embed="rId4" cstate="print"/>
          <a:srcRect r="52724"/>
          <a:stretch>
            <a:fillRect/>
          </a:stretch>
        </p:blipFill>
        <p:spPr bwMode="auto">
          <a:xfrm>
            <a:off x="5410200" y="1828800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1011" name="Rectangle 19"/>
          <p:cNvSpPr>
            <a:spLocks noChangeArrowheads="1"/>
          </p:cNvSpPr>
          <p:nvPr/>
        </p:nvSpPr>
        <p:spPr bwMode="auto">
          <a:xfrm>
            <a:off x="5791200" y="2057400"/>
            <a:ext cx="2743200" cy="198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1019" name="Freeform 27"/>
          <p:cNvSpPr>
            <a:spLocks/>
          </p:cNvSpPr>
          <p:nvPr/>
        </p:nvSpPr>
        <p:spPr bwMode="auto">
          <a:xfrm>
            <a:off x="6990680" y="2095871"/>
            <a:ext cx="1473200" cy="1511300"/>
          </a:xfrm>
          <a:custGeom>
            <a:avLst/>
            <a:gdLst/>
            <a:ahLst/>
            <a:cxnLst>
              <a:cxn ang="0">
                <a:pos x="16" y="352"/>
              </a:cxn>
              <a:cxn ang="0">
                <a:pos x="112" y="112"/>
              </a:cxn>
              <a:cxn ang="0">
                <a:pos x="304" y="208"/>
              </a:cxn>
              <a:cxn ang="0">
                <a:pos x="544" y="16"/>
              </a:cxn>
              <a:cxn ang="0">
                <a:pos x="880" y="304"/>
              </a:cxn>
              <a:cxn ang="0">
                <a:pos x="832" y="544"/>
              </a:cxn>
              <a:cxn ang="0">
                <a:pos x="880" y="832"/>
              </a:cxn>
              <a:cxn ang="0">
                <a:pos x="640" y="928"/>
              </a:cxn>
              <a:cxn ang="0">
                <a:pos x="304" y="928"/>
              </a:cxn>
              <a:cxn ang="0">
                <a:pos x="256" y="784"/>
              </a:cxn>
              <a:cxn ang="0">
                <a:pos x="64" y="688"/>
              </a:cxn>
              <a:cxn ang="0">
                <a:pos x="16" y="592"/>
              </a:cxn>
              <a:cxn ang="0">
                <a:pos x="16" y="352"/>
              </a:cxn>
            </a:cxnLst>
            <a:rect l="0" t="0" r="r" b="b"/>
            <a:pathLst>
              <a:path w="928" h="952">
                <a:moveTo>
                  <a:pt x="16" y="352"/>
                </a:moveTo>
                <a:cubicBezTo>
                  <a:pt x="32" y="272"/>
                  <a:pt x="64" y="136"/>
                  <a:pt x="112" y="112"/>
                </a:cubicBezTo>
                <a:cubicBezTo>
                  <a:pt x="160" y="88"/>
                  <a:pt x="232" y="224"/>
                  <a:pt x="304" y="208"/>
                </a:cubicBezTo>
                <a:cubicBezTo>
                  <a:pt x="376" y="192"/>
                  <a:pt x="448" y="0"/>
                  <a:pt x="544" y="16"/>
                </a:cubicBezTo>
                <a:cubicBezTo>
                  <a:pt x="640" y="32"/>
                  <a:pt x="832" y="216"/>
                  <a:pt x="880" y="304"/>
                </a:cubicBezTo>
                <a:cubicBezTo>
                  <a:pt x="928" y="392"/>
                  <a:pt x="832" y="456"/>
                  <a:pt x="832" y="544"/>
                </a:cubicBezTo>
                <a:cubicBezTo>
                  <a:pt x="832" y="632"/>
                  <a:pt x="912" y="768"/>
                  <a:pt x="880" y="832"/>
                </a:cubicBezTo>
                <a:cubicBezTo>
                  <a:pt x="848" y="896"/>
                  <a:pt x="736" y="912"/>
                  <a:pt x="640" y="928"/>
                </a:cubicBezTo>
                <a:cubicBezTo>
                  <a:pt x="544" y="944"/>
                  <a:pt x="368" y="952"/>
                  <a:pt x="304" y="928"/>
                </a:cubicBezTo>
                <a:cubicBezTo>
                  <a:pt x="240" y="904"/>
                  <a:pt x="296" y="824"/>
                  <a:pt x="256" y="784"/>
                </a:cubicBezTo>
                <a:cubicBezTo>
                  <a:pt x="216" y="744"/>
                  <a:pt x="104" y="720"/>
                  <a:pt x="64" y="688"/>
                </a:cubicBezTo>
                <a:cubicBezTo>
                  <a:pt x="24" y="656"/>
                  <a:pt x="24" y="648"/>
                  <a:pt x="16" y="592"/>
                </a:cubicBezTo>
                <a:cubicBezTo>
                  <a:pt x="8" y="536"/>
                  <a:pt x="0" y="432"/>
                  <a:pt x="16" y="35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1017" name="Rectangle 25"/>
          <p:cNvSpPr>
            <a:spLocks noChangeArrowheads="1"/>
          </p:cNvSpPr>
          <p:nvPr/>
        </p:nvSpPr>
        <p:spPr bwMode="auto">
          <a:xfrm>
            <a:off x="7333580" y="3105521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41024" name="Text Box 32"/>
          <p:cNvSpPr txBox="1">
            <a:spLocks noChangeArrowheads="1"/>
          </p:cNvSpPr>
          <p:nvPr/>
        </p:nvSpPr>
        <p:spPr bwMode="auto">
          <a:xfrm>
            <a:off x="8255868" y="3270621"/>
            <a:ext cx="247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1028" name="Text Box 36"/>
          <p:cNvSpPr txBox="1">
            <a:spLocks noChangeArrowheads="1"/>
          </p:cNvSpPr>
          <p:nvPr/>
        </p:nvSpPr>
        <p:spPr bwMode="auto">
          <a:xfrm>
            <a:off x="2821042" y="17018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1043" name="Text Box 51"/>
          <p:cNvSpPr txBox="1">
            <a:spLocks noChangeArrowheads="1"/>
          </p:cNvSpPr>
          <p:nvPr/>
        </p:nvSpPr>
        <p:spPr bwMode="auto">
          <a:xfrm>
            <a:off x="6990680" y="3288096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p</a:t>
            </a:r>
            <a:r>
              <a:rPr lang="en-US" sz="1400" b="1" baseline="-2500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7239917" y="3083330"/>
            <a:ext cx="468313" cy="282541"/>
            <a:chOff x="7259637" y="4200559"/>
            <a:chExt cx="468313" cy="282541"/>
          </a:xfrm>
        </p:grpSpPr>
        <p:sp>
          <p:nvSpPr>
            <p:cNvPr id="341014" name="Line 22"/>
            <p:cNvSpPr>
              <a:spLocks noChangeShapeType="1"/>
            </p:cNvSpPr>
            <p:nvPr/>
          </p:nvSpPr>
          <p:spPr bwMode="auto">
            <a:xfrm rot="2717577" flipV="1">
              <a:off x="7499350" y="4051300"/>
              <a:ext cx="0" cy="45720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15" name="Oval 23"/>
            <p:cNvSpPr>
              <a:spLocks noChangeArrowheads="1"/>
            </p:cNvSpPr>
            <p:nvPr/>
          </p:nvSpPr>
          <p:spPr bwMode="auto">
            <a:xfrm rot="2717577">
              <a:off x="7259637" y="43307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7404168" y="4200559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200" i="1" dirty="0">
                  <a:solidFill>
                    <a:srgbClr val="00B050"/>
                  </a:solidFill>
                </a:rPr>
                <a:t>θ</a:t>
              </a:r>
              <a:endParaRPr lang="en-US" sz="1200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955801" y="3156356"/>
            <a:ext cx="681198" cy="337547"/>
            <a:chOff x="7975521" y="4273585"/>
            <a:chExt cx="681198" cy="337547"/>
          </a:xfrm>
        </p:grpSpPr>
        <p:sp>
          <p:nvSpPr>
            <p:cNvPr id="341034" name="Line 42"/>
            <p:cNvSpPr>
              <a:spLocks noChangeShapeType="1"/>
            </p:cNvSpPr>
            <p:nvPr/>
          </p:nvSpPr>
          <p:spPr bwMode="auto">
            <a:xfrm rot="17646248" flipV="1">
              <a:off x="8204121" y="4211804"/>
              <a:ext cx="0" cy="45720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035" name="Oval 43"/>
            <p:cNvSpPr>
              <a:spLocks noChangeArrowheads="1"/>
            </p:cNvSpPr>
            <p:nvPr/>
          </p:nvSpPr>
          <p:spPr bwMode="auto">
            <a:xfrm rot="17646248">
              <a:off x="8336509" y="4458732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Rectangle 12"/>
            <p:cNvSpPr>
              <a:spLocks noChangeArrowheads="1"/>
            </p:cNvSpPr>
            <p:nvPr/>
          </p:nvSpPr>
          <p:spPr bwMode="auto">
            <a:xfrm>
              <a:off x="8390019" y="4273585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200" i="1" dirty="0">
                  <a:solidFill>
                    <a:srgbClr val="7030A0"/>
                  </a:solidFill>
                </a:rPr>
                <a:t>θ</a:t>
              </a:r>
              <a:endParaRPr lang="en-US" sz="1200" i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85800" y="2010454"/>
            <a:ext cx="4495800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45000"/>
              </a:spcBef>
            </a:pPr>
            <a:r>
              <a:rPr lang="en-US" sz="2800" dirty="0">
                <a:solidFill>
                  <a:srgbClr val="000000"/>
                </a:solidFill>
              </a:rPr>
              <a:t>For each edge point:</a:t>
            </a:r>
          </a:p>
          <a:p>
            <a:pPr marL="342900" indent="-342900">
              <a:spcBef>
                <a:spcPct val="45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Use its gradient orientation </a:t>
            </a:r>
            <a:r>
              <a:rPr lang="el-GR" sz="2400" i="1" dirty="0">
                <a:solidFill>
                  <a:srgbClr val="000000"/>
                </a:solidFill>
              </a:rPr>
              <a:t>θ</a:t>
            </a:r>
            <a:r>
              <a:rPr lang="en-US" sz="2400" dirty="0">
                <a:solidFill>
                  <a:srgbClr val="000000"/>
                </a:solidFill>
              </a:rPr>
              <a:t> to index into stored table </a:t>
            </a:r>
          </a:p>
          <a:p>
            <a:pPr marL="342900" indent="-342900">
              <a:spcBef>
                <a:spcPct val="45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Use retrieved </a:t>
            </a:r>
            <a:r>
              <a:rPr lang="en-US" sz="2400" b="1" dirty="0">
                <a:solidFill>
                  <a:srgbClr val="000000"/>
                </a:solidFill>
              </a:rPr>
              <a:t>r</a:t>
            </a:r>
            <a:r>
              <a:rPr lang="en-US" sz="2400" dirty="0">
                <a:solidFill>
                  <a:srgbClr val="000000"/>
                </a:solidFill>
              </a:rPr>
              <a:t> vectors to vote for reference point</a:t>
            </a:r>
          </a:p>
        </p:txBody>
      </p:sp>
      <p:cxnSp>
        <p:nvCxnSpPr>
          <p:cNvPr id="47" name="Straight Arrow Connector 46"/>
          <p:cNvCxnSpPr/>
          <p:nvPr/>
        </p:nvCxnSpPr>
        <p:spPr bwMode="auto">
          <a:xfrm rot="5400000" flipH="1" flipV="1">
            <a:off x="7153022" y="2702728"/>
            <a:ext cx="729470" cy="4381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rot="16200000" flipV="1">
            <a:off x="7645949" y="2647955"/>
            <a:ext cx="839009" cy="6572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85800" y="1385197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0000"/>
                </a:solidFill>
              </a:rPr>
              <a:t>Detection procedure: 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4267199" y="5250336"/>
            <a:ext cx="47098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</a:rPr>
              <a:t>Assuming translation is the only transformation here, i.e., orientation and scale are fixed.</a:t>
            </a:r>
          </a:p>
        </p:txBody>
      </p:sp>
      <p:sp>
        <p:nvSpPr>
          <p:cNvPr id="33" name="Freeform 27"/>
          <p:cNvSpPr>
            <a:spLocks/>
          </p:cNvSpPr>
          <p:nvPr/>
        </p:nvSpPr>
        <p:spPr bwMode="auto">
          <a:xfrm>
            <a:off x="5923880" y="2451458"/>
            <a:ext cx="1473200" cy="1511300"/>
          </a:xfrm>
          <a:custGeom>
            <a:avLst/>
            <a:gdLst/>
            <a:ahLst/>
            <a:cxnLst>
              <a:cxn ang="0">
                <a:pos x="16" y="352"/>
              </a:cxn>
              <a:cxn ang="0">
                <a:pos x="112" y="112"/>
              </a:cxn>
              <a:cxn ang="0">
                <a:pos x="304" y="208"/>
              </a:cxn>
              <a:cxn ang="0">
                <a:pos x="544" y="16"/>
              </a:cxn>
              <a:cxn ang="0">
                <a:pos x="880" y="304"/>
              </a:cxn>
              <a:cxn ang="0">
                <a:pos x="832" y="544"/>
              </a:cxn>
              <a:cxn ang="0">
                <a:pos x="880" y="832"/>
              </a:cxn>
              <a:cxn ang="0">
                <a:pos x="640" y="928"/>
              </a:cxn>
              <a:cxn ang="0">
                <a:pos x="304" y="928"/>
              </a:cxn>
              <a:cxn ang="0">
                <a:pos x="256" y="784"/>
              </a:cxn>
              <a:cxn ang="0">
                <a:pos x="64" y="688"/>
              </a:cxn>
              <a:cxn ang="0">
                <a:pos x="16" y="592"/>
              </a:cxn>
              <a:cxn ang="0">
                <a:pos x="16" y="352"/>
              </a:cxn>
            </a:cxnLst>
            <a:rect l="0" t="0" r="r" b="b"/>
            <a:pathLst>
              <a:path w="928" h="952">
                <a:moveTo>
                  <a:pt x="16" y="352"/>
                </a:moveTo>
                <a:cubicBezTo>
                  <a:pt x="32" y="272"/>
                  <a:pt x="64" y="136"/>
                  <a:pt x="112" y="112"/>
                </a:cubicBezTo>
                <a:cubicBezTo>
                  <a:pt x="160" y="88"/>
                  <a:pt x="232" y="224"/>
                  <a:pt x="304" y="208"/>
                </a:cubicBezTo>
                <a:cubicBezTo>
                  <a:pt x="376" y="192"/>
                  <a:pt x="448" y="0"/>
                  <a:pt x="544" y="16"/>
                </a:cubicBezTo>
                <a:cubicBezTo>
                  <a:pt x="640" y="32"/>
                  <a:pt x="832" y="216"/>
                  <a:pt x="880" y="304"/>
                </a:cubicBezTo>
                <a:cubicBezTo>
                  <a:pt x="928" y="392"/>
                  <a:pt x="832" y="456"/>
                  <a:pt x="832" y="544"/>
                </a:cubicBezTo>
                <a:cubicBezTo>
                  <a:pt x="832" y="632"/>
                  <a:pt x="912" y="768"/>
                  <a:pt x="880" y="832"/>
                </a:cubicBezTo>
                <a:cubicBezTo>
                  <a:pt x="848" y="896"/>
                  <a:pt x="736" y="912"/>
                  <a:pt x="640" y="928"/>
                </a:cubicBezTo>
                <a:cubicBezTo>
                  <a:pt x="544" y="944"/>
                  <a:pt x="368" y="952"/>
                  <a:pt x="304" y="928"/>
                </a:cubicBezTo>
                <a:cubicBezTo>
                  <a:pt x="240" y="904"/>
                  <a:pt x="296" y="824"/>
                  <a:pt x="256" y="784"/>
                </a:cubicBezTo>
                <a:cubicBezTo>
                  <a:pt x="216" y="744"/>
                  <a:pt x="104" y="720"/>
                  <a:pt x="64" y="688"/>
                </a:cubicBezTo>
                <a:cubicBezTo>
                  <a:pt x="24" y="656"/>
                  <a:pt x="24" y="648"/>
                  <a:pt x="16" y="592"/>
                </a:cubicBezTo>
                <a:cubicBezTo>
                  <a:pt x="8" y="536"/>
                  <a:pt x="0" y="432"/>
                  <a:pt x="16" y="35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6266780" y="3461108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38" name="Text Box 26"/>
          <p:cNvSpPr txBox="1">
            <a:spLocks noChangeArrowheads="1"/>
          </p:cNvSpPr>
          <p:nvPr/>
        </p:nvSpPr>
        <p:spPr bwMode="auto">
          <a:xfrm>
            <a:off x="6629400" y="1828800"/>
            <a:ext cx="22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70C0"/>
                </a:solidFill>
              </a:rPr>
              <a:t>x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173117" y="3438917"/>
            <a:ext cx="468313" cy="282541"/>
            <a:chOff x="6192837" y="4556146"/>
            <a:chExt cx="468313" cy="282541"/>
          </a:xfrm>
        </p:grpSpPr>
        <p:sp>
          <p:nvSpPr>
            <p:cNvPr id="34" name="Line 22"/>
            <p:cNvSpPr>
              <a:spLocks noChangeShapeType="1"/>
            </p:cNvSpPr>
            <p:nvPr/>
          </p:nvSpPr>
          <p:spPr bwMode="auto">
            <a:xfrm rot="2717577" flipV="1">
              <a:off x="6432550" y="4406887"/>
              <a:ext cx="0" cy="45720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Oval 23"/>
            <p:cNvSpPr>
              <a:spLocks noChangeArrowheads="1"/>
            </p:cNvSpPr>
            <p:nvPr/>
          </p:nvSpPr>
          <p:spPr bwMode="auto">
            <a:xfrm rot="2717577">
              <a:off x="6192837" y="4686287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Rectangle 12"/>
            <p:cNvSpPr>
              <a:spLocks noChangeArrowheads="1"/>
            </p:cNvSpPr>
            <p:nvPr/>
          </p:nvSpPr>
          <p:spPr bwMode="auto">
            <a:xfrm>
              <a:off x="6337368" y="4556146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200" i="1" dirty="0">
                  <a:solidFill>
                    <a:srgbClr val="00B050"/>
                  </a:solidFill>
                </a:rPr>
                <a:t>θ</a:t>
              </a:r>
              <a:endParaRPr lang="en-US" sz="1200" i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889001" y="3511943"/>
            <a:ext cx="681198" cy="337547"/>
            <a:chOff x="6908721" y="4629172"/>
            <a:chExt cx="681198" cy="337547"/>
          </a:xfrm>
        </p:grpSpPr>
        <p:sp>
          <p:nvSpPr>
            <p:cNvPr id="50" name="Line 42"/>
            <p:cNvSpPr>
              <a:spLocks noChangeShapeType="1"/>
            </p:cNvSpPr>
            <p:nvPr/>
          </p:nvSpPr>
          <p:spPr bwMode="auto">
            <a:xfrm rot="17646248" flipV="1">
              <a:off x="7137321" y="4567391"/>
              <a:ext cx="0" cy="45720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Oval 43"/>
            <p:cNvSpPr>
              <a:spLocks noChangeArrowheads="1"/>
            </p:cNvSpPr>
            <p:nvPr/>
          </p:nvSpPr>
          <p:spPr bwMode="auto">
            <a:xfrm rot="17646248">
              <a:off x="7269709" y="4814319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Rectangle 12"/>
            <p:cNvSpPr>
              <a:spLocks noChangeArrowheads="1"/>
            </p:cNvSpPr>
            <p:nvPr/>
          </p:nvSpPr>
          <p:spPr bwMode="auto">
            <a:xfrm>
              <a:off x="7323219" y="4629172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200" i="1" dirty="0">
                  <a:solidFill>
                    <a:srgbClr val="7030A0"/>
                  </a:solidFill>
                </a:rPr>
                <a:t>θ</a:t>
              </a:r>
              <a:endParaRPr lang="en-US" sz="1200" i="1" dirty="0">
                <a:solidFill>
                  <a:srgbClr val="7030A0"/>
                </a:solidFill>
              </a:endParaRPr>
            </a:p>
          </p:txBody>
        </p:sp>
      </p:grpSp>
      <p:cxnSp>
        <p:nvCxnSpPr>
          <p:cNvPr id="55" name="Straight Arrow Connector 54"/>
          <p:cNvCxnSpPr/>
          <p:nvPr/>
        </p:nvCxnSpPr>
        <p:spPr bwMode="auto">
          <a:xfrm rot="5400000" flipH="1" flipV="1">
            <a:off x="6086222" y="3058315"/>
            <a:ext cx="729470" cy="4381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rot="16200000" flipV="1">
            <a:off x="6579149" y="3003542"/>
            <a:ext cx="839009" cy="6572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943600" y="4191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Novel image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295400" y="4800600"/>
            <a:ext cx="2514600" cy="1676400"/>
            <a:chOff x="1066800" y="4800600"/>
            <a:chExt cx="2514600" cy="1676400"/>
          </a:xfrm>
        </p:grpSpPr>
        <p:sp>
          <p:nvSpPr>
            <p:cNvPr id="67" name="Rectangle 12"/>
            <p:cNvSpPr>
              <a:spLocks noChangeArrowheads="1"/>
            </p:cNvSpPr>
            <p:nvPr/>
          </p:nvSpPr>
          <p:spPr bwMode="auto">
            <a:xfrm>
              <a:off x="1371601" y="5029199"/>
              <a:ext cx="3241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2000" i="1" dirty="0">
                  <a:solidFill>
                    <a:srgbClr val="00B050"/>
                  </a:solidFill>
                </a:rPr>
                <a:t>θ</a:t>
              </a:r>
              <a:endParaRPr lang="en-US" sz="2000" i="1" dirty="0">
                <a:solidFill>
                  <a:srgbClr val="00B050"/>
                </a:solidFill>
              </a:endParaRPr>
            </a:p>
          </p:txBody>
        </p:sp>
        <p:sp>
          <p:nvSpPr>
            <p:cNvPr id="68" name="Line 22"/>
            <p:cNvSpPr>
              <a:spLocks noChangeShapeType="1"/>
            </p:cNvSpPr>
            <p:nvPr/>
          </p:nvSpPr>
          <p:spPr bwMode="auto">
            <a:xfrm rot="2717577" flipV="1">
              <a:off x="1457868" y="4885217"/>
              <a:ext cx="0" cy="45720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69" name="Straight Arrow Connector 68"/>
            <p:cNvCxnSpPr/>
            <p:nvPr/>
          </p:nvCxnSpPr>
          <p:spPr bwMode="auto">
            <a:xfrm rot="5400000" flipH="1" flipV="1">
              <a:off x="2209801" y="4952999"/>
              <a:ext cx="457200" cy="30480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0" name="Line 42"/>
            <p:cNvSpPr>
              <a:spLocks noChangeShapeType="1"/>
            </p:cNvSpPr>
            <p:nvPr/>
          </p:nvSpPr>
          <p:spPr bwMode="auto">
            <a:xfrm rot="17646248" flipV="1">
              <a:off x="1351667" y="5503560"/>
              <a:ext cx="0" cy="45720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n>
                  <a:solidFill>
                    <a:srgbClr val="7030A0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71" name="Rectangle 12"/>
            <p:cNvSpPr>
              <a:spLocks noChangeArrowheads="1"/>
            </p:cNvSpPr>
            <p:nvPr/>
          </p:nvSpPr>
          <p:spPr bwMode="auto">
            <a:xfrm>
              <a:off x="1537565" y="5565341"/>
              <a:ext cx="3241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2000" i="1" dirty="0">
                  <a:solidFill>
                    <a:srgbClr val="7030A0"/>
                  </a:solidFill>
                </a:rPr>
                <a:t>θ</a:t>
              </a:r>
              <a:endParaRPr lang="en-US" sz="2000" i="1" dirty="0">
                <a:solidFill>
                  <a:srgbClr val="7030A0"/>
                </a:solidFill>
              </a:endParaRPr>
            </a:p>
          </p:txBody>
        </p:sp>
        <p:cxnSp>
          <p:nvCxnSpPr>
            <p:cNvPr id="72" name="Straight Arrow Connector 71"/>
            <p:cNvCxnSpPr/>
            <p:nvPr/>
          </p:nvCxnSpPr>
          <p:spPr bwMode="auto">
            <a:xfrm rot="16200000" flipV="1">
              <a:off x="2286000" y="5562600"/>
              <a:ext cx="533400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Rectangle 72"/>
            <p:cNvSpPr/>
            <p:nvPr/>
          </p:nvSpPr>
          <p:spPr bwMode="auto">
            <a:xfrm>
              <a:off x="1066800" y="4800600"/>
              <a:ext cx="2514600" cy="609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1066800" y="5410200"/>
              <a:ext cx="2514600" cy="6096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 bwMode="auto">
            <a:xfrm rot="5400000">
              <a:off x="1066800" y="5638800"/>
              <a:ext cx="1676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TextBox 75"/>
            <p:cNvSpPr txBox="1"/>
            <p:nvPr/>
          </p:nvSpPr>
          <p:spPr>
            <a:xfrm rot="5400000">
              <a:off x="1289566" y="6025634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1066800" y="6019800"/>
              <a:ext cx="2514600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3200" y="5029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…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743200" y="55626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…</a:t>
              </a:r>
            </a:p>
          </p:txBody>
        </p:sp>
      </p:grpSp>
      <p:sp>
        <p:nvSpPr>
          <p:cNvPr id="81" name="Freeform 27"/>
          <p:cNvSpPr>
            <a:spLocks/>
          </p:cNvSpPr>
          <p:nvPr/>
        </p:nvSpPr>
        <p:spPr bwMode="auto">
          <a:xfrm rot="1022208">
            <a:off x="6096000" y="2133600"/>
            <a:ext cx="762000" cy="609600"/>
          </a:xfrm>
          <a:custGeom>
            <a:avLst/>
            <a:gdLst/>
            <a:ahLst/>
            <a:cxnLst>
              <a:cxn ang="0">
                <a:pos x="16" y="352"/>
              </a:cxn>
              <a:cxn ang="0">
                <a:pos x="112" y="112"/>
              </a:cxn>
              <a:cxn ang="0">
                <a:pos x="304" y="208"/>
              </a:cxn>
              <a:cxn ang="0">
                <a:pos x="544" y="16"/>
              </a:cxn>
              <a:cxn ang="0">
                <a:pos x="880" y="304"/>
              </a:cxn>
              <a:cxn ang="0">
                <a:pos x="832" y="544"/>
              </a:cxn>
              <a:cxn ang="0">
                <a:pos x="880" y="832"/>
              </a:cxn>
              <a:cxn ang="0">
                <a:pos x="640" y="928"/>
              </a:cxn>
              <a:cxn ang="0">
                <a:pos x="304" y="928"/>
              </a:cxn>
              <a:cxn ang="0">
                <a:pos x="256" y="784"/>
              </a:cxn>
              <a:cxn ang="0">
                <a:pos x="64" y="688"/>
              </a:cxn>
              <a:cxn ang="0">
                <a:pos x="16" y="592"/>
              </a:cxn>
              <a:cxn ang="0">
                <a:pos x="16" y="352"/>
              </a:cxn>
            </a:cxnLst>
            <a:rect l="0" t="0" r="r" b="b"/>
            <a:pathLst>
              <a:path w="928" h="952">
                <a:moveTo>
                  <a:pt x="16" y="352"/>
                </a:moveTo>
                <a:cubicBezTo>
                  <a:pt x="32" y="272"/>
                  <a:pt x="64" y="136"/>
                  <a:pt x="112" y="112"/>
                </a:cubicBezTo>
                <a:cubicBezTo>
                  <a:pt x="160" y="88"/>
                  <a:pt x="232" y="224"/>
                  <a:pt x="304" y="208"/>
                </a:cubicBezTo>
                <a:cubicBezTo>
                  <a:pt x="376" y="192"/>
                  <a:pt x="448" y="0"/>
                  <a:pt x="544" y="16"/>
                </a:cubicBezTo>
                <a:cubicBezTo>
                  <a:pt x="640" y="32"/>
                  <a:pt x="832" y="216"/>
                  <a:pt x="880" y="304"/>
                </a:cubicBezTo>
                <a:cubicBezTo>
                  <a:pt x="928" y="392"/>
                  <a:pt x="832" y="456"/>
                  <a:pt x="832" y="544"/>
                </a:cubicBezTo>
                <a:cubicBezTo>
                  <a:pt x="832" y="632"/>
                  <a:pt x="912" y="768"/>
                  <a:pt x="880" y="832"/>
                </a:cubicBezTo>
                <a:cubicBezTo>
                  <a:pt x="848" y="896"/>
                  <a:pt x="736" y="912"/>
                  <a:pt x="640" y="928"/>
                </a:cubicBezTo>
                <a:cubicBezTo>
                  <a:pt x="544" y="944"/>
                  <a:pt x="368" y="952"/>
                  <a:pt x="304" y="928"/>
                </a:cubicBezTo>
                <a:cubicBezTo>
                  <a:pt x="240" y="904"/>
                  <a:pt x="296" y="824"/>
                  <a:pt x="256" y="784"/>
                </a:cubicBezTo>
                <a:cubicBezTo>
                  <a:pt x="216" y="744"/>
                  <a:pt x="104" y="720"/>
                  <a:pt x="64" y="688"/>
                </a:cubicBezTo>
                <a:cubicBezTo>
                  <a:pt x="24" y="656"/>
                  <a:pt x="24" y="648"/>
                  <a:pt x="16" y="592"/>
                </a:cubicBezTo>
                <a:cubicBezTo>
                  <a:pt x="8" y="536"/>
                  <a:pt x="0" y="432"/>
                  <a:pt x="16" y="35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6248400" y="2514600"/>
            <a:ext cx="468313" cy="282541"/>
            <a:chOff x="6192837" y="4556146"/>
            <a:chExt cx="468313" cy="282541"/>
          </a:xfrm>
        </p:grpSpPr>
        <p:sp>
          <p:nvSpPr>
            <p:cNvPr id="83" name="Line 22"/>
            <p:cNvSpPr>
              <a:spLocks noChangeShapeType="1"/>
            </p:cNvSpPr>
            <p:nvPr/>
          </p:nvSpPr>
          <p:spPr bwMode="auto">
            <a:xfrm rot="2717577" flipV="1">
              <a:off x="6432550" y="4406887"/>
              <a:ext cx="0" cy="45720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Oval 23"/>
            <p:cNvSpPr>
              <a:spLocks noChangeArrowheads="1"/>
            </p:cNvSpPr>
            <p:nvPr/>
          </p:nvSpPr>
          <p:spPr bwMode="auto">
            <a:xfrm rot="2717577">
              <a:off x="6192837" y="4686287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Rectangle 12"/>
            <p:cNvSpPr>
              <a:spLocks noChangeArrowheads="1"/>
            </p:cNvSpPr>
            <p:nvPr/>
          </p:nvSpPr>
          <p:spPr bwMode="auto">
            <a:xfrm>
              <a:off x="6337368" y="4556146"/>
              <a:ext cx="2667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200" i="1" dirty="0">
                  <a:solidFill>
                    <a:srgbClr val="00B050"/>
                  </a:solidFill>
                </a:rPr>
                <a:t>θ</a:t>
              </a:r>
              <a:endParaRPr lang="en-US" sz="1200" i="1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86" name="Straight Arrow Connector 85"/>
          <p:cNvCxnSpPr/>
          <p:nvPr/>
        </p:nvCxnSpPr>
        <p:spPr bwMode="auto">
          <a:xfrm rot="5400000" flipH="1" flipV="1">
            <a:off x="6178942" y="2126858"/>
            <a:ext cx="729470" cy="4381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1018" name="Text Box 26"/>
          <p:cNvSpPr txBox="1">
            <a:spLocks noChangeArrowheads="1"/>
          </p:cNvSpPr>
          <p:nvPr/>
        </p:nvSpPr>
        <p:spPr bwMode="auto">
          <a:xfrm>
            <a:off x="6477000" y="2816423"/>
            <a:ext cx="22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87" name="Text Box 26"/>
          <p:cNvSpPr txBox="1">
            <a:spLocks noChangeArrowheads="1"/>
          </p:cNvSpPr>
          <p:nvPr/>
        </p:nvSpPr>
        <p:spPr bwMode="auto">
          <a:xfrm>
            <a:off x="6553200" y="2819400"/>
            <a:ext cx="22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88" name="Text Box 26"/>
          <p:cNvSpPr txBox="1">
            <a:spLocks noChangeArrowheads="1"/>
          </p:cNvSpPr>
          <p:nvPr/>
        </p:nvSpPr>
        <p:spPr bwMode="auto">
          <a:xfrm>
            <a:off x="7543800" y="2438400"/>
            <a:ext cx="22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90" name="Text Box 26"/>
          <p:cNvSpPr txBox="1">
            <a:spLocks noChangeArrowheads="1"/>
          </p:cNvSpPr>
          <p:nvPr/>
        </p:nvSpPr>
        <p:spPr bwMode="auto">
          <a:xfrm>
            <a:off x="7620000" y="2438400"/>
            <a:ext cx="228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Kristen </a:t>
            </a:r>
            <a:r>
              <a:rPr lang="en-US" sz="1000" dirty="0" err="1">
                <a:solidFill>
                  <a:srgbClr val="000000"/>
                </a:solidFill>
              </a:rPr>
              <a:t>Grauman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/>
              <a:t>Generalized Hough transform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481893-850B-4829-B59A-812B03CF1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CC6F3-6FB7-40D8-9AEA-00C638948F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80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1018" grpId="0"/>
      <p:bldP spid="87" grpId="0"/>
      <p:bldP spid="88" grpId="0"/>
      <p:bldP spid="9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Hough transform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44958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Template representation</a:t>
            </a:r>
          </a:p>
          <a:p>
            <a:pPr lvl="1"/>
            <a:r>
              <a:rPr lang="en-US" dirty="0"/>
              <a:t>For each type of landmark point, store all possible displacement vectors towards the center</a:t>
            </a:r>
          </a:p>
        </p:txBody>
      </p:sp>
      <p:sp>
        <p:nvSpPr>
          <p:cNvPr id="32772" name="Freeform 5"/>
          <p:cNvSpPr>
            <a:spLocks/>
          </p:cNvSpPr>
          <p:nvPr/>
        </p:nvSpPr>
        <p:spPr bwMode="auto">
          <a:xfrm>
            <a:off x="1219200" y="3810000"/>
            <a:ext cx="3429000" cy="2387600"/>
          </a:xfrm>
          <a:custGeom>
            <a:avLst/>
            <a:gdLst>
              <a:gd name="T0" fmla="*/ 2147483647 w 2592"/>
              <a:gd name="T1" fmla="*/ 2147483647 h 1805"/>
              <a:gd name="T2" fmla="*/ 2147483647 w 2592"/>
              <a:gd name="T3" fmla="*/ 2147483647 h 1805"/>
              <a:gd name="T4" fmla="*/ 2147483647 w 2592"/>
              <a:gd name="T5" fmla="*/ 2147483647 h 1805"/>
              <a:gd name="T6" fmla="*/ 2147483647 w 2592"/>
              <a:gd name="T7" fmla="*/ 2147483647 h 1805"/>
              <a:gd name="T8" fmla="*/ 2147483647 w 2592"/>
              <a:gd name="T9" fmla="*/ 2147483647 h 1805"/>
              <a:gd name="T10" fmla="*/ 2147483647 w 2592"/>
              <a:gd name="T11" fmla="*/ 2147483647 h 1805"/>
              <a:gd name="T12" fmla="*/ 2147483647 w 2592"/>
              <a:gd name="T13" fmla="*/ 2147483647 h 1805"/>
              <a:gd name="T14" fmla="*/ 2147483647 w 2592"/>
              <a:gd name="T15" fmla="*/ 2147483647 h 18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92"/>
              <a:gd name="T25" fmla="*/ 0 h 1805"/>
              <a:gd name="T26" fmla="*/ 2592 w 2592"/>
              <a:gd name="T27" fmla="*/ 1805 h 180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92" h="1805">
                <a:moveTo>
                  <a:pt x="91" y="371"/>
                </a:moveTo>
                <a:cubicBezTo>
                  <a:pt x="180" y="111"/>
                  <a:pt x="799" y="42"/>
                  <a:pt x="1134" y="21"/>
                </a:cubicBezTo>
                <a:cubicBezTo>
                  <a:pt x="1469" y="0"/>
                  <a:pt x="1938" y="106"/>
                  <a:pt x="2099" y="247"/>
                </a:cubicBezTo>
                <a:cubicBezTo>
                  <a:pt x="2260" y="388"/>
                  <a:pt x="2020" y="703"/>
                  <a:pt x="2099" y="868"/>
                </a:cubicBezTo>
                <a:cubicBezTo>
                  <a:pt x="2178" y="1034"/>
                  <a:pt x="2555" y="1101"/>
                  <a:pt x="2574" y="1241"/>
                </a:cubicBezTo>
                <a:cubicBezTo>
                  <a:pt x="2592" y="1381"/>
                  <a:pt x="2537" y="1650"/>
                  <a:pt x="2209" y="1707"/>
                </a:cubicBezTo>
                <a:cubicBezTo>
                  <a:pt x="1880" y="1764"/>
                  <a:pt x="955" y="1805"/>
                  <a:pt x="602" y="1582"/>
                </a:cubicBezTo>
                <a:cubicBezTo>
                  <a:pt x="249" y="1360"/>
                  <a:pt x="0" y="651"/>
                  <a:pt x="91" y="371"/>
                </a:cubicBezTo>
                <a:close/>
              </a:path>
            </a:pathLst>
          </a:custGeom>
          <a:solidFill>
            <a:srgbClr val="FFCC99"/>
          </a:solidFill>
          <a:ln w="50800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3" name="Oval 9"/>
          <p:cNvSpPr>
            <a:spLocks noChangeArrowheads="1"/>
          </p:cNvSpPr>
          <p:nvPr/>
        </p:nvSpPr>
        <p:spPr bwMode="auto">
          <a:xfrm>
            <a:off x="2933700" y="4991100"/>
            <a:ext cx="127000" cy="1270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1981200" y="4292600"/>
            <a:ext cx="952500" cy="6985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2298700" y="5118100"/>
            <a:ext cx="635000" cy="6350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rot="10800000">
            <a:off x="3060700" y="5118100"/>
            <a:ext cx="1333500" cy="5715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>
            <a:off x="7264400" y="2692400"/>
            <a:ext cx="952500" cy="6985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 rot="5400000" flipH="1" flipV="1">
            <a:off x="7264400" y="2057400"/>
            <a:ext cx="635000" cy="6350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 rot="10800000">
            <a:off x="5930900" y="2120900"/>
            <a:ext cx="1333500" cy="5715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 flipV="1">
            <a:off x="1752600" y="5029200"/>
            <a:ext cx="1143000" cy="762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 rot="16200000" flipV="1">
            <a:off x="2743200" y="5410200"/>
            <a:ext cx="762000" cy="1524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" name="Straight Arrow Connector 47"/>
          <p:cNvCxnSpPr>
            <a:cxnSpLocks noChangeShapeType="1"/>
            <a:endCxn id="32773" idx="0"/>
          </p:cNvCxnSpPr>
          <p:nvPr/>
        </p:nvCxnSpPr>
        <p:spPr bwMode="auto">
          <a:xfrm rot="16200000" flipH="1">
            <a:off x="2508250" y="4502150"/>
            <a:ext cx="876300" cy="1016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1" name="Straight Arrow Connector 50"/>
          <p:cNvCxnSpPr>
            <a:cxnSpLocks noChangeShapeType="1"/>
          </p:cNvCxnSpPr>
          <p:nvPr/>
        </p:nvCxnSpPr>
        <p:spPr bwMode="auto">
          <a:xfrm rot="5400000">
            <a:off x="3074194" y="4383881"/>
            <a:ext cx="700088" cy="61912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7" name="Straight Arrow Connector 56"/>
          <p:cNvCxnSpPr>
            <a:cxnSpLocks noChangeShapeType="1"/>
          </p:cNvCxnSpPr>
          <p:nvPr/>
        </p:nvCxnSpPr>
        <p:spPr bwMode="auto">
          <a:xfrm rot="16200000" flipV="1">
            <a:off x="6781800" y="3848100"/>
            <a:ext cx="762000" cy="1524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8" name="Straight Arrow Connector 57"/>
          <p:cNvCxnSpPr>
            <a:cxnSpLocks noChangeShapeType="1"/>
          </p:cNvCxnSpPr>
          <p:nvPr/>
        </p:nvCxnSpPr>
        <p:spPr bwMode="auto">
          <a:xfrm flipV="1">
            <a:off x="7239000" y="4229100"/>
            <a:ext cx="1143000" cy="762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9" name="Straight Arrow Connector 58"/>
          <p:cNvCxnSpPr>
            <a:cxnSpLocks noChangeShapeType="1"/>
          </p:cNvCxnSpPr>
          <p:nvPr/>
        </p:nvCxnSpPr>
        <p:spPr bwMode="auto">
          <a:xfrm rot="5400000">
            <a:off x="6665119" y="5893594"/>
            <a:ext cx="700087" cy="61912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0" name="Straight Arrow Connector 59"/>
          <p:cNvCxnSpPr>
            <a:cxnSpLocks noChangeShapeType="1"/>
          </p:cNvCxnSpPr>
          <p:nvPr/>
        </p:nvCxnSpPr>
        <p:spPr bwMode="auto">
          <a:xfrm rot="16200000" flipH="1">
            <a:off x="6851650" y="4692650"/>
            <a:ext cx="876300" cy="1016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1" name="Rectangle 60"/>
          <p:cNvSpPr/>
          <p:nvPr/>
        </p:nvSpPr>
        <p:spPr bwMode="auto">
          <a:xfrm>
            <a:off x="5562600" y="1828800"/>
            <a:ext cx="3200400" cy="4800600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9" name="Isosceles Triangle 7"/>
          <p:cNvSpPr>
            <a:spLocks noChangeArrowheads="1"/>
          </p:cNvSpPr>
          <p:nvPr/>
        </p:nvSpPr>
        <p:spPr bwMode="auto">
          <a:xfrm>
            <a:off x="1790700" y="40386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0" name="Isosceles Triangle 8"/>
          <p:cNvSpPr>
            <a:spLocks noChangeArrowheads="1"/>
          </p:cNvSpPr>
          <p:nvPr/>
        </p:nvSpPr>
        <p:spPr bwMode="auto">
          <a:xfrm>
            <a:off x="2108200" y="54991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1" name="Isosceles Triangle 9"/>
          <p:cNvSpPr>
            <a:spLocks noChangeArrowheads="1"/>
          </p:cNvSpPr>
          <p:nvPr/>
        </p:nvSpPr>
        <p:spPr bwMode="auto">
          <a:xfrm>
            <a:off x="4140200" y="54356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2" name="Diamond 10"/>
          <p:cNvSpPr>
            <a:spLocks noChangeArrowheads="1"/>
          </p:cNvSpPr>
          <p:nvPr/>
        </p:nvSpPr>
        <p:spPr bwMode="auto">
          <a:xfrm>
            <a:off x="2679700" y="39116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3" name="Diamond 11"/>
          <p:cNvSpPr>
            <a:spLocks noChangeArrowheads="1"/>
          </p:cNvSpPr>
          <p:nvPr/>
        </p:nvSpPr>
        <p:spPr bwMode="auto">
          <a:xfrm>
            <a:off x="1536700" y="48641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4" name="Diamond 12"/>
          <p:cNvSpPr>
            <a:spLocks noChangeArrowheads="1"/>
          </p:cNvSpPr>
          <p:nvPr/>
        </p:nvSpPr>
        <p:spPr bwMode="auto">
          <a:xfrm>
            <a:off x="2997200" y="56261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5" name="Oval 13"/>
          <p:cNvSpPr>
            <a:spLocks noChangeArrowheads="1"/>
          </p:cNvSpPr>
          <p:nvPr/>
        </p:nvSpPr>
        <p:spPr bwMode="auto">
          <a:xfrm>
            <a:off x="3568700" y="4165600"/>
            <a:ext cx="381000" cy="3810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Isosceles Triangle 14"/>
          <p:cNvSpPr>
            <a:spLocks noChangeArrowheads="1"/>
          </p:cNvSpPr>
          <p:nvPr/>
        </p:nvSpPr>
        <p:spPr bwMode="auto">
          <a:xfrm>
            <a:off x="7010400" y="24384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Diamond 15"/>
          <p:cNvSpPr>
            <a:spLocks noChangeArrowheads="1"/>
          </p:cNvSpPr>
          <p:nvPr/>
        </p:nvSpPr>
        <p:spPr bwMode="auto">
          <a:xfrm>
            <a:off x="7010400" y="40767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096125" y="5638800"/>
            <a:ext cx="381000" cy="3810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9" name="Rectangle 61"/>
          <p:cNvSpPr>
            <a:spLocks noChangeArrowheads="1"/>
          </p:cNvSpPr>
          <p:nvPr/>
        </p:nvSpPr>
        <p:spPr bwMode="auto">
          <a:xfrm>
            <a:off x="6400800" y="1228725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Model</a:t>
            </a:r>
          </a:p>
        </p:txBody>
      </p:sp>
      <p:sp>
        <p:nvSpPr>
          <p:cNvPr id="32800" name="Rectangle 62"/>
          <p:cNvSpPr>
            <a:spLocks noChangeArrowheads="1"/>
          </p:cNvSpPr>
          <p:nvPr/>
        </p:nvSpPr>
        <p:spPr bwMode="auto">
          <a:xfrm>
            <a:off x="1981200" y="3200400"/>
            <a:ext cx="175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Template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Svetlana </a:t>
            </a:r>
            <a:r>
              <a:rPr lang="en-US" sz="1000" dirty="0" err="1">
                <a:solidFill>
                  <a:srgbClr val="000000"/>
                </a:solidFill>
              </a:rPr>
              <a:t>Lazebnik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DFB4D0-70DB-479D-AA32-CFDDDF9C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CC6F3-6FB7-40D8-9AEA-00C638948F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4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Hough transform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46482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Detecting the template</a:t>
            </a:r>
          </a:p>
          <a:p>
            <a:pPr lvl="1"/>
            <a:r>
              <a:rPr lang="en-US" dirty="0"/>
              <a:t>For each feature in a new image, look up that feature type in the model and vote for the possible center locations associated with that type in the model</a:t>
            </a:r>
          </a:p>
        </p:txBody>
      </p:sp>
      <p:cxnSp>
        <p:nvCxnSpPr>
          <p:cNvPr id="33796" name="Straight Arrow Connector 4"/>
          <p:cNvCxnSpPr>
            <a:cxnSpLocks noChangeShapeType="1"/>
          </p:cNvCxnSpPr>
          <p:nvPr/>
        </p:nvCxnSpPr>
        <p:spPr bwMode="auto">
          <a:xfrm>
            <a:off x="7264400" y="2692400"/>
            <a:ext cx="952500" cy="6985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797" name="Straight Arrow Connector 5"/>
          <p:cNvCxnSpPr>
            <a:cxnSpLocks noChangeShapeType="1"/>
          </p:cNvCxnSpPr>
          <p:nvPr/>
        </p:nvCxnSpPr>
        <p:spPr bwMode="auto">
          <a:xfrm rot="5400000" flipH="1" flipV="1">
            <a:off x="7264400" y="2057400"/>
            <a:ext cx="635000" cy="6350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798" name="Straight Arrow Connector 6"/>
          <p:cNvCxnSpPr>
            <a:cxnSpLocks noChangeShapeType="1"/>
          </p:cNvCxnSpPr>
          <p:nvPr/>
        </p:nvCxnSpPr>
        <p:spPr bwMode="auto">
          <a:xfrm rot="10800000">
            <a:off x="5930900" y="2120900"/>
            <a:ext cx="1333500" cy="5715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799" name="Straight Arrow Connector 7"/>
          <p:cNvCxnSpPr>
            <a:cxnSpLocks noChangeShapeType="1"/>
          </p:cNvCxnSpPr>
          <p:nvPr/>
        </p:nvCxnSpPr>
        <p:spPr bwMode="auto">
          <a:xfrm rot="16200000" flipV="1">
            <a:off x="6781800" y="3848100"/>
            <a:ext cx="762000" cy="1524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800" name="Straight Arrow Connector 8"/>
          <p:cNvCxnSpPr>
            <a:cxnSpLocks noChangeShapeType="1"/>
          </p:cNvCxnSpPr>
          <p:nvPr/>
        </p:nvCxnSpPr>
        <p:spPr bwMode="auto">
          <a:xfrm flipV="1">
            <a:off x="7239000" y="4229100"/>
            <a:ext cx="1143000" cy="762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801" name="Straight Arrow Connector 9"/>
          <p:cNvCxnSpPr>
            <a:cxnSpLocks noChangeShapeType="1"/>
          </p:cNvCxnSpPr>
          <p:nvPr/>
        </p:nvCxnSpPr>
        <p:spPr bwMode="auto">
          <a:xfrm rot="5400000">
            <a:off x="6665119" y="5893594"/>
            <a:ext cx="700087" cy="61912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802" name="Straight Arrow Connector 10"/>
          <p:cNvCxnSpPr>
            <a:cxnSpLocks noChangeShapeType="1"/>
          </p:cNvCxnSpPr>
          <p:nvPr/>
        </p:nvCxnSpPr>
        <p:spPr bwMode="auto">
          <a:xfrm rot="16200000" flipH="1">
            <a:off x="6851650" y="4692650"/>
            <a:ext cx="876300" cy="1016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2" name="Rectangle 11"/>
          <p:cNvSpPr/>
          <p:nvPr/>
        </p:nvSpPr>
        <p:spPr bwMode="auto">
          <a:xfrm>
            <a:off x="5562600" y="1828800"/>
            <a:ext cx="3200400" cy="4800600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804" name="Isosceles Triangle 12"/>
          <p:cNvSpPr>
            <a:spLocks noChangeArrowheads="1"/>
          </p:cNvSpPr>
          <p:nvPr/>
        </p:nvSpPr>
        <p:spPr bwMode="auto">
          <a:xfrm>
            <a:off x="7010400" y="2438400"/>
            <a:ext cx="441325" cy="381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805" name="Diamond 13"/>
          <p:cNvSpPr>
            <a:spLocks noChangeArrowheads="1"/>
          </p:cNvSpPr>
          <p:nvPr/>
        </p:nvSpPr>
        <p:spPr bwMode="auto">
          <a:xfrm>
            <a:off x="7010400" y="4076700"/>
            <a:ext cx="444500" cy="444500"/>
          </a:xfrm>
          <a:prstGeom prst="diamond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7096125" y="5638800"/>
            <a:ext cx="381000" cy="3810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6400800" y="1228725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Model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57200" y="3581400"/>
            <a:ext cx="4724400" cy="3048000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1676400" y="3048000"/>
            <a:ext cx="236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Test image</a:t>
            </a:r>
          </a:p>
        </p:txBody>
      </p:sp>
      <p:sp>
        <p:nvSpPr>
          <p:cNvPr id="33810" name="Freeform 5"/>
          <p:cNvSpPr>
            <a:spLocks/>
          </p:cNvSpPr>
          <p:nvPr/>
        </p:nvSpPr>
        <p:spPr bwMode="auto">
          <a:xfrm>
            <a:off x="1600200" y="3937000"/>
            <a:ext cx="3429000" cy="2387600"/>
          </a:xfrm>
          <a:custGeom>
            <a:avLst/>
            <a:gdLst>
              <a:gd name="T0" fmla="*/ 2147483647 w 2592"/>
              <a:gd name="T1" fmla="*/ 2147483647 h 1805"/>
              <a:gd name="T2" fmla="*/ 2147483647 w 2592"/>
              <a:gd name="T3" fmla="*/ 2147483647 h 1805"/>
              <a:gd name="T4" fmla="*/ 2147483647 w 2592"/>
              <a:gd name="T5" fmla="*/ 2147483647 h 1805"/>
              <a:gd name="T6" fmla="*/ 2147483647 w 2592"/>
              <a:gd name="T7" fmla="*/ 2147483647 h 1805"/>
              <a:gd name="T8" fmla="*/ 2147483647 w 2592"/>
              <a:gd name="T9" fmla="*/ 2147483647 h 1805"/>
              <a:gd name="T10" fmla="*/ 2147483647 w 2592"/>
              <a:gd name="T11" fmla="*/ 2147483647 h 1805"/>
              <a:gd name="T12" fmla="*/ 2147483647 w 2592"/>
              <a:gd name="T13" fmla="*/ 2147483647 h 1805"/>
              <a:gd name="T14" fmla="*/ 2147483647 w 2592"/>
              <a:gd name="T15" fmla="*/ 2147483647 h 180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92"/>
              <a:gd name="T25" fmla="*/ 0 h 1805"/>
              <a:gd name="T26" fmla="*/ 2592 w 2592"/>
              <a:gd name="T27" fmla="*/ 1805 h 180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92" h="1805">
                <a:moveTo>
                  <a:pt x="91" y="371"/>
                </a:moveTo>
                <a:cubicBezTo>
                  <a:pt x="180" y="111"/>
                  <a:pt x="799" y="42"/>
                  <a:pt x="1134" y="21"/>
                </a:cubicBezTo>
                <a:cubicBezTo>
                  <a:pt x="1469" y="0"/>
                  <a:pt x="1938" y="106"/>
                  <a:pt x="2099" y="247"/>
                </a:cubicBezTo>
                <a:cubicBezTo>
                  <a:pt x="2260" y="388"/>
                  <a:pt x="2020" y="703"/>
                  <a:pt x="2099" y="868"/>
                </a:cubicBezTo>
                <a:cubicBezTo>
                  <a:pt x="2178" y="1034"/>
                  <a:pt x="2555" y="1101"/>
                  <a:pt x="2574" y="1241"/>
                </a:cubicBezTo>
                <a:cubicBezTo>
                  <a:pt x="2592" y="1381"/>
                  <a:pt x="2537" y="1650"/>
                  <a:pt x="2209" y="1707"/>
                </a:cubicBezTo>
                <a:cubicBezTo>
                  <a:pt x="1880" y="1764"/>
                  <a:pt x="955" y="1805"/>
                  <a:pt x="602" y="1582"/>
                </a:cubicBezTo>
                <a:cubicBezTo>
                  <a:pt x="249" y="1360"/>
                  <a:pt x="0" y="651"/>
                  <a:pt x="91" y="371"/>
                </a:cubicBezTo>
                <a:close/>
              </a:path>
            </a:pathLst>
          </a:custGeom>
          <a:solidFill>
            <a:srgbClr val="FFCC99">
              <a:alpha val="30000"/>
            </a:srgbClr>
          </a:solidFill>
          <a:ln w="50800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auto">
          <a:xfrm>
            <a:off x="3225800" y="5181600"/>
            <a:ext cx="127000" cy="127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74" name="Straight Arrow Connector 73"/>
          <p:cNvCxnSpPr>
            <a:cxnSpLocks noChangeShapeType="1"/>
          </p:cNvCxnSpPr>
          <p:nvPr/>
        </p:nvCxnSpPr>
        <p:spPr bwMode="auto">
          <a:xfrm rot="5400000">
            <a:off x="940594" y="5755481"/>
            <a:ext cx="700088" cy="61912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5" name="Oval 9"/>
          <p:cNvSpPr>
            <a:spLocks noChangeArrowheads="1"/>
          </p:cNvSpPr>
          <p:nvPr/>
        </p:nvSpPr>
        <p:spPr bwMode="auto">
          <a:xfrm>
            <a:off x="863600" y="6400800"/>
            <a:ext cx="127000" cy="127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3048000" y="4876800"/>
            <a:ext cx="609600" cy="609600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685800" y="3733800"/>
            <a:ext cx="1295400" cy="1638300"/>
            <a:chOff x="685800" y="3733800"/>
            <a:chExt cx="1295400" cy="1638563"/>
          </a:xfrm>
        </p:grpSpPr>
        <p:cxnSp>
          <p:nvCxnSpPr>
            <p:cNvPr id="33867" name="Straight Arrow Connector 34"/>
            <p:cNvCxnSpPr>
              <a:cxnSpLocks noChangeShapeType="1"/>
            </p:cNvCxnSpPr>
            <p:nvPr/>
          </p:nvCxnSpPr>
          <p:spPr bwMode="auto">
            <a:xfrm rot="16200000" flipV="1">
              <a:off x="381000" y="4038600"/>
              <a:ext cx="762000" cy="1524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68" name="Straight Arrow Connector 35"/>
            <p:cNvCxnSpPr>
              <a:cxnSpLocks noChangeShapeType="1"/>
            </p:cNvCxnSpPr>
            <p:nvPr/>
          </p:nvCxnSpPr>
          <p:spPr bwMode="auto">
            <a:xfrm flipV="1">
              <a:off x="838200" y="4419600"/>
              <a:ext cx="1143000" cy="762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69" name="Straight Arrow Connector 36"/>
            <p:cNvCxnSpPr>
              <a:cxnSpLocks noChangeShapeType="1"/>
            </p:cNvCxnSpPr>
            <p:nvPr/>
          </p:nvCxnSpPr>
          <p:spPr bwMode="auto">
            <a:xfrm rot="16200000" flipH="1">
              <a:off x="450718" y="4883281"/>
              <a:ext cx="876564" cy="1016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863600" y="4343400"/>
            <a:ext cx="1244600" cy="1193800"/>
            <a:chOff x="863600" y="4343400"/>
            <a:chExt cx="1244600" cy="1193800"/>
          </a:xfrm>
        </p:grpSpPr>
        <p:sp>
          <p:nvSpPr>
            <p:cNvPr id="38" name="Oval 9"/>
            <p:cNvSpPr>
              <a:spLocks noChangeArrowheads="1"/>
            </p:cNvSpPr>
            <p:nvPr/>
          </p:nvSpPr>
          <p:spPr bwMode="auto">
            <a:xfrm>
              <a:off x="863600" y="54102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9" name="Oval 9"/>
            <p:cNvSpPr>
              <a:spLocks noChangeArrowheads="1"/>
            </p:cNvSpPr>
            <p:nvPr/>
          </p:nvSpPr>
          <p:spPr bwMode="auto">
            <a:xfrm>
              <a:off x="1981200" y="43434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4" name="Group 79"/>
          <p:cNvGrpSpPr>
            <a:grpSpLocks/>
          </p:cNvGrpSpPr>
          <p:nvPr/>
        </p:nvGrpSpPr>
        <p:grpSpPr bwMode="auto">
          <a:xfrm>
            <a:off x="1066800" y="3797300"/>
            <a:ext cx="2286000" cy="1333500"/>
            <a:chOff x="1066800" y="3797300"/>
            <a:chExt cx="2286000" cy="1333500"/>
          </a:xfrm>
        </p:grpSpPr>
        <p:cxnSp>
          <p:nvCxnSpPr>
            <p:cNvPr id="33862" name="Straight Arrow Connector 60"/>
            <p:cNvCxnSpPr>
              <a:cxnSpLocks noChangeShapeType="1"/>
            </p:cNvCxnSpPr>
            <p:nvPr/>
          </p:nvCxnSpPr>
          <p:spPr bwMode="auto">
            <a:xfrm>
              <a:off x="2400300" y="4432300"/>
              <a:ext cx="952500" cy="6985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63" name="Straight Arrow Connector 61"/>
            <p:cNvCxnSpPr>
              <a:cxnSpLocks noChangeShapeType="1"/>
            </p:cNvCxnSpPr>
            <p:nvPr/>
          </p:nvCxnSpPr>
          <p:spPr bwMode="auto">
            <a:xfrm rot="5400000" flipH="1" flipV="1">
              <a:off x="2400300" y="3797300"/>
              <a:ext cx="635000" cy="6350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64" name="Straight Arrow Connector 62"/>
            <p:cNvCxnSpPr>
              <a:cxnSpLocks noChangeShapeType="1"/>
            </p:cNvCxnSpPr>
            <p:nvPr/>
          </p:nvCxnSpPr>
          <p:spPr bwMode="auto">
            <a:xfrm rot="10800000">
              <a:off x="1066800" y="3860800"/>
              <a:ext cx="1333500" cy="5715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20" name="Group 80"/>
          <p:cNvGrpSpPr>
            <a:grpSpLocks/>
          </p:cNvGrpSpPr>
          <p:nvPr/>
        </p:nvGrpSpPr>
        <p:grpSpPr bwMode="auto">
          <a:xfrm>
            <a:off x="914400" y="3657600"/>
            <a:ext cx="2641600" cy="1600200"/>
            <a:chOff x="914400" y="3657600"/>
            <a:chExt cx="2641600" cy="1600200"/>
          </a:xfrm>
        </p:grpSpPr>
        <p:sp>
          <p:nvSpPr>
            <p:cNvPr id="44" name="Oval 9"/>
            <p:cNvSpPr>
              <a:spLocks noChangeArrowheads="1"/>
            </p:cNvSpPr>
            <p:nvPr/>
          </p:nvSpPr>
          <p:spPr bwMode="auto">
            <a:xfrm>
              <a:off x="3429000" y="51308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Oval 9"/>
            <p:cNvSpPr>
              <a:spLocks noChangeArrowheads="1"/>
            </p:cNvSpPr>
            <p:nvPr/>
          </p:nvSpPr>
          <p:spPr bwMode="auto">
            <a:xfrm>
              <a:off x="3073400" y="36576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5" name="Oval 9"/>
            <p:cNvSpPr>
              <a:spLocks noChangeArrowheads="1"/>
            </p:cNvSpPr>
            <p:nvPr/>
          </p:nvSpPr>
          <p:spPr bwMode="auto">
            <a:xfrm>
              <a:off x="914400" y="38100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1" name="Group 81"/>
          <p:cNvGrpSpPr>
            <a:grpSpLocks/>
          </p:cNvGrpSpPr>
          <p:nvPr/>
        </p:nvGrpSpPr>
        <p:grpSpPr bwMode="auto">
          <a:xfrm>
            <a:off x="3124200" y="3505200"/>
            <a:ext cx="1295400" cy="1638300"/>
            <a:chOff x="3124200" y="3505200"/>
            <a:chExt cx="1295400" cy="1638563"/>
          </a:xfrm>
        </p:grpSpPr>
        <p:cxnSp>
          <p:nvCxnSpPr>
            <p:cNvPr id="33856" name="Straight Arrow Connector 40"/>
            <p:cNvCxnSpPr>
              <a:cxnSpLocks noChangeShapeType="1"/>
            </p:cNvCxnSpPr>
            <p:nvPr/>
          </p:nvCxnSpPr>
          <p:spPr bwMode="auto">
            <a:xfrm rot="16200000" flipV="1">
              <a:off x="2819400" y="3810000"/>
              <a:ext cx="762000" cy="1524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57" name="Straight Arrow Connector 41"/>
            <p:cNvCxnSpPr>
              <a:cxnSpLocks noChangeShapeType="1"/>
            </p:cNvCxnSpPr>
            <p:nvPr/>
          </p:nvCxnSpPr>
          <p:spPr bwMode="auto">
            <a:xfrm flipV="1">
              <a:off x="3276600" y="4191000"/>
              <a:ext cx="1143000" cy="762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58" name="Straight Arrow Connector 42"/>
            <p:cNvCxnSpPr>
              <a:cxnSpLocks noChangeShapeType="1"/>
            </p:cNvCxnSpPr>
            <p:nvPr/>
          </p:nvCxnSpPr>
          <p:spPr bwMode="auto">
            <a:xfrm rot="16200000" flipH="1">
              <a:off x="2889118" y="4654681"/>
              <a:ext cx="876564" cy="1016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24" name="Group 82"/>
          <p:cNvGrpSpPr>
            <a:grpSpLocks/>
          </p:cNvGrpSpPr>
          <p:nvPr/>
        </p:nvGrpSpPr>
        <p:grpSpPr bwMode="auto">
          <a:xfrm>
            <a:off x="3352800" y="4114800"/>
            <a:ext cx="1219200" cy="1193800"/>
            <a:chOff x="3352800" y="4114800"/>
            <a:chExt cx="1219200" cy="1193800"/>
          </a:xfrm>
        </p:grpSpPr>
        <p:sp>
          <p:nvSpPr>
            <p:cNvPr id="45" name="Oval 9"/>
            <p:cNvSpPr>
              <a:spLocks noChangeArrowheads="1"/>
            </p:cNvSpPr>
            <p:nvPr/>
          </p:nvSpPr>
          <p:spPr bwMode="auto">
            <a:xfrm>
              <a:off x="4445000" y="41148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8" name="Oval 9"/>
            <p:cNvSpPr>
              <a:spLocks noChangeArrowheads="1"/>
            </p:cNvSpPr>
            <p:nvPr/>
          </p:nvSpPr>
          <p:spPr bwMode="auto">
            <a:xfrm>
              <a:off x="3352800" y="51816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cxnSp>
        <p:nvCxnSpPr>
          <p:cNvPr id="73" name="Straight Arrow Connector 72"/>
          <p:cNvCxnSpPr>
            <a:cxnSpLocks noChangeShapeType="1"/>
            <a:endCxn id="71" idx="2"/>
          </p:cNvCxnSpPr>
          <p:nvPr/>
        </p:nvCxnSpPr>
        <p:spPr bwMode="auto">
          <a:xfrm rot="10800000" flipV="1">
            <a:off x="3352800" y="4495800"/>
            <a:ext cx="685800" cy="6731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40" name="Group 83"/>
          <p:cNvGrpSpPr>
            <a:grpSpLocks/>
          </p:cNvGrpSpPr>
          <p:nvPr/>
        </p:nvGrpSpPr>
        <p:grpSpPr bwMode="auto">
          <a:xfrm>
            <a:off x="1930400" y="4445000"/>
            <a:ext cx="1295400" cy="1638300"/>
            <a:chOff x="1930400" y="4445000"/>
            <a:chExt cx="1295400" cy="1638563"/>
          </a:xfrm>
        </p:grpSpPr>
        <p:cxnSp>
          <p:nvCxnSpPr>
            <p:cNvPr id="33851" name="Straight Arrow Connector 46"/>
            <p:cNvCxnSpPr>
              <a:cxnSpLocks noChangeShapeType="1"/>
            </p:cNvCxnSpPr>
            <p:nvPr/>
          </p:nvCxnSpPr>
          <p:spPr bwMode="auto">
            <a:xfrm rot="16200000" flipV="1">
              <a:off x="1625600" y="4749800"/>
              <a:ext cx="762000" cy="1524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52" name="Straight Arrow Connector 47"/>
            <p:cNvCxnSpPr>
              <a:cxnSpLocks noChangeShapeType="1"/>
            </p:cNvCxnSpPr>
            <p:nvPr/>
          </p:nvCxnSpPr>
          <p:spPr bwMode="auto">
            <a:xfrm flipV="1">
              <a:off x="2082800" y="5130800"/>
              <a:ext cx="1143000" cy="762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53" name="Straight Arrow Connector 48"/>
            <p:cNvCxnSpPr>
              <a:cxnSpLocks noChangeShapeType="1"/>
            </p:cNvCxnSpPr>
            <p:nvPr/>
          </p:nvCxnSpPr>
          <p:spPr bwMode="auto">
            <a:xfrm rot="16200000" flipH="1">
              <a:off x="1695318" y="5594481"/>
              <a:ext cx="876564" cy="1016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6" name="Group 84"/>
          <p:cNvGrpSpPr>
            <a:grpSpLocks/>
          </p:cNvGrpSpPr>
          <p:nvPr/>
        </p:nvGrpSpPr>
        <p:grpSpPr bwMode="auto">
          <a:xfrm>
            <a:off x="1854200" y="4292600"/>
            <a:ext cx="1549400" cy="1955800"/>
            <a:chOff x="1854200" y="4292600"/>
            <a:chExt cx="1549400" cy="1955800"/>
          </a:xfrm>
        </p:grpSpPr>
        <p:sp>
          <p:nvSpPr>
            <p:cNvPr id="50" name="Oval 9"/>
            <p:cNvSpPr>
              <a:spLocks noChangeArrowheads="1"/>
            </p:cNvSpPr>
            <p:nvPr/>
          </p:nvSpPr>
          <p:spPr bwMode="auto">
            <a:xfrm>
              <a:off x="2108200" y="61214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2" name="Oval 9"/>
            <p:cNvSpPr>
              <a:spLocks noChangeArrowheads="1"/>
            </p:cNvSpPr>
            <p:nvPr/>
          </p:nvSpPr>
          <p:spPr bwMode="auto">
            <a:xfrm>
              <a:off x="1854200" y="42926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4" name="Oval 9"/>
            <p:cNvSpPr>
              <a:spLocks noChangeArrowheads="1"/>
            </p:cNvSpPr>
            <p:nvPr/>
          </p:nvSpPr>
          <p:spPr bwMode="auto">
            <a:xfrm>
              <a:off x="3276600" y="50292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56" name="Group 85"/>
          <p:cNvGrpSpPr>
            <a:grpSpLocks/>
          </p:cNvGrpSpPr>
          <p:nvPr/>
        </p:nvGrpSpPr>
        <p:grpSpPr bwMode="auto">
          <a:xfrm>
            <a:off x="1371600" y="5194300"/>
            <a:ext cx="2286000" cy="1333500"/>
            <a:chOff x="1371600" y="5194300"/>
            <a:chExt cx="2286000" cy="1333500"/>
          </a:xfrm>
        </p:grpSpPr>
        <p:cxnSp>
          <p:nvCxnSpPr>
            <p:cNvPr id="33845" name="Straight Arrow Connector 30"/>
            <p:cNvCxnSpPr>
              <a:cxnSpLocks noChangeShapeType="1"/>
            </p:cNvCxnSpPr>
            <p:nvPr/>
          </p:nvCxnSpPr>
          <p:spPr bwMode="auto">
            <a:xfrm>
              <a:off x="2705100" y="5829300"/>
              <a:ext cx="952500" cy="6985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46" name="Straight Arrow Connector 31"/>
            <p:cNvCxnSpPr>
              <a:cxnSpLocks noChangeShapeType="1"/>
            </p:cNvCxnSpPr>
            <p:nvPr/>
          </p:nvCxnSpPr>
          <p:spPr bwMode="auto">
            <a:xfrm rot="5400000" flipH="1" flipV="1">
              <a:off x="2705100" y="5194300"/>
              <a:ext cx="635000" cy="6350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47" name="Straight Arrow Connector 32"/>
            <p:cNvCxnSpPr>
              <a:cxnSpLocks noChangeShapeType="1"/>
            </p:cNvCxnSpPr>
            <p:nvPr/>
          </p:nvCxnSpPr>
          <p:spPr bwMode="auto">
            <a:xfrm rot="10800000">
              <a:off x="1371600" y="5257800"/>
              <a:ext cx="1333500" cy="5715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66" name="Group 86"/>
          <p:cNvGrpSpPr>
            <a:grpSpLocks/>
          </p:cNvGrpSpPr>
          <p:nvPr/>
        </p:nvGrpSpPr>
        <p:grpSpPr bwMode="auto">
          <a:xfrm>
            <a:off x="1219200" y="5105400"/>
            <a:ext cx="2565400" cy="1524000"/>
            <a:chOff x="1219200" y="5105400"/>
            <a:chExt cx="2565400" cy="1524000"/>
          </a:xfrm>
        </p:grpSpPr>
        <p:sp>
          <p:nvSpPr>
            <p:cNvPr id="59" name="Oval 9"/>
            <p:cNvSpPr>
              <a:spLocks noChangeArrowheads="1"/>
            </p:cNvSpPr>
            <p:nvPr/>
          </p:nvSpPr>
          <p:spPr bwMode="auto">
            <a:xfrm>
              <a:off x="1219200" y="52070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0" name="Oval 9"/>
            <p:cNvSpPr>
              <a:spLocks noChangeArrowheads="1"/>
            </p:cNvSpPr>
            <p:nvPr/>
          </p:nvSpPr>
          <p:spPr bwMode="auto">
            <a:xfrm>
              <a:off x="3657600" y="65024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1" name="Oval 9"/>
            <p:cNvSpPr>
              <a:spLocks noChangeArrowheads="1"/>
            </p:cNvSpPr>
            <p:nvPr/>
          </p:nvSpPr>
          <p:spPr bwMode="auto">
            <a:xfrm>
              <a:off x="3352800" y="51054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67" name="Group 87"/>
          <p:cNvGrpSpPr>
            <a:grpSpLocks/>
          </p:cNvGrpSpPr>
          <p:nvPr/>
        </p:nvGrpSpPr>
        <p:grpSpPr bwMode="auto">
          <a:xfrm>
            <a:off x="3454400" y="5207000"/>
            <a:ext cx="1295400" cy="1638300"/>
            <a:chOff x="3454400" y="5207000"/>
            <a:chExt cx="1295400" cy="1638563"/>
          </a:xfrm>
        </p:grpSpPr>
        <p:cxnSp>
          <p:nvCxnSpPr>
            <p:cNvPr id="33839" name="Straight Arrow Connector 52"/>
            <p:cNvCxnSpPr>
              <a:cxnSpLocks noChangeShapeType="1"/>
            </p:cNvCxnSpPr>
            <p:nvPr/>
          </p:nvCxnSpPr>
          <p:spPr bwMode="auto">
            <a:xfrm rot="16200000" flipV="1">
              <a:off x="3149600" y="5511800"/>
              <a:ext cx="762000" cy="1524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40" name="Straight Arrow Connector 53"/>
            <p:cNvCxnSpPr>
              <a:cxnSpLocks noChangeShapeType="1"/>
            </p:cNvCxnSpPr>
            <p:nvPr/>
          </p:nvCxnSpPr>
          <p:spPr bwMode="auto">
            <a:xfrm flipV="1">
              <a:off x="3606800" y="5892800"/>
              <a:ext cx="1143000" cy="762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41" name="Straight Arrow Connector 54"/>
            <p:cNvCxnSpPr>
              <a:cxnSpLocks noChangeShapeType="1"/>
            </p:cNvCxnSpPr>
            <p:nvPr/>
          </p:nvCxnSpPr>
          <p:spPr bwMode="auto">
            <a:xfrm rot="16200000" flipH="1">
              <a:off x="3219318" y="6356481"/>
              <a:ext cx="876564" cy="10160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68" name="Group 88"/>
          <p:cNvGrpSpPr>
            <a:grpSpLocks/>
          </p:cNvGrpSpPr>
          <p:nvPr/>
        </p:nvGrpSpPr>
        <p:grpSpPr bwMode="auto">
          <a:xfrm>
            <a:off x="3378200" y="5029200"/>
            <a:ext cx="1549400" cy="914400"/>
            <a:chOff x="3378200" y="5029200"/>
            <a:chExt cx="1549400" cy="914400"/>
          </a:xfrm>
        </p:grpSpPr>
        <p:sp>
          <p:nvSpPr>
            <p:cNvPr id="57" name="Oval 9"/>
            <p:cNvSpPr>
              <a:spLocks noChangeArrowheads="1"/>
            </p:cNvSpPr>
            <p:nvPr/>
          </p:nvSpPr>
          <p:spPr bwMode="auto">
            <a:xfrm>
              <a:off x="4800600" y="58166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6" name="Oval 9"/>
            <p:cNvSpPr>
              <a:spLocks noChangeArrowheads="1"/>
            </p:cNvSpPr>
            <p:nvPr/>
          </p:nvSpPr>
          <p:spPr bwMode="auto">
            <a:xfrm>
              <a:off x="3378200" y="5029200"/>
              <a:ext cx="127000" cy="127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33828" name="Group 90"/>
          <p:cNvGrpSpPr>
            <a:grpSpLocks/>
          </p:cNvGrpSpPr>
          <p:nvPr/>
        </p:nvGrpSpPr>
        <p:grpSpPr bwMode="auto">
          <a:xfrm>
            <a:off x="609600" y="4038600"/>
            <a:ext cx="3581400" cy="2159000"/>
            <a:chOff x="609600" y="4038600"/>
            <a:chExt cx="3581400" cy="2159000"/>
          </a:xfrm>
        </p:grpSpPr>
        <p:sp>
          <p:nvSpPr>
            <p:cNvPr id="33829" name="Isosceles Triangle 21"/>
            <p:cNvSpPr>
              <a:spLocks noChangeArrowheads="1"/>
            </p:cNvSpPr>
            <p:nvPr/>
          </p:nvSpPr>
          <p:spPr bwMode="auto">
            <a:xfrm>
              <a:off x="2171700" y="4165600"/>
              <a:ext cx="441960" cy="3810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830" name="Diamond 24"/>
            <p:cNvSpPr>
              <a:spLocks noChangeArrowheads="1"/>
            </p:cNvSpPr>
            <p:nvPr/>
          </p:nvSpPr>
          <p:spPr bwMode="auto">
            <a:xfrm>
              <a:off x="3060700" y="4038600"/>
              <a:ext cx="444500" cy="444500"/>
            </a:xfrm>
            <a:prstGeom prst="diamond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831" name="Diamond 25"/>
            <p:cNvSpPr>
              <a:spLocks noChangeArrowheads="1"/>
            </p:cNvSpPr>
            <p:nvPr/>
          </p:nvSpPr>
          <p:spPr bwMode="auto">
            <a:xfrm>
              <a:off x="1828800" y="4991100"/>
              <a:ext cx="444500" cy="444500"/>
            </a:xfrm>
            <a:prstGeom prst="diamond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832" name="Oval 27"/>
            <p:cNvSpPr>
              <a:spLocks noChangeArrowheads="1"/>
            </p:cNvSpPr>
            <p:nvPr/>
          </p:nvSpPr>
          <p:spPr bwMode="auto">
            <a:xfrm>
              <a:off x="3810000" y="4343400"/>
              <a:ext cx="381000" cy="3810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833" name="Oval 29"/>
            <p:cNvSpPr>
              <a:spLocks noChangeArrowheads="1"/>
            </p:cNvSpPr>
            <p:nvPr/>
          </p:nvSpPr>
          <p:spPr bwMode="auto">
            <a:xfrm>
              <a:off x="1371600" y="5562600"/>
              <a:ext cx="381000" cy="3810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834" name="Diamond 28"/>
            <p:cNvSpPr>
              <a:spLocks noChangeArrowheads="1"/>
            </p:cNvSpPr>
            <p:nvPr/>
          </p:nvSpPr>
          <p:spPr bwMode="auto">
            <a:xfrm>
              <a:off x="609600" y="4267200"/>
              <a:ext cx="444500" cy="444500"/>
            </a:xfrm>
            <a:prstGeom prst="diamond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835" name="Isosceles Triangle 22"/>
            <p:cNvSpPr>
              <a:spLocks noChangeArrowheads="1"/>
            </p:cNvSpPr>
            <p:nvPr/>
          </p:nvSpPr>
          <p:spPr bwMode="auto">
            <a:xfrm>
              <a:off x="2489200" y="5562600"/>
              <a:ext cx="441960" cy="3810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3836" name="Diamond 26"/>
            <p:cNvSpPr>
              <a:spLocks noChangeArrowheads="1"/>
            </p:cNvSpPr>
            <p:nvPr/>
          </p:nvSpPr>
          <p:spPr bwMode="auto">
            <a:xfrm>
              <a:off x="3378200" y="5753100"/>
              <a:ext cx="444500" cy="444500"/>
            </a:xfrm>
            <a:prstGeom prst="diamond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Svetlana </a:t>
            </a:r>
            <a:r>
              <a:rPr lang="en-US" sz="1000" dirty="0" err="1">
                <a:solidFill>
                  <a:srgbClr val="000000"/>
                </a:solidFill>
              </a:rPr>
              <a:t>Lazebnik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C6AF1-900F-4D7A-86EC-96FDCC10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8CC6F3-6FB7-40D8-9AEA-00C638948F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7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75" grpId="0" animBg="1"/>
      <p:bldP spid="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What causes an edge?</a:t>
            </a:r>
          </a:p>
        </p:txBody>
      </p:sp>
      <p:pic>
        <p:nvPicPr>
          <p:cNvPr id="107523" name="Picture 6" descr="ut-tower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2414" name="Text Box 14"/>
          <p:cNvSpPr txBox="1">
            <a:spLocks noChangeArrowheads="1"/>
          </p:cNvSpPr>
          <p:nvPr/>
        </p:nvSpPr>
        <p:spPr bwMode="auto">
          <a:xfrm>
            <a:off x="6739075" y="1628775"/>
            <a:ext cx="2447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Depth discontinuity: object boundary</a:t>
            </a:r>
          </a:p>
        </p:txBody>
      </p:sp>
      <p:sp>
        <p:nvSpPr>
          <p:cNvPr id="742416" name="Text Box 16"/>
          <p:cNvSpPr txBox="1">
            <a:spLocks noChangeArrowheads="1"/>
          </p:cNvSpPr>
          <p:nvPr/>
        </p:nvSpPr>
        <p:spPr bwMode="auto">
          <a:xfrm>
            <a:off x="6739075" y="3897313"/>
            <a:ext cx="3024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Cast shadows</a:t>
            </a:r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179388" y="1916113"/>
            <a:ext cx="26273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Reflectance change: appearance information, texture</a:t>
            </a:r>
          </a:p>
        </p:txBody>
      </p:sp>
      <p:sp>
        <p:nvSpPr>
          <p:cNvPr id="742418" name="Line 18"/>
          <p:cNvSpPr>
            <a:spLocks noChangeShapeType="1"/>
          </p:cNvSpPr>
          <p:nvPr/>
        </p:nvSpPr>
        <p:spPr bwMode="auto">
          <a:xfrm flipH="1">
            <a:off x="4895850" y="1989138"/>
            <a:ext cx="1871663" cy="1114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42419" name="Line 19"/>
          <p:cNvSpPr>
            <a:spLocks noChangeShapeType="1"/>
          </p:cNvSpPr>
          <p:nvPr/>
        </p:nvSpPr>
        <p:spPr bwMode="auto">
          <a:xfrm flipH="1">
            <a:off x="4751388" y="2024063"/>
            <a:ext cx="1981200" cy="2051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42420" name="Line 20"/>
          <p:cNvSpPr>
            <a:spLocks noChangeShapeType="1"/>
          </p:cNvSpPr>
          <p:nvPr/>
        </p:nvSpPr>
        <p:spPr bwMode="auto">
          <a:xfrm flipH="1">
            <a:off x="5508625" y="4184650"/>
            <a:ext cx="1258888" cy="9731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42422" name="Line 22"/>
          <p:cNvSpPr>
            <a:spLocks noChangeShapeType="1"/>
          </p:cNvSpPr>
          <p:nvPr/>
        </p:nvSpPr>
        <p:spPr bwMode="auto">
          <a:xfrm>
            <a:off x="1692275" y="2924175"/>
            <a:ext cx="1979613" cy="2376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7213600" y="6579267"/>
            <a:ext cx="1930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Adapted from K.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11C6C-0094-4645-9A59-85D8CB9D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68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/>
      <p:bldP spid="742416" grpId="0"/>
      <p:bldP spid="742417" grpId="0"/>
      <p:bldP spid="742418" grpId="0" animBg="1"/>
      <p:bldP spid="742419" grpId="0" animBg="1"/>
      <p:bldP spid="742420" grpId="0" animBg="1"/>
      <p:bldP spid="7424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Hough for object detection</a:t>
            </a:r>
          </a:p>
        </p:txBody>
      </p:sp>
      <p:sp>
        <p:nvSpPr>
          <p:cNvPr id="143975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Index displacements by “visual codeword”</a:t>
            </a:r>
            <a:endParaRPr lang="en-US" dirty="0"/>
          </a:p>
        </p:txBody>
      </p:sp>
      <p:sp>
        <p:nvSpPr>
          <p:cNvPr id="1439748" name="Rectangle 4"/>
          <p:cNvSpPr>
            <a:spLocks noChangeArrowheads="1"/>
          </p:cNvSpPr>
          <p:nvPr/>
        </p:nvSpPr>
        <p:spPr bwMode="auto">
          <a:xfrm>
            <a:off x="304800" y="5649687"/>
            <a:ext cx="861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B. </a:t>
            </a:r>
            <a:r>
              <a:rPr lang="en-US" dirty="0" err="1">
                <a:solidFill>
                  <a:srgbClr val="000000"/>
                </a:solidFill>
                <a:cs typeface="Arial" pitchFamily="34" charset="0"/>
              </a:rPr>
              <a:t>Leibe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A. </a:t>
            </a:r>
            <a:r>
              <a:rPr lang="en-US" dirty="0" err="1">
                <a:solidFill>
                  <a:srgbClr val="000000"/>
                </a:solidFill>
                <a:cs typeface="Arial" pitchFamily="34" charset="0"/>
              </a:rPr>
              <a:t>Leonardis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and B. </a:t>
            </a:r>
            <a:r>
              <a:rPr lang="en-US" dirty="0" err="1">
                <a:solidFill>
                  <a:srgbClr val="000000"/>
                </a:solidFill>
                <a:cs typeface="Arial" pitchFamily="34" charset="0"/>
              </a:rPr>
              <a:t>Schiele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dirty="0">
                <a:solidFill>
                  <a:srgbClr val="000000"/>
                </a:solidFill>
                <a:cs typeface="Arial" pitchFamily="34" charset="0"/>
                <a:hlinkClick r:id="rId4"/>
              </a:rPr>
              <a:t>Combined Object Categorization and Segmentation with an Implicit Shape Model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ECCV Workshop on Statistical Learning in Computer Vision 2004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33400" y="2159000"/>
            <a:ext cx="4648200" cy="3389313"/>
            <a:chOff x="336" y="1360"/>
            <a:chExt cx="2928" cy="2135"/>
          </a:xfrm>
        </p:grpSpPr>
        <p:pic>
          <p:nvPicPr>
            <p:cNvPr id="1439752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1360"/>
              <a:ext cx="2928" cy="1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39754" name="Rectangle 10"/>
            <p:cNvSpPr>
              <a:spLocks noChangeArrowheads="1"/>
            </p:cNvSpPr>
            <p:nvPr/>
          </p:nvSpPr>
          <p:spPr bwMode="auto">
            <a:xfrm>
              <a:off x="913" y="2121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39755" name="Rectangle 11"/>
            <p:cNvSpPr>
              <a:spLocks noChangeArrowheads="1"/>
            </p:cNvSpPr>
            <p:nvPr/>
          </p:nvSpPr>
          <p:spPr bwMode="auto">
            <a:xfrm>
              <a:off x="2522" y="2159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39756" name="Line 12"/>
            <p:cNvSpPr>
              <a:spLocks noChangeShapeType="1"/>
            </p:cNvSpPr>
            <p:nvPr/>
          </p:nvSpPr>
          <p:spPr bwMode="auto">
            <a:xfrm flipV="1">
              <a:off x="1161" y="2198"/>
              <a:ext cx="742" cy="15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39757" name="Freeform 13"/>
            <p:cNvSpPr>
              <a:spLocks/>
            </p:cNvSpPr>
            <p:nvPr/>
          </p:nvSpPr>
          <p:spPr bwMode="auto">
            <a:xfrm>
              <a:off x="1976" y="2202"/>
              <a:ext cx="779" cy="189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39758" name="Oval 14"/>
            <p:cNvSpPr>
              <a:spLocks noChangeArrowheads="1"/>
            </p:cNvSpPr>
            <p:nvPr/>
          </p:nvSpPr>
          <p:spPr bwMode="auto">
            <a:xfrm>
              <a:off x="1903" y="2159"/>
              <a:ext cx="83" cy="7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39760" name="Text Box 16"/>
            <p:cNvSpPr txBox="1">
              <a:spLocks noChangeArrowheads="1"/>
            </p:cNvSpPr>
            <p:nvPr/>
          </p:nvSpPr>
          <p:spPr bwMode="auto">
            <a:xfrm>
              <a:off x="1344" y="3264"/>
              <a:ext cx="10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cs typeface="Arial" pitchFamily="34" charset="0"/>
                </a:rPr>
                <a:t>training image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943600" y="3429001"/>
            <a:ext cx="2592388" cy="1712913"/>
            <a:chOff x="3744" y="2160"/>
            <a:chExt cx="1633" cy="1079"/>
          </a:xfrm>
        </p:grpSpPr>
        <p:graphicFrame>
          <p:nvGraphicFramePr>
            <p:cNvPr id="1439761" name="Object 17"/>
            <p:cNvGraphicFramePr>
              <a:graphicFrameLocks noChangeAspect="1"/>
            </p:cNvGraphicFramePr>
            <p:nvPr/>
          </p:nvGraphicFramePr>
          <p:xfrm>
            <a:off x="4320" y="2160"/>
            <a:ext cx="480" cy="4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11" name="Image" r:id="rId6" imgW="1066291" imgH="1041270" progId="">
                    <p:embed/>
                  </p:oleObj>
                </mc:Choice>
                <mc:Fallback>
                  <p:oleObj name="Image" r:id="rId6" imgW="1066291" imgH="104127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2160"/>
                          <a:ext cx="480" cy="468"/>
                        </a:xfrm>
                        <a:prstGeom prst="rect">
                          <a:avLst/>
                        </a:prstGeom>
                        <a:noFill/>
                        <a:ln w="50800">
                          <a:solidFill>
                            <a:srgbClr val="00FF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9763" name="Line 19"/>
            <p:cNvSpPr>
              <a:spLocks noChangeShapeType="1"/>
            </p:cNvSpPr>
            <p:nvPr/>
          </p:nvSpPr>
          <p:spPr bwMode="auto">
            <a:xfrm flipV="1">
              <a:off x="4635" y="2233"/>
              <a:ext cx="742" cy="155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39764" name="Freeform 20"/>
            <p:cNvSpPr>
              <a:spLocks/>
            </p:cNvSpPr>
            <p:nvPr/>
          </p:nvSpPr>
          <p:spPr bwMode="auto">
            <a:xfrm>
              <a:off x="3744" y="2200"/>
              <a:ext cx="779" cy="189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39765" name="Text Box 21"/>
            <p:cNvSpPr txBox="1">
              <a:spLocks noChangeArrowheads="1"/>
            </p:cNvSpPr>
            <p:nvPr/>
          </p:nvSpPr>
          <p:spPr bwMode="auto">
            <a:xfrm>
              <a:off x="3767" y="2832"/>
              <a:ext cx="155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cs typeface="Arial" pitchFamily="34" charset="0"/>
                </a:rPr>
                <a:t>“visual codeword” with</a:t>
              </a:r>
              <a:br>
                <a:rPr lang="en-US" dirty="0">
                  <a:solidFill>
                    <a:srgbClr val="000000"/>
                  </a:solidFill>
                  <a:cs typeface="Arial" pitchFamily="34" charset="0"/>
                </a:rPr>
              </a:br>
              <a:r>
                <a:rPr lang="en-US" dirty="0">
                  <a:solidFill>
                    <a:srgbClr val="000000"/>
                  </a:solidFill>
                  <a:cs typeface="Arial" pitchFamily="34" charset="0"/>
                </a:rPr>
                <a:t>displacement vectors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Svetlana </a:t>
            </a:r>
            <a:r>
              <a:rPr lang="en-US" sz="1000" dirty="0" err="1">
                <a:solidFill>
                  <a:srgbClr val="000000"/>
                </a:solidFill>
              </a:rPr>
              <a:t>Lazebnik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56038-A5D2-45A5-B535-217766C4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78EC12-D0E0-4B4A-A0DE-A2D7FD048EF1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0846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RANSAC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4294967295"/>
          </p:nvPr>
        </p:nvSpPr>
        <p:spPr>
          <a:xfrm>
            <a:off x="482600" y="1493838"/>
            <a:ext cx="8661400" cy="4525962"/>
          </a:xfrm>
        </p:spPr>
        <p:txBody>
          <a:bodyPr/>
          <a:lstStyle/>
          <a:p>
            <a:pPr eaLnBrk="1" hangingPunct="1"/>
            <a:r>
              <a:rPr lang="en-US" sz="2800" dirty="0" err="1"/>
              <a:t>RANdom</a:t>
            </a:r>
            <a:r>
              <a:rPr lang="en-US" sz="2800" dirty="0"/>
              <a:t> Sample Consensus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b="1" dirty="0"/>
              <a:t>Approach</a:t>
            </a:r>
            <a:r>
              <a:rPr lang="en-US" sz="2800" dirty="0"/>
              <a:t>: we want to avoid the impact of outliers, so let’s look for “inliers”, and use those only.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b="1" dirty="0"/>
              <a:t>Intuition</a:t>
            </a:r>
            <a:r>
              <a:rPr lang="en-US" sz="2800" dirty="0"/>
              <a:t>: if an outlier is chosen to compute the current fit, then the resulting line won’t have much support from rest of the points.</a:t>
            </a:r>
          </a:p>
          <a:p>
            <a:pPr eaLnBrk="1" hangingPunct="1"/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EC1DFF-7FAE-4ED2-872A-360F8B2A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678E5-C793-4BD2-A5D1-D40A0F4347C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1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sz="3800" dirty="0"/>
              <a:t>RANSAC: General form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74763"/>
            <a:ext cx="8229600" cy="4525962"/>
          </a:xfrm>
        </p:spPr>
        <p:txBody>
          <a:bodyPr/>
          <a:lstStyle/>
          <a:p>
            <a:pPr marL="533400" indent="-533400">
              <a:spcAft>
                <a:spcPts val="600"/>
              </a:spcAft>
            </a:pPr>
            <a:r>
              <a:rPr lang="en-US" sz="2400" u="sng" dirty="0"/>
              <a:t>RANSAC loop</a:t>
            </a:r>
            <a:r>
              <a:rPr lang="en-US" sz="2400" dirty="0"/>
              <a:t>: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/>
              <a:t>Randomly select a </a:t>
            </a:r>
            <a:r>
              <a:rPr lang="en-US" sz="2400" i="1" dirty="0"/>
              <a:t>seed group</a:t>
            </a:r>
            <a:r>
              <a:rPr lang="en-US" sz="2400" dirty="0"/>
              <a:t> of </a:t>
            </a:r>
            <a:r>
              <a:rPr lang="en-US" sz="2400" b="1" i="1" dirty="0"/>
              <a:t>s</a:t>
            </a:r>
            <a:r>
              <a:rPr lang="en-US" sz="2400" b="1" dirty="0"/>
              <a:t> </a:t>
            </a:r>
            <a:r>
              <a:rPr lang="en-US" sz="2400" dirty="0"/>
              <a:t>points on which to base model estimate (e.g. </a:t>
            </a:r>
            <a:r>
              <a:rPr lang="en-US" sz="2400" b="1" i="1" dirty="0"/>
              <a:t>s</a:t>
            </a:r>
            <a:r>
              <a:rPr lang="en-US" sz="2400" dirty="0"/>
              <a:t>=2</a:t>
            </a:r>
            <a:r>
              <a:rPr lang="en-US" sz="2400" b="1" i="1" dirty="0"/>
              <a:t> </a:t>
            </a:r>
            <a:r>
              <a:rPr lang="en-US" sz="2400" dirty="0"/>
              <a:t>for a line)</a:t>
            </a:r>
            <a:endParaRPr lang="en-US" sz="2400" b="1" dirty="0"/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/>
              <a:t>Fit model to these </a:t>
            </a:r>
            <a:r>
              <a:rPr lang="en-US" sz="2400" b="1" i="1" dirty="0"/>
              <a:t>s </a:t>
            </a:r>
            <a:r>
              <a:rPr lang="en-US" sz="2400" dirty="0"/>
              <a:t>points</a:t>
            </a:r>
            <a:endParaRPr lang="en-US" sz="2400" b="1" dirty="0"/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/>
              <a:t>Find </a:t>
            </a:r>
            <a:r>
              <a:rPr lang="en-US" sz="2400" i="1" dirty="0"/>
              <a:t>inliers </a:t>
            </a:r>
            <a:r>
              <a:rPr lang="en-US" sz="2400" dirty="0"/>
              <a:t>to this model (i.e., points whose distance from the line is less than </a:t>
            </a:r>
            <a:r>
              <a:rPr lang="en-US" sz="2400" b="1" i="1" dirty="0"/>
              <a:t>t</a:t>
            </a:r>
            <a:r>
              <a:rPr lang="en-US" sz="2400" dirty="0"/>
              <a:t>)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/>
              <a:t>Repeat </a:t>
            </a:r>
            <a:r>
              <a:rPr lang="en-US" sz="2400" b="1" i="1" dirty="0"/>
              <a:t>N </a:t>
            </a:r>
            <a:r>
              <a:rPr lang="en-US" sz="2400" dirty="0"/>
              <a:t>times</a:t>
            </a:r>
            <a:br>
              <a:rPr lang="en-US" sz="2400" dirty="0"/>
            </a:br>
            <a:endParaRPr lang="en-US" sz="2400" dirty="0"/>
          </a:p>
          <a:p>
            <a:pPr marL="533400" indent="-533400">
              <a:spcAft>
                <a:spcPts val="600"/>
              </a:spcAft>
            </a:pPr>
            <a:r>
              <a:rPr lang="en-US" sz="2400" dirty="0"/>
              <a:t>Keep the model with the largest number of inliers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" y="6609979"/>
            <a:ext cx="39817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Kristen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Svetlana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A5EDFB-E107-452F-912B-C373E76E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41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35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36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37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38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39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0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1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2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3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4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5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6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7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8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49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50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51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53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54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56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57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6465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RANSAC</a:t>
            </a:r>
          </a:p>
        </p:txBody>
      </p:sp>
      <p:sp>
        <p:nvSpPr>
          <p:cNvPr id="146467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Algorithm: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Sample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(randomly) the number of points required to fit the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Solve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for model parameters using samples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Score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by the fraction of inliers within a preset threshold of the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Repeat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146470" name="Text Box 38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Silvio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Savarese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" y="685800"/>
            <a:ext cx="3095625" cy="1320770"/>
            <a:chOff x="152400" y="685800"/>
            <a:chExt cx="3095625" cy="1320770"/>
          </a:xfrm>
        </p:grpSpPr>
        <p:sp>
          <p:nvSpPr>
            <p:cNvPr id="31" name="Rectangle 40"/>
            <p:cNvSpPr>
              <a:spLocks noChangeArrowheads="1"/>
            </p:cNvSpPr>
            <p:nvPr/>
          </p:nvSpPr>
          <p:spPr bwMode="auto">
            <a:xfrm>
              <a:off x="152400" y="1219200"/>
              <a:ext cx="2079625" cy="304800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Fischler &amp; Bolles in ‘81.</a:t>
              </a:r>
            </a:p>
          </p:txBody>
        </p:sp>
        <p:sp>
          <p:nvSpPr>
            <p:cNvPr id="32" name="Rectangle 42"/>
            <p:cNvSpPr>
              <a:spLocks noChangeArrowheads="1"/>
            </p:cNvSpPr>
            <p:nvPr/>
          </p:nvSpPr>
          <p:spPr bwMode="auto">
            <a:xfrm>
              <a:off x="152400" y="685800"/>
              <a:ext cx="3095625" cy="3365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RAN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dom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mple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onsensus) :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2400" y="1606460"/>
              <a:ext cx="2393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Line fitting example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87696-7D4E-4BCE-B83C-EEA212DA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4E828-8872-429C-B31F-81F3904DB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660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3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4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5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12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13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14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17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21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RANSAC</a:t>
            </a:r>
          </a:p>
        </p:txBody>
      </p:sp>
      <p:sp>
        <p:nvSpPr>
          <p:cNvPr id="140328" name="Text Box 40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0333" name="Rectangle 45"/>
          <p:cNvSpPr>
            <a:spLocks noChangeArrowheads="1"/>
          </p:cNvSpPr>
          <p:nvPr/>
        </p:nvSpPr>
        <p:spPr bwMode="auto">
          <a:xfrm>
            <a:off x="152400" y="4537494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Algorithm: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Sample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(randomly) the number of points required to fit the model (#=2)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Solve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for model parameters using samples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Score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by the fraction of inliers within a preset threshold of the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Repeat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Silvio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Savarese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52400" y="685800"/>
            <a:ext cx="3095625" cy="1320770"/>
            <a:chOff x="152400" y="685800"/>
            <a:chExt cx="3095625" cy="1320770"/>
          </a:xfrm>
        </p:grpSpPr>
        <p:sp>
          <p:nvSpPr>
            <p:cNvPr id="36" name="Rectangle 40"/>
            <p:cNvSpPr>
              <a:spLocks noChangeArrowheads="1"/>
            </p:cNvSpPr>
            <p:nvPr/>
          </p:nvSpPr>
          <p:spPr bwMode="auto">
            <a:xfrm>
              <a:off x="152400" y="1219200"/>
              <a:ext cx="2079625" cy="304800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Fischler &amp; Bolles in ‘81.</a:t>
              </a:r>
            </a:p>
          </p:txBody>
        </p:sp>
        <p:sp>
          <p:nvSpPr>
            <p:cNvPr id="37" name="Rectangle 42"/>
            <p:cNvSpPr>
              <a:spLocks noChangeArrowheads="1"/>
            </p:cNvSpPr>
            <p:nvPr/>
          </p:nvSpPr>
          <p:spPr bwMode="auto">
            <a:xfrm>
              <a:off x="152400" y="685800"/>
              <a:ext cx="3095625" cy="3365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RAN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dom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mple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onsensus) :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2400" y="1606460"/>
              <a:ext cx="2393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Line fitting example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1213B9-FD1C-4FA0-A0FE-F37A3A5E4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4E828-8872-429C-B31F-81F3904DB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295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3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0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1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2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3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4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5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6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499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501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502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504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505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506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509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8513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RANSAC</a:t>
            </a:r>
          </a:p>
        </p:txBody>
      </p:sp>
      <p:sp>
        <p:nvSpPr>
          <p:cNvPr id="148514" name="Line 34"/>
          <p:cNvSpPr>
            <a:spLocks noChangeShapeType="1"/>
          </p:cNvSpPr>
          <p:nvPr/>
        </p:nvSpPr>
        <p:spPr bwMode="auto">
          <a:xfrm>
            <a:off x="3657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152400" y="4849482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Algorithm: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Sample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(randomly) the number of points required to fit the model (#=2)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Solve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for model parameters using samples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Score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by the fraction of inliers within a preset threshold of the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Repeat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Silvio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Savarese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52400" y="685800"/>
            <a:ext cx="3095625" cy="1320770"/>
            <a:chOff x="152400" y="685800"/>
            <a:chExt cx="3095625" cy="1320770"/>
          </a:xfrm>
        </p:grpSpPr>
        <p:sp>
          <p:nvSpPr>
            <p:cNvPr id="37" name="Rectangle 40"/>
            <p:cNvSpPr>
              <a:spLocks noChangeArrowheads="1"/>
            </p:cNvSpPr>
            <p:nvPr/>
          </p:nvSpPr>
          <p:spPr bwMode="auto">
            <a:xfrm>
              <a:off x="152400" y="1219200"/>
              <a:ext cx="2079625" cy="304800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Fischler &amp; Bolles in ‘81.</a:t>
              </a:r>
            </a:p>
          </p:txBody>
        </p:sp>
        <p:sp>
          <p:nvSpPr>
            <p:cNvPr id="39" name="Rectangle 42"/>
            <p:cNvSpPr>
              <a:spLocks noChangeArrowheads="1"/>
            </p:cNvSpPr>
            <p:nvPr/>
          </p:nvSpPr>
          <p:spPr bwMode="auto">
            <a:xfrm>
              <a:off x="152400" y="685800"/>
              <a:ext cx="3095625" cy="3365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RAN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dom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mple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onsensus) :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2400" y="1606460"/>
              <a:ext cx="2393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Line fitting example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9E145D-2AAA-472D-8989-64121013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4E828-8872-429C-B31F-81F3904DB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237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1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2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3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4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5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6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8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39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0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1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2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3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4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7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8" name="Oval 20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49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0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1" name="Oval 23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4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5" name="Oval 27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6" name="Oval 28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7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58" name="Line 30"/>
          <p:cNvSpPr>
            <a:spLocks noChangeShapeType="1"/>
          </p:cNvSpPr>
          <p:nvPr/>
        </p:nvSpPr>
        <p:spPr bwMode="auto">
          <a:xfrm flipH="1">
            <a:off x="7315200" y="31242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50559" name="Object 31"/>
          <p:cNvGraphicFramePr>
            <a:graphicFrameLocks noChangeAspect="1"/>
          </p:cNvGraphicFramePr>
          <p:nvPr/>
        </p:nvGraphicFramePr>
        <p:xfrm>
          <a:off x="7848600" y="2819400"/>
          <a:ext cx="3286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2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150559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2819400"/>
                        <a:ext cx="328613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60" name="Line 32"/>
          <p:cNvSpPr>
            <a:spLocks noChangeShapeType="1"/>
          </p:cNvSpPr>
          <p:nvPr/>
        </p:nvSpPr>
        <p:spPr bwMode="auto">
          <a:xfrm flipH="1">
            <a:off x="7620000" y="26670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61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RANSAC</a:t>
            </a:r>
          </a:p>
        </p:txBody>
      </p:sp>
      <p:sp>
        <p:nvSpPr>
          <p:cNvPr id="150562" name="Line 34"/>
          <p:cNvSpPr>
            <a:spLocks noChangeShapeType="1"/>
          </p:cNvSpPr>
          <p:nvPr/>
        </p:nvSpPr>
        <p:spPr bwMode="auto">
          <a:xfrm>
            <a:off x="3657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64" name="Line 36"/>
          <p:cNvSpPr>
            <a:spLocks noChangeShapeType="1"/>
          </p:cNvSpPr>
          <p:nvPr/>
        </p:nvSpPr>
        <p:spPr bwMode="auto">
          <a:xfrm>
            <a:off x="3962400" y="5334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65" name="Line 37"/>
          <p:cNvSpPr>
            <a:spLocks noChangeShapeType="1"/>
          </p:cNvSpPr>
          <p:nvPr/>
        </p:nvSpPr>
        <p:spPr bwMode="auto">
          <a:xfrm>
            <a:off x="3429000" y="14478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0566" name="Text Box 38"/>
          <p:cNvSpPr txBox="1">
            <a:spLocks noChangeArrowheads="1"/>
          </p:cNvSpPr>
          <p:nvPr/>
        </p:nvSpPr>
        <p:spPr bwMode="auto">
          <a:xfrm>
            <a:off x="457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50567" name="Object 39"/>
          <p:cNvGraphicFramePr>
            <a:graphicFrameLocks noChangeAspect="1"/>
          </p:cNvGraphicFramePr>
          <p:nvPr/>
        </p:nvGraphicFramePr>
        <p:xfrm>
          <a:off x="1066800" y="3200400"/>
          <a:ext cx="11112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33" name="Equation" r:id="rId6" imgW="457200" imgH="215640" progId="Equation.3">
                  <p:embed/>
                </p:oleObj>
              </mc:Choice>
              <mc:Fallback>
                <p:oleObj name="Equation" r:id="rId6" imgW="457200" imgH="215640" progId="Equation.3">
                  <p:embed/>
                  <p:pic>
                    <p:nvPicPr>
                      <p:cNvPr id="150567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200400"/>
                        <a:ext cx="11112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457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52400" y="5188788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Algorithm: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Sample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(randomly) the number of points required to fit the model (#=2)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Solve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for model parameters using samples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Score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by the fraction of inliers within a preset threshold of the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Repeat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Silvio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Savarese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52400" y="685800"/>
            <a:ext cx="3095625" cy="1320770"/>
            <a:chOff x="152400" y="685800"/>
            <a:chExt cx="3095625" cy="1320770"/>
          </a:xfrm>
        </p:grpSpPr>
        <p:sp>
          <p:nvSpPr>
            <p:cNvPr id="49" name="Rectangle 40"/>
            <p:cNvSpPr>
              <a:spLocks noChangeArrowheads="1"/>
            </p:cNvSpPr>
            <p:nvPr/>
          </p:nvSpPr>
          <p:spPr bwMode="auto">
            <a:xfrm>
              <a:off x="152400" y="1219200"/>
              <a:ext cx="2079625" cy="304800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Fischler &amp; Bolles in ‘81.</a:t>
              </a:r>
            </a:p>
          </p:txBody>
        </p:sp>
        <p:sp>
          <p:nvSpPr>
            <p:cNvPr id="50" name="Rectangle 42"/>
            <p:cNvSpPr>
              <a:spLocks noChangeArrowheads="1"/>
            </p:cNvSpPr>
            <p:nvPr/>
          </p:nvSpPr>
          <p:spPr bwMode="auto">
            <a:xfrm>
              <a:off x="152400" y="685800"/>
              <a:ext cx="3095625" cy="3365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RAN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dom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mple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onsensus) :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52400" y="1606460"/>
              <a:ext cx="2393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Line fitting example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F2D4DF-4D70-4FA9-A9DE-B1874EB7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4E828-8872-429C-B31F-81F3904DB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803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Oval 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5" name="Oval 19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6" name="Oval 20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7" name="Oval 21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59" name="Oval 2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0" name="Oval 2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1" name="Oval 2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2" name="Oval 2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3" name="Oval 2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4" name="Oval 2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5" name="Oval 2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6" name="Oval 3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7" name="Oval 3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8" name="Oval 3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69" name="Oval 3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70" name="Oval 3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71" name="Oval 3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2971800" y="29718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42373" name="Object 37"/>
          <p:cNvGraphicFramePr>
            <a:graphicFrameLocks noChangeAspect="1"/>
          </p:cNvGraphicFramePr>
          <p:nvPr/>
        </p:nvGraphicFramePr>
        <p:xfrm>
          <a:off x="2819400" y="331628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6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142373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31628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74" name="Line 38"/>
          <p:cNvSpPr>
            <a:spLocks noChangeShapeType="1"/>
          </p:cNvSpPr>
          <p:nvPr/>
        </p:nvSpPr>
        <p:spPr bwMode="auto">
          <a:xfrm>
            <a:off x="3505200" y="35814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75" name="Rectangle 39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RANSAC</a:t>
            </a: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 flipV="1">
            <a:off x="3200400" y="30480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2380" name="Text Box 44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7161213" y="3657600"/>
          <a:ext cx="12668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7" name="Equation" r:id="rId6" imgW="520560" imgH="215640" progId="Equation.3">
                  <p:embed/>
                </p:oleObj>
              </mc:Choice>
              <mc:Fallback>
                <p:oleObj name="Equation" r:id="rId6" imgW="520560" imgH="215640" progId="Equation.3">
                  <p:embed/>
                  <p:pic>
                    <p:nvPicPr>
                      <p:cNvPr id="48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1213" y="3657600"/>
                        <a:ext cx="126682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52400" y="5749506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Algorithm: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Sample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(randomly) the number of points required to fit the model (#=2)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Solve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for model parameters using samples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Score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by the fraction of inliers within a preset threshold of the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Repeat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Silvio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Savarese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52400" y="685800"/>
            <a:ext cx="3095625" cy="1320770"/>
            <a:chOff x="152400" y="685800"/>
            <a:chExt cx="3095625" cy="1320770"/>
          </a:xfrm>
        </p:grpSpPr>
        <p:sp>
          <p:nvSpPr>
            <p:cNvPr id="47" name="Rectangle 40"/>
            <p:cNvSpPr>
              <a:spLocks noChangeArrowheads="1"/>
            </p:cNvSpPr>
            <p:nvPr/>
          </p:nvSpPr>
          <p:spPr bwMode="auto">
            <a:xfrm>
              <a:off x="152400" y="1219200"/>
              <a:ext cx="2079625" cy="304800"/>
            </a:xfrm>
            <a:prstGeom prst="rect">
              <a:avLst/>
            </a:prstGeom>
            <a:noFill/>
            <a:ln w="508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Fischler &amp; Bolles in ‘81.</a:t>
              </a:r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152400" y="685800"/>
              <a:ext cx="3095625" cy="3365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(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RAN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dom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SA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mple 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onsensus) :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52400" y="1606460"/>
              <a:ext cx="2393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Line fitting example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2565E6-8EAE-40E1-8FD8-B118A0F08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4E828-8872-429C-B31F-81F3904DB6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0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4" grpId="0" animBg="1"/>
      <p:bldP spid="14237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/>
              <a:t>How to choose parameters?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31263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Number of samples </a:t>
            </a:r>
            <a:r>
              <a:rPr lang="en-US" sz="2400" i="1" dirty="0"/>
              <a:t>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Choose </a:t>
            </a:r>
            <a:r>
              <a:rPr lang="en-US" sz="1900" i="1" dirty="0"/>
              <a:t>N</a:t>
            </a:r>
            <a:r>
              <a:rPr lang="en-US" sz="1900" dirty="0"/>
              <a:t> so that, with probability </a:t>
            </a:r>
            <a:r>
              <a:rPr lang="en-US" sz="1900" i="1" dirty="0"/>
              <a:t>p</a:t>
            </a:r>
            <a:r>
              <a:rPr lang="en-US" sz="1900" dirty="0"/>
              <a:t>, at least one random sample is free from outliers (e.g. </a:t>
            </a:r>
            <a:r>
              <a:rPr lang="en-US" sz="1900" i="1" dirty="0"/>
              <a:t>p</a:t>
            </a:r>
            <a:r>
              <a:rPr lang="en-US" sz="1900" dirty="0"/>
              <a:t>=0.99) (outlier ratio: </a:t>
            </a:r>
            <a:r>
              <a:rPr lang="en-US" sz="1900" i="1" dirty="0"/>
              <a:t>e </a:t>
            </a:r>
            <a:r>
              <a:rPr lang="en-US" sz="1900" dirty="0"/>
              <a:t>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Number of sampled points </a:t>
            </a:r>
            <a:r>
              <a:rPr lang="en-US" sz="2400" i="1" dirty="0"/>
              <a:t>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Minimum number needed to fit the model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Distance threshold </a:t>
            </a:r>
            <a:r>
              <a:rPr lang="en-US" sz="2400" i="1" dirty="0">
                <a:sym typeface="Symbol" pitchFamily="18" charset="2"/>
              </a:rPr>
              <a:t>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Choose </a:t>
            </a:r>
            <a:r>
              <a:rPr lang="en-US" sz="2000" i="1" dirty="0">
                <a:sym typeface="Symbol" pitchFamily="18" charset="2"/>
              </a:rPr>
              <a:t></a:t>
            </a:r>
            <a:r>
              <a:rPr lang="en-US" sz="2000" dirty="0"/>
              <a:t>  so that a good point with noise is likely (e.g., </a:t>
            </a:r>
            <a:r>
              <a:rPr lang="en-US" sz="2000" dirty="0" err="1"/>
              <a:t>prob</a:t>
            </a:r>
            <a:r>
              <a:rPr lang="en-US" sz="2000" dirty="0"/>
              <a:t>=0.95) within threshold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 for zero-mean Gaussian noise with std. dev. σ: </a:t>
            </a:r>
            <a:r>
              <a:rPr lang="en-US" sz="2000" i="1" dirty="0">
                <a:sym typeface="Symbol" pitchFamily="18" charset="2"/>
              </a:rPr>
              <a:t> </a:t>
            </a:r>
            <a:r>
              <a:rPr lang="en-US" sz="2000" baseline="30000" dirty="0"/>
              <a:t>2</a:t>
            </a:r>
            <a:r>
              <a:rPr lang="en-US" sz="2000" i="1" dirty="0">
                <a:sym typeface="Symbol" pitchFamily="18" charset="2"/>
              </a:rPr>
              <a:t> </a:t>
            </a:r>
            <a:r>
              <a:rPr lang="en-US" sz="2000" dirty="0"/>
              <a:t>= 3.84σ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/>
          </a:p>
        </p:txBody>
      </p:sp>
      <p:graphicFrame>
        <p:nvGraphicFramePr>
          <p:cNvPr id="273506" name="Group 98"/>
          <p:cNvGraphicFramePr>
            <a:graphicFrameLocks noGrp="1"/>
          </p:cNvGraphicFramePr>
          <p:nvPr/>
        </p:nvGraphicFramePr>
        <p:xfrm>
          <a:off x="4114800" y="4425809"/>
          <a:ext cx="4800600" cy="2194560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proportion of outliers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s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146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293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588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1177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Pollefeys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Derek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Hoiem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9400" y="4395677"/>
            <a:ext cx="3500438" cy="1275636"/>
            <a:chOff x="279400" y="4029075"/>
            <a:chExt cx="3500438" cy="1275636"/>
          </a:xfrm>
        </p:grpSpPr>
        <p:graphicFrame>
          <p:nvGraphicFramePr>
            <p:cNvPr id="273412" name="Object 4"/>
            <p:cNvGraphicFramePr>
              <a:graphicFrameLocks noChangeAspect="1"/>
            </p:cNvGraphicFramePr>
            <p:nvPr/>
          </p:nvGraphicFramePr>
          <p:xfrm>
            <a:off x="430213" y="4267170"/>
            <a:ext cx="3200400" cy="420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91" name="Equation" r:id="rId4" imgW="1828800" imgH="241200" progId="Equation.3">
                    <p:embed/>
                  </p:oleObj>
                </mc:Choice>
                <mc:Fallback>
                  <p:oleObj name="Equation" r:id="rId4" imgW="1828800" imgH="241200" progId="Equation.3">
                    <p:embed/>
                    <p:pic>
                      <p:nvPicPr>
                        <p:cNvPr id="27341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213" y="4267170"/>
                          <a:ext cx="3200400" cy="4206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3507" name="Rectangle 99"/>
            <p:cNvSpPr>
              <a:spLocks noChangeArrowheads="1"/>
            </p:cNvSpPr>
            <p:nvPr/>
          </p:nvSpPr>
          <p:spPr bwMode="auto">
            <a:xfrm>
              <a:off x="279400" y="4029075"/>
              <a:ext cx="3500438" cy="9144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821596" y="4996934"/>
              <a:ext cx="21811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mbusRomNo9L-Medi"/>
                  <a:ea typeface="+mn-ea"/>
                  <a:cs typeface="+mn-cs"/>
                </a:rPr>
                <a:t>Explanation in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mbusRomNo9L-Medi"/>
                  <a:ea typeface="+mn-ea"/>
                  <a:cs typeface="+mn-cs"/>
                </a:rPr>
                <a:t>Szeliski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mbusRomNo9L-Medi"/>
                  <a:ea typeface="+mn-ea"/>
                  <a:cs typeface="+mn-cs"/>
                </a:rPr>
                <a:t> 8.1.4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F0DA2-6F59-42F4-B59E-990EBA9E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387C5-D1BA-4E64-9B6E-A01CF3A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592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pros and cons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/>
              <a:t>Pros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Applicable to many different problems, e.g. image stitching, relating two views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Often works well in practice</a:t>
            </a:r>
          </a:p>
          <a:p>
            <a:pPr>
              <a:buFontTx/>
              <a:buChar char="•"/>
            </a:pPr>
            <a:r>
              <a:rPr lang="en-US" dirty="0"/>
              <a:t>Cons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Lots of parameters to tune (see previous slide)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Doesn’t work well for low inlier ratios (too many iterations, or can fail completely)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6609979"/>
            <a:ext cx="30907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Svetlana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Lazebnik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54919B-8CDD-48DB-885A-58DA703C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387C5-D1BA-4E64-9B6E-A01CF3A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63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597"/>
            <a:ext cx="8229600" cy="1143000"/>
          </a:xfrm>
        </p:spPr>
        <p:txBody>
          <a:bodyPr/>
          <a:lstStyle/>
          <a:p>
            <a:r>
              <a:rPr lang="en-US" dirty="0"/>
              <a:t>Characterizing edges</a:t>
            </a:r>
          </a:p>
        </p:txBody>
      </p:sp>
      <p:sp>
        <p:nvSpPr>
          <p:cNvPr id="16387" name="Rectangle 2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An edge is a place of rapid change in the image intensity function</a:t>
            </a:r>
          </a:p>
        </p:txBody>
      </p:sp>
      <p:pic>
        <p:nvPicPr>
          <p:cNvPr id="16388" name="Picture 10" descr="step_ed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359427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9" name="Line 21"/>
          <p:cNvSpPr>
            <a:spLocks noChangeShapeType="1"/>
          </p:cNvSpPr>
          <p:nvPr/>
        </p:nvSpPr>
        <p:spPr bwMode="auto">
          <a:xfrm>
            <a:off x="228600" y="4426227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390" name="Text Box 22"/>
          <p:cNvSpPr txBox="1">
            <a:spLocks noChangeArrowheads="1"/>
          </p:cNvSpPr>
          <p:nvPr/>
        </p:nvSpPr>
        <p:spPr bwMode="auto">
          <a:xfrm>
            <a:off x="1174750" y="2978427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124200" y="2718077"/>
            <a:ext cx="2851150" cy="2725738"/>
            <a:chOff x="1968" y="1420"/>
            <a:chExt cx="1796" cy="1717"/>
          </a:xfrm>
        </p:grpSpPr>
        <p:sp>
          <p:nvSpPr>
            <p:cNvPr id="16402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403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404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405" name="Text Box 24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Arial" charset="0"/>
                </a:rPr>
                <a:t>intensity function</a:t>
              </a:r>
              <a:br>
                <a:rPr lang="en-US">
                  <a:solidFill>
                    <a:prstClr val="black"/>
                  </a:solidFill>
                  <a:latin typeface="Arial" charset="0"/>
                </a:rPr>
              </a:br>
              <a:r>
                <a:rPr lang="en-US">
                  <a:solidFill>
                    <a:prstClr val="black"/>
                  </a:solidFill>
                  <a:latin typeface="Arial" charset="0"/>
                </a:rPr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172200" y="2992715"/>
            <a:ext cx="2743200" cy="2451100"/>
            <a:chOff x="3888" y="1593"/>
            <a:chExt cx="1728" cy="1544"/>
          </a:xfrm>
        </p:grpSpPr>
        <p:sp>
          <p:nvSpPr>
            <p:cNvPr id="16397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16398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6400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0 h 630"/>
                  <a:gd name="T6" fmla="*/ 399 w 909"/>
                  <a:gd name="T7" fmla="*/ 413 h 630"/>
                  <a:gd name="T8" fmla="*/ 459 w 909"/>
                  <a:gd name="T9" fmla="*/ 606 h 630"/>
                  <a:gd name="T10" fmla="*/ 528 w 909"/>
                  <a:gd name="T11" fmla="*/ 416 h 630"/>
                  <a:gd name="T12" fmla="*/ 564 w 909"/>
                  <a:gd name="T13" fmla="*/ 92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01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0 h 630"/>
                  <a:gd name="T6" fmla="*/ 399 w 909"/>
                  <a:gd name="T7" fmla="*/ 413 h 630"/>
                  <a:gd name="T8" fmla="*/ 459 w 909"/>
                  <a:gd name="T9" fmla="*/ 606 h 630"/>
                  <a:gd name="T10" fmla="*/ 528 w 909"/>
                  <a:gd name="T11" fmla="*/ 416 h 630"/>
                  <a:gd name="T12" fmla="*/ 564 w 909"/>
                  <a:gd name="T13" fmla="*/ 92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16399" name="Text Box 25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Arial" charset="0"/>
                </a:rPr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6489700" y="3740428"/>
            <a:ext cx="2305050" cy="2859088"/>
            <a:chOff x="4088" y="2064"/>
            <a:chExt cx="1452" cy="1801"/>
          </a:xfrm>
        </p:grpSpPr>
        <p:sp>
          <p:nvSpPr>
            <p:cNvPr id="16394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78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395" name="Line 29"/>
            <p:cNvSpPr>
              <a:spLocks noChangeShapeType="1"/>
            </p:cNvSpPr>
            <p:nvPr/>
          </p:nvSpPr>
          <p:spPr bwMode="auto">
            <a:xfrm flipV="1">
              <a:off x="5061" y="2064"/>
              <a:ext cx="123" cy="13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396" name="Text Box 30"/>
            <p:cNvSpPr txBox="1">
              <a:spLocks noChangeArrowheads="1"/>
            </p:cNvSpPr>
            <p:nvPr/>
          </p:nvSpPr>
          <p:spPr bwMode="auto">
            <a:xfrm>
              <a:off x="4088" y="3461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edges correspond to</a:t>
              </a:r>
              <a:br>
                <a:rPr lang="en-US" dirty="0">
                  <a:solidFill>
                    <a:prstClr val="black"/>
                  </a:solidFill>
                  <a:latin typeface="Arial" charset="0"/>
                </a:rPr>
              </a:br>
              <a:r>
                <a:rPr lang="en-US" dirty="0" err="1">
                  <a:solidFill>
                    <a:prstClr val="black"/>
                  </a:solidFill>
                  <a:latin typeface="Arial" charset="0"/>
                </a:rPr>
                <a:t>extrema</a:t>
              </a: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 of derivative</a:t>
              </a:r>
            </a:p>
          </p:txBody>
        </p:sp>
      </p:grp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L. </a:t>
            </a:r>
            <a:r>
              <a:rPr lang="en-US" sz="1200" dirty="0" err="1">
                <a:solidFill>
                  <a:prstClr val="black"/>
                </a:solidFill>
              </a:rPr>
              <a:t>Lazebnik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356FB-C1D4-4303-9EAB-169ED2A3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21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0380F-8AC3-4179-B5BD-46E8248B8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D7716-E2C9-40A5-909F-FAF0D6022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r>
              <a:rPr lang="en-US" dirty="0"/>
              <a:t>Edges</a:t>
            </a:r>
          </a:p>
          <a:p>
            <a:pPr lvl="1"/>
            <a:r>
              <a:rPr lang="en-US" dirty="0"/>
              <a:t>Extract gradients and threshold</a:t>
            </a:r>
          </a:p>
          <a:p>
            <a:r>
              <a:rPr lang="en-US" dirty="0"/>
              <a:t>Lines and circles</a:t>
            </a:r>
          </a:p>
          <a:p>
            <a:pPr lvl="1"/>
            <a:r>
              <a:rPr lang="en-US" dirty="0"/>
              <a:t>Find which edge points are collinear or belong to another shape e.g. circle</a:t>
            </a:r>
          </a:p>
          <a:p>
            <a:pPr lvl="1"/>
            <a:r>
              <a:rPr lang="en-US" dirty="0"/>
              <a:t>Automatically detect and ignore outliers</a:t>
            </a:r>
          </a:p>
          <a:p>
            <a:r>
              <a:rPr lang="en-US" dirty="0"/>
              <a:t>Segments</a:t>
            </a:r>
          </a:p>
          <a:p>
            <a:pPr lvl="1"/>
            <a:r>
              <a:rPr lang="en-US" dirty="0"/>
              <a:t>Find which pixels form a consistent region</a:t>
            </a:r>
          </a:p>
          <a:p>
            <a:pPr lvl="1"/>
            <a:r>
              <a:rPr lang="en-US" dirty="0"/>
              <a:t>Clustering (e.g. K-means)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F9C007-856D-4176-9841-6C1A8C0A3E24}"/>
              </a:ext>
            </a:extLst>
          </p:cNvPr>
          <p:cNvSpPr/>
          <p:nvPr/>
        </p:nvSpPr>
        <p:spPr>
          <a:xfrm>
            <a:off x="457200" y="4743450"/>
            <a:ext cx="8229600" cy="16573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B250A-824C-4DF3-A410-C74CAE0BC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034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Edges vs Segments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891130" y="6579267"/>
            <a:ext cx="22528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Figure adapted from J. Hays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56760" y="1293154"/>
            <a:ext cx="5830479" cy="3672741"/>
            <a:chOff x="0" y="1273175"/>
            <a:chExt cx="6844748" cy="4311650"/>
          </a:xfrm>
        </p:grpSpPr>
        <p:pic>
          <p:nvPicPr>
            <p:cNvPr id="14338" name="Picture 2" descr="http://cs.brown.edu/courses/cs143/proj5/teaser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0" y="1273175"/>
              <a:ext cx="4572000" cy="431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://cs.brown.edu/courses/cs143/proj5/teaser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45"/>
            <a:stretch/>
          </p:blipFill>
          <p:spPr bwMode="auto">
            <a:xfrm>
              <a:off x="4572000" y="1273175"/>
              <a:ext cx="2272748" cy="431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C1A8FC-00F4-4862-9F18-A341E9609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757" y="5078439"/>
            <a:ext cx="8229600" cy="142755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Edges: More low-level; don’t need to be closed</a:t>
            </a:r>
          </a:p>
          <a:p>
            <a:r>
              <a:rPr lang="en-US" sz="2800" dirty="0"/>
              <a:t>Segments: Ideally one segment for each semantic group/object; should include closed contours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7C7013-62C9-4660-A0F0-DDD7D786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228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goals of segmentation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Separate image into coherent “objects”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7363" y="2766391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766391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4720604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720604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2641600" y="2309191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image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4768850" y="2306016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human segmentation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L. </a:t>
            </a:r>
            <a:r>
              <a:rPr lang="en-US" sz="1050" dirty="0" err="1">
                <a:solidFill>
                  <a:srgbClr val="000000"/>
                </a:solidFill>
              </a:rPr>
              <a:t>Lazebnik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85A2AB-2C37-4B52-834B-8C3A8758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55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goals of segmentation</a:t>
            </a:r>
          </a:p>
        </p:txBody>
      </p:sp>
      <p:sp>
        <p:nvSpPr>
          <p:cNvPr id="64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Separate image into coherent “objects”</a:t>
            </a:r>
          </a:p>
          <a:p>
            <a:pPr eaLnBrk="1" hangingPunct="1"/>
            <a:r>
              <a:rPr lang="en-US" dirty="0"/>
              <a:t>Group together similar-looking pixels for efficiency of further processing</a:t>
            </a:r>
          </a:p>
        </p:txBody>
      </p:sp>
      <p:pic>
        <p:nvPicPr>
          <p:cNvPr id="64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2763" y="3420786"/>
            <a:ext cx="2241550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5925" y="3422373"/>
            <a:ext cx="2276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4" name="Rectangle 6"/>
          <p:cNvSpPr>
            <a:spLocks noChangeArrowheads="1"/>
          </p:cNvSpPr>
          <p:nvPr/>
        </p:nvSpPr>
        <p:spPr bwMode="auto">
          <a:xfrm>
            <a:off x="2987674" y="6240186"/>
            <a:ext cx="84486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X. Ren and J. Malik. </a:t>
            </a:r>
            <a:r>
              <a:rPr lang="en-US" sz="1200" b="1" dirty="0">
                <a:solidFill>
                  <a:srgbClr val="000000"/>
                </a:solidFill>
                <a:cs typeface="Arial" charset="0"/>
                <a:hlinkClick r:id="rId6"/>
              </a:rPr>
              <a:t>Learning a classification model for segmentation.</a:t>
            </a:r>
            <a:r>
              <a:rPr lang="en-US" sz="1200" dirty="0">
                <a:solidFill>
                  <a:srgbClr val="000000"/>
                </a:solidFill>
                <a:cs typeface="Arial" charset="0"/>
              </a:rPr>
              <a:t> ICCV 2003.</a:t>
            </a:r>
            <a:endParaRPr lang="en-US" sz="12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7175" name="Text Box 7"/>
          <p:cNvSpPr txBox="1">
            <a:spLocks noChangeArrowheads="1"/>
          </p:cNvSpPr>
          <p:nvPr/>
        </p:nvSpPr>
        <p:spPr bwMode="auto">
          <a:xfrm>
            <a:off x="1076325" y="4565373"/>
            <a:ext cx="1931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cs typeface="Arial" charset="0"/>
              </a:rPr>
              <a:t>“superpixels”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6596523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L. </a:t>
            </a:r>
            <a:r>
              <a:rPr lang="en-US" sz="1050" dirty="0" err="1">
                <a:solidFill>
                  <a:srgbClr val="000000"/>
                </a:solidFill>
              </a:rPr>
              <a:t>Lazebnik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01B0BD-21A3-44A3-B418-1588FB6E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55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1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2"/>
          <p:cNvGrpSpPr>
            <a:grpSpLocks/>
          </p:cNvGrpSpPr>
          <p:nvPr/>
        </p:nvGrpSpPr>
        <p:grpSpPr bwMode="auto">
          <a:xfrm>
            <a:off x="4793063" y="3353151"/>
            <a:ext cx="3622303" cy="3248492"/>
            <a:chOff x="3352800" y="1143000"/>
            <a:chExt cx="5410200" cy="5784449"/>
          </a:xfrm>
        </p:grpSpPr>
        <p:pic>
          <p:nvPicPr>
            <p:cNvPr id="1229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143000"/>
              <a:ext cx="5410200" cy="4938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4"/>
            <p:cNvSpPr txBox="1">
              <a:spLocks noChangeArrowheads="1"/>
            </p:cNvSpPr>
            <p:nvPr/>
          </p:nvSpPr>
          <p:spPr bwMode="auto">
            <a:xfrm>
              <a:off x="4461937" y="6324601"/>
              <a:ext cx="3427174" cy="602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cs typeface="Arial" charset="0"/>
                </a:rPr>
                <a:t>The Muller-</a:t>
              </a:r>
              <a:r>
                <a:rPr lang="en-US" sz="1600" dirty="0" err="1">
                  <a:solidFill>
                    <a:srgbClr val="000000"/>
                  </a:solidFill>
                  <a:cs typeface="Arial" charset="0"/>
                </a:rPr>
                <a:t>Lyer</a:t>
              </a:r>
              <a:r>
                <a:rPr lang="en-US" sz="1600" dirty="0">
                  <a:solidFill>
                    <a:srgbClr val="000000"/>
                  </a:solidFill>
                  <a:cs typeface="Arial" charset="0"/>
                </a:rPr>
                <a:t> illusion</a:t>
              </a:r>
            </a:p>
          </p:txBody>
        </p:sp>
      </p:grp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3108682" y="4912888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 flipV="1">
            <a:off x="1813282" y="5293888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975082" y="4912888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 flipH="1" flipV="1">
            <a:off x="2041882" y="4912888"/>
            <a:ext cx="7620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1075344" y="4608088"/>
            <a:ext cx="2596942" cy="23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 rot="19488811">
            <a:off x="4181093" y="4277627"/>
            <a:ext cx="358477" cy="1623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2098211">
            <a:off x="4166206" y="5163352"/>
            <a:ext cx="353066" cy="165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-509" y="6614454"/>
            <a:ext cx="299491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Adapted from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r>
              <a:rPr lang="en-US" sz="1050" dirty="0">
                <a:solidFill>
                  <a:srgbClr val="000000"/>
                </a:solidFill>
              </a:rPr>
              <a:t>, D. </a:t>
            </a:r>
            <a:r>
              <a:rPr lang="en-US" sz="1050" dirty="0" err="1">
                <a:solidFill>
                  <a:srgbClr val="000000"/>
                </a:solidFill>
              </a:rPr>
              <a:t>Hoiem</a:t>
            </a:r>
            <a:endParaRPr lang="en-US" sz="1050" dirty="0">
              <a:solidFill>
                <a:srgbClr val="000000"/>
              </a:solidFill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5D04DC6-195B-434F-9286-A0CD18842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1868" t="41953" r="11375" b="30560"/>
          <a:stretch>
            <a:fillRect/>
          </a:stretch>
        </p:blipFill>
        <p:spPr bwMode="auto">
          <a:xfrm>
            <a:off x="1685507" y="1018900"/>
            <a:ext cx="5992813" cy="23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46088" y="0"/>
            <a:ext cx="8229600" cy="11430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We perceive the interpretation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A9176A-86B2-433E-87E9-B7D32BD0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07F638-E97B-4BFD-AD2F-71EC9734DD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606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dirty="0"/>
              <a:t>Similarity</a:t>
            </a:r>
          </a:p>
        </p:txBody>
      </p:sp>
      <p:pic>
        <p:nvPicPr>
          <p:cNvPr id="29699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2713" y="4341813"/>
            <a:ext cx="3249612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0400" y="1165225"/>
            <a:ext cx="22637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7975" y="4524375"/>
            <a:ext cx="23320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3" y="1165225"/>
            <a:ext cx="42068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65E3B168-5927-4E1D-A3A7-9262DCD86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Slide: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2E0F0F-E80B-49A6-BCB4-807EFFE35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ar-S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147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/>
              <a:t>Proximity</a:t>
            </a:r>
          </a:p>
        </p:txBody>
      </p:sp>
      <p:pic>
        <p:nvPicPr>
          <p:cNvPr id="32771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" y="1201738"/>
            <a:ext cx="6667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4" cstate="print"/>
          <a:srcRect t="46950" r="26448"/>
          <a:stretch>
            <a:fillRect/>
          </a:stretch>
        </p:blipFill>
        <p:spPr bwMode="auto">
          <a:xfrm>
            <a:off x="3359150" y="4013200"/>
            <a:ext cx="5703888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E04D99C8-0930-420F-A032-38349E17C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Slide: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01CF17-15CA-413C-8A8A-580E1A1D6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ar-S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842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/>
              <a:t>Common fate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84300"/>
            <a:ext cx="5030788" cy="34686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31749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5738" y="1712913"/>
            <a:ext cx="40941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Slide: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36132-411C-4269-A4D7-E33B963A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ar-S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770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clean_histogram_graysca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5950" y="1042988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simple_ima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" y="139223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5813425" y="35464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intensity</a:t>
            </a:r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 rot="-5400000">
            <a:off x="2951163" y="1406525"/>
            <a:ext cx="31765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pixel count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993775" y="313213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input image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56200" y="1574800"/>
            <a:ext cx="2263775" cy="1314450"/>
            <a:chOff x="5156211" y="873090"/>
            <a:chExt cx="2263803" cy="1314468"/>
          </a:xfrm>
        </p:grpSpPr>
        <p:sp>
          <p:nvSpPr>
            <p:cNvPr id="51217" name="TextBox 14"/>
            <p:cNvSpPr txBox="1">
              <a:spLocks noChangeArrowheads="1"/>
            </p:cNvSpPr>
            <p:nvPr/>
          </p:nvSpPr>
          <p:spPr bwMode="auto">
            <a:xfrm>
              <a:off x="5265747" y="873090"/>
              <a:ext cx="2154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>
                  <a:solidFill>
                    <a:srgbClr val="000000"/>
                  </a:solidFill>
                </a:rPr>
                <a:t>black pixels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4973646" y="1384272"/>
              <a:ext cx="985850" cy="6207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89725" y="1720850"/>
            <a:ext cx="839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gray pixels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6817518" y="2469357"/>
            <a:ext cx="3286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304213" y="1027113"/>
            <a:ext cx="839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white pixels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7785100" y="1673225"/>
            <a:ext cx="777875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4700" y="4195763"/>
            <a:ext cx="77851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These intensities define the three groups.</a:t>
            </a:r>
          </a:p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We could label every pixel in the image according to which of these primary intensities it is.</a:t>
            </a:r>
          </a:p>
          <a:p>
            <a:pPr marL="747713" lvl="1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i.e., </a:t>
            </a:r>
            <a:r>
              <a:rPr lang="en-US" sz="2000" i="1">
                <a:solidFill>
                  <a:srgbClr val="000000"/>
                </a:solidFill>
              </a:rPr>
              <a:t>segment</a:t>
            </a:r>
            <a:r>
              <a:rPr lang="en-US" sz="2000">
                <a:solidFill>
                  <a:srgbClr val="000000"/>
                </a:solidFill>
              </a:rPr>
              <a:t> the image based on the intensity feature.</a:t>
            </a:r>
          </a:p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What if the image isn’t quite so simple?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249363" y="1939925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62175" y="1903413"/>
            <a:ext cx="5842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892425" y="1428750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</a:rPr>
              <a:t>Image segmentation: toy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30" y="6613611"/>
            <a:ext cx="25688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57338-896E-4AF0-9819-40AD531E8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8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 build="allAtOnce"/>
      <p:bldP spid="31" grpId="0"/>
      <p:bldP spid="32" grpId="0"/>
      <p:bldP spid="3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noisy_grayscale_i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" y="727075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1" name="Picture 6" descr="noisy_histogram_grayscal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2463" y="398463"/>
            <a:ext cx="417195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8"/>
          <p:cNvSpPr txBox="1">
            <a:spLocks noChangeArrowheads="1"/>
          </p:cNvSpPr>
          <p:nvPr/>
        </p:nvSpPr>
        <p:spPr bwMode="auto">
          <a:xfrm>
            <a:off x="993775" y="24796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input image</a:t>
            </a:r>
          </a:p>
        </p:txBody>
      </p: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5740400" y="2735263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intensity</a:t>
            </a:r>
          </a:p>
        </p:txBody>
      </p:sp>
      <p:sp>
        <p:nvSpPr>
          <p:cNvPr id="53254" name="TextBox 10"/>
          <p:cNvSpPr txBox="1">
            <a:spLocks noChangeArrowheads="1"/>
          </p:cNvSpPr>
          <p:nvPr/>
        </p:nvSpPr>
        <p:spPr bwMode="auto">
          <a:xfrm rot="-5400000">
            <a:off x="3517106" y="1315245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>
                <a:solidFill>
                  <a:srgbClr val="000000"/>
                </a:solidFill>
              </a:rPr>
              <a:t>pixel count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1213" y="3282950"/>
            <a:ext cx="77851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Now how to determine the three main intensities that define our groups?</a:t>
            </a:r>
          </a:p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We need to </a:t>
            </a:r>
            <a:r>
              <a:rPr lang="en-US" sz="2400" b="1" i="1" dirty="0">
                <a:solidFill>
                  <a:srgbClr val="000000"/>
                </a:solidFill>
              </a:rPr>
              <a:t>cluster.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30" y="6613611"/>
            <a:ext cx="25688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6D3C8D-44AF-424F-8EF4-1DB3B61A8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41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Intensity profile</a:t>
            </a:r>
          </a:p>
        </p:txBody>
      </p:sp>
      <p:pic>
        <p:nvPicPr>
          <p:cNvPr id="17411" name="Picture 3" descr="C:\Documents and Settings\Derek Hoiem\My Documents\Classes\Spring10 - Computer Vision\figs\7\monaco_500.png"/>
          <p:cNvPicPr>
            <a:picLocks noChangeAspect="1" noChangeArrowheads="1"/>
          </p:cNvPicPr>
          <p:nvPr/>
        </p:nvPicPr>
        <p:blipFill>
          <a:blip r:embed="rId2" cstate="print"/>
          <a:srcRect l="7143" t="2380" r="7143"/>
          <a:stretch>
            <a:fillRect/>
          </a:stretch>
        </p:blipFill>
        <p:spPr bwMode="auto">
          <a:xfrm>
            <a:off x="4572000" y="0"/>
            <a:ext cx="45720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2" name="Group 12"/>
          <p:cNvGrpSpPr>
            <a:grpSpLocks noChangeAspect="1"/>
          </p:cNvGrpSpPr>
          <p:nvPr/>
        </p:nvGrpSpPr>
        <p:grpSpPr bwMode="auto">
          <a:xfrm>
            <a:off x="228600" y="1524000"/>
            <a:ext cx="3438525" cy="4267200"/>
            <a:chOff x="0" y="1143000"/>
            <a:chExt cx="4421326" cy="5486400"/>
          </a:xfrm>
        </p:grpSpPr>
        <p:pic>
          <p:nvPicPr>
            <p:cNvPr id="17416" name="Picture 2" descr="C:\Documents and Settings\Derek Hoiem\My Documents\My Pictures\monte carlo\monaco03.jpg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304800" y="1143000"/>
              <a:ext cx="4116526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>
              <a:off x="304145" y="4572000"/>
              <a:ext cx="4115140" cy="20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0" y="3886200"/>
              <a:ext cx="838950" cy="53272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/>
          <p:cNvCxnSpPr/>
          <p:nvPr/>
        </p:nvCxnSpPr>
        <p:spPr>
          <a:xfrm>
            <a:off x="5029200" y="457200"/>
            <a:ext cx="381000" cy="762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3" name="Picture 5" descr="C:\Documents and Settings\Derek Hoiem\My Documents\Classes\Spring10 - Computer Vision\figs\7\monaco_500_gx.png"/>
          <p:cNvPicPr>
            <a:picLocks noChangeAspect="1" noChangeArrowheads="1"/>
          </p:cNvPicPr>
          <p:nvPr/>
        </p:nvPicPr>
        <p:blipFill>
          <a:blip r:embed="rId4" cstate="print"/>
          <a:srcRect l="7307" t="2856" r="7130" b="5714"/>
          <a:stretch>
            <a:fillRect/>
          </a:stretch>
        </p:blipFill>
        <p:spPr bwMode="auto">
          <a:xfrm>
            <a:off x="4572000" y="2971800"/>
            <a:ext cx="4572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4953000" y="4572000"/>
            <a:ext cx="381000" cy="1524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24600" y="2286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Intensity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7000" y="328185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Gradient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D. </a:t>
            </a:r>
            <a:r>
              <a:rPr lang="en-US" sz="1200" dirty="0" err="1">
                <a:solidFill>
                  <a:prstClr val="black"/>
                </a:solidFill>
              </a:rPr>
              <a:t>Hoiem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BB28E5-6866-4603-835D-EE170160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387C5-D1BA-4E64-9B6E-A01CF3A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9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920750" y="1055688"/>
            <a:ext cx="7667625" cy="625475"/>
            <a:chOff x="847674" y="5692806"/>
            <a:chExt cx="7667730" cy="62492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47674" y="5802246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6509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295" name="TextBox 17"/>
            <p:cNvSpPr txBox="1">
              <a:spLocks noChangeArrowheads="1"/>
            </p:cNvSpPr>
            <p:nvPr/>
          </p:nvSpPr>
          <p:spPr bwMode="auto">
            <a:xfrm>
              <a:off x="1541421" y="5948397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54296" name="TextBox 18"/>
            <p:cNvSpPr txBox="1">
              <a:spLocks noChangeArrowheads="1"/>
            </p:cNvSpPr>
            <p:nvPr/>
          </p:nvSpPr>
          <p:spPr bwMode="auto">
            <a:xfrm>
              <a:off x="4462461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190</a:t>
              </a:r>
            </a:p>
          </p:txBody>
        </p:sp>
        <p:sp>
          <p:nvSpPr>
            <p:cNvPr id="54297" name="TextBox 19"/>
            <p:cNvSpPr txBox="1">
              <a:spLocks noChangeArrowheads="1"/>
            </p:cNvSpPr>
            <p:nvPr/>
          </p:nvSpPr>
          <p:spPr bwMode="auto">
            <a:xfrm>
              <a:off x="6835806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255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80336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0490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4306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8943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53548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68154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71805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90061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87003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0655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05260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14206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7857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32462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39765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43416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58021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26574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022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44831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74041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68975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72626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87232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883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4534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09139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20093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34698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13816" y="3465513"/>
            <a:ext cx="7923213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Goal: choose three “centers” as the </a:t>
            </a:r>
            <a:r>
              <a:rPr lang="en-US" sz="2400" dirty="0">
                <a:solidFill>
                  <a:srgbClr val="C00000"/>
                </a:solidFill>
              </a:rPr>
              <a:t>representative </a:t>
            </a:r>
            <a:r>
              <a:rPr lang="en-US" sz="2400" dirty="0">
                <a:solidFill>
                  <a:srgbClr val="000000"/>
                </a:solidFill>
              </a:rPr>
              <a:t>intensities, and label every pixel according to which of these centers it is nearest to.</a:t>
            </a:r>
          </a:p>
          <a:p>
            <a:pPr marL="290513" indent="-290513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Best cluster centers are those that minimize </a:t>
            </a:r>
            <a:r>
              <a:rPr lang="en-US" sz="2400" i="1" dirty="0">
                <a:solidFill>
                  <a:srgbClr val="000000"/>
                </a:solidFill>
              </a:rPr>
              <a:t>sum of squared differences </a:t>
            </a:r>
            <a:r>
              <a:rPr lang="en-US" sz="2400" dirty="0">
                <a:solidFill>
                  <a:srgbClr val="000000"/>
                </a:solidFill>
              </a:rPr>
              <a:t>(SSD) between all points and their nearest cluster center c</a:t>
            </a:r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</a:p>
        </p:txBody>
      </p:sp>
      <p:grpSp>
        <p:nvGrpSpPr>
          <p:cNvPr id="3" name="Group 74"/>
          <p:cNvGrpSpPr>
            <a:grpSpLocks noChangeAspect="1"/>
          </p:cNvGrpSpPr>
          <p:nvPr/>
        </p:nvGrpSpPr>
        <p:grpSpPr bwMode="auto">
          <a:xfrm>
            <a:off x="2235200" y="2005013"/>
            <a:ext cx="4862513" cy="1241425"/>
            <a:chOff x="884187" y="1968480"/>
            <a:chExt cx="7120035" cy="1817688"/>
          </a:xfrm>
        </p:grpSpPr>
        <p:pic>
          <p:nvPicPr>
            <p:cNvPr id="54286" name="Picture 5" descr="noisy_grayscale_im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84187" y="1968480"/>
              <a:ext cx="2762250" cy="1781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5156208" y="2004993"/>
              <a:ext cx="2848014" cy="1781175"/>
              <a:chOff x="628596" y="690525"/>
              <a:chExt cx="2848014" cy="1781175"/>
            </a:xfrm>
          </p:grpSpPr>
          <p:pic>
            <p:nvPicPr>
              <p:cNvPr id="54289" name="Picture 58" descr="simple_image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4290" name="TextBox 5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FFFFFF"/>
                    </a:solidFill>
                  </a:rPr>
                  <a:t>1</a:t>
                </a:r>
              </a:p>
            </p:txBody>
          </p:sp>
          <p:sp>
            <p:nvSpPr>
              <p:cNvPr id="54291" name="TextBox 61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54292" name="TextBox 62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000000"/>
                    </a:solidFill>
                  </a:rPr>
                  <a:t>3</a:t>
                </a: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>
              <a:off x="3878181" y="2916839"/>
              <a:ext cx="1059986" cy="23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Down Arrow 71"/>
          <p:cNvSpPr/>
          <p:nvPr/>
        </p:nvSpPr>
        <p:spPr>
          <a:xfrm>
            <a:off x="1724025" y="398463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4791075" y="434975"/>
            <a:ext cx="219075" cy="47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4" name="Down Arrow 73"/>
          <p:cNvSpPr/>
          <p:nvPr/>
        </p:nvSpPr>
        <p:spPr>
          <a:xfrm>
            <a:off x="7054850" y="471488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4281" name="TextBox 75"/>
          <p:cNvSpPr txBox="1">
            <a:spLocks noChangeArrowheads="1"/>
          </p:cNvSpPr>
          <p:nvPr/>
        </p:nvSpPr>
        <p:spPr bwMode="auto">
          <a:xfrm>
            <a:off x="3914775" y="149383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intensity</a:t>
            </a:r>
          </a:p>
        </p:txBody>
      </p:sp>
      <p:pic>
        <p:nvPicPr>
          <p:cNvPr id="77" name="Picture 211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4738" y="5850860"/>
            <a:ext cx="5105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Oval 77"/>
          <p:cNvSpPr/>
          <p:nvPr/>
        </p:nvSpPr>
        <p:spPr>
          <a:xfrm>
            <a:off x="176053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2758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7091363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30" y="6613611"/>
            <a:ext cx="25688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75CA3-5ABE-40A2-AD4E-58209C97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0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allAtOnce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/>
              <a:t>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8423275" cy="4525962"/>
          </a:xfrm>
        </p:spPr>
        <p:txBody>
          <a:bodyPr/>
          <a:lstStyle/>
          <a:p>
            <a:r>
              <a:rPr lang="en-US" sz="2400"/>
              <a:t>With this objective, it is a “chicken and egg” problem:</a:t>
            </a:r>
          </a:p>
          <a:p>
            <a:pPr lvl="1"/>
            <a:r>
              <a:rPr lang="en-US" sz="2400"/>
              <a:t>If we knew the </a:t>
            </a:r>
            <a:r>
              <a:rPr lang="en-US" sz="2400" b="1"/>
              <a:t>cluster centers</a:t>
            </a:r>
            <a:r>
              <a:rPr lang="en-US" sz="2400"/>
              <a:t>, we could allocate points to groups by assigning each to its closest center.</a:t>
            </a:r>
          </a:p>
          <a:p>
            <a:pPr lvl="1"/>
            <a:endParaRPr lang="en-US" sz="2400"/>
          </a:p>
          <a:p>
            <a:pPr lvl="1"/>
            <a:endParaRPr lang="en-US" sz="2400"/>
          </a:p>
          <a:p>
            <a:pPr lvl="1"/>
            <a:endParaRPr lang="en-US"/>
          </a:p>
          <a:p>
            <a:pPr lvl="1"/>
            <a:r>
              <a:rPr lang="en-US" sz="2400"/>
              <a:t>If we knew the </a:t>
            </a:r>
            <a:r>
              <a:rPr lang="en-US" sz="2400" b="1"/>
              <a:t>group memberships</a:t>
            </a:r>
            <a:r>
              <a:rPr lang="en-US" sz="2400"/>
              <a:t>, we could get the centers by computing the mean per group.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847725" y="3249613"/>
            <a:ext cx="7667625" cy="182562"/>
            <a:chOff x="847674" y="5692806"/>
            <a:chExt cx="7667730" cy="1825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47674" y="5802345"/>
              <a:ext cx="7667730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1724025" y="3246438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864100" y="3246438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6238" y="3246438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39825" y="3030538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097338" y="3030538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5995988" y="3067050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847725" y="5330825"/>
            <a:ext cx="7667625" cy="182563"/>
            <a:chOff x="847674" y="5692806"/>
            <a:chExt cx="7667730" cy="18256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847674" y="5802345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6" name="Oval 95"/>
          <p:cNvSpPr/>
          <p:nvPr/>
        </p:nvSpPr>
        <p:spPr>
          <a:xfrm>
            <a:off x="1139825" y="5111750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4097338" y="5111750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5995988" y="5148263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1724025" y="5327650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900613" y="5327650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762750" y="5327650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030" y="6613611"/>
            <a:ext cx="25688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C7B52-B8F9-464C-8B17-A6D0F992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ar-S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1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/>
              <a:t>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229600" cy="4814888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Basic idea: randomly initialize the </a:t>
            </a:r>
            <a:r>
              <a:rPr lang="en-US" sz="2400" i="1" dirty="0"/>
              <a:t>k</a:t>
            </a:r>
            <a:r>
              <a:rPr lang="en-US" sz="2400" dirty="0"/>
              <a:t> cluster centers, and iterate between the two steps we just saw.</a:t>
            </a:r>
          </a:p>
          <a:p>
            <a:pPr>
              <a:defRPr/>
            </a:pPr>
            <a:endParaRPr lang="en-US" sz="800" dirty="0"/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i="1" dirty="0">
                <a:solidFill>
                  <a:srgbClr val="000000"/>
                </a:solidFill>
              </a:rPr>
              <a:t>Randomly</a:t>
            </a:r>
            <a:r>
              <a:rPr lang="en-US" sz="2000" dirty="0">
                <a:solidFill>
                  <a:srgbClr val="000000"/>
                </a:solidFill>
              </a:rPr>
              <a:t> initialize the </a:t>
            </a:r>
            <a:r>
              <a:rPr lang="en-US" sz="2000" dirty="0">
                <a:solidFill>
                  <a:srgbClr val="00B050"/>
                </a:solidFill>
              </a:rPr>
              <a:t>cluster centers, c</a:t>
            </a:r>
            <a:r>
              <a:rPr lang="en-US" sz="2000" baseline="-25000" dirty="0">
                <a:solidFill>
                  <a:srgbClr val="00B050"/>
                </a:solidFill>
              </a:rPr>
              <a:t>1</a:t>
            </a:r>
            <a:r>
              <a:rPr lang="en-US" sz="2000" dirty="0">
                <a:solidFill>
                  <a:srgbClr val="00B050"/>
                </a:solidFill>
              </a:rPr>
              <a:t>, ..., </a:t>
            </a:r>
            <a:r>
              <a:rPr lang="en-US" sz="2000" dirty="0" err="1">
                <a:solidFill>
                  <a:srgbClr val="00B050"/>
                </a:solidFill>
              </a:rPr>
              <a:t>c</a:t>
            </a:r>
            <a:r>
              <a:rPr lang="en-US" sz="2000" baseline="-25000" dirty="0" err="1">
                <a:solidFill>
                  <a:srgbClr val="00B050"/>
                </a:solidFill>
              </a:rPr>
              <a:t>K</a:t>
            </a:r>
            <a:endParaRPr lang="en-US" sz="2000" baseline="-25000" dirty="0">
              <a:solidFill>
                <a:srgbClr val="00B05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i="1" dirty="0">
                <a:solidFill>
                  <a:srgbClr val="000000"/>
                </a:solidFill>
              </a:rPr>
              <a:t>Given </a:t>
            </a:r>
            <a:r>
              <a:rPr lang="en-US" sz="2000" i="1" dirty="0">
                <a:solidFill>
                  <a:srgbClr val="00B050"/>
                </a:solidFill>
              </a:rPr>
              <a:t>cluster centers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/>
              <a:t>determine</a:t>
            </a:r>
            <a:r>
              <a:rPr lang="en-US" sz="2000" dirty="0">
                <a:solidFill>
                  <a:srgbClr val="0070C0"/>
                </a:solidFill>
              </a:rPr>
              <a:t> points </a:t>
            </a:r>
            <a:r>
              <a:rPr lang="en-US" sz="2000" dirty="0">
                <a:solidFill>
                  <a:srgbClr val="000000"/>
                </a:solidFill>
              </a:rPr>
              <a:t>in each cluster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For each point </a:t>
            </a:r>
            <a:r>
              <a:rPr lang="en-US" sz="1800" dirty="0">
                <a:solidFill>
                  <a:srgbClr val="0070C0"/>
                </a:solidFill>
              </a:rPr>
              <a:t>p</a:t>
            </a:r>
            <a:r>
              <a:rPr lang="en-US" sz="1800" dirty="0">
                <a:solidFill>
                  <a:srgbClr val="000000"/>
                </a:solidFill>
              </a:rPr>
              <a:t>, find the closest </a:t>
            </a:r>
            <a:r>
              <a:rPr lang="en-US" sz="1800" dirty="0" err="1">
                <a:solidFill>
                  <a:srgbClr val="00B050"/>
                </a:solidFill>
              </a:rPr>
              <a:t>c</a:t>
            </a:r>
            <a:r>
              <a:rPr lang="en-US" sz="1800" baseline="-25000" dirty="0" err="1">
                <a:solidFill>
                  <a:srgbClr val="00B050"/>
                </a:solidFill>
              </a:rPr>
              <a:t>i</a:t>
            </a:r>
            <a:r>
              <a:rPr lang="en-US" sz="1800" dirty="0">
                <a:solidFill>
                  <a:srgbClr val="000000"/>
                </a:solidFill>
              </a:rPr>
              <a:t>.  Put </a:t>
            </a:r>
            <a:r>
              <a:rPr lang="en-US" sz="1800" dirty="0">
                <a:solidFill>
                  <a:srgbClr val="0070C0"/>
                </a:solidFill>
              </a:rPr>
              <a:t>p</a:t>
            </a:r>
            <a:r>
              <a:rPr lang="en-US" sz="1800" dirty="0">
                <a:solidFill>
                  <a:srgbClr val="000000"/>
                </a:solidFill>
              </a:rPr>
              <a:t> into </a:t>
            </a:r>
            <a:r>
              <a:rPr lang="en-US" sz="1800" dirty="0">
                <a:solidFill>
                  <a:srgbClr val="00B050"/>
                </a:solidFill>
              </a:rPr>
              <a:t>cluster </a:t>
            </a:r>
            <a:r>
              <a:rPr lang="en-US" sz="1800" dirty="0" err="1">
                <a:solidFill>
                  <a:srgbClr val="00B050"/>
                </a:solidFill>
              </a:rPr>
              <a:t>i</a:t>
            </a:r>
            <a:endParaRPr lang="en-US" sz="1800" dirty="0">
              <a:solidFill>
                <a:srgbClr val="00B05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i="1" dirty="0">
                <a:solidFill>
                  <a:srgbClr val="000000"/>
                </a:solidFill>
              </a:rPr>
              <a:t>Given </a:t>
            </a:r>
            <a:r>
              <a:rPr lang="en-US" sz="2000" i="1" dirty="0">
                <a:solidFill>
                  <a:srgbClr val="0070C0"/>
                </a:solidFill>
              </a:rPr>
              <a:t>points</a:t>
            </a:r>
            <a:r>
              <a:rPr lang="en-US" sz="2000" i="1" dirty="0">
                <a:solidFill>
                  <a:srgbClr val="000000"/>
                </a:solidFill>
              </a:rPr>
              <a:t> in each </a:t>
            </a:r>
            <a:r>
              <a:rPr lang="en-US" sz="2000" i="1" dirty="0">
                <a:solidFill>
                  <a:srgbClr val="00B050"/>
                </a:solidFill>
              </a:rPr>
              <a:t>cluster</a:t>
            </a:r>
            <a:r>
              <a:rPr lang="en-US" sz="2000" dirty="0">
                <a:solidFill>
                  <a:srgbClr val="000000"/>
                </a:solidFill>
              </a:rPr>
              <a:t>, solve for </a:t>
            </a:r>
            <a:r>
              <a:rPr lang="en-US" sz="2000" dirty="0" err="1">
                <a:solidFill>
                  <a:srgbClr val="00B050"/>
                </a:solidFill>
              </a:rPr>
              <a:t>c</a:t>
            </a:r>
            <a:r>
              <a:rPr lang="en-US" sz="2000" baseline="-25000" dirty="0" err="1">
                <a:solidFill>
                  <a:srgbClr val="00B050"/>
                </a:solidFill>
              </a:rPr>
              <a:t>i</a:t>
            </a:r>
            <a:endParaRPr lang="en-US" sz="2000" baseline="-25000" dirty="0">
              <a:solidFill>
                <a:srgbClr val="00B050"/>
              </a:solidFill>
            </a:endParaRP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Set </a:t>
            </a:r>
            <a:r>
              <a:rPr lang="en-US" sz="1800" dirty="0" err="1">
                <a:solidFill>
                  <a:srgbClr val="00B050"/>
                </a:solidFill>
              </a:rPr>
              <a:t>c</a:t>
            </a:r>
            <a:r>
              <a:rPr lang="en-US" sz="1800" baseline="-25000" dirty="0" err="1">
                <a:solidFill>
                  <a:srgbClr val="00B050"/>
                </a:solidFill>
              </a:rPr>
              <a:t>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to be the mean of </a:t>
            </a:r>
            <a:r>
              <a:rPr lang="en-US" sz="1800" dirty="0">
                <a:solidFill>
                  <a:srgbClr val="0070C0"/>
                </a:solidFill>
              </a:rPr>
              <a:t>points</a:t>
            </a:r>
            <a:r>
              <a:rPr lang="en-US" sz="1800" dirty="0">
                <a:solidFill>
                  <a:srgbClr val="000000"/>
                </a:solidFill>
              </a:rPr>
              <a:t> in </a:t>
            </a:r>
            <a:r>
              <a:rPr lang="en-US" sz="1800" dirty="0">
                <a:solidFill>
                  <a:srgbClr val="00B050"/>
                </a:solidFill>
              </a:rPr>
              <a:t>cluster </a:t>
            </a:r>
            <a:r>
              <a:rPr lang="en-US" sz="1800" dirty="0" err="1">
                <a:solidFill>
                  <a:srgbClr val="00B050"/>
                </a:solidFill>
              </a:rPr>
              <a:t>i</a:t>
            </a:r>
            <a:endParaRPr lang="en-US" sz="1800" dirty="0">
              <a:solidFill>
                <a:srgbClr val="00B05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</a:rPr>
              <a:t>If </a:t>
            </a:r>
            <a:r>
              <a:rPr lang="en-US" sz="2000" dirty="0" err="1">
                <a:solidFill>
                  <a:srgbClr val="00B050"/>
                </a:solidFill>
              </a:rPr>
              <a:t>c</a:t>
            </a:r>
            <a:r>
              <a:rPr lang="en-US" sz="2000" baseline="-25000" dirty="0" err="1">
                <a:solidFill>
                  <a:srgbClr val="00B05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 have changed, repeat Step 2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</a:rPr>
              <a:t>Properties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Will always converge to </a:t>
            </a:r>
            <a:r>
              <a:rPr lang="en-US" sz="2000" i="1" dirty="0">
                <a:solidFill>
                  <a:srgbClr val="000000"/>
                </a:solidFill>
              </a:rPr>
              <a:t>some</a:t>
            </a:r>
            <a:r>
              <a:rPr lang="en-US" sz="2000" dirty="0">
                <a:solidFill>
                  <a:srgbClr val="000000"/>
                </a:solidFill>
              </a:rPr>
              <a:t> solution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Can be a “local minimum” of objective</a:t>
            </a:r>
            <a:r>
              <a:rPr lang="en-US" sz="1800" dirty="0">
                <a:solidFill>
                  <a:srgbClr val="000000"/>
                </a:solidFill>
              </a:rPr>
              <a:t>: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 marL="43815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400" dirty="0"/>
          </a:p>
        </p:txBody>
      </p:sp>
      <p:sp>
        <p:nvSpPr>
          <p:cNvPr id="6" name="Curved Right Arrow 5"/>
          <p:cNvSpPr/>
          <p:nvPr/>
        </p:nvSpPr>
        <p:spPr>
          <a:xfrm rot="10800000">
            <a:off x="7639050" y="2406650"/>
            <a:ext cx="912813" cy="16430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3476" y="5648274"/>
            <a:ext cx="3132744" cy="42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-2899" y="6581775"/>
            <a:ext cx="386566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Slide: Steve Seitz, image: Wikipedia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29" y="4418748"/>
            <a:ext cx="2955877" cy="23647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D94DC-3D13-40B2-9E9F-C0820E22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ar-S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4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28033" r="2083" b="14529"/>
          <a:stretch>
            <a:fillRect/>
          </a:stretch>
        </p:blipFill>
        <p:spPr bwMode="auto">
          <a:xfrm>
            <a:off x="181768" y="274638"/>
            <a:ext cx="87804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A. Moore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726F39-C31C-44BC-8808-435CB1A5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253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20512" r="28751" b="22050"/>
          <a:stretch>
            <a:fillRect/>
          </a:stretch>
        </p:blipFill>
        <p:spPr bwMode="auto">
          <a:xfrm>
            <a:off x="242515" y="294516"/>
            <a:ext cx="8606957" cy="612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A. Moore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0F8E2-89AA-452D-8C20-C6AF72B5D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83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19145" r="16667" b="32993"/>
          <a:stretch>
            <a:fillRect/>
          </a:stretch>
        </p:blipFill>
        <p:spPr bwMode="auto">
          <a:xfrm>
            <a:off x="236154" y="254442"/>
            <a:ext cx="8742791" cy="618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A. Moore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59AE15-95C6-4B4C-8645-49E932B6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613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6923" r="42917" b="9744"/>
          <a:stretch>
            <a:fillRect/>
          </a:stretch>
        </p:blipFill>
        <p:spPr bwMode="auto">
          <a:xfrm>
            <a:off x="256032" y="274320"/>
            <a:ext cx="8609428" cy="621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A. Moore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C4EEF8-22EA-48C9-AA03-BF0F7A54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920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6923" r="18750" b="10426"/>
          <a:stretch>
            <a:fillRect/>
          </a:stretch>
        </p:blipFill>
        <p:spPr bwMode="auto">
          <a:xfrm>
            <a:off x="274320" y="274320"/>
            <a:ext cx="8464732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A. Moore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4E0649-F1DC-48F7-9692-2827A308A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067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 converges to a local minimum</a:t>
            </a:r>
          </a:p>
        </p:txBody>
      </p:sp>
      <p:pic>
        <p:nvPicPr>
          <p:cNvPr id="46083" name="Picture 2" descr="C:\Users\James\Dropbox\cs143 fall 2013\cs143 fall 2013 slides\15\K-means_convergence_to_a_local_minim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50368"/>
          <a:stretch>
            <a:fillRect/>
          </a:stretch>
        </p:blipFill>
        <p:spPr bwMode="auto">
          <a:xfrm>
            <a:off x="1462088" y="1306287"/>
            <a:ext cx="640397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2" descr="C:\Users\James\Dropbox\cs143 fall 2013\cs143 fall 2013 slides\15\K-means_convergence_to_a_local_minim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4"/>
          <a:stretch>
            <a:fillRect/>
          </a:stretch>
        </p:blipFill>
        <p:spPr bwMode="auto">
          <a:xfrm>
            <a:off x="1447800" y="3592287"/>
            <a:ext cx="6430963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Adapted from James Hays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606800" y="1175657"/>
            <a:ext cx="0" cy="41198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62172" y="1175657"/>
            <a:ext cx="0" cy="41198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045029" y="3200401"/>
            <a:ext cx="72208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12114" y="5787853"/>
            <a:ext cx="4319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can I try to fix this problem?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68ADE-6E97-4D23-A49B-2AE78146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40F04-038E-428E-9EBC-CA1AEE4AB2DD}" type="slidenum">
              <a:rPr lang="en-US" altLang="en-US" smtClean="0"/>
              <a:pPr/>
              <a:t>88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03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Setting k?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One way: silhouette coefficient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Sensitive to initial centers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Use heuristics or output of another method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Detects spherical clusters</a:t>
            </a:r>
          </a:p>
          <a:p>
            <a:pPr lvl="1" eaLnBrk="1" hangingPunct="1">
              <a:lnSpc>
                <a:spcPct val="80000"/>
              </a:lnSpc>
              <a:buNone/>
            </a:pP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Adapted from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75480D-BE61-4F0D-B1A8-601AA905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4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a little Gaussian noise</a:t>
            </a:r>
          </a:p>
        </p:txBody>
      </p:sp>
      <p:pic>
        <p:nvPicPr>
          <p:cNvPr id="18435" name="Picture 2" descr="C:\Documents and Settings\Derek Hoiem\My Documents\Classes\Spring10 - Computer Vision\figs\7\monaco_500_gx_noise.png"/>
          <p:cNvPicPr>
            <a:picLocks noChangeAspect="1" noChangeArrowheads="1"/>
          </p:cNvPicPr>
          <p:nvPr/>
        </p:nvPicPr>
        <p:blipFill>
          <a:blip r:embed="rId2" cstate="print"/>
          <a:srcRect l="7143" t="3810" r="7143"/>
          <a:stretch>
            <a:fillRect/>
          </a:stretch>
        </p:blipFill>
        <p:spPr bwMode="auto">
          <a:xfrm>
            <a:off x="4572000" y="2209800"/>
            <a:ext cx="45720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Documents and Settings\Derek Hoiem\My Documents\Classes\Spring10 - Computer Vision\figs\7\monaco_noi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6477000" y="5791200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Gradient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8600" y="4572000"/>
            <a:ext cx="4114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7462684" y="6579267"/>
            <a:ext cx="168131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D. </a:t>
            </a:r>
            <a:r>
              <a:rPr lang="en-US" sz="1200" dirty="0" err="1">
                <a:solidFill>
                  <a:prstClr val="black"/>
                </a:solidFill>
              </a:rPr>
              <a:t>Hoiem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304F6E-62C7-42A7-8A1C-ACF23233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387C5-D1BA-4E64-9B6E-A01CF3A7D9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069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Aside: Smoothing cluster assignments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806450"/>
          </a:xfrm>
        </p:spPr>
        <p:txBody>
          <a:bodyPr/>
          <a:lstStyle/>
          <a:p>
            <a:pPr eaLnBrk="1" hangingPunct="1"/>
            <a:r>
              <a:rPr lang="en-US" sz="2400"/>
              <a:t>Assigning a cluster label per pixel may yield outliers:</a:t>
            </a:r>
          </a:p>
        </p:txBody>
      </p:sp>
      <p:pic>
        <p:nvPicPr>
          <p:cNvPr id="58372" name="Picture 3" descr="quantizedNoisy.jpg"/>
          <p:cNvPicPr>
            <a:picLocks noChangeAspect="1"/>
          </p:cNvPicPr>
          <p:nvPr/>
        </p:nvPicPr>
        <p:blipFill>
          <a:blip r:embed="rId3" cstate="print"/>
          <a:srcRect l="17226" t="9447" r="13077" b="11743"/>
          <a:stretch>
            <a:fillRect/>
          </a:stretch>
        </p:blipFill>
        <p:spPr bwMode="auto">
          <a:xfrm>
            <a:off x="4645025" y="1785938"/>
            <a:ext cx="285908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5" descr="noisy_grayscale_i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925" y="1822450"/>
            <a:ext cx="2679700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170363" y="2662238"/>
            <a:ext cx="43815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08513" y="4144963"/>
            <a:ext cx="2919412" cy="2424112"/>
            <a:chOff x="4608513" y="4145121"/>
            <a:chExt cx="2919126" cy="2423997"/>
          </a:xfrm>
        </p:grpSpPr>
        <p:grpSp>
          <p:nvGrpSpPr>
            <p:cNvPr id="3" name="Group 63"/>
            <p:cNvGrpSpPr>
              <a:grpSpLocks noChangeAspect="1"/>
            </p:cNvGrpSpPr>
            <p:nvPr/>
          </p:nvGrpSpPr>
          <p:grpSpPr bwMode="auto">
            <a:xfrm>
              <a:off x="4608513" y="4743469"/>
              <a:ext cx="2919126" cy="1825649"/>
              <a:chOff x="628596" y="690525"/>
              <a:chExt cx="2848014" cy="1781175"/>
            </a:xfrm>
          </p:grpSpPr>
          <p:pic>
            <p:nvPicPr>
              <p:cNvPr id="58382" name="Picture 8" descr="simple_image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8383" name="TextBox 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FFFFFF"/>
                    </a:solidFill>
                  </a:rPr>
                  <a:t>1</a:t>
                </a:r>
              </a:p>
            </p:txBody>
          </p:sp>
          <p:sp>
            <p:nvSpPr>
              <p:cNvPr id="58384" name="TextBox 10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58385" name="TextBox 11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>
                    <a:solidFill>
                      <a:srgbClr val="000000"/>
                    </a:solidFill>
                  </a:rPr>
                  <a:t>3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>
              <a:off x="5905362" y="4505466"/>
              <a:ext cx="474639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1" name="TextBox 16"/>
            <p:cNvSpPr txBox="1">
              <a:spLocks noChangeArrowheads="1"/>
            </p:cNvSpPr>
            <p:nvPr/>
          </p:nvSpPr>
          <p:spPr bwMode="auto">
            <a:xfrm>
              <a:off x="6178572" y="4145121"/>
              <a:ext cx="91282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58376" name="TextBox 17"/>
          <p:cNvSpPr txBox="1">
            <a:spLocks noChangeArrowheads="1"/>
          </p:cNvSpPr>
          <p:nvPr/>
        </p:nvSpPr>
        <p:spPr bwMode="auto">
          <a:xfrm>
            <a:off x="2308225" y="357505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58377" name="TextBox 18"/>
          <p:cNvSpPr txBox="1">
            <a:spLocks noChangeArrowheads="1"/>
          </p:cNvSpPr>
          <p:nvPr/>
        </p:nvSpPr>
        <p:spPr bwMode="auto">
          <a:xfrm>
            <a:off x="4425950" y="3575050"/>
            <a:ext cx="328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labeled by cluster center’s intensity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92138" y="4633913"/>
            <a:ext cx="38703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How to ensure they are spatially smooth?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FE1DC-EB7F-410B-A099-FC1EE91D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pic>
        <p:nvPicPr>
          <p:cNvPr id="2990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8975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Depending on what we choose as the </a:t>
            </a:r>
            <a:r>
              <a:rPr lang="en-US" sz="2400" i="1">
                <a:solidFill>
                  <a:srgbClr val="000000"/>
                </a:solidFill>
              </a:rPr>
              <a:t>feature space</a:t>
            </a:r>
            <a:r>
              <a:rPr lang="en-US" sz="2400">
                <a:solidFill>
                  <a:srgbClr val="000000"/>
                </a:solidFill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40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Grouping pixels based on </a:t>
            </a:r>
            <a:r>
              <a:rPr lang="en-US" sz="2400" b="1" dirty="0">
                <a:solidFill>
                  <a:srgbClr val="000000"/>
                </a:solidFill>
              </a:rPr>
              <a:t>intensity</a:t>
            </a:r>
            <a:r>
              <a:rPr lang="en-US" sz="2400" dirty="0">
                <a:solidFill>
                  <a:srgbClr val="000000"/>
                </a:solidFill>
              </a:rPr>
              <a:t> similarity 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65163" y="587533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Feature space: intensity value (1-d) </a:t>
            </a:r>
          </a:p>
        </p:txBody>
      </p:sp>
      <p:sp>
        <p:nvSpPr>
          <p:cNvPr id="70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F532D5-55BC-4A75-8E2B-8E50B75AB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5338" y="0"/>
            <a:ext cx="556101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belim_k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7588" y="3651250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labelim_k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7588" y="182563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4133850" y="1493838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K=2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06850" y="3465513"/>
            <a:ext cx="158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K=3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60825" y="1931988"/>
            <a:ext cx="657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30575" y="3246438"/>
            <a:ext cx="1460500" cy="1058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0" y="6596289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Adapted from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D25934-7B70-4928-BE79-2B3B823A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870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pic>
        <p:nvPicPr>
          <p:cNvPr id="645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735263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dirty="0">
                <a:solidFill>
                  <a:srgbClr val="000000"/>
                </a:solidFill>
              </a:rPr>
              <a:t>feature space</a:t>
            </a:r>
            <a:r>
              <a:rPr lang="en-US" sz="2400" dirty="0">
                <a:solidFill>
                  <a:srgbClr val="000000"/>
                </a:solidFill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52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2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2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4519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Grouping pixels based on </a:t>
            </a:r>
            <a:r>
              <a:rPr lang="en-US" sz="2400" b="1">
                <a:solidFill>
                  <a:srgbClr val="000000"/>
                </a:solidFill>
              </a:rPr>
              <a:t>intensity</a:t>
            </a:r>
            <a:r>
              <a:rPr lang="en-US" sz="2400">
                <a:solidFill>
                  <a:srgbClr val="000000"/>
                </a:solidFill>
              </a:rPr>
              <a:t> similarity 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09575" y="4560888"/>
            <a:ext cx="4856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Clusters based on intensity similarity don’t have to be spatially coherent.</a:t>
            </a:r>
          </a:p>
        </p:txBody>
      </p:sp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14CF4-4955-4900-A89B-C852E825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7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Segmentation as clustering</a:t>
            </a:r>
          </a:p>
        </p:txBody>
      </p:sp>
      <p:sp>
        <p:nvSpPr>
          <p:cNvPr id="65541" name="Line 31"/>
          <p:cNvSpPr>
            <a:spLocks noChangeShapeType="1"/>
          </p:cNvSpPr>
          <p:nvPr/>
        </p:nvSpPr>
        <p:spPr bwMode="auto">
          <a:xfrm flipV="1">
            <a:off x="1468438" y="35099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Line 32"/>
          <p:cNvSpPr>
            <a:spLocks noChangeShapeType="1"/>
          </p:cNvSpPr>
          <p:nvPr/>
        </p:nvSpPr>
        <p:spPr bwMode="auto">
          <a:xfrm flipV="1">
            <a:off x="1468438" y="4043363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3" name="Line 33"/>
          <p:cNvSpPr>
            <a:spLocks noChangeShapeType="1"/>
          </p:cNvSpPr>
          <p:nvPr/>
        </p:nvSpPr>
        <p:spPr bwMode="auto">
          <a:xfrm>
            <a:off x="1484313" y="5338763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4" name="Text Box 37"/>
          <p:cNvSpPr txBox="1">
            <a:spLocks noChangeArrowheads="1"/>
          </p:cNvSpPr>
          <p:nvPr/>
        </p:nvSpPr>
        <p:spPr bwMode="auto">
          <a:xfrm>
            <a:off x="3257550" y="5468938"/>
            <a:ext cx="53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</a:t>
            </a: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65546" name="Text Box 37"/>
          <p:cNvSpPr txBox="1">
            <a:spLocks noChangeArrowheads="1"/>
          </p:cNvSpPr>
          <p:nvPr/>
        </p:nvSpPr>
        <p:spPr bwMode="auto">
          <a:xfrm>
            <a:off x="2928938" y="3935413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Y</a:t>
            </a: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65547" name="Text Box 37"/>
          <p:cNvSpPr txBox="1">
            <a:spLocks noChangeArrowheads="1"/>
          </p:cNvSpPr>
          <p:nvPr/>
        </p:nvSpPr>
        <p:spPr bwMode="auto">
          <a:xfrm>
            <a:off x="1520825" y="3384550"/>
            <a:ext cx="1058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Intensity</a:t>
            </a:r>
            <a:endParaRPr lang="en-US" baseline="-25000">
              <a:solidFill>
                <a:srgbClr val="000000"/>
              </a:solidFill>
            </a:endParaRPr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2262188" y="49212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Oval 30"/>
          <p:cNvSpPr>
            <a:spLocks noChangeArrowheads="1"/>
          </p:cNvSpPr>
          <p:nvPr/>
        </p:nvSpPr>
        <p:spPr bwMode="auto">
          <a:xfrm>
            <a:off x="2400300" y="49768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" name="Oval 30"/>
          <p:cNvSpPr>
            <a:spLocks noChangeArrowheads="1"/>
          </p:cNvSpPr>
          <p:nvPr/>
        </p:nvSpPr>
        <p:spPr bwMode="auto">
          <a:xfrm>
            <a:off x="2339975" y="4779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" name="Oval 30"/>
          <p:cNvSpPr>
            <a:spLocks noChangeArrowheads="1"/>
          </p:cNvSpPr>
          <p:nvPr/>
        </p:nvSpPr>
        <p:spPr bwMode="auto">
          <a:xfrm>
            <a:off x="2411413" y="4932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2478088" y="4835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" name="Oval 30"/>
          <p:cNvSpPr>
            <a:spLocks noChangeArrowheads="1"/>
          </p:cNvSpPr>
          <p:nvPr/>
        </p:nvSpPr>
        <p:spPr bwMode="auto">
          <a:xfrm>
            <a:off x="2557463" y="49879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" name="Oval 30"/>
          <p:cNvSpPr>
            <a:spLocks noChangeArrowheads="1"/>
          </p:cNvSpPr>
          <p:nvPr/>
        </p:nvSpPr>
        <p:spPr bwMode="auto">
          <a:xfrm>
            <a:off x="2960688" y="50768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>
            <a:off x="3032125" y="52292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" name="Oval 30"/>
          <p:cNvSpPr>
            <a:spLocks noChangeArrowheads="1"/>
          </p:cNvSpPr>
          <p:nvPr/>
        </p:nvSpPr>
        <p:spPr bwMode="auto">
          <a:xfrm>
            <a:off x="3098800" y="51323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" name="Oval 30"/>
          <p:cNvSpPr>
            <a:spLocks noChangeArrowheads="1"/>
          </p:cNvSpPr>
          <p:nvPr/>
        </p:nvSpPr>
        <p:spPr bwMode="auto">
          <a:xfrm>
            <a:off x="3178175" y="52847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164388" y="4560888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70650" y="4159250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229225" y="5380038"/>
            <a:ext cx="37163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Both regions are black, but if we also include </a:t>
            </a:r>
            <a:r>
              <a:rPr lang="en-US" b="1">
                <a:solidFill>
                  <a:srgbClr val="000000"/>
                </a:solidFill>
              </a:rPr>
              <a:t>position (x,y), </a:t>
            </a:r>
            <a:r>
              <a:rPr lang="en-US">
                <a:solidFill>
                  <a:srgbClr val="000000"/>
                </a:solidFill>
              </a:rPr>
              <a:t>then we could group the two into distinct segments; way to encode both similarity &amp; proximity.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7" name="TextBox 70"/>
          <p:cNvSpPr txBox="1">
            <a:spLocks noChangeArrowheads="1"/>
          </p:cNvSpPr>
          <p:nvPr/>
        </p:nvSpPr>
        <p:spPr bwMode="auto">
          <a:xfrm>
            <a:off x="519112" y="2479675"/>
            <a:ext cx="46098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Grouping pixels based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on </a:t>
            </a:r>
            <a:r>
              <a:rPr lang="en-US" sz="2400" b="1" dirty="0" err="1">
                <a:solidFill>
                  <a:srgbClr val="000000"/>
                </a:solidFill>
              </a:rPr>
              <a:t>intensity+position</a:t>
            </a:r>
            <a:r>
              <a:rPr lang="en-US" sz="2400" dirty="0">
                <a:solidFill>
                  <a:srgbClr val="000000"/>
                </a:solidFill>
              </a:rPr>
              <a:t> similarity </a:t>
            </a:r>
          </a:p>
        </p:txBody>
      </p:sp>
      <p:sp>
        <p:nvSpPr>
          <p:cNvPr id="28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dirty="0">
                <a:solidFill>
                  <a:srgbClr val="000000"/>
                </a:solidFill>
              </a:rPr>
              <a:t>feature space</a:t>
            </a:r>
            <a:r>
              <a:rPr lang="en-US" sz="2400" dirty="0">
                <a:solidFill>
                  <a:srgbClr val="000000"/>
                </a:solidFill>
              </a:rPr>
              <a:t>, we can group pixels in different ways.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1A769F-617A-4B5C-919E-9C5CC5715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7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6" grpId="0" animBg="1"/>
      <p:bldP spid="37" grpId="0" animBg="1"/>
      <p:bldP spid="4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681538" y="2155825"/>
            <a:ext cx="4383087" cy="4235450"/>
            <a:chOff x="4681538" y="2155825"/>
            <a:chExt cx="4383087" cy="4235450"/>
          </a:xfrm>
        </p:grpSpPr>
        <p:pic>
          <p:nvPicPr>
            <p:cNvPr id="61460" name="Picture 6" descr="panda_cub6_11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54563" y="2917825"/>
              <a:ext cx="3198812" cy="228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126163" y="32988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668963" y="38322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059363" y="4746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67" name="TextBox 17"/>
            <p:cNvSpPr txBox="1">
              <a:spLocks noChangeArrowheads="1"/>
            </p:cNvSpPr>
            <p:nvPr/>
          </p:nvSpPr>
          <p:spPr bwMode="auto">
            <a:xfrm>
              <a:off x="8077200" y="22320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R=255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G=200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B=250</a:t>
              </a:r>
            </a:p>
          </p:txBody>
        </p:sp>
        <p:sp>
          <p:nvSpPr>
            <p:cNvPr id="61468" name="TextBox 18"/>
            <p:cNvSpPr txBox="1">
              <a:spLocks noChangeArrowheads="1"/>
            </p:cNvSpPr>
            <p:nvPr/>
          </p:nvSpPr>
          <p:spPr bwMode="auto">
            <a:xfrm>
              <a:off x="8150225" y="3690938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R=245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G=220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B=248</a:t>
              </a:r>
            </a:p>
          </p:txBody>
        </p:sp>
        <p:sp>
          <p:nvSpPr>
            <p:cNvPr id="61469" name="TextBox 19"/>
            <p:cNvSpPr txBox="1">
              <a:spLocks noChangeArrowheads="1"/>
            </p:cNvSpPr>
            <p:nvPr/>
          </p:nvSpPr>
          <p:spPr bwMode="auto">
            <a:xfrm>
              <a:off x="4681538" y="5294313"/>
              <a:ext cx="914400" cy="9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R=15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G=189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B=2</a:t>
              </a:r>
            </a:p>
          </p:txBody>
        </p:sp>
        <p:sp>
          <p:nvSpPr>
            <p:cNvPr id="61470" name="TextBox 20"/>
            <p:cNvSpPr txBox="1">
              <a:spLocks noChangeArrowheads="1"/>
            </p:cNvSpPr>
            <p:nvPr/>
          </p:nvSpPr>
          <p:spPr bwMode="auto">
            <a:xfrm>
              <a:off x="6361113" y="540067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R=3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G=12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B=2</a:t>
              </a:r>
            </a:p>
          </p:txBody>
        </p:sp>
        <p:sp>
          <p:nvSpPr>
            <p:cNvPr id="61471" name="Double Bracket 22"/>
            <p:cNvSpPr>
              <a:spLocks noChangeArrowheads="1"/>
            </p:cNvSpPr>
            <p:nvPr/>
          </p:nvSpPr>
          <p:spPr bwMode="auto">
            <a:xfrm>
              <a:off x="4681538" y="5218113"/>
              <a:ext cx="914400" cy="1063625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72" name="Double Bracket 23"/>
            <p:cNvSpPr>
              <a:spLocks noChangeArrowheads="1"/>
            </p:cNvSpPr>
            <p:nvPr/>
          </p:nvSpPr>
          <p:spPr bwMode="auto">
            <a:xfrm>
              <a:off x="6208713" y="532447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73" name="Double Bracket 24"/>
            <p:cNvSpPr>
              <a:spLocks noChangeArrowheads="1"/>
            </p:cNvSpPr>
            <p:nvPr/>
          </p:nvSpPr>
          <p:spPr bwMode="auto">
            <a:xfrm>
              <a:off x="8077200" y="215582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74" name="Double Bracket 25"/>
            <p:cNvSpPr>
              <a:spLocks noChangeArrowheads="1"/>
            </p:cNvSpPr>
            <p:nvPr/>
          </p:nvSpPr>
          <p:spPr bwMode="auto">
            <a:xfrm>
              <a:off x="8150225" y="3538538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61475" name="Shape 36"/>
            <p:cNvCxnSpPr>
              <a:cxnSpLocks noChangeShapeType="1"/>
              <a:stCxn id="61469" idx="3"/>
              <a:endCxn id="15" idx="2"/>
            </p:cNvCxnSpPr>
            <p:nvPr/>
          </p:nvCxnSpPr>
          <p:spPr bwMode="auto">
            <a:xfrm flipH="1" flipV="1">
              <a:off x="5097463" y="4822825"/>
              <a:ext cx="498475" cy="931863"/>
            </a:xfrm>
            <a:prstGeom prst="curvedConnector4">
              <a:avLst>
                <a:gd name="adj1" fmla="val -45861"/>
                <a:gd name="adj2" fmla="val 74718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6" name="Shape 38"/>
            <p:cNvCxnSpPr>
              <a:cxnSpLocks noChangeShapeType="1"/>
              <a:endCxn id="14" idx="3"/>
            </p:cNvCxnSpPr>
            <p:nvPr/>
          </p:nvCxnSpPr>
          <p:spPr bwMode="auto">
            <a:xfrm rot="16200000" flipV="1">
              <a:off x="5452269" y="4163219"/>
              <a:ext cx="1420813" cy="835025"/>
            </a:xfrm>
            <a:prstGeom prst="curvedConnector2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7" name="Curved Connector 40"/>
            <p:cNvCxnSpPr>
              <a:cxnSpLocks noChangeShapeType="1"/>
              <a:stCxn id="61467" idx="1"/>
              <a:endCxn id="12" idx="3"/>
            </p:cNvCxnSpPr>
            <p:nvPr/>
          </p:nvCxnSpPr>
          <p:spPr bwMode="auto">
            <a:xfrm rot="10800000" flipV="1">
              <a:off x="6202363" y="2693988"/>
              <a:ext cx="1874837" cy="642937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8" name="Curved Connector 42"/>
            <p:cNvCxnSpPr>
              <a:cxnSpLocks noChangeShapeType="1"/>
            </p:cNvCxnSpPr>
            <p:nvPr/>
          </p:nvCxnSpPr>
          <p:spPr bwMode="auto">
            <a:xfrm rot="10800000">
              <a:off x="6361113" y="3429000"/>
              <a:ext cx="1798637" cy="63658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01082" name="Oval 26"/>
          <p:cNvSpPr>
            <a:spLocks noChangeArrowheads="1"/>
          </p:cNvSpPr>
          <p:nvPr/>
        </p:nvSpPr>
        <p:spPr bwMode="auto">
          <a:xfrm>
            <a:off x="2020888" y="4972277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4" name="Oval 28"/>
          <p:cNvSpPr>
            <a:spLocks noChangeArrowheads="1"/>
          </p:cNvSpPr>
          <p:nvPr/>
        </p:nvSpPr>
        <p:spPr bwMode="auto">
          <a:xfrm>
            <a:off x="3802925" y="471376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5" name="Oval 29"/>
          <p:cNvSpPr>
            <a:spLocks noChangeArrowheads="1"/>
          </p:cNvSpPr>
          <p:nvPr/>
        </p:nvSpPr>
        <p:spPr bwMode="auto">
          <a:xfrm>
            <a:off x="3955325" y="456136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6" name="Oval 30"/>
          <p:cNvSpPr>
            <a:spLocks noChangeArrowheads="1"/>
          </p:cNvSpPr>
          <p:nvPr/>
        </p:nvSpPr>
        <p:spPr bwMode="auto">
          <a:xfrm>
            <a:off x="2973390" y="478993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7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8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89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90" name="Oval 34"/>
          <p:cNvSpPr>
            <a:spLocks noChangeArrowheads="1"/>
          </p:cNvSpPr>
          <p:nvPr/>
        </p:nvSpPr>
        <p:spPr bwMode="auto">
          <a:xfrm>
            <a:off x="2805114" y="4613604"/>
            <a:ext cx="488951" cy="479652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91" name="Oval 35"/>
          <p:cNvSpPr>
            <a:spLocks noChangeArrowheads="1"/>
          </p:cNvSpPr>
          <p:nvPr/>
        </p:nvSpPr>
        <p:spPr bwMode="auto">
          <a:xfrm>
            <a:off x="3614965" y="4353084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301094" name="Text Box 38"/>
          <p:cNvSpPr txBox="1">
            <a:spLocks noChangeArrowheads="1"/>
          </p:cNvSpPr>
          <p:nvPr/>
        </p:nvSpPr>
        <p:spPr bwMode="auto">
          <a:xfrm>
            <a:off x="3430588" y="39354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1963738" y="3514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19113" y="631348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Feature space: color value (3-d) </a:t>
            </a:r>
          </a:p>
        </p:txBody>
      </p:sp>
      <p:sp>
        <p:nvSpPr>
          <p:cNvPr id="40" name="Oval 34"/>
          <p:cNvSpPr>
            <a:spLocks noChangeArrowheads="1"/>
          </p:cNvSpPr>
          <p:nvPr/>
        </p:nvSpPr>
        <p:spPr bwMode="auto">
          <a:xfrm>
            <a:off x="1849664" y="4801394"/>
            <a:ext cx="488951" cy="479652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7359687" y="6596105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Adapted from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42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dirty="0">
                <a:solidFill>
                  <a:srgbClr val="000000"/>
                </a:solidFill>
              </a:rPr>
              <a:t>feature space</a:t>
            </a:r>
            <a:r>
              <a:rPr lang="en-US" sz="2400" dirty="0">
                <a:solidFill>
                  <a:srgbClr val="000000"/>
                </a:solidFill>
              </a:rPr>
              <a:t>, we can group pixels in different ways.</a:t>
            </a:r>
          </a:p>
        </p:txBody>
      </p:sp>
      <p:sp>
        <p:nvSpPr>
          <p:cNvPr id="43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Grouping pixels based on </a:t>
            </a:r>
            <a:r>
              <a:rPr lang="en-US" sz="2400" b="1" dirty="0">
                <a:solidFill>
                  <a:srgbClr val="000000"/>
                </a:solidFill>
              </a:rPr>
              <a:t>color </a:t>
            </a:r>
            <a:r>
              <a:rPr lang="en-US" sz="2400" dirty="0">
                <a:solidFill>
                  <a:srgbClr val="000000"/>
                </a:solidFill>
              </a:rPr>
              <a:t>similarity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A7EDB0-0C94-47A5-A73A-0F52AC79B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0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2" grpId="0" animBg="1"/>
      <p:bldP spid="301084" grpId="0" animBg="1"/>
      <p:bldP spid="301085" grpId="0" animBg="1"/>
      <p:bldP spid="301086" grpId="0" animBg="1"/>
      <p:bldP spid="301087" grpId="0" animBg="1"/>
      <p:bldP spid="301088" grpId="0" animBg="1"/>
      <p:bldP spid="301089" grpId="0" animBg="1"/>
      <p:bldP spid="301090" grpId="0" animBg="1"/>
      <p:bldP spid="301091" grpId="0" animBg="1"/>
      <p:bldP spid="301093" grpId="0"/>
      <p:bldP spid="301094" grpId="0"/>
      <p:bldP spid="301095" grpId="0"/>
      <p:bldP spid="51" grpId="0"/>
      <p:bldP spid="4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85800" y="1828801"/>
            <a:ext cx="7772400" cy="944541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Color, brightness, position alone are not enough to distinguish all regions…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979" y="3028933"/>
            <a:ext cx="3927811" cy="281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9435" y="3028934"/>
            <a:ext cx="2409858" cy="278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5345" y="3028933"/>
            <a:ext cx="1862163" cy="279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-508" y="6614454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L. </a:t>
            </a:r>
            <a:r>
              <a:rPr lang="en-US" sz="1050" dirty="0" err="1">
                <a:solidFill>
                  <a:srgbClr val="000000"/>
                </a:solidFill>
              </a:rPr>
              <a:t>Lazebnik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Segmentation as clustering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82BA8-E7B1-4C39-9D4A-572C3873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3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>
                <a:solidFill>
                  <a:srgbClr val="000000"/>
                </a:solidFill>
              </a:rPr>
              <a:t>feature space</a:t>
            </a:r>
            <a:r>
              <a:rPr lang="en-US" sz="2400" kern="1200" dirty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/>
          </a:p>
        </p:txBody>
      </p:sp>
      <p:sp>
        <p:nvSpPr>
          <p:cNvPr id="62468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69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70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71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</a:t>
            </a:r>
            <a:r>
              <a:rPr lang="en-US" baseline="-25000">
                <a:solidFill>
                  <a:srgbClr val="000000"/>
                </a:solidFill>
              </a:rPr>
              <a:t>24</a:t>
            </a:r>
          </a:p>
        </p:txBody>
      </p:sp>
      <p:sp>
        <p:nvSpPr>
          <p:cNvPr id="62472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Grouping pixels based on </a:t>
            </a:r>
            <a:r>
              <a:rPr lang="en-US" sz="2400" b="1" dirty="0">
                <a:solidFill>
                  <a:srgbClr val="000000"/>
                </a:solidFill>
              </a:rPr>
              <a:t>texture </a:t>
            </a:r>
            <a:r>
              <a:rPr lang="en-US" sz="2400" dirty="0">
                <a:solidFill>
                  <a:srgbClr val="000000"/>
                </a:solidFill>
              </a:rPr>
              <a:t>similarity </a:t>
            </a:r>
          </a:p>
        </p:txBody>
      </p:sp>
      <p:sp>
        <p:nvSpPr>
          <p:cNvPr id="62474" name="Text Box 37"/>
          <p:cNvSpPr txBox="1">
            <a:spLocks noChangeArrowheads="1"/>
          </p:cNvSpPr>
          <p:nvPr/>
        </p:nvSpPr>
        <p:spPr bwMode="auto">
          <a:xfrm>
            <a:off x="3440113" y="394017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62475" name="TextBox 41"/>
          <p:cNvSpPr txBox="1">
            <a:spLocks noChangeArrowheads="1"/>
          </p:cNvSpPr>
          <p:nvPr/>
        </p:nvSpPr>
        <p:spPr bwMode="auto">
          <a:xfrm>
            <a:off x="519113" y="6313488"/>
            <a:ext cx="8069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Feature space: filter bank responses (e.g., 24-d) </a:t>
            </a:r>
          </a:p>
        </p:txBody>
      </p:sp>
      <p:sp>
        <p:nvSpPr>
          <p:cNvPr id="62476" name="Text Box 37"/>
          <p:cNvSpPr txBox="1">
            <a:spLocks noChangeArrowheads="1"/>
          </p:cNvSpPr>
          <p:nvPr/>
        </p:nvSpPr>
        <p:spPr bwMode="auto">
          <a:xfrm>
            <a:off x="2016125" y="34655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</a:t>
            </a:r>
            <a:r>
              <a:rPr lang="en-US" baseline="-25000">
                <a:solidFill>
                  <a:srgbClr val="000000"/>
                </a:solidFill>
              </a:rPr>
              <a:t>1</a:t>
            </a:r>
          </a:p>
        </p:txBody>
      </p:sp>
      <p:pic>
        <p:nvPicPr>
          <p:cNvPr id="62477" name="Content Placeholder 3" descr="lmfilters.jpg"/>
          <p:cNvPicPr>
            <a:picLocks noChangeAspect="1"/>
          </p:cNvPicPr>
          <p:nvPr/>
        </p:nvPicPr>
        <p:blipFill>
          <a:blip r:embed="rId3" cstate="print"/>
          <a:srcRect t="1579" r="50301"/>
          <a:stretch>
            <a:fillRect/>
          </a:stretch>
        </p:blipFill>
        <p:spPr bwMode="auto">
          <a:xfrm>
            <a:off x="7191996" y="3355975"/>
            <a:ext cx="13620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8" name="TextBox 46"/>
          <p:cNvSpPr txBox="1">
            <a:spLocks noChangeArrowheads="1"/>
          </p:cNvSpPr>
          <p:nvPr/>
        </p:nvSpPr>
        <p:spPr bwMode="auto">
          <a:xfrm rot="5400000">
            <a:off x="2835275" y="4824413"/>
            <a:ext cx="612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62479" name="TextBox 48"/>
          <p:cNvSpPr txBox="1">
            <a:spLocks noChangeArrowheads="1"/>
          </p:cNvSpPr>
          <p:nvPr/>
        </p:nvSpPr>
        <p:spPr bwMode="auto">
          <a:xfrm>
            <a:off x="7366621" y="4268788"/>
            <a:ext cx="106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Filter bank of 24 filters</a:t>
            </a:r>
          </a:p>
        </p:txBody>
      </p:sp>
      <p:sp>
        <p:nvSpPr>
          <p:cNvPr id="62480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1" name="Oval 30"/>
          <p:cNvSpPr>
            <a:spLocks noChangeArrowheads="1"/>
          </p:cNvSpPr>
          <p:nvPr/>
        </p:nvSpPr>
        <p:spPr bwMode="auto">
          <a:xfrm>
            <a:off x="3330575" y="46577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2" name="Oval 30"/>
          <p:cNvSpPr>
            <a:spLocks noChangeArrowheads="1"/>
          </p:cNvSpPr>
          <p:nvPr/>
        </p:nvSpPr>
        <p:spPr bwMode="auto">
          <a:xfrm>
            <a:off x="3397250" y="45608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3" name="Oval 30"/>
          <p:cNvSpPr>
            <a:spLocks noChangeArrowheads="1"/>
          </p:cNvSpPr>
          <p:nvPr/>
        </p:nvSpPr>
        <p:spPr bwMode="auto">
          <a:xfrm>
            <a:off x="2600325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4" name="Oval 30"/>
          <p:cNvSpPr>
            <a:spLocks noChangeArrowheads="1"/>
          </p:cNvSpPr>
          <p:nvPr/>
        </p:nvSpPr>
        <p:spPr bwMode="auto">
          <a:xfrm>
            <a:off x="2047875" y="459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5" name="Oval 30"/>
          <p:cNvSpPr>
            <a:spLocks noChangeArrowheads="1"/>
          </p:cNvSpPr>
          <p:nvPr/>
        </p:nvSpPr>
        <p:spPr bwMode="auto">
          <a:xfrm>
            <a:off x="2119313" y="4749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6" name="Oval 30"/>
          <p:cNvSpPr>
            <a:spLocks noChangeArrowheads="1"/>
          </p:cNvSpPr>
          <p:nvPr/>
        </p:nvSpPr>
        <p:spPr bwMode="auto">
          <a:xfrm>
            <a:off x="2185988" y="4652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7" name="Oval 30"/>
          <p:cNvSpPr>
            <a:spLocks noChangeArrowheads="1"/>
          </p:cNvSpPr>
          <p:nvPr/>
        </p:nvSpPr>
        <p:spPr bwMode="auto">
          <a:xfrm>
            <a:off x="2265363" y="4805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8" name="Oval 30"/>
          <p:cNvSpPr>
            <a:spLocks noChangeArrowheads="1"/>
          </p:cNvSpPr>
          <p:nvPr/>
        </p:nvSpPr>
        <p:spPr bwMode="auto">
          <a:xfrm>
            <a:off x="2125663" y="44561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89" name="Oval 30"/>
          <p:cNvSpPr>
            <a:spLocks noChangeArrowheads="1"/>
          </p:cNvSpPr>
          <p:nvPr/>
        </p:nvSpPr>
        <p:spPr bwMode="auto">
          <a:xfrm>
            <a:off x="2197100" y="46085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0" name="Oval 30"/>
          <p:cNvSpPr>
            <a:spLocks noChangeArrowheads="1"/>
          </p:cNvSpPr>
          <p:nvPr/>
        </p:nvSpPr>
        <p:spPr bwMode="auto">
          <a:xfrm>
            <a:off x="2263775" y="4511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1" name="Oval 30"/>
          <p:cNvSpPr>
            <a:spLocks noChangeArrowheads="1"/>
          </p:cNvSpPr>
          <p:nvPr/>
        </p:nvSpPr>
        <p:spPr bwMode="auto">
          <a:xfrm>
            <a:off x="2343150" y="4664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2" name="Oval 30"/>
          <p:cNvSpPr>
            <a:spLocks noChangeArrowheads="1"/>
          </p:cNvSpPr>
          <p:nvPr/>
        </p:nvSpPr>
        <p:spPr bwMode="auto">
          <a:xfrm>
            <a:off x="2595563" y="39401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3" name="Oval 30"/>
          <p:cNvSpPr>
            <a:spLocks noChangeArrowheads="1"/>
          </p:cNvSpPr>
          <p:nvPr/>
        </p:nvSpPr>
        <p:spPr bwMode="auto">
          <a:xfrm>
            <a:off x="2667000" y="40925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2733675" y="39957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5" name="Oval 30"/>
          <p:cNvSpPr>
            <a:spLocks noChangeArrowheads="1"/>
          </p:cNvSpPr>
          <p:nvPr/>
        </p:nvSpPr>
        <p:spPr bwMode="auto">
          <a:xfrm>
            <a:off x="2813050" y="41481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6" name="Oval 30"/>
          <p:cNvSpPr>
            <a:spLocks noChangeArrowheads="1"/>
          </p:cNvSpPr>
          <p:nvPr/>
        </p:nvSpPr>
        <p:spPr bwMode="auto">
          <a:xfrm>
            <a:off x="26733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7" name="Oval 30"/>
          <p:cNvSpPr>
            <a:spLocks noChangeArrowheads="1"/>
          </p:cNvSpPr>
          <p:nvPr/>
        </p:nvSpPr>
        <p:spPr bwMode="auto">
          <a:xfrm>
            <a:off x="2600325" y="52117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8" name="Oval 30"/>
          <p:cNvSpPr>
            <a:spLocks noChangeArrowheads="1"/>
          </p:cNvSpPr>
          <p:nvPr/>
        </p:nvSpPr>
        <p:spPr bwMode="auto">
          <a:xfrm>
            <a:off x="23812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99" name="Oval 30"/>
          <p:cNvSpPr>
            <a:spLocks noChangeArrowheads="1"/>
          </p:cNvSpPr>
          <p:nvPr/>
        </p:nvSpPr>
        <p:spPr bwMode="auto">
          <a:xfrm>
            <a:off x="2454275" y="5400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5008" y="24384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752217" y="6596390"/>
            <a:ext cx="29876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Source: K. </a:t>
            </a:r>
            <a:r>
              <a:rPr lang="en-US" sz="1050" dirty="0" err="1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799B8D-9EF9-4609-B822-2113113C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068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654"/>
            <a:ext cx="9144000" cy="1143000"/>
          </a:xfrm>
        </p:spPr>
        <p:txBody>
          <a:bodyPr/>
          <a:lstStyle/>
          <a:p>
            <a:r>
              <a:rPr lang="en-US" dirty="0"/>
              <a:t>Segmentation w/ texture features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idx="1"/>
          </p:nvPr>
        </p:nvSpPr>
        <p:spPr>
          <a:xfrm>
            <a:off x="685800" y="1033668"/>
            <a:ext cx="80010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Describe texture in a window as histogram over filter bank responses (simplified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version, better: use “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textons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”)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0" y="6550223"/>
            <a:ext cx="944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Malik,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Belongie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Leung and Shi, IJCV 2001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560980"/>
            <a:ext cx="22304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56098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3270250" y="2179980"/>
            <a:ext cx="137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Texton map</a:t>
            </a:r>
          </a:p>
        </p:txBody>
      </p:sp>
      <p:sp>
        <p:nvSpPr>
          <p:cNvPr id="49160" name="TextBox 8"/>
          <p:cNvSpPr txBox="1">
            <a:spLocks noChangeArrowheads="1"/>
          </p:cNvSpPr>
          <p:nvPr/>
        </p:nvSpPr>
        <p:spPr bwMode="auto">
          <a:xfrm>
            <a:off x="1231900" y="217998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Image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789580"/>
            <a:ext cx="2549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5943600" y="400878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629400" y="454218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477000" y="301818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867400" y="5608980"/>
            <a:ext cx="701040" cy="533400"/>
            <a:chOff x="5867400" y="5410200"/>
            <a:chExt cx="701040" cy="5334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8674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0198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1722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4770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246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62800" y="5608980"/>
            <a:ext cx="701040" cy="538953"/>
            <a:chOff x="7162800" y="5410200"/>
            <a:chExt cx="701040" cy="538953"/>
          </a:xfrm>
        </p:grpSpPr>
        <p:sp>
          <p:nvSpPr>
            <p:cNvPr id="19" name="Rectangle 18"/>
            <p:cNvSpPr/>
            <p:nvPr/>
          </p:nvSpPr>
          <p:spPr bwMode="auto">
            <a:xfrm>
              <a:off x="7162800" y="5509485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315200" y="5510241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4676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772400" y="5656293"/>
              <a:ext cx="91440" cy="2926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200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 rot="16200000" flipH="1">
            <a:off x="6345413" y="5683435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6200000" flipH="1">
            <a:off x="7613506" y="5688233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>
            <a:off x="5630878" y="4869222"/>
            <a:ext cx="1131903" cy="1825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6200000" flipH="1">
            <a:off x="6762781" y="5088300"/>
            <a:ext cx="766773" cy="3286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rot="5400000" flipH="1" flipV="1">
            <a:off x="6709586" y="2687201"/>
            <a:ext cx="884235" cy="6317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5813442" y="622020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Filter index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54884" y="622020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Filter index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4634322" y="500457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Count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70199" y="500457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Count</a:t>
            </a:r>
          </a:p>
        </p:txBody>
      </p:sp>
      <p:sp>
        <p:nvSpPr>
          <p:cNvPr id="49" name="TextBox 4"/>
          <p:cNvSpPr txBox="1">
            <a:spLocks noChangeArrowheads="1"/>
          </p:cNvSpPr>
          <p:nvPr/>
        </p:nvSpPr>
        <p:spPr bwMode="auto">
          <a:xfrm>
            <a:off x="7403337" y="6594659"/>
            <a:ext cx="19812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</a:rPr>
              <a:t>Adapted from L. </a:t>
            </a:r>
            <a:r>
              <a:rPr lang="en-US" sz="1050" dirty="0" err="1">
                <a:solidFill>
                  <a:srgbClr val="000000"/>
                </a:solidFill>
              </a:rPr>
              <a:t>Lazebnik</a:t>
            </a:r>
            <a:endParaRPr lang="en-US" sz="105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10200" y="325395"/>
            <a:ext cx="4114800" cy="2313414"/>
            <a:chOff x="5410200" y="325395"/>
            <a:chExt cx="4114800" cy="2313414"/>
          </a:xfrm>
        </p:grpSpPr>
        <p:grpSp>
          <p:nvGrpSpPr>
            <p:cNvPr id="2" name="Group 1"/>
            <p:cNvGrpSpPr/>
            <p:nvPr/>
          </p:nvGrpSpPr>
          <p:grpSpPr>
            <a:xfrm>
              <a:off x="5410200" y="325395"/>
              <a:ext cx="4114800" cy="2313414"/>
              <a:chOff x="5410200" y="325395"/>
              <a:chExt cx="4114800" cy="2313414"/>
            </a:xfrm>
          </p:grpSpPr>
          <p:sp>
            <p:nvSpPr>
              <p:cNvPr id="24" name="Rectangle 6"/>
              <p:cNvSpPr txBox="1">
                <a:spLocks noChangeArrowheads="1"/>
              </p:cNvSpPr>
              <p:nvPr/>
            </p:nvSpPr>
            <p:spPr bwMode="auto">
              <a:xfrm>
                <a:off x="5410200" y="1447800"/>
                <a:ext cx="4114800" cy="91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2200" kern="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7346988" y="2378448"/>
                <a:ext cx="701040" cy="28188"/>
                <a:chOff x="7346988" y="2378448"/>
                <a:chExt cx="701040" cy="28188"/>
              </a:xfrm>
            </p:grpSpPr>
            <p:sp>
              <p:nvSpPr>
                <p:cNvPr id="25" name="Rectangle 24"/>
                <p:cNvSpPr/>
                <p:nvPr/>
              </p:nvSpPr>
              <p:spPr bwMode="auto">
                <a:xfrm>
                  <a:off x="7346988" y="2378448"/>
                  <a:ext cx="91440" cy="27432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>
                  <a:off x="7499388" y="2379204"/>
                  <a:ext cx="91440" cy="27432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 bwMode="auto">
                <a:xfrm>
                  <a:off x="7651788" y="2379204"/>
                  <a:ext cx="91440" cy="27432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 bwMode="auto">
                <a:xfrm>
                  <a:off x="7956588" y="2379204"/>
                  <a:ext cx="91440" cy="27432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cxnSp>
            <p:nvCxnSpPr>
              <p:cNvPr id="36" name="Straight Arrow Connector 35"/>
              <p:cNvCxnSpPr/>
              <p:nvPr/>
            </p:nvCxnSpPr>
            <p:spPr bwMode="auto">
              <a:xfrm rot="16200000" flipH="1">
                <a:off x="7796071" y="1947692"/>
                <a:ext cx="4797" cy="92268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6" name="TextBox 45"/>
              <p:cNvSpPr txBox="1"/>
              <p:nvPr/>
            </p:nvSpPr>
            <p:spPr>
              <a:xfrm rot="16200000">
                <a:off x="6122599" y="1264029"/>
                <a:ext cx="21542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Count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7346988" y="2361810"/>
                <a:ext cx="21542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Filter index</a:t>
                </a:r>
              </a:p>
            </p:txBody>
          </p:sp>
        </p:grpSp>
        <p:sp>
          <p:nvSpPr>
            <p:cNvPr id="50" name="Rectangle 49"/>
            <p:cNvSpPr/>
            <p:nvPr/>
          </p:nvSpPr>
          <p:spPr bwMode="auto">
            <a:xfrm>
              <a:off x="7802625" y="2378091"/>
              <a:ext cx="91440" cy="274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33F95-2D0E-4E93-B028-6BDE7409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19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9" grpId="0"/>
      <p:bldP spid="42" grpId="0"/>
      <p:bldP spid="44" grpId="0"/>
      <p:bldP spid="4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bject 71"/>
          <p:cNvSpPr txBox="1">
            <a:spLocks noGrp="1"/>
          </p:cNvSpPr>
          <p:nvPr>
            <p:ph type="sldNum" sz="quarter" idx="12"/>
          </p:nvPr>
        </p:nvSpPr>
        <p:spPr>
          <a:xfrm>
            <a:off x="6994755" y="7999087"/>
            <a:ext cx="3333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254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537" y="2281217"/>
            <a:ext cx="1851097" cy="15922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88444" y="1295293"/>
            <a:ext cx="1136015" cy="3092450"/>
          </a:xfrm>
          <a:custGeom>
            <a:avLst/>
            <a:gdLst/>
            <a:ahLst/>
            <a:cxnLst/>
            <a:rect l="l" t="t" r="r" b="b"/>
            <a:pathLst>
              <a:path w="1136014" h="3092450">
                <a:moveTo>
                  <a:pt x="0" y="3092093"/>
                </a:moveTo>
                <a:lnTo>
                  <a:pt x="0" y="1135442"/>
                </a:lnTo>
                <a:lnTo>
                  <a:pt x="1135447" y="0"/>
                </a:lnTo>
                <a:lnTo>
                  <a:pt x="1135447" y="1956646"/>
                </a:lnTo>
                <a:lnTo>
                  <a:pt x="0" y="3092093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10594" y="1295294"/>
            <a:ext cx="1413510" cy="1136015"/>
          </a:xfrm>
          <a:custGeom>
            <a:avLst/>
            <a:gdLst/>
            <a:ahLst/>
            <a:cxnLst/>
            <a:rect l="l" t="t" r="r" b="b"/>
            <a:pathLst>
              <a:path w="1413510" h="1136014">
                <a:moveTo>
                  <a:pt x="277849" y="1135442"/>
                </a:moveTo>
                <a:lnTo>
                  <a:pt x="0" y="1135442"/>
                </a:lnTo>
                <a:lnTo>
                  <a:pt x="1135447" y="0"/>
                </a:lnTo>
                <a:lnTo>
                  <a:pt x="1413297" y="0"/>
                </a:lnTo>
                <a:lnTo>
                  <a:pt x="277849" y="1135442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10594" y="1295293"/>
            <a:ext cx="1413510" cy="3092450"/>
          </a:xfrm>
          <a:custGeom>
            <a:avLst/>
            <a:gdLst/>
            <a:ahLst/>
            <a:cxnLst/>
            <a:rect l="l" t="t" r="r" b="b"/>
            <a:pathLst>
              <a:path w="1413510" h="3092450">
                <a:moveTo>
                  <a:pt x="0" y="1135442"/>
                </a:moveTo>
                <a:lnTo>
                  <a:pt x="1135447" y="0"/>
                </a:lnTo>
                <a:lnTo>
                  <a:pt x="1413297" y="0"/>
                </a:lnTo>
                <a:lnTo>
                  <a:pt x="1413297" y="1956646"/>
                </a:lnTo>
                <a:lnTo>
                  <a:pt x="277849" y="3092093"/>
                </a:lnTo>
                <a:lnTo>
                  <a:pt x="0" y="3092093"/>
                </a:lnTo>
                <a:lnTo>
                  <a:pt x="0" y="1135442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10594" y="1295294"/>
            <a:ext cx="1413510" cy="1136015"/>
          </a:xfrm>
          <a:custGeom>
            <a:avLst/>
            <a:gdLst/>
            <a:ahLst/>
            <a:cxnLst/>
            <a:rect l="l" t="t" r="r" b="b"/>
            <a:pathLst>
              <a:path w="1413510" h="1136014">
                <a:moveTo>
                  <a:pt x="0" y="1135442"/>
                </a:moveTo>
                <a:lnTo>
                  <a:pt x="277849" y="1135442"/>
                </a:lnTo>
                <a:lnTo>
                  <a:pt x="1413297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88443" y="2430736"/>
            <a:ext cx="0" cy="1957070"/>
          </a:xfrm>
          <a:custGeom>
            <a:avLst/>
            <a:gdLst/>
            <a:ahLst/>
            <a:cxnLst/>
            <a:rect l="l" t="t" r="r" b="b"/>
            <a:pathLst>
              <a:path h="1957070">
                <a:moveTo>
                  <a:pt x="0" y="0"/>
                </a:moveTo>
                <a:lnTo>
                  <a:pt x="0" y="1956651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27393" y="2623317"/>
            <a:ext cx="356870" cy="1401445"/>
          </a:xfrm>
          <a:custGeom>
            <a:avLst/>
            <a:gdLst/>
            <a:ahLst/>
            <a:cxnLst/>
            <a:rect l="l" t="t" r="r" b="b"/>
            <a:pathLst>
              <a:path w="356870" h="1401445">
                <a:moveTo>
                  <a:pt x="0" y="1400997"/>
                </a:moveTo>
                <a:lnTo>
                  <a:pt x="0" y="274794"/>
                </a:lnTo>
                <a:lnTo>
                  <a:pt x="356399" y="0"/>
                </a:lnTo>
                <a:lnTo>
                  <a:pt x="356399" y="1126197"/>
                </a:lnTo>
                <a:lnTo>
                  <a:pt x="0" y="1400997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27393" y="2623317"/>
            <a:ext cx="356870" cy="1401445"/>
          </a:xfrm>
          <a:custGeom>
            <a:avLst/>
            <a:gdLst/>
            <a:ahLst/>
            <a:cxnLst/>
            <a:rect l="l" t="t" r="r" b="b"/>
            <a:pathLst>
              <a:path w="356870" h="1401445">
                <a:moveTo>
                  <a:pt x="356399" y="0"/>
                </a:moveTo>
                <a:lnTo>
                  <a:pt x="0" y="274794"/>
                </a:lnTo>
                <a:lnTo>
                  <a:pt x="0" y="1400997"/>
                </a:lnTo>
                <a:lnTo>
                  <a:pt x="356399" y="1126197"/>
                </a:lnTo>
                <a:lnTo>
                  <a:pt x="356399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05843" y="2852840"/>
            <a:ext cx="0" cy="1111250"/>
          </a:xfrm>
          <a:custGeom>
            <a:avLst/>
            <a:gdLst/>
            <a:ahLst/>
            <a:cxnLst/>
            <a:rect l="l" t="t" r="r" b="b"/>
            <a:pathLst>
              <a:path h="1111250">
                <a:moveTo>
                  <a:pt x="0" y="0"/>
                </a:moveTo>
                <a:lnTo>
                  <a:pt x="0" y="1111197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91817" y="2776640"/>
            <a:ext cx="0" cy="1111250"/>
          </a:xfrm>
          <a:custGeom>
            <a:avLst/>
            <a:gdLst/>
            <a:ahLst/>
            <a:cxnLst/>
            <a:rect l="l" t="t" r="r" b="b"/>
            <a:pathLst>
              <a:path h="1111250">
                <a:moveTo>
                  <a:pt x="0" y="0"/>
                </a:moveTo>
                <a:lnTo>
                  <a:pt x="0" y="1111197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82392" y="2716245"/>
            <a:ext cx="0" cy="1111250"/>
          </a:xfrm>
          <a:custGeom>
            <a:avLst/>
            <a:gdLst/>
            <a:ahLst/>
            <a:cxnLst/>
            <a:rect l="l" t="t" r="r" b="b"/>
            <a:pathLst>
              <a:path h="1111250">
                <a:moveTo>
                  <a:pt x="0" y="0"/>
                </a:moveTo>
                <a:lnTo>
                  <a:pt x="0" y="111119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33268" y="2856566"/>
            <a:ext cx="350520" cy="266065"/>
          </a:xfrm>
          <a:custGeom>
            <a:avLst/>
            <a:gdLst/>
            <a:ahLst/>
            <a:cxnLst/>
            <a:rect l="l" t="t" r="r" b="b"/>
            <a:pathLst>
              <a:path w="350520" h="266064">
                <a:moveTo>
                  <a:pt x="350399" y="0"/>
                </a:moveTo>
                <a:lnTo>
                  <a:pt x="0" y="265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33268" y="3085166"/>
            <a:ext cx="350520" cy="266065"/>
          </a:xfrm>
          <a:custGeom>
            <a:avLst/>
            <a:gdLst/>
            <a:ahLst/>
            <a:cxnLst/>
            <a:rect l="l" t="t" r="r" b="b"/>
            <a:pathLst>
              <a:path w="350520" h="266064">
                <a:moveTo>
                  <a:pt x="350399" y="0"/>
                </a:moveTo>
                <a:lnTo>
                  <a:pt x="0" y="265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33268" y="3313765"/>
            <a:ext cx="350520" cy="266065"/>
          </a:xfrm>
          <a:custGeom>
            <a:avLst/>
            <a:gdLst/>
            <a:ahLst/>
            <a:cxnLst/>
            <a:rect l="l" t="t" r="r" b="b"/>
            <a:pathLst>
              <a:path w="350520" h="266064">
                <a:moveTo>
                  <a:pt x="350399" y="0"/>
                </a:moveTo>
                <a:lnTo>
                  <a:pt x="0" y="265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333268" y="3542365"/>
            <a:ext cx="350520" cy="266065"/>
          </a:xfrm>
          <a:custGeom>
            <a:avLst/>
            <a:gdLst/>
            <a:ahLst/>
            <a:cxnLst/>
            <a:rect l="l" t="t" r="r" b="b"/>
            <a:pathLst>
              <a:path w="350520" h="266064">
                <a:moveTo>
                  <a:pt x="350399" y="0"/>
                </a:moveTo>
                <a:lnTo>
                  <a:pt x="0" y="265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96414" y="2555542"/>
            <a:ext cx="358140" cy="1401445"/>
          </a:xfrm>
          <a:custGeom>
            <a:avLst/>
            <a:gdLst/>
            <a:ahLst/>
            <a:cxnLst/>
            <a:rect l="l" t="t" r="r" b="b"/>
            <a:pathLst>
              <a:path w="358139" h="1401445">
                <a:moveTo>
                  <a:pt x="0" y="1400997"/>
                </a:moveTo>
                <a:lnTo>
                  <a:pt x="0" y="357871"/>
                </a:lnTo>
                <a:lnTo>
                  <a:pt x="357874" y="0"/>
                </a:lnTo>
                <a:lnTo>
                  <a:pt x="357874" y="1043122"/>
                </a:lnTo>
                <a:lnTo>
                  <a:pt x="0" y="140099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846490" y="2555541"/>
            <a:ext cx="608330" cy="358140"/>
          </a:xfrm>
          <a:custGeom>
            <a:avLst/>
            <a:gdLst/>
            <a:ahLst/>
            <a:cxnLst/>
            <a:rect l="l" t="t" r="r" b="b"/>
            <a:pathLst>
              <a:path w="608329" h="358139">
                <a:moveTo>
                  <a:pt x="249924" y="357871"/>
                </a:moveTo>
                <a:lnTo>
                  <a:pt x="0" y="357871"/>
                </a:lnTo>
                <a:lnTo>
                  <a:pt x="357874" y="0"/>
                </a:lnTo>
                <a:lnTo>
                  <a:pt x="607798" y="0"/>
                </a:lnTo>
                <a:lnTo>
                  <a:pt x="249924" y="357871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46490" y="2555542"/>
            <a:ext cx="608330" cy="1401445"/>
          </a:xfrm>
          <a:custGeom>
            <a:avLst/>
            <a:gdLst/>
            <a:ahLst/>
            <a:cxnLst/>
            <a:rect l="l" t="t" r="r" b="b"/>
            <a:pathLst>
              <a:path w="608329" h="1401445">
                <a:moveTo>
                  <a:pt x="0" y="357871"/>
                </a:moveTo>
                <a:lnTo>
                  <a:pt x="357874" y="0"/>
                </a:lnTo>
                <a:lnTo>
                  <a:pt x="607798" y="0"/>
                </a:lnTo>
                <a:lnTo>
                  <a:pt x="607798" y="1043122"/>
                </a:lnTo>
                <a:lnTo>
                  <a:pt x="249924" y="1400997"/>
                </a:lnTo>
                <a:lnTo>
                  <a:pt x="0" y="1400997"/>
                </a:lnTo>
                <a:lnTo>
                  <a:pt x="0" y="357871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46490" y="2555541"/>
            <a:ext cx="608330" cy="358140"/>
          </a:xfrm>
          <a:custGeom>
            <a:avLst/>
            <a:gdLst/>
            <a:ahLst/>
            <a:cxnLst/>
            <a:rect l="l" t="t" r="r" b="b"/>
            <a:pathLst>
              <a:path w="608329" h="358139">
                <a:moveTo>
                  <a:pt x="0" y="357871"/>
                </a:moveTo>
                <a:lnTo>
                  <a:pt x="249924" y="357871"/>
                </a:lnTo>
                <a:lnTo>
                  <a:pt x="607798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96414" y="2913413"/>
            <a:ext cx="0" cy="1043305"/>
          </a:xfrm>
          <a:custGeom>
            <a:avLst/>
            <a:gdLst/>
            <a:ahLst/>
            <a:cxnLst/>
            <a:rect l="l" t="t" r="r" b="b"/>
            <a:pathLst>
              <a:path h="1043304">
                <a:moveTo>
                  <a:pt x="0" y="0"/>
                </a:moveTo>
                <a:lnTo>
                  <a:pt x="0" y="1043125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096090" y="3414140"/>
            <a:ext cx="358775" cy="316865"/>
          </a:xfrm>
          <a:custGeom>
            <a:avLst/>
            <a:gdLst/>
            <a:ahLst/>
            <a:cxnLst/>
            <a:rect l="l" t="t" r="r" b="b"/>
            <a:pathLst>
              <a:path w="358775" h="316864">
                <a:moveTo>
                  <a:pt x="358199" y="0"/>
                </a:moveTo>
                <a:lnTo>
                  <a:pt x="0" y="316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096090" y="3161383"/>
            <a:ext cx="358775" cy="316865"/>
          </a:xfrm>
          <a:custGeom>
            <a:avLst/>
            <a:gdLst/>
            <a:ahLst/>
            <a:cxnLst/>
            <a:rect l="l" t="t" r="r" b="b"/>
            <a:pathLst>
              <a:path w="358775" h="316864">
                <a:moveTo>
                  <a:pt x="358199" y="0"/>
                </a:moveTo>
                <a:lnTo>
                  <a:pt x="0" y="31680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096090" y="2880741"/>
            <a:ext cx="358775" cy="316865"/>
          </a:xfrm>
          <a:custGeom>
            <a:avLst/>
            <a:gdLst/>
            <a:ahLst/>
            <a:cxnLst/>
            <a:rect l="l" t="t" r="r" b="b"/>
            <a:pathLst>
              <a:path w="358775" h="316864">
                <a:moveTo>
                  <a:pt x="358199" y="0"/>
                </a:moveTo>
                <a:lnTo>
                  <a:pt x="0" y="316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64839" y="2764578"/>
            <a:ext cx="0" cy="1014730"/>
          </a:xfrm>
          <a:custGeom>
            <a:avLst/>
            <a:gdLst/>
            <a:ahLst/>
            <a:cxnLst/>
            <a:rect l="l" t="t" r="r" b="b"/>
            <a:pathLst>
              <a:path h="1014730">
                <a:moveTo>
                  <a:pt x="0" y="0"/>
                </a:moveTo>
                <a:lnTo>
                  <a:pt x="0" y="1014585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59164" y="2670258"/>
            <a:ext cx="0" cy="1014730"/>
          </a:xfrm>
          <a:custGeom>
            <a:avLst/>
            <a:gdLst/>
            <a:ahLst/>
            <a:cxnLst/>
            <a:rect l="l" t="t" r="r" b="b"/>
            <a:pathLst>
              <a:path h="1014730">
                <a:moveTo>
                  <a:pt x="0" y="0"/>
                </a:moveTo>
                <a:lnTo>
                  <a:pt x="0" y="1014605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172839" y="2858895"/>
            <a:ext cx="0" cy="1014730"/>
          </a:xfrm>
          <a:custGeom>
            <a:avLst/>
            <a:gdLst/>
            <a:ahLst/>
            <a:cxnLst/>
            <a:rect l="l" t="t" r="r" b="b"/>
            <a:pathLst>
              <a:path h="1014730">
                <a:moveTo>
                  <a:pt x="0" y="0"/>
                </a:moveTo>
                <a:lnTo>
                  <a:pt x="0" y="101459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315612" y="2555542"/>
            <a:ext cx="358140" cy="1401445"/>
          </a:xfrm>
          <a:custGeom>
            <a:avLst/>
            <a:gdLst/>
            <a:ahLst/>
            <a:cxnLst/>
            <a:rect l="l" t="t" r="r" b="b"/>
            <a:pathLst>
              <a:path w="358140" h="1401445">
                <a:moveTo>
                  <a:pt x="0" y="1400997"/>
                </a:moveTo>
                <a:lnTo>
                  <a:pt x="0" y="357871"/>
                </a:lnTo>
                <a:lnTo>
                  <a:pt x="357874" y="0"/>
                </a:lnTo>
                <a:lnTo>
                  <a:pt x="357874" y="1043122"/>
                </a:lnTo>
                <a:lnTo>
                  <a:pt x="0" y="1400997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065687" y="2555541"/>
            <a:ext cx="608330" cy="358140"/>
          </a:xfrm>
          <a:custGeom>
            <a:avLst/>
            <a:gdLst/>
            <a:ahLst/>
            <a:cxnLst/>
            <a:rect l="l" t="t" r="r" b="b"/>
            <a:pathLst>
              <a:path w="608329" h="358139">
                <a:moveTo>
                  <a:pt x="249924" y="357871"/>
                </a:moveTo>
                <a:lnTo>
                  <a:pt x="0" y="357871"/>
                </a:lnTo>
                <a:lnTo>
                  <a:pt x="357874" y="0"/>
                </a:lnTo>
                <a:lnTo>
                  <a:pt x="607798" y="0"/>
                </a:lnTo>
                <a:lnTo>
                  <a:pt x="249924" y="357871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065687" y="2555542"/>
            <a:ext cx="608330" cy="1401445"/>
          </a:xfrm>
          <a:custGeom>
            <a:avLst/>
            <a:gdLst/>
            <a:ahLst/>
            <a:cxnLst/>
            <a:rect l="l" t="t" r="r" b="b"/>
            <a:pathLst>
              <a:path w="608329" h="1401445">
                <a:moveTo>
                  <a:pt x="0" y="357871"/>
                </a:moveTo>
                <a:lnTo>
                  <a:pt x="357874" y="0"/>
                </a:lnTo>
                <a:lnTo>
                  <a:pt x="607798" y="0"/>
                </a:lnTo>
                <a:lnTo>
                  <a:pt x="607798" y="1043122"/>
                </a:lnTo>
                <a:lnTo>
                  <a:pt x="249924" y="1400997"/>
                </a:lnTo>
                <a:lnTo>
                  <a:pt x="0" y="1400997"/>
                </a:lnTo>
                <a:lnTo>
                  <a:pt x="0" y="357871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065687" y="2555541"/>
            <a:ext cx="608330" cy="358140"/>
          </a:xfrm>
          <a:custGeom>
            <a:avLst/>
            <a:gdLst/>
            <a:ahLst/>
            <a:cxnLst/>
            <a:rect l="l" t="t" r="r" b="b"/>
            <a:pathLst>
              <a:path w="608329" h="358139">
                <a:moveTo>
                  <a:pt x="0" y="357871"/>
                </a:moveTo>
                <a:lnTo>
                  <a:pt x="249924" y="357871"/>
                </a:lnTo>
                <a:lnTo>
                  <a:pt x="607798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315612" y="2913413"/>
            <a:ext cx="0" cy="1043305"/>
          </a:xfrm>
          <a:custGeom>
            <a:avLst/>
            <a:gdLst/>
            <a:ahLst/>
            <a:cxnLst/>
            <a:rect l="l" t="t" r="r" b="b"/>
            <a:pathLst>
              <a:path h="1043304">
                <a:moveTo>
                  <a:pt x="0" y="0"/>
                </a:moveTo>
                <a:lnTo>
                  <a:pt x="0" y="1043125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315288" y="3414140"/>
            <a:ext cx="358775" cy="316865"/>
          </a:xfrm>
          <a:custGeom>
            <a:avLst/>
            <a:gdLst/>
            <a:ahLst/>
            <a:cxnLst/>
            <a:rect l="l" t="t" r="r" b="b"/>
            <a:pathLst>
              <a:path w="358775" h="316864">
                <a:moveTo>
                  <a:pt x="358199" y="0"/>
                </a:moveTo>
                <a:lnTo>
                  <a:pt x="0" y="316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315288" y="3161383"/>
            <a:ext cx="358775" cy="316865"/>
          </a:xfrm>
          <a:custGeom>
            <a:avLst/>
            <a:gdLst/>
            <a:ahLst/>
            <a:cxnLst/>
            <a:rect l="l" t="t" r="r" b="b"/>
            <a:pathLst>
              <a:path w="358775" h="316864">
                <a:moveTo>
                  <a:pt x="358199" y="0"/>
                </a:moveTo>
                <a:lnTo>
                  <a:pt x="0" y="31680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315288" y="2880741"/>
            <a:ext cx="358775" cy="316865"/>
          </a:xfrm>
          <a:custGeom>
            <a:avLst/>
            <a:gdLst/>
            <a:ahLst/>
            <a:cxnLst/>
            <a:rect l="l" t="t" r="r" b="b"/>
            <a:pathLst>
              <a:path w="358775" h="316864">
                <a:moveTo>
                  <a:pt x="358199" y="0"/>
                </a:moveTo>
                <a:lnTo>
                  <a:pt x="0" y="3167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84036" y="2764578"/>
            <a:ext cx="0" cy="1014730"/>
          </a:xfrm>
          <a:custGeom>
            <a:avLst/>
            <a:gdLst/>
            <a:ahLst/>
            <a:cxnLst/>
            <a:rect l="l" t="t" r="r" b="b"/>
            <a:pathLst>
              <a:path h="1014730">
                <a:moveTo>
                  <a:pt x="0" y="0"/>
                </a:moveTo>
                <a:lnTo>
                  <a:pt x="0" y="1014585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578362" y="2670258"/>
            <a:ext cx="0" cy="1014730"/>
          </a:xfrm>
          <a:custGeom>
            <a:avLst/>
            <a:gdLst/>
            <a:ahLst/>
            <a:cxnLst/>
            <a:rect l="l" t="t" r="r" b="b"/>
            <a:pathLst>
              <a:path h="1014730">
                <a:moveTo>
                  <a:pt x="0" y="0"/>
                </a:moveTo>
                <a:lnTo>
                  <a:pt x="0" y="1014605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392036" y="2858895"/>
            <a:ext cx="0" cy="1014730"/>
          </a:xfrm>
          <a:custGeom>
            <a:avLst/>
            <a:gdLst/>
            <a:ahLst/>
            <a:cxnLst/>
            <a:rect l="l" t="t" r="r" b="b"/>
            <a:pathLst>
              <a:path h="1014730">
                <a:moveTo>
                  <a:pt x="0" y="0"/>
                </a:moveTo>
                <a:lnTo>
                  <a:pt x="0" y="101459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139715" y="1816347"/>
            <a:ext cx="357505" cy="912494"/>
          </a:xfrm>
          <a:custGeom>
            <a:avLst/>
            <a:gdLst/>
            <a:ahLst/>
            <a:cxnLst/>
            <a:rect l="l" t="t" r="r" b="b"/>
            <a:pathLst>
              <a:path w="357504" h="912494">
                <a:moveTo>
                  <a:pt x="0" y="911968"/>
                </a:moveTo>
                <a:lnTo>
                  <a:pt x="0" y="0"/>
                </a:lnTo>
                <a:lnTo>
                  <a:pt x="35749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481851" y="1754873"/>
            <a:ext cx="159274" cy="1229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715543" y="3476214"/>
            <a:ext cx="985519" cy="0"/>
          </a:xfrm>
          <a:custGeom>
            <a:avLst/>
            <a:gdLst/>
            <a:ahLst/>
            <a:cxnLst/>
            <a:rect l="l" t="t" r="r" b="b"/>
            <a:pathLst>
              <a:path w="985520">
                <a:moveTo>
                  <a:pt x="0" y="0"/>
                </a:moveTo>
                <a:lnTo>
                  <a:pt x="984898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690916" y="3435215"/>
            <a:ext cx="105499" cy="8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948645" y="3654726"/>
            <a:ext cx="7461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RoI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Align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502064" y="3323814"/>
            <a:ext cx="398145" cy="0"/>
          </a:xfrm>
          <a:custGeom>
            <a:avLst/>
            <a:gdLst/>
            <a:ahLst/>
            <a:cxnLst/>
            <a:rect l="l" t="t" r="r" b="b"/>
            <a:pathLst>
              <a:path w="398145">
                <a:moveTo>
                  <a:pt x="0" y="0"/>
                </a:moveTo>
                <a:lnTo>
                  <a:pt x="3980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890639" y="3282815"/>
            <a:ext cx="105499" cy="8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513189" y="3543350"/>
            <a:ext cx="4406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792537" y="1600281"/>
            <a:ext cx="2672080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Classification Scores: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Box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coordinates (per class): 4 *</a:t>
            </a:r>
            <a:r>
              <a:rPr kumimoji="0" sz="1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50" name="object 50"/>
          <p:cNvGraphicFramePr>
            <a:graphicFrameLocks noGrp="1"/>
          </p:cNvGraphicFramePr>
          <p:nvPr/>
        </p:nvGraphicFramePr>
        <p:xfrm>
          <a:off x="7356323" y="2474579"/>
          <a:ext cx="1531619" cy="1567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1" name="object 51"/>
          <p:cNvSpPr/>
          <p:nvPr/>
        </p:nvSpPr>
        <p:spPr>
          <a:xfrm>
            <a:off x="2039145" y="3323814"/>
            <a:ext cx="629920" cy="0"/>
          </a:xfrm>
          <a:custGeom>
            <a:avLst/>
            <a:gdLst/>
            <a:ahLst/>
            <a:cxnLst/>
            <a:rect l="l" t="t" r="r" b="b"/>
            <a:pathLst>
              <a:path w="629919">
                <a:moveTo>
                  <a:pt x="0" y="0"/>
                </a:moveTo>
                <a:lnTo>
                  <a:pt x="629698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659320" y="3282815"/>
            <a:ext cx="105499" cy="81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143670" y="3480047"/>
            <a:ext cx="4108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74541" y="2878675"/>
            <a:ext cx="608330" cy="1014730"/>
          </a:xfrm>
          <a:custGeom>
            <a:avLst/>
            <a:gdLst/>
            <a:ahLst/>
            <a:cxnLst/>
            <a:rect l="l" t="t" r="r" b="b"/>
            <a:pathLst>
              <a:path w="608330" h="1014730">
                <a:moveTo>
                  <a:pt x="0" y="0"/>
                </a:moveTo>
                <a:lnTo>
                  <a:pt x="607798" y="0"/>
                </a:lnTo>
                <a:lnTo>
                  <a:pt x="607798" y="1014587"/>
                </a:lnTo>
                <a:lnTo>
                  <a:pt x="0" y="1014587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B6D6A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312748" y="2935091"/>
            <a:ext cx="415925" cy="729615"/>
          </a:xfrm>
          <a:custGeom>
            <a:avLst/>
            <a:gdLst/>
            <a:ahLst/>
            <a:cxnLst/>
            <a:rect l="l" t="t" r="r" b="b"/>
            <a:pathLst>
              <a:path w="415925" h="729614">
                <a:moveTo>
                  <a:pt x="0" y="0"/>
                </a:moveTo>
                <a:lnTo>
                  <a:pt x="415499" y="0"/>
                </a:lnTo>
                <a:lnTo>
                  <a:pt x="415499" y="729598"/>
                </a:lnTo>
                <a:lnTo>
                  <a:pt x="0" y="729598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B6D6A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93023" y="2317116"/>
            <a:ext cx="859790" cy="483870"/>
          </a:xfrm>
          <a:custGeom>
            <a:avLst/>
            <a:gdLst/>
            <a:ahLst/>
            <a:cxnLst/>
            <a:rect l="l" t="t" r="r" b="b"/>
            <a:pathLst>
              <a:path w="859790" h="483869">
                <a:moveTo>
                  <a:pt x="0" y="0"/>
                </a:moveTo>
                <a:lnTo>
                  <a:pt x="859498" y="0"/>
                </a:lnTo>
                <a:lnTo>
                  <a:pt x="859498" y="483299"/>
                </a:lnTo>
                <a:lnTo>
                  <a:pt x="0" y="4832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B6D6A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947243" y="2375012"/>
            <a:ext cx="206375" cy="958215"/>
          </a:xfrm>
          <a:custGeom>
            <a:avLst/>
            <a:gdLst/>
            <a:ahLst/>
            <a:cxnLst/>
            <a:rect l="l" t="t" r="r" b="b"/>
            <a:pathLst>
              <a:path w="206375" h="958214">
                <a:moveTo>
                  <a:pt x="0" y="957603"/>
                </a:moveTo>
                <a:lnTo>
                  <a:pt x="0" y="206679"/>
                </a:lnTo>
                <a:lnTo>
                  <a:pt x="206099" y="0"/>
                </a:lnTo>
                <a:lnTo>
                  <a:pt x="206099" y="750918"/>
                </a:lnTo>
                <a:lnTo>
                  <a:pt x="0" y="957603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947243" y="2375012"/>
            <a:ext cx="206375" cy="958215"/>
          </a:xfrm>
          <a:custGeom>
            <a:avLst/>
            <a:gdLst/>
            <a:ahLst/>
            <a:cxnLst/>
            <a:rect l="l" t="t" r="r" b="b"/>
            <a:pathLst>
              <a:path w="206375" h="958214">
                <a:moveTo>
                  <a:pt x="206099" y="0"/>
                </a:moveTo>
                <a:lnTo>
                  <a:pt x="0" y="206679"/>
                </a:lnTo>
                <a:lnTo>
                  <a:pt x="0" y="957603"/>
                </a:lnTo>
                <a:lnTo>
                  <a:pt x="206099" y="750918"/>
                </a:lnTo>
                <a:lnTo>
                  <a:pt x="206099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423568" y="1651898"/>
            <a:ext cx="711200" cy="1061720"/>
          </a:xfrm>
          <a:custGeom>
            <a:avLst/>
            <a:gdLst/>
            <a:ahLst/>
            <a:cxnLst/>
            <a:rect l="l" t="t" r="r" b="b"/>
            <a:pathLst>
              <a:path w="711200" h="1061720">
                <a:moveTo>
                  <a:pt x="0" y="1061697"/>
                </a:moveTo>
                <a:lnTo>
                  <a:pt x="0" y="668221"/>
                </a:lnTo>
                <a:lnTo>
                  <a:pt x="710698" y="0"/>
                </a:lnTo>
                <a:lnTo>
                  <a:pt x="710698" y="393479"/>
                </a:lnTo>
                <a:lnTo>
                  <a:pt x="0" y="1061697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423568" y="1651898"/>
            <a:ext cx="711200" cy="1061720"/>
          </a:xfrm>
          <a:custGeom>
            <a:avLst/>
            <a:gdLst/>
            <a:ahLst/>
            <a:cxnLst/>
            <a:rect l="l" t="t" r="r" b="b"/>
            <a:pathLst>
              <a:path w="711200" h="1061720">
                <a:moveTo>
                  <a:pt x="710698" y="0"/>
                </a:moveTo>
                <a:lnTo>
                  <a:pt x="0" y="668221"/>
                </a:lnTo>
                <a:lnTo>
                  <a:pt x="0" y="1061697"/>
                </a:lnTo>
                <a:lnTo>
                  <a:pt x="710698" y="393479"/>
                </a:lnTo>
                <a:lnTo>
                  <a:pt x="710698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721262" y="3323814"/>
            <a:ext cx="398145" cy="0"/>
          </a:xfrm>
          <a:custGeom>
            <a:avLst/>
            <a:gdLst/>
            <a:ahLst/>
            <a:cxnLst/>
            <a:rect l="l" t="t" r="r" b="b"/>
            <a:pathLst>
              <a:path w="398145">
                <a:moveTo>
                  <a:pt x="0" y="0"/>
                </a:moveTo>
                <a:lnTo>
                  <a:pt x="3980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109836" y="3282815"/>
            <a:ext cx="105499" cy="8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732386" y="3543350"/>
            <a:ext cx="4406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456514" y="5562144"/>
            <a:ext cx="156400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10,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306686" y="4090227"/>
            <a:ext cx="1454785" cy="4591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Predict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mask</a:t>
            </a:r>
            <a:r>
              <a:rPr kumimoji="0" sz="14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 each of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classes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" name="Title 72">
            <a:extLst>
              <a:ext uri="{FF2B5EF4-FFF2-40B4-BE49-F238E27FC236}">
                <a16:creationId xmlns:a16="http://schemas.microsoft.com/office/drawing/2014/main" id="{D5756DD3-DDD6-42B6-B2F5-7B93E5A85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9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State-of-the-art </a:t>
            </a:r>
            <a:br>
              <a:rPr lang="en-US" dirty="0"/>
            </a:br>
            <a:r>
              <a:rPr lang="en-US" dirty="0"/>
              <a:t>(instance) segmentation: Mask</a:t>
            </a:r>
            <a:r>
              <a:rPr lang="en-US" spc="-95" dirty="0"/>
              <a:t> </a:t>
            </a:r>
            <a:r>
              <a:rPr lang="en-US" spc="-5" dirty="0"/>
              <a:t>R-CNN</a:t>
            </a:r>
            <a:endParaRPr lang="en-US" dirty="0"/>
          </a:p>
        </p:txBody>
      </p:sp>
      <p:sp>
        <p:nvSpPr>
          <p:cNvPr id="74" name="object 79">
            <a:extLst>
              <a:ext uri="{FF2B5EF4-FFF2-40B4-BE49-F238E27FC236}">
                <a16:creationId xmlns:a16="http://schemas.microsoft.com/office/drawing/2014/main" id="{2D9B36D8-D99F-44D6-B1F2-26CEC22FC71F}"/>
              </a:ext>
            </a:extLst>
          </p:cNvPr>
          <p:cNvSpPr txBox="1"/>
          <p:nvPr/>
        </p:nvSpPr>
        <p:spPr>
          <a:xfrm>
            <a:off x="32209" y="6657316"/>
            <a:ext cx="880009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lang="da-DK" sz="12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et al, </a:t>
            </a:r>
            <a:r>
              <a:rPr lang="da-DK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a-DK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Mask </a:t>
            </a:r>
            <a:r>
              <a:rPr lang="da-DK" sz="12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R-CNN</a:t>
            </a:r>
            <a:r>
              <a:rPr lang="da-DK" sz="12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ICCV</a:t>
            </a:r>
            <a:r>
              <a:rPr lang="da-DK" sz="1200" spc="-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da-DK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slide a</a:t>
            </a:r>
            <a:r>
              <a:rPr kumimoji="0" lang="en-US" sz="1200" b="0" i="0" u="none" strike="noStrike" kern="1200" cap="none" spc="4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dapted</a:t>
            </a:r>
            <a:r>
              <a:rPr kumimoji="0" lang="en-US" sz="1200" b="0" i="0" u="none" strike="noStrike" kern="1200" cap="none" spc="4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from Justin Johnson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bject 2">
            <a:extLst>
              <a:ext uri="{FF2B5EF4-FFF2-40B4-BE49-F238E27FC236}">
                <a16:creationId xmlns:a16="http://schemas.microsoft.com/office/drawing/2014/main" id="{BDD2679A-1514-4C9E-B6F4-667E5B99DDEE}"/>
              </a:ext>
            </a:extLst>
          </p:cNvPr>
          <p:cNvSpPr/>
          <p:nvPr/>
        </p:nvSpPr>
        <p:spPr>
          <a:xfrm>
            <a:off x="3302423" y="4683053"/>
            <a:ext cx="2433585" cy="18297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3">
            <a:extLst>
              <a:ext uri="{FF2B5EF4-FFF2-40B4-BE49-F238E27FC236}">
                <a16:creationId xmlns:a16="http://schemas.microsoft.com/office/drawing/2014/main" id="{2EDE55CC-6563-4D66-A859-D21C0EC426EC}"/>
              </a:ext>
            </a:extLst>
          </p:cNvPr>
          <p:cNvSpPr/>
          <p:nvPr/>
        </p:nvSpPr>
        <p:spPr>
          <a:xfrm>
            <a:off x="788610" y="4683550"/>
            <a:ext cx="2433585" cy="18292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5">
            <a:extLst>
              <a:ext uri="{FF2B5EF4-FFF2-40B4-BE49-F238E27FC236}">
                <a16:creationId xmlns:a16="http://schemas.microsoft.com/office/drawing/2014/main" id="{33B1E0BD-150F-4DE7-BFDE-DCD58D175034}"/>
              </a:ext>
            </a:extLst>
          </p:cNvPr>
          <p:cNvSpPr/>
          <p:nvPr/>
        </p:nvSpPr>
        <p:spPr>
          <a:xfrm>
            <a:off x="5806270" y="4665142"/>
            <a:ext cx="2433585" cy="18424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57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 = m_0 x + b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9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 = m_0 x + b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9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 = -x_0 m  +y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547.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1$&#10;\end{document}&#10;"/>
  <p:tag name="EXTERNALNAME" val="Edittex"/>
  <p:tag name="BLEND" val="False"/>
  <p:tag name="TRANSPARENT" val="False"/>
  <p:tag name="BITMAPFORMAT" val="bmpmono"/>
  <p:tag name="DEBUGINTERACTIVE" val="True"/>
  <p:tag name="ORIGWIDTH" val="20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2$&#10;\end{document}&#10;"/>
  <p:tag name="EXTERNALNAME" val="Edittex"/>
  <p:tag name="BLEND" val="False"/>
  <p:tag name="TRANSPARENT" val="False"/>
  <p:tag name="BITMAPFORMAT" val="bmpmono"/>
  <p:tag name="DEBUGINTERACTIVE" val="True"/>
  <p:tag name="ORIGWIDTH" val="206.1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 = m_0 x + b_0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90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2869</TotalTime>
  <Words>5801</Words>
  <Application>Microsoft Office PowerPoint</Application>
  <PresentationFormat>On-screen Show (4:3)</PresentationFormat>
  <Paragraphs>1180</Paragraphs>
  <Slides>100</Slides>
  <Notes>88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100</vt:i4>
      </vt:variant>
    </vt:vector>
  </HeadingPairs>
  <TitlesOfParts>
    <vt:vector size="129" baseType="lpstr">
      <vt:lpstr>Arial</vt:lpstr>
      <vt:lpstr>Arial Unicode MS</vt:lpstr>
      <vt:lpstr>Calibri</vt:lpstr>
      <vt:lpstr>Courier New</vt:lpstr>
      <vt:lpstr>Futura Bk BT</vt:lpstr>
      <vt:lpstr>Helvetica</vt:lpstr>
      <vt:lpstr>NimbusRomNo9L-Medi</vt:lpstr>
      <vt:lpstr>Times</vt:lpstr>
      <vt:lpstr>Times New Roman</vt:lpstr>
      <vt:lpstr>1_Office Theme</vt:lpstr>
      <vt:lpstr>2_Default Design</vt:lpstr>
      <vt:lpstr>3_Default Design</vt:lpstr>
      <vt:lpstr>4_Default Design</vt:lpstr>
      <vt:lpstr>12_Default Design</vt:lpstr>
      <vt:lpstr>3_Office Theme</vt:lpstr>
      <vt:lpstr>4_Office Theme</vt:lpstr>
      <vt:lpstr>2_Office Theme</vt:lpstr>
      <vt:lpstr>1_Default Design</vt:lpstr>
      <vt:lpstr>7_Default Design</vt:lpstr>
      <vt:lpstr>3_Blank Presentation</vt:lpstr>
      <vt:lpstr>7_Blank Presentation</vt:lpstr>
      <vt:lpstr>Default Design</vt:lpstr>
      <vt:lpstr>6_Default Design</vt:lpstr>
      <vt:lpstr>8_Default Design</vt:lpstr>
      <vt:lpstr>2_Blank Presentation</vt:lpstr>
      <vt:lpstr>Bitmap Image</vt:lpstr>
      <vt:lpstr>Photo Editor Photo</vt:lpstr>
      <vt:lpstr>Equation</vt:lpstr>
      <vt:lpstr>Image</vt:lpstr>
      <vt:lpstr>CS 1674: Intro to Computer Vision Grouping: Edges, Lines,  Circles, Segments</vt:lpstr>
      <vt:lpstr>Plan for this lecture</vt:lpstr>
      <vt:lpstr>Edge detection</vt:lpstr>
      <vt:lpstr>Designing an edge detector</vt:lpstr>
      <vt:lpstr>Examples of edge detection results</vt:lpstr>
      <vt:lpstr>What causes an edge?</vt:lpstr>
      <vt:lpstr>Characterizing edges</vt:lpstr>
      <vt:lpstr>Intensity profile</vt:lpstr>
      <vt:lpstr>With a little Gaussian noise</vt:lpstr>
      <vt:lpstr>Effects of noise</vt:lpstr>
      <vt:lpstr>Without noise</vt:lpstr>
      <vt:lpstr>With noise</vt:lpstr>
      <vt:lpstr>Effects of noise</vt:lpstr>
      <vt:lpstr>Solution: smooth first</vt:lpstr>
      <vt:lpstr>Derivative theorem of convolution</vt:lpstr>
      <vt:lpstr>Canny edge detector</vt:lpstr>
      <vt:lpstr>Example</vt:lpstr>
      <vt:lpstr>Derivative of Gaussian filter</vt:lpstr>
      <vt:lpstr>Compute Gradients </vt:lpstr>
      <vt:lpstr>Thresholding</vt:lpstr>
      <vt:lpstr>The Canny edge detector</vt:lpstr>
      <vt:lpstr>The Canny edge detector</vt:lpstr>
      <vt:lpstr>PowerPoint Presentation</vt:lpstr>
      <vt:lpstr>Thresholding gradient with a lower threshold</vt:lpstr>
      <vt:lpstr>Thresholding gradient with a higher threshold</vt:lpstr>
      <vt:lpstr>Effect of  of Gaussian kernel</vt:lpstr>
      <vt:lpstr>Plan for this lecture</vt:lpstr>
      <vt:lpstr>Line detection (fitting)</vt:lpstr>
      <vt:lpstr>PowerPoint Presentation</vt:lpstr>
      <vt:lpstr>Least squares line fitting</vt:lpstr>
      <vt:lpstr>PowerPoint Presentation</vt:lpstr>
      <vt:lpstr>PowerPoint Presentation</vt:lpstr>
      <vt:lpstr>Dealing with outliers: Voting</vt:lpstr>
      <vt:lpstr>Finding lines in an image: Hough space</vt:lpstr>
      <vt:lpstr>Finding lines in an image: Hough space</vt:lpstr>
      <vt:lpstr>Finding lines in an image: Hough space</vt:lpstr>
      <vt:lpstr>Finding lines in an image: Hough space</vt:lpstr>
      <vt:lpstr>Finding lines in an image: Hough space</vt:lpstr>
      <vt:lpstr>Parameter space representation</vt:lpstr>
      <vt:lpstr>Parameter space representation</vt:lpstr>
      <vt:lpstr>Algorithm outline: Hough transform</vt:lpstr>
      <vt:lpstr>Incorporating image gradients</vt:lpstr>
      <vt:lpstr>Hough transform example</vt:lpstr>
      <vt:lpstr>Impact of noise on Hough</vt:lpstr>
      <vt:lpstr>Impact of noise on Hough</vt:lpstr>
      <vt:lpstr>Voting: practical tips</vt:lpstr>
      <vt:lpstr>Hough transform for circles</vt:lpstr>
      <vt:lpstr>Hough transform for circles</vt:lpstr>
      <vt:lpstr>Hough transform for circles</vt:lpstr>
      <vt:lpstr>Hough transform for circles</vt:lpstr>
      <vt:lpstr>PowerPoint Presentation</vt:lpstr>
      <vt:lpstr>PowerPoint Presentation</vt:lpstr>
      <vt:lpstr>Hough transform: pros and cons</vt:lpstr>
      <vt:lpstr>Generalized Hough transform</vt:lpstr>
      <vt:lpstr>Generalized Hough transform</vt:lpstr>
      <vt:lpstr>Generalized Hough transform</vt:lpstr>
      <vt:lpstr>Generalized Hough transform</vt:lpstr>
      <vt:lpstr>Generalized Hough transform</vt:lpstr>
      <vt:lpstr>Generalized Hough transform</vt:lpstr>
      <vt:lpstr>Hough for object detection</vt:lpstr>
      <vt:lpstr>RANSAC</vt:lpstr>
      <vt:lpstr>RANSAC: General 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choose parameters?</vt:lpstr>
      <vt:lpstr>RANSAC pros and cons</vt:lpstr>
      <vt:lpstr>Plan for today</vt:lpstr>
      <vt:lpstr>Edges vs Segments</vt:lpstr>
      <vt:lpstr>The goals of segmentation</vt:lpstr>
      <vt:lpstr>The goals of segmentation</vt:lpstr>
      <vt:lpstr>PowerPoint Presentation</vt:lpstr>
      <vt:lpstr>Similarity</vt:lpstr>
      <vt:lpstr>Proximity</vt:lpstr>
      <vt:lpstr>Common fate</vt:lpstr>
      <vt:lpstr>PowerPoint Presentation</vt:lpstr>
      <vt:lpstr>PowerPoint Presentation</vt:lpstr>
      <vt:lpstr>PowerPoint Presentation</vt:lpstr>
      <vt:lpstr>Clustering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converges to a local minimum</vt:lpstr>
      <vt:lpstr>K-means: pros and cons</vt:lpstr>
      <vt:lpstr>Aside: Smoothing cluster assignments</vt:lpstr>
      <vt:lpstr>Segmentation as clustering</vt:lpstr>
      <vt:lpstr>PowerPoint Presentation</vt:lpstr>
      <vt:lpstr>Segmentation as clustering</vt:lpstr>
      <vt:lpstr>Segmentation as clustering</vt:lpstr>
      <vt:lpstr>Segmentation as clustering</vt:lpstr>
      <vt:lpstr>Segmentation as clustering</vt:lpstr>
      <vt:lpstr>Segmentation as clustering</vt:lpstr>
      <vt:lpstr>Segmentation w/ texture features</vt:lpstr>
      <vt:lpstr>State-of-the-art  (instance) segmentation: Mask R-CNN</vt:lpstr>
      <vt:lpstr>Summary: classic approaches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1674: Computer Vision</dc:title>
  <dc:creator>Adriana I. Kovashka</dc:creator>
  <cp:lastModifiedBy>Kovashka, Adriana Ivanona</cp:lastModifiedBy>
  <cp:revision>205</cp:revision>
  <dcterms:created xsi:type="dcterms:W3CDTF">2015-04-17T19:15:42Z</dcterms:created>
  <dcterms:modified xsi:type="dcterms:W3CDTF">2022-02-03T03:49:22Z</dcterms:modified>
</cp:coreProperties>
</file>