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6.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7.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notesSlides/notesSlide33.xml" ContentType="application/vnd.openxmlformats-officedocument.presentationml.notesSlide+xml"/>
  <Override PartName="/ppt/theme/themeOverride10.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41.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42.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43.xml" ContentType="application/vnd.openxmlformats-officedocument.presentationml.notesSlide+xml"/>
  <Override PartName="/ppt/theme/themeOverride11.xml" ContentType="application/vnd.openxmlformats-officedocument.themeOverr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44.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45.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notesSlides/notesSlide46.xml" ContentType="application/vnd.openxmlformats-officedocument.presentationml.notesSlide+xml"/>
  <Override PartName="/ppt/theme/themeOverride17.xml" ContentType="application/vnd.openxmlformats-officedocument.themeOverride+xml"/>
  <Override PartName="/ppt/theme/themeOverride18.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1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 id="2147483709" r:id="rId5"/>
    <p:sldMasterId id="2147483721" r:id="rId6"/>
    <p:sldMasterId id="2147483734" r:id="rId7"/>
    <p:sldMasterId id="2147483746" r:id="rId8"/>
    <p:sldMasterId id="2147483758" r:id="rId9"/>
    <p:sldMasterId id="2147483770" r:id="rId10"/>
  </p:sldMasterIdLst>
  <p:notesMasterIdLst>
    <p:notesMasterId r:id="rId115"/>
  </p:notesMasterIdLst>
  <p:sldIdLst>
    <p:sldId id="256" r:id="rId11"/>
    <p:sldId id="348" r:id="rId12"/>
    <p:sldId id="402" r:id="rId13"/>
    <p:sldId id="403" r:id="rId14"/>
    <p:sldId id="405" r:id="rId15"/>
    <p:sldId id="351" r:id="rId16"/>
    <p:sldId id="341" r:id="rId17"/>
    <p:sldId id="340" r:id="rId18"/>
    <p:sldId id="343" r:id="rId19"/>
    <p:sldId id="345" r:id="rId20"/>
    <p:sldId id="346" r:id="rId21"/>
    <p:sldId id="314" r:id="rId22"/>
    <p:sldId id="315" r:id="rId23"/>
    <p:sldId id="316" r:id="rId24"/>
    <p:sldId id="317" r:id="rId25"/>
    <p:sldId id="318" r:id="rId26"/>
    <p:sldId id="321" r:id="rId27"/>
    <p:sldId id="322" r:id="rId28"/>
    <p:sldId id="323" r:id="rId29"/>
    <p:sldId id="324" r:id="rId30"/>
    <p:sldId id="325" r:id="rId31"/>
    <p:sldId id="326" r:id="rId32"/>
    <p:sldId id="327" r:id="rId33"/>
    <p:sldId id="328" r:id="rId34"/>
    <p:sldId id="434" r:id="rId35"/>
    <p:sldId id="329" r:id="rId36"/>
    <p:sldId id="330" r:id="rId37"/>
    <p:sldId id="435" r:id="rId38"/>
    <p:sldId id="331" r:id="rId39"/>
    <p:sldId id="332" r:id="rId40"/>
    <p:sldId id="333" r:id="rId41"/>
    <p:sldId id="436" r:id="rId42"/>
    <p:sldId id="505" r:id="rId43"/>
    <p:sldId id="335" r:id="rId44"/>
    <p:sldId id="336" r:id="rId45"/>
    <p:sldId id="337" r:id="rId46"/>
    <p:sldId id="437" r:id="rId47"/>
    <p:sldId id="438" r:id="rId48"/>
    <p:sldId id="439" r:id="rId49"/>
    <p:sldId id="440" r:id="rId50"/>
    <p:sldId id="441" r:id="rId51"/>
    <p:sldId id="442" r:id="rId52"/>
    <p:sldId id="443" r:id="rId53"/>
    <p:sldId id="444" r:id="rId54"/>
    <p:sldId id="445" r:id="rId55"/>
    <p:sldId id="446" r:id="rId56"/>
    <p:sldId id="447" r:id="rId57"/>
    <p:sldId id="448" r:id="rId58"/>
    <p:sldId id="449" r:id="rId59"/>
    <p:sldId id="450" r:id="rId60"/>
    <p:sldId id="451" r:id="rId61"/>
    <p:sldId id="452" r:id="rId62"/>
    <p:sldId id="453" r:id="rId63"/>
    <p:sldId id="454" r:id="rId64"/>
    <p:sldId id="455" r:id="rId65"/>
    <p:sldId id="457" r:id="rId66"/>
    <p:sldId id="458" r:id="rId67"/>
    <p:sldId id="456" r:id="rId68"/>
    <p:sldId id="459" r:id="rId69"/>
    <p:sldId id="460" r:id="rId70"/>
    <p:sldId id="461" r:id="rId71"/>
    <p:sldId id="462" r:id="rId72"/>
    <p:sldId id="463" r:id="rId73"/>
    <p:sldId id="464" r:id="rId74"/>
    <p:sldId id="465" r:id="rId75"/>
    <p:sldId id="466" r:id="rId76"/>
    <p:sldId id="467" r:id="rId77"/>
    <p:sldId id="468" r:id="rId78"/>
    <p:sldId id="469" r:id="rId79"/>
    <p:sldId id="470" r:id="rId80"/>
    <p:sldId id="471" r:id="rId81"/>
    <p:sldId id="472" r:id="rId82"/>
    <p:sldId id="473" r:id="rId83"/>
    <p:sldId id="474" r:id="rId84"/>
    <p:sldId id="475" r:id="rId85"/>
    <p:sldId id="476" r:id="rId86"/>
    <p:sldId id="477" r:id="rId87"/>
    <p:sldId id="478" r:id="rId88"/>
    <p:sldId id="479" r:id="rId89"/>
    <p:sldId id="480" r:id="rId90"/>
    <p:sldId id="481" r:id="rId91"/>
    <p:sldId id="482" r:id="rId92"/>
    <p:sldId id="483" r:id="rId93"/>
    <p:sldId id="484" r:id="rId94"/>
    <p:sldId id="485" r:id="rId95"/>
    <p:sldId id="486" r:id="rId96"/>
    <p:sldId id="487" r:id="rId97"/>
    <p:sldId id="488" r:id="rId98"/>
    <p:sldId id="489" r:id="rId99"/>
    <p:sldId id="490" r:id="rId100"/>
    <p:sldId id="491" r:id="rId101"/>
    <p:sldId id="492" r:id="rId102"/>
    <p:sldId id="493" r:id="rId103"/>
    <p:sldId id="494" r:id="rId104"/>
    <p:sldId id="495" r:id="rId105"/>
    <p:sldId id="496" r:id="rId106"/>
    <p:sldId id="497" r:id="rId107"/>
    <p:sldId id="498" r:id="rId108"/>
    <p:sldId id="499" r:id="rId109"/>
    <p:sldId id="500" r:id="rId110"/>
    <p:sldId id="501" r:id="rId111"/>
    <p:sldId id="502" r:id="rId112"/>
    <p:sldId id="503" r:id="rId113"/>
    <p:sldId id="504" r:id="rId1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D9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83" d="100"/>
          <a:sy n="83" d="100"/>
        </p:scale>
        <p:origin x="1334" y="72"/>
      </p:cViewPr>
      <p:guideLst/>
    </p:cSldViewPr>
  </p:slideViewPr>
  <p:notesTextViewPr>
    <p:cViewPr>
      <p:scale>
        <a:sx n="1" d="1"/>
        <a:sy n="1" d="1"/>
      </p:scale>
      <p:origin x="0" y="0"/>
    </p:cViewPr>
  </p:notesTextViewPr>
  <p:sorterViewPr>
    <p:cViewPr varScale="1">
      <p:scale>
        <a:sx n="1" d="1"/>
        <a:sy n="1" d="1"/>
      </p:scale>
      <p:origin x="0" y="-83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viewProps" Target="viewProps.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102" Type="http://schemas.openxmlformats.org/officeDocument/2006/relationships/slide" Target="slides/slide92.xml"/><Relationship Id="rId110" Type="http://schemas.openxmlformats.org/officeDocument/2006/relationships/slide" Target="slides/slide100.xml"/><Relationship Id="rId115"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13" Type="http://schemas.openxmlformats.org/officeDocument/2006/relationships/slide" Target="slides/slide103.xml"/><Relationship Id="rId11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slide" Target="slides/slide98.xml"/><Relationship Id="rId116"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slide" Target="slides/slide10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image" Target="../media/image6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image" Target="../media/image77.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19.png"/></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47.wmf"/><Relationship Id="rId1" Type="http://schemas.openxmlformats.org/officeDocument/2006/relationships/image" Target="../media/image14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0.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6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7A0FF6-C791-438D-9898-E99F96FAD0D0}" type="datetimeFigureOut">
              <a:rPr lang="en-US" smtClean="0"/>
              <a:t>1/25/2022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F6E89-E110-4082-8509-838366F04DE2}" type="slidenum">
              <a:rPr lang="en-US" smtClean="0"/>
              <a:t>‹#›</a:t>
            </a:fld>
            <a:endParaRPr lang="en-US"/>
          </a:p>
        </p:txBody>
      </p:sp>
    </p:spTree>
    <p:extLst>
      <p:ext uri="{BB962C8B-B14F-4D97-AF65-F5344CB8AC3E}">
        <p14:creationId xmlns:p14="http://schemas.microsoft.com/office/powerpoint/2010/main" val="507005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85" eaLnBrk="0" hangingPunct="0">
              <a:defRPr sz="1100" b="1">
                <a:solidFill>
                  <a:srgbClr val="FFFF00"/>
                </a:solidFill>
                <a:latin typeface="Arial" charset="0"/>
                <a:ea typeface="ＭＳ Ｐゴシック" charset="0"/>
                <a:cs typeface="ＭＳ Ｐゴシック" charset="0"/>
              </a:defRPr>
            </a:lvl1pPr>
            <a:lvl2pPr marL="702756" indent="-270291" defTabSz="914485" eaLnBrk="0" hangingPunct="0">
              <a:defRPr sz="1100" b="1">
                <a:solidFill>
                  <a:srgbClr val="FFFF00"/>
                </a:solidFill>
                <a:latin typeface="Arial" charset="0"/>
                <a:ea typeface="ＭＳ Ｐゴシック" charset="0"/>
              </a:defRPr>
            </a:lvl2pPr>
            <a:lvl3pPr marL="1081164" indent="-216233" defTabSz="914485" eaLnBrk="0" hangingPunct="0">
              <a:defRPr sz="1100" b="1">
                <a:solidFill>
                  <a:srgbClr val="FFFF00"/>
                </a:solidFill>
                <a:latin typeface="Arial" charset="0"/>
                <a:ea typeface="ＭＳ Ｐゴシック" charset="0"/>
              </a:defRPr>
            </a:lvl3pPr>
            <a:lvl4pPr marL="1513629" indent="-216233" defTabSz="914485" eaLnBrk="0" hangingPunct="0">
              <a:defRPr sz="1100" b="1">
                <a:solidFill>
                  <a:srgbClr val="FFFF00"/>
                </a:solidFill>
                <a:latin typeface="Arial" charset="0"/>
                <a:ea typeface="ＭＳ Ｐゴシック" charset="0"/>
              </a:defRPr>
            </a:lvl4pPr>
            <a:lvl5pPr marL="1946095" indent="-216233" defTabSz="914485" eaLnBrk="0" hangingPunct="0">
              <a:defRPr sz="1100" b="1">
                <a:solidFill>
                  <a:srgbClr val="FFFF00"/>
                </a:solidFill>
                <a:latin typeface="Arial" charset="0"/>
                <a:ea typeface="ＭＳ Ｐゴシック" charset="0"/>
              </a:defRPr>
            </a:lvl5pPr>
            <a:lvl6pPr marL="2378560" indent="-216233" algn="ctr" defTabSz="914485" eaLnBrk="0" fontAlgn="base" hangingPunct="0">
              <a:spcBef>
                <a:spcPct val="50000"/>
              </a:spcBef>
              <a:spcAft>
                <a:spcPct val="0"/>
              </a:spcAft>
              <a:defRPr sz="1100" b="1">
                <a:solidFill>
                  <a:srgbClr val="FFFF00"/>
                </a:solidFill>
                <a:latin typeface="Arial" charset="0"/>
                <a:ea typeface="ＭＳ Ｐゴシック" charset="0"/>
              </a:defRPr>
            </a:lvl6pPr>
            <a:lvl7pPr marL="2811026" indent="-216233" algn="ctr" defTabSz="914485" eaLnBrk="0" fontAlgn="base" hangingPunct="0">
              <a:spcBef>
                <a:spcPct val="50000"/>
              </a:spcBef>
              <a:spcAft>
                <a:spcPct val="0"/>
              </a:spcAft>
              <a:defRPr sz="1100" b="1">
                <a:solidFill>
                  <a:srgbClr val="FFFF00"/>
                </a:solidFill>
                <a:latin typeface="Arial" charset="0"/>
                <a:ea typeface="ＭＳ Ｐゴシック" charset="0"/>
              </a:defRPr>
            </a:lvl7pPr>
            <a:lvl8pPr marL="3243491" indent="-216233" algn="ctr" defTabSz="914485" eaLnBrk="0" fontAlgn="base" hangingPunct="0">
              <a:spcBef>
                <a:spcPct val="50000"/>
              </a:spcBef>
              <a:spcAft>
                <a:spcPct val="0"/>
              </a:spcAft>
              <a:defRPr sz="1100" b="1">
                <a:solidFill>
                  <a:srgbClr val="FFFF00"/>
                </a:solidFill>
                <a:latin typeface="Arial" charset="0"/>
                <a:ea typeface="ＭＳ Ｐゴシック" charset="0"/>
              </a:defRPr>
            </a:lvl8pPr>
            <a:lvl9pPr marL="3675957" indent="-216233" algn="ctr" defTabSz="914485" eaLnBrk="0" fontAlgn="base" hangingPunct="0">
              <a:spcBef>
                <a:spcPct val="50000"/>
              </a:spcBef>
              <a:spcAft>
                <a:spcPct val="0"/>
              </a:spcAft>
              <a:defRPr sz="1100" b="1">
                <a:solidFill>
                  <a:srgbClr val="FFFF00"/>
                </a:solidFill>
                <a:latin typeface="Arial" charset="0"/>
                <a:ea typeface="ＭＳ Ｐゴシック" charset="0"/>
              </a:defRPr>
            </a:lvl9pPr>
          </a:lstStyle>
          <a:p>
            <a:pPr marL="0" marR="0" lvl="0" indent="0" algn="r" defTabSz="914485" rtl="0" eaLnBrk="1" fontAlgn="auto" latinLnBrk="0" hangingPunct="1">
              <a:lnSpc>
                <a:spcPct val="100000"/>
              </a:lnSpc>
              <a:spcBef>
                <a:spcPts val="0"/>
              </a:spcBef>
              <a:spcAft>
                <a:spcPts val="0"/>
              </a:spcAft>
              <a:buClrTx/>
              <a:buSzTx/>
              <a:buFontTx/>
              <a:buNone/>
              <a:tabLst/>
              <a:defRPr/>
            </a:pPr>
            <a:fld id="{3DF9E6D0-DA62-F54A-916F-2A88B954CE98}" type="slidenum">
              <a:rPr kumimoji="0" lang="en-US" sz="1200" b="0" i="0" u="none" strike="noStrike" kern="1200" cap="none" spc="0" normalizeH="0" baseline="0" noProof="0">
                <a:ln>
                  <a:noFill/>
                </a:ln>
                <a:solidFill>
                  <a:prstClr val="white"/>
                </a:solidFill>
                <a:effectLst/>
                <a:uLnTx/>
                <a:uFillTx/>
                <a:latin typeface="Arial" charset="0"/>
                <a:ea typeface="ＭＳ Ｐゴシック" charset="0"/>
              </a:rPr>
              <a:pPr marL="0" marR="0" lvl="0" indent="0" algn="r" defTabSz="91448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45192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3B8F2C1-2606-4D1E-B87D-8927E07E7549}"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prstClr val="black"/>
              </a:solidFill>
              <a:effectLst/>
              <a:uLnTx/>
              <a:uFillTx/>
            </a:endParaRPr>
          </a:p>
        </p:txBody>
      </p:sp>
      <p:sp>
        <p:nvSpPr>
          <p:cNvPr id="837634" name="Rectangle 2"/>
          <p:cNvSpPr>
            <a:spLocks noGrp="1" noRot="1" noChangeAspect="1" noChangeArrowheads="1" noTextEdit="1"/>
          </p:cNvSpPr>
          <p:nvPr>
            <p:ph type="sldImg"/>
          </p:nvPr>
        </p:nvSpPr>
        <p:spPr>
          <a:xfrm>
            <a:off x="1139825" y="682625"/>
            <a:ext cx="4552950" cy="3414713"/>
          </a:xfrm>
          <a:ln/>
        </p:spPr>
      </p:sp>
      <p:sp>
        <p:nvSpPr>
          <p:cNvPr id="837635"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1531131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3B8F2C1-2606-4D1E-B87D-8927E07E7549}"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prstClr val="black"/>
              </a:solidFill>
              <a:effectLst/>
              <a:uLnTx/>
              <a:uFillTx/>
            </a:endParaRPr>
          </a:p>
        </p:txBody>
      </p:sp>
      <p:sp>
        <p:nvSpPr>
          <p:cNvPr id="837634" name="Rectangle 2"/>
          <p:cNvSpPr>
            <a:spLocks noGrp="1" noRot="1" noChangeAspect="1" noChangeArrowheads="1" noTextEdit="1"/>
          </p:cNvSpPr>
          <p:nvPr>
            <p:ph type="sldImg"/>
          </p:nvPr>
        </p:nvSpPr>
        <p:spPr>
          <a:xfrm>
            <a:off x="1139825" y="682625"/>
            <a:ext cx="4552950" cy="3414713"/>
          </a:xfrm>
          <a:ln/>
        </p:spPr>
      </p:sp>
      <p:sp>
        <p:nvSpPr>
          <p:cNvPr id="837635"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617989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3B8F2C1-2606-4D1E-B87D-8927E07E7549}"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a:ln>
                <a:noFill/>
              </a:ln>
              <a:solidFill>
                <a:prstClr val="black"/>
              </a:solidFill>
              <a:effectLst/>
              <a:uLnTx/>
              <a:uFillTx/>
            </a:endParaRPr>
          </a:p>
        </p:txBody>
      </p:sp>
      <p:sp>
        <p:nvSpPr>
          <p:cNvPr id="837634" name="Rectangle 2"/>
          <p:cNvSpPr>
            <a:spLocks noGrp="1" noRot="1" noChangeAspect="1" noChangeArrowheads="1" noTextEdit="1"/>
          </p:cNvSpPr>
          <p:nvPr>
            <p:ph type="sldImg"/>
          </p:nvPr>
        </p:nvSpPr>
        <p:spPr>
          <a:xfrm>
            <a:off x="1139825" y="682625"/>
            <a:ext cx="4552950" cy="3414713"/>
          </a:xfrm>
          <a:ln/>
        </p:spPr>
      </p:sp>
      <p:sp>
        <p:nvSpPr>
          <p:cNvPr id="837635"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2339581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03B0E5F-A245-4CC4-9792-D448453003A0}"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664428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6704DC1-17D2-4F9A-8A86-F2302B36F694}"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prstClr val="black"/>
              </a:solidFill>
              <a:effectLst/>
              <a:uLnTx/>
              <a:uFillTx/>
            </a:endParaRPr>
          </a:p>
        </p:txBody>
      </p:sp>
      <p:sp>
        <p:nvSpPr>
          <p:cNvPr id="860162" name="Rectangle 2"/>
          <p:cNvSpPr>
            <a:spLocks noGrp="1" noRot="1" noChangeAspect="1" noChangeArrowheads="1" noTextEdit="1"/>
          </p:cNvSpPr>
          <p:nvPr>
            <p:ph type="sldImg"/>
          </p:nvPr>
        </p:nvSpPr>
        <p:spPr>
          <a:xfrm>
            <a:off x="1139825" y="682625"/>
            <a:ext cx="4552950" cy="3414713"/>
          </a:xfrm>
          <a:ln/>
        </p:spPr>
      </p:sp>
      <p:sp>
        <p:nvSpPr>
          <p:cNvPr id="860163"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1118953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2AFC9A7-D7CA-4C75-B6E5-5488EBAD6E04}"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a:ln>
                <a:noFill/>
              </a:ln>
              <a:solidFill>
                <a:prstClr val="black"/>
              </a:solidFill>
              <a:effectLst/>
              <a:uLnTx/>
              <a:uFillTx/>
            </a:endParaRPr>
          </a:p>
        </p:txBody>
      </p:sp>
      <p:sp>
        <p:nvSpPr>
          <p:cNvPr id="870402" name="Rectangle 2"/>
          <p:cNvSpPr>
            <a:spLocks noGrp="1" noRot="1" noChangeAspect="1" noChangeArrowheads="1" noTextEdit="1"/>
          </p:cNvSpPr>
          <p:nvPr>
            <p:ph type="sldImg"/>
          </p:nvPr>
        </p:nvSpPr>
        <p:spPr>
          <a:xfrm>
            <a:off x="1144588" y="685800"/>
            <a:ext cx="4572000" cy="3429000"/>
          </a:xfrm>
          <a:ln/>
        </p:spPr>
      </p:sp>
      <p:sp>
        <p:nvSpPr>
          <p:cNvPr id="870403" name="Rectangle 3"/>
          <p:cNvSpPr>
            <a:spLocks noGrp="1" noChangeArrowheads="1"/>
          </p:cNvSpPr>
          <p:nvPr>
            <p:ph type="body" idx="1"/>
          </p:nvPr>
        </p:nvSpPr>
        <p:spPr>
          <a:xfrm>
            <a:off x="914400" y="4343400"/>
            <a:ext cx="5029200" cy="4114800"/>
          </a:xfrm>
        </p:spPr>
        <p:txBody>
          <a:bodyPr/>
          <a:lstStyle/>
          <a:p>
            <a:endParaRPr lang="en-US" dirty="0"/>
          </a:p>
        </p:txBody>
      </p:sp>
    </p:spTree>
    <p:extLst>
      <p:ext uri="{BB962C8B-B14F-4D97-AF65-F5344CB8AC3E}">
        <p14:creationId xmlns:p14="http://schemas.microsoft.com/office/powerpoint/2010/main" val="3699692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03B0E5F-A245-4CC4-9792-D448453003A0}"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363698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r>
              <a:rPr lang="en-US" dirty="0"/>
              <a:t>24 min</a:t>
            </a:r>
          </a:p>
        </p:txBody>
      </p:sp>
      <p:sp>
        <p:nvSpPr>
          <p:cNvPr id="117764" name="Slide Number Placeholder 3"/>
          <p:cNvSpPr>
            <a:spLocks noGrp="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DFE2BC-39B3-4C3B-B909-7DEA0EA0EC20}"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712125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03B0E5F-A245-4CC4-9792-D448453003A0}"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893586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3221413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a:t>
            </a:r>
            <a:r>
              <a:rPr lang="en-US" baseline="0" dirty="0"/>
              <a:t> eyes don’t see everything at once, but they jump around.  You see only about 2 degrees with high resolution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503E-BF1B-43C0-B836-0C9F9F6E2B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16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342FD7-B686-4494-9F56-192B0E9BC4AA}"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2403" name="Rectangle 2"/>
          <p:cNvSpPr>
            <a:spLocks noGrp="1" noRot="1" noChangeAspect="1" noChangeArrowheads="1" noTextEdit="1"/>
          </p:cNvSpPr>
          <p:nvPr>
            <p:ph type="sldImg"/>
          </p:nvPr>
        </p:nvSpPr>
        <p:spPr>
          <a:xfrm>
            <a:off x="1252538" y="717550"/>
            <a:ext cx="4779962" cy="3584575"/>
          </a:xfrm>
          <a:ln/>
        </p:spPr>
      </p:sp>
      <p:sp>
        <p:nvSpPr>
          <p:cNvPr id="102404"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extLst>
      <p:ext uri="{BB962C8B-B14F-4D97-AF65-F5344CB8AC3E}">
        <p14:creationId xmlns:p14="http://schemas.microsoft.com/office/powerpoint/2010/main" val="3359009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D131D-0458-46D3-8891-8ED3D1A2D208}"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427" name="Rectangle 2"/>
          <p:cNvSpPr>
            <a:spLocks noGrp="1" noRot="1" noChangeAspect="1" noChangeArrowheads="1" noTextEdit="1"/>
          </p:cNvSpPr>
          <p:nvPr>
            <p:ph type="sldImg"/>
          </p:nvPr>
        </p:nvSpPr>
        <p:spPr>
          <a:xfrm>
            <a:off x="1252538" y="717550"/>
            <a:ext cx="4779962" cy="3584575"/>
          </a:xfrm>
          <a:ln/>
        </p:spPr>
      </p:sp>
      <p:sp>
        <p:nvSpPr>
          <p:cNvPr id="103428"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extLst>
      <p:ext uri="{BB962C8B-B14F-4D97-AF65-F5344CB8AC3E}">
        <p14:creationId xmlns:p14="http://schemas.microsoft.com/office/powerpoint/2010/main" val="382684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D131D-0458-46D3-8891-8ED3D1A2D208}"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427" name="Rectangle 2"/>
          <p:cNvSpPr>
            <a:spLocks noGrp="1" noRot="1" noChangeAspect="1" noChangeArrowheads="1" noTextEdit="1"/>
          </p:cNvSpPr>
          <p:nvPr>
            <p:ph type="sldImg"/>
          </p:nvPr>
        </p:nvSpPr>
        <p:spPr>
          <a:xfrm>
            <a:off x="1252538" y="717550"/>
            <a:ext cx="4779962" cy="3584575"/>
          </a:xfrm>
          <a:ln/>
        </p:spPr>
      </p:sp>
      <p:sp>
        <p:nvSpPr>
          <p:cNvPr id="103428"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extLst>
      <p:ext uri="{BB962C8B-B14F-4D97-AF65-F5344CB8AC3E}">
        <p14:creationId xmlns:p14="http://schemas.microsoft.com/office/powerpoint/2010/main" val="3951082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C8883-7D78-49B7-A580-81B4C8DF3692}"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4451" name="Rectangle 2"/>
          <p:cNvSpPr>
            <a:spLocks noGrp="1" noRot="1" noChangeAspect="1" noChangeArrowheads="1" noTextEdit="1"/>
          </p:cNvSpPr>
          <p:nvPr>
            <p:ph type="sldImg"/>
          </p:nvPr>
        </p:nvSpPr>
        <p:spPr>
          <a:xfrm>
            <a:off x="1252538" y="717550"/>
            <a:ext cx="4779962" cy="3584575"/>
          </a:xfrm>
          <a:ln/>
        </p:spPr>
      </p:sp>
      <p:sp>
        <p:nvSpPr>
          <p:cNvPr id="104452"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extLst>
      <p:ext uri="{BB962C8B-B14F-4D97-AF65-F5344CB8AC3E}">
        <p14:creationId xmlns:p14="http://schemas.microsoft.com/office/powerpoint/2010/main" val="2297868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5AB38-DC52-7249-9BC7-B415A742BC02}" type="slidenum">
              <a:rPr kumimoji="0" lang="en-US" sz="1200" b="0" i="0" u="none" strike="noStrike" kern="1200" cap="none" spc="0" normalizeH="0" baseline="0" noProof="0">
                <a:ln>
                  <a:noFill/>
                </a:ln>
                <a:solidFill>
                  <a:prstClr val="black"/>
                </a:solidFill>
                <a:effectLst/>
                <a:uLnTx/>
                <a:uFillTx/>
                <a:latin typeface="Times New Roman" charset="0"/>
                <a:ea typeface="Times New Roman" charset="0"/>
                <a:cs typeface="Times New Roman"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charset="0"/>
              <a:ea typeface="Times New Roman" charset="0"/>
              <a:cs typeface="Times New Roman" charset="0"/>
            </a:endParaRPr>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atin typeface="Times New Roman" charset="0"/>
              <a:ea typeface="Times New Roman" charset="0"/>
              <a:cs typeface="Times New Roman" charset="0"/>
            </a:endParaRPr>
          </a:p>
        </p:txBody>
      </p:sp>
    </p:spTree>
    <p:extLst>
      <p:ext uri="{BB962C8B-B14F-4D97-AF65-F5344CB8AC3E}">
        <p14:creationId xmlns:p14="http://schemas.microsoft.com/office/powerpoint/2010/main" val="503300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0D293-CEEE-874F-A550-1EE17E852FA3}" type="slidenum">
              <a:rPr kumimoji="0" lang="en-US" sz="1200" b="0" i="0" u="none" strike="noStrike" kern="1200" cap="none" spc="0" normalizeH="0" baseline="0" noProof="0">
                <a:ln>
                  <a:noFill/>
                </a:ln>
                <a:solidFill>
                  <a:prstClr val="black"/>
                </a:solidFill>
                <a:effectLst/>
                <a:uLnTx/>
                <a:uFillTx/>
                <a:latin typeface="Times New Roman" charset="0"/>
                <a:ea typeface="Times New Roman" charset="0"/>
                <a:cs typeface="Times New Roman"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charset="0"/>
              <a:ea typeface="Times New Roman" charset="0"/>
              <a:cs typeface="Times New Roman" charset="0"/>
            </a:endParaRPr>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8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atin typeface="Times New Roman" charset="0"/>
              <a:ea typeface="Times New Roman" charset="0"/>
              <a:cs typeface="Times New Roman" charset="0"/>
            </a:endParaRPr>
          </a:p>
        </p:txBody>
      </p:sp>
    </p:spTree>
    <p:extLst>
      <p:ext uri="{BB962C8B-B14F-4D97-AF65-F5344CB8AC3E}">
        <p14:creationId xmlns:p14="http://schemas.microsoft.com/office/powerpoint/2010/main" val="3655297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2167588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1820690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302407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5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3037824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Corners!</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279503E-BF1B-43C0-B836-0C9F9F6E2B04}"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4106820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3"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17861058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21887706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933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1445936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53115-9BC2-4281-A655-481F68218D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554584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B04E3-224F-49AB-9343-1100167D2BB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7986" name="Rectangle 2"/>
          <p:cNvSpPr>
            <a:spLocks noGrp="1" noRot="1" noChangeAspect="1" noChangeArrowheads="1" noTextEdit="1"/>
          </p:cNvSpPr>
          <p:nvPr>
            <p:ph type="sldImg"/>
          </p:nvPr>
        </p:nvSpPr>
        <p:spPr>
          <a:xfrm>
            <a:off x="1144588" y="685800"/>
            <a:ext cx="4572000" cy="3429000"/>
          </a:xfrm>
          <a:ln/>
        </p:spPr>
      </p:sp>
      <p:sp>
        <p:nvSpPr>
          <p:cNvPr id="937987" name="Rectangle 3"/>
          <p:cNvSpPr>
            <a:spLocks noGrp="1" noChangeArrowheads="1"/>
          </p:cNvSpPr>
          <p:nvPr>
            <p:ph type="body" idx="1"/>
          </p:nvPr>
        </p:nvSpPr>
        <p:spPr>
          <a:xfrm>
            <a:off x="914400" y="4343400"/>
            <a:ext cx="5029200" cy="4114800"/>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34945981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342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38404161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40888709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7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30628185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F4931-F29C-4BBC-94AD-F313B06836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378" name="Rectangle 2"/>
          <p:cNvSpPr>
            <a:spLocks noGrp="1" noRot="1" noChangeAspect="1" noTextEdit="1"/>
          </p:cNvSpPr>
          <p:nvPr>
            <p:ph type="sldImg"/>
          </p:nvPr>
        </p:nvSpPr>
        <p:spPr>
          <a:ln/>
        </p:spPr>
      </p:sp>
      <p:sp>
        <p:nvSpPr>
          <p:cNvPr id="357379" name="Rectangle 3"/>
          <p:cNvSpPr>
            <a:spLocks noGrp="1"/>
          </p:cNvSpPr>
          <p:nvPr>
            <p:ph type="body" idx="1"/>
          </p:nvPr>
        </p:nvSpPr>
        <p:spPr/>
        <p:txBody>
          <a:bodyPr/>
          <a:lstStyle/>
          <a:p>
            <a:endParaRPr lang="en-US"/>
          </a:p>
        </p:txBody>
      </p:sp>
    </p:spTree>
    <p:extLst>
      <p:ext uri="{BB962C8B-B14F-4D97-AF65-F5344CB8AC3E}">
        <p14:creationId xmlns:p14="http://schemas.microsoft.com/office/powerpoint/2010/main" val="12297595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E1A782-DB9E-4D1B-AB10-60476392208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426" name="Rectangle 2"/>
          <p:cNvSpPr>
            <a:spLocks noGrp="1" noRot="1" noChangeAspect="1" noTextEdit="1"/>
          </p:cNvSpPr>
          <p:nvPr>
            <p:ph type="sldImg"/>
          </p:nvPr>
        </p:nvSpPr>
        <p:spPr>
          <a:ln/>
        </p:spPr>
      </p:sp>
      <p:sp>
        <p:nvSpPr>
          <p:cNvPr id="359427" name="Rectangle 3"/>
          <p:cNvSpPr>
            <a:spLocks noGrp="1"/>
          </p:cNvSpPr>
          <p:nvPr>
            <p:ph type="body" idx="1"/>
          </p:nvPr>
        </p:nvSpPr>
        <p:spPr/>
        <p:txBody>
          <a:bodyPr/>
          <a:lstStyle/>
          <a:p>
            <a:endParaRPr lang="en-US"/>
          </a:p>
        </p:txBody>
      </p:sp>
    </p:spTree>
    <p:extLst>
      <p:ext uri="{BB962C8B-B14F-4D97-AF65-F5344CB8AC3E}">
        <p14:creationId xmlns:p14="http://schemas.microsoft.com/office/powerpoint/2010/main" val="393008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Blobs!</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279503E-BF1B-43C0-B836-0C9F9F6E2B04}"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3122157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27504957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496886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7641863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4230905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A546C-147E-431E-AEDD-EB4F050EF54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7458" name="Rectangle 2"/>
          <p:cNvSpPr>
            <a:spLocks noGrp="1" noRot="1" noChangeAspect="1" noChangeArrowheads="1" noTextEdit="1"/>
          </p:cNvSpPr>
          <p:nvPr>
            <p:ph type="sldImg"/>
          </p:nvPr>
        </p:nvSpPr>
        <p:spPr>
          <a:xfrm>
            <a:off x="1139825" y="682625"/>
            <a:ext cx="4552950" cy="3414713"/>
          </a:xfrm>
          <a:ln/>
        </p:spPr>
      </p:sp>
      <p:sp>
        <p:nvSpPr>
          <p:cNvPr id="787459"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19438847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B5FB76-33F4-4C50-8805-D6E6CBCA901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786" name="Rectangle 2"/>
          <p:cNvSpPr>
            <a:spLocks noGrp="1" noRot="1" noChangeAspect="1" noTextEdit="1"/>
          </p:cNvSpPr>
          <p:nvPr>
            <p:ph type="sldImg"/>
          </p:nvPr>
        </p:nvSpPr>
        <p:spPr>
          <a:ln/>
        </p:spPr>
      </p:sp>
      <p:sp>
        <p:nvSpPr>
          <p:cNvPr id="502787" name="Rectangle 3"/>
          <p:cNvSpPr>
            <a:spLocks noGrp="1"/>
          </p:cNvSpPr>
          <p:nvPr>
            <p:ph type="body" idx="1"/>
          </p:nvPr>
        </p:nvSpPr>
        <p:spPr/>
        <p:txBody>
          <a:bodyPr/>
          <a:lstStyle/>
          <a:p>
            <a:endParaRPr lang="en-US"/>
          </a:p>
        </p:txBody>
      </p:sp>
    </p:spTree>
    <p:extLst>
      <p:ext uri="{BB962C8B-B14F-4D97-AF65-F5344CB8AC3E}">
        <p14:creationId xmlns:p14="http://schemas.microsoft.com/office/powerpoint/2010/main" val="31207913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pPr eaLnBrk="1" hangingPunct="1"/>
            <a:endParaRPr lang="en-US" dirty="0"/>
          </a:p>
        </p:txBody>
      </p:sp>
      <p:sp>
        <p:nvSpPr>
          <p:cNvPr id="158724"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AB992-4C79-4316-BE89-9B9DA2F3A98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0705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1CC06-7775-4C59-AC98-25D6484A203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2099" name="Slide Image Placeholder 1"/>
          <p:cNvSpPr>
            <a:spLocks noGrp="1" noRot="1" noChangeAspect="1" noTextEdit="1"/>
          </p:cNvSpPr>
          <p:nvPr>
            <p:ph type="sldImg"/>
          </p:nvPr>
        </p:nvSpPr>
        <p:spPr>
          <a:xfrm>
            <a:off x="1143000" y="684213"/>
            <a:ext cx="4572000" cy="3429000"/>
          </a:xfrm>
          <a:ln/>
        </p:spPr>
      </p:sp>
      <p:sp>
        <p:nvSpPr>
          <p:cNvPr id="132100"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dirty="0"/>
          </a:p>
        </p:txBody>
      </p:sp>
      <p:sp>
        <p:nvSpPr>
          <p:cNvPr id="132101"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marL="0" marR="0" lvl="0" indent="0" algn="r" defTabSz="927100" rtl="0" eaLnBrk="0" fontAlgn="base" latinLnBrk="0" hangingPunct="0">
              <a:lnSpc>
                <a:spcPct val="100000"/>
              </a:lnSpc>
              <a:spcBef>
                <a:spcPct val="0"/>
              </a:spcBef>
              <a:spcAft>
                <a:spcPct val="0"/>
              </a:spcAft>
              <a:buClrTx/>
              <a:buSzTx/>
              <a:buFontTx/>
              <a:buNone/>
              <a:tabLst/>
              <a:defRPr/>
            </a:pPr>
            <a:fld id="{4E4DA985-9E0D-4AB4-98D7-E0A9ED8E04C0}" type="slidenum">
              <a:rPr kumimoji="0" lang="de-CH"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84</a:t>
            </a:fld>
            <a:endParaRPr kumimoji="0" lang="de-CH"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33541461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DCF678-5B78-4FE8-95E0-217635C8B72B}"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3123" name="Rectangle 2"/>
          <p:cNvSpPr>
            <a:spLocks noGrp="1" noRot="1" noChangeAspect="1" noTextEdit="1"/>
          </p:cNvSpPr>
          <p:nvPr>
            <p:ph type="sldImg"/>
          </p:nvPr>
        </p:nvSpPr>
        <p:spPr>
          <a:xfrm>
            <a:off x="1143000" y="684213"/>
            <a:ext cx="4572000" cy="3429000"/>
          </a:xfrm>
          <a:ln/>
        </p:spPr>
      </p:sp>
      <p:sp>
        <p:nvSpPr>
          <p:cNvPr id="133124" name="Rectangle 3"/>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13485329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D05BEAF-E8F9-4BA6-9538-3EF5563BF7BA}"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3551647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5FF6D1F-9DD8-4BEE-A203-51C583EB7C9A}"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srgbClr val="000000"/>
              </a:solidFill>
              <a:effectLst/>
              <a:uLnTx/>
              <a:uFillTx/>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567012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DCF678-5B78-4FE8-95E0-217635C8B72B}"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3123" name="Rectangle 2"/>
          <p:cNvSpPr>
            <a:spLocks noGrp="1" noRot="1" noChangeAspect="1" noTextEdit="1"/>
          </p:cNvSpPr>
          <p:nvPr>
            <p:ph type="sldImg"/>
          </p:nvPr>
        </p:nvSpPr>
        <p:spPr>
          <a:xfrm>
            <a:off x="1143000" y="684213"/>
            <a:ext cx="4572000" cy="3429000"/>
          </a:xfrm>
          <a:ln/>
        </p:spPr>
      </p:sp>
      <p:sp>
        <p:nvSpPr>
          <p:cNvPr id="133124" name="Rectangle 3"/>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dirty="0"/>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3445975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C91956D-8353-4B01-BDE7-DC7754519820}"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9537534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1047239-B7C5-4465-BD77-A2353C9106D6}"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1315" name="Rectangle 2"/>
          <p:cNvSpPr>
            <a:spLocks noGrp="1" noRot="1" noChangeAspect="1" noTextEdit="1"/>
          </p:cNvSpPr>
          <p:nvPr>
            <p:ph type="sldImg"/>
          </p:nvPr>
        </p:nvSpPr>
        <p:spPr>
          <a:ln/>
        </p:spPr>
      </p:sp>
      <p:sp>
        <p:nvSpPr>
          <p:cNvPr id="141316"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15838461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E09E8E-F1D0-4B93-BF98-03D1D2D5B68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4387" name="Slide Image Placeholder 1"/>
          <p:cNvSpPr>
            <a:spLocks noGrp="1" noRot="1" noChangeAspect="1" noTextEdit="1"/>
          </p:cNvSpPr>
          <p:nvPr>
            <p:ph type="sldImg"/>
          </p:nvPr>
        </p:nvSpPr>
        <p:spPr>
          <a:xfrm>
            <a:off x="1143000" y="684213"/>
            <a:ext cx="4572000" cy="3429000"/>
          </a:xfrm>
          <a:ln/>
        </p:spPr>
      </p:sp>
      <p:sp>
        <p:nvSpPr>
          <p:cNvPr id="144388"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a:p>
        </p:txBody>
      </p:sp>
      <p:sp>
        <p:nvSpPr>
          <p:cNvPr id="14438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marL="0" marR="0" lvl="0" indent="0" algn="r" defTabSz="927100" rtl="0" eaLnBrk="0" fontAlgn="base" latinLnBrk="0" hangingPunct="0">
              <a:lnSpc>
                <a:spcPct val="100000"/>
              </a:lnSpc>
              <a:spcBef>
                <a:spcPct val="0"/>
              </a:spcBef>
              <a:spcAft>
                <a:spcPct val="0"/>
              </a:spcAft>
              <a:buClrTx/>
              <a:buSzTx/>
              <a:buFontTx/>
              <a:buNone/>
              <a:tabLst/>
              <a:defRPr/>
            </a:pPr>
            <a:fld id="{9B56B1CA-0D8F-41B5-91CA-D292BE1FEF9E}" type="slidenum">
              <a:rPr kumimoji="0" lang="de-CH"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98</a:t>
            </a:fld>
            <a:endParaRPr kumimoji="0" lang="de-CH"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9900710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E09E8E-F1D0-4B93-BF98-03D1D2D5B68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4387" name="Slide Image Placeholder 1"/>
          <p:cNvSpPr>
            <a:spLocks noGrp="1" noRot="1" noChangeAspect="1" noTextEdit="1"/>
          </p:cNvSpPr>
          <p:nvPr>
            <p:ph type="sldImg"/>
          </p:nvPr>
        </p:nvSpPr>
        <p:spPr>
          <a:xfrm>
            <a:off x="1143000" y="684213"/>
            <a:ext cx="4572000" cy="3429000"/>
          </a:xfrm>
          <a:ln/>
        </p:spPr>
      </p:sp>
      <p:sp>
        <p:nvSpPr>
          <p:cNvPr id="144388"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a:p>
        </p:txBody>
      </p:sp>
      <p:sp>
        <p:nvSpPr>
          <p:cNvPr id="14438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marL="0" marR="0" lvl="0" indent="0" algn="r" defTabSz="927100" rtl="0" eaLnBrk="0" fontAlgn="base" latinLnBrk="0" hangingPunct="0">
              <a:lnSpc>
                <a:spcPct val="100000"/>
              </a:lnSpc>
              <a:spcBef>
                <a:spcPct val="0"/>
              </a:spcBef>
              <a:spcAft>
                <a:spcPct val="0"/>
              </a:spcAft>
              <a:buClrTx/>
              <a:buSzTx/>
              <a:buFontTx/>
              <a:buNone/>
              <a:tabLst/>
              <a:defRPr/>
            </a:pPr>
            <a:fld id="{9B56B1CA-0D8F-41B5-91CA-D292BE1FEF9E}" type="slidenum">
              <a:rPr kumimoji="0" lang="de-CH"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99</a:t>
            </a:fld>
            <a:endParaRPr kumimoji="0" lang="de-CH"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26181965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a:ln/>
        </p:spPr>
      </p:sp>
      <p:sp>
        <p:nvSpPr>
          <p:cNvPr id="14541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ourier New" panose="02070309020205020404" pitchFamily="49" charset="0"/>
                <a:cs typeface="Courier New" panose="02070309020205020404" pitchFamily="49" charset="0"/>
              </a:rPr>
              <a:t>sim(</a:t>
            </a:r>
            <a:r>
              <a:rPr lang="en-US" sz="1200" dirty="0" err="1">
                <a:latin typeface="Courier New" panose="02070309020205020404" pitchFamily="49" charset="0"/>
                <a:cs typeface="Courier New" panose="02070309020205020404" pitchFamily="49" charset="0"/>
              </a:rPr>
              <a:t>d_j</a:t>
            </a:r>
            <a:r>
              <a:rPr lang="en-US" sz="1200" dirty="0">
                <a:latin typeface="Courier New" panose="02070309020205020404" pitchFamily="49" charset="0"/>
                <a:cs typeface="Courier New" panose="02070309020205020404" pitchFamily="49" charset="0"/>
              </a:rPr>
              <a:t>, q) = dot(</a:t>
            </a:r>
            <a:r>
              <a:rPr lang="en-US" sz="1200" dirty="0" err="1">
                <a:latin typeface="Courier New" panose="02070309020205020404" pitchFamily="49" charset="0"/>
                <a:cs typeface="Courier New" panose="02070309020205020404" pitchFamily="49" charset="0"/>
              </a:rPr>
              <a:t>d_j</a:t>
            </a:r>
            <a:r>
              <a:rPr lang="en-US" sz="1200" dirty="0">
                <a:latin typeface="Courier New" panose="02070309020205020404" pitchFamily="49" charset="0"/>
                <a:cs typeface="Courier New" panose="02070309020205020404" pitchFamily="49" charset="0"/>
              </a:rPr>
              <a:t>, q) / (norm(</a:t>
            </a:r>
            <a:r>
              <a:rPr lang="en-US" sz="1200" dirty="0" err="1">
                <a:latin typeface="Courier New" panose="02070309020205020404" pitchFamily="49" charset="0"/>
                <a:cs typeface="Courier New" panose="02070309020205020404" pitchFamily="49" charset="0"/>
              </a:rPr>
              <a:t>d_j</a:t>
            </a:r>
            <a:r>
              <a:rPr lang="en-US" sz="1200" dirty="0">
                <a:latin typeface="Courier New" panose="02070309020205020404" pitchFamily="49" charset="0"/>
                <a:cs typeface="Courier New" panose="02070309020205020404" pitchFamily="49" charset="0"/>
              </a:rPr>
              <a:t>, 2) * norm(q, 2))</a:t>
            </a:r>
          </a:p>
          <a:p>
            <a:pPr eaLnBrk="1" hangingPunct="1"/>
            <a:endParaRPr lang="en-US" dirty="0"/>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14374353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05D8054-05DA-49E6-9897-BD47C94C6CC8}"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60771" name="Slide Image Placeholder 1"/>
          <p:cNvSpPr>
            <a:spLocks noGrp="1" noRot="1" noChangeAspect="1" noTextEdit="1"/>
          </p:cNvSpPr>
          <p:nvPr>
            <p:ph type="sldImg"/>
          </p:nvPr>
        </p:nvSpPr>
        <p:spPr>
          <a:xfrm>
            <a:off x="1143000" y="684213"/>
            <a:ext cx="4572000" cy="3429000"/>
          </a:xfrm>
          <a:ln/>
        </p:spPr>
      </p:sp>
      <p:sp>
        <p:nvSpPr>
          <p:cNvPr id="160772"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dirty="0"/>
          </a:p>
        </p:txBody>
      </p:sp>
      <p:sp>
        <p:nvSpPr>
          <p:cNvPr id="160773"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marL="0" marR="0" lvl="0" indent="0" algn="r" defTabSz="927100" rtl="0" eaLnBrk="0" fontAlgn="base" latinLnBrk="0" hangingPunct="0">
              <a:lnSpc>
                <a:spcPct val="100000"/>
              </a:lnSpc>
              <a:spcBef>
                <a:spcPct val="0"/>
              </a:spcBef>
              <a:spcAft>
                <a:spcPct val="0"/>
              </a:spcAft>
              <a:buClrTx/>
              <a:buSzTx/>
              <a:buFontTx/>
              <a:buNone/>
              <a:tabLst/>
              <a:defRPr/>
            </a:pPr>
            <a:fld id="{E3EFDE47-DD8C-4A4A-B602-30A443C7CF59}" type="slidenum">
              <a:rPr kumimoji="0" lang="de-CH"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101</a:t>
            </a:fld>
            <a:endParaRPr kumimoji="0" lang="de-CH"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5783343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C91956D-8353-4B01-BDE7-DC7754519820}"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705539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195369-6C52-4E07-9B80-0D0289295BFF}"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rgbClr val="000000"/>
              </a:solidFill>
              <a:effectLst/>
              <a:uLnTx/>
              <a:uFillTx/>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33608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1443332-4897-4EAB-8F26-60E57053DC6A}"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srgbClr val="000000"/>
              </a:solidFill>
              <a:effectLst/>
              <a:uLnTx/>
              <a:uFillTx/>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88292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3B8F2C1-2606-4D1E-B87D-8927E07E7549}"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prstClr val="black"/>
              </a:solidFill>
              <a:effectLst/>
              <a:uLnTx/>
              <a:uFillTx/>
            </a:endParaRPr>
          </a:p>
        </p:txBody>
      </p:sp>
      <p:sp>
        <p:nvSpPr>
          <p:cNvPr id="837634" name="Rectangle 2"/>
          <p:cNvSpPr>
            <a:spLocks noGrp="1" noRot="1" noChangeAspect="1" noChangeArrowheads="1" noTextEdit="1"/>
          </p:cNvSpPr>
          <p:nvPr>
            <p:ph type="sldImg"/>
          </p:nvPr>
        </p:nvSpPr>
        <p:spPr>
          <a:xfrm>
            <a:off x="1139825" y="682625"/>
            <a:ext cx="4552950" cy="3414713"/>
          </a:xfrm>
          <a:ln/>
        </p:spPr>
      </p:sp>
      <p:sp>
        <p:nvSpPr>
          <p:cNvPr id="837635"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401074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3B8F2C1-2606-4D1E-B87D-8927E07E7549}"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prstClr val="black"/>
              </a:solidFill>
              <a:effectLst/>
              <a:uLnTx/>
              <a:uFillTx/>
            </a:endParaRPr>
          </a:p>
        </p:txBody>
      </p:sp>
      <p:sp>
        <p:nvSpPr>
          <p:cNvPr id="837634" name="Rectangle 2"/>
          <p:cNvSpPr>
            <a:spLocks noGrp="1" noRot="1" noChangeAspect="1" noChangeArrowheads="1" noTextEdit="1"/>
          </p:cNvSpPr>
          <p:nvPr>
            <p:ph type="sldImg"/>
          </p:nvPr>
        </p:nvSpPr>
        <p:spPr>
          <a:xfrm>
            <a:off x="1139825" y="682625"/>
            <a:ext cx="4552950" cy="3414713"/>
          </a:xfrm>
          <a:ln/>
        </p:spPr>
      </p:sp>
      <p:sp>
        <p:nvSpPr>
          <p:cNvPr id="837635"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3686871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3534918-8D7D-46A8-94F1-2ABF67D9F369}" type="datetime1">
              <a:rPr lang="en-US" smtClean="0">
                <a:solidFill>
                  <a:prstClr val="black">
                    <a:tint val="75000"/>
                  </a:prstClr>
                </a:solidFill>
              </a:r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5096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1B2FAA-C585-43C0-92DD-4C2C53FCCB23}" type="datetime1">
              <a:rPr lang="en-US" smtClean="0">
                <a:solidFill>
                  <a:prstClr val="black">
                    <a:tint val="75000"/>
                  </a:prstClr>
                </a:solidFill>
              </a:r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585001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FA97E7E-F531-4790-AC25-7B72062E4E40}" type="datetime1">
              <a:rPr lang="en-US" smtClean="0"/>
              <a:t>1/25/2022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84CAD3-718E-4C16-960B-A38A61D83740}" type="slidenum">
              <a:rPr lang="en-US"/>
              <a:pPr>
                <a:defRPr/>
              </a:pPr>
              <a:t>‹#›</a:t>
            </a:fld>
            <a:endParaRPr lang="en-US"/>
          </a:p>
        </p:txBody>
      </p:sp>
    </p:spTree>
    <p:extLst>
      <p:ext uri="{BB962C8B-B14F-4D97-AF65-F5344CB8AC3E}">
        <p14:creationId xmlns:p14="http://schemas.microsoft.com/office/powerpoint/2010/main" val="41959356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CEF5568-F8FF-48E3-809C-CF2662DBD33A}" type="datetime1">
              <a:rPr lang="en-US" smtClean="0"/>
              <a:t>1/25/2022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F5F2A3-DA35-4032-8DDE-77E9F8438E09}" type="slidenum">
              <a:rPr lang="en-US"/>
              <a:pPr>
                <a:defRPr/>
              </a:pPr>
              <a:t>‹#›</a:t>
            </a:fld>
            <a:endParaRPr lang="en-US"/>
          </a:p>
        </p:txBody>
      </p:sp>
    </p:spTree>
    <p:extLst>
      <p:ext uri="{BB962C8B-B14F-4D97-AF65-F5344CB8AC3E}">
        <p14:creationId xmlns:p14="http://schemas.microsoft.com/office/powerpoint/2010/main" val="34330017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FFBEB1A5-87BE-435D-8927-C5B7202A1EBC}" type="datetime1">
              <a:rPr lang="en-US" smtClean="0"/>
              <a:t>1/25/2022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852E96-C010-45CE-B292-94C93F285778}" type="slidenum">
              <a:rPr lang="en-US"/>
              <a:pPr>
                <a:defRPr/>
              </a:pPr>
              <a:t>‹#›</a:t>
            </a:fld>
            <a:endParaRPr lang="en-US"/>
          </a:p>
        </p:txBody>
      </p:sp>
    </p:spTree>
    <p:extLst>
      <p:ext uri="{BB962C8B-B14F-4D97-AF65-F5344CB8AC3E}">
        <p14:creationId xmlns:p14="http://schemas.microsoft.com/office/powerpoint/2010/main" val="36438317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D3E1B3E-B8DC-45D8-8766-49D778E7EC78}" type="datetime1">
              <a:rPr lang="en-US" smtClean="0"/>
              <a:t>1/25/2022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264CFA-8530-492E-A62D-285496C9819E}" type="slidenum">
              <a:rPr lang="en-US"/>
              <a:pPr>
                <a:defRPr/>
              </a:pPr>
              <a:t>‹#›</a:t>
            </a:fld>
            <a:endParaRPr lang="en-US"/>
          </a:p>
        </p:txBody>
      </p:sp>
    </p:spTree>
    <p:extLst>
      <p:ext uri="{BB962C8B-B14F-4D97-AF65-F5344CB8AC3E}">
        <p14:creationId xmlns:p14="http://schemas.microsoft.com/office/powerpoint/2010/main" val="20866589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5984ABC-A1C2-4E83-9534-5E1983140B07}" type="datetime1">
              <a:rPr lang="en-US" smtClean="0"/>
              <a:t>1/25/2022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9CBB3F-F688-4ADC-8F4B-47FA07689911}" type="slidenum">
              <a:rPr lang="en-US"/>
              <a:pPr>
                <a:defRPr/>
              </a:pPr>
              <a:t>‹#›</a:t>
            </a:fld>
            <a:endParaRPr lang="en-US"/>
          </a:p>
        </p:txBody>
      </p:sp>
    </p:spTree>
    <p:extLst>
      <p:ext uri="{BB962C8B-B14F-4D97-AF65-F5344CB8AC3E}">
        <p14:creationId xmlns:p14="http://schemas.microsoft.com/office/powerpoint/2010/main" val="6060377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0B06E88E-321F-4B98-B9A9-61DAD2402B42}" type="datetime1">
              <a:rPr lang="en-US" smtClean="0"/>
              <a:t>1/25/2022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46F44D-D9EA-4DF3-8DEC-37D40E0FE7DA}" type="slidenum">
              <a:rPr lang="en-US"/>
              <a:pPr>
                <a:defRPr/>
              </a:pPr>
              <a:t>‹#›</a:t>
            </a:fld>
            <a:endParaRPr lang="en-US"/>
          </a:p>
        </p:txBody>
      </p:sp>
    </p:spTree>
    <p:extLst>
      <p:ext uri="{BB962C8B-B14F-4D97-AF65-F5344CB8AC3E}">
        <p14:creationId xmlns:p14="http://schemas.microsoft.com/office/powerpoint/2010/main" val="12695751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07609194-6AFA-4F91-BC93-E16139246FF6}" type="datetime1">
              <a:rPr lang="en-US" smtClean="0"/>
              <a:t>1/25/2022</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37D77B0-7081-4024-AC0C-2A6DD404FDC6}" type="slidenum">
              <a:rPr lang="en-US"/>
              <a:pPr>
                <a:defRPr/>
              </a:pPr>
              <a:t>‹#›</a:t>
            </a:fld>
            <a:endParaRPr lang="en-US"/>
          </a:p>
        </p:txBody>
      </p:sp>
    </p:spTree>
    <p:extLst>
      <p:ext uri="{BB962C8B-B14F-4D97-AF65-F5344CB8AC3E}">
        <p14:creationId xmlns:p14="http://schemas.microsoft.com/office/powerpoint/2010/main" val="27431751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11039F35-AD1E-49C9-AD47-103ED40CDD33}" type="datetime1">
              <a:rPr lang="en-US" smtClean="0"/>
              <a:t>1/25/2022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662EA7-0CC8-43C6-BB9E-DB243B4DC744}" type="slidenum">
              <a:rPr lang="en-US"/>
              <a:pPr>
                <a:defRPr/>
              </a:pPr>
              <a:t>‹#›</a:t>
            </a:fld>
            <a:endParaRPr lang="en-US"/>
          </a:p>
        </p:txBody>
      </p:sp>
    </p:spTree>
    <p:extLst>
      <p:ext uri="{BB962C8B-B14F-4D97-AF65-F5344CB8AC3E}">
        <p14:creationId xmlns:p14="http://schemas.microsoft.com/office/powerpoint/2010/main" val="19976370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83A73C8-2D04-4F50-BB6C-5CF3D13B282D}" type="datetime1">
              <a:rPr lang="en-US" smtClean="0"/>
              <a:t>1/25/2022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D75105E-B5E9-4E86-8813-5333CD5107BA}" type="slidenum">
              <a:rPr lang="en-US"/>
              <a:pPr>
                <a:defRPr/>
              </a:pPr>
              <a:t>‹#›</a:t>
            </a:fld>
            <a:endParaRPr lang="en-US"/>
          </a:p>
        </p:txBody>
      </p:sp>
    </p:spTree>
    <p:extLst>
      <p:ext uri="{BB962C8B-B14F-4D97-AF65-F5344CB8AC3E}">
        <p14:creationId xmlns:p14="http://schemas.microsoft.com/office/powerpoint/2010/main" val="14074809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17AC02B-4172-4DDF-8F7F-07E219D80DDF}" type="datetime1">
              <a:rPr lang="en-US" smtClean="0"/>
              <a:t>1/25/2022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859EFB-D975-4CF7-A774-DA81CA062C98}" type="slidenum">
              <a:rPr lang="en-US"/>
              <a:pPr>
                <a:defRPr/>
              </a:pPr>
              <a:t>‹#›</a:t>
            </a:fld>
            <a:endParaRPr lang="en-US"/>
          </a:p>
        </p:txBody>
      </p:sp>
    </p:spTree>
    <p:extLst>
      <p:ext uri="{BB962C8B-B14F-4D97-AF65-F5344CB8AC3E}">
        <p14:creationId xmlns:p14="http://schemas.microsoft.com/office/powerpoint/2010/main" val="3031795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488DB-034E-4EA9-B951-90CB50D9B56E}" type="datetime1">
              <a:rPr lang="en-US" smtClean="0">
                <a:solidFill>
                  <a:prstClr val="black">
                    <a:tint val="75000"/>
                  </a:prstClr>
                </a:solidFill>
              </a:r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9577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25C2F2E-805C-4986-B98D-B9AC829DA8E7}" type="datetime1">
              <a:rPr lang="en-US" smtClean="0"/>
              <a:t>1/25/2022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18177B-1F7C-4E47-84BC-EE82D94FD66E}" type="slidenum">
              <a:rPr lang="en-US"/>
              <a:pPr>
                <a:defRPr/>
              </a:pPr>
              <a:t>‹#›</a:t>
            </a:fld>
            <a:endParaRPr lang="en-US"/>
          </a:p>
        </p:txBody>
      </p:sp>
    </p:spTree>
    <p:extLst>
      <p:ext uri="{BB962C8B-B14F-4D97-AF65-F5344CB8AC3E}">
        <p14:creationId xmlns:p14="http://schemas.microsoft.com/office/powerpoint/2010/main" val="33688170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1D4F5B1-F96B-4611-B352-7BA64C86912C}" type="datetime1">
              <a:rPr lang="en-US" smtClean="0"/>
              <a:t>1/25/2022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EDCC37-557F-4BF7-BD76-4BFFB208A1AB}" type="slidenum">
              <a:rPr lang="en-US"/>
              <a:pPr>
                <a:defRPr/>
              </a:pPr>
              <a:t>‹#›</a:t>
            </a:fld>
            <a:endParaRPr lang="en-US"/>
          </a:p>
        </p:txBody>
      </p:sp>
    </p:spTree>
    <p:extLst>
      <p:ext uri="{BB962C8B-B14F-4D97-AF65-F5344CB8AC3E}">
        <p14:creationId xmlns:p14="http://schemas.microsoft.com/office/powerpoint/2010/main" val="28627597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AF93080-3C7D-4E3C-BAFB-AA70A61C7A66}" type="datetime1">
              <a:rPr lang="en-US" smtClean="0"/>
              <a:t>1/25/2022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132B30-DCF0-483F-8F65-42357EC6D923}" type="slidenum">
              <a:rPr lang="en-US"/>
              <a:pPr>
                <a:defRPr/>
              </a:pPr>
              <a:t>‹#›</a:t>
            </a:fld>
            <a:endParaRPr lang="en-US"/>
          </a:p>
        </p:txBody>
      </p:sp>
    </p:spTree>
    <p:extLst>
      <p:ext uri="{BB962C8B-B14F-4D97-AF65-F5344CB8AC3E}">
        <p14:creationId xmlns:p14="http://schemas.microsoft.com/office/powerpoint/2010/main" val="37253498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89576733-B83E-4C8D-82DB-C8BF8C8F39CA}" type="datetime1">
              <a:rPr lang="en-US" smtClean="0"/>
              <a:t>1/25/2022</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1FF7830-F649-411C-BB36-38180BA3AC1F}" type="slidenum">
              <a:rPr lang="en-US"/>
              <a:pPr>
                <a:defRPr/>
              </a:pPr>
              <a:t>‹#›</a:t>
            </a:fld>
            <a:endParaRPr lang="en-US"/>
          </a:p>
        </p:txBody>
      </p:sp>
    </p:spTree>
    <p:extLst>
      <p:ext uri="{BB962C8B-B14F-4D97-AF65-F5344CB8AC3E}">
        <p14:creationId xmlns:p14="http://schemas.microsoft.com/office/powerpoint/2010/main" val="2401841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81D151C-FE94-4626-BC84-6E3972A3C207}" type="datetime1">
              <a:rPr lang="en-US" smtClean="0"/>
              <a:t>1/25/2022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F0FFB6-428C-450F-B7A5-AFB3C7190777}" type="slidenum">
              <a:rPr lang="en-US"/>
              <a:pPr>
                <a:defRPr/>
              </a:pPr>
              <a:t>‹#›</a:t>
            </a:fld>
            <a:endParaRPr lang="en-US"/>
          </a:p>
        </p:txBody>
      </p:sp>
    </p:spTree>
    <p:extLst>
      <p:ext uri="{BB962C8B-B14F-4D97-AF65-F5344CB8AC3E}">
        <p14:creationId xmlns:p14="http://schemas.microsoft.com/office/powerpoint/2010/main" val="1834917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E1559EF1-12B7-44AF-85C1-7C4EE7B53844}" type="datetime1">
              <a:rPr lang="en-US" smtClean="0">
                <a:solidFill>
                  <a:srgbClr val="000000"/>
                </a:solidFill>
              </a:rPr>
              <a:t>1/25/2022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34AA3-F5E6-4BC4-8408-986425D5B6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0185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81C9CDB-9ADC-4B2F-AEBC-5DB8FF13C3B8}" type="datetime1">
              <a:rPr lang="en-US" smtClean="0">
                <a:solidFill>
                  <a:srgbClr val="000000"/>
                </a:solidFill>
              </a:rPr>
              <a:t>1/25/2022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5E8383-8097-49A0-B8E6-E596C1255A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2830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C4D0E33-D472-46D4-BDF8-21E69C1E7B7D}" type="datetime1">
              <a:rPr lang="en-US" smtClean="0">
                <a:solidFill>
                  <a:srgbClr val="000000"/>
                </a:solidFill>
              </a:rPr>
              <a:t>1/25/2022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9D7146-C759-4331-A186-B3C63ACCF9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7390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43C932D0-1F03-4F51-A8E4-1EA06D9FC757}" type="datetime1">
              <a:rPr lang="en-US" smtClean="0">
                <a:solidFill>
                  <a:srgbClr val="000000"/>
                </a:solidFill>
              </a:rPr>
              <a:t>1/25/2022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071E94-3CC3-4338-AF5E-875CB16466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5269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C30C1F1-3829-49B2-AA73-FF9DED761D26}" type="datetime1">
              <a:rPr lang="en-US" smtClean="0">
                <a:solidFill>
                  <a:srgbClr val="000000"/>
                </a:solidFill>
              </a:rPr>
              <a:t>1/25/2022</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462EDE-1CB0-44ED-AD23-8FFE0EC4D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1856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893AB61B-BE65-48AC-8074-15253DD9ED68}" type="datetime1">
              <a:rPr lang="en-US" smtClean="0">
                <a:solidFill>
                  <a:srgbClr val="000000"/>
                </a:solidFill>
              </a:rPr>
              <a:t>1/25/2022</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7C55817-751E-41E9-B388-242EE48714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6215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8AB2E4F-3063-4378-9974-DA0C9E2A7A83}" type="datetime1">
              <a:rPr lang="en-US" smtClean="0">
                <a:solidFill>
                  <a:srgbClr val="000000"/>
                </a:solidFill>
              </a:rPr>
              <a:t>1/25/2022</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51E51A-F470-4C56-90C5-C87CBA2F12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7190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B7AB6E8-A0EE-42DF-BC97-037717C7B7C0}" type="datetime1">
              <a:rPr lang="en-US" smtClean="0">
                <a:solidFill>
                  <a:srgbClr val="000000"/>
                </a:solidFill>
              </a:rPr>
              <a:t>1/25/2022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EDCBE8-787B-46F3-A0D9-AAB5D19B48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2125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7C9199-DDF4-41C2-8DE8-D1089634C8B7}" type="datetime1">
              <a:rPr lang="en-US" smtClean="0">
                <a:solidFill>
                  <a:prstClr val="black">
                    <a:tint val="75000"/>
                  </a:prstClr>
                </a:solidFill>
              </a:r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940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D282DDC-8F91-44B0-9D92-D806708E26C0}" type="datetime1">
              <a:rPr lang="en-US" smtClean="0">
                <a:solidFill>
                  <a:srgbClr val="000000"/>
                </a:solidFill>
              </a:rPr>
              <a:t>1/25/2022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2C93F8-AD1F-490D-9453-624C592160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6836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24105E7-8566-4EF0-9AC3-DAE456DBFACF}" type="datetime1">
              <a:rPr lang="en-US" smtClean="0">
                <a:solidFill>
                  <a:srgbClr val="000000"/>
                </a:solidFill>
              </a:rPr>
              <a:t>1/25/2022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EC2F95-07BD-48FF-9370-DE132DF07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5512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4B52C24-A950-4ADC-A6C4-E967C52B582A}" type="datetime1">
              <a:rPr lang="en-US" smtClean="0">
                <a:solidFill>
                  <a:srgbClr val="000000"/>
                </a:solidFill>
              </a:rPr>
              <a:t>1/25/2022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DBAEED-AE63-4231-B291-BCED7BC103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9019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B2BFFB4C-E274-4F61-A372-FDAC7D072F5B}" type="datetime1">
              <a:rPr lang="en-US" smtClean="0">
                <a:solidFill>
                  <a:srgbClr val="000000"/>
                </a:solidFill>
              </a:rPr>
              <a:t>1/25/2022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5A1298-CEA9-42DD-87F2-9F312BC8E0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675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B318934-64E7-45C5-9664-E21C5932FCCC}" type="datetime1">
              <a:rPr lang="en-US" smtClean="0">
                <a:solidFill>
                  <a:prstClr val="black">
                    <a:tint val="75000"/>
                  </a:prstClr>
                </a:solidFill>
              </a:r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43CF29-2143-4745-843A-3D13FFDFDE7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9370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AE1CF89D-A62F-4FCF-8E54-D9022681EB82}" type="datetime1">
              <a:rPr lang="en-US" smtClean="0">
                <a:solidFill>
                  <a:prstClr val="black">
                    <a:tint val="75000"/>
                  </a:prstClr>
                </a:solidFill>
              </a:r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147F23-469E-4275-BA72-9C5EDBFB938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35672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411239C-98D0-46F3-AFD5-078771501CA9}" type="datetime1">
              <a:rPr lang="en-US" smtClean="0">
                <a:solidFill>
                  <a:prstClr val="black">
                    <a:tint val="75000"/>
                  </a:prstClr>
                </a:solidFill>
              </a:r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9C02B07-F070-4EDB-B20E-1EF088E23C5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1505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3A9987C-E1B0-4F30-A336-52763CB2B50B}" type="datetime1">
              <a:rPr lang="en-US" smtClean="0">
                <a:solidFill>
                  <a:prstClr val="black">
                    <a:tint val="75000"/>
                  </a:prstClr>
                </a:solidFill>
              </a:rPr>
              <a:t>1/25/2022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8A5BDA5-0928-4BA4-930C-DB84DFFCC51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4071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58B666E-5743-4AF4-B730-CF4241ABD01A}" type="datetime1">
              <a:rPr lang="en-US" smtClean="0">
                <a:solidFill>
                  <a:prstClr val="black">
                    <a:tint val="75000"/>
                  </a:prstClr>
                </a:solidFill>
              </a:rPr>
              <a:t>1/25/2022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9ABC1D9-9A68-4F21-8029-F3C8C354FE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23001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EA768CB-A89A-4816-9F52-9AC4C4F0C529}" type="datetime1">
              <a:rPr lang="en-US" smtClean="0">
                <a:solidFill>
                  <a:prstClr val="black">
                    <a:tint val="75000"/>
                  </a:prstClr>
                </a:solidFill>
              </a:rPr>
              <a:t>1/25/2022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4D922A8-AD3D-4BCD-8DD0-1C9CE9AB73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5213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35E7D8-D0BE-48E9-A867-090132B95911}" type="datetime1">
              <a:rPr lang="en-US" smtClean="0">
                <a:solidFill>
                  <a:prstClr val="black">
                    <a:tint val="75000"/>
                  </a:prstClr>
                </a:solidFill>
              </a:r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876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8B9B368-A78A-4154-AC8B-F5F0DD680D79}" type="datetime1">
              <a:rPr lang="en-US" smtClean="0">
                <a:solidFill>
                  <a:prstClr val="black">
                    <a:tint val="75000"/>
                  </a:prstClr>
                </a:solidFill>
              </a:rPr>
              <a:t>1/25/2022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AFF40BB-538F-41CA-8B87-7DD12B8C26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210705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57E6CFF-2507-4542-981D-193AB4D2350F}" type="datetime1">
              <a:rPr lang="en-US" smtClean="0">
                <a:solidFill>
                  <a:prstClr val="black">
                    <a:tint val="75000"/>
                  </a:prstClr>
                </a:solidFill>
              </a:rPr>
              <a:t>1/25/2022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56C631F-FB01-4381-827A-51534D82D2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948191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66A7B2B-24E6-4C9B-87F9-14610AC62529}" type="datetime1">
              <a:rPr lang="en-US" smtClean="0">
                <a:solidFill>
                  <a:prstClr val="black">
                    <a:tint val="75000"/>
                  </a:prstClr>
                </a:solidFill>
              </a:rPr>
              <a:t>1/25/2022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E3490E-0B19-41AA-88BD-F43A60A516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0305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3660FE4-C6BB-458A-A74A-345CB1EAC28E}" type="datetime1">
              <a:rPr lang="en-US" smtClean="0">
                <a:solidFill>
                  <a:prstClr val="black">
                    <a:tint val="75000"/>
                  </a:prstClr>
                </a:solidFill>
              </a:r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C9DE0C-2A37-4EE3-A849-55957763AFD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79903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EB40BE5-90DD-4ABD-9F62-3B4ED823F321}" type="datetime1">
              <a:rPr lang="en-US" smtClean="0">
                <a:solidFill>
                  <a:prstClr val="black">
                    <a:tint val="75000"/>
                  </a:prstClr>
                </a:solidFill>
              </a:rPr>
              <a:t>1/25/2022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FFF66AE-E9B7-485E-8B01-F7AB73862B6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5518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2DDAD77-7591-4435-A9A0-226A4B270F31}" type="datetime1">
              <a:rPr lang="en-US" smtClean="0">
                <a:solidFill>
                  <a:srgbClr val="000000">
                    <a:tint val="75000"/>
                  </a:srgbClr>
                </a:solidFill>
              </a:rPr>
              <a:t>1/25/2022</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A4EA938D-9B6C-4151-89C2-655EE45CB6BF}"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4568452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3953B56-7A0F-4D63-9FD3-FE6D2B14C905}" type="datetime1">
              <a:rPr lang="en-US" smtClean="0">
                <a:solidFill>
                  <a:srgbClr val="000000">
                    <a:tint val="75000"/>
                  </a:srgbClr>
                </a:solidFill>
              </a:rPr>
              <a:t>1/25/2022</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F11221C8-6A97-4A99-A6EA-7DF745C41CC7}"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1056814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2955240-A2C9-45E9-8CE1-D382AE812DE2}" type="datetime1">
              <a:rPr lang="en-US" smtClean="0">
                <a:solidFill>
                  <a:srgbClr val="000000">
                    <a:tint val="75000"/>
                  </a:srgbClr>
                </a:solidFill>
              </a:rPr>
              <a:t>1/25/2022</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15CDD180-B799-4580-991C-A30D693E7B0C}"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8051363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6D1CECA4-CF2C-432F-882A-96592564EBC2}" type="datetime1">
              <a:rPr lang="en-US" smtClean="0">
                <a:solidFill>
                  <a:srgbClr val="000000">
                    <a:tint val="75000"/>
                  </a:srgbClr>
                </a:solidFill>
              </a:rPr>
              <a:t>1/25/2022</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7ECA61AC-8485-4159-9B8A-6CB43425576A}"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6396215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31E3E195-6F23-4484-A7A4-F987BDB8DD32}" type="datetime1">
              <a:rPr lang="en-US" smtClean="0">
                <a:solidFill>
                  <a:srgbClr val="000000">
                    <a:tint val="75000"/>
                  </a:srgbClr>
                </a:solidFill>
              </a:rPr>
              <a:t>1/25/2022</a:t>
            </a:fld>
            <a:endParaRPr lang="en-US">
              <a:solidFill>
                <a:srgbClr val="000000">
                  <a:tint val="75000"/>
                </a:srgb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lvl1pPr>
              <a:defRPr/>
            </a:lvl1pPr>
          </a:lstStyle>
          <a:p>
            <a:pPr>
              <a:defRPr/>
            </a:pPr>
            <a:fld id="{17E70D9A-8689-46EB-B355-76CD6EC18B8A}"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287666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A2B8E9-962D-4196-BAED-57F957D2DE16}" type="datetime1">
              <a:rPr lang="en-US" smtClean="0">
                <a:solidFill>
                  <a:prstClr val="black">
                    <a:tint val="75000"/>
                  </a:prstClr>
                </a:solidFill>
              </a:rPr>
              <a:t>1/25/2022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4183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8EC05856-0643-4D73-A8C0-024197FEAF15}" type="datetime1">
              <a:rPr lang="en-US" smtClean="0">
                <a:solidFill>
                  <a:srgbClr val="000000">
                    <a:tint val="75000"/>
                  </a:srgbClr>
                </a:solidFill>
              </a:rPr>
              <a:t>1/25/2022</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lvl1pPr>
              <a:defRPr/>
            </a:lvl1pPr>
          </a:lstStyle>
          <a:p>
            <a:pPr>
              <a:defRPr/>
            </a:pPr>
            <a:fld id="{AF108203-C601-47A3-B939-4F94D20B6F4B}"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7019494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191AACF8-6941-4D81-A66F-ABA56F3F1813}" type="datetime1">
              <a:rPr lang="en-US" smtClean="0">
                <a:solidFill>
                  <a:srgbClr val="000000">
                    <a:tint val="75000"/>
                  </a:srgbClr>
                </a:solidFill>
              </a:rPr>
              <a:t>1/25/2022</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lvl1pPr>
              <a:defRPr/>
            </a:lvl1pPr>
          </a:lstStyle>
          <a:p>
            <a:pPr>
              <a:defRPr/>
            </a:pPr>
            <a:fld id="{5924A8C1-EAEB-4DFC-B008-6619B99B621B}"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41069270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0683F8D-CD17-451D-90AF-C447D072A2C2}" type="datetime1">
              <a:rPr lang="en-US" smtClean="0">
                <a:solidFill>
                  <a:srgbClr val="000000">
                    <a:tint val="75000"/>
                  </a:srgbClr>
                </a:solidFill>
              </a:rPr>
              <a:t>1/25/2022</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D5AE8E7E-D20A-4BBE-843F-97BAEB5E7B52}"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636644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08137B36-90DD-4DB0-96B4-BE0E65E61059}" type="datetime1">
              <a:rPr lang="en-US" smtClean="0">
                <a:solidFill>
                  <a:srgbClr val="000000">
                    <a:tint val="75000"/>
                  </a:srgbClr>
                </a:solidFill>
              </a:rPr>
              <a:t>1/25/2022</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449619FF-882D-4565-81A0-A9874AA0CBE9}"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4824447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9A58D8C-B8D4-45B6-8EA5-27F34BCC8058}" type="datetime1">
              <a:rPr lang="en-US" smtClean="0">
                <a:solidFill>
                  <a:srgbClr val="000000">
                    <a:tint val="75000"/>
                  </a:srgbClr>
                </a:solidFill>
              </a:rPr>
              <a:t>1/25/2022</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2EDFAFF9-38D0-4A17-9905-3A20641B9FBD}"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7871482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665D0C-87C3-4490-9B8D-C3D556491117}" type="datetime1">
              <a:rPr lang="en-US" smtClean="0">
                <a:solidFill>
                  <a:srgbClr val="000000">
                    <a:tint val="75000"/>
                  </a:srgbClr>
                </a:solidFill>
              </a:rPr>
              <a:t>1/25/2022</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C801D8F5-D081-4F20-B98F-6509C96752F8}"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5155221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54F46A1-02E3-407B-8FD4-F10C80D9298E}" type="datetime1">
              <a:rPr lang="en-US" smtClean="0">
                <a:solidFill>
                  <a:srgbClr val="000000"/>
                </a:solidFill>
              </a:rPr>
              <a:t>1/25/2022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C226A3CE-D187-4852-8233-162E7E5DBB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8203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6D5D51D-7BF3-49C5-B40C-A4B4EEE46B54}" type="datetime1">
              <a:rPr lang="en-US" smtClean="0">
                <a:solidFill>
                  <a:srgbClr val="000000"/>
                </a:solidFill>
              </a:rPr>
              <a:t>1/25/2022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26AC0038-49C6-4ED8-8159-AB47F7B0D7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70015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C9F0F91-191C-4606-A4C5-9DB7CC1579CF}" type="datetime1">
              <a:rPr lang="en-US" smtClean="0">
                <a:solidFill>
                  <a:srgbClr val="000000"/>
                </a:solidFill>
              </a:rPr>
              <a:t>1/25/2022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52D61F48-BA71-4F66-819F-C9A89DBB67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84617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C797C707-67B4-4EB6-AA27-FA3D35F09254}" type="datetime1">
              <a:rPr lang="en-US" smtClean="0">
                <a:solidFill>
                  <a:srgbClr val="000000"/>
                </a:solidFill>
              </a:rPr>
              <a:t>1/25/2022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254D8092-4065-4F99-96EE-8E62A5881A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1871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2DBFB3-FEEA-467B-81B2-C4C6B28035E7}" type="datetime1">
              <a:rPr lang="en-US" smtClean="0">
                <a:solidFill>
                  <a:prstClr val="black">
                    <a:tint val="75000"/>
                  </a:prstClr>
                </a:solidFill>
              </a:rPr>
              <a:t>1/25/2022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3488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9521E5CD-F00D-4A18-AB1D-089384E44313}" type="datetime1">
              <a:rPr lang="en-US" smtClean="0">
                <a:solidFill>
                  <a:srgbClr val="000000"/>
                </a:solidFill>
              </a:rPr>
              <a:t>1/25/2022</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9A3ABDF9-8773-41FA-9F64-03E04C525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81394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CC563491-DA19-4896-BFE9-7B2081555FB4}" type="datetime1">
              <a:rPr lang="en-US" smtClean="0">
                <a:solidFill>
                  <a:srgbClr val="000000"/>
                </a:solidFill>
              </a:rPr>
              <a:t>1/25/2022</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1805F8DA-9375-4E11-A479-80B7BF2E2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26902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BE45C4A-071B-4FD7-8497-3B8664E0B105}" type="datetime1">
              <a:rPr lang="en-US" smtClean="0">
                <a:solidFill>
                  <a:srgbClr val="000000"/>
                </a:solidFill>
              </a:rPr>
              <a:t>1/25/2022</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23858E49-4E31-4775-9EA6-D066033570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86487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DF08392D-0CFC-4009-BEA5-EA6FC2326072}" type="datetime1">
              <a:rPr lang="en-US" smtClean="0">
                <a:solidFill>
                  <a:srgbClr val="000000"/>
                </a:solidFill>
              </a:rPr>
              <a:t>1/25/2022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14CC910E-6A77-4A97-8366-D607600292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0905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78C70DFE-32FD-4A65-85B1-DE982BFFD6E7}" type="datetime1">
              <a:rPr lang="en-US" smtClean="0">
                <a:solidFill>
                  <a:srgbClr val="000000"/>
                </a:solidFill>
              </a:rPr>
              <a:t>1/25/2022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F681EBA5-B8E2-46E8-8860-7B55F71245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03045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9A2C23E-B521-4860-B7F7-382FB10F1123}" type="datetime1">
              <a:rPr lang="en-US" smtClean="0">
                <a:solidFill>
                  <a:srgbClr val="000000"/>
                </a:solidFill>
              </a:rPr>
              <a:t>1/25/2022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63961918-6F31-4E1D-89F8-B6455822FA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28908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3D7661F-B366-4E43-A1A9-3A5957549A68}" type="datetime1">
              <a:rPr lang="en-US" smtClean="0">
                <a:solidFill>
                  <a:srgbClr val="000000"/>
                </a:solidFill>
              </a:rPr>
              <a:t>1/25/2022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0DF2FE0D-2AFB-4E05-AB79-CC6B304276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22820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4BD5D2E3-3AE8-4DAC-AD7E-B1C510787638}" type="datetime1">
              <a:rPr lang="en-US" smtClean="0">
                <a:solidFill>
                  <a:srgbClr val="000000"/>
                </a:solidFill>
              </a:rPr>
              <a:t>1/25/2022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0E4C5AD-0B19-4AEB-870F-89BF954358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88539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FE1B7D0-4A66-40F7-B358-3D0DE664A415}" type="datetime1">
              <a:rPr lang="en-US" smtClean="0">
                <a:solidFill>
                  <a:srgbClr val="000000"/>
                </a:solidFill>
              </a:rPr>
              <a:t>1/25/2022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9209BF-32E9-49CB-9F4C-066BCF3FD8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6586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BB990C19-DC43-4E23-9179-954D37495CF0}" type="datetime1">
              <a:rPr lang="en-US" smtClean="0">
                <a:solidFill>
                  <a:srgbClr val="000000"/>
                </a:solidFill>
              </a:rPr>
              <a:t>1/25/2022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FA8688C-ACCE-4554-9ED6-40F2C99750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4988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0EE964-2324-4801-ACDF-D9BF8C20649D}" type="datetime1">
              <a:rPr lang="en-US" smtClean="0">
                <a:solidFill>
                  <a:prstClr val="black">
                    <a:tint val="75000"/>
                  </a:prstClr>
                </a:solidFill>
              </a:rPr>
              <a:t>1/25/2022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74788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F751DB0A-EF58-4CDB-9C02-379747F9B837}" type="datetime1">
              <a:rPr lang="en-US" smtClean="0">
                <a:solidFill>
                  <a:srgbClr val="000000"/>
                </a:solidFill>
              </a:rPr>
              <a:t>1/25/2022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E179DFE-93D8-4994-A482-F8774634DA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70987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A48CB558-4FE7-4E54-9CD7-B4FD7FC8F446}" type="datetime1">
              <a:rPr lang="en-US" smtClean="0">
                <a:solidFill>
                  <a:srgbClr val="000000"/>
                </a:solidFill>
              </a:rPr>
              <a:t>1/25/2022</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6933579-F3FA-444F-8C5F-54D742C4B0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53597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17574871-5A34-475E-9FC3-006EB8C9D5E9}" type="datetime1">
              <a:rPr lang="en-US" smtClean="0">
                <a:solidFill>
                  <a:srgbClr val="000000"/>
                </a:solidFill>
              </a:rPr>
              <a:t>1/25/2022</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8D24496-F575-41DE-9549-53E9611627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10658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9FF699C5-4E56-4DB8-BD9E-BD51422DDA6E}" type="datetime1">
              <a:rPr lang="en-US" smtClean="0">
                <a:solidFill>
                  <a:srgbClr val="000000"/>
                </a:solidFill>
              </a:rPr>
              <a:t>1/25/2022</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114E82E-6AD2-4604-98BD-2DE474662D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74691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B60EE918-E9CB-4002-9ACC-8BE1D440271C}" type="datetime1">
              <a:rPr lang="en-US" smtClean="0">
                <a:solidFill>
                  <a:srgbClr val="000000"/>
                </a:solidFill>
              </a:rPr>
              <a:t>1/25/2022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B1F0528-4A32-4080-AA20-7EF70A8F5A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58538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688EC643-B3F2-4385-93E8-7B3859186304}" type="datetime1">
              <a:rPr lang="en-US" smtClean="0">
                <a:solidFill>
                  <a:srgbClr val="000000"/>
                </a:solidFill>
              </a:rPr>
              <a:t>1/25/2022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150385-F649-488C-8E5E-D939741C8D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52189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7727EA0B-CEAA-49C9-840F-5ACB1B5469D6}" type="datetime1">
              <a:rPr lang="en-US" smtClean="0">
                <a:solidFill>
                  <a:srgbClr val="000000"/>
                </a:solidFill>
              </a:rPr>
              <a:t>1/25/2022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246581F-166F-4AD8-B34E-BAD4D48F70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3550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2134C918-4FE2-436A-B791-BF13507509D7}" type="datetime1">
              <a:rPr lang="en-US" smtClean="0">
                <a:solidFill>
                  <a:srgbClr val="000000"/>
                </a:solidFill>
              </a:rPr>
              <a:t>1/25/2022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9CE2DA-4E9B-4D2D-9801-E00329EE06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74947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72D87EBC-61F2-4E1F-BE07-0A0A7DFDAFA3}" type="datetime1">
              <a:rPr lang="en-US" smtClean="0">
                <a:solidFill>
                  <a:srgbClr val="000000"/>
                </a:solidFill>
              </a:rPr>
              <a:t>1/25/2022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C0A7719-225C-4D82-B809-A2F9B43543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8195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852ADD4F-324F-44C1-B953-98B25B2678E9}" type="datetime1">
              <a:rPr lang="en-US" smtClean="0">
                <a:solidFill>
                  <a:srgbClr val="000000"/>
                </a:solidFill>
              </a:rPr>
              <a:t>1/25/2022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EB897A-D967-4B36-BF70-5FAB21C9BD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1919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AB15CC-DBBA-4404-B0ED-6DCBCA7B413E}" type="datetime1">
              <a:rPr lang="en-US" smtClean="0">
                <a:solidFill>
                  <a:prstClr val="black">
                    <a:tint val="75000"/>
                  </a:prstClr>
                </a:solidFill>
              </a:rPr>
              <a:t>1/25/2022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9077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5F51F7C-A81E-4854-9D34-5E3A7857EB54}" type="datetime1">
              <a:rPr lang="en-US" smtClean="0">
                <a:solidFill>
                  <a:srgbClr val="000000"/>
                </a:solidFill>
              </a:rPr>
              <a:t>1/25/2022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2F1AA8-09C6-4957-A401-DC6FC4765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55265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D0CF6280-27DE-41B1-86F8-09608FB60531}" type="datetime1">
              <a:rPr lang="en-US" smtClean="0">
                <a:solidFill>
                  <a:srgbClr val="000000"/>
                </a:solidFill>
              </a:rPr>
              <a:t>1/25/2022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DCF033-27D2-44A2-9E20-447284A6D9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34434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321D3CD9-30E3-44D7-BC1E-3E0FBB594AE5}" type="datetime1">
              <a:rPr lang="en-US" smtClean="0">
                <a:solidFill>
                  <a:srgbClr val="000000"/>
                </a:solidFill>
              </a:rPr>
              <a:t>1/25/2022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FDF379-AD98-4D47-BC29-AB6D160F6F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95011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A17C5E3A-BE08-48EA-A43B-1908226D3421}" type="datetime1">
              <a:rPr lang="en-US" smtClean="0">
                <a:solidFill>
                  <a:srgbClr val="000000"/>
                </a:solidFill>
              </a:rPr>
              <a:t>1/25/2022</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B2EB492-45B0-48FB-8C1D-AA0B44A2D2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60768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E61A41D-238D-4BE6-9E83-EFA759DF3ACD}" type="datetime1">
              <a:rPr lang="en-US" smtClean="0">
                <a:solidFill>
                  <a:srgbClr val="000000"/>
                </a:solidFill>
              </a:rPr>
              <a:t>1/25/2022</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4AA181-C266-46AA-B644-17442AFAF3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95606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BCBF502-E3F3-43EE-92FF-5216D2AB00FC}" type="datetime1">
              <a:rPr lang="en-US" smtClean="0">
                <a:solidFill>
                  <a:srgbClr val="000000"/>
                </a:solidFill>
              </a:rPr>
              <a:t>1/25/2022</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5F62F2-DE6E-406A-B686-B4FC988CBC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19899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B98BDFC-A528-4A93-B480-4C7D801EAEF2}" type="datetime1">
              <a:rPr lang="en-US" smtClean="0">
                <a:solidFill>
                  <a:srgbClr val="000000"/>
                </a:solidFill>
              </a:rPr>
              <a:t>1/25/2022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CD74DB-B42A-4370-83D1-8967C08D7F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28110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B881699-5056-4692-965F-4B4DC79833A2}" type="datetime1">
              <a:rPr lang="en-US" smtClean="0">
                <a:solidFill>
                  <a:srgbClr val="000000"/>
                </a:solidFill>
              </a:rPr>
              <a:t>1/25/2022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8640BF-693F-4EF8-A319-145F274D2B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36663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63CFC84-4713-4C8C-BB5D-88837149392E}" type="datetime1">
              <a:rPr lang="en-US" smtClean="0">
                <a:solidFill>
                  <a:srgbClr val="000000"/>
                </a:solidFill>
              </a:rPr>
              <a:t>1/25/2022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C94034-33A0-4E74-BADB-BFD227D9C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59670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0100CFD-C6B0-4199-B17C-92245AE50F94}" type="datetime1">
              <a:rPr lang="en-US" smtClean="0">
                <a:solidFill>
                  <a:srgbClr val="000000"/>
                </a:solidFill>
              </a:rPr>
              <a:t>1/25/2022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2261A7-8AB4-4FD7-98B2-94712E7656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4165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2BE34D-4F9A-458B-93AA-2C9C1254EC5F}" type="datetime1">
              <a:rPr lang="en-US" smtClean="0">
                <a:solidFill>
                  <a:prstClr val="black">
                    <a:tint val="75000"/>
                  </a:prstClr>
                </a:solidFill>
              </a:rPr>
              <a:t>1/25/2022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1108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8C3B98D-A3BA-40C4-B88B-1329771A6550}" type="datetime1">
              <a:rPr lang="en-US" smtClean="0">
                <a:solidFill>
                  <a:srgbClr val="000000">
                    <a:tint val="75000"/>
                  </a:srgbClr>
                </a:solidFill>
              </a:rPr>
              <a:t>1/25/2022</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C31BDF85-1456-4467-A66C-BE165E7D8820}"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0240279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79FF85C-9F98-478F-8890-CA7E3A41BEE2}" type="datetime1">
              <a:rPr lang="en-US" smtClean="0">
                <a:solidFill>
                  <a:srgbClr val="000000">
                    <a:tint val="75000"/>
                  </a:srgbClr>
                </a:solidFill>
              </a:rPr>
              <a:t>1/25/2022</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F06E71E2-51D6-4385-A36A-210EC8DC474B}"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4704695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10753C4-BF49-498B-AC68-C593CA615CD5}" type="datetime1">
              <a:rPr lang="en-US" smtClean="0">
                <a:solidFill>
                  <a:srgbClr val="000000">
                    <a:tint val="75000"/>
                  </a:srgbClr>
                </a:solidFill>
              </a:rPr>
              <a:t>1/25/2022</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07A55D3-93AA-4467-9473-2417E8447A03}"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5349689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B9FAA64-2D64-4855-B768-657CD3A0A2C7}" type="datetime1">
              <a:rPr lang="en-US" smtClean="0">
                <a:solidFill>
                  <a:srgbClr val="000000">
                    <a:tint val="75000"/>
                  </a:srgbClr>
                </a:solidFill>
              </a:rPr>
              <a:t>1/25/2022</a:t>
            </a:fld>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2E5997A9-034D-471C-9D9B-FFF3BAD58466}"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3583129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BCF37A2-5ED7-4EA4-8AD7-A917AFEB04C8}" type="datetime1">
              <a:rPr lang="en-US" smtClean="0">
                <a:solidFill>
                  <a:srgbClr val="000000">
                    <a:tint val="75000"/>
                  </a:srgbClr>
                </a:solidFill>
              </a:rPr>
              <a:t>1/25/2022</a:t>
            </a:fld>
            <a:endParaRPr lang="en-US">
              <a:solidFill>
                <a:srgbClr val="000000">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DD4E1BCE-56D1-4FA9-A90A-4DA06161A375}"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8714823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0B0D50E-27C9-45E9-8FA7-C076B6FD9053}" type="datetime1">
              <a:rPr lang="en-US" smtClean="0">
                <a:solidFill>
                  <a:srgbClr val="000000">
                    <a:tint val="75000"/>
                  </a:srgbClr>
                </a:solidFill>
              </a:rPr>
              <a:t>1/25/2022</a:t>
            </a:fld>
            <a:endParaRPr lang="en-US">
              <a:solidFill>
                <a:srgbClr val="000000">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A0D63404-FC07-4CE1-BCA1-DDAC627A0CF5}"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8726716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6426CE9-71FE-453B-B29F-89162303A807}" type="datetime1">
              <a:rPr lang="en-US" smtClean="0">
                <a:solidFill>
                  <a:srgbClr val="000000">
                    <a:tint val="75000"/>
                  </a:srgbClr>
                </a:solidFill>
              </a:rPr>
              <a:t>1/25/2022</a:t>
            </a:fld>
            <a:endParaRPr lang="en-US">
              <a:solidFill>
                <a:srgbClr val="000000">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02C96E0E-4FB5-4888-B0E7-62353E0234C1}"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7089896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72EE045-30CA-41C2-B903-F221ADEB0AE9}" type="datetime1">
              <a:rPr lang="en-US" smtClean="0">
                <a:solidFill>
                  <a:srgbClr val="000000">
                    <a:tint val="75000"/>
                  </a:srgbClr>
                </a:solidFill>
              </a:rPr>
              <a:t>1/25/2022</a:t>
            </a:fld>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B848CAAA-916B-48BD-917E-AEA0C88A1599}"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1082986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DBA6EB8-6630-4185-856B-63719F510978}" type="datetime1">
              <a:rPr lang="en-US" smtClean="0">
                <a:solidFill>
                  <a:srgbClr val="000000">
                    <a:tint val="75000"/>
                  </a:srgbClr>
                </a:solidFill>
              </a:rPr>
              <a:t>1/25/2022</a:t>
            </a:fld>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2400BC0D-9E96-41F7-B67E-4CEDA72B02F6}"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5399208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FF9FB8F-3EEE-48F7-9B5D-D01A71E04ABB}" type="datetime1">
              <a:rPr lang="en-US" smtClean="0">
                <a:solidFill>
                  <a:srgbClr val="000000">
                    <a:tint val="75000"/>
                  </a:srgbClr>
                </a:solidFill>
              </a:rPr>
              <a:t>1/25/2022</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232352A3-F1EE-4054-95B3-0E20ED5A8762}"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960232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C57483-E430-4C68-8A4A-908B64CAD2C8}" type="datetime1">
              <a:rPr lang="en-US" smtClean="0">
                <a:solidFill>
                  <a:prstClr val="black">
                    <a:tint val="75000"/>
                  </a:prstClr>
                </a:solidFill>
              </a:rPr>
              <a:t>1/25/2022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60950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1A38B5A-4D3E-4853-9421-2CEAB125BC82}" type="datetime1">
              <a:rPr lang="en-US" smtClean="0">
                <a:solidFill>
                  <a:srgbClr val="000000">
                    <a:tint val="75000"/>
                  </a:srgbClr>
                </a:solidFill>
              </a:rPr>
              <a:t>1/25/2022</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569E5EB1-BB8D-4A2C-8986-989FDAC6379E}"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40519369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88FD7E28-E0C6-419C-84AC-35CADB8DDB04}" type="datetime1">
              <a:rPr lang="en-US" smtClean="0"/>
              <a:t>1/25/2022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DB991-BBA2-44A8-946B-912390995830}" type="slidenum">
              <a:rPr lang="en-US"/>
              <a:pPr>
                <a:defRPr/>
              </a:pPr>
              <a:t>‹#›</a:t>
            </a:fld>
            <a:endParaRPr lang="en-US"/>
          </a:p>
        </p:txBody>
      </p:sp>
    </p:spTree>
    <p:extLst>
      <p:ext uri="{BB962C8B-B14F-4D97-AF65-F5344CB8AC3E}">
        <p14:creationId xmlns:p14="http://schemas.microsoft.com/office/powerpoint/2010/main" val="21159038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D2B18E8-052C-4B44-9BEA-95A55D5ECFE1}" type="datetime1">
              <a:rPr lang="en-US" smtClean="0"/>
              <a:t>1/25/2022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EC907C-22F1-405A-BE63-93EEF9205F46}" type="slidenum">
              <a:rPr lang="en-US"/>
              <a:pPr>
                <a:defRPr/>
              </a:pPr>
              <a:t>‹#›</a:t>
            </a:fld>
            <a:endParaRPr lang="en-US"/>
          </a:p>
        </p:txBody>
      </p:sp>
    </p:spTree>
    <p:extLst>
      <p:ext uri="{BB962C8B-B14F-4D97-AF65-F5344CB8AC3E}">
        <p14:creationId xmlns:p14="http://schemas.microsoft.com/office/powerpoint/2010/main" val="30969216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6DABAC3-B6F1-4E48-B206-BB24B47E532C}" type="datetime1">
              <a:rPr lang="en-US" smtClean="0"/>
              <a:t>1/25/2022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F058C6-F769-4320-847B-BD44AA1C4751}" type="slidenum">
              <a:rPr lang="en-US"/>
              <a:pPr>
                <a:defRPr/>
              </a:pPr>
              <a:t>‹#›</a:t>
            </a:fld>
            <a:endParaRPr lang="en-US"/>
          </a:p>
        </p:txBody>
      </p:sp>
    </p:spTree>
    <p:extLst>
      <p:ext uri="{BB962C8B-B14F-4D97-AF65-F5344CB8AC3E}">
        <p14:creationId xmlns:p14="http://schemas.microsoft.com/office/powerpoint/2010/main" val="38845753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1FE6E78-98CB-408B-81EC-67185EDD3850}" type="datetime1">
              <a:rPr lang="en-US" smtClean="0"/>
              <a:t>1/25/2022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DC5F2B-BEE3-4BE2-BC68-B1D66A21D372}" type="slidenum">
              <a:rPr lang="en-US"/>
              <a:pPr>
                <a:defRPr/>
              </a:pPr>
              <a:t>‹#›</a:t>
            </a:fld>
            <a:endParaRPr lang="en-US"/>
          </a:p>
        </p:txBody>
      </p:sp>
    </p:spTree>
    <p:extLst>
      <p:ext uri="{BB962C8B-B14F-4D97-AF65-F5344CB8AC3E}">
        <p14:creationId xmlns:p14="http://schemas.microsoft.com/office/powerpoint/2010/main" val="37333213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CFC1E265-6A03-4010-939E-A4C8B31C8EE9}" type="datetime1">
              <a:rPr lang="en-US" smtClean="0"/>
              <a:t>1/25/2022</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B14EA3B-F4E4-48BE-9D73-61008545674D}" type="slidenum">
              <a:rPr lang="en-US"/>
              <a:pPr>
                <a:defRPr/>
              </a:pPr>
              <a:t>‹#›</a:t>
            </a:fld>
            <a:endParaRPr lang="en-US"/>
          </a:p>
        </p:txBody>
      </p:sp>
    </p:spTree>
    <p:extLst>
      <p:ext uri="{BB962C8B-B14F-4D97-AF65-F5344CB8AC3E}">
        <p14:creationId xmlns:p14="http://schemas.microsoft.com/office/powerpoint/2010/main" val="37409069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9EAA005C-9FAC-48A7-B4F9-C489F1D0C3FB}" type="datetime1">
              <a:rPr lang="en-US" smtClean="0"/>
              <a:t>1/25/2022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3193EE-6DA2-4CD4-B506-FA1CC5960F85}" type="slidenum">
              <a:rPr lang="en-US"/>
              <a:pPr>
                <a:defRPr/>
              </a:pPr>
              <a:t>‹#›</a:t>
            </a:fld>
            <a:endParaRPr lang="en-US"/>
          </a:p>
        </p:txBody>
      </p:sp>
    </p:spTree>
    <p:extLst>
      <p:ext uri="{BB962C8B-B14F-4D97-AF65-F5344CB8AC3E}">
        <p14:creationId xmlns:p14="http://schemas.microsoft.com/office/powerpoint/2010/main" val="13170704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37BEDCE-E4C8-468E-94EC-8C3B5D78147E}" type="datetime1">
              <a:rPr lang="en-US" smtClean="0"/>
              <a:t>1/25/2022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664FDFC-37C2-4583-A665-1AFED6814B40}" type="slidenum">
              <a:rPr lang="en-US"/>
              <a:pPr>
                <a:defRPr/>
              </a:pPr>
              <a:t>‹#›</a:t>
            </a:fld>
            <a:endParaRPr lang="en-US"/>
          </a:p>
        </p:txBody>
      </p:sp>
    </p:spTree>
    <p:extLst>
      <p:ext uri="{BB962C8B-B14F-4D97-AF65-F5344CB8AC3E}">
        <p14:creationId xmlns:p14="http://schemas.microsoft.com/office/powerpoint/2010/main" val="27425728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457BA4D-A919-4D5E-8689-F620ECD96FF5}" type="datetime1">
              <a:rPr lang="en-US" smtClean="0"/>
              <a:t>1/25/2022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D789B0-FE66-47F9-976C-0898822EBE54}" type="slidenum">
              <a:rPr lang="en-US"/>
              <a:pPr>
                <a:defRPr/>
              </a:pPr>
              <a:t>‹#›</a:t>
            </a:fld>
            <a:endParaRPr lang="en-US"/>
          </a:p>
        </p:txBody>
      </p:sp>
    </p:spTree>
    <p:extLst>
      <p:ext uri="{BB962C8B-B14F-4D97-AF65-F5344CB8AC3E}">
        <p14:creationId xmlns:p14="http://schemas.microsoft.com/office/powerpoint/2010/main" val="21761804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837A173-2000-4C0E-AE2D-D404D44C41D3}" type="datetime1">
              <a:rPr lang="en-US" smtClean="0"/>
              <a:t>1/25/2022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ECE45C-B828-4C53-8603-39F03B709F08}" type="slidenum">
              <a:rPr lang="en-US"/>
              <a:pPr>
                <a:defRPr/>
              </a:pPr>
              <a:t>‹#›</a:t>
            </a:fld>
            <a:endParaRPr lang="en-US"/>
          </a:p>
        </p:txBody>
      </p:sp>
    </p:spTree>
    <p:extLst>
      <p:ext uri="{BB962C8B-B14F-4D97-AF65-F5344CB8AC3E}">
        <p14:creationId xmlns:p14="http://schemas.microsoft.com/office/powerpoint/2010/main" val="30211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D5AC3F-7200-4A0D-8BC1-A755FA35AB5D}" type="datetime1">
              <a:rPr lang="en-US" smtClean="0">
                <a:solidFill>
                  <a:prstClr val="black">
                    <a:tint val="75000"/>
                  </a:prstClr>
                </a:solidFill>
              </a:rPr>
              <a:t>1/25/2022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972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eaLnBrk="0" fontAlgn="base" hangingPunct="0">
              <a:spcBef>
                <a:spcPct val="0"/>
              </a:spcBef>
              <a:spcAft>
                <a:spcPct val="0"/>
              </a:spcAft>
              <a:defRPr/>
            </a:pPr>
            <a:fld id="{D5F4FAF2-4BF8-40AA-8C10-587DA68254C4}" type="datetime1">
              <a:rPr lang="en-US" smtClean="0"/>
              <a:t>1/25/2022</a:t>
            </a:fld>
            <a:endParaRPr lang="en-US"/>
          </a:p>
        </p:txBody>
      </p:sp>
      <p:sp>
        <p:nvSpPr>
          <p:cNvPr id="64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eaLnBrk="0" fontAlgn="base" hangingPunct="0">
              <a:spcBef>
                <a:spcPct val="0"/>
              </a:spcBef>
              <a:spcAft>
                <a:spcPct val="0"/>
              </a:spcAft>
              <a:defRPr/>
            </a:pPr>
            <a:endParaRPr lang="en-US"/>
          </a:p>
        </p:txBody>
      </p:sp>
      <p:sp>
        <p:nvSpPr>
          <p:cNvPr id="64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0" fontAlgn="base" hangingPunct="0">
              <a:spcBef>
                <a:spcPct val="0"/>
              </a:spcBef>
              <a:spcAft>
                <a:spcPct val="0"/>
              </a:spcAft>
              <a:defRPr/>
            </a:pPr>
            <a:fld id="{8BFD3B93-C466-4A09-8F1B-67484F6295EA}"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1929614705"/>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7"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eaLnBrk="0" fontAlgn="base" hangingPunct="0">
              <a:spcBef>
                <a:spcPct val="0"/>
              </a:spcBef>
              <a:spcAft>
                <a:spcPct val="0"/>
              </a:spcAft>
              <a:defRPr/>
            </a:pPr>
            <a:fld id="{A963922E-2299-4DBD-8096-725DF991DF8A}" type="datetime1">
              <a:rPr lang="en-US" smtClean="0">
                <a:solidFill>
                  <a:srgbClr val="000000"/>
                </a:solidFill>
                <a:cs typeface="Arial" pitchFamily="34" charset="0"/>
              </a:rPr>
              <a:t>1/25/2022</a:t>
            </a:fld>
            <a:endParaRPr lang="en-US">
              <a:solidFill>
                <a:srgbClr val="000000"/>
              </a:solidFill>
              <a:cs typeface="Arial" pitchFamily="34"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eaLnBrk="0" fontAlgn="base" hangingPunct="0">
              <a:spcBef>
                <a:spcPct val="0"/>
              </a:spcBef>
              <a:spcAft>
                <a:spcPct val="0"/>
              </a:spcAft>
              <a:defRPr/>
            </a:pPr>
            <a:endParaRPr lang="en-US">
              <a:solidFill>
                <a:srgbClr val="000000"/>
              </a:solidFill>
              <a:cs typeface="Arial" pitchFamily="34"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0" fontAlgn="base" hangingPunct="0">
              <a:spcBef>
                <a:spcPct val="0"/>
              </a:spcBef>
              <a:spcAft>
                <a:spcPct val="0"/>
              </a:spcAft>
              <a:defRPr/>
            </a:pPr>
            <a:fld id="{B15993E1-128B-4C69-A9B6-462FBA09B6A7}" type="slidenum">
              <a:rPr lang="en-US">
                <a:solidFill>
                  <a:srgbClr val="000000"/>
                </a:solidFill>
                <a:cs typeface="Arial" pitchFamily="34" charset="0"/>
              </a:rPr>
              <a:pPr eaLnBrk="0" fontAlgn="base" hangingPunct="0">
                <a:spcBef>
                  <a:spcPct val="0"/>
                </a:spcBef>
                <a:spcAft>
                  <a:spcPct val="0"/>
                </a:spcAft>
                <a:defRPr/>
              </a:pPr>
              <a:t>‹#›</a:t>
            </a:fld>
            <a:endParaRPr lang="en-US">
              <a:solidFill>
                <a:srgbClr val="000000"/>
              </a:solidFill>
              <a:cs typeface="Arial" pitchFamily="34" charset="0"/>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fontAlgn="base" hangingPunct="0">
              <a:spcBef>
                <a:spcPct val="0"/>
              </a:spcBef>
              <a:spcAft>
                <a:spcPct val="0"/>
              </a:spcAft>
              <a:defRPr/>
            </a:pPr>
            <a:endParaRPr lang="en-US" sz="2800">
              <a:solidFill>
                <a:srgbClr val="000000"/>
              </a:solidFill>
              <a:cs typeface="Arial" pitchFamily="34" charset="0"/>
            </a:endParaRPr>
          </a:p>
        </p:txBody>
      </p:sp>
    </p:spTree>
    <p:extLst>
      <p:ext uri="{BB962C8B-B14F-4D97-AF65-F5344CB8AC3E}">
        <p14:creationId xmlns:p14="http://schemas.microsoft.com/office/powerpoint/2010/main" val="23597563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pitchFamily="34" charset="0"/>
        </a:defRPr>
      </a:lvl2pPr>
      <a:lvl3pPr algn="l" rtl="0" eaLnBrk="0" fontAlgn="base" hangingPunct="0">
        <a:spcBef>
          <a:spcPct val="0"/>
        </a:spcBef>
        <a:spcAft>
          <a:spcPct val="0"/>
        </a:spcAft>
        <a:defRPr sz="3400">
          <a:solidFill>
            <a:schemeClr val="tx2"/>
          </a:solidFill>
          <a:latin typeface="Arial" pitchFamily="34" charset="0"/>
        </a:defRPr>
      </a:lvl3pPr>
      <a:lvl4pPr algn="l" rtl="0" eaLnBrk="0" fontAlgn="base" hangingPunct="0">
        <a:spcBef>
          <a:spcPct val="0"/>
        </a:spcBef>
        <a:spcAft>
          <a:spcPct val="0"/>
        </a:spcAft>
        <a:defRPr sz="3400">
          <a:solidFill>
            <a:schemeClr val="tx2"/>
          </a:solidFill>
          <a:latin typeface="Arial" pitchFamily="34" charset="0"/>
        </a:defRPr>
      </a:lvl4pPr>
      <a:lvl5pPr algn="l" rtl="0" eaLnBrk="0" fontAlgn="base" hangingPunct="0">
        <a:spcBef>
          <a:spcPct val="0"/>
        </a:spcBef>
        <a:spcAft>
          <a:spcPct val="0"/>
        </a:spcAft>
        <a:defRPr sz="3400">
          <a:solidFill>
            <a:schemeClr val="tx2"/>
          </a:solidFill>
          <a:latin typeface="Arial" pitchFamily="34" charset="0"/>
        </a:defRPr>
      </a:lvl5pPr>
      <a:lvl6pPr marL="457200" algn="l" rtl="0" eaLnBrk="0" fontAlgn="base" hangingPunct="0">
        <a:spcBef>
          <a:spcPct val="0"/>
        </a:spcBef>
        <a:spcAft>
          <a:spcPct val="0"/>
        </a:spcAft>
        <a:defRPr sz="3400">
          <a:solidFill>
            <a:schemeClr val="tx2"/>
          </a:solidFill>
          <a:latin typeface="Arial" pitchFamily="34" charset="0"/>
        </a:defRPr>
      </a:lvl6pPr>
      <a:lvl7pPr marL="914400" algn="l" rtl="0" eaLnBrk="0" fontAlgn="base" hangingPunct="0">
        <a:spcBef>
          <a:spcPct val="0"/>
        </a:spcBef>
        <a:spcAft>
          <a:spcPct val="0"/>
        </a:spcAft>
        <a:defRPr sz="3400">
          <a:solidFill>
            <a:schemeClr val="tx2"/>
          </a:solidFill>
          <a:latin typeface="Arial" pitchFamily="34" charset="0"/>
        </a:defRPr>
      </a:lvl7pPr>
      <a:lvl8pPr marL="1371600" algn="l" rtl="0" eaLnBrk="0" fontAlgn="base" hangingPunct="0">
        <a:spcBef>
          <a:spcPct val="0"/>
        </a:spcBef>
        <a:spcAft>
          <a:spcPct val="0"/>
        </a:spcAft>
        <a:defRPr sz="3400">
          <a:solidFill>
            <a:schemeClr val="tx2"/>
          </a:solidFill>
          <a:latin typeface="Arial" pitchFamily="34" charset="0"/>
        </a:defRPr>
      </a:lvl8pPr>
      <a:lvl9pPr marL="1828800" algn="l" rtl="0" eaLnBrk="0" fontAlgn="base" hangingPunct="0">
        <a:spcBef>
          <a:spcPct val="0"/>
        </a:spcBef>
        <a:spcAft>
          <a:spcPct val="0"/>
        </a:spcAft>
        <a:defRPr sz="3400">
          <a:solidFill>
            <a:schemeClr val="tx2"/>
          </a:solidFill>
          <a:latin typeface="Arial" pitchFamily="34"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731C9D8-3977-427F-AB69-E43A9A2EFAC2}" type="datetime1">
              <a:rPr lang="en-US" smtClean="0">
                <a:solidFill>
                  <a:prstClr val="black">
                    <a:tint val="75000"/>
                  </a:prstClr>
                </a:solidFill>
              </a:rPr>
              <a:t>1/25/2022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DC3187B-518C-4297-A486-8FFA291F9A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6675115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6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B0D181F-FD0D-463F-9CFA-7D99E265DA8F}" type="datetime1">
              <a:rPr lang="en-US" smtClean="0">
                <a:solidFill>
                  <a:srgbClr val="000000">
                    <a:tint val="75000"/>
                  </a:srgbClr>
                </a:solidFill>
              </a:rPr>
              <a:t>1/25/2022</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E9B96D02-BE86-4C08-8B85-27E763043C36}"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21975812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defRPr>
      </a:lvl2pPr>
      <a:lvl3pPr marL="1143000" indent="-228600" algn="l" rtl="0" fontAlgn="base">
        <a:spcBef>
          <a:spcPct val="20000"/>
        </a:spcBef>
        <a:spcAft>
          <a:spcPct val="0"/>
        </a:spcAft>
        <a:buFont typeface="Arial" pitchFamily="34" charset="0"/>
        <a:buChar char="•"/>
        <a:defRPr sz="2400">
          <a:solidFill>
            <a:schemeClr val="tx1"/>
          </a:solidFill>
          <a:latin typeface="+mn-lt"/>
        </a:defRPr>
      </a:lvl3pPr>
      <a:lvl4pPr marL="1600200" indent="-228600" algn="l" rtl="0" fontAlgn="base">
        <a:spcBef>
          <a:spcPct val="20000"/>
        </a:spcBef>
        <a:spcAft>
          <a:spcPct val="0"/>
        </a:spcAft>
        <a:buFont typeface="Arial" pitchFamily="34" charset="0"/>
        <a:buChar char="–"/>
        <a:defRPr sz="2000">
          <a:solidFill>
            <a:schemeClr val="tx1"/>
          </a:solidFill>
          <a:latin typeface="+mn-lt"/>
        </a:defRPr>
      </a:lvl4pPr>
      <a:lvl5pPr marL="2057400" indent="-228600" algn="l" rtl="0" fontAlgn="base">
        <a:spcBef>
          <a:spcPct val="20000"/>
        </a:spcBef>
        <a:spcAft>
          <a:spcPct val="0"/>
        </a:spcAft>
        <a:buFont typeface="Arial" pitchFamily="34"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5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fld id="{262A19F6-7F79-4FE6-B3E9-749133C399BB}" type="datetime1">
              <a:rPr lang="en-US" smtClean="0">
                <a:solidFill>
                  <a:srgbClr val="000000"/>
                </a:solidFill>
              </a:rPr>
              <a:t>1/25/2022</a:t>
            </a:fld>
            <a:endParaRPr lang="en-US">
              <a:solidFill>
                <a:srgbClr val="000000"/>
              </a:solidFill>
            </a:endParaRPr>
          </a:p>
        </p:txBody>
      </p:sp>
      <p:sp>
        <p:nvSpPr>
          <p:cNvPr id="1525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1525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defRPr/>
            </a:pPr>
            <a:fld id="{81A395C9-798D-438C-BDE6-25AB8D9E07A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6582780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eaLnBrk="0" fontAlgn="base" hangingPunct="0">
              <a:spcBef>
                <a:spcPct val="0"/>
              </a:spcBef>
              <a:spcAft>
                <a:spcPct val="0"/>
              </a:spcAft>
            </a:pPr>
            <a:fld id="{05F73CBE-1ED5-40B7-A064-8804354EA0B3}" type="datetime1">
              <a:rPr lang="en-US" smtClean="0">
                <a:solidFill>
                  <a:srgbClr val="000000"/>
                </a:solidFill>
                <a:latin typeface="Times New Roman" pitchFamily="18" charset="0"/>
                <a:ea typeface="ＭＳ Ｐゴシック" charset="-128"/>
              </a:rPr>
              <a:t>1/25/2022</a:t>
            </a:fld>
            <a:endParaRPr lang="en-US">
              <a:solidFill>
                <a:srgbClr val="000000"/>
              </a:solidFill>
              <a:latin typeface="Times New Roman" pitchFamily="18" charset="0"/>
              <a:ea typeface="ＭＳ Ｐゴシック"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eaLnBrk="0" fontAlgn="base" hangingPunct="0">
              <a:spcBef>
                <a:spcPct val="0"/>
              </a:spcBef>
              <a:spcAft>
                <a:spcPct val="0"/>
              </a:spcAft>
            </a:pPr>
            <a:endParaRPr lang="en-US">
              <a:solidFill>
                <a:srgbClr val="000000"/>
              </a:solidFill>
              <a:latin typeface="Times New Roman" pitchFamily="18" charset="0"/>
              <a:ea typeface="ＭＳ Ｐゴシック"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0" fontAlgn="base" hangingPunct="0">
              <a:spcBef>
                <a:spcPct val="0"/>
              </a:spcBef>
              <a:spcAft>
                <a:spcPct val="0"/>
              </a:spcAft>
            </a:pPr>
            <a:fld id="{D8DFBB5B-06B2-43B4-9875-37FEB23AFD34}" type="slidenum">
              <a:rPr lang="en-US">
                <a:solidFill>
                  <a:srgbClr val="000000"/>
                </a:solidFill>
                <a:latin typeface="Times New Roman" pitchFamily="18" charset="0"/>
                <a:ea typeface="ＭＳ Ｐゴシック" charset="-128"/>
              </a:rPr>
              <a:pPr eaLnBrk="0" fontAlgn="base" hangingPunct="0">
                <a:spcBef>
                  <a:spcPct val="0"/>
                </a:spcBef>
                <a:spcAft>
                  <a:spcPct val="0"/>
                </a:spcAft>
              </a:pPr>
              <a:t>‹#›</a:t>
            </a:fld>
            <a:endParaRPr lang="en-US">
              <a:solidFill>
                <a:srgbClr val="000000"/>
              </a:solidFill>
              <a:latin typeface="Times New Roman" pitchFamily="18" charset="0"/>
              <a:ea typeface="ＭＳ Ｐゴシック" charset="-128"/>
            </a:endParaRPr>
          </a:p>
        </p:txBody>
      </p:sp>
      <p:sp>
        <p:nvSpPr>
          <p:cNvPr id="1031"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fontAlgn="base" hangingPunct="0">
              <a:spcBef>
                <a:spcPct val="0"/>
              </a:spcBef>
              <a:spcAft>
                <a:spcPct val="0"/>
              </a:spcAft>
              <a:defRPr/>
            </a:pPr>
            <a:endParaRPr lang="en-US" sz="2400" b="1">
              <a:solidFill>
                <a:srgbClr val="000000"/>
              </a:solidFill>
              <a:latin typeface="Times New Roman" pitchFamily="18" charset="0"/>
              <a:ea typeface="ＭＳ Ｐゴシック" charset="-128"/>
            </a:endParaRPr>
          </a:p>
        </p:txBody>
      </p:sp>
    </p:spTree>
    <p:extLst>
      <p:ext uri="{BB962C8B-B14F-4D97-AF65-F5344CB8AC3E}">
        <p14:creationId xmlns:p14="http://schemas.microsoft.com/office/powerpoint/2010/main" val="269922770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hf hdr="0" ftr="0" dt="0"/>
  <p:txStyles>
    <p:titleStyle>
      <a:lvl1pPr algn="l" rtl="0" eaLnBrk="0" fontAlgn="base" hangingPunct="0">
        <a:spcBef>
          <a:spcPct val="0"/>
        </a:spcBef>
        <a:spcAft>
          <a:spcPct val="0"/>
        </a:spcAft>
        <a:defRPr sz="3400">
          <a:solidFill>
            <a:schemeClr val="tx2"/>
          </a:solidFill>
          <a:latin typeface="+mj-lt"/>
          <a:ea typeface="ＭＳ Ｐゴシック" charset="-128"/>
          <a:cs typeface="+mj-cs"/>
        </a:defRPr>
      </a:lvl1pPr>
      <a:lvl2pPr algn="l" rtl="0" eaLnBrk="0" fontAlgn="base" hangingPunct="0">
        <a:spcBef>
          <a:spcPct val="0"/>
        </a:spcBef>
        <a:spcAft>
          <a:spcPct val="0"/>
        </a:spcAft>
        <a:defRPr sz="3400">
          <a:solidFill>
            <a:schemeClr val="tx2"/>
          </a:solidFill>
          <a:latin typeface="Arial" charset="0"/>
          <a:ea typeface="ＭＳ Ｐゴシック" charset="-128"/>
        </a:defRPr>
      </a:lvl2pPr>
      <a:lvl3pPr algn="l" rtl="0" eaLnBrk="0" fontAlgn="base" hangingPunct="0">
        <a:spcBef>
          <a:spcPct val="0"/>
        </a:spcBef>
        <a:spcAft>
          <a:spcPct val="0"/>
        </a:spcAft>
        <a:defRPr sz="3400">
          <a:solidFill>
            <a:schemeClr val="tx2"/>
          </a:solidFill>
          <a:latin typeface="Arial" charset="0"/>
          <a:ea typeface="ＭＳ Ｐゴシック" charset="-128"/>
        </a:defRPr>
      </a:lvl3pPr>
      <a:lvl4pPr algn="l" rtl="0" eaLnBrk="0" fontAlgn="base" hangingPunct="0">
        <a:spcBef>
          <a:spcPct val="0"/>
        </a:spcBef>
        <a:spcAft>
          <a:spcPct val="0"/>
        </a:spcAft>
        <a:defRPr sz="3400">
          <a:solidFill>
            <a:schemeClr val="tx2"/>
          </a:solidFill>
          <a:latin typeface="Arial" charset="0"/>
          <a:ea typeface="ＭＳ Ｐゴシック" charset="-128"/>
        </a:defRPr>
      </a:lvl4pPr>
      <a:lvl5pPr algn="l" rtl="0" eaLnBrk="0" fontAlgn="base" hangingPunct="0">
        <a:spcBef>
          <a:spcPct val="0"/>
        </a:spcBef>
        <a:spcAft>
          <a:spcPct val="0"/>
        </a:spcAft>
        <a:defRPr sz="3400">
          <a:solidFill>
            <a:schemeClr val="tx2"/>
          </a:solidFill>
          <a:latin typeface="Arial" charset="0"/>
          <a:ea typeface="ＭＳ Ｐゴシック" charset="-128"/>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C5216FF2-90FE-480D-92A4-1EFF8BCEB1B7}" type="datetime1">
              <a:rPr lang="en-US" smtClean="0">
                <a:solidFill>
                  <a:srgbClr val="000000"/>
                </a:solidFill>
              </a:rPr>
              <a:t>1/25/2022</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78F2686F-0E47-4543-9A47-7ADB652DE05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3850056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6733D97-8186-44AD-BEE9-8757A8E03585}" type="datetime1">
              <a:rPr lang="en-US" smtClean="0">
                <a:solidFill>
                  <a:srgbClr val="000000">
                    <a:tint val="75000"/>
                  </a:srgbClr>
                </a:solidFill>
              </a:rPr>
              <a:t>1/25/2022</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18B8A173-4C9A-41B4-8E9C-92CDC54BEF40}"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13728672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0" fontAlgn="base" hangingPunct="0">
        <a:spcBef>
          <a:spcPct val="0"/>
        </a:spcBef>
        <a:spcAft>
          <a:spcPct val="0"/>
        </a:spcAft>
        <a:defRPr sz="4400">
          <a:solidFill>
            <a:schemeClr val="tx1"/>
          </a:solidFill>
          <a:latin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fld id="{1013DE66-A392-49C6-8B8B-B5CEBFE4CF15}" type="datetime1">
              <a:rPr lang="en-US" smtClean="0"/>
              <a:t>1/25/2022</a:t>
            </a:fld>
            <a:endParaRPr lang="en-US"/>
          </a:p>
        </p:txBody>
      </p:sp>
      <p:sp>
        <p:nvSpPr>
          <p:cNvPr id="64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US"/>
          </a:p>
        </p:txBody>
      </p:sp>
      <p:sp>
        <p:nvSpPr>
          <p:cNvPr id="64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E3011972-CB2F-4DF5-AFBD-2FD3BC3AE3B0}"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2736841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8" Type="http://schemas.openxmlformats.org/officeDocument/2006/relationships/image" Target="../media/image151.jpeg"/><Relationship Id="rId13" Type="http://schemas.openxmlformats.org/officeDocument/2006/relationships/oleObject" Target="../embeddings/oleObject28.bin"/><Relationship Id="rId3" Type="http://schemas.openxmlformats.org/officeDocument/2006/relationships/notesSlide" Target="../notesSlides/notesSlide55.xml"/><Relationship Id="rId7" Type="http://schemas.openxmlformats.org/officeDocument/2006/relationships/image" Target="../media/image150.jpeg"/><Relationship Id="rId12" Type="http://schemas.openxmlformats.org/officeDocument/2006/relationships/image" Target="../media/image146.wmf"/><Relationship Id="rId2" Type="http://schemas.openxmlformats.org/officeDocument/2006/relationships/slideLayout" Target="../slideLayouts/slideLayout103.xml"/><Relationship Id="rId16" Type="http://schemas.openxmlformats.org/officeDocument/2006/relationships/image" Target="../media/image330.png"/><Relationship Id="rId1" Type="http://schemas.openxmlformats.org/officeDocument/2006/relationships/vmlDrawing" Target="../drawings/vmlDrawing15.vml"/><Relationship Id="rId6" Type="http://schemas.openxmlformats.org/officeDocument/2006/relationships/image" Target="../media/image149.png"/><Relationship Id="rId11" Type="http://schemas.openxmlformats.org/officeDocument/2006/relationships/oleObject" Target="../embeddings/oleObject27.bin"/><Relationship Id="rId5" Type="http://schemas.openxmlformats.org/officeDocument/2006/relationships/image" Target="../media/image139.png"/><Relationship Id="rId15" Type="http://schemas.openxmlformats.org/officeDocument/2006/relationships/image" Target="../media/image440.png"/><Relationship Id="rId10" Type="http://schemas.openxmlformats.org/officeDocument/2006/relationships/image" Target="../media/image153.png"/><Relationship Id="rId4" Type="http://schemas.openxmlformats.org/officeDocument/2006/relationships/image" Target="../media/image148.jpeg"/><Relationship Id="rId9" Type="http://schemas.openxmlformats.org/officeDocument/2006/relationships/image" Target="../media/image152.png"/><Relationship Id="rId14" Type="http://schemas.openxmlformats.org/officeDocument/2006/relationships/image" Target="../media/image147.wmf"/></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0.xml"/></Relationships>
</file>

<file path=ppt/slides/_rels/slide103.xml.rels><?xml version="1.0" encoding="UTF-8" standalone="yes"?>
<Relationships xmlns="http://schemas.openxmlformats.org/package/2006/relationships"><Relationship Id="rId3" Type="http://schemas.openxmlformats.org/officeDocument/2006/relationships/hyperlink" Target="http://homes.esat.kuleuven.be/~tuytelaa/FT_survey_interestpoints08.pdf" TargetMode="External"/><Relationship Id="rId2" Type="http://schemas.openxmlformats.org/officeDocument/2006/relationships/slideLayout" Target="../slideLayouts/slideLayout25.xml"/><Relationship Id="rId1" Type="http://schemas.openxmlformats.org/officeDocument/2006/relationships/themeOverride" Target="../theme/themeOverride19.xml"/><Relationship Id="rId5" Type="http://schemas.openxmlformats.org/officeDocument/2006/relationships/hyperlink" Target="http://www.cs.ubc.ca/~lowe/papers/ijcv04.pdf" TargetMode="External"/><Relationship Id="rId4" Type="http://schemas.openxmlformats.org/officeDocument/2006/relationships/hyperlink" Target="https://hal.archives-ouvertes.fr/file/index/docid/548276/filename/mikolajcICCV2001.pdf"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154.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3.wmf"/><Relationship Id="rId3" Type="http://schemas.openxmlformats.org/officeDocument/2006/relationships/slideLayout" Target="../slideLayouts/slideLayout13.xml"/><Relationship Id="rId7" Type="http://schemas.openxmlformats.org/officeDocument/2006/relationships/image" Target="../media/image11.wmf"/><Relationship Id="rId12" Type="http://schemas.openxmlformats.org/officeDocument/2006/relationships/oleObject" Target="../embeddings/oleObject3.bin"/><Relationship Id="rId2" Type="http://schemas.openxmlformats.org/officeDocument/2006/relationships/vmlDrawing" Target="../drawings/vmlDrawing1.vml"/><Relationship Id="rId1" Type="http://schemas.openxmlformats.org/officeDocument/2006/relationships/themeOverride" Target="../theme/themeOverride4.xml"/><Relationship Id="rId6" Type="http://schemas.openxmlformats.org/officeDocument/2006/relationships/oleObject" Target="../embeddings/oleObject1.bin"/><Relationship Id="rId11" Type="http://schemas.openxmlformats.org/officeDocument/2006/relationships/image" Target="../media/image17.png"/><Relationship Id="rId5" Type="http://schemas.openxmlformats.org/officeDocument/2006/relationships/image" Target="../media/image15.png"/><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12.wmf"/></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3.xml"/><Relationship Id="rId1" Type="http://schemas.openxmlformats.org/officeDocument/2006/relationships/themeOverride" Target="../theme/themeOverride5.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14.xml"/><Relationship Id="rId7" Type="http://schemas.openxmlformats.org/officeDocument/2006/relationships/image" Target="../media/image37.png"/><Relationship Id="rId12"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6.png"/><Relationship Id="rId11" Type="http://schemas.openxmlformats.org/officeDocument/2006/relationships/image" Target="../media/image35.wmf"/><Relationship Id="rId5" Type="http://schemas.openxmlformats.org/officeDocument/2006/relationships/image" Target="../media/image33.wmf"/><Relationship Id="rId10" Type="http://schemas.openxmlformats.org/officeDocument/2006/relationships/oleObject" Target="../embeddings/oleObject6.bin"/><Relationship Id="rId4" Type="http://schemas.openxmlformats.org/officeDocument/2006/relationships/oleObject" Target="../embeddings/oleObject4.bin"/><Relationship Id="rId9" Type="http://schemas.openxmlformats.org/officeDocument/2006/relationships/image" Target="../media/image34.w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15.xml"/><Relationship Id="rId7" Type="http://schemas.openxmlformats.org/officeDocument/2006/relationships/image" Target="../media/image39.wmf"/><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image" Target="../media/image38.wmf"/><Relationship Id="rId4" Type="http://schemas.openxmlformats.org/officeDocument/2006/relationships/oleObject" Target="../embeddings/oleObject7.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5.xml"/><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2" Type="http://schemas.openxmlformats.org/officeDocument/2006/relationships/hyperlink" Target="http://homes.esat.kuleuven.be/~tuytelaa/FT_survey_interestpoints08.pdf" TargetMode="Externa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13.xml"/><Relationship Id="rId1" Type="http://schemas.openxmlformats.org/officeDocument/2006/relationships/themeOverride" Target="../theme/themeOverride7.xml"/><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50.wmf"/><Relationship Id="rId2" Type="http://schemas.openxmlformats.org/officeDocument/2006/relationships/slideLayout" Target="../slideLayouts/slideLayout25.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image" Target="../media/image52.png"/><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27.xml"/><Relationship Id="rId7" Type="http://schemas.openxmlformats.org/officeDocument/2006/relationships/image" Target="../media/image56.png"/><Relationship Id="rId2" Type="http://schemas.openxmlformats.org/officeDocument/2006/relationships/slideLayout" Target="../slideLayouts/slideLayout25.xml"/><Relationship Id="rId1" Type="http://schemas.openxmlformats.org/officeDocument/2006/relationships/vmlDrawing" Target="../drawings/vmlDrawing5.vml"/><Relationship Id="rId6" Type="http://schemas.openxmlformats.org/officeDocument/2006/relationships/image" Target="../media/image55.png"/><Relationship Id="rId11" Type="http://schemas.openxmlformats.org/officeDocument/2006/relationships/image" Target="../media/image54.wmf"/><Relationship Id="rId5" Type="http://schemas.openxmlformats.org/officeDocument/2006/relationships/image" Target="../media/image53.wmf"/><Relationship Id="rId10" Type="http://schemas.openxmlformats.org/officeDocument/2006/relationships/oleObject" Target="../embeddings/oleObject11.bin"/><Relationship Id="rId4" Type="http://schemas.openxmlformats.org/officeDocument/2006/relationships/oleObject" Target="../embeddings/oleObject10.bin"/><Relationship Id="rId9" Type="http://schemas.openxmlformats.org/officeDocument/2006/relationships/image" Target="../media/image57.png"/></Relationships>
</file>

<file path=ppt/slides/_rels/slide4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28.xml"/><Relationship Id="rId7" Type="http://schemas.openxmlformats.org/officeDocument/2006/relationships/image" Target="../media/image56.png"/><Relationship Id="rId2" Type="http://schemas.openxmlformats.org/officeDocument/2006/relationships/slideLayout" Target="../slideLayouts/slideLayout25.xml"/><Relationship Id="rId1" Type="http://schemas.openxmlformats.org/officeDocument/2006/relationships/vmlDrawing" Target="../drawings/vmlDrawing6.vml"/><Relationship Id="rId6" Type="http://schemas.openxmlformats.org/officeDocument/2006/relationships/image" Target="../media/image55.png"/><Relationship Id="rId11" Type="http://schemas.openxmlformats.org/officeDocument/2006/relationships/image" Target="../media/image59.wmf"/><Relationship Id="rId5" Type="http://schemas.openxmlformats.org/officeDocument/2006/relationships/image" Target="../media/image58.wmf"/><Relationship Id="rId10" Type="http://schemas.openxmlformats.org/officeDocument/2006/relationships/oleObject" Target="../embeddings/oleObject13.bin"/><Relationship Id="rId4" Type="http://schemas.openxmlformats.org/officeDocument/2006/relationships/oleObject" Target="../embeddings/oleObject12.bin"/><Relationship Id="rId9" Type="http://schemas.openxmlformats.org/officeDocument/2006/relationships/image" Target="../media/image57.png"/></Relationships>
</file>

<file path=ppt/slides/_rels/slide4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29.xml"/><Relationship Id="rId7" Type="http://schemas.openxmlformats.org/officeDocument/2006/relationships/image" Target="../media/image56.png"/><Relationship Id="rId2" Type="http://schemas.openxmlformats.org/officeDocument/2006/relationships/slideLayout" Target="../slideLayouts/slideLayout25.xml"/><Relationship Id="rId1" Type="http://schemas.openxmlformats.org/officeDocument/2006/relationships/vmlDrawing" Target="../drawings/vmlDrawing7.vml"/><Relationship Id="rId6" Type="http://schemas.openxmlformats.org/officeDocument/2006/relationships/image" Target="../media/image55.png"/><Relationship Id="rId11" Type="http://schemas.openxmlformats.org/officeDocument/2006/relationships/image" Target="../media/image61.wmf"/><Relationship Id="rId5" Type="http://schemas.openxmlformats.org/officeDocument/2006/relationships/image" Target="../media/image60.wmf"/><Relationship Id="rId10" Type="http://schemas.openxmlformats.org/officeDocument/2006/relationships/oleObject" Target="../embeddings/oleObject15.bin"/><Relationship Id="rId4" Type="http://schemas.openxmlformats.org/officeDocument/2006/relationships/oleObject" Target="../embeddings/oleObject14.bin"/><Relationship Id="rId9"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hemeOverride" Target="../theme/themeOverride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0.xml"/><Relationship Id="rId7" Type="http://schemas.openxmlformats.org/officeDocument/2006/relationships/image" Target="../media/image64.jpeg"/><Relationship Id="rId2" Type="http://schemas.openxmlformats.org/officeDocument/2006/relationships/slideLayout" Target="../slideLayouts/slideLayout25.xml"/><Relationship Id="rId1" Type="http://schemas.openxmlformats.org/officeDocument/2006/relationships/vmlDrawing" Target="../drawings/vmlDrawing8.vml"/><Relationship Id="rId6" Type="http://schemas.openxmlformats.org/officeDocument/2006/relationships/image" Target="../media/image55.png"/><Relationship Id="rId11" Type="http://schemas.openxmlformats.org/officeDocument/2006/relationships/image" Target="../media/image63.wmf"/><Relationship Id="rId5" Type="http://schemas.openxmlformats.org/officeDocument/2006/relationships/image" Target="../media/image62.wmf"/><Relationship Id="rId10" Type="http://schemas.openxmlformats.org/officeDocument/2006/relationships/oleObject" Target="../embeddings/oleObject17.bin"/><Relationship Id="rId4" Type="http://schemas.openxmlformats.org/officeDocument/2006/relationships/oleObject" Target="../embeddings/oleObject16.bin"/><Relationship Id="rId9" Type="http://schemas.openxmlformats.org/officeDocument/2006/relationships/image" Target="../media/image57.png"/></Relationships>
</file>

<file path=ppt/slides/_rels/slide5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1.xml"/><Relationship Id="rId7" Type="http://schemas.openxmlformats.org/officeDocument/2006/relationships/image" Target="../media/image56.png"/><Relationship Id="rId2" Type="http://schemas.openxmlformats.org/officeDocument/2006/relationships/slideLayout" Target="../slideLayouts/slideLayout25.xml"/><Relationship Id="rId1" Type="http://schemas.openxmlformats.org/officeDocument/2006/relationships/vmlDrawing" Target="../drawings/vmlDrawing9.vml"/><Relationship Id="rId6" Type="http://schemas.openxmlformats.org/officeDocument/2006/relationships/image" Target="../media/image55.png"/><Relationship Id="rId11" Type="http://schemas.openxmlformats.org/officeDocument/2006/relationships/image" Target="../media/image66.wmf"/><Relationship Id="rId5" Type="http://schemas.openxmlformats.org/officeDocument/2006/relationships/image" Target="../media/image65.wmf"/><Relationship Id="rId10" Type="http://schemas.openxmlformats.org/officeDocument/2006/relationships/oleObject" Target="../embeddings/oleObject19.bin"/><Relationship Id="rId4" Type="http://schemas.openxmlformats.org/officeDocument/2006/relationships/oleObject" Target="../embeddings/oleObject18.bin"/><Relationship Id="rId9" Type="http://schemas.openxmlformats.org/officeDocument/2006/relationships/image" Target="../media/image57.png"/></Relationships>
</file>

<file path=ppt/slides/_rels/slide5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6.png"/><Relationship Id="rId2" Type="http://schemas.openxmlformats.org/officeDocument/2006/relationships/slideLayout" Target="../slideLayouts/slideLayout25.xml"/><Relationship Id="rId1" Type="http://schemas.openxmlformats.org/officeDocument/2006/relationships/vmlDrawing" Target="../drawings/vmlDrawing10.vml"/><Relationship Id="rId6" Type="http://schemas.openxmlformats.org/officeDocument/2006/relationships/image" Target="../media/image55.png"/><Relationship Id="rId11" Type="http://schemas.openxmlformats.org/officeDocument/2006/relationships/image" Target="../media/image68.wmf"/><Relationship Id="rId5" Type="http://schemas.openxmlformats.org/officeDocument/2006/relationships/image" Target="../media/image67.wmf"/><Relationship Id="rId10" Type="http://schemas.openxmlformats.org/officeDocument/2006/relationships/oleObject" Target="../embeddings/oleObject21.bin"/><Relationship Id="rId4" Type="http://schemas.openxmlformats.org/officeDocument/2006/relationships/oleObject" Target="../embeddings/oleObject20.bin"/><Relationship Id="rId9"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5.xml"/><Relationship Id="rId1" Type="http://schemas.openxmlformats.org/officeDocument/2006/relationships/themeOverride" Target="../theme/themeOverride8.xm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6.png"/><Relationship Id="rId3" Type="http://schemas.openxmlformats.org/officeDocument/2006/relationships/slideLayout" Target="../slideLayouts/slideLayout25.xml"/><Relationship Id="rId7" Type="http://schemas.openxmlformats.org/officeDocument/2006/relationships/image" Target="../media/image72.jpeg"/><Relationship Id="rId12" Type="http://schemas.openxmlformats.org/officeDocument/2006/relationships/image" Target="../media/image75.gif"/><Relationship Id="rId2" Type="http://schemas.openxmlformats.org/officeDocument/2006/relationships/vmlDrawing" Target="../drawings/vmlDrawing11.vml"/><Relationship Id="rId1" Type="http://schemas.openxmlformats.org/officeDocument/2006/relationships/themeOverride" Target="../theme/themeOverride9.xml"/><Relationship Id="rId6" Type="http://schemas.openxmlformats.org/officeDocument/2006/relationships/image" Target="../media/image71.wmf"/><Relationship Id="rId11" Type="http://schemas.openxmlformats.org/officeDocument/2006/relationships/image" Target="../media/image74.png"/><Relationship Id="rId5" Type="http://schemas.openxmlformats.org/officeDocument/2006/relationships/oleObject" Target="../embeddings/oleObject22.bin"/><Relationship Id="rId10" Type="http://schemas.openxmlformats.org/officeDocument/2006/relationships/hyperlink" Target="http://campar.in.tum.de/Chair/HaukeHeibelGaussianDerivatives" TargetMode="External"/><Relationship Id="rId4" Type="http://schemas.openxmlformats.org/officeDocument/2006/relationships/notesSlide" Target="../notesSlides/notesSlide33.xml"/><Relationship Id="rId9" Type="http://schemas.openxmlformats.org/officeDocument/2006/relationships/hyperlink" Target="https://homepages.inf.ed.ac.uk/rbf/HIPR2/log.htm" TargetMode="External"/></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slideLayout" Target="../slideLayouts/slideLayout25.xml"/><Relationship Id="rId7" Type="http://schemas.openxmlformats.org/officeDocument/2006/relationships/image" Target="../media/image77.wmf"/><Relationship Id="rId2" Type="http://schemas.openxmlformats.org/officeDocument/2006/relationships/vmlDrawing" Target="../drawings/vmlDrawing12.vml"/><Relationship Id="rId1" Type="http://schemas.openxmlformats.org/officeDocument/2006/relationships/themeOverride" Target="../theme/themeOverride10.xml"/><Relationship Id="rId6" Type="http://schemas.openxmlformats.org/officeDocument/2006/relationships/oleObject" Target="../embeddings/oleObject23.bin"/><Relationship Id="rId11" Type="http://schemas.openxmlformats.org/officeDocument/2006/relationships/image" Target="../media/image80.png"/><Relationship Id="rId5" Type="http://schemas.openxmlformats.org/officeDocument/2006/relationships/image" Target="../media/image96.png"/><Relationship Id="rId10" Type="http://schemas.openxmlformats.org/officeDocument/2006/relationships/image" Target="../media/image79.png"/><Relationship Id="rId4" Type="http://schemas.openxmlformats.org/officeDocument/2006/relationships/notesSlide" Target="../notesSlides/notesSlide34.xml"/><Relationship Id="rId9" Type="http://schemas.openxmlformats.org/officeDocument/2006/relationships/image" Target="../media/image78.wmf"/></Relationships>
</file>

<file path=ppt/slides/_rels/slide56.xml.rels><?xml version="1.0" encoding="UTF-8" standalone="yes"?>
<Relationships xmlns="http://schemas.openxmlformats.org/package/2006/relationships"><Relationship Id="rId8" Type="http://schemas.openxmlformats.org/officeDocument/2006/relationships/image" Target="../media/image81.wmf"/><Relationship Id="rId3" Type="http://schemas.openxmlformats.org/officeDocument/2006/relationships/notesSlide" Target="../notesSlides/notesSlide35.xml"/><Relationship Id="rId7" Type="http://schemas.openxmlformats.org/officeDocument/2006/relationships/oleObject" Target="../embeddings/oleObject25.bin"/><Relationship Id="rId2" Type="http://schemas.openxmlformats.org/officeDocument/2006/relationships/slideLayout" Target="../slideLayouts/slideLayout25.xml"/><Relationship Id="rId1" Type="http://schemas.openxmlformats.org/officeDocument/2006/relationships/vmlDrawing" Target="../drawings/vmlDrawing13.v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image" Target="../media/image88.png"/><Relationship Id="rId11" Type="http://schemas.openxmlformats.org/officeDocument/2006/relationships/image" Target="../media/image55.png"/><Relationship Id="rId5" Type="http://schemas.openxmlformats.org/officeDocument/2006/relationships/image" Target="../media/image87.png"/><Relationship Id="rId10" Type="http://schemas.openxmlformats.org/officeDocument/2006/relationships/image" Target="../media/image69.png"/><Relationship Id="rId4" Type="http://schemas.openxmlformats.org/officeDocument/2006/relationships/image" Target="../media/image86.png"/><Relationship Id="rId9" Type="http://schemas.openxmlformats.org/officeDocument/2006/relationships/image" Target="../media/image91.png"/></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8.png"/><Relationship Id="rId2" Type="http://schemas.openxmlformats.org/officeDocument/2006/relationships/image" Target="../media/image92.png"/><Relationship Id="rId1" Type="http://schemas.openxmlformats.org/officeDocument/2006/relationships/slideLayout" Target="../slideLayouts/slideLayout25.xml"/><Relationship Id="rId6" Type="http://schemas.openxmlformats.org/officeDocument/2006/relationships/image" Target="../media/image97.png"/><Relationship Id="rId5" Type="http://schemas.openxmlformats.org/officeDocument/2006/relationships/image" Target="../media/image95.png"/><Relationship Id="rId4" Type="http://schemas.openxmlformats.org/officeDocument/2006/relationships/image" Target="../media/image94.png"/></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8.xml"/><Relationship Id="rId1" Type="http://schemas.openxmlformats.org/officeDocument/2006/relationships/slideLayout" Target="../slideLayouts/slideLayout4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jpeg"/></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9.xml"/><Relationship Id="rId1" Type="http://schemas.openxmlformats.org/officeDocument/2006/relationships/slideLayout" Target="../slideLayouts/slideLayout52.xml"/></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0.xml"/><Relationship Id="rId1" Type="http://schemas.openxmlformats.org/officeDocument/2006/relationships/slideLayout" Target="../slideLayouts/slideLayout25.xml"/><Relationship Id="rId4" Type="http://schemas.openxmlformats.org/officeDocument/2006/relationships/image" Target="../media/image106.wmf"/></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50.png"/><Relationship Id="rId1" Type="http://schemas.openxmlformats.org/officeDocument/2006/relationships/slideLayout" Target="../slideLayouts/slideLayout25.xml"/><Relationship Id="rId4" Type="http://schemas.openxmlformats.org/officeDocument/2006/relationships/image" Target="../media/image108.png"/></Relationships>
</file>

<file path=ppt/slides/_rels/slide6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slideLayout" Target="../slideLayouts/slideLayout58.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image" Target="../media/image109.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notesSlide" Target="../notesSlides/notesSlide41.xml"/></Relationships>
</file>

<file path=ppt/slides/_rels/slide69.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image" Target="../media/image109.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notesSlide" Target="../notesSlides/notesSlide42.xml"/><Relationship Id="rId5" Type="http://schemas.openxmlformats.org/officeDocument/2006/relationships/slideLayout" Target="../slideLayouts/slideLayout58.xml"/><Relationship Id="rId4" Type="http://schemas.openxmlformats.org/officeDocument/2006/relationships/tags" Target="../tags/tag3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5.xml"/><Relationship Id="rId1" Type="http://schemas.openxmlformats.org/officeDocument/2006/relationships/themeOverride" Target="../theme/themeOverride3.xml"/><Relationship Id="rId5" Type="http://schemas.openxmlformats.org/officeDocument/2006/relationships/image" Target="../media/image7.jpeg"/><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2.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tags" Target="../tags/tag45.xml"/><Relationship Id="rId18" Type="http://schemas.openxmlformats.org/officeDocument/2006/relationships/tags" Target="../tags/tag50.xml"/><Relationship Id="rId26" Type="http://schemas.openxmlformats.org/officeDocument/2006/relationships/tags" Target="../tags/tag58.xml"/><Relationship Id="rId3" Type="http://schemas.openxmlformats.org/officeDocument/2006/relationships/tags" Target="../tags/tag35.xml"/><Relationship Id="rId21" Type="http://schemas.openxmlformats.org/officeDocument/2006/relationships/tags" Target="../tags/tag53.xml"/><Relationship Id="rId7" Type="http://schemas.openxmlformats.org/officeDocument/2006/relationships/tags" Target="../tags/tag39.xml"/><Relationship Id="rId12" Type="http://schemas.openxmlformats.org/officeDocument/2006/relationships/tags" Target="../tags/tag44.xml"/><Relationship Id="rId17" Type="http://schemas.openxmlformats.org/officeDocument/2006/relationships/tags" Target="../tags/tag49.xml"/><Relationship Id="rId25" Type="http://schemas.openxmlformats.org/officeDocument/2006/relationships/tags" Target="../tags/tag57.xml"/><Relationship Id="rId2" Type="http://schemas.openxmlformats.org/officeDocument/2006/relationships/tags" Target="../tags/tag34.xml"/><Relationship Id="rId16" Type="http://schemas.openxmlformats.org/officeDocument/2006/relationships/tags" Target="../tags/tag48.xml"/><Relationship Id="rId20" Type="http://schemas.openxmlformats.org/officeDocument/2006/relationships/tags" Target="../tags/tag52.xml"/><Relationship Id="rId29" Type="http://schemas.openxmlformats.org/officeDocument/2006/relationships/slideLayout" Target="../slideLayouts/slideLayout58.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tags" Target="../tags/tag43.xml"/><Relationship Id="rId24" Type="http://schemas.openxmlformats.org/officeDocument/2006/relationships/tags" Target="../tags/tag56.xml"/><Relationship Id="rId32" Type="http://schemas.openxmlformats.org/officeDocument/2006/relationships/image" Target="../media/image111.png"/><Relationship Id="rId5" Type="http://schemas.openxmlformats.org/officeDocument/2006/relationships/tags" Target="../tags/tag37.xml"/><Relationship Id="rId15" Type="http://schemas.openxmlformats.org/officeDocument/2006/relationships/tags" Target="../tags/tag47.xml"/><Relationship Id="rId23" Type="http://schemas.openxmlformats.org/officeDocument/2006/relationships/tags" Target="../tags/tag55.xml"/><Relationship Id="rId28" Type="http://schemas.openxmlformats.org/officeDocument/2006/relationships/tags" Target="../tags/tag60.xml"/><Relationship Id="rId10" Type="http://schemas.openxmlformats.org/officeDocument/2006/relationships/tags" Target="../tags/tag42.xml"/><Relationship Id="rId19" Type="http://schemas.openxmlformats.org/officeDocument/2006/relationships/tags" Target="../tags/tag51.xml"/><Relationship Id="rId31" Type="http://schemas.openxmlformats.org/officeDocument/2006/relationships/image" Target="../media/image110.png"/><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tags" Target="../tags/tag46.xml"/><Relationship Id="rId22" Type="http://schemas.openxmlformats.org/officeDocument/2006/relationships/tags" Target="../tags/tag54.xml"/><Relationship Id="rId27" Type="http://schemas.openxmlformats.org/officeDocument/2006/relationships/tags" Target="../tags/tag59.xml"/><Relationship Id="rId30" Type="http://schemas.openxmlformats.org/officeDocument/2006/relationships/notesSlide" Target="../notesSlides/notesSlide43.xml"/></Relationships>
</file>

<file path=ppt/slides/_rels/slide73.xml.rels><?xml version="1.0" encoding="UTF-8" standalone="yes"?>
<Relationships xmlns="http://schemas.openxmlformats.org/package/2006/relationships"><Relationship Id="rId13" Type="http://schemas.openxmlformats.org/officeDocument/2006/relationships/tags" Target="../tags/tag72.xml"/><Relationship Id="rId18" Type="http://schemas.openxmlformats.org/officeDocument/2006/relationships/tags" Target="../tags/tag77.xml"/><Relationship Id="rId26" Type="http://schemas.openxmlformats.org/officeDocument/2006/relationships/tags" Target="../tags/tag85.xml"/><Relationship Id="rId39" Type="http://schemas.openxmlformats.org/officeDocument/2006/relationships/tags" Target="../tags/tag98.xml"/><Relationship Id="rId21" Type="http://schemas.openxmlformats.org/officeDocument/2006/relationships/tags" Target="../tags/tag80.xml"/><Relationship Id="rId34" Type="http://schemas.openxmlformats.org/officeDocument/2006/relationships/tags" Target="../tags/tag93.xml"/><Relationship Id="rId42" Type="http://schemas.openxmlformats.org/officeDocument/2006/relationships/tags" Target="../tags/tag101.xml"/><Relationship Id="rId47" Type="http://schemas.openxmlformats.org/officeDocument/2006/relationships/tags" Target="../tags/tag106.xml"/><Relationship Id="rId50" Type="http://schemas.openxmlformats.org/officeDocument/2006/relationships/tags" Target="../tags/tag109.xml"/><Relationship Id="rId55" Type="http://schemas.openxmlformats.org/officeDocument/2006/relationships/image" Target="../media/image113.jpeg"/><Relationship Id="rId7" Type="http://schemas.openxmlformats.org/officeDocument/2006/relationships/tags" Target="../tags/tag66.xml"/><Relationship Id="rId12" Type="http://schemas.openxmlformats.org/officeDocument/2006/relationships/tags" Target="../tags/tag71.xml"/><Relationship Id="rId17" Type="http://schemas.openxmlformats.org/officeDocument/2006/relationships/tags" Target="../tags/tag76.xml"/><Relationship Id="rId25" Type="http://schemas.openxmlformats.org/officeDocument/2006/relationships/tags" Target="../tags/tag84.xml"/><Relationship Id="rId33" Type="http://schemas.openxmlformats.org/officeDocument/2006/relationships/tags" Target="../tags/tag92.xml"/><Relationship Id="rId38" Type="http://schemas.openxmlformats.org/officeDocument/2006/relationships/tags" Target="../tags/tag97.xml"/><Relationship Id="rId46" Type="http://schemas.openxmlformats.org/officeDocument/2006/relationships/tags" Target="../tags/tag105.xml"/><Relationship Id="rId2" Type="http://schemas.openxmlformats.org/officeDocument/2006/relationships/tags" Target="../tags/tag61.xml"/><Relationship Id="rId16" Type="http://schemas.openxmlformats.org/officeDocument/2006/relationships/tags" Target="../tags/tag75.xml"/><Relationship Id="rId20" Type="http://schemas.openxmlformats.org/officeDocument/2006/relationships/tags" Target="../tags/tag79.xml"/><Relationship Id="rId29" Type="http://schemas.openxmlformats.org/officeDocument/2006/relationships/tags" Target="../tags/tag88.xml"/><Relationship Id="rId41" Type="http://schemas.openxmlformats.org/officeDocument/2006/relationships/tags" Target="../tags/tag100.xml"/><Relationship Id="rId54" Type="http://schemas.openxmlformats.org/officeDocument/2006/relationships/image" Target="../media/image112.jpeg"/><Relationship Id="rId1" Type="http://schemas.openxmlformats.org/officeDocument/2006/relationships/themeOverride" Target="../theme/themeOverride11.xml"/><Relationship Id="rId6" Type="http://schemas.openxmlformats.org/officeDocument/2006/relationships/tags" Target="../tags/tag65.xml"/><Relationship Id="rId11" Type="http://schemas.openxmlformats.org/officeDocument/2006/relationships/tags" Target="../tags/tag70.xml"/><Relationship Id="rId24" Type="http://schemas.openxmlformats.org/officeDocument/2006/relationships/tags" Target="../tags/tag83.xml"/><Relationship Id="rId32" Type="http://schemas.openxmlformats.org/officeDocument/2006/relationships/tags" Target="../tags/tag91.xml"/><Relationship Id="rId37" Type="http://schemas.openxmlformats.org/officeDocument/2006/relationships/tags" Target="../tags/tag96.xml"/><Relationship Id="rId40" Type="http://schemas.openxmlformats.org/officeDocument/2006/relationships/tags" Target="../tags/tag99.xml"/><Relationship Id="rId45" Type="http://schemas.openxmlformats.org/officeDocument/2006/relationships/tags" Target="../tags/tag104.xml"/><Relationship Id="rId53" Type="http://schemas.openxmlformats.org/officeDocument/2006/relationships/notesSlide" Target="../notesSlides/notesSlide44.xml"/><Relationship Id="rId5" Type="http://schemas.openxmlformats.org/officeDocument/2006/relationships/tags" Target="../tags/tag64.xml"/><Relationship Id="rId15" Type="http://schemas.openxmlformats.org/officeDocument/2006/relationships/tags" Target="../tags/tag74.xml"/><Relationship Id="rId23" Type="http://schemas.openxmlformats.org/officeDocument/2006/relationships/tags" Target="../tags/tag82.xml"/><Relationship Id="rId28" Type="http://schemas.openxmlformats.org/officeDocument/2006/relationships/tags" Target="../tags/tag87.xml"/><Relationship Id="rId36" Type="http://schemas.openxmlformats.org/officeDocument/2006/relationships/tags" Target="../tags/tag95.xml"/><Relationship Id="rId49" Type="http://schemas.openxmlformats.org/officeDocument/2006/relationships/tags" Target="../tags/tag108.xml"/><Relationship Id="rId10" Type="http://schemas.openxmlformats.org/officeDocument/2006/relationships/tags" Target="../tags/tag69.xml"/><Relationship Id="rId19" Type="http://schemas.openxmlformats.org/officeDocument/2006/relationships/tags" Target="../tags/tag78.xml"/><Relationship Id="rId31" Type="http://schemas.openxmlformats.org/officeDocument/2006/relationships/tags" Target="../tags/tag90.xml"/><Relationship Id="rId44" Type="http://schemas.openxmlformats.org/officeDocument/2006/relationships/tags" Target="../tags/tag103.xml"/><Relationship Id="rId52" Type="http://schemas.openxmlformats.org/officeDocument/2006/relationships/slideLayout" Target="../slideLayouts/slideLayout25.xml"/><Relationship Id="rId4" Type="http://schemas.openxmlformats.org/officeDocument/2006/relationships/tags" Target="../tags/tag63.xml"/><Relationship Id="rId9" Type="http://schemas.openxmlformats.org/officeDocument/2006/relationships/tags" Target="../tags/tag68.xml"/><Relationship Id="rId14" Type="http://schemas.openxmlformats.org/officeDocument/2006/relationships/tags" Target="../tags/tag73.xml"/><Relationship Id="rId22" Type="http://schemas.openxmlformats.org/officeDocument/2006/relationships/tags" Target="../tags/tag81.xml"/><Relationship Id="rId27" Type="http://schemas.openxmlformats.org/officeDocument/2006/relationships/tags" Target="../tags/tag86.xml"/><Relationship Id="rId30" Type="http://schemas.openxmlformats.org/officeDocument/2006/relationships/tags" Target="../tags/tag89.xml"/><Relationship Id="rId35" Type="http://schemas.openxmlformats.org/officeDocument/2006/relationships/tags" Target="../tags/tag94.xml"/><Relationship Id="rId43" Type="http://schemas.openxmlformats.org/officeDocument/2006/relationships/tags" Target="../tags/tag102.xml"/><Relationship Id="rId48" Type="http://schemas.openxmlformats.org/officeDocument/2006/relationships/tags" Target="../tags/tag107.xml"/><Relationship Id="rId8" Type="http://schemas.openxmlformats.org/officeDocument/2006/relationships/tags" Target="../tags/tag67.xml"/><Relationship Id="rId51" Type="http://schemas.openxmlformats.org/officeDocument/2006/relationships/tags" Target="../tags/tag110.xml"/><Relationship Id="rId3" Type="http://schemas.openxmlformats.org/officeDocument/2006/relationships/tags" Target="../tags/tag62.xml"/></Relationships>
</file>

<file path=ppt/slides/_rels/slide74.xml.rels><?xml version="1.0" encoding="UTF-8" standalone="yes"?>
<Relationships xmlns="http://schemas.openxmlformats.org/package/2006/relationships"><Relationship Id="rId2" Type="http://schemas.openxmlformats.org/officeDocument/2006/relationships/hyperlink" Target="http://www.vlfeat.org/overview/sift.html" TargetMode="Externa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slideLayout" Target="../slideLayouts/slideLayout25.xml"/><Relationship Id="rId1" Type="http://schemas.openxmlformats.org/officeDocument/2006/relationships/themeOverride" Target="../theme/themeOverride12.xml"/><Relationship Id="rId4" Type="http://schemas.openxmlformats.org/officeDocument/2006/relationships/image" Target="../media/image115.wmf"/></Relationships>
</file>

<file path=ppt/slides/_rels/slide76.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slideLayout" Target="../slideLayouts/slideLayout25.xml"/><Relationship Id="rId1" Type="http://schemas.openxmlformats.org/officeDocument/2006/relationships/themeOverride" Target="../theme/themeOverride13.xml"/></Relationships>
</file>

<file path=ppt/slides/_rels/slide7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slideLayout" Target="../slideLayouts/slideLayout25.xml"/><Relationship Id="rId7" Type="http://schemas.openxmlformats.org/officeDocument/2006/relationships/image" Target="../media/image120.png"/><Relationship Id="rId2" Type="http://schemas.openxmlformats.org/officeDocument/2006/relationships/vmlDrawing" Target="../drawings/vmlDrawing14.vml"/><Relationship Id="rId1" Type="http://schemas.openxmlformats.org/officeDocument/2006/relationships/themeOverride" Target="../theme/themeOverride14.xml"/><Relationship Id="rId6" Type="http://schemas.openxmlformats.org/officeDocument/2006/relationships/image" Target="../media/image119.png"/><Relationship Id="rId5" Type="http://schemas.openxmlformats.org/officeDocument/2006/relationships/oleObject" Target="../embeddings/oleObject26.bin"/><Relationship Id="rId4" Type="http://schemas.openxmlformats.org/officeDocument/2006/relationships/notesSlide" Target="../notesSlides/notesSlide45.xml"/><Relationship Id="rId9" Type="http://schemas.openxmlformats.org/officeDocument/2006/relationships/hyperlink" Target="http://www.cs.ubc.ca/~mbrown/autostitch/autostitch.html"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70.xml"/><Relationship Id="rId1" Type="http://schemas.openxmlformats.org/officeDocument/2006/relationships/themeOverride" Target="../theme/themeOverride15.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125.jpeg"/><Relationship Id="rId2" Type="http://schemas.openxmlformats.org/officeDocument/2006/relationships/slideLayout" Target="../slideLayouts/slideLayout70.xml"/><Relationship Id="rId1" Type="http://schemas.openxmlformats.org/officeDocument/2006/relationships/themeOverride" Target="../theme/themeOverride16.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8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70.xml"/><Relationship Id="rId1" Type="http://schemas.openxmlformats.org/officeDocument/2006/relationships/themeOverride" Target="../theme/themeOverride17.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70.xml"/><Relationship Id="rId1" Type="http://schemas.openxmlformats.org/officeDocument/2006/relationships/themeOverride" Target="../theme/themeOverride1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4.xml"/></Relationships>
</file>

<file path=ppt/slides/_rels/slide8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0.xml"/></Relationships>
</file>

<file path=ppt/slides/_rels/slide8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81.xml"/></Relationships>
</file>

<file path=ppt/slides/_rels/slide8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81.xml"/></Relationships>
</file>

<file path=ppt/slides/_rels/slide8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8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9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9.xml"/><Relationship Id="rId1" Type="http://schemas.openxmlformats.org/officeDocument/2006/relationships/slideLayout" Target="../slideLayouts/slideLayout8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4.xml"/></Relationships>
</file>

<file path=ppt/slides/_rels/slide9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0.xml"/></Relationships>
</file>

<file path=ppt/slides/_rels/slide9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1.xml"/><Relationship Id="rId1" Type="http://schemas.openxmlformats.org/officeDocument/2006/relationships/slideLayout" Target="../slideLayouts/slideLayout70.xml"/><Relationship Id="rId4" Type="http://schemas.openxmlformats.org/officeDocument/2006/relationships/image" Target="../media/image133.png"/></Relationships>
</file>

<file path=ppt/slides/_rels/slide9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2.xml"/><Relationship Id="rId1" Type="http://schemas.openxmlformats.org/officeDocument/2006/relationships/slideLayout" Target="../slideLayouts/slideLayout97.xml"/></Relationships>
</file>

<file path=ppt/slides/_rels/slide98.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jpeg"/><Relationship Id="rId7" Type="http://schemas.openxmlformats.org/officeDocument/2006/relationships/image" Target="../media/image140.png"/><Relationship Id="rId2" Type="http://schemas.openxmlformats.org/officeDocument/2006/relationships/notesSlide" Target="../notesSlides/notesSlide53.xml"/><Relationship Id="rId1" Type="http://schemas.openxmlformats.org/officeDocument/2006/relationships/slideLayout" Target="../slideLayouts/slideLayout75.xml"/><Relationship Id="rId6" Type="http://schemas.openxmlformats.org/officeDocument/2006/relationships/image" Target="../media/image139.png"/><Relationship Id="rId5" Type="http://schemas.openxmlformats.org/officeDocument/2006/relationships/image" Target="../media/image138.jpeg"/><Relationship Id="rId4" Type="http://schemas.openxmlformats.org/officeDocument/2006/relationships/image" Target="../media/image137.jpeg"/><Relationship Id="rId9" Type="http://schemas.openxmlformats.org/officeDocument/2006/relationships/image" Target="../media/image142.png"/></Relationships>
</file>

<file path=ppt/slides/_rels/slide99.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jpeg"/><Relationship Id="rId7" Type="http://schemas.openxmlformats.org/officeDocument/2006/relationships/image" Target="../media/image140.png"/><Relationship Id="rId12" Type="http://schemas.openxmlformats.org/officeDocument/2006/relationships/image" Target="../media/image145.png"/><Relationship Id="rId2" Type="http://schemas.openxmlformats.org/officeDocument/2006/relationships/notesSlide" Target="../notesSlides/notesSlide54.xml"/><Relationship Id="rId1" Type="http://schemas.openxmlformats.org/officeDocument/2006/relationships/slideLayout" Target="../slideLayouts/slideLayout75.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8.jpeg"/><Relationship Id="rId10" Type="http://schemas.openxmlformats.org/officeDocument/2006/relationships/image" Target="../media/image143.png"/><Relationship Id="rId4" Type="http://schemas.openxmlformats.org/officeDocument/2006/relationships/image" Target="../media/image137.jpeg"/><Relationship Id="rId9" Type="http://schemas.openxmlformats.org/officeDocument/2006/relationships/image" Target="../media/image1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76135"/>
            <a:ext cx="9144000" cy="2590800"/>
          </a:xfrm>
        </p:spPr>
        <p:txBody>
          <a:bodyPr>
            <a:normAutofit/>
          </a:bodyPr>
          <a:lstStyle/>
          <a:p>
            <a:r>
              <a:rPr lang="en-US" sz="4000" i="1" dirty="0">
                <a:solidFill>
                  <a:srgbClr val="7030A0"/>
                </a:solidFill>
                <a:effectLst>
                  <a:outerShdw blurRad="38100" dist="38100" dir="2700000" algn="tl">
                    <a:srgbClr val="000000">
                      <a:alpha val="43137"/>
                    </a:srgbClr>
                  </a:outerShdw>
                </a:effectLst>
              </a:rPr>
              <a:t>CS 1674: Intro to Computer Vision</a:t>
            </a:r>
            <a:br>
              <a:rPr lang="en-US" sz="5400" dirty="0">
                <a:solidFill>
                  <a:srgbClr val="7030A0"/>
                </a:solidFill>
                <a:effectLst>
                  <a:outerShdw blurRad="38100" dist="38100" dir="2700000" algn="tl">
                    <a:srgbClr val="000000">
                      <a:alpha val="43137"/>
                    </a:srgbClr>
                  </a:outerShdw>
                </a:effectLst>
              </a:rPr>
            </a:br>
            <a:r>
              <a:rPr lang="en-US" sz="5400" b="1" dirty="0">
                <a:solidFill>
                  <a:srgbClr val="7030A0"/>
                </a:solidFill>
                <a:effectLst>
                  <a:outerShdw blurRad="38100" dist="38100" dir="2700000" algn="tl">
                    <a:srgbClr val="000000">
                      <a:alpha val="43137"/>
                    </a:srgbClr>
                  </a:outerShdw>
                </a:effectLst>
              </a:rPr>
              <a:t>Local Features: Detection, Description and Matching</a:t>
            </a:r>
          </a:p>
        </p:txBody>
      </p:sp>
      <p:sp>
        <p:nvSpPr>
          <p:cNvPr id="3" name="Subtitle 2"/>
          <p:cNvSpPr>
            <a:spLocks noGrp="1"/>
          </p:cNvSpPr>
          <p:nvPr>
            <p:ph type="subTitle" idx="1"/>
          </p:nvPr>
        </p:nvSpPr>
        <p:spPr>
          <a:xfrm>
            <a:off x="1371600" y="3919335"/>
            <a:ext cx="6400800" cy="2133600"/>
          </a:xfrm>
        </p:spPr>
        <p:txBody>
          <a:bodyPr/>
          <a:lstStyle/>
          <a:p>
            <a:pPr>
              <a:spcBef>
                <a:spcPts val="0"/>
              </a:spcBef>
            </a:pPr>
            <a:r>
              <a:rPr lang="en-US" sz="3600" dirty="0">
                <a:solidFill>
                  <a:schemeClr val="tx1"/>
                </a:solidFill>
              </a:rPr>
              <a:t>Prof. Adriana </a:t>
            </a:r>
            <a:r>
              <a:rPr lang="en-US" sz="3600" dirty="0" err="1">
                <a:solidFill>
                  <a:schemeClr val="tx1"/>
                </a:solidFill>
              </a:rPr>
              <a:t>Kovashka</a:t>
            </a:r>
            <a:br>
              <a:rPr lang="en-US" sz="3600" dirty="0">
                <a:solidFill>
                  <a:schemeClr val="tx1"/>
                </a:solidFill>
              </a:rPr>
            </a:br>
            <a:r>
              <a:rPr lang="en-US" sz="3600" dirty="0">
                <a:solidFill>
                  <a:schemeClr val="tx1"/>
                </a:solidFill>
              </a:rPr>
              <a:t>University of Pittsburgh</a:t>
            </a:r>
          </a:p>
          <a:p>
            <a:pPr>
              <a:spcBef>
                <a:spcPts val="0"/>
              </a:spcBef>
            </a:pPr>
            <a:r>
              <a:rPr lang="en-US" sz="3600" dirty="0">
                <a:solidFill>
                  <a:schemeClr val="tx1"/>
                </a:solidFill>
              </a:rPr>
              <a:t>February 1, 2022</a:t>
            </a:r>
          </a:p>
          <a:p>
            <a:endParaRPr lang="en-US" dirty="0">
              <a:solidFill>
                <a:schemeClr val="tx1"/>
              </a:solidFill>
            </a:endParaRPr>
          </a:p>
          <a:p>
            <a:endParaRPr lang="en-US" dirty="0">
              <a:solidFill>
                <a:schemeClr val="tx1"/>
              </a:solidFill>
            </a:endParaRPr>
          </a:p>
        </p:txBody>
      </p:sp>
      <p:sp>
        <p:nvSpPr>
          <p:cNvPr id="4" name="Slide Number Placeholder 3">
            <a:extLst>
              <a:ext uri="{FF2B5EF4-FFF2-40B4-BE49-F238E27FC236}">
                <a16:creationId xmlns:a16="http://schemas.microsoft.com/office/drawing/2014/main" id="{4B9813EC-833C-496D-9FB4-7D3BF1E386D7}"/>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1</a:t>
            </a:fld>
            <a:endParaRPr lang="en-US">
              <a:solidFill>
                <a:prstClr val="black">
                  <a:tint val="75000"/>
                </a:prstClr>
              </a:solidFill>
            </a:endParaRPr>
          </a:p>
        </p:txBody>
      </p:sp>
    </p:spTree>
    <p:extLst>
      <p:ext uri="{BB962C8B-B14F-4D97-AF65-F5344CB8AC3E}">
        <p14:creationId xmlns:p14="http://schemas.microsoft.com/office/powerpoint/2010/main" val="2832679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Choosing interest points</a:t>
            </a:r>
          </a:p>
        </p:txBody>
      </p:sp>
      <p:sp>
        <p:nvSpPr>
          <p:cNvPr id="3" name="Content Placeholder 2"/>
          <p:cNvSpPr>
            <a:spLocks noGrp="1"/>
          </p:cNvSpPr>
          <p:nvPr>
            <p:ph idx="1"/>
          </p:nvPr>
        </p:nvSpPr>
        <p:spPr>
          <a:xfrm>
            <a:off x="609600" y="1219200"/>
            <a:ext cx="3657600" cy="5135563"/>
          </a:xfrm>
        </p:spPr>
        <p:txBody>
          <a:bodyPr/>
          <a:lstStyle/>
          <a:p>
            <a:pPr marL="0" indent="0">
              <a:buNone/>
            </a:pPr>
            <a:r>
              <a:rPr lang="en-US" dirty="0"/>
              <a:t>Where would you tell your friend to meet you?</a:t>
            </a:r>
          </a:p>
        </p:txBody>
      </p:sp>
      <p:pic>
        <p:nvPicPr>
          <p:cNvPr id="58370" name="Picture 2" descr="http://www.loopnet.com/Attachments/9/8/5/xy_985537A9-99F3-4BBC-AFD7-5C4610F13CE4_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534412"/>
            <a:ext cx="5053582" cy="37901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596390"/>
            <a:ext cx="715260"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D. </a:t>
            </a:r>
            <a:r>
              <a:rPr kumimoji="0" lang="en-US" sz="1050" b="0" i="0" u="none" strike="noStrike" kern="0" cap="none" spc="0" normalizeH="0" baseline="0" noProof="0" dirty="0" err="1">
                <a:ln>
                  <a:noFill/>
                </a:ln>
                <a:solidFill>
                  <a:prstClr val="black"/>
                </a:solidFill>
                <a:effectLst/>
                <a:uLnTx/>
                <a:uFillTx/>
              </a:rPr>
              <a:t>Hoiem</a:t>
            </a:r>
            <a:endParaRPr kumimoji="0" lang="en-US" sz="1050" b="0" i="0" u="none" strike="noStrike" kern="0" cap="none" spc="0" normalizeH="0" baseline="0" noProof="0" dirty="0">
              <a:ln>
                <a:noFill/>
              </a:ln>
              <a:solidFill>
                <a:prstClr val="black"/>
              </a:solidFill>
              <a:effectLst/>
              <a:uLnTx/>
              <a:uFillTx/>
            </a:endParaRPr>
          </a:p>
        </p:txBody>
      </p:sp>
      <p:sp>
        <p:nvSpPr>
          <p:cNvPr id="4" name="TextBox 3"/>
          <p:cNvSpPr txBox="1"/>
          <p:nvPr/>
        </p:nvSpPr>
        <p:spPr>
          <a:xfrm>
            <a:off x="4398144" y="1219200"/>
            <a:ext cx="3507499" cy="584775"/>
          </a:xfrm>
          <a:prstGeom prst="rect">
            <a:avLst/>
          </a:prstGeom>
          <a:noFill/>
        </p:spPr>
        <p:txBody>
          <a:bodyPr wrap="none" rtlCol="0">
            <a:spAutoFit/>
          </a:bodyPr>
          <a:lstStyle/>
          <a:p>
            <a:r>
              <a:rPr lang="en-US" sz="3200" dirty="0">
                <a:sym typeface="Wingdings" panose="05000000000000000000" pitchFamily="2" charset="2"/>
              </a:rPr>
              <a:t> </a:t>
            </a:r>
            <a:r>
              <a:rPr lang="en-US" sz="3200" dirty="0"/>
              <a:t>Corner detection</a:t>
            </a:r>
          </a:p>
        </p:txBody>
      </p:sp>
      <p:sp>
        <p:nvSpPr>
          <p:cNvPr id="5" name="Slide Number Placeholder 4">
            <a:extLst>
              <a:ext uri="{FF2B5EF4-FFF2-40B4-BE49-F238E27FC236}">
                <a16:creationId xmlns:a16="http://schemas.microsoft.com/office/drawing/2014/main" id="{57EA6EB2-7A85-4A22-8E5C-991FBB81F01C}"/>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10</a:t>
            </a:fld>
            <a:endParaRPr lang="en-US">
              <a:solidFill>
                <a:prstClr val="black">
                  <a:tint val="75000"/>
                </a:prstClr>
              </a:solidFill>
            </a:endParaRPr>
          </a:p>
        </p:txBody>
      </p:sp>
    </p:spTree>
    <p:extLst>
      <p:ext uri="{BB962C8B-B14F-4D97-AF65-F5344CB8AC3E}">
        <p14:creationId xmlns:p14="http://schemas.microsoft.com/office/powerpoint/2010/main" val="298298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457200" y="-3627"/>
            <a:ext cx="8229600" cy="1143000"/>
          </a:xfrm>
        </p:spPr>
        <p:txBody>
          <a:bodyPr/>
          <a:lstStyle/>
          <a:p>
            <a:r>
              <a:rPr lang="en-US" dirty="0"/>
              <a:t>Comparing bags of words</a:t>
            </a:r>
          </a:p>
        </p:txBody>
      </p:sp>
      <p:sp>
        <p:nvSpPr>
          <p:cNvPr id="6149" name="Rectangle 3"/>
          <p:cNvSpPr>
            <a:spLocks noGrp="1" noChangeArrowheads="1"/>
          </p:cNvSpPr>
          <p:nvPr>
            <p:ph type="body" idx="1"/>
          </p:nvPr>
        </p:nvSpPr>
        <p:spPr>
          <a:xfrm>
            <a:off x="457200" y="1219200"/>
            <a:ext cx="8229600" cy="4525963"/>
          </a:xfrm>
        </p:spPr>
        <p:txBody>
          <a:bodyPr/>
          <a:lstStyle/>
          <a:p>
            <a:r>
              <a:rPr lang="en-US" sz="2400" dirty="0"/>
              <a:t>Similarity of images measured as normalized scalar product between their word occurrence counts</a:t>
            </a:r>
          </a:p>
          <a:p>
            <a:r>
              <a:rPr lang="en-US" sz="2400" dirty="0"/>
              <a:t>Can be used to rank results (nearest neighbors of query)</a:t>
            </a:r>
          </a:p>
          <a:p>
            <a:endParaRPr lang="en-US" sz="2400" dirty="0"/>
          </a:p>
        </p:txBody>
      </p:sp>
      <p:grpSp>
        <p:nvGrpSpPr>
          <p:cNvPr id="6150" name="Group 28"/>
          <p:cNvGrpSpPr>
            <a:grpSpLocks noChangeAspect="1"/>
          </p:cNvGrpSpPr>
          <p:nvPr/>
        </p:nvGrpSpPr>
        <p:grpSpPr bwMode="auto">
          <a:xfrm>
            <a:off x="381000" y="3048000"/>
            <a:ext cx="3654425" cy="1343025"/>
            <a:chOff x="460375" y="3451225"/>
            <a:chExt cx="4243388" cy="1558925"/>
          </a:xfrm>
        </p:grpSpPr>
        <p:grpSp>
          <p:nvGrpSpPr>
            <p:cNvPr id="6156" name="Group 67"/>
            <p:cNvGrpSpPr>
              <a:grpSpLocks noChangeAspect="1"/>
            </p:cNvGrpSpPr>
            <p:nvPr/>
          </p:nvGrpSpPr>
          <p:grpSpPr bwMode="auto">
            <a:xfrm>
              <a:off x="460375" y="3451225"/>
              <a:ext cx="1795463" cy="1550988"/>
              <a:chOff x="144" y="1801"/>
              <a:chExt cx="1584" cy="1367"/>
            </a:xfrm>
          </p:grpSpPr>
          <p:sp>
            <p:nvSpPr>
              <p:cNvPr id="6166" name="Rectangle 35"/>
              <p:cNvSpPr>
                <a:spLocks noChangeAspect="1"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67" name="Rectangle 36"/>
              <p:cNvSpPr>
                <a:spLocks noChangeAspect="1"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68" name="Rectangle 37"/>
              <p:cNvSpPr>
                <a:spLocks noChangeAspect="1"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69" name="Rectangle 38"/>
              <p:cNvSpPr>
                <a:spLocks noChangeAspect="1"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70" name="Line 39"/>
              <p:cNvSpPr>
                <a:spLocks noChangeAspect="1"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71" name="Line 40"/>
              <p:cNvSpPr>
                <a:spLocks noChangeAspect="1"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6172" name="Picture 41" descr="ermine"/>
              <p:cNvPicPr>
                <a:picLocks noChangeAspect="1" noChangeArrowheads="1"/>
              </p:cNvPicPr>
              <p:nvPr/>
            </p:nvPicPr>
            <p:blipFill>
              <a:blip r:embed="rId4" cstate="print">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3" name="Picture 42" descr="bicycle"/>
              <p:cNvPicPr>
                <a:picLocks noChangeAspect="1" noChangeArrowheads="1"/>
              </p:cNvPicPr>
              <p:nvPr/>
            </p:nvPicPr>
            <p:blipFill>
              <a:blip r:embed="rId5"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4" name="Picture 43" descr="ermine"/>
              <p:cNvPicPr>
                <a:picLocks noChangeAspect="1" noChangeArrowheads="1"/>
              </p:cNvPicPr>
              <p:nvPr/>
            </p:nvPicPr>
            <p:blipFill>
              <a:blip r:embed="rId4" cstate="print">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5" name="Picture 48" descr="violin"/>
              <p:cNvPicPr>
                <a:picLocks noChangeAspect="1" noChangeArrowheads="1"/>
              </p:cNvPicPr>
              <p:nvPr/>
            </p:nvPicPr>
            <p:blipFill>
              <a:blip r:embed="rId6" cstate="print">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57" name="Rectangle 31"/>
            <p:cNvSpPr>
              <a:spLocks noChangeAspect="1" noChangeArrowheads="1"/>
            </p:cNvSpPr>
            <p:nvPr/>
          </p:nvSpPr>
          <p:spPr bwMode="auto">
            <a:xfrm>
              <a:off x="3833813" y="4629150"/>
              <a:ext cx="107950" cy="109538"/>
            </a:xfrm>
            <a:prstGeom prst="rect">
              <a:avLst/>
            </a:prstGeom>
            <a:solidFill>
              <a:srgbClr val="FFFF00"/>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58" name="Rectangle 32"/>
            <p:cNvSpPr>
              <a:spLocks noChangeAspect="1" noChangeArrowheads="1"/>
            </p:cNvSpPr>
            <p:nvPr/>
          </p:nvSpPr>
          <p:spPr bwMode="auto">
            <a:xfrm>
              <a:off x="3179763" y="3921125"/>
              <a:ext cx="109537" cy="817563"/>
            </a:xfrm>
            <a:prstGeom prst="rect">
              <a:avLst/>
            </a:prstGeom>
            <a:solidFill>
              <a:srgbClr val="FFFF00"/>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59" name="Rectangle 33"/>
            <p:cNvSpPr>
              <a:spLocks noChangeAspect="1" noChangeArrowheads="1"/>
            </p:cNvSpPr>
            <p:nvPr/>
          </p:nvSpPr>
          <p:spPr bwMode="auto">
            <a:xfrm>
              <a:off x="3506788" y="4629150"/>
              <a:ext cx="109537" cy="109538"/>
            </a:xfrm>
            <a:prstGeom prst="rect">
              <a:avLst/>
            </a:prstGeom>
            <a:solidFill>
              <a:srgbClr val="FFFF00"/>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60" name="Line 46"/>
            <p:cNvSpPr>
              <a:spLocks noChangeAspect="1" noChangeShapeType="1"/>
            </p:cNvSpPr>
            <p:nvPr/>
          </p:nvSpPr>
          <p:spPr bwMode="auto">
            <a:xfrm>
              <a:off x="2908300" y="4738688"/>
              <a:ext cx="1795463"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61" name="Line 47"/>
            <p:cNvSpPr>
              <a:spLocks noChangeAspect="1" noChangeShapeType="1"/>
            </p:cNvSpPr>
            <p:nvPr/>
          </p:nvSpPr>
          <p:spPr bwMode="auto">
            <a:xfrm flipV="1">
              <a:off x="2908300" y="3486150"/>
              <a:ext cx="0" cy="1252538"/>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6162" name="Picture 49" descr="ermine"/>
            <p:cNvPicPr>
              <a:picLocks noChangeAspect="1" noChangeArrowheads="1"/>
            </p:cNvPicPr>
            <p:nvPr/>
          </p:nvPicPr>
          <p:blipFill>
            <a:blip r:embed="rId7" cstate="print">
              <a:extLst>
                <a:ext uri="{28A0092B-C50C-407E-A947-70E740481C1C}">
                  <a14:useLocalDpi xmlns:a14="http://schemas.microsoft.com/office/drawing/2010/main" val="0"/>
                </a:ext>
              </a:extLst>
            </a:blip>
            <a:srcRect l="50569" t="17148" r="37727" b="76851"/>
            <a:stretch>
              <a:fillRect/>
            </a:stretch>
          </p:blipFill>
          <p:spPr bwMode="auto">
            <a:xfrm>
              <a:off x="4268788" y="4778375"/>
              <a:ext cx="271462"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50" descr="bicycle"/>
            <p:cNvPicPr>
              <a:picLocks noChangeAspect="1" noChangeArrowheads="1"/>
            </p:cNvPicPr>
            <p:nvPr/>
          </p:nvPicPr>
          <p:blipFill>
            <a:blip r:embed="rId5" cstate="print">
              <a:extLst>
                <a:ext uri="{28A0092B-C50C-407E-A947-70E740481C1C}">
                  <a14:useLocalDpi xmlns:a14="http://schemas.microsoft.com/office/drawing/2010/main" val="0"/>
                </a:ext>
              </a:extLst>
            </a:blip>
            <a:srcRect l="20000" r="55000" b="54236"/>
            <a:stretch>
              <a:fillRect/>
            </a:stretch>
          </p:blipFill>
          <p:spPr bwMode="auto">
            <a:xfrm>
              <a:off x="3071813" y="4765675"/>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51" descr="ermine"/>
            <p:cNvPicPr>
              <a:picLocks noChangeAspect="1" noChangeArrowheads="1"/>
            </p:cNvPicPr>
            <p:nvPr/>
          </p:nvPicPr>
          <p:blipFill>
            <a:blip r:embed="rId8" cstate="print">
              <a:extLst>
                <a:ext uri="{28A0092B-C50C-407E-A947-70E740481C1C}">
                  <a14:useLocalDpi xmlns:a14="http://schemas.microsoft.com/office/drawing/2010/main" val="0"/>
                </a:ext>
              </a:extLst>
            </a:blip>
            <a:srcRect l="49399" t="22293" r="38898" b="71706"/>
            <a:stretch>
              <a:fillRect/>
            </a:stretch>
          </p:blipFill>
          <p:spPr bwMode="auto">
            <a:xfrm>
              <a:off x="3397250" y="4792663"/>
              <a:ext cx="27305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52"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3670300" y="4792663"/>
              <a:ext cx="3810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51" name="Picture 4" descr="DaVinci_face_onl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200" y="4648200"/>
            <a:ext cx="1000125" cy="1239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2" name="Picture 5" descr="bicycle"/>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5700" y="4683125"/>
            <a:ext cx="1871663" cy="1116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53" name="Text Box 74"/>
          <p:cNvSpPr txBox="1">
            <a:spLocks noChangeArrowheads="1"/>
          </p:cNvSpPr>
          <p:nvPr/>
        </p:nvSpPr>
        <p:spPr bwMode="auto">
          <a:xfrm>
            <a:off x="2532062" y="2514600"/>
            <a:ext cx="3563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itchFamily="34" charset="0"/>
                <a:ea typeface="+mn-ea"/>
                <a:cs typeface="+mn-cs"/>
              </a:rPr>
              <a:t>[5  1   1    0]</a:t>
            </a:r>
          </a:p>
        </p:txBody>
      </p:sp>
      <p:sp>
        <p:nvSpPr>
          <p:cNvPr id="6154" name="Text Box 75"/>
          <p:cNvSpPr txBox="1">
            <a:spLocks noChangeArrowheads="1"/>
          </p:cNvSpPr>
          <p:nvPr/>
        </p:nvSpPr>
        <p:spPr bwMode="auto">
          <a:xfrm>
            <a:off x="244475" y="2514600"/>
            <a:ext cx="3563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[1  8   1    4]          </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aphicFrame>
        <p:nvGraphicFramePr>
          <p:cNvPr id="6146" name="Object 3"/>
          <p:cNvGraphicFramePr>
            <a:graphicFrameLocks noChangeAspect="1"/>
          </p:cNvGraphicFramePr>
          <p:nvPr>
            <p:extLst>
              <p:ext uri="{D42A27DB-BD31-4B8C-83A1-F6EECF244321}">
                <p14:modId xmlns:p14="http://schemas.microsoft.com/office/powerpoint/2010/main" val="2264894157"/>
              </p:ext>
            </p:extLst>
          </p:nvPr>
        </p:nvGraphicFramePr>
        <p:xfrm>
          <a:off x="685800" y="5854820"/>
          <a:ext cx="609600" cy="865188"/>
        </p:xfrm>
        <a:graphic>
          <a:graphicData uri="http://schemas.openxmlformats.org/presentationml/2006/ole">
            <mc:AlternateContent xmlns:mc="http://schemas.openxmlformats.org/markup-compatibility/2006">
              <mc:Choice xmlns:v="urn:schemas-microsoft-com:vml" Requires="v">
                <p:oleObj spid="_x0000_s39018" name="Equation" r:id="rId11" imgW="177569" imgH="266353" progId="Equation.3">
                  <p:embed/>
                </p:oleObj>
              </mc:Choice>
              <mc:Fallback>
                <p:oleObj name="Equation" r:id="rId11" imgW="177569" imgH="266353" progId="Equation.3">
                  <p:embed/>
                  <p:pic>
                    <p:nvPicPr>
                      <p:cNvPr id="6146" name="Object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5854820"/>
                        <a:ext cx="609600" cy="865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7" name="Object 4"/>
          <p:cNvGraphicFramePr>
            <a:graphicFrameLocks noChangeAspect="1"/>
          </p:cNvGraphicFramePr>
          <p:nvPr>
            <p:extLst>
              <p:ext uri="{D42A27DB-BD31-4B8C-83A1-F6EECF244321}">
                <p14:modId xmlns:p14="http://schemas.microsoft.com/office/powerpoint/2010/main" val="2533822011"/>
              </p:ext>
            </p:extLst>
          </p:nvPr>
        </p:nvGraphicFramePr>
        <p:xfrm>
          <a:off x="3124200" y="5778620"/>
          <a:ext cx="673100" cy="863600"/>
        </p:xfrm>
        <a:graphic>
          <a:graphicData uri="http://schemas.openxmlformats.org/presentationml/2006/ole">
            <mc:AlternateContent xmlns:mc="http://schemas.openxmlformats.org/markup-compatibility/2006">
              <mc:Choice xmlns:v="urn:schemas-microsoft-com:vml" Requires="v">
                <p:oleObj spid="_x0000_s39019" name="Equation" r:id="rId13" imgW="126835" imgH="202936" progId="Equation.3">
                  <p:embed/>
                </p:oleObj>
              </mc:Choice>
              <mc:Fallback>
                <p:oleObj name="Equation" r:id="rId13" imgW="126835" imgH="202936" progId="Equation.3">
                  <p:embed/>
                  <p:pic>
                    <p:nvPicPr>
                      <p:cNvPr id="6147"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24200" y="5778620"/>
                        <a:ext cx="6731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2" name="TextBox 1"/>
              <p:cNvSpPr txBox="1"/>
              <p:nvPr/>
            </p:nvSpPr>
            <p:spPr>
              <a:xfrm>
                <a:off x="5181600" y="2514600"/>
                <a:ext cx="3124200" cy="9946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𝑠𝑖𝑚</m:t>
                      </m:r>
                      <m:d>
                        <m:d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𝑑</m:t>
                              </m:r>
                            </m:e>
                            <m:sub>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𝑗</m:t>
                              </m:r>
                            </m:sub>
                          </m:sSub>
                          <m:r>
                            <a:rPr kumimoji="0" lang="en-US" sz="2400" b="0" i="1" u="none" strike="noStrike" kern="1200" cap="none" spc="0" normalizeH="0" baseline="0" noProof="0" smtClean="0">
                              <a:ln>
                                <a:noFill/>
                              </a:ln>
                              <a:solidFill>
                                <a:srgbClr val="000000"/>
                              </a:solidFill>
                              <a:effectLst/>
                              <a:uLnTx/>
                              <a:uFillTx/>
                              <a:latin typeface="Cambria Math"/>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𝑞</m:t>
                          </m:r>
                        </m:e>
                      </m:d>
                      <m:r>
                        <a:rPr kumimoji="0" lang="en-US" sz="2400" b="0" i="1" u="none" strike="noStrike" kern="1200" cap="none" spc="0" normalizeH="0" baseline="0" noProof="0" smtClean="0">
                          <a:ln>
                            <a:noFill/>
                          </a:ln>
                          <a:solidFill>
                            <a:srgbClr val="000000"/>
                          </a:solidFill>
                          <a:effectLst/>
                          <a:uLnTx/>
                          <a:uFillTx/>
                          <a:latin typeface="Cambria Math"/>
                          <a:ea typeface="+mn-ea"/>
                          <a:cs typeface="+mn-cs"/>
                        </a:rPr>
                        <m:t>=</m:t>
                      </m:r>
                      <m:f>
                        <m:f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d>
                            <m:dPr>
                              <m:begChr m:val="⟨"/>
                              <m:endChr m:val="⟩"/>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sSub>
                                <m:sSub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00000"/>
                                      </a:solidFill>
                                      <a:effectLst/>
                                      <a:uLnTx/>
                                      <a:uFillTx/>
                                      <a:latin typeface="Cambria Math"/>
                                      <a:ea typeface="+mn-ea"/>
                                      <a:cs typeface="+mn-cs"/>
                                    </a:rPr>
                                    <m:t>𝑑</m:t>
                                  </m:r>
                                </m:e>
                                <m:sub>
                                  <m:r>
                                    <a:rPr kumimoji="0" lang="en-US" sz="2400" b="0" i="1" u="none" strike="noStrike" kern="1200" cap="none" spc="0" normalizeH="0" baseline="0" noProof="0">
                                      <a:ln>
                                        <a:noFill/>
                                      </a:ln>
                                      <a:solidFill>
                                        <a:srgbClr val="000000"/>
                                      </a:solidFill>
                                      <a:effectLst/>
                                      <a:uLnTx/>
                                      <a:uFillTx/>
                                      <a:latin typeface="Cambria Math"/>
                                      <a:ea typeface="+mn-ea"/>
                                      <a:cs typeface="+mn-cs"/>
                                    </a:rPr>
                                    <m:t>𝑗</m:t>
                                  </m:r>
                                </m:sub>
                              </m:sSub>
                              <m:r>
                                <a:rPr kumimoji="0" lang="en-US" sz="2400" b="0" i="1" u="none" strike="noStrike" kern="1200" cap="none" spc="0" normalizeH="0" baseline="0" noProof="0">
                                  <a:ln>
                                    <a:noFill/>
                                  </a:ln>
                                  <a:solidFill>
                                    <a:srgbClr val="000000"/>
                                  </a:solidFill>
                                  <a:effectLst/>
                                  <a:uLnTx/>
                                  <a:uFillTx/>
                                  <a:latin typeface="Cambria Math"/>
                                  <a:ea typeface="+mn-ea"/>
                                  <a:cs typeface="+mn-cs"/>
                                </a:rPr>
                                <m:t>,</m:t>
                              </m:r>
                              <m:r>
                                <a:rPr kumimoji="0" lang="en-US" sz="2400" b="0" i="1" u="none" strike="noStrike" kern="1200" cap="none" spc="0" normalizeH="0" baseline="0" noProof="0">
                                  <a:ln>
                                    <a:noFill/>
                                  </a:ln>
                                  <a:solidFill>
                                    <a:srgbClr val="000000"/>
                                  </a:solidFill>
                                  <a:effectLst/>
                                  <a:uLnTx/>
                                  <a:uFillTx/>
                                  <a:latin typeface="Cambria Math"/>
                                  <a:ea typeface="+mn-ea"/>
                                  <a:cs typeface="+mn-cs"/>
                                </a:rPr>
                                <m:t>𝑞</m:t>
                              </m:r>
                            </m:e>
                          </m:d>
                        </m:num>
                        <m:den>
                          <m:d>
                            <m:dPr>
                              <m:begChr m:val="‖"/>
                              <m:endChr m:val="‖"/>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𝑑</m:t>
                                  </m:r>
                                </m:e>
                                <m:sub>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𝑗</m:t>
                                  </m:r>
                                </m:sub>
                              </m:sSub>
                            </m:e>
                          </m:d>
                          <m:d>
                            <m:dPr>
                              <m:begChr m:val="‖"/>
                              <m:endChr m:val="‖"/>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𝑞</m:t>
                              </m:r>
                            </m:e>
                          </m:d>
                        </m:den>
                      </m:f>
                    </m:oMath>
                  </m:oMathPara>
                </a14:m>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5181600" y="2514600"/>
                <a:ext cx="3124200" cy="994631"/>
              </a:xfrm>
              <a:prstGeom prst="rect">
                <a:avLst/>
              </a:prstGeom>
              <a:blipFill rotWithShape="1">
                <a:blip r:embed="rId15"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029200" y="3822879"/>
                <a:ext cx="3615047" cy="13260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a:ea typeface="+mn-ea"/>
                          <a:cs typeface="+mn-cs"/>
                        </a:rPr>
                        <m:t>=</m:t>
                      </m:r>
                      <m:f>
                        <m:f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nary>
                            <m:naryPr>
                              <m:chr m:val="∑"/>
                              <m:limLoc m:val="subSup"/>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naryPr>
                            <m:sub>
                              <m:r>
                                <m:rPr>
                                  <m:brk m:alnAt="25"/>
                                </m:rPr>
                                <a:rPr kumimoji="0" lang="en-US" sz="2400" b="0" i="1" u="none" strike="noStrike" kern="1200" cap="none" spc="0" normalizeH="0" baseline="0" noProof="0" smtClean="0">
                                  <a:ln>
                                    <a:noFill/>
                                  </a:ln>
                                  <a:solidFill>
                                    <a:srgbClr val="000000"/>
                                  </a:solidFill>
                                  <a:effectLst/>
                                  <a:uLnTx/>
                                  <a:uFillTx/>
                                  <a:latin typeface="Cambria Math"/>
                                  <a:ea typeface="+mn-ea"/>
                                  <a:cs typeface="+mn-cs"/>
                                </a:rPr>
                                <m:t>𝑖</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1</m:t>
                              </m:r>
                            </m:sub>
                            <m:sup>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𝑉</m:t>
                              </m:r>
                            </m:sup>
                            <m:e>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𝑑</m:t>
                                  </m:r>
                                </m:e>
                                <m:sub>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𝑗</m:t>
                                  </m:r>
                                </m:sub>
                              </m:sSub>
                              <m:d>
                                <m:d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𝑖</m:t>
                                  </m:r>
                                </m:e>
                              </m:d>
                              <m:r>
                                <a:rPr kumimoji="0" lang="en-US" sz="2400" b="0" i="1" u="none" strike="noStrike" kern="1200" cap="none" spc="0" normalizeH="0" baseline="0" noProof="0" smtClean="0">
                                  <a:ln>
                                    <a:noFill/>
                                  </a:ln>
                                  <a:solidFill>
                                    <a:srgbClr val="000000"/>
                                  </a:solidFill>
                                  <a:effectLst/>
                                  <a:uLnTx/>
                                  <a:uFillTx/>
                                  <a:latin typeface="Cambria Math"/>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𝑞</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𝑖</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m:t>
                              </m:r>
                            </m:e>
                          </m:nary>
                        </m:num>
                        <m:den>
                          <m:rad>
                            <m:radPr>
                              <m:degHide m:val="on"/>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radPr>
                            <m:deg/>
                            <m:e>
                              <m:nary>
                                <m:naryPr>
                                  <m:chr m:val="∑"/>
                                  <m:limLoc m:val="subSup"/>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naryPr>
                                <m:sub>
                                  <m:r>
                                    <m:rPr>
                                      <m:brk m:alnAt="25"/>
                                    </m:rPr>
                                    <a:rPr kumimoji="0" lang="en-US" sz="2400" b="0" i="1" u="none" strike="noStrike" kern="1200" cap="none" spc="0" normalizeH="0" baseline="0" noProof="0" smtClean="0">
                                      <a:ln>
                                        <a:noFill/>
                                      </a:ln>
                                      <a:solidFill>
                                        <a:srgbClr val="000000"/>
                                      </a:solidFill>
                                      <a:effectLst/>
                                      <a:uLnTx/>
                                      <a:uFillTx/>
                                      <a:latin typeface="Cambria Math"/>
                                      <a:ea typeface="+mn-ea"/>
                                      <a:cs typeface="+mn-cs"/>
                                    </a:rPr>
                                    <m:t>𝑖</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1</m:t>
                                  </m:r>
                                </m:sub>
                                <m:sup>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𝑉</m:t>
                                  </m:r>
                                </m:sup>
                                <m:e>
                                  <m:sSup>
                                    <m:sSup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sSub>
                                        <m:sSub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00000"/>
                                              </a:solidFill>
                                              <a:effectLst/>
                                              <a:uLnTx/>
                                              <a:uFillTx/>
                                              <a:latin typeface="Cambria Math"/>
                                              <a:ea typeface="+mn-ea"/>
                                              <a:cs typeface="+mn-cs"/>
                                            </a:rPr>
                                            <m:t>𝑑</m:t>
                                          </m:r>
                                        </m:e>
                                        <m:sub>
                                          <m:r>
                                            <a:rPr kumimoji="0" lang="en-US" sz="2400" b="0" i="1" u="none" strike="noStrike" kern="1200" cap="none" spc="0" normalizeH="0" baseline="0" noProof="0">
                                              <a:ln>
                                                <a:noFill/>
                                              </a:ln>
                                              <a:solidFill>
                                                <a:srgbClr val="000000"/>
                                              </a:solidFill>
                                              <a:effectLst/>
                                              <a:uLnTx/>
                                              <a:uFillTx/>
                                              <a:latin typeface="Cambria Math"/>
                                              <a:ea typeface="+mn-ea"/>
                                              <a:cs typeface="+mn-cs"/>
                                            </a:rPr>
                                            <m:t>𝑗</m:t>
                                          </m:r>
                                        </m:sub>
                                      </m:sSub>
                                      <m:r>
                                        <a:rPr kumimoji="0" lang="en-US" sz="2400" b="0" i="1" u="none" strike="noStrike" kern="1200" cap="none" spc="0" normalizeH="0" baseline="0" noProof="0" smtClean="0">
                                          <a:ln>
                                            <a:noFill/>
                                          </a:ln>
                                          <a:solidFill>
                                            <a:srgbClr val="000000"/>
                                          </a:solidFill>
                                          <a:effectLst/>
                                          <a:uLnTx/>
                                          <a:uFillTx/>
                                          <a:latin typeface="Cambria Math"/>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𝑖</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m:t>
                                      </m:r>
                                    </m:e>
                                    <m:sup>
                                      <m:r>
                                        <a:rPr kumimoji="0" lang="en-US" sz="2400" b="0" i="1" u="none" strike="noStrike" kern="1200" cap="none" spc="0" normalizeH="0" baseline="0" noProof="0" smtClean="0">
                                          <a:ln>
                                            <a:noFill/>
                                          </a:ln>
                                          <a:solidFill>
                                            <a:srgbClr val="000000"/>
                                          </a:solidFill>
                                          <a:effectLst/>
                                          <a:uLnTx/>
                                          <a:uFillTx/>
                                          <a:latin typeface="Cambria Math"/>
                                          <a:ea typeface="+mn-ea"/>
                                          <a:cs typeface="+mn-cs"/>
                                        </a:rPr>
                                        <m:t>2</m:t>
                                      </m:r>
                                    </m:sup>
                                  </m:sSup>
                                </m:e>
                              </m:nary>
                            </m:e>
                          </m:rad>
                          <m:r>
                            <a:rPr kumimoji="0" lang="en-US" sz="2400" b="0" i="1" u="none" strike="noStrike" kern="1200" cap="none" spc="0" normalizeH="0" baseline="0" noProof="0" smtClean="0">
                              <a:ln>
                                <a:noFill/>
                              </a:ln>
                              <a:solidFill>
                                <a:srgbClr val="000000"/>
                              </a:solidFill>
                              <a:effectLst/>
                              <a:uLnTx/>
                              <a:uFillTx/>
                              <a:latin typeface="Cambria Math"/>
                              <a:ea typeface="+mn-ea"/>
                              <a:cs typeface="+mn-cs"/>
                            </a:rPr>
                            <m:t>∗</m:t>
                          </m:r>
                          <m:rad>
                            <m:radPr>
                              <m:degHide m:val="on"/>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radPr>
                            <m:deg/>
                            <m:e>
                              <m:nary>
                                <m:naryPr>
                                  <m:chr m:val="∑"/>
                                  <m:limLoc m:val="subSup"/>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naryPr>
                                <m:sub>
                                  <m:r>
                                    <m:rPr>
                                      <m:brk m:alnAt="25"/>
                                    </m:rPr>
                                    <a:rPr kumimoji="0" lang="en-US" sz="2400" b="0" i="1" u="none" strike="noStrike" kern="1200" cap="none" spc="0" normalizeH="0" baseline="0" noProof="0">
                                      <a:ln>
                                        <a:noFill/>
                                      </a:ln>
                                      <a:solidFill>
                                        <a:srgbClr val="000000"/>
                                      </a:solidFill>
                                      <a:effectLst/>
                                      <a:uLnTx/>
                                      <a:uFillTx/>
                                      <a:latin typeface="Cambria Math"/>
                                      <a:ea typeface="+mn-ea"/>
                                      <a:cs typeface="+mn-cs"/>
                                    </a:rPr>
                                    <m:t>𝑖</m:t>
                                  </m:r>
                                  <m:r>
                                    <a:rPr kumimoji="0" lang="en-US" sz="2400" b="0" i="1" u="none" strike="noStrike" kern="1200" cap="none" spc="0" normalizeH="0" baseline="0" noProof="0">
                                      <a:ln>
                                        <a:noFill/>
                                      </a:ln>
                                      <a:solidFill>
                                        <a:srgbClr val="000000"/>
                                      </a:solidFill>
                                      <a:effectLst/>
                                      <a:uLnTx/>
                                      <a:uFillTx/>
                                      <a:latin typeface="Cambria Math"/>
                                      <a:ea typeface="+mn-ea"/>
                                      <a:cs typeface="+mn-cs"/>
                                    </a:rPr>
                                    <m:t>=</m:t>
                                  </m:r>
                                  <m:r>
                                    <a:rPr kumimoji="0" lang="en-US" sz="2400" b="0" i="1" u="none" strike="noStrike" kern="1200" cap="none" spc="0" normalizeH="0" baseline="0" noProof="0">
                                      <a:ln>
                                        <a:noFill/>
                                      </a:ln>
                                      <a:solidFill>
                                        <a:srgbClr val="000000"/>
                                      </a:solidFill>
                                      <a:effectLst/>
                                      <a:uLnTx/>
                                      <a:uFillTx/>
                                      <a:latin typeface="Cambria Math"/>
                                      <a:ea typeface="+mn-ea"/>
                                      <a:cs typeface="+mn-cs"/>
                                    </a:rPr>
                                    <m:t>1</m:t>
                                  </m:r>
                                </m:sub>
                                <m:sup>
                                  <m:r>
                                    <a:rPr kumimoji="0" lang="en-US" sz="2400" b="0" i="1" u="none" strike="noStrike" kern="1200" cap="none" spc="0" normalizeH="0" baseline="0" noProof="0">
                                      <a:ln>
                                        <a:noFill/>
                                      </a:ln>
                                      <a:solidFill>
                                        <a:srgbClr val="000000"/>
                                      </a:solidFill>
                                      <a:effectLst/>
                                      <a:uLnTx/>
                                      <a:uFillTx/>
                                      <a:latin typeface="Cambria Math"/>
                                      <a:ea typeface="+mn-ea"/>
                                      <a:cs typeface="+mn-cs"/>
                                    </a:rPr>
                                    <m:t>𝑉</m:t>
                                  </m:r>
                                </m:sup>
                                <m:e>
                                  <m:sSup>
                                    <m:sSup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𝑞</m:t>
                                      </m:r>
                                      <m:r>
                                        <a:rPr kumimoji="0" lang="en-US" sz="2400" b="0" i="1" u="none" strike="noStrike" kern="1200" cap="none" spc="0" normalizeH="0" baseline="0" noProof="0">
                                          <a:ln>
                                            <a:noFill/>
                                          </a:ln>
                                          <a:solidFill>
                                            <a:srgbClr val="000000"/>
                                          </a:solidFill>
                                          <a:effectLst/>
                                          <a:uLnTx/>
                                          <a:uFillTx/>
                                          <a:latin typeface="Cambria Math"/>
                                          <a:ea typeface="+mn-ea"/>
                                          <a:cs typeface="+mn-cs"/>
                                        </a:rPr>
                                        <m:t>(</m:t>
                                      </m:r>
                                      <m:r>
                                        <a:rPr kumimoji="0" lang="en-US" sz="2400" b="0" i="1" u="none" strike="noStrike" kern="1200" cap="none" spc="0" normalizeH="0" baseline="0" noProof="0">
                                          <a:ln>
                                            <a:noFill/>
                                          </a:ln>
                                          <a:solidFill>
                                            <a:srgbClr val="000000"/>
                                          </a:solidFill>
                                          <a:effectLst/>
                                          <a:uLnTx/>
                                          <a:uFillTx/>
                                          <a:latin typeface="Cambria Math"/>
                                          <a:ea typeface="+mn-ea"/>
                                          <a:cs typeface="+mn-cs"/>
                                        </a:rPr>
                                        <m:t>𝑖</m:t>
                                      </m:r>
                                      <m:r>
                                        <a:rPr kumimoji="0" lang="en-US" sz="2400" b="0" i="1" u="none" strike="noStrike" kern="1200" cap="none" spc="0" normalizeH="0" baseline="0" noProof="0">
                                          <a:ln>
                                            <a:noFill/>
                                          </a:ln>
                                          <a:solidFill>
                                            <a:srgbClr val="000000"/>
                                          </a:solidFill>
                                          <a:effectLst/>
                                          <a:uLnTx/>
                                          <a:uFillTx/>
                                          <a:latin typeface="Cambria Math"/>
                                          <a:ea typeface="+mn-ea"/>
                                          <a:cs typeface="+mn-cs"/>
                                        </a:rPr>
                                        <m:t>)</m:t>
                                      </m:r>
                                    </m:e>
                                    <m:sup>
                                      <m:r>
                                        <a:rPr kumimoji="0" lang="en-US" sz="2400" b="0" i="1" u="none" strike="noStrike" kern="1200" cap="none" spc="0" normalizeH="0" baseline="0" noProof="0">
                                          <a:ln>
                                            <a:noFill/>
                                          </a:ln>
                                          <a:solidFill>
                                            <a:srgbClr val="000000"/>
                                          </a:solidFill>
                                          <a:effectLst/>
                                          <a:uLnTx/>
                                          <a:uFillTx/>
                                          <a:latin typeface="Cambria Math"/>
                                          <a:ea typeface="+mn-ea"/>
                                          <a:cs typeface="+mn-cs"/>
                                        </a:rPr>
                                        <m:t>2</m:t>
                                      </m:r>
                                    </m:sup>
                                  </m:sSup>
                                </m:e>
                              </m:nary>
                            </m:e>
                          </m:rad>
                        </m:den>
                      </m:f>
                    </m:oMath>
                  </m:oMathPara>
                </a14:m>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5029200" y="3822879"/>
                <a:ext cx="3615047" cy="1326069"/>
              </a:xfrm>
              <a:prstGeom prst="rect">
                <a:avLst/>
              </a:prstGeom>
              <a:blipFill rotWithShape="0">
                <a:blip r:embed="rId16"/>
                <a:stretch>
                  <a:fillRect r="-7420"/>
                </a:stretch>
              </a:blipFill>
            </p:spPr>
            <p:txBody>
              <a:bodyPr/>
              <a:lstStyle/>
              <a:p>
                <a:r>
                  <a:rPr lang="en-US">
                    <a:noFill/>
                  </a:rPr>
                  <a:t> </a:t>
                </a:r>
              </a:p>
            </p:txBody>
          </p:sp>
        </mc:Fallback>
      </mc:AlternateContent>
      <p:sp>
        <p:nvSpPr>
          <p:cNvPr id="4" name="TextBox 3"/>
          <p:cNvSpPr txBox="1"/>
          <p:nvPr/>
        </p:nvSpPr>
        <p:spPr>
          <a:xfrm>
            <a:off x="5224153" y="5401811"/>
            <a:ext cx="30816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for vocabulary of </a:t>
            </a:r>
            <a:r>
              <a:rPr kumimoji="0" lang="en-US" sz="2000" b="0" i="1" u="none" strike="noStrike" kern="1200" cap="none" spc="0" normalizeH="0" baseline="0" noProof="0" dirty="0">
                <a:ln>
                  <a:noFill/>
                </a:ln>
                <a:solidFill>
                  <a:srgbClr val="000000"/>
                </a:solidFill>
                <a:effectLst/>
                <a:uLnTx/>
                <a:uFillTx/>
                <a:latin typeface="Arial"/>
                <a:ea typeface="+mn-ea"/>
                <a:cs typeface="+mn-cs"/>
              </a:rPr>
              <a:t>V</a:t>
            </a:r>
            <a:r>
              <a:rPr kumimoji="0" lang="en-US" sz="2000" b="0" i="0" u="none" strike="noStrike" kern="1200" cap="none" spc="0" normalizeH="0" baseline="0" noProof="0" dirty="0">
                <a:ln>
                  <a:noFill/>
                </a:ln>
                <a:solidFill>
                  <a:srgbClr val="000000"/>
                </a:solidFill>
                <a:effectLst/>
                <a:uLnTx/>
                <a:uFillTx/>
                <a:latin typeface="Arial"/>
                <a:ea typeface="+mn-ea"/>
                <a:cs typeface="+mn-cs"/>
              </a:rPr>
              <a:t> words</a:t>
            </a:r>
          </a:p>
        </p:txBody>
      </p:sp>
      <p:sp>
        <p:nvSpPr>
          <p:cNvPr id="35" name="Text Box 90"/>
          <p:cNvSpPr txBox="1">
            <a:spLocks noChangeArrowheads="1"/>
          </p:cNvSpPr>
          <p:nvPr/>
        </p:nvSpPr>
        <p:spPr bwMode="auto">
          <a:xfrm>
            <a:off x="-7144" y="6617571"/>
            <a:ext cx="1700116"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Adapted from K. </a:t>
            </a:r>
            <a:r>
              <a:rPr kumimoji="0" lang="en-US" sz="10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Grauman</a:t>
            </a:r>
            <a:endPar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Rectangle 4"/>
          <p:cNvSpPr/>
          <p:nvPr/>
        </p:nvSpPr>
        <p:spPr>
          <a:xfrm>
            <a:off x="4168156" y="6165345"/>
            <a:ext cx="184731"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p:txBody>
      </p:sp>
      <p:sp>
        <p:nvSpPr>
          <p:cNvPr id="6" name="Slide Number Placeholder 5">
            <a:extLst>
              <a:ext uri="{FF2B5EF4-FFF2-40B4-BE49-F238E27FC236}">
                <a16:creationId xmlns:a16="http://schemas.microsoft.com/office/drawing/2014/main" id="{AFDE7434-29A6-4ACE-8523-572213CC9E6F}"/>
              </a:ext>
            </a:extLst>
          </p:cNvPr>
          <p:cNvSpPr>
            <a:spLocks noGrp="1"/>
          </p:cNvSpPr>
          <p:nvPr>
            <p:ph type="sldNum" sz="quarter" idx="12"/>
          </p:nvPr>
        </p:nvSpPr>
        <p:spPr/>
        <p:txBody>
          <a:bodyPr/>
          <a:lstStyle/>
          <a:p>
            <a:pPr>
              <a:defRPr/>
            </a:pPr>
            <a:fld id="{EF264CFA-8530-492E-A62D-285496C9819E}" type="slidenum">
              <a:rPr lang="en-US" smtClean="0"/>
              <a:pPr>
                <a:defRPr/>
              </a:pPr>
              <a:t>100</a:t>
            </a:fld>
            <a:endParaRPr lang="en-US"/>
          </a:p>
        </p:txBody>
      </p:sp>
    </p:spTree>
    <p:extLst>
      <p:ext uri="{BB962C8B-B14F-4D97-AF65-F5344CB8AC3E}">
        <p14:creationId xmlns:p14="http://schemas.microsoft.com/office/powerpoint/2010/main" val="109905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5"/>
          <p:cNvSpPr>
            <a:spLocks noGrp="1"/>
          </p:cNvSpPr>
          <p:nvPr>
            <p:ph type="title"/>
          </p:nvPr>
        </p:nvSpPr>
        <p:spPr>
          <a:xfrm>
            <a:off x="373063" y="0"/>
            <a:ext cx="8229600" cy="1143000"/>
          </a:xfrm>
        </p:spPr>
        <p:txBody>
          <a:bodyPr/>
          <a:lstStyle/>
          <a:p>
            <a:pPr eaLnBrk="1" hangingPunct="1"/>
            <a:r>
              <a:rPr lang="en-US" dirty="0"/>
              <a:t>Bags of words: pros and cons</a:t>
            </a:r>
          </a:p>
        </p:txBody>
      </p:sp>
      <p:sp>
        <p:nvSpPr>
          <p:cNvPr id="7" name="Content Placeholder 6"/>
          <p:cNvSpPr>
            <a:spLocks noGrp="1"/>
          </p:cNvSpPr>
          <p:nvPr>
            <p:ph idx="1"/>
          </p:nvPr>
        </p:nvSpPr>
        <p:spPr>
          <a:xfrm>
            <a:off x="446088" y="1311275"/>
            <a:ext cx="8538114" cy="4525963"/>
          </a:xfrm>
        </p:spPr>
        <p:txBody>
          <a:bodyPr/>
          <a:lstStyle/>
          <a:p>
            <a:pPr eaLnBrk="1" hangingPunct="1">
              <a:buFontTx/>
              <a:buNone/>
            </a:pPr>
            <a:r>
              <a:rPr lang="en-US" sz="2800" dirty="0"/>
              <a:t>+  flexible to geometry / deformations / viewpoint</a:t>
            </a:r>
          </a:p>
          <a:p>
            <a:pPr eaLnBrk="1" hangingPunct="1">
              <a:buFontTx/>
              <a:buNone/>
            </a:pPr>
            <a:r>
              <a:rPr lang="en-US" sz="2800" dirty="0"/>
              <a:t>+  compact summary of image content</a:t>
            </a:r>
          </a:p>
          <a:p>
            <a:pPr eaLnBrk="1" hangingPunct="1">
              <a:buFontTx/>
              <a:buNone/>
            </a:pPr>
            <a:endParaRPr lang="en-US" sz="2800" dirty="0"/>
          </a:p>
          <a:p>
            <a:pPr eaLnBrk="1" hangingPunct="1">
              <a:buFontTx/>
              <a:buChar char="-"/>
            </a:pPr>
            <a:r>
              <a:rPr lang="en-US" sz="2800" dirty="0"/>
              <a:t>basic model ignores geometry – verify afterwards</a:t>
            </a:r>
          </a:p>
          <a:p>
            <a:pPr eaLnBrk="1" hangingPunct="1">
              <a:buFontTx/>
              <a:buChar char="-"/>
            </a:pPr>
            <a:r>
              <a:rPr lang="en-US" sz="2800" dirty="0"/>
              <a:t>what is the optimal vocabulary size?</a:t>
            </a:r>
          </a:p>
          <a:p>
            <a:pPr eaLnBrk="1" hangingPunct="1">
              <a:buFontTx/>
              <a:buChar char="-"/>
            </a:pPr>
            <a:r>
              <a:rPr lang="en-US" sz="2800" dirty="0"/>
              <a:t>background and foreground mixed when bag covers whole image</a:t>
            </a:r>
          </a:p>
          <a:p>
            <a:pPr eaLnBrk="1" hangingPunct="1">
              <a:buFontTx/>
              <a:buNone/>
            </a:pPr>
            <a:endParaRPr lang="en-US" sz="2800" dirty="0"/>
          </a:p>
        </p:txBody>
      </p:sp>
      <p:sp>
        <p:nvSpPr>
          <p:cNvPr id="4" name="Text Box 90"/>
          <p:cNvSpPr txBox="1">
            <a:spLocks noChangeArrowheads="1"/>
          </p:cNvSpPr>
          <p:nvPr/>
        </p:nvSpPr>
        <p:spPr bwMode="auto">
          <a:xfrm>
            <a:off x="0" y="6611779"/>
            <a:ext cx="1953491"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Adapted from K. </a:t>
            </a:r>
            <a:r>
              <a:rPr kumimoji="0" lang="en-US" sz="10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Grauman</a:t>
            </a:r>
            <a:endPar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AF9933CA-A66B-4078-9372-72EC1A3A5B05}"/>
              </a:ext>
            </a:extLst>
          </p:cNvPr>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101</a:t>
            </a:fld>
            <a:endParaRPr lang="en-US">
              <a:solidFill>
                <a:srgbClr val="000000"/>
              </a:solidFill>
            </a:endParaRPr>
          </a:p>
        </p:txBody>
      </p:sp>
    </p:spTree>
    <p:extLst>
      <p:ext uri="{BB962C8B-B14F-4D97-AF65-F5344CB8AC3E}">
        <p14:creationId xmlns:p14="http://schemas.microsoft.com/office/powerpoint/2010/main" val="3441979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bwMode="auto">
          <a:xfrm>
            <a:off x="446090" y="152400"/>
            <a:ext cx="8229600" cy="1143000"/>
          </a:xfrm>
          <a:prstGeom prst="rect">
            <a:avLst/>
          </a:prstGeom>
          <a:noFill/>
          <a:ln w="9525">
            <a:noFill/>
            <a:miter lim="800000"/>
            <a:headEnd/>
            <a:tailEnd/>
          </a:ln>
        </p:spPr>
        <p:txBody>
          <a:bodyPr lIns="91380" tIns="45692" rIns="91380" bIns="45692" anchor="ctr"/>
          <a:lstStyle/>
          <a:p>
            <a:pPr marL="0" marR="0" lvl="0" indent="0" algn="ctr" defTabSz="913832"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0000"/>
                </a:solidFill>
                <a:effectLst/>
                <a:uLnTx/>
                <a:uFillTx/>
                <a:latin typeface="Arial"/>
                <a:ea typeface="+mn-ea"/>
                <a:cs typeface="+mn-cs"/>
              </a:rPr>
              <a:t>Summary: Inverted file index and</a:t>
            </a:r>
          </a:p>
          <a:p>
            <a:pPr marL="0" marR="0" lvl="0" indent="0" algn="ctr" defTabSz="913832"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0000"/>
                </a:solidFill>
                <a:effectLst/>
                <a:uLnTx/>
                <a:uFillTx/>
                <a:latin typeface="Arial"/>
                <a:ea typeface="+mn-ea"/>
                <a:cs typeface="+mn-cs"/>
              </a:rPr>
              <a:t>bags of words similarity</a:t>
            </a:r>
          </a:p>
        </p:txBody>
      </p:sp>
      <p:sp>
        <p:nvSpPr>
          <p:cNvPr id="16" name="Text Box 90"/>
          <p:cNvSpPr txBox="1">
            <a:spLocks noChangeArrowheads="1"/>
          </p:cNvSpPr>
          <p:nvPr/>
        </p:nvSpPr>
        <p:spPr bwMode="auto">
          <a:xfrm>
            <a:off x="0" y="6611779"/>
            <a:ext cx="2093005"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Adapted from K. </a:t>
            </a:r>
            <a:r>
              <a:rPr kumimoji="0" lang="en-US" sz="10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Grauman</a:t>
            </a:r>
            <a:endPar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7" name="Content Placeholder 6"/>
          <p:cNvSpPr>
            <a:spLocks noGrp="1"/>
          </p:cNvSpPr>
          <p:nvPr>
            <p:ph idx="1"/>
          </p:nvPr>
        </p:nvSpPr>
        <p:spPr>
          <a:solidFill>
            <a:schemeClr val="bg1"/>
          </a:solidFill>
        </p:spPr>
        <p:txBody>
          <a:bodyPr/>
          <a:lstStyle/>
          <a:p>
            <a:pPr marL="0" indent="0" eaLnBrk="1" hangingPunct="1">
              <a:buNone/>
            </a:pPr>
            <a:r>
              <a:rPr lang="en-US" sz="2800" dirty="0"/>
              <a:t>Offline:</a:t>
            </a:r>
          </a:p>
          <a:p>
            <a:pPr eaLnBrk="1" hangingPunct="1"/>
            <a:r>
              <a:rPr lang="en-US" sz="2800" dirty="0"/>
              <a:t>Extract features in database images, cluster them to find words = cluster centers, make index</a:t>
            </a:r>
          </a:p>
          <a:p>
            <a:pPr marL="0" indent="0" eaLnBrk="1" hangingPunct="1">
              <a:buNone/>
            </a:pPr>
            <a:r>
              <a:rPr lang="en-US" sz="2800" dirty="0"/>
              <a:t>Online (during search):</a:t>
            </a:r>
          </a:p>
          <a:p>
            <a:pPr marL="456915" indent="-456915" eaLnBrk="1" hangingPunct="1">
              <a:buFont typeface="Trebuchet MS" pitchFamily="34" charset="0"/>
              <a:buAutoNum type="arabicPeriod"/>
            </a:pPr>
            <a:r>
              <a:rPr lang="en-US" sz="2800" dirty="0"/>
              <a:t>Extract words in query (extract features and map each to closest cluster center)</a:t>
            </a:r>
          </a:p>
          <a:p>
            <a:pPr marL="456915" indent="-456915" eaLnBrk="1" hangingPunct="1">
              <a:buFont typeface="Trebuchet MS" pitchFamily="34" charset="0"/>
              <a:buAutoNum type="arabicPeriod"/>
            </a:pPr>
            <a:r>
              <a:rPr lang="en-US" sz="2800" dirty="0"/>
              <a:t>Use inverted file index to find database images relevant to query</a:t>
            </a:r>
          </a:p>
          <a:p>
            <a:pPr marL="456915" indent="-456915" eaLnBrk="1" hangingPunct="1">
              <a:buFont typeface="Trebuchet MS" pitchFamily="34" charset="0"/>
              <a:buAutoNum type="arabicPeriod"/>
            </a:pPr>
            <a:r>
              <a:rPr lang="en-US" sz="2800" dirty="0"/>
              <a:t>Rank database images by comparing word counts of query and database image</a:t>
            </a:r>
          </a:p>
          <a:p>
            <a:pPr marL="456915" indent="-456915" eaLnBrk="1" hangingPunct="1"/>
            <a:endParaRPr lang="en-US" sz="2800" dirty="0">
              <a:hlinkClick r:id="" action="ppaction://noaction"/>
            </a:endParaRPr>
          </a:p>
        </p:txBody>
      </p:sp>
      <p:sp>
        <p:nvSpPr>
          <p:cNvPr id="2" name="Slide Number Placeholder 1">
            <a:extLst>
              <a:ext uri="{FF2B5EF4-FFF2-40B4-BE49-F238E27FC236}">
                <a16:creationId xmlns:a16="http://schemas.microsoft.com/office/drawing/2014/main" id="{B51833A5-6D69-46D1-BE72-8F359B391554}"/>
              </a:ext>
            </a:extLst>
          </p:cNvPr>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102</a:t>
            </a:fld>
            <a:endParaRPr lang="en-US">
              <a:solidFill>
                <a:srgbClr val="000000"/>
              </a:solidFill>
            </a:endParaRPr>
          </a:p>
        </p:txBody>
      </p:sp>
    </p:spTree>
    <p:extLst>
      <p:ext uri="{BB962C8B-B14F-4D97-AF65-F5344CB8AC3E}">
        <p14:creationId xmlns:p14="http://schemas.microsoft.com/office/powerpoint/2010/main" val="42109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Additional references</a:t>
            </a:r>
          </a:p>
        </p:txBody>
      </p:sp>
      <p:sp>
        <p:nvSpPr>
          <p:cNvPr id="3" name="Content Placeholder 2"/>
          <p:cNvSpPr>
            <a:spLocks noGrp="1"/>
          </p:cNvSpPr>
          <p:nvPr>
            <p:ph idx="1"/>
          </p:nvPr>
        </p:nvSpPr>
        <p:spPr>
          <a:xfrm>
            <a:off x="457200" y="990600"/>
            <a:ext cx="8229600" cy="5135563"/>
          </a:xfrm>
        </p:spPr>
        <p:txBody>
          <a:bodyPr>
            <a:normAutofit fontScale="70000" lnSpcReduction="20000"/>
          </a:bodyPr>
          <a:lstStyle/>
          <a:p>
            <a:r>
              <a:rPr lang="en-US" u="sng" dirty="0"/>
              <a:t>Survey paper on local features</a:t>
            </a:r>
            <a:r>
              <a:rPr lang="en-US" dirty="0"/>
              <a:t>			            </a:t>
            </a:r>
          </a:p>
          <a:p>
            <a:pPr lvl="1"/>
            <a:r>
              <a:rPr lang="en-US" dirty="0"/>
              <a:t>“Local Invariant Feature Detectors: A Survey” by </a:t>
            </a:r>
            <a:r>
              <a:rPr lang="en-US" dirty="0" err="1"/>
              <a:t>Tinne</a:t>
            </a:r>
            <a:r>
              <a:rPr lang="en-US" dirty="0"/>
              <a:t> </a:t>
            </a:r>
            <a:r>
              <a:rPr lang="en-US" dirty="0" err="1"/>
              <a:t>Tuytelaars</a:t>
            </a:r>
            <a:r>
              <a:rPr lang="en-US" dirty="0"/>
              <a:t> and </a:t>
            </a:r>
            <a:r>
              <a:rPr lang="en-US" dirty="0" err="1"/>
              <a:t>Krystian</a:t>
            </a:r>
            <a:r>
              <a:rPr lang="en-US" dirty="0"/>
              <a:t> </a:t>
            </a:r>
            <a:r>
              <a:rPr lang="en-US" dirty="0" err="1"/>
              <a:t>Mikolajczyk</a:t>
            </a:r>
            <a:r>
              <a:rPr lang="en-US" dirty="0"/>
              <a:t>, in </a:t>
            </a:r>
            <a:r>
              <a:rPr lang="en-US" i="1" dirty="0"/>
              <a:t>Foundations and Trends in Computer Graphics and Vision</a:t>
            </a:r>
            <a:r>
              <a:rPr lang="en-US" dirty="0"/>
              <a:t> Vol. 3, No. 3 (2007) 177–280 (mostly Chapters 1, 3.2, 7) </a:t>
            </a:r>
            <a:r>
              <a:rPr lang="en-US" dirty="0">
                <a:hlinkClick r:id="rId3"/>
              </a:rPr>
              <a:t>http://homes.esat.kuleuven.be/%7Etuytelaa/FT_survey_interestpoints08.pdf</a:t>
            </a:r>
            <a:r>
              <a:rPr lang="en-US" dirty="0"/>
              <a:t> </a:t>
            </a:r>
          </a:p>
          <a:p>
            <a:endParaRPr lang="en-US" dirty="0"/>
          </a:p>
          <a:p>
            <a:r>
              <a:rPr lang="en-US" u="sng" dirty="0"/>
              <a:t>Making Harris detection scale-invariant</a:t>
            </a:r>
            <a:r>
              <a:rPr lang="en-US" dirty="0"/>
              <a:t>			      </a:t>
            </a:r>
          </a:p>
          <a:p>
            <a:pPr lvl="1"/>
            <a:r>
              <a:rPr lang="en-US" dirty="0"/>
              <a:t>“Indexing based on scale invariant interest points” by </a:t>
            </a:r>
            <a:r>
              <a:rPr lang="en-US" dirty="0" err="1"/>
              <a:t>Krystian</a:t>
            </a:r>
            <a:r>
              <a:rPr lang="en-US" dirty="0"/>
              <a:t> </a:t>
            </a:r>
            <a:r>
              <a:rPr lang="en-US" dirty="0" err="1"/>
              <a:t>Mikolajczyk</a:t>
            </a:r>
            <a:r>
              <a:rPr lang="en-US" dirty="0"/>
              <a:t> and Cordelia Schmid, in ICCV 2001 </a:t>
            </a:r>
            <a:r>
              <a:rPr lang="en-US" dirty="0">
                <a:hlinkClick r:id="rId4"/>
              </a:rPr>
              <a:t>https://hal.archives-ouvertes.fr/file/index/docid/548276/filename/mikolajcICCV2001.pdf</a:t>
            </a:r>
            <a:r>
              <a:rPr lang="en-US" dirty="0"/>
              <a:t> </a:t>
            </a:r>
          </a:p>
          <a:p>
            <a:endParaRPr lang="en-US" dirty="0"/>
          </a:p>
          <a:p>
            <a:r>
              <a:rPr lang="en-US" u="sng" dirty="0"/>
              <a:t>SIFT paper by David Lowe </a:t>
            </a:r>
          </a:p>
          <a:p>
            <a:pPr lvl="1"/>
            <a:r>
              <a:rPr lang="en-US" dirty="0"/>
              <a:t>“Distinctive Image Features from Scale-Invariant </a:t>
            </a:r>
            <a:r>
              <a:rPr lang="en-US" dirty="0" err="1"/>
              <a:t>Keypoints</a:t>
            </a:r>
            <a:r>
              <a:rPr lang="en-US" dirty="0"/>
              <a:t>” by David G. Lowe, in IJCV 2004 </a:t>
            </a:r>
            <a:r>
              <a:rPr lang="en-US" dirty="0">
                <a:hlinkClick r:id="rId5"/>
              </a:rPr>
              <a:t>http://www.cs.ubc.ca/~lowe/papers/ijcv04.pdf</a:t>
            </a:r>
            <a:r>
              <a:rPr lang="en-US" dirty="0"/>
              <a:t> </a:t>
            </a:r>
          </a:p>
          <a:p>
            <a:pPr lvl="1"/>
            <a:endParaRPr lang="en-US" u="sng" dirty="0"/>
          </a:p>
        </p:txBody>
      </p:sp>
      <p:sp>
        <p:nvSpPr>
          <p:cNvPr id="4" name="Slide Number Placeholder 3">
            <a:extLst>
              <a:ext uri="{FF2B5EF4-FFF2-40B4-BE49-F238E27FC236}">
                <a16:creationId xmlns:a16="http://schemas.microsoft.com/office/drawing/2014/main" id="{D0B093F0-DA3D-4918-91AA-2F4511B0AED6}"/>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103</a:t>
            </a:fld>
            <a:endParaRPr lang="en-US">
              <a:solidFill>
                <a:prstClr val="black">
                  <a:tint val="75000"/>
                </a:prstClr>
              </a:solidFill>
            </a:endParaRPr>
          </a:p>
        </p:txBody>
      </p:sp>
    </p:spTree>
    <p:extLst>
      <p:ext uri="{BB962C8B-B14F-4D97-AF65-F5344CB8AC3E}">
        <p14:creationId xmlns:p14="http://schemas.microsoft.com/office/powerpoint/2010/main" val="840880760"/>
      </p:ext>
    </p:extLst>
  </p:cSld>
  <p:clrMapOvr>
    <a:overrideClrMapping bg1="lt1" tx1="dk1" bg2="lt2" tx2="dk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algn="ctr"/>
            <a:r>
              <a:rPr lang="en-US" dirty="0"/>
              <a:t>Summary</a:t>
            </a:r>
          </a:p>
        </p:txBody>
      </p:sp>
      <p:sp>
        <p:nvSpPr>
          <p:cNvPr id="3" name="Content Placeholder 2"/>
          <p:cNvSpPr>
            <a:spLocks noGrp="1"/>
          </p:cNvSpPr>
          <p:nvPr>
            <p:ph idx="1"/>
          </p:nvPr>
        </p:nvSpPr>
        <p:spPr>
          <a:xfrm>
            <a:off x="457200" y="1245704"/>
            <a:ext cx="5410200" cy="5604954"/>
          </a:xfrm>
        </p:spPr>
        <p:txBody>
          <a:bodyPr>
            <a:normAutofit/>
          </a:bodyPr>
          <a:lstStyle/>
          <a:p>
            <a:r>
              <a:rPr lang="en-US" sz="2800" dirty="0" err="1"/>
              <a:t>Keypoint</a:t>
            </a:r>
            <a:r>
              <a:rPr lang="en-US" sz="2800" dirty="0"/>
              <a:t> detection: repeatable and distinctive</a:t>
            </a:r>
          </a:p>
          <a:p>
            <a:pPr lvl="1"/>
            <a:r>
              <a:rPr lang="en-US" sz="2400" dirty="0"/>
              <a:t>Corners, blobs, stable regions</a:t>
            </a:r>
          </a:p>
          <a:p>
            <a:pPr lvl="1"/>
            <a:r>
              <a:rPr lang="en-US" sz="2400" dirty="0"/>
              <a:t>Laplacian of Gaussian, automatic scale selection</a:t>
            </a:r>
            <a:endParaRPr lang="en-US" sz="2800" dirty="0"/>
          </a:p>
          <a:p>
            <a:r>
              <a:rPr lang="en-US" sz="2800" dirty="0"/>
              <a:t>Descriptors: robust and selective</a:t>
            </a:r>
          </a:p>
          <a:p>
            <a:pPr lvl="1"/>
            <a:r>
              <a:rPr lang="en-US" sz="2400" dirty="0"/>
              <a:t>Histograms for robustness to small shifts and translations (SIFT descriptor)</a:t>
            </a:r>
          </a:p>
          <a:p>
            <a:r>
              <a:rPr lang="en-US" sz="2800" dirty="0"/>
              <a:t>Matching: cluster and index</a:t>
            </a:r>
          </a:p>
          <a:p>
            <a:pPr lvl="1"/>
            <a:r>
              <a:rPr lang="en-US" sz="2400" dirty="0"/>
              <a:t>Compare images through their feature distribution</a:t>
            </a:r>
          </a:p>
          <a:p>
            <a:pPr lvl="1"/>
            <a:endParaRPr lang="en-US" sz="2400" dirty="0"/>
          </a:p>
          <a:p>
            <a:pPr lvl="1"/>
            <a:endParaRPr lang="en-US" sz="2400" dirty="0"/>
          </a:p>
          <a:p>
            <a:pPr lvl="1"/>
            <a:endParaRPr lang="en-US" sz="2800" dirty="0"/>
          </a:p>
          <a:p>
            <a:endParaRPr lang="en-US" sz="2800" dirty="0"/>
          </a:p>
          <a:p>
            <a:endParaRPr lang="en-US" sz="2800" dirty="0"/>
          </a:p>
        </p:txBody>
      </p:sp>
      <p:pic>
        <p:nvPicPr>
          <p:cNvPr id="74756" name="Picture 12"/>
          <p:cNvPicPr>
            <a:picLocks noChangeAspect="1" noChangeArrowheads="1"/>
          </p:cNvPicPr>
          <p:nvPr/>
        </p:nvPicPr>
        <p:blipFill>
          <a:blip r:embed="rId2" cstate="print"/>
          <a:srcRect/>
          <a:stretch>
            <a:fillRect/>
          </a:stretch>
        </p:blipFill>
        <p:spPr bwMode="auto">
          <a:xfrm>
            <a:off x="6096000" y="1447800"/>
            <a:ext cx="2781300" cy="2090738"/>
          </a:xfrm>
          <a:prstGeom prst="rect">
            <a:avLst/>
          </a:prstGeom>
          <a:noFill/>
          <a:ln w="9525">
            <a:noFill/>
            <a:miter lim="800000"/>
            <a:headEnd/>
            <a:tailEnd/>
          </a:ln>
        </p:spPr>
      </p:pic>
      <p:pic>
        <p:nvPicPr>
          <p:cNvPr id="5" name="Picture 6"/>
          <p:cNvPicPr>
            <a:picLocks noChangeAspect="1" noChangeArrowheads="1"/>
          </p:cNvPicPr>
          <p:nvPr/>
        </p:nvPicPr>
        <p:blipFill>
          <a:blip r:embed="rId3" cstate="print"/>
          <a:srcRect/>
          <a:stretch>
            <a:fillRect/>
          </a:stretch>
        </p:blipFill>
        <p:spPr bwMode="auto">
          <a:xfrm>
            <a:off x="6019800" y="4495800"/>
            <a:ext cx="3124200" cy="1363663"/>
          </a:xfrm>
          <a:prstGeom prst="rect">
            <a:avLst/>
          </a:prstGeom>
          <a:noFill/>
          <a:ln w="9525">
            <a:noFill/>
            <a:miter lim="800000"/>
            <a:headEnd/>
            <a:tailEnd/>
          </a:ln>
        </p:spPr>
      </p:pic>
      <p:sp>
        <p:nvSpPr>
          <p:cNvPr id="6" name="TextBox 5"/>
          <p:cNvSpPr txBox="1"/>
          <p:nvPr/>
        </p:nvSpPr>
        <p:spPr>
          <a:xfrm>
            <a:off x="0" y="6596742"/>
            <a:ext cx="232228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mn-cs"/>
              </a:rPr>
              <a:t>Adapted from D. </a:t>
            </a:r>
            <a:r>
              <a:rPr kumimoji="0" lang="en-US" sz="1050" b="0" i="0" u="none" strike="noStrike" kern="1200" cap="none" spc="0" normalizeH="0" baseline="0" noProof="0" dirty="0" err="1">
                <a:ln>
                  <a:noFill/>
                </a:ln>
                <a:solidFill>
                  <a:srgbClr val="000000"/>
                </a:solidFill>
                <a:effectLst/>
                <a:uLnTx/>
                <a:uFillTx/>
                <a:latin typeface="Calibri"/>
                <a:ea typeface="+mn-ea"/>
                <a:cs typeface="+mn-cs"/>
              </a:rPr>
              <a:t>Hoiem</a:t>
            </a:r>
            <a:r>
              <a:rPr kumimoji="0" lang="en-US" sz="1050" b="0" i="0" u="none" strike="noStrike" kern="1200" cap="none" spc="0" normalizeH="0" baseline="0" noProof="0" dirty="0">
                <a:ln>
                  <a:noFill/>
                </a:ln>
                <a:solidFill>
                  <a:srgbClr val="000000"/>
                </a:solidFill>
                <a:effectLst/>
                <a:uLnTx/>
                <a:uFillTx/>
                <a:latin typeface="Calibri"/>
                <a:ea typeface="+mn-ea"/>
                <a:cs typeface="+mn-cs"/>
              </a:rPr>
              <a:t>, K. </a:t>
            </a:r>
            <a:r>
              <a:rPr kumimoji="0" lang="en-US" sz="1050" b="0" i="0" u="none" strike="noStrike" kern="1200" cap="none" spc="0" normalizeH="0" baseline="0" noProof="0" dirty="0" err="1">
                <a:ln>
                  <a:noFill/>
                </a:ln>
                <a:solidFill>
                  <a:srgbClr val="000000"/>
                </a:solidFill>
                <a:effectLst/>
                <a:uLnTx/>
                <a:uFillTx/>
                <a:latin typeface="Calibri"/>
                <a:ea typeface="+mn-ea"/>
                <a:cs typeface="+mn-cs"/>
              </a:rPr>
              <a:t>Grauman</a:t>
            </a:r>
            <a:endParaRPr kumimoji="0" lang="en-US" sz="1050" b="0" i="0" u="none" strike="noStrike" kern="1200" cap="none" spc="0" normalizeH="0" baseline="0" noProof="0" dirty="0">
              <a:ln>
                <a:noFill/>
              </a:ln>
              <a:solidFill>
                <a:srgbClr val="000000"/>
              </a:solidFill>
              <a:effectLst/>
              <a:uLnTx/>
              <a:uFillTx/>
              <a:latin typeface="Calibri"/>
              <a:ea typeface="+mn-ea"/>
              <a:cs typeface="+mn-cs"/>
            </a:endParaRPr>
          </a:p>
        </p:txBody>
      </p:sp>
      <p:sp>
        <p:nvSpPr>
          <p:cNvPr id="2" name="Slide Number Placeholder 1">
            <a:extLst>
              <a:ext uri="{FF2B5EF4-FFF2-40B4-BE49-F238E27FC236}">
                <a16:creationId xmlns:a16="http://schemas.microsoft.com/office/drawing/2014/main" id="{ABA1A169-A66F-445A-B554-05AE5F07793B}"/>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104</a:t>
            </a:fld>
            <a:endParaRPr lang="en-US">
              <a:solidFill>
                <a:prstClr val="black">
                  <a:tint val="75000"/>
                </a:prstClr>
              </a:solidFill>
            </a:endParaRPr>
          </a:p>
        </p:txBody>
      </p:sp>
    </p:spTree>
    <p:extLst>
      <p:ext uri="{BB962C8B-B14F-4D97-AF65-F5344CB8AC3E}">
        <p14:creationId xmlns:p14="http://schemas.microsoft.com/office/powerpoint/2010/main" val="1913247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Choosing interest points</a:t>
            </a:r>
          </a:p>
        </p:txBody>
      </p:sp>
      <p:sp>
        <p:nvSpPr>
          <p:cNvPr id="3" name="Content Placeholder 2"/>
          <p:cNvSpPr>
            <a:spLocks noGrp="1"/>
          </p:cNvSpPr>
          <p:nvPr>
            <p:ph idx="1"/>
          </p:nvPr>
        </p:nvSpPr>
        <p:spPr>
          <a:xfrm>
            <a:off x="609600" y="1219200"/>
            <a:ext cx="3657600" cy="5135563"/>
          </a:xfrm>
        </p:spPr>
        <p:txBody>
          <a:bodyPr/>
          <a:lstStyle/>
          <a:p>
            <a:pPr marL="0" indent="0">
              <a:buNone/>
            </a:pPr>
            <a:r>
              <a:rPr lang="en-US" dirty="0"/>
              <a:t>Where would you tell your friend to meet you?</a:t>
            </a:r>
          </a:p>
        </p:txBody>
      </p:sp>
      <p:pic>
        <p:nvPicPr>
          <p:cNvPr id="61442" name="Picture 2" descr="http://www.pegasusarchive.org/ancientbritain/SilburyHill/SilburyHillAerial1_hig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1920" y="2057400"/>
            <a:ext cx="4870712"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596390"/>
            <a:ext cx="715260"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D. </a:t>
            </a:r>
            <a:r>
              <a:rPr kumimoji="0" lang="en-US" sz="1050" b="0" i="0" u="none" strike="noStrike" kern="0" cap="none" spc="0" normalizeH="0" baseline="0" noProof="0" dirty="0" err="1">
                <a:ln>
                  <a:noFill/>
                </a:ln>
                <a:solidFill>
                  <a:prstClr val="black"/>
                </a:solidFill>
                <a:effectLst/>
                <a:uLnTx/>
                <a:uFillTx/>
              </a:rPr>
              <a:t>Hoiem</a:t>
            </a:r>
            <a:endParaRPr kumimoji="0" lang="en-US" sz="1050" b="0" i="0" u="none" strike="noStrike" kern="0" cap="none" spc="0" normalizeH="0" baseline="0" noProof="0" dirty="0">
              <a:ln>
                <a:noFill/>
              </a:ln>
              <a:solidFill>
                <a:prstClr val="black"/>
              </a:solidFill>
              <a:effectLst/>
              <a:uLnTx/>
              <a:uFillTx/>
            </a:endParaRPr>
          </a:p>
        </p:txBody>
      </p:sp>
      <p:sp>
        <p:nvSpPr>
          <p:cNvPr id="7" name="TextBox 6"/>
          <p:cNvSpPr txBox="1"/>
          <p:nvPr/>
        </p:nvSpPr>
        <p:spPr>
          <a:xfrm>
            <a:off x="4398144" y="1219200"/>
            <a:ext cx="3116366" cy="584775"/>
          </a:xfrm>
          <a:prstGeom prst="rect">
            <a:avLst/>
          </a:prstGeom>
          <a:noFill/>
        </p:spPr>
        <p:txBody>
          <a:bodyPr wrap="none" rtlCol="0">
            <a:spAutoFit/>
          </a:bodyPr>
          <a:lstStyle/>
          <a:p>
            <a:r>
              <a:rPr lang="en-US" sz="3200" dirty="0">
                <a:sym typeface="Wingdings" panose="05000000000000000000" pitchFamily="2" charset="2"/>
              </a:rPr>
              <a:t> </a:t>
            </a:r>
            <a:r>
              <a:rPr lang="en-US" sz="3200" dirty="0"/>
              <a:t>Blob detection</a:t>
            </a:r>
          </a:p>
        </p:txBody>
      </p:sp>
      <p:sp>
        <p:nvSpPr>
          <p:cNvPr id="4" name="Slide Number Placeholder 3">
            <a:extLst>
              <a:ext uri="{FF2B5EF4-FFF2-40B4-BE49-F238E27FC236}">
                <a16:creationId xmlns:a16="http://schemas.microsoft.com/office/drawing/2014/main" id="{5BE5E21F-DEC7-4BCE-B578-71D9E7C0ACD8}"/>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11</a:t>
            </a:fld>
            <a:endParaRPr lang="en-US">
              <a:solidFill>
                <a:prstClr val="black">
                  <a:tint val="75000"/>
                </a:prstClr>
              </a:solidFill>
            </a:endParaRPr>
          </a:p>
        </p:txBody>
      </p:sp>
    </p:spTree>
    <p:extLst>
      <p:ext uri="{BB962C8B-B14F-4D97-AF65-F5344CB8AC3E}">
        <p14:creationId xmlns:p14="http://schemas.microsoft.com/office/powerpoint/2010/main" val="121534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5"/>
          <p:cNvSpPr>
            <a:spLocks noGrp="1"/>
          </p:cNvSpPr>
          <p:nvPr>
            <p:ph type="title"/>
          </p:nvPr>
        </p:nvSpPr>
        <p:spPr>
          <a:xfrm>
            <a:off x="685800" y="76200"/>
            <a:ext cx="8140148" cy="838200"/>
          </a:xfrm>
        </p:spPr>
        <p:txBody>
          <a:bodyPr>
            <a:noAutofit/>
          </a:bodyPr>
          <a:lstStyle/>
          <a:p>
            <a:pPr eaLnBrk="1" hangingPunct="1"/>
            <a:r>
              <a:rPr lang="en-US" sz="3200" dirty="0"/>
              <a:t>Application 1: </a:t>
            </a:r>
            <a:r>
              <a:rPr lang="en-US" sz="3200" dirty="0" err="1"/>
              <a:t>Keypoint</a:t>
            </a:r>
            <a:r>
              <a:rPr lang="en-US" sz="3200" dirty="0"/>
              <a:t> Matching for Search</a:t>
            </a:r>
            <a:endParaRPr lang="de-CH" sz="3200" dirty="0"/>
          </a:p>
        </p:txBody>
      </p:sp>
      <p:pic>
        <p:nvPicPr>
          <p:cNvPr id="45" name="Picture 41"/>
          <p:cNvPicPr>
            <a:picLocks noChangeAspect="1" noChangeArrowheads="1"/>
          </p:cNvPicPr>
          <p:nvPr/>
        </p:nvPicPr>
        <p:blipFill>
          <a:blip r:embed="rId4" cstate="print"/>
          <a:srcRect/>
          <a:stretch>
            <a:fillRect/>
          </a:stretch>
        </p:blipFill>
        <p:spPr bwMode="auto">
          <a:xfrm>
            <a:off x="4810818" y="4573588"/>
            <a:ext cx="863600" cy="863600"/>
          </a:xfrm>
          <a:prstGeom prst="rect">
            <a:avLst/>
          </a:prstGeom>
          <a:noFill/>
          <a:ln w="9525">
            <a:noFill/>
            <a:miter lim="800000"/>
            <a:headEnd/>
            <a:tailEnd/>
          </a:ln>
        </p:spPr>
      </p:pic>
      <p:pic>
        <p:nvPicPr>
          <p:cNvPr id="1125" name="Picture 4"/>
          <p:cNvPicPr>
            <a:picLocks noChangeAspect="1" noChangeArrowheads="1"/>
          </p:cNvPicPr>
          <p:nvPr/>
        </p:nvPicPr>
        <p:blipFill>
          <a:blip r:embed="rId5" cstate="print"/>
          <a:srcRect/>
          <a:stretch>
            <a:fillRect/>
          </a:stretch>
        </p:blipFill>
        <p:spPr bwMode="auto">
          <a:xfrm>
            <a:off x="643631" y="4573588"/>
            <a:ext cx="933450" cy="866775"/>
          </a:xfrm>
          <a:prstGeom prst="rect">
            <a:avLst/>
          </a:prstGeom>
          <a:noFill/>
          <a:ln w="9525">
            <a:noFill/>
            <a:miter lim="800000"/>
            <a:headEnd/>
            <a:tailEnd/>
          </a:ln>
        </p:spPr>
      </p:pic>
      <p:sp>
        <p:nvSpPr>
          <p:cNvPr id="87" name="AutoShape 83"/>
          <p:cNvSpPr>
            <a:spLocks noChangeArrowheads="1"/>
          </p:cNvSpPr>
          <p:nvPr/>
        </p:nvSpPr>
        <p:spPr bwMode="auto">
          <a:xfrm>
            <a:off x="2908993" y="4860925"/>
            <a:ext cx="612775" cy="252413"/>
          </a:xfrm>
          <a:prstGeom prst="leftRightArrow">
            <a:avLst>
              <a:gd name="adj1" fmla="val 50000"/>
              <a:gd name="adj2" fmla="val 48553"/>
            </a:avLst>
          </a:prstGeom>
          <a:no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grpSp>
        <p:nvGrpSpPr>
          <p:cNvPr id="2" name="Group 105"/>
          <p:cNvGrpSpPr>
            <a:grpSpLocks/>
          </p:cNvGrpSpPr>
          <p:nvPr/>
        </p:nvGrpSpPr>
        <p:grpSpPr bwMode="auto">
          <a:xfrm>
            <a:off x="1756468" y="4213225"/>
            <a:ext cx="828675" cy="1020763"/>
            <a:chOff x="2771775" y="4797425"/>
            <a:chExt cx="828675" cy="1020657"/>
          </a:xfrm>
        </p:grpSpPr>
        <p:grpSp>
          <p:nvGrpSpPr>
            <p:cNvPr id="16467" name="Group 52"/>
            <p:cNvGrpSpPr>
              <a:grpSpLocks/>
            </p:cNvGrpSpPr>
            <p:nvPr/>
          </p:nvGrpSpPr>
          <p:grpSpPr bwMode="auto">
            <a:xfrm>
              <a:off x="2771775" y="5265735"/>
              <a:ext cx="828675" cy="552347"/>
              <a:chOff x="1859" y="3339"/>
              <a:chExt cx="363" cy="301"/>
            </a:xfrm>
          </p:grpSpPr>
          <p:sp>
            <p:nvSpPr>
              <p:cNvPr id="16469" name="Line 53"/>
              <p:cNvSpPr>
                <a:spLocks noChangeShapeType="1"/>
              </p:cNvSpPr>
              <p:nvPr/>
            </p:nvSpPr>
            <p:spPr bwMode="auto">
              <a:xfrm>
                <a:off x="1859" y="3362"/>
                <a:ext cx="0" cy="272"/>
              </a:xfrm>
              <a:prstGeom prst="line">
                <a:avLst/>
              </a:prstGeom>
              <a:noFill/>
              <a:ln w="12700" cap="sq">
                <a:solidFill>
                  <a:schemeClr val="tx1"/>
                </a:solidFill>
                <a:round/>
                <a:headEnd type="triangl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70" name="Line 54"/>
              <p:cNvSpPr>
                <a:spLocks noChangeShapeType="1"/>
              </p:cNvSpPr>
              <p:nvPr/>
            </p:nvSpPr>
            <p:spPr bwMode="auto">
              <a:xfrm>
                <a:off x="1859" y="3640"/>
                <a:ext cx="363" cy="0"/>
              </a:xfrm>
              <a:prstGeom prst="line">
                <a:avLst/>
              </a:prstGeom>
              <a:noFill/>
              <a:ln w="12700" cap="sq">
                <a:solidFill>
                  <a:schemeClr val="tx1"/>
                </a:solidFill>
                <a:round/>
                <a:headEnd type="none" w="sm" len="sm"/>
                <a:tailEnd type="triangl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71" name="Rectangle 55"/>
              <p:cNvSpPr>
                <a:spLocks noChangeArrowheads="1"/>
              </p:cNvSpPr>
              <p:nvPr/>
            </p:nvSpPr>
            <p:spPr bwMode="auto">
              <a:xfrm>
                <a:off x="188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72" name="Rectangle 56"/>
              <p:cNvSpPr>
                <a:spLocks noChangeArrowheads="1"/>
              </p:cNvSpPr>
              <p:nvPr/>
            </p:nvSpPr>
            <p:spPr bwMode="auto">
              <a:xfrm>
                <a:off x="1904"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73" name="Rectangle 57"/>
              <p:cNvSpPr>
                <a:spLocks noChangeArrowheads="1"/>
              </p:cNvSpPr>
              <p:nvPr/>
            </p:nvSpPr>
            <p:spPr bwMode="auto">
              <a:xfrm>
                <a:off x="1927"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74" name="Rectangle 58"/>
              <p:cNvSpPr>
                <a:spLocks noChangeArrowheads="1"/>
              </p:cNvSpPr>
              <p:nvPr/>
            </p:nvSpPr>
            <p:spPr bwMode="auto">
              <a:xfrm>
                <a:off x="1950" y="3430"/>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75" name="Rectangle 59"/>
              <p:cNvSpPr>
                <a:spLocks noChangeArrowheads="1"/>
              </p:cNvSpPr>
              <p:nvPr/>
            </p:nvSpPr>
            <p:spPr bwMode="auto">
              <a:xfrm>
                <a:off x="197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76" name="Rectangle 60"/>
              <p:cNvSpPr>
                <a:spLocks noChangeArrowheads="1"/>
              </p:cNvSpPr>
              <p:nvPr/>
            </p:nvSpPr>
            <p:spPr bwMode="auto">
              <a:xfrm>
                <a:off x="1995" y="3385"/>
                <a:ext cx="23" cy="249"/>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77" name="Rectangle 61"/>
              <p:cNvSpPr>
                <a:spLocks noChangeArrowheads="1"/>
              </p:cNvSpPr>
              <p:nvPr/>
            </p:nvSpPr>
            <p:spPr bwMode="auto">
              <a:xfrm>
                <a:off x="2018" y="3362"/>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78" name="Rectangle 62"/>
              <p:cNvSpPr>
                <a:spLocks noChangeArrowheads="1"/>
              </p:cNvSpPr>
              <p:nvPr/>
            </p:nvSpPr>
            <p:spPr bwMode="auto">
              <a:xfrm>
                <a:off x="2040"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79" name="Rectangle 63"/>
              <p:cNvSpPr>
                <a:spLocks noChangeArrowheads="1"/>
              </p:cNvSpPr>
              <p:nvPr/>
            </p:nvSpPr>
            <p:spPr bwMode="auto">
              <a:xfrm>
                <a:off x="2063"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80" name="Rectangle 64"/>
              <p:cNvSpPr>
                <a:spLocks noChangeArrowheads="1"/>
              </p:cNvSpPr>
              <p:nvPr/>
            </p:nvSpPr>
            <p:spPr bwMode="auto">
              <a:xfrm>
                <a:off x="2086" y="3362"/>
                <a:ext cx="23" cy="272"/>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81" name="Rectangle 65"/>
              <p:cNvSpPr>
                <a:spLocks noChangeArrowheads="1"/>
              </p:cNvSpPr>
              <p:nvPr/>
            </p:nvSpPr>
            <p:spPr bwMode="auto">
              <a:xfrm>
                <a:off x="2108"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82" name="Rectangle 66"/>
              <p:cNvSpPr>
                <a:spLocks noChangeArrowheads="1"/>
              </p:cNvSpPr>
              <p:nvPr/>
            </p:nvSpPr>
            <p:spPr bwMode="auto">
              <a:xfrm>
                <a:off x="2131"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grpSp>
        <p:graphicFrame>
          <p:nvGraphicFramePr>
            <p:cNvPr id="16468" name="Object 2"/>
            <p:cNvGraphicFramePr>
              <a:graphicFrameLocks noChangeAspect="1"/>
            </p:cNvGraphicFramePr>
            <p:nvPr/>
          </p:nvGraphicFramePr>
          <p:xfrm>
            <a:off x="2951163" y="4797425"/>
            <a:ext cx="349250" cy="395288"/>
          </p:xfrm>
          <a:graphic>
            <a:graphicData uri="http://schemas.openxmlformats.org/presentationml/2006/ole">
              <mc:AlternateContent xmlns:mc="http://schemas.openxmlformats.org/markup-compatibility/2006">
                <mc:Choice xmlns:v="urn:schemas-microsoft-com:vml" Requires="v">
                  <p:oleObj spid="_x0000_s12701" name="Equation" r:id="rId6" imgW="190335" imgH="215713" progId="Equation.3">
                    <p:embed/>
                  </p:oleObj>
                </mc:Choice>
                <mc:Fallback>
                  <p:oleObj name="Equation" r:id="rId6" imgW="190335" imgH="215713" progId="Equation.3">
                    <p:embed/>
                    <p:pic>
                      <p:nvPicPr>
                        <p:cNvPr id="16468"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1163" y="4797425"/>
                          <a:ext cx="349250" cy="395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 name="Group 106"/>
          <p:cNvGrpSpPr>
            <a:grpSpLocks/>
          </p:cNvGrpSpPr>
          <p:nvPr/>
        </p:nvGrpSpPr>
        <p:grpSpPr bwMode="auto">
          <a:xfrm>
            <a:off x="3945631" y="4249738"/>
            <a:ext cx="757237" cy="982662"/>
            <a:chOff x="4967288" y="4833938"/>
            <a:chExt cx="757237" cy="982688"/>
          </a:xfrm>
        </p:grpSpPr>
        <p:grpSp>
          <p:nvGrpSpPr>
            <p:cNvPr id="16451" name="Group 67"/>
            <p:cNvGrpSpPr>
              <a:grpSpLocks/>
            </p:cNvGrpSpPr>
            <p:nvPr/>
          </p:nvGrpSpPr>
          <p:grpSpPr bwMode="auto">
            <a:xfrm>
              <a:off x="4967288" y="5300665"/>
              <a:ext cx="757237" cy="515961"/>
              <a:chOff x="3515" y="3498"/>
              <a:chExt cx="363" cy="278"/>
            </a:xfrm>
          </p:grpSpPr>
          <p:sp>
            <p:nvSpPr>
              <p:cNvPr id="16453" name="Line 68"/>
              <p:cNvSpPr>
                <a:spLocks noChangeShapeType="1"/>
              </p:cNvSpPr>
              <p:nvPr/>
            </p:nvSpPr>
            <p:spPr bwMode="auto">
              <a:xfrm>
                <a:off x="3515" y="3498"/>
                <a:ext cx="0" cy="272"/>
              </a:xfrm>
              <a:prstGeom prst="line">
                <a:avLst/>
              </a:prstGeom>
              <a:noFill/>
              <a:ln w="12700" cap="sq">
                <a:solidFill>
                  <a:schemeClr val="tx1"/>
                </a:solidFill>
                <a:round/>
                <a:headEnd type="triangl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54" name="Line 69"/>
              <p:cNvSpPr>
                <a:spLocks noChangeShapeType="1"/>
              </p:cNvSpPr>
              <p:nvPr/>
            </p:nvSpPr>
            <p:spPr bwMode="auto">
              <a:xfrm>
                <a:off x="3515" y="3776"/>
                <a:ext cx="363" cy="0"/>
              </a:xfrm>
              <a:prstGeom prst="line">
                <a:avLst/>
              </a:prstGeom>
              <a:noFill/>
              <a:ln w="12700" cap="sq">
                <a:solidFill>
                  <a:schemeClr val="tx1"/>
                </a:solidFill>
                <a:round/>
                <a:headEnd type="none" w="sm" len="sm"/>
                <a:tailEnd type="triangl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55" name="Rectangle 70"/>
              <p:cNvSpPr>
                <a:spLocks noChangeArrowheads="1"/>
              </p:cNvSpPr>
              <p:nvPr/>
            </p:nvSpPr>
            <p:spPr bwMode="auto">
              <a:xfrm>
                <a:off x="3538"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56" name="Rectangle 71"/>
              <p:cNvSpPr>
                <a:spLocks noChangeArrowheads="1"/>
              </p:cNvSpPr>
              <p:nvPr/>
            </p:nvSpPr>
            <p:spPr bwMode="auto">
              <a:xfrm>
                <a:off x="3560"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57" name="Rectangle 72"/>
              <p:cNvSpPr>
                <a:spLocks noChangeArrowheads="1"/>
              </p:cNvSpPr>
              <p:nvPr/>
            </p:nvSpPr>
            <p:spPr bwMode="auto">
              <a:xfrm>
                <a:off x="3583"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58" name="Rectangle 73"/>
              <p:cNvSpPr>
                <a:spLocks noChangeArrowheads="1"/>
              </p:cNvSpPr>
              <p:nvPr/>
            </p:nvSpPr>
            <p:spPr bwMode="auto">
              <a:xfrm>
                <a:off x="3606" y="3566"/>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59" name="Rectangle 74"/>
              <p:cNvSpPr>
                <a:spLocks noChangeArrowheads="1"/>
              </p:cNvSpPr>
              <p:nvPr/>
            </p:nvSpPr>
            <p:spPr bwMode="auto">
              <a:xfrm>
                <a:off x="3628"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60" name="Rectangle 75"/>
              <p:cNvSpPr>
                <a:spLocks noChangeArrowheads="1"/>
              </p:cNvSpPr>
              <p:nvPr/>
            </p:nvSpPr>
            <p:spPr bwMode="auto">
              <a:xfrm>
                <a:off x="3651"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61" name="Rectangle 76"/>
              <p:cNvSpPr>
                <a:spLocks noChangeArrowheads="1"/>
              </p:cNvSpPr>
              <p:nvPr/>
            </p:nvSpPr>
            <p:spPr bwMode="auto">
              <a:xfrm>
                <a:off x="3674" y="3498"/>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62" name="Rectangle 77"/>
              <p:cNvSpPr>
                <a:spLocks noChangeArrowheads="1"/>
              </p:cNvSpPr>
              <p:nvPr/>
            </p:nvSpPr>
            <p:spPr bwMode="auto">
              <a:xfrm>
                <a:off x="3696"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63" name="Rectangle 78"/>
              <p:cNvSpPr>
                <a:spLocks noChangeArrowheads="1"/>
              </p:cNvSpPr>
              <p:nvPr/>
            </p:nvSpPr>
            <p:spPr bwMode="auto">
              <a:xfrm>
                <a:off x="3719"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64" name="Rectangle 79"/>
              <p:cNvSpPr>
                <a:spLocks noChangeArrowheads="1"/>
              </p:cNvSpPr>
              <p:nvPr/>
            </p:nvSpPr>
            <p:spPr bwMode="auto">
              <a:xfrm>
                <a:off x="3742"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65" name="Rectangle 80"/>
              <p:cNvSpPr>
                <a:spLocks noChangeArrowheads="1"/>
              </p:cNvSpPr>
              <p:nvPr/>
            </p:nvSpPr>
            <p:spPr bwMode="auto">
              <a:xfrm>
                <a:off x="3764"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sp>
            <p:nvSpPr>
              <p:cNvPr id="16466" name="Rectangle 81"/>
              <p:cNvSpPr>
                <a:spLocks noChangeArrowheads="1"/>
              </p:cNvSpPr>
              <p:nvPr/>
            </p:nvSpPr>
            <p:spPr bwMode="auto">
              <a:xfrm>
                <a:off x="3787"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prstClr val="black"/>
                  </a:solidFill>
                  <a:effectLst/>
                  <a:uLnTx/>
                  <a:uFillTx/>
                  <a:latin typeface="Arial" charset="0"/>
                </a:endParaRPr>
              </a:p>
            </p:txBody>
          </p:sp>
        </p:grpSp>
        <p:graphicFrame>
          <p:nvGraphicFramePr>
            <p:cNvPr id="16452" name="Object 3"/>
            <p:cNvGraphicFramePr>
              <a:graphicFrameLocks noChangeAspect="1"/>
            </p:cNvGraphicFramePr>
            <p:nvPr/>
          </p:nvGraphicFramePr>
          <p:xfrm>
            <a:off x="5111750" y="4833938"/>
            <a:ext cx="349250" cy="395287"/>
          </p:xfrm>
          <a:graphic>
            <a:graphicData uri="http://schemas.openxmlformats.org/presentationml/2006/ole">
              <mc:AlternateContent xmlns:mc="http://schemas.openxmlformats.org/markup-compatibility/2006">
                <mc:Choice xmlns:v="urn:schemas-microsoft-com:vml" Requires="v">
                  <p:oleObj spid="_x0000_s12702" name="Equation" r:id="rId8" imgW="190335" imgH="215713" progId="Equation.3">
                    <p:embed/>
                  </p:oleObj>
                </mc:Choice>
                <mc:Fallback>
                  <p:oleObj name="Equation" r:id="rId8" imgW="190335" imgH="215713" progId="Equation.3">
                    <p:embed/>
                    <p:pic>
                      <p:nvPicPr>
                        <p:cNvPr id="16452"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11750" y="4833938"/>
                          <a:ext cx="34925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16393" name="Picture 25" descr="obj14__0"/>
          <p:cNvPicPr>
            <a:picLocks noChangeAspect="1" noChangeArrowheads="1"/>
          </p:cNvPicPr>
          <p:nvPr/>
        </p:nvPicPr>
        <p:blipFill>
          <a:blip r:embed="rId10" cstate="print"/>
          <a:srcRect/>
          <a:stretch>
            <a:fillRect/>
          </a:stretch>
        </p:blipFill>
        <p:spPr bwMode="auto">
          <a:xfrm rot="20580961">
            <a:off x="3432868" y="1530350"/>
            <a:ext cx="2376488" cy="2508250"/>
          </a:xfrm>
          <a:prstGeom prst="rect">
            <a:avLst/>
          </a:prstGeom>
          <a:noFill/>
          <a:ln w="9525">
            <a:noFill/>
            <a:miter lim="800000"/>
            <a:headEnd/>
            <a:tailEnd/>
          </a:ln>
        </p:spPr>
      </p:pic>
      <p:sp>
        <p:nvSpPr>
          <p:cNvPr id="46" name="Rectangle 42"/>
          <p:cNvSpPr>
            <a:spLocks noChangeArrowheads="1"/>
          </p:cNvSpPr>
          <p:nvPr/>
        </p:nvSpPr>
        <p:spPr bwMode="auto">
          <a:xfrm rot="15180961">
            <a:off x="4665562" y="3150394"/>
            <a:ext cx="519113" cy="492125"/>
          </a:xfrm>
          <a:prstGeom prst="rect">
            <a:avLst/>
          </a:prstGeom>
          <a:noFill/>
          <a:ln w="25400" cap="sq">
            <a:solidFill>
              <a:srgbClr val="FFFF00"/>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srgbClr val="FFFF00"/>
              </a:solidFill>
              <a:effectLst/>
              <a:uLnTx/>
              <a:uFillTx/>
              <a:latin typeface="Arial" charset="0"/>
            </a:endParaRPr>
          </a:p>
        </p:txBody>
      </p:sp>
      <p:grpSp>
        <p:nvGrpSpPr>
          <p:cNvPr id="6" name="Group 107"/>
          <p:cNvGrpSpPr>
            <a:grpSpLocks/>
          </p:cNvGrpSpPr>
          <p:nvPr/>
        </p:nvGrpSpPr>
        <p:grpSpPr bwMode="auto">
          <a:xfrm rot="20580961">
            <a:off x="3793231" y="2078038"/>
            <a:ext cx="1560512" cy="1771650"/>
            <a:chOff x="5087938" y="2849563"/>
            <a:chExt cx="1333500" cy="1511678"/>
          </a:xfrm>
        </p:grpSpPr>
        <p:grpSp>
          <p:nvGrpSpPr>
            <p:cNvPr id="16429" name="Group 35"/>
            <p:cNvGrpSpPr>
              <a:grpSpLocks/>
            </p:cNvGrpSpPr>
            <p:nvPr/>
          </p:nvGrpSpPr>
          <p:grpSpPr bwMode="auto">
            <a:xfrm rot="-5400000">
              <a:off x="6348413" y="3101975"/>
              <a:ext cx="73025" cy="73025"/>
              <a:chOff x="1292" y="2205"/>
              <a:chExt cx="46" cy="46"/>
            </a:xfrm>
          </p:grpSpPr>
          <p:sp>
            <p:nvSpPr>
              <p:cNvPr id="16449" name="Line 36"/>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50" name="Line 37"/>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30" name="Group 101"/>
            <p:cNvGrpSpPr>
              <a:grpSpLocks/>
            </p:cNvGrpSpPr>
            <p:nvPr/>
          </p:nvGrpSpPr>
          <p:grpSpPr bwMode="auto">
            <a:xfrm>
              <a:off x="5087938" y="2849563"/>
              <a:ext cx="1320665" cy="1511678"/>
              <a:chOff x="5087938" y="2849563"/>
              <a:chExt cx="1320665" cy="1511678"/>
            </a:xfrm>
          </p:grpSpPr>
          <p:grpSp>
            <p:nvGrpSpPr>
              <p:cNvPr id="16431" name="Group 26"/>
              <p:cNvGrpSpPr>
                <a:grpSpLocks/>
              </p:cNvGrpSpPr>
              <p:nvPr/>
            </p:nvGrpSpPr>
            <p:grpSpPr bwMode="auto">
              <a:xfrm rot="-5400000">
                <a:off x="5124450" y="4000500"/>
                <a:ext cx="73025" cy="73025"/>
                <a:chOff x="1292" y="2205"/>
                <a:chExt cx="46" cy="46"/>
              </a:xfrm>
            </p:grpSpPr>
            <p:sp>
              <p:nvSpPr>
                <p:cNvPr id="16447" name="Line 27"/>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48" name="Line 28"/>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32" name="Group 29"/>
              <p:cNvGrpSpPr>
                <a:grpSpLocks/>
              </p:cNvGrpSpPr>
              <p:nvPr/>
            </p:nvGrpSpPr>
            <p:grpSpPr bwMode="auto">
              <a:xfrm rot="-5400000">
                <a:off x="5411788" y="3713163"/>
                <a:ext cx="73025" cy="73025"/>
                <a:chOff x="1292" y="2205"/>
                <a:chExt cx="46" cy="46"/>
              </a:xfrm>
            </p:grpSpPr>
            <p:sp>
              <p:nvSpPr>
                <p:cNvPr id="16445" name="Line 30"/>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46" name="Line 31"/>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33" name="Group 32"/>
              <p:cNvGrpSpPr>
                <a:grpSpLocks/>
              </p:cNvGrpSpPr>
              <p:nvPr/>
            </p:nvGrpSpPr>
            <p:grpSpPr bwMode="auto">
              <a:xfrm rot="-5400000">
                <a:off x="5986463" y="2849563"/>
                <a:ext cx="73025" cy="73025"/>
                <a:chOff x="1292" y="2205"/>
                <a:chExt cx="46" cy="46"/>
              </a:xfrm>
            </p:grpSpPr>
            <p:sp>
              <p:nvSpPr>
                <p:cNvPr id="16443" name="Line 33"/>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44" name="Line 34"/>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34" name="Group 38"/>
              <p:cNvGrpSpPr>
                <a:grpSpLocks/>
              </p:cNvGrpSpPr>
              <p:nvPr/>
            </p:nvGrpSpPr>
            <p:grpSpPr bwMode="auto">
              <a:xfrm rot="-5400000">
                <a:off x="5087938" y="2957513"/>
                <a:ext cx="73025" cy="73025"/>
                <a:chOff x="1292" y="2205"/>
                <a:chExt cx="46" cy="46"/>
              </a:xfrm>
            </p:grpSpPr>
            <p:sp>
              <p:nvSpPr>
                <p:cNvPr id="16441" name="Line 3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42" name="Line 4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35" name="Group 43"/>
              <p:cNvGrpSpPr>
                <a:grpSpLocks/>
              </p:cNvGrpSpPr>
              <p:nvPr/>
            </p:nvGrpSpPr>
            <p:grpSpPr bwMode="auto">
              <a:xfrm rot="-5400000">
                <a:off x="5916613" y="4005263"/>
                <a:ext cx="73025" cy="73025"/>
                <a:chOff x="1292" y="2205"/>
                <a:chExt cx="46" cy="46"/>
              </a:xfrm>
            </p:grpSpPr>
            <p:sp>
              <p:nvSpPr>
                <p:cNvPr id="16439" name="Line 44"/>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40" name="Line 45"/>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sp>
            <p:nvSpPr>
              <p:cNvPr id="16436" name="Rectangle 88"/>
              <p:cNvSpPr>
                <a:spLocks noChangeArrowheads="1"/>
              </p:cNvSpPr>
              <p:nvPr/>
            </p:nvSpPr>
            <p:spPr bwMode="auto">
              <a:xfrm>
                <a:off x="5219834" y="4046158"/>
                <a:ext cx="361681" cy="315083"/>
              </a:xfrm>
              <a:prstGeom prst="rect">
                <a:avLst/>
              </a:prstGeom>
              <a:noFill/>
              <a:ln w="12700" cap="sq">
                <a:noFill/>
                <a:miter lim="800000"/>
                <a:headEnd type="none" w="sm" len="sm"/>
                <a:tailEnd type="none" w="sm" len="sm"/>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pl-PL" sz="1800" b="0" i="0" u="none" strike="noStrike" kern="0" cap="none" spc="0" normalizeH="0" baseline="0" noProof="0">
                    <a:ln>
                      <a:noFill/>
                    </a:ln>
                    <a:solidFill>
                      <a:srgbClr val="FFFF00"/>
                    </a:solidFill>
                    <a:effectLst/>
                    <a:uLnTx/>
                    <a:uFillTx/>
                    <a:latin typeface="Arial" charset="0"/>
                  </a:rPr>
                  <a:t>B</a:t>
                </a:r>
                <a:r>
                  <a:rPr kumimoji="0" lang="pl-PL" sz="1800" b="0" i="0" u="none" strike="noStrike" kern="0" cap="none" spc="0" normalizeH="0" baseline="-25000" noProof="0">
                    <a:ln>
                      <a:noFill/>
                    </a:ln>
                    <a:solidFill>
                      <a:srgbClr val="FFFF00"/>
                    </a:solidFill>
                    <a:effectLst/>
                    <a:uLnTx/>
                    <a:uFillTx/>
                    <a:latin typeface="Arial" charset="0"/>
                  </a:rPr>
                  <a:t>1</a:t>
                </a:r>
                <a:endParaRPr kumimoji="0" lang="en-US" sz="1800" b="0" i="0" u="none" strike="noStrike" kern="0" cap="none" spc="0" normalizeH="0" baseline="0" noProof="0">
                  <a:ln>
                    <a:noFill/>
                  </a:ln>
                  <a:solidFill>
                    <a:srgbClr val="FFFF00"/>
                  </a:solidFill>
                  <a:effectLst/>
                  <a:uLnTx/>
                  <a:uFillTx/>
                  <a:latin typeface="Arial" charset="0"/>
                </a:endParaRPr>
              </a:p>
            </p:txBody>
          </p:sp>
          <p:sp>
            <p:nvSpPr>
              <p:cNvPr id="16437" name="Rectangle 89"/>
              <p:cNvSpPr>
                <a:spLocks noChangeArrowheads="1"/>
              </p:cNvSpPr>
              <p:nvPr/>
            </p:nvSpPr>
            <p:spPr bwMode="auto">
              <a:xfrm>
                <a:off x="6011997" y="4009647"/>
                <a:ext cx="361681" cy="315084"/>
              </a:xfrm>
              <a:prstGeom prst="rect">
                <a:avLst/>
              </a:prstGeom>
              <a:noFill/>
              <a:ln w="12700" cap="sq">
                <a:noFill/>
                <a:miter lim="800000"/>
                <a:headEnd type="none" w="sm" len="sm"/>
                <a:tailEnd type="none" w="sm" len="sm"/>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pl-PL" sz="1800" b="0" i="0" u="none" strike="noStrike" kern="0" cap="none" spc="0" normalizeH="0" baseline="0" noProof="0">
                    <a:ln>
                      <a:noFill/>
                    </a:ln>
                    <a:solidFill>
                      <a:srgbClr val="FFFF00"/>
                    </a:solidFill>
                    <a:effectLst/>
                    <a:uLnTx/>
                    <a:uFillTx/>
                    <a:latin typeface="Arial" charset="0"/>
                  </a:rPr>
                  <a:t>B</a:t>
                </a:r>
                <a:r>
                  <a:rPr kumimoji="0" lang="pl-PL" sz="1800" b="0" i="0" u="none" strike="noStrike" kern="0" cap="none" spc="0" normalizeH="0" baseline="-25000" noProof="0">
                    <a:ln>
                      <a:noFill/>
                    </a:ln>
                    <a:solidFill>
                      <a:srgbClr val="FFFF00"/>
                    </a:solidFill>
                    <a:effectLst/>
                    <a:uLnTx/>
                    <a:uFillTx/>
                    <a:latin typeface="Arial" charset="0"/>
                  </a:rPr>
                  <a:t>2</a:t>
                </a:r>
                <a:endParaRPr kumimoji="0" lang="en-US" sz="1800" b="0" i="0" u="none" strike="noStrike" kern="0" cap="none" spc="0" normalizeH="0" baseline="0" noProof="0">
                  <a:ln>
                    <a:noFill/>
                  </a:ln>
                  <a:solidFill>
                    <a:srgbClr val="FFFF00"/>
                  </a:solidFill>
                  <a:effectLst/>
                  <a:uLnTx/>
                  <a:uFillTx/>
                  <a:latin typeface="Arial" charset="0"/>
                </a:endParaRPr>
              </a:p>
            </p:txBody>
          </p:sp>
          <p:sp>
            <p:nvSpPr>
              <p:cNvPr id="16438" name="Rectangle 90"/>
              <p:cNvSpPr>
                <a:spLocks noChangeArrowheads="1"/>
              </p:cNvSpPr>
              <p:nvPr/>
            </p:nvSpPr>
            <p:spPr bwMode="auto">
              <a:xfrm>
                <a:off x="6046922" y="2857122"/>
                <a:ext cx="361681" cy="315084"/>
              </a:xfrm>
              <a:prstGeom prst="rect">
                <a:avLst/>
              </a:prstGeom>
              <a:noFill/>
              <a:ln w="12700" cap="sq">
                <a:noFill/>
                <a:miter lim="800000"/>
                <a:headEnd type="none" w="sm" len="sm"/>
                <a:tailEnd type="none" w="sm" len="sm"/>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pl-PL" sz="1800" b="0" i="0" u="none" strike="noStrike" kern="0" cap="none" spc="0" normalizeH="0" baseline="0" noProof="0">
                    <a:ln>
                      <a:noFill/>
                    </a:ln>
                    <a:solidFill>
                      <a:srgbClr val="FFFF00"/>
                    </a:solidFill>
                    <a:effectLst/>
                    <a:uLnTx/>
                    <a:uFillTx/>
                    <a:latin typeface="Arial" charset="0"/>
                  </a:rPr>
                  <a:t>B</a:t>
                </a:r>
                <a:r>
                  <a:rPr kumimoji="0" lang="pl-PL" sz="1800" b="0" i="0" u="none" strike="noStrike" kern="0" cap="none" spc="0" normalizeH="0" baseline="-25000" noProof="0">
                    <a:ln>
                      <a:noFill/>
                    </a:ln>
                    <a:solidFill>
                      <a:srgbClr val="FFFF00"/>
                    </a:solidFill>
                    <a:effectLst/>
                    <a:uLnTx/>
                    <a:uFillTx/>
                    <a:latin typeface="Arial" charset="0"/>
                  </a:rPr>
                  <a:t>3</a:t>
                </a:r>
                <a:endParaRPr kumimoji="0" lang="en-US" sz="1800" b="0" i="0" u="none" strike="noStrike" kern="0" cap="none" spc="0" normalizeH="0" baseline="0" noProof="0">
                  <a:ln>
                    <a:noFill/>
                  </a:ln>
                  <a:solidFill>
                    <a:srgbClr val="FFFF00"/>
                  </a:solidFill>
                  <a:effectLst/>
                  <a:uLnTx/>
                  <a:uFillTx/>
                  <a:latin typeface="Arial" charset="0"/>
                </a:endParaRPr>
              </a:p>
            </p:txBody>
          </p:sp>
        </p:grpSp>
      </p:grpSp>
      <p:pic>
        <p:nvPicPr>
          <p:cNvPr id="16396" name="Picture 5" descr="obj14__0"/>
          <p:cNvPicPr>
            <a:picLocks noChangeAspect="1" noChangeArrowheads="1"/>
          </p:cNvPicPr>
          <p:nvPr/>
        </p:nvPicPr>
        <p:blipFill>
          <a:blip r:embed="rId11" cstate="print"/>
          <a:srcRect/>
          <a:stretch>
            <a:fillRect/>
          </a:stretch>
        </p:blipFill>
        <p:spPr bwMode="auto">
          <a:xfrm>
            <a:off x="603943" y="1824038"/>
            <a:ext cx="2141538" cy="2028825"/>
          </a:xfrm>
          <a:prstGeom prst="rect">
            <a:avLst/>
          </a:prstGeom>
          <a:noFill/>
          <a:ln w="9525">
            <a:noFill/>
            <a:miter lim="800000"/>
            <a:headEnd/>
            <a:tailEnd/>
          </a:ln>
        </p:spPr>
      </p:pic>
      <p:sp>
        <p:nvSpPr>
          <p:cNvPr id="10" name="Rectangle 6"/>
          <p:cNvSpPr>
            <a:spLocks noChangeArrowheads="1"/>
          </p:cNvSpPr>
          <p:nvPr/>
        </p:nvSpPr>
        <p:spPr bwMode="auto">
          <a:xfrm>
            <a:off x="857943" y="2722563"/>
            <a:ext cx="442913" cy="420687"/>
          </a:xfrm>
          <a:prstGeom prst="rect">
            <a:avLst/>
          </a:prstGeom>
          <a:noFill/>
          <a:ln w="25400" cap="sq">
            <a:solidFill>
              <a:srgbClr val="FFFF00"/>
            </a:solidFill>
            <a:miter lim="800000"/>
            <a:headEnd type="none" w="sm" len="sm"/>
            <a:tailEnd type="none" w="sm" len="sm"/>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a:ln>
                <a:noFill/>
              </a:ln>
              <a:solidFill>
                <a:srgbClr val="FFFF00"/>
              </a:solidFill>
              <a:effectLst/>
              <a:uLnTx/>
              <a:uFillTx/>
              <a:latin typeface="Arial" charset="0"/>
            </a:endParaRPr>
          </a:p>
        </p:txBody>
      </p:sp>
      <p:grpSp>
        <p:nvGrpSpPr>
          <p:cNvPr id="15" name="Group 100"/>
          <p:cNvGrpSpPr>
            <a:grpSpLocks/>
          </p:cNvGrpSpPr>
          <p:nvPr/>
        </p:nvGrpSpPr>
        <p:grpSpPr bwMode="auto">
          <a:xfrm>
            <a:off x="1035743" y="2016125"/>
            <a:ext cx="1612900" cy="1406525"/>
            <a:chOff x="2051050" y="2600325"/>
            <a:chExt cx="1612552" cy="1406525"/>
          </a:xfrm>
        </p:grpSpPr>
        <p:grpSp>
          <p:nvGrpSpPr>
            <p:cNvPr id="16408" name="Group 7"/>
            <p:cNvGrpSpPr>
              <a:grpSpLocks/>
            </p:cNvGrpSpPr>
            <p:nvPr/>
          </p:nvGrpSpPr>
          <p:grpSpPr bwMode="auto">
            <a:xfrm>
              <a:off x="2051050" y="3500438"/>
              <a:ext cx="73025" cy="73025"/>
              <a:chOff x="1292" y="2205"/>
              <a:chExt cx="46" cy="46"/>
            </a:xfrm>
          </p:grpSpPr>
          <p:sp>
            <p:nvSpPr>
              <p:cNvPr id="16427" name="Line 8"/>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28" name="Line 9"/>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09" name="Group 10"/>
            <p:cNvGrpSpPr>
              <a:grpSpLocks/>
            </p:cNvGrpSpPr>
            <p:nvPr/>
          </p:nvGrpSpPr>
          <p:grpSpPr bwMode="auto">
            <a:xfrm>
              <a:off x="2087563" y="2708275"/>
              <a:ext cx="73025" cy="73025"/>
              <a:chOff x="1292" y="2205"/>
              <a:chExt cx="46" cy="46"/>
            </a:xfrm>
          </p:grpSpPr>
          <p:sp>
            <p:nvSpPr>
              <p:cNvPr id="16425" name="Line 11"/>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26" name="Line 12"/>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10" name="Group 13"/>
            <p:cNvGrpSpPr>
              <a:grpSpLocks/>
            </p:cNvGrpSpPr>
            <p:nvPr/>
          </p:nvGrpSpPr>
          <p:grpSpPr bwMode="auto">
            <a:xfrm>
              <a:off x="2374900" y="2995613"/>
              <a:ext cx="73025" cy="73025"/>
              <a:chOff x="1292" y="2205"/>
              <a:chExt cx="46" cy="46"/>
            </a:xfrm>
          </p:grpSpPr>
          <p:sp>
            <p:nvSpPr>
              <p:cNvPr id="16423" name="Line 14"/>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24" name="Line 15"/>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11" name="Group 16"/>
            <p:cNvGrpSpPr>
              <a:grpSpLocks/>
            </p:cNvGrpSpPr>
            <p:nvPr/>
          </p:nvGrpSpPr>
          <p:grpSpPr bwMode="auto">
            <a:xfrm>
              <a:off x="3238500" y="3571875"/>
              <a:ext cx="73025" cy="73025"/>
              <a:chOff x="1292" y="2205"/>
              <a:chExt cx="46" cy="46"/>
            </a:xfrm>
          </p:grpSpPr>
          <p:sp>
            <p:nvSpPr>
              <p:cNvPr id="16421" name="Line 17"/>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22" name="Line 18"/>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12" name="Group 19"/>
            <p:cNvGrpSpPr>
              <a:grpSpLocks/>
            </p:cNvGrpSpPr>
            <p:nvPr/>
          </p:nvGrpSpPr>
          <p:grpSpPr bwMode="auto">
            <a:xfrm>
              <a:off x="2986088" y="3933825"/>
              <a:ext cx="73025" cy="73025"/>
              <a:chOff x="1292" y="2205"/>
              <a:chExt cx="46" cy="46"/>
            </a:xfrm>
          </p:grpSpPr>
          <p:sp>
            <p:nvSpPr>
              <p:cNvPr id="16419" name="Line 20"/>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20" name="Line 21"/>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grpSp>
          <p:nvGrpSpPr>
            <p:cNvPr id="16413" name="Group 22"/>
            <p:cNvGrpSpPr>
              <a:grpSpLocks/>
            </p:cNvGrpSpPr>
            <p:nvPr/>
          </p:nvGrpSpPr>
          <p:grpSpPr bwMode="auto">
            <a:xfrm>
              <a:off x="3130550" y="2673350"/>
              <a:ext cx="73025" cy="73025"/>
              <a:chOff x="1292" y="2205"/>
              <a:chExt cx="46" cy="46"/>
            </a:xfrm>
          </p:grpSpPr>
          <p:sp>
            <p:nvSpPr>
              <p:cNvPr id="16417" name="Line 23"/>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6418" name="Line 24"/>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grpSp>
        <p:sp>
          <p:nvSpPr>
            <p:cNvPr id="16414" name="Rectangle 91"/>
            <p:cNvSpPr>
              <a:spLocks noChangeArrowheads="1"/>
            </p:cNvSpPr>
            <p:nvPr/>
          </p:nvSpPr>
          <p:spPr bwMode="auto">
            <a:xfrm>
              <a:off x="2124075" y="2600325"/>
              <a:ext cx="423514" cy="369332"/>
            </a:xfrm>
            <a:prstGeom prst="rect">
              <a:avLst/>
            </a:prstGeom>
            <a:noFill/>
            <a:ln w="12700" cap="sq">
              <a:noFill/>
              <a:miter lim="800000"/>
              <a:headEnd type="none" w="sm" len="sm"/>
              <a:tailEnd type="none" w="sm" len="sm"/>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pl-PL" sz="1800" b="0" i="0" u="none" strike="noStrike" kern="0" cap="none" spc="0" normalizeH="0" baseline="0" noProof="0">
                  <a:ln>
                    <a:noFill/>
                  </a:ln>
                  <a:solidFill>
                    <a:srgbClr val="FFFF00"/>
                  </a:solidFill>
                  <a:effectLst/>
                  <a:uLnTx/>
                  <a:uFillTx/>
                  <a:latin typeface="Arial" charset="0"/>
                </a:rPr>
                <a:t>A</a:t>
              </a:r>
              <a:r>
                <a:rPr kumimoji="0" lang="pl-PL" sz="1800" b="0" i="0" u="none" strike="noStrike" kern="0" cap="none" spc="0" normalizeH="0" baseline="-25000" noProof="0">
                  <a:ln>
                    <a:noFill/>
                  </a:ln>
                  <a:solidFill>
                    <a:srgbClr val="FFFF00"/>
                  </a:solidFill>
                  <a:effectLst/>
                  <a:uLnTx/>
                  <a:uFillTx/>
                  <a:latin typeface="Arial" charset="0"/>
                </a:rPr>
                <a:t>1</a:t>
              </a:r>
              <a:endParaRPr kumimoji="0" lang="en-US" sz="1800" b="0" i="0" u="none" strike="noStrike" kern="0" cap="none" spc="0" normalizeH="0" baseline="0" noProof="0">
                <a:ln>
                  <a:noFill/>
                </a:ln>
                <a:solidFill>
                  <a:srgbClr val="FFFF00"/>
                </a:solidFill>
                <a:effectLst/>
                <a:uLnTx/>
                <a:uFillTx/>
                <a:latin typeface="Arial" charset="0"/>
              </a:endParaRPr>
            </a:p>
          </p:txBody>
        </p:sp>
        <p:sp>
          <p:nvSpPr>
            <p:cNvPr id="16415" name="Rectangle 92"/>
            <p:cNvSpPr>
              <a:spLocks noChangeArrowheads="1"/>
            </p:cNvSpPr>
            <p:nvPr/>
          </p:nvSpPr>
          <p:spPr bwMode="auto">
            <a:xfrm>
              <a:off x="2051050" y="3429000"/>
              <a:ext cx="423514" cy="369332"/>
            </a:xfrm>
            <a:prstGeom prst="rect">
              <a:avLst/>
            </a:prstGeom>
            <a:noFill/>
            <a:ln w="12700" cap="sq">
              <a:noFill/>
              <a:miter lim="800000"/>
              <a:headEnd type="none" w="sm" len="sm"/>
              <a:tailEnd type="none" w="sm" len="sm"/>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pl-PL" sz="1800" b="0" i="0" u="none" strike="noStrike" kern="0" cap="none" spc="0" normalizeH="0" baseline="0" noProof="0">
                  <a:ln>
                    <a:noFill/>
                  </a:ln>
                  <a:solidFill>
                    <a:srgbClr val="FFFF00"/>
                  </a:solidFill>
                  <a:effectLst/>
                  <a:uLnTx/>
                  <a:uFillTx/>
                  <a:latin typeface="Arial" charset="0"/>
                </a:rPr>
                <a:t>A</a:t>
              </a:r>
              <a:r>
                <a:rPr kumimoji="0" lang="pl-PL" sz="1800" b="0" i="0" u="none" strike="noStrike" kern="0" cap="none" spc="0" normalizeH="0" baseline="-25000" noProof="0">
                  <a:ln>
                    <a:noFill/>
                  </a:ln>
                  <a:solidFill>
                    <a:srgbClr val="FFFF00"/>
                  </a:solidFill>
                  <a:effectLst/>
                  <a:uLnTx/>
                  <a:uFillTx/>
                  <a:latin typeface="Arial" charset="0"/>
                </a:rPr>
                <a:t>2</a:t>
              </a:r>
              <a:endParaRPr kumimoji="0" lang="en-US" sz="1800" b="0" i="0" u="none" strike="noStrike" kern="0" cap="none" spc="0" normalizeH="0" baseline="0" noProof="0">
                <a:ln>
                  <a:noFill/>
                </a:ln>
                <a:solidFill>
                  <a:srgbClr val="FFFF00"/>
                </a:solidFill>
                <a:effectLst/>
                <a:uLnTx/>
                <a:uFillTx/>
                <a:latin typeface="Arial" charset="0"/>
              </a:endParaRPr>
            </a:p>
          </p:txBody>
        </p:sp>
        <p:sp>
          <p:nvSpPr>
            <p:cNvPr id="16416" name="Rectangle 93"/>
            <p:cNvSpPr>
              <a:spLocks noChangeArrowheads="1"/>
            </p:cNvSpPr>
            <p:nvPr/>
          </p:nvSpPr>
          <p:spPr bwMode="auto">
            <a:xfrm>
              <a:off x="3240088" y="3500438"/>
              <a:ext cx="423514" cy="369332"/>
            </a:xfrm>
            <a:prstGeom prst="rect">
              <a:avLst/>
            </a:prstGeom>
            <a:noFill/>
            <a:ln w="12700" cap="sq">
              <a:noFill/>
              <a:miter lim="800000"/>
              <a:headEnd type="none" w="sm" len="sm"/>
              <a:tailEnd type="none" w="sm" len="sm"/>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pl-PL" sz="1800" b="0" i="0" u="none" strike="noStrike" kern="0" cap="none" spc="0" normalizeH="0" baseline="0" noProof="0">
                  <a:ln>
                    <a:noFill/>
                  </a:ln>
                  <a:solidFill>
                    <a:srgbClr val="FFFF00"/>
                  </a:solidFill>
                  <a:effectLst/>
                  <a:uLnTx/>
                  <a:uFillTx/>
                  <a:latin typeface="Arial" charset="0"/>
                </a:rPr>
                <a:t>A</a:t>
              </a:r>
              <a:r>
                <a:rPr kumimoji="0" lang="pl-PL" sz="1800" b="0" i="0" u="none" strike="noStrike" kern="0" cap="none" spc="0" normalizeH="0" baseline="-25000" noProof="0">
                  <a:ln>
                    <a:noFill/>
                  </a:ln>
                  <a:solidFill>
                    <a:srgbClr val="FFFF00"/>
                  </a:solidFill>
                  <a:effectLst/>
                  <a:uLnTx/>
                  <a:uFillTx/>
                  <a:latin typeface="Arial" charset="0"/>
                </a:rPr>
                <a:t>3</a:t>
              </a:r>
              <a:endParaRPr kumimoji="0" lang="en-US" sz="1800" b="0" i="0" u="none" strike="noStrike" kern="0" cap="none" spc="0" normalizeH="0" baseline="0" noProof="0">
                <a:ln>
                  <a:noFill/>
                </a:ln>
                <a:solidFill>
                  <a:srgbClr val="FFFF00"/>
                </a:solidFill>
                <a:effectLst/>
                <a:uLnTx/>
                <a:uFillTx/>
                <a:latin typeface="Arial" charset="0"/>
              </a:endParaRPr>
            </a:p>
          </p:txBody>
        </p:sp>
      </p:grpSp>
      <p:graphicFrame>
        <p:nvGraphicFramePr>
          <p:cNvPr id="99" name="Object 5"/>
          <p:cNvGraphicFramePr>
            <a:graphicFrameLocks noChangeAspect="1"/>
          </p:cNvGraphicFramePr>
          <p:nvPr/>
        </p:nvGraphicFramePr>
        <p:xfrm>
          <a:off x="2526406" y="5508625"/>
          <a:ext cx="1449387" cy="361950"/>
        </p:xfrm>
        <a:graphic>
          <a:graphicData uri="http://schemas.openxmlformats.org/presentationml/2006/ole">
            <mc:AlternateContent xmlns:mc="http://schemas.openxmlformats.org/markup-compatibility/2006">
              <mc:Choice xmlns:v="urn:schemas-microsoft-com:vml" Requires="v">
                <p:oleObj spid="_x0000_s12703" name="Equation" r:id="rId12" imgW="863225" imgH="215806" progId="Equation.3">
                  <p:embed/>
                </p:oleObj>
              </mc:Choice>
              <mc:Fallback>
                <p:oleObj name="Equation" r:id="rId12" imgW="863225" imgH="215806" progId="Equation.3">
                  <p:embed/>
                  <p:pic>
                    <p:nvPicPr>
                      <p:cNvPr id="99"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26406" y="5508625"/>
                        <a:ext cx="1449387" cy="361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0" name="Line 96"/>
          <p:cNvSpPr>
            <a:spLocks noChangeShapeType="1"/>
          </p:cNvSpPr>
          <p:nvPr/>
        </p:nvSpPr>
        <p:spPr bwMode="auto">
          <a:xfrm>
            <a:off x="1292918" y="2954338"/>
            <a:ext cx="3395663" cy="511175"/>
          </a:xfrm>
          <a:prstGeom prst="line">
            <a:avLst/>
          </a:prstGeom>
          <a:noFill/>
          <a:ln w="19050" cap="sq">
            <a:solidFill>
              <a:srgbClr val="FFFF00"/>
            </a:solidFill>
            <a:round/>
            <a:headEnd type="none" w="sm" len="sm"/>
            <a:tailEnd type="none" w="sm" len="sm"/>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50" name="Line 46"/>
          <p:cNvSpPr>
            <a:spLocks noChangeShapeType="1"/>
          </p:cNvSpPr>
          <p:nvPr/>
        </p:nvSpPr>
        <p:spPr bwMode="auto">
          <a:xfrm>
            <a:off x="1072256" y="3205163"/>
            <a:ext cx="36512" cy="1260475"/>
          </a:xfrm>
          <a:prstGeom prst="line">
            <a:avLst/>
          </a:prstGeom>
          <a:noFill/>
          <a:ln w="25400" cap="sq">
            <a:solidFill>
              <a:srgbClr val="FFFF00"/>
            </a:solidFill>
            <a:round/>
            <a:headEnd type="none" w="sm" len="sm"/>
            <a:tailEnd type="triangle" w="med" len="me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13" name="Line 46"/>
          <p:cNvSpPr>
            <a:spLocks noChangeShapeType="1"/>
          </p:cNvSpPr>
          <p:nvPr/>
        </p:nvSpPr>
        <p:spPr bwMode="auto">
          <a:xfrm>
            <a:off x="5053706" y="3684588"/>
            <a:ext cx="182562" cy="895350"/>
          </a:xfrm>
          <a:prstGeom prst="line">
            <a:avLst/>
          </a:prstGeom>
          <a:noFill/>
          <a:ln w="25400" cap="sq">
            <a:solidFill>
              <a:srgbClr val="FFFF00"/>
            </a:solidFill>
            <a:round/>
            <a:headEnd type="none" w="sm" len="sm"/>
            <a:tailEnd type="triangle" w="med" len="me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ndParaRPr>
          </a:p>
        </p:txBody>
      </p:sp>
      <p:sp>
        <p:nvSpPr>
          <p:cNvPr id="117" name="Text Box 26"/>
          <p:cNvSpPr txBox="1">
            <a:spLocks noChangeArrowheads="1"/>
          </p:cNvSpPr>
          <p:nvPr/>
        </p:nvSpPr>
        <p:spPr bwMode="auto">
          <a:xfrm>
            <a:off x="6288088" y="1138443"/>
            <a:ext cx="3505200" cy="1063625"/>
          </a:xfrm>
          <a:prstGeom prst="rect">
            <a:avLst/>
          </a:prstGeom>
          <a:noFill/>
          <a:ln w="12700" cap="sq">
            <a:noFill/>
            <a:miter lim="800000"/>
            <a:headEnd type="none" w="sm" len="sm"/>
            <a:tailEnd type="none" w="sm" len="sm"/>
          </a:ln>
        </p:spPr>
        <p:txBody>
          <a:bodyPr lIns="90000" tIns="46800" rIns="90000" bIns="46800">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Arial" charset="0"/>
              </a:rPr>
              <a:t>1. Find a set of   </a:t>
            </a:r>
            <a:br>
              <a:rPr kumimoji="0" lang="en-US" sz="2100" b="0" i="0" u="none" strike="noStrike" kern="0" cap="none" spc="0" normalizeH="0" baseline="0" noProof="0" dirty="0">
                <a:ln>
                  <a:noFill/>
                </a:ln>
                <a:solidFill>
                  <a:prstClr val="black"/>
                </a:solidFill>
                <a:effectLst/>
                <a:uLnTx/>
                <a:uFillTx/>
                <a:latin typeface="Arial" charset="0"/>
              </a:rPr>
            </a:br>
            <a:r>
              <a:rPr kumimoji="0" lang="en-US" sz="2100" b="0" i="0" u="none" strike="noStrike" kern="0" cap="none" spc="0" normalizeH="0" baseline="0" noProof="0" dirty="0">
                <a:ln>
                  <a:noFill/>
                </a:ln>
                <a:solidFill>
                  <a:prstClr val="black"/>
                </a:solidFill>
                <a:effectLst/>
                <a:uLnTx/>
                <a:uFillTx/>
                <a:latin typeface="Arial" charset="0"/>
              </a:rPr>
              <a:t>    distinctive key-</a:t>
            </a:r>
            <a:br>
              <a:rPr kumimoji="0" lang="en-US" sz="2100" b="0" i="0" u="none" strike="noStrike" kern="0" cap="none" spc="0" normalizeH="0" baseline="0" noProof="0" dirty="0">
                <a:ln>
                  <a:noFill/>
                </a:ln>
                <a:solidFill>
                  <a:prstClr val="black"/>
                </a:solidFill>
                <a:effectLst/>
                <a:uLnTx/>
                <a:uFillTx/>
                <a:latin typeface="Arial" charset="0"/>
              </a:rPr>
            </a:br>
            <a:r>
              <a:rPr kumimoji="0" lang="en-US" sz="2100" b="0" i="0" u="none" strike="noStrike" kern="0" cap="none" spc="0" normalizeH="0" baseline="0" noProof="0" dirty="0">
                <a:ln>
                  <a:noFill/>
                </a:ln>
                <a:solidFill>
                  <a:prstClr val="black"/>
                </a:solidFill>
                <a:effectLst/>
                <a:uLnTx/>
                <a:uFillTx/>
                <a:latin typeface="Arial" charset="0"/>
              </a:rPr>
              <a:t>    points </a:t>
            </a:r>
            <a:endParaRPr kumimoji="0" lang="en-US" sz="1800" b="0" i="0" u="none" strike="noStrike" kern="0" cap="none" spc="0" normalizeH="0" baseline="0" noProof="0" dirty="0">
              <a:ln>
                <a:noFill/>
              </a:ln>
              <a:solidFill>
                <a:prstClr val="black"/>
              </a:solidFill>
              <a:effectLst/>
              <a:uLnTx/>
              <a:uFillTx/>
              <a:latin typeface="Arial" charset="0"/>
            </a:endParaRPr>
          </a:p>
        </p:txBody>
      </p:sp>
      <p:sp>
        <p:nvSpPr>
          <p:cNvPr id="119" name="Text Box 26"/>
          <p:cNvSpPr txBox="1">
            <a:spLocks noChangeArrowheads="1"/>
          </p:cNvSpPr>
          <p:nvPr/>
        </p:nvSpPr>
        <p:spPr bwMode="auto">
          <a:xfrm>
            <a:off x="6288088" y="2355089"/>
            <a:ext cx="3111500" cy="1063625"/>
          </a:xfrm>
          <a:prstGeom prst="rect">
            <a:avLst/>
          </a:prstGeom>
          <a:noFill/>
          <a:ln w="12700" cap="sq">
            <a:noFill/>
            <a:miter lim="800000"/>
            <a:headEnd type="none" w="sm" len="sm"/>
            <a:tailEnd type="none" w="sm" len="sm"/>
          </a:ln>
        </p:spPr>
        <p:txBody>
          <a:bodyPr lIns="90000" tIns="46800" rIns="90000" bIns="46800">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Arial" charset="0"/>
              </a:rPr>
              <a:t>2. Define a region </a:t>
            </a:r>
            <a:br>
              <a:rPr kumimoji="0" lang="en-US" sz="2100" b="0" i="0" u="none" strike="noStrike" kern="0" cap="none" spc="0" normalizeH="0" baseline="0" noProof="0" dirty="0">
                <a:ln>
                  <a:noFill/>
                </a:ln>
                <a:solidFill>
                  <a:prstClr val="black"/>
                </a:solidFill>
                <a:effectLst/>
                <a:uLnTx/>
                <a:uFillTx/>
                <a:latin typeface="Arial" charset="0"/>
              </a:rPr>
            </a:br>
            <a:r>
              <a:rPr kumimoji="0" lang="en-US" sz="2100" b="0" i="0" u="none" strike="noStrike" kern="0" cap="none" spc="0" normalizeH="0" baseline="0" noProof="0" dirty="0">
                <a:ln>
                  <a:noFill/>
                </a:ln>
                <a:solidFill>
                  <a:prstClr val="black"/>
                </a:solidFill>
                <a:effectLst/>
                <a:uLnTx/>
                <a:uFillTx/>
                <a:latin typeface="Arial" charset="0"/>
              </a:rPr>
              <a:t>    around each </a:t>
            </a:r>
            <a:br>
              <a:rPr kumimoji="0" lang="en-US" sz="2100" b="0" i="0" u="none" strike="noStrike" kern="0" cap="none" spc="0" normalizeH="0" baseline="0" noProof="0" dirty="0">
                <a:ln>
                  <a:noFill/>
                </a:ln>
                <a:solidFill>
                  <a:prstClr val="black"/>
                </a:solidFill>
                <a:effectLst/>
                <a:uLnTx/>
                <a:uFillTx/>
                <a:latin typeface="Arial" charset="0"/>
              </a:rPr>
            </a:br>
            <a:r>
              <a:rPr kumimoji="0" lang="en-US" sz="2100" b="0" i="0" u="none" strike="noStrike" kern="0" cap="none" spc="0" normalizeH="0" baseline="0" noProof="0" dirty="0">
                <a:ln>
                  <a:noFill/>
                </a:ln>
                <a:solidFill>
                  <a:prstClr val="black"/>
                </a:solidFill>
                <a:effectLst/>
                <a:uLnTx/>
                <a:uFillTx/>
                <a:latin typeface="Arial" charset="0"/>
              </a:rPr>
              <a:t>    </a:t>
            </a:r>
            <a:r>
              <a:rPr kumimoji="0" lang="en-US" sz="2100" b="0" i="0" u="none" strike="noStrike" kern="0" cap="none" spc="0" normalizeH="0" baseline="0" noProof="0" dirty="0" err="1">
                <a:ln>
                  <a:noFill/>
                </a:ln>
                <a:solidFill>
                  <a:prstClr val="black"/>
                </a:solidFill>
                <a:effectLst/>
                <a:uLnTx/>
                <a:uFillTx/>
                <a:latin typeface="Arial" charset="0"/>
              </a:rPr>
              <a:t>keypoint</a:t>
            </a:r>
            <a:r>
              <a:rPr kumimoji="0" lang="en-US" sz="2100" b="0" i="0" u="none" strike="noStrike" kern="0" cap="none" spc="0" normalizeH="0" baseline="0" noProof="0" dirty="0">
                <a:ln>
                  <a:noFill/>
                </a:ln>
                <a:solidFill>
                  <a:prstClr val="black"/>
                </a:solidFill>
                <a:effectLst/>
                <a:uLnTx/>
                <a:uFillTx/>
                <a:latin typeface="Arial" charset="0"/>
              </a:rPr>
              <a:t> (window)</a:t>
            </a:r>
            <a:endParaRPr kumimoji="0" lang="en-US" sz="1800" b="0" i="0" u="none" strike="noStrike" kern="0" cap="none" spc="0" normalizeH="0" baseline="0" noProof="0" dirty="0">
              <a:ln>
                <a:noFill/>
              </a:ln>
              <a:solidFill>
                <a:prstClr val="black"/>
              </a:solidFill>
              <a:effectLst/>
              <a:uLnTx/>
              <a:uFillTx/>
              <a:latin typeface="Arial" charset="0"/>
            </a:endParaRPr>
          </a:p>
        </p:txBody>
      </p:sp>
      <p:sp>
        <p:nvSpPr>
          <p:cNvPr id="120" name="Text Box 26"/>
          <p:cNvSpPr txBox="1">
            <a:spLocks noChangeArrowheads="1"/>
          </p:cNvSpPr>
          <p:nvPr/>
        </p:nvSpPr>
        <p:spPr bwMode="auto">
          <a:xfrm>
            <a:off x="6288088" y="3633232"/>
            <a:ext cx="3001962" cy="1064010"/>
          </a:xfrm>
          <a:prstGeom prst="rect">
            <a:avLst/>
          </a:prstGeom>
          <a:noFill/>
          <a:ln w="12700" cap="sq">
            <a:noFill/>
            <a:miter lim="800000"/>
            <a:headEnd type="none" w="sm" len="sm"/>
            <a:tailEnd type="none" w="sm" len="sm"/>
          </a:ln>
        </p:spPr>
        <p:txBody>
          <a:bodyPr lIns="90000" tIns="46800" rIns="90000" bIns="46800">
            <a:spAutoFit/>
          </a:bodyPr>
          <a:lstStyle/>
          <a:p>
            <a:pPr marL="0" marR="0" lvl="0" indent="0" defTabSz="914400" eaLnBrk="0" fontAlgn="base" latinLnBrk="0" hangingPunct="0">
              <a:lnSpc>
                <a:spcPct val="100000"/>
              </a:lnSpc>
              <a:spcBef>
                <a:spcPts val="0"/>
              </a:spcBef>
              <a:spcAft>
                <a:spcPct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Arial" charset="0"/>
              </a:rPr>
              <a:t>3. Compute a local </a:t>
            </a:r>
            <a:br>
              <a:rPr kumimoji="0" lang="en-US" sz="2100" b="0" i="0" u="none" strike="noStrike" kern="0" cap="none" spc="0" normalizeH="0" baseline="0" noProof="0" dirty="0">
                <a:ln>
                  <a:noFill/>
                </a:ln>
                <a:solidFill>
                  <a:prstClr val="black"/>
                </a:solidFill>
                <a:effectLst/>
                <a:uLnTx/>
                <a:uFillTx/>
                <a:latin typeface="Arial" charset="0"/>
              </a:rPr>
            </a:br>
            <a:r>
              <a:rPr kumimoji="0" lang="en-US" sz="2100" b="0" i="0" u="none" strike="noStrike" kern="0" cap="none" spc="0" normalizeH="0" baseline="0" noProof="0" dirty="0">
                <a:ln>
                  <a:noFill/>
                </a:ln>
                <a:solidFill>
                  <a:prstClr val="black"/>
                </a:solidFill>
                <a:effectLst/>
                <a:uLnTx/>
                <a:uFillTx/>
                <a:latin typeface="Arial" charset="0"/>
              </a:rPr>
              <a:t>    descriptor from the </a:t>
            </a:r>
            <a:br>
              <a:rPr kumimoji="0" lang="en-US" sz="2100" b="0" i="0" u="none" strike="noStrike" kern="0" cap="none" spc="0" normalizeH="0" baseline="0" noProof="0" dirty="0">
                <a:ln>
                  <a:noFill/>
                </a:ln>
                <a:solidFill>
                  <a:prstClr val="black"/>
                </a:solidFill>
                <a:effectLst/>
                <a:uLnTx/>
                <a:uFillTx/>
                <a:latin typeface="Arial" charset="0"/>
              </a:rPr>
            </a:br>
            <a:r>
              <a:rPr kumimoji="0" lang="en-US" sz="2100" b="0" i="0" u="none" strike="noStrike" kern="0" cap="none" spc="0" normalizeH="0" baseline="0" noProof="0" dirty="0">
                <a:ln>
                  <a:noFill/>
                </a:ln>
                <a:solidFill>
                  <a:prstClr val="black"/>
                </a:solidFill>
                <a:effectLst/>
                <a:uLnTx/>
                <a:uFillTx/>
                <a:latin typeface="Arial" charset="0"/>
              </a:rPr>
              <a:t>    region</a:t>
            </a:r>
          </a:p>
        </p:txBody>
      </p:sp>
      <p:sp>
        <p:nvSpPr>
          <p:cNvPr id="121" name="Text Box 26"/>
          <p:cNvSpPr txBox="1">
            <a:spLocks noChangeArrowheads="1"/>
          </p:cNvSpPr>
          <p:nvPr/>
        </p:nvSpPr>
        <p:spPr bwMode="auto">
          <a:xfrm>
            <a:off x="6288088" y="4876796"/>
            <a:ext cx="3001962" cy="740845"/>
          </a:xfrm>
          <a:prstGeom prst="rect">
            <a:avLst/>
          </a:prstGeom>
          <a:noFill/>
          <a:ln w="12700" cap="sq">
            <a:noFill/>
            <a:miter lim="800000"/>
            <a:headEnd type="none" w="sm" len="sm"/>
            <a:tailEnd type="none" w="sm" len="sm"/>
          </a:ln>
        </p:spPr>
        <p:txBody>
          <a:bodyPr lIns="90000" tIns="46800" rIns="90000" bIns="46800">
            <a:spAutoFit/>
          </a:bodyPr>
          <a:lstStyle/>
          <a:p>
            <a:pPr marL="0" marR="0" lvl="0" indent="0" defTabSz="914400" eaLnBrk="0" fontAlgn="base" latinLnBrk="0" hangingPunct="0">
              <a:lnSpc>
                <a:spcPct val="100000"/>
              </a:lnSpc>
              <a:spcBef>
                <a:spcPts val="0"/>
              </a:spcBef>
              <a:spcAft>
                <a:spcPct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Arial" charset="0"/>
              </a:rPr>
              <a:t>4. Match descriptors   </a:t>
            </a:r>
          </a:p>
          <a:p>
            <a:pPr marL="0" marR="0" lvl="0" indent="0" defTabSz="914400" eaLnBrk="0" fontAlgn="base" latinLnBrk="0" hangingPunct="0">
              <a:lnSpc>
                <a:spcPct val="100000"/>
              </a:lnSpc>
              <a:spcBef>
                <a:spcPts val="0"/>
              </a:spcBef>
              <a:spcAft>
                <a:spcPct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Arial" charset="0"/>
              </a:rPr>
              <a:t>    </a:t>
            </a:r>
            <a:endParaRPr kumimoji="0" lang="en-US" sz="1800" b="0" i="0" u="none" strike="noStrike" kern="0" cap="none" spc="0" normalizeH="0" baseline="0" noProof="0" dirty="0">
              <a:ln>
                <a:noFill/>
              </a:ln>
              <a:solidFill>
                <a:prstClr val="black"/>
              </a:solidFill>
              <a:effectLst/>
              <a:uLnTx/>
              <a:uFillTx/>
              <a:latin typeface="Arial" charset="0"/>
            </a:endParaRPr>
          </a:p>
        </p:txBody>
      </p:sp>
      <p:sp>
        <p:nvSpPr>
          <p:cNvPr id="3" name="TextBox 2"/>
          <p:cNvSpPr txBox="1"/>
          <p:nvPr/>
        </p:nvSpPr>
        <p:spPr>
          <a:xfrm>
            <a:off x="1276534" y="1305100"/>
            <a:ext cx="76290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Query</a:t>
            </a:r>
          </a:p>
        </p:txBody>
      </p:sp>
      <p:sp>
        <p:nvSpPr>
          <p:cNvPr id="101" name="TextBox 100"/>
          <p:cNvSpPr txBox="1"/>
          <p:nvPr/>
        </p:nvSpPr>
        <p:spPr>
          <a:xfrm>
            <a:off x="3350574" y="1077565"/>
            <a:ext cx="126977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In database</a:t>
            </a:r>
          </a:p>
        </p:txBody>
      </p:sp>
      <p:sp>
        <p:nvSpPr>
          <p:cNvPr id="5" name="Slide Number Placeholder 4">
            <a:extLst>
              <a:ext uri="{FF2B5EF4-FFF2-40B4-BE49-F238E27FC236}">
                <a16:creationId xmlns:a16="http://schemas.microsoft.com/office/drawing/2014/main" id="{AFF178CE-B276-417B-9188-ABED7C65571D}"/>
              </a:ext>
            </a:extLst>
          </p:cNvPr>
          <p:cNvSpPr>
            <a:spLocks noGrp="1"/>
          </p:cNvSpPr>
          <p:nvPr>
            <p:ph type="sldNum" sz="quarter" idx="12"/>
          </p:nvPr>
        </p:nvSpPr>
        <p:spPr/>
        <p:txBody>
          <a:bodyPr/>
          <a:lstStyle/>
          <a:p>
            <a:pPr>
              <a:defRPr/>
            </a:pPr>
            <a:fld id="{FB5E8383-8097-49A0-B8E6-E596C1255A04}" type="slidenum">
              <a:rPr lang="en-US" smtClean="0">
                <a:solidFill>
                  <a:srgbClr val="000000"/>
                </a:solidFill>
              </a:rPr>
              <a:pPr>
                <a:defRPr/>
              </a:pPr>
              <a:t>12</a:t>
            </a:fld>
            <a:endParaRPr lang="en-US">
              <a:solidFill>
                <a:srgbClr val="000000"/>
              </a:solidFill>
            </a:endParaRPr>
          </a:p>
        </p:txBody>
      </p:sp>
    </p:spTree>
    <p:extLst>
      <p:ext uri="{BB962C8B-B14F-4D97-AF65-F5344CB8AC3E}">
        <p14:creationId xmlns:p14="http://schemas.microsoft.com/office/powerpoint/2010/main" val="20861224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7">
                                            <p:txEl>
                                              <p:pRg st="0" end="0"/>
                                            </p:txEl>
                                          </p:spTgt>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19">
                                            <p:txEl>
                                              <p:pRg st="0" end="0"/>
                                            </p:txEl>
                                          </p:spTgt>
                                        </p:tgtEl>
                                        <p:attrNameLst>
                                          <p:attrName>style.visibility</p:attrName>
                                        </p:attrNameLst>
                                      </p:cBhvr>
                                      <p:to>
                                        <p:strVal val="visible"/>
                                      </p:to>
                                    </p:set>
                                  </p:childTnLst>
                                </p:cTn>
                              </p:par>
                            </p:childTnLst>
                          </p:cTn>
                        </p:par>
                        <p:par>
                          <p:cTn id="25" fill="hold" nodeType="afterGroup">
                            <p:stCondLst>
                              <p:cond delay="0"/>
                            </p:stCondLst>
                            <p:childTnLst>
                              <p:par>
                                <p:cTn id="26" presetID="23"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childTnLst>
                                </p:cTn>
                              </p:par>
                            </p:childTnLst>
                          </p:cTn>
                        </p:par>
                        <p:par>
                          <p:cTn id="30" fill="hold" nodeType="afterGroup">
                            <p:stCondLst>
                              <p:cond delay="500"/>
                            </p:stCondLst>
                            <p:childTnLst>
                              <p:par>
                                <p:cTn id="31" presetID="23" presetClass="entr" presetSubtype="16" fill="hold" grpId="0" nodeType="afterEffect">
                                  <p:stCondLst>
                                    <p:cond delay="0"/>
                                  </p:stCondLst>
                                  <p:childTnLst>
                                    <p:set>
                                      <p:cBhvr>
                                        <p:cTn id="32" dur="1" fill="hold">
                                          <p:stCondLst>
                                            <p:cond delay="0"/>
                                          </p:stCondLst>
                                        </p:cTn>
                                        <p:tgtEl>
                                          <p:spTgt spid="46"/>
                                        </p:tgtEl>
                                        <p:attrNameLst>
                                          <p:attrName>style.visibility</p:attrName>
                                        </p:attrNameLst>
                                      </p:cBhvr>
                                      <p:to>
                                        <p:strVal val="visible"/>
                                      </p:to>
                                    </p:set>
                                    <p:anim calcmode="lin" valueType="num">
                                      <p:cBhvr>
                                        <p:cTn id="33" dur="500" fill="hold"/>
                                        <p:tgtEl>
                                          <p:spTgt spid="46"/>
                                        </p:tgtEl>
                                        <p:attrNameLst>
                                          <p:attrName>ppt_w</p:attrName>
                                        </p:attrNameLst>
                                      </p:cBhvr>
                                      <p:tavLst>
                                        <p:tav tm="0">
                                          <p:val>
                                            <p:fltVal val="0"/>
                                          </p:val>
                                        </p:tav>
                                        <p:tav tm="100000">
                                          <p:val>
                                            <p:strVal val="#ppt_w"/>
                                          </p:val>
                                        </p:tav>
                                      </p:tavLst>
                                    </p:anim>
                                    <p:anim calcmode="lin" valueType="num">
                                      <p:cBhvr>
                                        <p:cTn id="34" dur="500" fill="hold"/>
                                        <p:tgtEl>
                                          <p:spTgt spid="46"/>
                                        </p:tgtEl>
                                        <p:attrNameLst>
                                          <p:attrName>ppt_h</p:attrName>
                                        </p:attrNameLst>
                                      </p:cBhvr>
                                      <p:tavLst>
                                        <p:tav tm="0">
                                          <p:val>
                                            <p:fltVal val="0"/>
                                          </p:val>
                                        </p:tav>
                                        <p:tav tm="100000">
                                          <p:val>
                                            <p:strVal val="#ppt_h"/>
                                          </p:val>
                                        </p:tav>
                                      </p:tavLst>
                                    </p:anim>
                                  </p:childTnLst>
                                </p:cTn>
                              </p:par>
                            </p:childTnLst>
                          </p:cTn>
                        </p:par>
                        <p:par>
                          <p:cTn id="35" fill="hold" nodeType="afterGroup">
                            <p:stCondLst>
                              <p:cond delay="1000"/>
                            </p:stCondLst>
                            <p:childTnLst>
                              <p:par>
                                <p:cTn id="36" presetID="22" presetClass="entr" presetSubtype="1"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wipe(up)">
                                      <p:cBhvr>
                                        <p:cTn id="38" dur="500"/>
                                        <p:tgtEl>
                                          <p:spTgt spid="50"/>
                                        </p:tgtEl>
                                      </p:cBhvr>
                                    </p:animEffect>
                                  </p:childTnLst>
                                </p:cTn>
                              </p:par>
                            </p:childTnLst>
                          </p:cTn>
                        </p:par>
                        <p:par>
                          <p:cTn id="39" fill="hold" nodeType="afterGroup">
                            <p:stCondLst>
                              <p:cond delay="1500"/>
                            </p:stCondLst>
                            <p:childTnLst>
                              <p:par>
                                <p:cTn id="40" presetID="1" presetClass="entr" presetSubtype="0" fill="hold" nodeType="afterEffect">
                                  <p:stCondLst>
                                    <p:cond delay="0"/>
                                  </p:stCondLst>
                                  <p:childTnLst>
                                    <p:set>
                                      <p:cBhvr>
                                        <p:cTn id="41" dur="1" fill="hold">
                                          <p:stCondLst>
                                            <p:cond delay="0"/>
                                          </p:stCondLst>
                                        </p:cTn>
                                        <p:tgtEl>
                                          <p:spTgt spid="1125"/>
                                        </p:tgtEl>
                                        <p:attrNameLst>
                                          <p:attrName>style.visibility</p:attrName>
                                        </p:attrNameLst>
                                      </p:cBhvr>
                                      <p:to>
                                        <p:strVal val="visible"/>
                                      </p:to>
                                    </p:set>
                                  </p:childTnLst>
                                </p:cTn>
                              </p:par>
                            </p:childTnLst>
                          </p:cTn>
                        </p:par>
                        <p:par>
                          <p:cTn id="42" fill="hold" nodeType="afterGroup">
                            <p:stCondLst>
                              <p:cond delay="1500"/>
                            </p:stCondLst>
                            <p:childTnLst>
                              <p:par>
                                <p:cTn id="43" presetID="22" presetClass="entr" presetSubtype="1" fill="hold" grpId="0" nodeType="afterEffect">
                                  <p:stCondLst>
                                    <p:cond delay="0"/>
                                  </p:stCondLst>
                                  <p:childTnLst>
                                    <p:set>
                                      <p:cBhvr>
                                        <p:cTn id="44" dur="1" fill="hold">
                                          <p:stCondLst>
                                            <p:cond delay="0"/>
                                          </p:stCondLst>
                                        </p:cTn>
                                        <p:tgtEl>
                                          <p:spTgt spid="113"/>
                                        </p:tgtEl>
                                        <p:attrNameLst>
                                          <p:attrName>style.visibility</p:attrName>
                                        </p:attrNameLst>
                                      </p:cBhvr>
                                      <p:to>
                                        <p:strVal val="visible"/>
                                      </p:to>
                                    </p:set>
                                    <p:animEffect transition="in" filter="wipe(up)">
                                      <p:cBhvr>
                                        <p:cTn id="45" dur="500"/>
                                        <p:tgtEl>
                                          <p:spTgt spid="113"/>
                                        </p:tgtEl>
                                      </p:cBhvr>
                                    </p:animEffect>
                                  </p:childTnLst>
                                </p:cTn>
                              </p:par>
                            </p:childTnLst>
                          </p:cTn>
                        </p:par>
                        <p:par>
                          <p:cTn id="46" fill="hold" nodeType="afterGroup">
                            <p:stCondLst>
                              <p:cond delay="2000"/>
                            </p:stCondLst>
                            <p:childTnLst>
                              <p:par>
                                <p:cTn id="47" presetID="1" presetClass="entr" presetSubtype="0" fill="hold" nodeType="after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120">
                                            <p:txEl>
                                              <p:pRg st="0" end="0"/>
                                            </p:txEl>
                                          </p:spTgt>
                                        </p:tgtEl>
                                        <p:attrNameLst>
                                          <p:attrName>style.visibility</p:attrName>
                                        </p:attrNameLst>
                                      </p:cBhvr>
                                      <p:to>
                                        <p:strVal val="visible"/>
                                      </p:to>
                                    </p:set>
                                  </p:childTnLst>
                                </p:cTn>
                              </p:par>
                            </p:childTnLst>
                          </p:cTn>
                        </p:par>
                        <p:par>
                          <p:cTn id="53" fill="hold" nodeType="afterGroup">
                            <p:stCondLst>
                              <p:cond delay="0"/>
                            </p:stCondLst>
                            <p:childTnLst>
                              <p:par>
                                <p:cTn id="54" presetID="1" presetClass="entr" presetSubtype="0" fill="hold" nodeType="afterEffect">
                                  <p:stCondLst>
                                    <p:cond delay="0"/>
                                  </p:stCondLst>
                                  <p:childTnLst>
                                    <p:set>
                                      <p:cBhvr>
                                        <p:cTn id="55" dur="1" fill="hold">
                                          <p:stCondLst>
                                            <p:cond delay="0"/>
                                          </p:stCondLst>
                                        </p:cTn>
                                        <p:tgtEl>
                                          <p:spTgt spid="2"/>
                                        </p:tgtEl>
                                        <p:attrNameLst>
                                          <p:attrName>style.visibility</p:attrName>
                                        </p:attrNameLst>
                                      </p:cBhvr>
                                      <p:to>
                                        <p:strVal val="visible"/>
                                      </p:to>
                                    </p:set>
                                  </p:childTnLst>
                                </p:cTn>
                              </p:par>
                            </p:childTnLst>
                          </p:cTn>
                        </p:par>
                        <p:par>
                          <p:cTn id="56" fill="hold" nodeType="afterGroup">
                            <p:stCondLst>
                              <p:cond delay="0"/>
                            </p:stCondLst>
                            <p:childTnLst>
                              <p:par>
                                <p:cTn id="57" presetID="1" presetClass="entr" presetSubtype="0"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21">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21">
                                            <p:txEl>
                                              <p:pRg st="1" end="1"/>
                                            </p:txEl>
                                          </p:spTgt>
                                        </p:tgtEl>
                                        <p:attrNameLst>
                                          <p:attrName>style.visibility</p:attrName>
                                        </p:attrNameLst>
                                      </p:cBhvr>
                                      <p:to>
                                        <p:strVal val="visible"/>
                                      </p:to>
                                    </p:set>
                                  </p:childTnLst>
                                </p:cTn>
                              </p:par>
                            </p:childTnLst>
                          </p:cTn>
                        </p:par>
                        <p:par>
                          <p:cTn id="67" fill="hold" nodeType="afterGroup">
                            <p:stCondLst>
                              <p:cond delay="0"/>
                            </p:stCondLst>
                            <p:childTnLst>
                              <p:par>
                                <p:cTn id="68" presetID="23" presetClass="entr" presetSubtype="16" fill="hold" grpId="0" nodeType="afterEffect">
                                  <p:stCondLst>
                                    <p:cond delay="0"/>
                                  </p:stCondLst>
                                  <p:childTnLst>
                                    <p:set>
                                      <p:cBhvr>
                                        <p:cTn id="69" dur="1" fill="hold">
                                          <p:stCondLst>
                                            <p:cond delay="0"/>
                                          </p:stCondLst>
                                        </p:cTn>
                                        <p:tgtEl>
                                          <p:spTgt spid="87"/>
                                        </p:tgtEl>
                                        <p:attrNameLst>
                                          <p:attrName>style.visibility</p:attrName>
                                        </p:attrNameLst>
                                      </p:cBhvr>
                                      <p:to>
                                        <p:strVal val="visible"/>
                                      </p:to>
                                    </p:set>
                                    <p:anim calcmode="lin" valueType="num">
                                      <p:cBhvr>
                                        <p:cTn id="70" dur="500" fill="hold"/>
                                        <p:tgtEl>
                                          <p:spTgt spid="87"/>
                                        </p:tgtEl>
                                        <p:attrNameLst>
                                          <p:attrName>ppt_w</p:attrName>
                                        </p:attrNameLst>
                                      </p:cBhvr>
                                      <p:tavLst>
                                        <p:tav tm="0">
                                          <p:val>
                                            <p:fltVal val="0"/>
                                          </p:val>
                                        </p:tav>
                                        <p:tav tm="100000">
                                          <p:val>
                                            <p:strVal val="#ppt_w"/>
                                          </p:val>
                                        </p:tav>
                                      </p:tavLst>
                                    </p:anim>
                                    <p:anim calcmode="lin" valueType="num">
                                      <p:cBhvr>
                                        <p:cTn id="71" dur="500" fill="hold"/>
                                        <p:tgtEl>
                                          <p:spTgt spid="87"/>
                                        </p:tgtEl>
                                        <p:attrNameLst>
                                          <p:attrName>ppt_h</p:attrName>
                                        </p:attrNameLst>
                                      </p:cBhvr>
                                      <p:tavLst>
                                        <p:tav tm="0">
                                          <p:val>
                                            <p:fltVal val="0"/>
                                          </p:val>
                                        </p:tav>
                                        <p:tav tm="100000">
                                          <p:val>
                                            <p:strVal val="#ppt_h"/>
                                          </p:val>
                                        </p:tav>
                                      </p:tavLst>
                                    </p:anim>
                                  </p:childTnLst>
                                </p:cTn>
                              </p:par>
                            </p:childTnLst>
                          </p:cTn>
                        </p:par>
                        <p:par>
                          <p:cTn id="72" fill="hold" nodeType="afterGroup">
                            <p:stCondLst>
                              <p:cond delay="500"/>
                            </p:stCondLst>
                            <p:childTnLst>
                              <p:par>
                                <p:cTn id="73" presetID="1" presetClass="entr" presetSubtype="0" fill="hold" nodeType="afterEffect">
                                  <p:stCondLst>
                                    <p:cond delay="0"/>
                                  </p:stCondLst>
                                  <p:childTnLst>
                                    <p:set>
                                      <p:cBhvr>
                                        <p:cTn id="74" dur="1" fill="hold">
                                          <p:stCondLst>
                                            <p:cond delay="0"/>
                                          </p:stCondLst>
                                        </p:cTn>
                                        <p:tgtEl>
                                          <p:spTgt spid="99"/>
                                        </p:tgtEl>
                                        <p:attrNameLst>
                                          <p:attrName>style.visibility</p:attrName>
                                        </p:attrNameLst>
                                      </p:cBhvr>
                                      <p:to>
                                        <p:strVal val="visible"/>
                                      </p:to>
                                    </p:set>
                                  </p:childTnLst>
                                </p:cTn>
                              </p:par>
                            </p:childTnLst>
                          </p:cTn>
                        </p:par>
                        <p:par>
                          <p:cTn id="75" fill="hold" nodeType="afterGroup">
                            <p:stCondLst>
                              <p:cond delay="500"/>
                            </p:stCondLst>
                            <p:childTnLst>
                              <p:par>
                                <p:cTn id="76" presetID="23" presetClass="entr" presetSubtype="16" fill="hold" grpId="0" nodeType="afterEffect">
                                  <p:stCondLst>
                                    <p:cond delay="0"/>
                                  </p:stCondLst>
                                  <p:childTnLst>
                                    <p:set>
                                      <p:cBhvr>
                                        <p:cTn id="77" dur="1" fill="hold">
                                          <p:stCondLst>
                                            <p:cond delay="0"/>
                                          </p:stCondLst>
                                        </p:cTn>
                                        <p:tgtEl>
                                          <p:spTgt spid="100"/>
                                        </p:tgtEl>
                                        <p:attrNameLst>
                                          <p:attrName>style.visibility</p:attrName>
                                        </p:attrNameLst>
                                      </p:cBhvr>
                                      <p:to>
                                        <p:strVal val="visible"/>
                                      </p:to>
                                    </p:set>
                                    <p:anim calcmode="lin" valueType="num">
                                      <p:cBhvr>
                                        <p:cTn id="78" dur="500" fill="hold"/>
                                        <p:tgtEl>
                                          <p:spTgt spid="100"/>
                                        </p:tgtEl>
                                        <p:attrNameLst>
                                          <p:attrName>ppt_w</p:attrName>
                                        </p:attrNameLst>
                                      </p:cBhvr>
                                      <p:tavLst>
                                        <p:tav tm="0">
                                          <p:val>
                                            <p:fltVal val="0"/>
                                          </p:val>
                                        </p:tav>
                                        <p:tav tm="100000">
                                          <p:val>
                                            <p:strVal val="#ppt_w"/>
                                          </p:val>
                                        </p:tav>
                                      </p:tavLst>
                                    </p:anim>
                                    <p:anim calcmode="lin" valueType="num">
                                      <p:cBhvr>
                                        <p:cTn id="79" dur="500" fill="hold"/>
                                        <p:tgtEl>
                                          <p:spTgt spid="1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6" grpId="0" animBg="1"/>
      <p:bldP spid="10" grpId="0" animBg="1"/>
      <p:bldP spid="100" grpId="0" animBg="1"/>
      <p:bldP spid="50" grpId="0" animBg="1"/>
      <p:bldP spid="113" grpId="0" animBg="1"/>
      <p:bldP spid="3" grpId="0"/>
      <p:bldP spid="10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le 1"/>
          <p:cNvSpPr>
            <a:spLocks noGrp="1"/>
          </p:cNvSpPr>
          <p:nvPr>
            <p:ph type="title"/>
          </p:nvPr>
        </p:nvSpPr>
        <p:spPr>
          <a:xfrm>
            <a:off x="685799" y="76200"/>
            <a:ext cx="8232913" cy="838200"/>
          </a:xfrm>
        </p:spPr>
        <p:txBody>
          <a:bodyPr>
            <a:noAutofit/>
          </a:bodyPr>
          <a:lstStyle/>
          <a:p>
            <a:r>
              <a:rPr lang="en-US" sz="3200" dirty="0"/>
              <a:t>Application 1: </a:t>
            </a:r>
            <a:r>
              <a:rPr lang="en-US" sz="3200" dirty="0" err="1"/>
              <a:t>Keypoint</a:t>
            </a:r>
            <a:r>
              <a:rPr lang="en-US" sz="3200" dirty="0"/>
              <a:t> Matching For Search</a:t>
            </a:r>
          </a:p>
        </p:txBody>
      </p:sp>
      <p:sp>
        <p:nvSpPr>
          <p:cNvPr id="18435" name="Content Placeholder 2"/>
          <p:cNvSpPr>
            <a:spLocks noGrp="1"/>
          </p:cNvSpPr>
          <p:nvPr>
            <p:ph idx="1"/>
          </p:nvPr>
        </p:nvSpPr>
        <p:spPr>
          <a:xfrm>
            <a:off x="457200" y="990600"/>
            <a:ext cx="8229600" cy="5605790"/>
          </a:xfrm>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pPr>
              <a:buFont typeface="Arial" charset="0"/>
              <a:buNone/>
            </a:pPr>
            <a:endParaRPr lang="en-US" b="1" dirty="0"/>
          </a:p>
          <a:p>
            <a:pPr>
              <a:buFont typeface="Arial" charset="0"/>
              <a:buNone/>
            </a:pPr>
            <a:r>
              <a:rPr lang="en-US" b="1" dirty="0"/>
              <a:t>Goal: </a:t>
            </a:r>
          </a:p>
          <a:p>
            <a:pPr>
              <a:buFont typeface="Arial" charset="0"/>
              <a:buNone/>
            </a:pPr>
            <a:r>
              <a:rPr lang="en-US" dirty="0"/>
              <a:t>We want to detect </a:t>
            </a:r>
            <a:r>
              <a:rPr lang="en-US" i="1" dirty="0"/>
              <a:t>repeatable</a:t>
            </a:r>
            <a:r>
              <a:rPr lang="en-US" dirty="0"/>
              <a:t> and </a:t>
            </a:r>
            <a:r>
              <a:rPr lang="en-US" i="1" dirty="0"/>
              <a:t>distinctive </a:t>
            </a:r>
            <a:r>
              <a:rPr lang="en-US" dirty="0"/>
              <a:t>points </a:t>
            </a:r>
            <a:endParaRPr lang="en-US" i="1" dirty="0"/>
          </a:p>
          <a:p>
            <a:pPr marL="457200" indent="-457200">
              <a:buFont typeface="Arial" panose="020B0604020202020204" pitchFamily="34" charset="0"/>
              <a:buChar char="•"/>
            </a:pPr>
            <a:r>
              <a:rPr lang="en-US" i="1" dirty="0"/>
              <a:t>Repeatable: </a:t>
            </a:r>
            <a:r>
              <a:rPr lang="en-US" dirty="0"/>
              <a:t>so that if images are slightly different, we can still retrieve them</a:t>
            </a:r>
          </a:p>
          <a:p>
            <a:pPr marL="457200" indent="-457200">
              <a:buFont typeface="Arial" panose="020B0604020202020204" pitchFamily="34" charset="0"/>
              <a:buChar char="•"/>
            </a:pPr>
            <a:r>
              <a:rPr lang="en-US" i="1" dirty="0"/>
              <a:t>Distinctive: </a:t>
            </a:r>
            <a:r>
              <a:rPr lang="en-US" dirty="0"/>
              <a:t>so we don’t retrieve irrelevant content</a:t>
            </a:r>
            <a:endParaRPr lang="en-US" i="1" dirty="0"/>
          </a:p>
        </p:txBody>
      </p:sp>
      <p:pic>
        <p:nvPicPr>
          <p:cNvPr id="18436" name="Picture 25" descr="obj14__0"/>
          <p:cNvPicPr>
            <a:picLocks noChangeAspect="1" noChangeArrowheads="1"/>
          </p:cNvPicPr>
          <p:nvPr/>
        </p:nvPicPr>
        <p:blipFill rotWithShape="1">
          <a:blip r:embed="rId3" cstate="print"/>
          <a:srcRect l="-9067" r="-9067"/>
          <a:stretch/>
        </p:blipFill>
        <p:spPr bwMode="auto">
          <a:xfrm rot="-1019039">
            <a:off x="4958725" y="1096214"/>
            <a:ext cx="2922148" cy="3084164"/>
          </a:xfrm>
          <a:prstGeom prst="rect">
            <a:avLst/>
          </a:prstGeom>
          <a:noFill/>
          <a:ln w="9525">
            <a:solidFill>
              <a:schemeClr val="tx1"/>
            </a:solidFill>
            <a:miter lim="800000"/>
            <a:headEnd/>
            <a:tailEnd/>
          </a:ln>
        </p:spPr>
      </p:pic>
      <p:sp>
        <p:nvSpPr>
          <p:cNvPr id="6" name="TextBox 5"/>
          <p:cNvSpPr txBox="1"/>
          <p:nvPr/>
        </p:nvSpPr>
        <p:spPr>
          <a:xfrm>
            <a:off x="0" y="6596390"/>
            <a:ext cx="1484702"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Adapted from D. </a:t>
            </a:r>
            <a:r>
              <a:rPr kumimoji="0" lang="en-US" sz="1050" b="0" i="0" u="none" strike="noStrike" kern="0" cap="none" spc="0" normalizeH="0" baseline="0" noProof="0" dirty="0" err="1">
                <a:ln>
                  <a:noFill/>
                </a:ln>
                <a:solidFill>
                  <a:prstClr val="black"/>
                </a:solidFill>
                <a:effectLst/>
                <a:uLnTx/>
                <a:uFillTx/>
              </a:rPr>
              <a:t>Hoiem</a:t>
            </a:r>
            <a:endParaRPr kumimoji="0" lang="en-US" sz="1050" b="0" i="0" u="none" strike="noStrike" kern="0" cap="none" spc="0" normalizeH="0" baseline="0" noProof="0" dirty="0">
              <a:ln>
                <a:noFill/>
              </a:ln>
              <a:solidFill>
                <a:prstClr val="black"/>
              </a:solidFill>
              <a:effectLst/>
              <a:uLnTx/>
              <a:uFillTx/>
            </a:endParaRPr>
          </a:p>
        </p:txBody>
      </p:sp>
      <p:sp>
        <p:nvSpPr>
          <p:cNvPr id="7" name="TextBox 6"/>
          <p:cNvSpPr txBox="1"/>
          <p:nvPr/>
        </p:nvSpPr>
        <p:spPr>
          <a:xfrm>
            <a:off x="1276534" y="1305100"/>
            <a:ext cx="76290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Query</a:t>
            </a:r>
          </a:p>
        </p:txBody>
      </p:sp>
      <p:sp>
        <p:nvSpPr>
          <p:cNvPr id="8" name="TextBox 7"/>
          <p:cNvSpPr txBox="1"/>
          <p:nvPr/>
        </p:nvSpPr>
        <p:spPr>
          <a:xfrm>
            <a:off x="3350574" y="1077565"/>
            <a:ext cx="126977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In database</a:t>
            </a:r>
          </a:p>
        </p:txBody>
      </p:sp>
      <p:pic>
        <p:nvPicPr>
          <p:cNvPr id="9" name="Picture 5" descr="obj14__0"/>
          <p:cNvPicPr>
            <a:picLocks noChangeAspect="1" noChangeArrowheads="1"/>
          </p:cNvPicPr>
          <p:nvPr/>
        </p:nvPicPr>
        <p:blipFill>
          <a:blip r:embed="rId4" cstate="print"/>
          <a:srcRect/>
          <a:stretch>
            <a:fillRect/>
          </a:stretch>
        </p:blipFill>
        <p:spPr bwMode="auto">
          <a:xfrm>
            <a:off x="603943" y="1824038"/>
            <a:ext cx="2141538" cy="2028825"/>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9B55FF2B-5D23-4E3D-9BC5-750BAC59FC56}"/>
              </a:ext>
            </a:extLst>
          </p:cNvPr>
          <p:cNvSpPr>
            <a:spLocks noGrp="1"/>
          </p:cNvSpPr>
          <p:nvPr>
            <p:ph type="sldNum" sz="quarter" idx="12"/>
          </p:nvPr>
        </p:nvSpPr>
        <p:spPr/>
        <p:txBody>
          <a:bodyPr/>
          <a:lstStyle/>
          <a:p>
            <a:pPr>
              <a:defRPr/>
            </a:pPr>
            <a:fld id="{FB5E8383-8097-49A0-B8E6-E596C1255A04}" type="slidenum">
              <a:rPr lang="en-US" smtClean="0">
                <a:solidFill>
                  <a:srgbClr val="000000"/>
                </a:solidFill>
              </a:rPr>
              <a:pPr>
                <a:defRPr/>
              </a:pPr>
              <a:t>13</a:t>
            </a:fld>
            <a:endParaRPr lang="en-US">
              <a:solidFill>
                <a:srgbClr val="000000"/>
              </a:solidFill>
            </a:endParaRPr>
          </a:p>
        </p:txBody>
      </p:sp>
    </p:spTree>
    <p:extLst>
      <p:ext uri="{BB962C8B-B14F-4D97-AF65-F5344CB8AC3E}">
        <p14:creationId xmlns:p14="http://schemas.microsoft.com/office/powerpoint/2010/main" val="508783245"/>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a:t>Application 2: Panorama stitching</a:t>
            </a:r>
          </a:p>
        </p:txBody>
      </p:sp>
      <p:sp>
        <p:nvSpPr>
          <p:cNvPr id="27651" name="Rectangle 3"/>
          <p:cNvSpPr>
            <a:spLocks noGrp="1" noChangeArrowheads="1"/>
          </p:cNvSpPr>
          <p:nvPr>
            <p:ph type="body" idx="1"/>
          </p:nvPr>
        </p:nvSpPr>
        <p:spPr>
          <a:xfrm>
            <a:off x="685800" y="914400"/>
            <a:ext cx="8153400" cy="5257800"/>
          </a:xfrm>
        </p:spPr>
        <p:txBody>
          <a:bodyPr/>
          <a:lstStyle/>
          <a:p>
            <a:r>
              <a:rPr lang="en-US" dirty="0"/>
              <a:t>We have two images – how do we combine them?</a:t>
            </a:r>
          </a:p>
        </p:txBody>
      </p:sp>
      <p:pic>
        <p:nvPicPr>
          <p:cNvPr id="27652" name="Picture 4" descr="image1"/>
          <p:cNvPicPr>
            <a:picLocks noChangeAspect="1" noChangeArrowheads="1"/>
          </p:cNvPicPr>
          <p:nvPr/>
        </p:nvPicPr>
        <p:blipFill>
          <a:blip r:embed="rId3" cstate="print"/>
          <a:srcRect/>
          <a:stretch>
            <a:fillRect/>
          </a:stretch>
        </p:blipFill>
        <p:spPr bwMode="auto">
          <a:xfrm>
            <a:off x="838200" y="2133600"/>
            <a:ext cx="3676650" cy="2660650"/>
          </a:xfrm>
          <a:prstGeom prst="rect">
            <a:avLst/>
          </a:prstGeom>
          <a:noFill/>
          <a:ln w="9525">
            <a:noFill/>
            <a:miter lim="800000"/>
            <a:headEnd/>
            <a:tailEnd/>
          </a:ln>
        </p:spPr>
      </p:pic>
      <p:pic>
        <p:nvPicPr>
          <p:cNvPr id="27653" name="Picture 5" descr="image2"/>
          <p:cNvPicPr>
            <a:picLocks noChangeAspect="1" noChangeArrowheads="1"/>
          </p:cNvPicPr>
          <p:nvPr/>
        </p:nvPicPr>
        <p:blipFill>
          <a:blip r:embed="rId4" cstate="print"/>
          <a:srcRect/>
          <a:stretch>
            <a:fillRect/>
          </a:stretch>
        </p:blipFill>
        <p:spPr bwMode="auto">
          <a:xfrm>
            <a:off x="4648200" y="2133600"/>
            <a:ext cx="3676650" cy="2660650"/>
          </a:xfrm>
          <a:prstGeom prst="rect">
            <a:avLst/>
          </a:prstGeom>
          <a:noFill/>
          <a:ln w="9525">
            <a:noFill/>
            <a:miter lim="800000"/>
            <a:headEnd/>
            <a:tailEnd/>
          </a:ln>
        </p:spPr>
      </p:pic>
      <p:sp>
        <p:nvSpPr>
          <p:cNvPr id="6" name="TextBox 5"/>
          <p:cNvSpPr txBox="1"/>
          <p:nvPr/>
        </p:nvSpPr>
        <p:spPr>
          <a:xfrm>
            <a:off x="-426" y="6596390"/>
            <a:ext cx="867654"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panose="020F0502020204030204" pitchFamily="34" charset="0"/>
              </a:rPr>
              <a:t>L. </a:t>
            </a:r>
            <a:r>
              <a:rPr kumimoji="0" lang="en-US" sz="1050" b="0" i="0" u="none" strike="noStrike" kern="0" cap="none" spc="0" normalizeH="0" baseline="0" noProof="0" dirty="0" err="1">
                <a:ln>
                  <a:noFill/>
                </a:ln>
                <a:solidFill>
                  <a:prstClr val="black"/>
                </a:solidFill>
                <a:effectLst/>
                <a:uLnTx/>
                <a:uFillTx/>
                <a:latin typeface="Calibri" panose="020F0502020204030204" pitchFamily="34" charset="0"/>
              </a:rPr>
              <a:t>Lazebnik</a:t>
            </a:r>
            <a:endParaRPr kumimoji="0" lang="en-US" sz="1050" b="0" i="0" u="none" strike="noStrike" kern="0" cap="none" spc="0" normalizeH="0" baseline="0" noProof="0" dirty="0">
              <a:ln>
                <a:noFill/>
              </a:ln>
              <a:solidFill>
                <a:prstClr val="black"/>
              </a:solidFill>
              <a:effectLst/>
              <a:uLnTx/>
              <a:uFillTx/>
              <a:latin typeface="Calibri" panose="020F0502020204030204" pitchFamily="34" charset="0"/>
            </a:endParaRPr>
          </a:p>
        </p:txBody>
      </p:sp>
      <p:sp>
        <p:nvSpPr>
          <p:cNvPr id="2" name="Slide Number Placeholder 1">
            <a:extLst>
              <a:ext uri="{FF2B5EF4-FFF2-40B4-BE49-F238E27FC236}">
                <a16:creationId xmlns:a16="http://schemas.microsoft.com/office/drawing/2014/main" id="{6C3FC177-8849-4254-BEC5-02239C89C6C2}"/>
              </a:ext>
            </a:extLst>
          </p:cNvPr>
          <p:cNvSpPr>
            <a:spLocks noGrp="1"/>
          </p:cNvSpPr>
          <p:nvPr>
            <p:ph type="sldNum" sz="quarter" idx="12"/>
          </p:nvPr>
        </p:nvSpPr>
        <p:spPr/>
        <p:txBody>
          <a:bodyPr/>
          <a:lstStyle/>
          <a:p>
            <a:pPr>
              <a:defRPr/>
            </a:pPr>
            <a:fld id="{FB5E8383-8097-49A0-B8E6-E596C1255A04}" type="slidenum">
              <a:rPr lang="en-US" smtClean="0">
                <a:solidFill>
                  <a:srgbClr val="000000"/>
                </a:solidFill>
              </a:rPr>
              <a:pPr>
                <a:defRPr/>
              </a:pPr>
              <a:t>14</a:t>
            </a:fld>
            <a:endParaRPr lang="en-US">
              <a:solidFill>
                <a:srgbClr val="000000"/>
              </a:solidFill>
            </a:endParaRPr>
          </a:p>
        </p:txBody>
      </p:sp>
    </p:spTree>
    <p:extLst>
      <p:ext uri="{BB962C8B-B14F-4D97-AF65-F5344CB8AC3E}">
        <p14:creationId xmlns:p14="http://schemas.microsoft.com/office/powerpoint/2010/main" val="368055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SIFT2"/>
          <p:cNvPicPr>
            <a:picLocks noChangeArrowheads="1"/>
          </p:cNvPicPr>
          <p:nvPr/>
        </p:nvPicPr>
        <p:blipFill>
          <a:blip r:embed="rId3" cstate="print"/>
          <a:srcRect/>
          <a:stretch>
            <a:fillRect/>
          </a:stretch>
        </p:blipFill>
        <p:spPr bwMode="auto">
          <a:xfrm>
            <a:off x="4648200" y="2133600"/>
            <a:ext cx="3675063" cy="2660650"/>
          </a:xfrm>
          <a:prstGeom prst="rect">
            <a:avLst/>
          </a:prstGeom>
          <a:noFill/>
          <a:ln w="9525">
            <a:noFill/>
            <a:miter lim="800000"/>
            <a:headEnd/>
            <a:tailEnd/>
          </a:ln>
        </p:spPr>
      </p:pic>
      <p:pic>
        <p:nvPicPr>
          <p:cNvPr id="28675" name="Picture 7" descr="SIFT1"/>
          <p:cNvPicPr>
            <a:picLocks noChangeAspect="1" noChangeArrowheads="1"/>
          </p:cNvPicPr>
          <p:nvPr/>
        </p:nvPicPr>
        <p:blipFill>
          <a:blip r:embed="rId4" cstate="print"/>
          <a:srcRect/>
          <a:stretch>
            <a:fillRect/>
          </a:stretch>
        </p:blipFill>
        <p:spPr bwMode="auto">
          <a:xfrm>
            <a:off x="838200" y="2133600"/>
            <a:ext cx="3675063" cy="2663825"/>
          </a:xfrm>
          <a:prstGeom prst="rect">
            <a:avLst/>
          </a:prstGeom>
          <a:noFill/>
          <a:ln w="9525">
            <a:noFill/>
            <a:miter lim="800000"/>
            <a:headEnd/>
            <a:tailEnd/>
          </a:ln>
        </p:spPr>
      </p:pic>
      <p:sp>
        <p:nvSpPr>
          <p:cNvPr id="28676" name="Rectangle 2"/>
          <p:cNvSpPr>
            <a:spLocks noGrp="1" noChangeArrowheads="1"/>
          </p:cNvSpPr>
          <p:nvPr>
            <p:ph type="title"/>
          </p:nvPr>
        </p:nvSpPr>
        <p:spPr/>
        <p:txBody>
          <a:bodyPr/>
          <a:lstStyle/>
          <a:p>
            <a:r>
              <a:rPr lang="en-US" dirty="0"/>
              <a:t>Application 2: Panorama stitching</a:t>
            </a:r>
          </a:p>
        </p:txBody>
      </p:sp>
      <p:sp>
        <p:nvSpPr>
          <p:cNvPr id="28677" name="Rectangle 3"/>
          <p:cNvSpPr>
            <a:spLocks noGrp="1" noChangeArrowheads="1"/>
          </p:cNvSpPr>
          <p:nvPr>
            <p:ph type="body" idx="1"/>
          </p:nvPr>
        </p:nvSpPr>
        <p:spPr>
          <a:xfrm>
            <a:off x="685799" y="914400"/>
            <a:ext cx="8246165" cy="5257800"/>
          </a:xfrm>
        </p:spPr>
        <p:txBody>
          <a:bodyPr/>
          <a:lstStyle/>
          <a:p>
            <a:r>
              <a:rPr lang="en-US" dirty="0"/>
              <a:t>We have two images – how do we combine them?</a:t>
            </a:r>
          </a:p>
        </p:txBody>
      </p:sp>
      <p:sp>
        <p:nvSpPr>
          <p:cNvPr id="28678" name="Text Box 14"/>
          <p:cNvSpPr txBox="1">
            <a:spLocks noChangeArrowheads="1"/>
          </p:cNvSpPr>
          <p:nvPr/>
        </p:nvSpPr>
        <p:spPr bwMode="auto">
          <a:xfrm>
            <a:off x="1203325" y="5094288"/>
            <a:ext cx="3863975" cy="519112"/>
          </a:xfrm>
          <a:prstGeom prst="rect">
            <a:avLst/>
          </a:prstGeom>
          <a:noFill/>
          <a:ln w="9525">
            <a:noFill/>
            <a:miter lim="800000"/>
            <a:headEnd/>
            <a:tailEnd/>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0000"/>
                </a:solidFill>
                <a:effectLst/>
                <a:uLnTx/>
                <a:uFillTx/>
                <a:cs typeface="Arial" pitchFamily="34" charset="0"/>
              </a:rPr>
              <a:t>Step 1: extract features</a:t>
            </a:r>
          </a:p>
        </p:txBody>
      </p:sp>
      <p:grpSp>
        <p:nvGrpSpPr>
          <p:cNvPr id="2" name="Group 19"/>
          <p:cNvGrpSpPr>
            <a:grpSpLocks/>
          </p:cNvGrpSpPr>
          <p:nvPr/>
        </p:nvGrpSpPr>
        <p:grpSpPr bwMode="auto">
          <a:xfrm>
            <a:off x="1219200" y="3054350"/>
            <a:ext cx="4829175" cy="3027363"/>
            <a:chOff x="768" y="1924"/>
            <a:chExt cx="3042" cy="1907"/>
          </a:xfrm>
        </p:grpSpPr>
        <p:sp>
          <p:nvSpPr>
            <p:cNvPr id="28680" name="Text Box 15"/>
            <p:cNvSpPr txBox="1">
              <a:spLocks noChangeArrowheads="1"/>
            </p:cNvSpPr>
            <p:nvPr/>
          </p:nvSpPr>
          <p:spPr bwMode="auto">
            <a:xfrm>
              <a:off x="768" y="3504"/>
              <a:ext cx="2372" cy="327"/>
            </a:xfrm>
            <a:prstGeom prst="rect">
              <a:avLst/>
            </a:prstGeom>
            <a:noFill/>
            <a:ln w="9525">
              <a:noFill/>
              <a:miter lim="800000"/>
              <a:headEnd/>
              <a:tailEnd/>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0000"/>
                  </a:solidFill>
                  <a:effectLst/>
                  <a:uLnTx/>
                  <a:uFillTx/>
                  <a:cs typeface="Arial" pitchFamily="34" charset="0"/>
                </a:rPr>
                <a:t>Step 2: match features</a:t>
              </a:r>
            </a:p>
          </p:txBody>
        </p:sp>
        <p:grpSp>
          <p:nvGrpSpPr>
            <p:cNvPr id="28681" name="Group 18"/>
            <p:cNvGrpSpPr>
              <a:grpSpLocks/>
            </p:cNvGrpSpPr>
            <p:nvPr/>
          </p:nvGrpSpPr>
          <p:grpSpPr bwMode="auto">
            <a:xfrm>
              <a:off x="2072" y="1924"/>
              <a:ext cx="1738" cy="954"/>
              <a:chOff x="2072" y="1924"/>
              <a:chExt cx="1738" cy="954"/>
            </a:xfrm>
          </p:grpSpPr>
          <p:sp>
            <p:nvSpPr>
              <p:cNvPr id="28682" name="Line 8"/>
              <p:cNvSpPr>
                <a:spLocks noChangeShapeType="1"/>
              </p:cNvSpPr>
              <p:nvPr/>
            </p:nvSpPr>
            <p:spPr bwMode="auto">
              <a:xfrm flipV="1">
                <a:off x="2072" y="1924"/>
                <a:ext cx="1200" cy="96"/>
              </a:xfrm>
              <a:prstGeom prst="line">
                <a:avLst/>
              </a:prstGeom>
              <a:noFill/>
              <a:ln w="28575">
                <a:solidFill>
                  <a:srgbClr val="FF0000"/>
                </a:solidFill>
                <a:round/>
                <a:headEnd type="triangle" w="med" len="med"/>
                <a:tailEnd type="triangle" w="med" len="me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cs typeface="Arial" pitchFamily="34" charset="0"/>
                </a:endParaRPr>
              </a:p>
            </p:txBody>
          </p:sp>
          <p:sp>
            <p:nvSpPr>
              <p:cNvPr id="28683" name="Line 9"/>
              <p:cNvSpPr>
                <a:spLocks noChangeShapeType="1"/>
              </p:cNvSpPr>
              <p:nvPr/>
            </p:nvSpPr>
            <p:spPr bwMode="auto">
              <a:xfrm>
                <a:off x="2666" y="2094"/>
                <a:ext cx="1144" cy="9"/>
              </a:xfrm>
              <a:prstGeom prst="line">
                <a:avLst/>
              </a:prstGeom>
              <a:noFill/>
              <a:ln w="28575">
                <a:solidFill>
                  <a:srgbClr val="FF0000"/>
                </a:solidFill>
                <a:round/>
                <a:headEnd type="triangle" w="med" len="med"/>
                <a:tailEnd type="triangle" w="med" len="me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cs typeface="Arial" pitchFamily="34" charset="0"/>
                </a:endParaRPr>
              </a:p>
            </p:txBody>
          </p:sp>
          <p:sp>
            <p:nvSpPr>
              <p:cNvPr id="28684" name="Line 10"/>
              <p:cNvSpPr>
                <a:spLocks noChangeShapeType="1"/>
              </p:cNvSpPr>
              <p:nvPr/>
            </p:nvSpPr>
            <p:spPr bwMode="auto">
              <a:xfrm flipV="1">
                <a:off x="2346" y="2788"/>
                <a:ext cx="1070" cy="90"/>
              </a:xfrm>
              <a:prstGeom prst="line">
                <a:avLst/>
              </a:prstGeom>
              <a:noFill/>
              <a:ln w="28575">
                <a:solidFill>
                  <a:srgbClr val="FF0000"/>
                </a:solidFill>
                <a:round/>
                <a:headEnd type="triangle" w="med" len="med"/>
                <a:tailEnd type="triangle" w="med" len="me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cs typeface="Arial" pitchFamily="34" charset="0"/>
                </a:endParaRPr>
              </a:p>
            </p:txBody>
          </p:sp>
          <p:sp>
            <p:nvSpPr>
              <p:cNvPr id="28685" name="Freeform 11"/>
              <p:cNvSpPr>
                <a:spLocks/>
              </p:cNvSpPr>
              <p:nvPr/>
            </p:nvSpPr>
            <p:spPr bwMode="auto">
              <a:xfrm>
                <a:off x="2617" y="2415"/>
                <a:ext cx="1092" cy="30"/>
              </a:xfrm>
              <a:custGeom>
                <a:avLst/>
                <a:gdLst>
                  <a:gd name="T0" fmla="*/ 0 w 1092"/>
                  <a:gd name="T1" fmla="*/ 30 h 30"/>
                  <a:gd name="T2" fmla="*/ 1092 w 1092"/>
                  <a:gd name="T3" fmla="*/ 0 h 30"/>
                  <a:gd name="T4" fmla="*/ 0 60000 65536"/>
                  <a:gd name="T5" fmla="*/ 0 60000 65536"/>
                  <a:gd name="T6" fmla="*/ 0 w 1092"/>
                  <a:gd name="T7" fmla="*/ 0 h 30"/>
                  <a:gd name="T8" fmla="*/ 1092 w 1092"/>
                  <a:gd name="T9" fmla="*/ 30 h 30"/>
                </a:gdLst>
                <a:ahLst/>
                <a:cxnLst>
                  <a:cxn ang="T4">
                    <a:pos x="T0" y="T1"/>
                  </a:cxn>
                  <a:cxn ang="T5">
                    <a:pos x="T2" y="T3"/>
                  </a:cxn>
                </a:cxnLst>
                <a:rect l="T6" t="T7" r="T8" b="T9"/>
                <a:pathLst>
                  <a:path w="1092" h="30">
                    <a:moveTo>
                      <a:pt x="0" y="30"/>
                    </a:moveTo>
                    <a:lnTo>
                      <a:pt x="1092" y="0"/>
                    </a:lnTo>
                  </a:path>
                </a:pathLst>
              </a:custGeom>
              <a:noFill/>
              <a:ln w="28575">
                <a:solidFill>
                  <a:srgbClr val="FF0000"/>
                </a:solidFill>
                <a:round/>
                <a:headEnd type="triangle" w="med" len="med"/>
                <a:tailEnd type="triangle" w="med" len="me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cs typeface="Arial" pitchFamily="34" charset="0"/>
                </a:endParaRPr>
              </a:p>
            </p:txBody>
          </p:sp>
          <p:sp>
            <p:nvSpPr>
              <p:cNvPr id="28686" name="Line 12"/>
              <p:cNvSpPr>
                <a:spLocks noChangeShapeType="1"/>
              </p:cNvSpPr>
              <p:nvPr/>
            </p:nvSpPr>
            <p:spPr bwMode="auto">
              <a:xfrm flipV="1">
                <a:off x="2170" y="2236"/>
                <a:ext cx="1150" cy="82"/>
              </a:xfrm>
              <a:prstGeom prst="line">
                <a:avLst/>
              </a:prstGeom>
              <a:noFill/>
              <a:ln w="28575">
                <a:solidFill>
                  <a:srgbClr val="FF0000"/>
                </a:solidFill>
                <a:round/>
                <a:headEnd type="triangle" w="med" len="med"/>
                <a:tailEnd type="triangle" w="med" len="me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cs typeface="Arial" pitchFamily="34" charset="0"/>
                </a:endParaRPr>
              </a:p>
            </p:txBody>
          </p:sp>
          <p:sp>
            <p:nvSpPr>
              <p:cNvPr id="28687" name="Freeform 17"/>
              <p:cNvSpPr>
                <a:spLocks/>
              </p:cNvSpPr>
              <p:nvPr/>
            </p:nvSpPr>
            <p:spPr bwMode="auto">
              <a:xfrm>
                <a:off x="2530" y="2617"/>
                <a:ext cx="1017" cy="65"/>
              </a:xfrm>
              <a:custGeom>
                <a:avLst/>
                <a:gdLst>
                  <a:gd name="T0" fmla="*/ 0 w 1017"/>
                  <a:gd name="T1" fmla="*/ 65 h 65"/>
                  <a:gd name="T2" fmla="*/ 1017 w 1017"/>
                  <a:gd name="T3" fmla="*/ 0 h 65"/>
                  <a:gd name="T4" fmla="*/ 0 60000 65536"/>
                  <a:gd name="T5" fmla="*/ 0 60000 65536"/>
                  <a:gd name="T6" fmla="*/ 0 w 1017"/>
                  <a:gd name="T7" fmla="*/ 0 h 65"/>
                  <a:gd name="T8" fmla="*/ 1017 w 1017"/>
                  <a:gd name="T9" fmla="*/ 65 h 65"/>
                </a:gdLst>
                <a:ahLst/>
                <a:cxnLst>
                  <a:cxn ang="T4">
                    <a:pos x="T0" y="T1"/>
                  </a:cxn>
                  <a:cxn ang="T5">
                    <a:pos x="T2" y="T3"/>
                  </a:cxn>
                </a:cxnLst>
                <a:rect l="T6" t="T7" r="T8" b="T9"/>
                <a:pathLst>
                  <a:path w="1017" h="65">
                    <a:moveTo>
                      <a:pt x="0" y="65"/>
                    </a:moveTo>
                    <a:lnTo>
                      <a:pt x="1017" y="0"/>
                    </a:lnTo>
                  </a:path>
                </a:pathLst>
              </a:custGeom>
              <a:noFill/>
              <a:ln w="28575">
                <a:solidFill>
                  <a:srgbClr val="FF0000"/>
                </a:solidFill>
                <a:round/>
                <a:headEnd type="triangle" w="med" len="med"/>
                <a:tailEnd type="triangle" w="med" len="me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cs typeface="Arial" pitchFamily="34" charset="0"/>
                </a:endParaRPr>
              </a:p>
            </p:txBody>
          </p:sp>
        </p:grpSp>
      </p:grpSp>
      <p:sp>
        <p:nvSpPr>
          <p:cNvPr id="17" name="TextBox 16"/>
          <p:cNvSpPr txBox="1"/>
          <p:nvPr/>
        </p:nvSpPr>
        <p:spPr>
          <a:xfrm>
            <a:off x="-426" y="6596390"/>
            <a:ext cx="867654"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panose="020F0502020204030204" pitchFamily="34" charset="0"/>
              </a:rPr>
              <a:t>L. </a:t>
            </a:r>
            <a:r>
              <a:rPr kumimoji="0" lang="en-US" sz="1050" b="0" i="0" u="none" strike="noStrike" kern="0" cap="none" spc="0" normalizeH="0" baseline="0" noProof="0" dirty="0" err="1">
                <a:ln>
                  <a:noFill/>
                </a:ln>
                <a:solidFill>
                  <a:prstClr val="black"/>
                </a:solidFill>
                <a:effectLst/>
                <a:uLnTx/>
                <a:uFillTx/>
                <a:latin typeface="Calibri" panose="020F0502020204030204" pitchFamily="34" charset="0"/>
              </a:rPr>
              <a:t>Lazebnik</a:t>
            </a:r>
            <a:endParaRPr kumimoji="0" lang="en-US" sz="1050" b="0" i="0" u="none" strike="noStrike" kern="0" cap="none" spc="0" normalizeH="0" baseline="0" noProof="0" dirty="0">
              <a:ln>
                <a:noFill/>
              </a:ln>
              <a:solidFill>
                <a:prstClr val="black"/>
              </a:solidFill>
              <a:effectLst/>
              <a:uLnTx/>
              <a:uFillTx/>
              <a:latin typeface="Calibri" panose="020F0502020204030204" pitchFamily="34" charset="0"/>
            </a:endParaRPr>
          </a:p>
        </p:txBody>
      </p:sp>
      <p:sp>
        <p:nvSpPr>
          <p:cNvPr id="3" name="Slide Number Placeholder 2">
            <a:extLst>
              <a:ext uri="{FF2B5EF4-FFF2-40B4-BE49-F238E27FC236}">
                <a16:creationId xmlns:a16="http://schemas.microsoft.com/office/drawing/2014/main" id="{A6EE5F47-9E5C-41DA-A9DE-F685846CD333}"/>
              </a:ext>
            </a:extLst>
          </p:cNvPr>
          <p:cNvSpPr>
            <a:spLocks noGrp="1"/>
          </p:cNvSpPr>
          <p:nvPr>
            <p:ph type="sldNum" sz="quarter" idx="12"/>
          </p:nvPr>
        </p:nvSpPr>
        <p:spPr/>
        <p:txBody>
          <a:bodyPr/>
          <a:lstStyle/>
          <a:p>
            <a:pPr>
              <a:defRPr/>
            </a:pPr>
            <a:fld id="{FB5E8383-8097-49A0-B8E6-E596C1255A04}" type="slidenum">
              <a:rPr lang="en-US" smtClean="0">
                <a:solidFill>
                  <a:srgbClr val="000000"/>
                </a:solidFill>
              </a:rPr>
              <a:pPr>
                <a:defRPr/>
              </a:pPr>
              <a:t>15</a:t>
            </a:fld>
            <a:endParaRPr lang="en-US">
              <a:solidFill>
                <a:srgbClr val="000000"/>
              </a:solidFill>
            </a:endParaRPr>
          </a:p>
        </p:txBody>
      </p:sp>
    </p:spTree>
    <p:extLst>
      <p:ext uri="{BB962C8B-B14F-4D97-AF65-F5344CB8AC3E}">
        <p14:creationId xmlns:p14="http://schemas.microsoft.com/office/powerpoint/2010/main" val="118502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Application 2: Panorama stitching</a:t>
            </a:r>
          </a:p>
        </p:txBody>
      </p:sp>
      <p:sp>
        <p:nvSpPr>
          <p:cNvPr id="29699" name="Rectangle 3"/>
          <p:cNvSpPr>
            <a:spLocks noGrp="1" noChangeArrowheads="1"/>
          </p:cNvSpPr>
          <p:nvPr>
            <p:ph type="body" idx="1"/>
          </p:nvPr>
        </p:nvSpPr>
        <p:spPr>
          <a:xfrm>
            <a:off x="685800" y="914400"/>
            <a:ext cx="8153400" cy="5257800"/>
          </a:xfrm>
        </p:spPr>
        <p:txBody>
          <a:bodyPr/>
          <a:lstStyle/>
          <a:p>
            <a:r>
              <a:rPr lang="en-US" dirty="0"/>
              <a:t>We have two images – how do we combine them?</a:t>
            </a:r>
          </a:p>
        </p:txBody>
      </p:sp>
      <p:sp>
        <p:nvSpPr>
          <p:cNvPr id="29700" name="Text Box 13"/>
          <p:cNvSpPr txBox="1">
            <a:spLocks noChangeArrowheads="1"/>
          </p:cNvSpPr>
          <p:nvPr/>
        </p:nvSpPr>
        <p:spPr bwMode="auto">
          <a:xfrm>
            <a:off x="1203325" y="5094288"/>
            <a:ext cx="3863975" cy="519112"/>
          </a:xfrm>
          <a:prstGeom prst="rect">
            <a:avLst/>
          </a:prstGeom>
          <a:noFill/>
          <a:ln w="9525">
            <a:noFill/>
            <a:miter lim="800000"/>
            <a:headEnd/>
            <a:tailEnd/>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0000"/>
                </a:solidFill>
                <a:effectLst/>
                <a:uLnTx/>
                <a:uFillTx/>
                <a:cs typeface="Arial" pitchFamily="34" charset="0"/>
              </a:rPr>
              <a:t>Step 1: extract features</a:t>
            </a:r>
          </a:p>
        </p:txBody>
      </p:sp>
      <p:sp>
        <p:nvSpPr>
          <p:cNvPr id="29701" name="Text Box 14"/>
          <p:cNvSpPr txBox="1">
            <a:spLocks noChangeArrowheads="1"/>
          </p:cNvSpPr>
          <p:nvPr/>
        </p:nvSpPr>
        <p:spPr bwMode="auto">
          <a:xfrm>
            <a:off x="1219200" y="5562600"/>
            <a:ext cx="3765550" cy="519113"/>
          </a:xfrm>
          <a:prstGeom prst="rect">
            <a:avLst/>
          </a:prstGeom>
          <a:noFill/>
          <a:ln w="9525">
            <a:noFill/>
            <a:miter lim="800000"/>
            <a:headEnd/>
            <a:tailEnd/>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0000"/>
                </a:solidFill>
                <a:effectLst/>
                <a:uLnTx/>
                <a:uFillTx/>
                <a:cs typeface="Arial" pitchFamily="34" charset="0"/>
              </a:rPr>
              <a:t>Step 2: match features</a:t>
            </a:r>
          </a:p>
        </p:txBody>
      </p:sp>
      <p:sp>
        <p:nvSpPr>
          <p:cNvPr id="29702" name="Text Box 15"/>
          <p:cNvSpPr txBox="1">
            <a:spLocks noChangeArrowheads="1"/>
          </p:cNvSpPr>
          <p:nvPr/>
        </p:nvSpPr>
        <p:spPr bwMode="auto">
          <a:xfrm>
            <a:off x="1219200" y="6034088"/>
            <a:ext cx="3411538" cy="519112"/>
          </a:xfrm>
          <a:prstGeom prst="rect">
            <a:avLst/>
          </a:prstGeom>
          <a:noFill/>
          <a:ln w="9525">
            <a:noFill/>
            <a:miter lim="800000"/>
            <a:headEnd/>
            <a:tailEnd/>
          </a:ln>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0000"/>
                </a:solidFill>
                <a:effectLst/>
                <a:uLnTx/>
                <a:uFillTx/>
                <a:cs typeface="Arial" pitchFamily="34" charset="0"/>
              </a:rPr>
              <a:t>Step 3: align images</a:t>
            </a:r>
          </a:p>
        </p:txBody>
      </p:sp>
      <p:pic>
        <p:nvPicPr>
          <p:cNvPr id="29703" name="Picture 16" descr="homography"/>
          <p:cNvPicPr>
            <a:picLocks noChangeAspect="1" noChangeArrowheads="1"/>
          </p:cNvPicPr>
          <p:nvPr/>
        </p:nvPicPr>
        <p:blipFill>
          <a:blip r:embed="rId3" cstate="print"/>
          <a:srcRect/>
          <a:stretch>
            <a:fillRect/>
          </a:stretch>
        </p:blipFill>
        <p:spPr bwMode="auto">
          <a:xfrm>
            <a:off x="1738313" y="2133600"/>
            <a:ext cx="5691187" cy="2846388"/>
          </a:xfrm>
          <a:prstGeom prst="rect">
            <a:avLst/>
          </a:prstGeom>
          <a:noFill/>
          <a:ln w="9525">
            <a:noFill/>
            <a:miter lim="800000"/>
            <a:headEnd/>
            <a:tailEnd/>
          </a:ln>
        </p:spPr>
      </p:pic>
      <p:sp>
        <p:nvSpPr>
          <p:cNvPr id="9" name="TextBox 8"/>
          <p:cNvSpPr txBox="1"/>
          <p:nvPr/>
        </p:nvSpPr>
        <p:spPr>
          <a:xfrm>
            <a:off x="-426" y="6596390"/>
            <a:ext cx="867654"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panose="020F0502020204030204" pitchFamily="34" charset="0"/>
              </a:rPr>
              <a:t>L. </a:t>
            </a:r>
            <a:r>
              <a:rPr kumimoji="0" lang="en-US" sz="1050" b="0" i="0" u="none" strike="noStrike" kern="0" cap="none" spc="0" normalizeH="0" baseline="0" noProof="0" dirty="0" err="1">
                <a:ln>
                  <a:noFill/>
                </a:ln>
                <a:solidFill>
                  <a:prstClr val="black"/>
                </a:solidFill>
                <a:effectLst/>
                <a:uLnTx/>
                <a:uFillTx/>
                <a:latin typeface="Calibri" panose="020F0502020204030204" pitchFamily="34" charset="0"/>
              </a:rPr>
              <a:t>Lazebnik</a:t>
            </a:r>
            <a:endParaRPr kumimoji="0" lang="en-US" sz="1050" b="0" i="0" u="none" strike="noStrike" kern="0" cap="none" spc="0" normalizeH="0" baseline="0" noProof="0" dirty="0">
              <a:ln>
                <a:noFill/>
              </a:ln>
              <a:solidFill>
                <a:prstClr val="black"/>
              </a:solidFill>
              <a:effectLst/>
              <a:uLnTx/>
              <a:uFillTx/>
              <a:latin typeface="Calibri" panose="020F0502020204030204" pitchFamily="34" charset="0"/>
            </a:endParaRPr>
          </a:p>
        </p:txBody>
      </p:sp>
      <p:sp>
        <p:nvSpPr>
          <p:cNvPr id="2" name="Slide Number Placeholder 1">
            <a:extLst>
              <a:ext uri="{FF2B5EF4-FFF2-40B4-BE49-F238E27FC236}">
                <a16:creationId xmlns:a16="http://schemas.microsoft.com/office/drawing/2014/main" id="{93921A50-1C79-4517-8D95-4945BCA660C0}"/>
              </a:ext>
            </a:extLst>
          </p:cNvPr>
          <p:cNvSpPr>
            <a:spLocks noGrp="1"/>
          </p:cNvSpPr>
          <p:nvPr>
            <p:ph type="sldNum" sz="quarter" idx="12"/>
          </p:nvPr>
        </p:nvSpPr>
        <p:spPr/>
        <p:txBody>
          <a:bodyPr/>
          <a:lstStyle/>
          <a:p>
            <a:pPr>
              <a:defRPr/>
            </a:pPr>
            <a:fld id="{FB5E8383-8097-49A0-B8E6-E596C1255A04}" type="slidenum">
              <a:rPr lang="en-US" smtClean="0">
                <a:solidFill>
                  <a:srgbClr val="000000"/>
                </a:solidFill>
              </a:rPr>
              <a:pPr>
                <a:defRPr/>
              </a:pPr>
              <a:t>16</a:t>
            </a:fld>
            <a:endParaRPr lang="en-US">
              <a:solidFill>
                <a:srgbClr val="000000"/>
              </a:solidFill>
            </a:endParaRPr>
          </a:p>
        </p:txBody>
      </p:sp>
    </p:spTree>
    <p:extLst>
      <p:ext uri="{BB962C8B-B14F-4D97-AF65-F5344CB8AC3E}">
        <p14:creationId xmlns:p14="http://schemas.microsoft.com/office/powerpoint/2010/main" val="2404912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p:cNvSpPr>
            <a:spLocks noGrp="1" noChangeArrowheads="1"/>
          </p:cNvSpPr>
          <p:nvPr>
            <p:ph type="title"/>
          </p:nvPr>
        </p:nvSpPr>
        <p:spPr>
          <a:xfrm>
            <a:off x="0" y="274638"/>
            <a:ext cx="9144000" cy="1143000"/>
          </a:xfrm>
        </p:spPr>
        <p:txBody>
          <a:bodyPr>
            <a:noAutofit/>
          </a:bodyPr>
          <a:lstStyle/>
          <a:p>
            <a:r>
              <a:rPr lang="en-US" b="1" dirty="0"/>
              <a:t>Corners</a:t>
            </a:r>
            <a:r>
              <a:rPr lang="en-US" dirty="0"/>
              <a:t> as distinctive interest points</a:t>
            </a:r>
            <a:endParaRPr lang="ru-RU" dirty="0"/>
          </a:p>
        </p:txBody>
      </p:sp>
      <p:sp>
        <p:nvSpPr>
          <p:cNvPr id="836611" name="Rectangle 3"/>
          <p:cNvSpPr>
            <a:spLocks noGrp="1" noChangeArrowheads="1"/>
          </p:cNvSpPr>
          <p:nvPr>
            <p:ph idx="1"/>
          </p:nvPr>
        </p:nvSpPr>
        <p:spPr>
          <a:xfrm>
            <a:off x="457200" y="1295400"/>
            <a:ext cx="8229600" cy="4830763"/>
          </a:xfrm>
        </p:spPr>
        <p:txBody>
          <a:bodyPr>
            <a:normAutofit/>
          </a:bodyPr>
          <a:lstStyle/>
          <a:p>
            <a:pPr>
              <a:lnSpc>
                <a:spcPct val="90000"/>
              </a:lnSpc>
            </a:pPr>
            <a:r>
              <a:rPr lang="en-US" sz="2800" dirty="0"/>
              <a:t>We should easily recognize the </a:t>
            </a:r>
            <a:r>
              <a:rPr lang="en-US" sz="2800" dirty="0" err="1"/>
              <a:t>keypoint</a:t>
            </a:r>
            <a:r>
              <a:rPr lang="en-US" sz="2800" dirty="0"/>
              <a:t> by looking through a small window</a:t>
            </a:r>
          </a:p>
          <a:p>
            <a:pPr>
              <a:lnSpc>
                <a:spcPct val="90000"/>
              </a:lnSpc>
            </a:pPr>
            <a:r>
              <a:rPr lang="en-US" sz="2800" dirty="0"/>
              <a:t>Shifting a window in </a:t>
            </a:r>
            <a:r>
              <a:rPr lang="en-US" sz="2800" i="1" dirty="0"/>
              <a:t>any</a:t>
            </a:r>
            <a:r>
              <a:rPr lang="en-US" sz="2800" dirty="0"/>
              <a:t> </a:t>
            </a:r>
            <a:r>
              <a:rPr lang="en-US" sz="2800" i="1" dirty="0"/>
              <a:t>direction</a:t>
            </a:r>
            <a:r>
              <a:rPr lang="en-US" sz="2800" dirty="0"/>
              <a:t> should give </a:t>
            </a:r>
            <a:r>
              <a:rPr lang="en-US" sz="2800" i="1" dirty="0"/>
              <a:t>a large change</a:t>
            </a:r>
            <a:r>
              <a:rPr lang="en-US" sz="2800" dirty="0"/>
              <a:t> in intensity</a:t>
            </a:r>
            <a:endParaRPr lang="ru-RU" sz="2800" dirty="0"/>
          </a:p>
        </p:txBody>
      </p:sp>
      <p:grpSp>
        <p:nvGrpSpPr>
          <p:cNvPr id="2" name="Group 4"/>
          <p:cNvGrpSpPr>
            <a:grpSpLocks/>
          </p:cNvGrpSpPr>
          <p:nvPr/>
        </p:nvGrpSpPr>
        <p:grpSpPr bwMode="auto">
          <a:xfrm>
            <a:off x="3561807" y="3167018"/>
            <a:ext cx="2686595" cy="3319416"/>
            <a:chOff x="2160" y="1824"/>
            <a:chExt cx="1851" cy="2287"/>
          </a:xfrm>
        </p:grpSpPr>
        <p:pic>
          <p:nvPicPr>
            <p:cNvPr id="836613" name="Picture 5" descr="corner"/>
            <p:cNvPicPr>
              <a:picLocks noChangeAspect="1" noChangeArrowheads="1"/>
            </p:cNvPicPr>
            <p:nvPr/>
          </p:nvPicPr>
          <p:blipFill>
            <a:blip r:embed="rId3" cstate="print"/>
            <a:srcRect/>
            <a:stretch>
              <a:fillRect/>
            </a:stretch>
          </p:blipFill>
          <p:spPr bwMode="auto">
            <a:xfrm>
              <a:off x="2160" y="1824"/>
              <a:ext cx="1440" cy="1440"/>
            </a:xfrm>
            <a:prstGeom prst="rect">
              <a:avLst/>
            </a:prstGeom>
            <a:noFill/>
            <a:ln w="9525">
              <a:solidFill>
                <a:schemeClr val="tx1"/>
              </a:solidFill>
              <a:miter lim="800000"/>
              <a:headEnd/>
              <a:tailEnd/>
            </a:ln>
          </p:spPr>
        </p:pic>
        <p:sp>
          <p:nvSpPr>
            <p:cNvPr id="836614" name="Text Box 6"/>
            <p:cNvSpPr txBox="1">
              <a:spLocks noChangeArrowheads="1"/>
            </p:cNvSpPr>
            <p:nvPr/>
          </p:nvSpPr>
          <p:spPr bwMode="auto">
            <a:xfrm>
              <a:off x="2160" y="3284"/>
              <a:ext cx="1851" cy="82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“edge”</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no change along the edge direction</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sp>
          <p:nvSpPr>
            <p:cNvPr id="836615" name="Rectangle 7"/>
            <p:cNvSpPr>
              <a:spLocks noChangeArrowheads="1"/>
            </p:cNvSpPr>
            <p:nvPr/>
          </p:nvSpPr>
          <p:spPr bwMode="auto">
            <a:xfrm>
              <a:off x="2505"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16" name="Line 8"/>
            <p:cNvSpPr>
              <a:spLocks noChangeShapeType="1"/>
            </p:cNvSpPr>
            <p:nvPr/>
          </p:nvSpPr>
          <p:spPr bwMode="auto">
            <a:xfrm flipV="1">
              <a:off x="2352" y="2544"/>
              <a:ext cx="0" cy="336"/>
            </a:xfrm>
            <a:prstGeom prst="line">
              <a:avLst/>
            </a:prstGeom>
            <a:noFill/>
            <a:ln w="9525">
              <a:solidFill>
                <a:schemeClr val="tx1"/>
              </a:solidFill>
              <a:round/>
              <a:headEnd type="triangle" w="med" len="me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pic>
        <p:nvPicPr>
          <p:cNvPr id="836618" name="Picture 10" descr="corner"/>
          <p:cNvPicPr>
            <a:picLocks noChangeAspect="1" noChangeArrowheads="1"/>
          </p:cNvPicPr>
          <p:nvPr/>
        </p:nvPicPr>
        <p:blipFill>
          <a:blip r:embed="rId3" cstate="print"/>
          <a:srcRect/>
          <a:stretch>
            <a:fillRect/>
          </a:stretch>
        </p:blipFill>
        <p:spPr bwMode="auto">
          <a:xfrm>
            <a:off x="6248400" y="3167017"/>
            <a:ext cx="2090057" cy="2090057"/>
          </a:xfrm>
          <a:prstGeom prst="rect">
            <a:avLst/>
          </a:prstGeom>
          <a:noFill/>
          <a:ln w="9525">
            <a:solidFill>
              <a:schemeClr val="tx1"/>
            </a:solidFill>
            <a:miter lim="800000"/>
            <a:headEnd/>
            <a:tailEnd/>
          </a:ln>
        </p:spPr>
      </p:pic>
      <p:sp>
        <p:nvSpPr>
          <p:cNvPr id="836619" name="Text Box 11"/>
          <p:cNvSpPr txBox="1">
            <a:spLocks noChangeArrowheads="1"/>
          </p:cNvSpPr>
          <p:nvPr/>
        </p:nvSpPr>
        <p:spPr bwMode="auto">
          <a:xfrm>
            <a:off x="6457406" y="5286103"/>
            <a:ext cx="2686594" cy="1200331"/>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“corner”</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significant change in all directions</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grpSp>
        <p:nvGrpSpPr>
          <p:cNvPr id="6" name="Group 5">
            <a:extLst>
              <a:ext uri="{FF2B5EF4-FFF2-40B4-BE49-F238E27FC236}">
                <a16:creationId xmlns:a16="http://schemas.microsoft.com/office/drawing/2014/main" id="{884C7C72-EA1A-4FC9-B731-27ADBE4762AB}"/>
              </a:ext>
            </a:extLst>
          </p:cNvPr>
          <p:cNvGrpSpPr/>
          <p:nvPr/>
        </p:nvGrpSpPr>
        <p:grpSpPr>
          <a:xfrm>
            <a:off x="6626655" y="3170426"/>
            <a:ext cx="1045029" cy="1045028"/>
            <a:chOff x="6666411" y="3236686"/>
            <a:chExt cx="1045029" cy="1045028"/>
          </a:xfrm>
        </p:grpSpPr>
        <p:sp>
          <p:nvSpPr>
            <p:cNvPr id="836620" name="Rectangle 12"/>
            <p:cNvSpPr>
              <a:spLocks noChangeArrowheads="1"/>
            </p:cNvSpPr>
            <p:nvPr/>
          </p:nvSpPr>
          <p:spPr bwMode="auto">
            <a:xfrm>
              <a:off x="6875417" y="3445691"/>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21" name="Line 13"/>
            <p:cNvSpPr>
              <a:spLocks noChangeShapeType="1"/>
            </p:cNvSpPr>
            <p:nvPr/>
          </p:nvSpPr>
          <p:spPr bwMode="auto">
            <a:xfrm flipH="1">
              <a:off x="6666411" y="4072708"/>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22" name="Line 14"/>
            <p:cNvSpPr>
              <a:spLocks noChangeShapeType="1"/>
            </p:cNvSpPr>
            <p:nvPr/>
          </p:nvSpPr>
          <p:spPr bwMode="auto">
            <a:xfrm flipH="1" flipV="1">
              <a:off x="6666411" y="323668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23" name="Line 15"/>
            <p:cNvSpPr>
              <a:spLocks noChangeShapeType="1"/>
            </p:cNvSpPr>
            <p:nvPr/>
          </p:nvSpPr>
          <p:spPr bwMode="auto">
            <a:xfrm>
              <a:off x="7502434" y="4072708"/>
              <a:ext cx="209006" cy="209006"/>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24" name="Line 16"/>
            <p:cNvSpPr>
              <a:spLocks noChangeShapeType="1"/>
            </p:cNvSpPr>
            <p:nvPr/>
          </p:nvSpPr>
          <p:spPr bwMode="auto">
            <a:xfrm flipV="1">
              <a:off x="7502434" y="323668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4" name="Group 17"/>
          <p:cNvGrpSpPr>
            <a:grpSpLocks/>
          </p:cNvGrpSpPr>
          <p:nvPr/>
        </p:nvGrpSpPr>
        <p:grpSpPr bwMode="auto">
          <a:xfrm>
            <a:off x="811349" y="3167017"/>
            <a:ext cx="2236651" cy="3319418"/>
            <a:chOff x="480" y="1824"/>
            <a:chExt cx="1541" cy="2287"/>
          </a:xfrm>
        </p:grpSpPr>
        <p:pic>
          <p:nvPicPr>
            <p:cNvPr id="836626" name="Picture 18" descr="corner"/>
            <p:cNvPicPr>
              <a:picLocks noChangeAspect="1" noChangeArrowheads="1"/>
            </p:cNvPicPr>
            <p:nvPr/>
          </p:nvPicPr>
          <p:blipFill>
            <a:blip r:embed="rId3" cstate="print"/>
            <a:srcRect/>
            <a:stretch>
              <a:fillRect/>
            </a:stretch>
          </p:blipFill>
          <p:spPr bwMode="auto">
            <a:xfrm>
              <a:off x="528" y="1824"/>
              <a:ext cx="1440" cy="1440"/>
            </a:xfrm>
            <a:prstGeom prst="rect">
              <a:avLst/>
            </a:prstGeom>
            <a:noFill/>
            <a:ln w="9525">
              <a:solidFill>
                <a:schemeClr val="tx1"/>
              </a:solidFill>
              <a:miter lim="800000"/>
              <a:headEnd/>
              <a:tailEnd/>
            </a:ln>
          </p:spPr>
        </p:pic>
        <p:sp>
          <p:nvSpPr>
            <p:cNvPr id="836627" name="Text Box 19"/>
            <p:cNvSpPr txBox="1">
              <a:spLocks noChangeArrowheads="1"/>
            </p:cNvSpPr>
            <p:nvPr/>
          </p:nvSpPr>
          <p:spPr bwMode="auto">
            <a:xfrm>
              <a:off x="480" y="3284"/>
              <a:ext cx="1541" cy="82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3399"/>
                  </a:solidFill>
                  <a:effectLst/>
                  <a:uLnTx/>
                  <a:uFillTx/>
                  <a:latin typeface="Arial Unicode MS" pitchFamily="34" charset="-128"/>
                  <a:cs typeface="Times New Roman" pitchFamily="18" charset="0"/>
                </a:rPr>
                <a:t>“flat”</a:t>
              </a: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 region:</a:t>
              </a:r>
              <a:b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no change in all directions</a:t>
              </a:r>
              <a:endParaRPr kumimoji="0" lang="ru-RU" sz="2400" b="0" i="0" u="none" strike="noStrike" kern="0" cap="none" spc="0" normalizeH="0" baseline="0" noProof="0">
                <a:ln>
                  <a:noFill/>
                </a:ln>
                <a:solidFill>
                  <a:srgbClr val="000000"/>
                </a:solidFill>
                <a:effectLst/>
                <a:uLnTx/>
                <a:uFillTx/>
                <a:latin typeface="Arial Unicode MS" pitchFamily="34" charset="-128"/>
                <a:cs typeface="Times New Roman" pitchFamily="18" charset="0"/>
              </a:endParaRPr>
            </a:p>
          </p:txBody>
        </p:sp>
        <p:sp>
          <p:nvSpPr>
            <p:cNvPr id="836628" name="Rectangle 20"/>
            <p:cNvSpPr>
              <a:spLocks noChangeArrowheads="1"/>
            </p:cNvSpPr>
            <p:nvPr/>
          </p:nvSpPr>
          <p:spPr bwMode="auto">
            <a:xfrm>
              <a:off x="1344"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29" name="Line 21"/>
            <p:cNvSpPr>
              <a:spLocks noChangeShapeType="1"/>
            </p:cNvSpPr>
            <p:nvPr/>
          </p:nvSpPr>
          <p:spPr bwMode="auto">
            <a:xfrm>
              <a:off x="1776" y="2928"/>
              <a:ext cx="144" cy="144"/>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30" name="Line 22"/>
            <p:cNvSpPr>
              <a:spLocks noChangeShapeType="1"/>
            </p:cNvSpPr>
            <p:nvPr/>
          </p:nvSpPr>
          <p:spPr bwMode="auto">
            <a:xfrm flipH="1">
              <a:off x="1200" y="2928"/>
              <a:ext cx="144" cy="144"/>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31" name="Line 23"/>
            <p:cNvSpPr>
              <a:spLocks noChangeShapeType="1"/>
            </p:cNvSpPr>
            <p:nvPr/>
          </p:nvSpPr>
          <p:spPr bwMode="auto">
            <a:xfrm flipH="1" flipV="1">
              <a:off x="1200" y="2352"/>
              <a:ext cx="144" cy="144"/>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32" name="Line 24"/>
            <p:cNvSpPr>
              <a:spLocks noChangeShapeType="1"/>
            </p:cNvSpPr>
            <p:nvPr/>
          </p:nvSpPr>
          <p:spPr bwMode="auto">
            <a:xfrm flipV="1">
              <a:off x="1776" y="2352"/>
              <a:ext cx="144" cy="144"/>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6" name="TextBox 25"/>
          <p:cNvSpPr txBox="1"/>
          <p:nvPr/>
        </p:nvSpPr>
        <p:spPr>
          <a:xfrm>
            <a:off x="0" y="6593765"/>
            <a:ext cx="2683748"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cs typeface="Arial" pitchFamily="34" charset="0"/>
              </a:rPr>
              <a:t>Adapted from A. </a:t>
            </a:r>
            <a:r>
              <a:rPr kumimoji="0" lang="en-US" sz="1050" b="0" i="0" u="none" strike="noStrike" kern="0" cap="none" spc="0" normalizeH="0" baseline="0" noProof="0" dirty="0" err="1">
                <a:ln>
                  <a:noFill/>
                </a:ln>
                <a:solidFill>
                  <a:srgbClr val="000000"/>
                </a:solidFill>
                <a:effectLst/>
                <a:uLnTx/>
                <a:uFillTx/>
                <a:cs typeface="Arial" pitchFamily="34" charset="0"/>
              </a:rPr>
              <a:t>Efros</a:t>
            </a:r>
            <a:r>
              <a:rPr kumimoji="0" lang="en-US" sz="1050" b="0" i="0" u="none" strike="noStrike" kern="0" cap="none" spc="0" normalizeH="0" baseline="0" noProof="0" dirty="0">
                <a:ln>
                  <a:noFill/>
                </a:ln>
                <a:solidFill>
                  <a:srgbClr val="000000"/>
                </a:solidFill>
                <a:effectLst/>
                <a:uLnTx/>
                <a:uFillTx/>
                <a:cs typeface="Arial" pitchFamily="34" charset="0"/>
              </a:rPr>
              <a:t>, </a:t>
            </a:r>
            <a:r>
              <a:rPr kumimoji="0" lang="en-US" sz="1050" b="0" i="0" u="none" strike="noStrike" kern="0" cap="none" spc="0" normalizeH="0" baseline="0" noProof="0" dirty="0">
                <a:ln>
                  <a:noFill/>
                </a:ln>
                <a:solidFill>
                  <a:srgbClr val="000000"/>
                </a:solidFill>
                <a:effectLst/>
                <a:uLnTx/>
                <a:uFillTx/>
              </a:rPr>
              <a:t>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endParaRPr kumimoji="0" lang="en-US" sz="1050" b="0" i="0" u="none" strike="noStrike" kern="0" cap="none" spc="0" normalizeH="0" baseline="0" noProof="0" dirty="0">
              <a:ln>
                <a:noFill/>
              </a:ln>
              <a:solidFill>
                <a:prstClr val="black"/>
              </a:solidFill>
              <a:effectLst/>
              <a:uLnTx/>
              <a:uFillTx/>
            </a:endParaRPr>
          </a:p>
        </p:txBody>
      </p:sp>
      <p:sp>
        <p:nvSpPr>
          <p:cNvPr id="5" name="Oval 4">
            <a:extLst>
              <a:ext uri="{FF2B5EF4-FFF2-40B4-BE49-F238E27FC236}">
                <a16:creationId xmlns:a16="http://schemas.microsoft.com/office/drawing/2014/main" id="{7BAF2776-BFF8-492B-ABC8-17C23845DEBF}"/>
              </a:ext>
            </a:extLst>
          </p:cNvPr>
          <p:cNvSpPr/>
          <p:nvPr/>
        </p:nvSpPr>
        <p:spPr>
          <a:xfrm>
            <a:off x="2332382" y="4412974"/>
            <a:ext cx="119269" cy="1192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8D63A37-FB82-433F-A7A3-E6AC3AB0818C}"/>
              </a:ext>
            </a:extLst>
          </p:cNvPr>
          <p:cNvSpPr/>
          <p:nvPr/>
        </p:nvSpPr>
        <p:spPr>
          <a:xfrm>
            <a:off x="4326838" y="4406350"/>
            <a:ext cx="119269" cy="1192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920CF98-BB39-4649-A9F6-C83DE3086F4C}"/>
              </a:ext>
            </a:extLst>
          </p:cNvPr>
          <p:cNvSpPr/>
          <p:nvPr/>
        </p:nvSpPr>
        <p:spPr>
          <a:xfrm>
            <a:off x="7096547" y="3624469"/>
            <a:ext cx="119269" cy="1192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D27CA4B-8E48-4E2D-AD48-BDD02B5AB25F}"/>
              </a:ext>
            </a:extLst>
          </p:cNvPr>
          <p:cNvGrpSpPr/>
          <p:nvPr/>
        </p:nvGrpSpPr>
        <p:grpSpPr>
          <a:xfrm>
            <a:off x="5082210" y="2616700"/>
            <a:ext cx="2201852" cy="369332"/>
            <a:chOff x="5082210" y="2616700"/>
            <a:chExt cx="2201852" cy="369332"/>
          </a:xfrm>
        </p:grpSpPr>
        <p:sp>
          <p:nvSpPr>
            <p:cNvPr id="30" name="Oval 29">
              <a:extLst>
                <a:ext uri="{FF2B5EF4-FFF2-40B4-BE49-F238E27FC236}">
                  <a16:creationId xmlns:a16="http://schemas.microsoft.com/office/drawing/2014/main" id="{54DE59B7-FAA0-443D-B6B9-58B435DA8575}"/>
                </a:ext>
              </a:extLst>
            </p:cNvPr>
            <p:cNvSpPr/>
            <p:nvPr/>
          </p:nvSpPr>
          <p:spPr>
            <a:xfrm>
              <a:off x="5082210" y="2736577"/>
              <a:ext cx="119269" cy="1192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AA27E9-5434-4234-8563-6862DFDAB6FB}"/>
                </a:ext>
              </a:extLst>
            </p:cNvPr>
            <p:cNvSpPr txBox="1"/>
            <p:nvPr/>
          </p:nvSpPr>
          <p:spPr>
            <a:xfrm>
              <a:off x="5287618" y="2616700"/>
              <a:ext cx="1996444" cy="369332"/>
            </a:xfrm>
            <a:prstGeom prst="rect">
              <a:avLst/>
            </a:prstGeom>
            <a:noFill/>
          </p:spPr>
          <p:txBody>
            <a:bodyPr wrap="none" rtlCol="0">
              <a:spAutoFit/>
            </a:bodyPr>
            <a:lstStyle/>
            <a:p>
              <a:r>
                <a:rPr lang="en-US" dirty="0">
                  <a:solidFill>
                    <a:srgbClr val="FF0000"/>
                  </a:solidFill>
                </a:rPr>
                <a:t>Candidate </a:t>
              </a:r>
              <a:r>
                <a:rPr lang="en-US" dirty="0" err="1">
                  <a:solidFill>
                    <a:srgbClr val="FF0000"/>
                  </a:solidFill>
                </a:rPr>
                <a:t>keypoint</a:t>
              </a:r>
              <a:endParaRPr lang="en-US" dirty="0">
                <a:solidFill>
                  <a:srgbClr val="FF0000"/>
                </a:solidFill>
              </a:endParaRPr>
            </a:p>
          </p:txBody>
        </p:sp>
      </p:grpSp>
      <p:sp>
        <p:nvSpPr>
          <p:cNvPr id="3" name="Slide Number Placeholder 2">
            <a:extLst>
              <a:ext uri="{FF2B5EF4-FFF2-40B4-BE49-F238E27FC236}">
                <a16:creationId xmlns:a16="http://schemas.microsoft.com/office/drawing/2014/main" id="{6C39CACE-7397-4CF7-BE71-743FF5374B1A}"/>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37630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6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66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11"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p:cNvSpPr>
            <a:spLocks noGrp="1" noChangeArrowheads="1"/>
          </p:cNvSpPr>
          <p:nvPr>
            <p:ph type="title"/>
          </p:nvPr>
        </p:nvSpPr>
        <p:spPr>
          <a:xfrm>
            <a:off x="0" y="274638"/>
            <a:ext cx="9144000" cy="1143000"/>
          </a:xfrm>
        </p:spPr>
        <p:txBody>
          <a:bodyPr>
            <a:noAutofit/>
          </a:bodyPr>
          <a:lstStyle/>
          <a:p>
            <a:r>
              <a:rPr lang="en-US" b="1" dirty="0"/>
              <a:t>Corners</a:t>
            </a:r>
            <a:r>
              <a:rPr lang="en-US" dirty="0"/>
              <a:t> as distinctive interest points</a:t>
            </a:r>
            <a:endParaRPr lang="ru-RU" dirty="0"/>
          </a:p>
        </p:txBody>
      </p:sp>
      <p:sp>
        <p:nvSpPr>
          <p:cNvPr id="836611" name="Rectangle 3"/>
          <p:cNvSpPr>
            <a:spLocks noGrp="1" noChangeArrowheads="1"/>
          </p:cNvSpPr>
          <p:nvPr>
            <p:ph idx="1"/>
          </p:nvPr>
        </p:nvSpPr>
        <p:spPr>
          <a:xfrm>
            <a:off x="457200" y="1295400"/>
            <a:ext cx="8229600" cy="4830763"/>
          </a:xfrm>
        </p:spPr>
        <p:txBody>
          <a:bodyPr>
            <a:normAutofit/>
          </a:bodyPr>
          <a:lstStyle/>
          <a:p>
            <a:pPr>
              <a:lnSpc>
                <a:spcPct val="90000"/>
              </a:lnSpc>
            </a:pPr>
            <a:r>
              <a:rPr lang="en-US" sz="2800" dirty="0"/>
              <a:t>We should easily recognize the </a:t>
            </a:r>
            <a:r>
              <a:rPr lang="en-US" sz="2800" dirty="0" err="1"/>
              <a:t>keypoint</a:t>
            </a:r>
            <a:r>
              <a:rPr lang="en-US" sz="2800" dirty="0"/>
              <a:t> by looking through a small window</a:t>
            </a:r>
          </a:p>
          <a:p>
            <a:pPr>
              <a:lnSpc>
                <a:spcPct val="90000"/>
              </a:lnSpc>
            </a:pPr>
            <a:r>
              <a:rPr lang="en-US" sz="2800" dirty="0"/>
              <a:t>Shifting a window in </a:t>
            </a:r>
            <a:r>
              <a:rPr lang="en-US" sz="2800" i="1" dirty="0"/>
              <a:t>any</a:t>
            </a:r>
            <a:r>
              <a:rPr lang="en-US" sz="2800" dirty="0"/>
              <a:t> </a:t>
            </a:r>
            <a:r>
              <a:rPr lang="en-US" sz="2800" i="1" dirty="0"/>
              <a:t>direction</a:t>
            </a:r>
            <a:r>
              <a:rPr lang="en-US" sz="2800" dirty="0"/>
              <a:t> should give </a:t>
            </a:r>
            <a:r>
              <a:rPr lang="en-US" sz="2800" i="1" dirty="0"/>
              <a:t>a large change</a:t>
            </a:r>
            <a:r>
              <a:rPr lang="en-US" sz="2800" dirty="0"/>
              <a:t> in intensity</a:t>
            </a:r>
            <a:endParaRPr lang="ru-RU" sz="2800" dirty="0"/>
          </a:p>
        </p:txBody>
      </p:sp>
      <p:grpSp>
        <p:nvGrpSpPr>
          <p:cNvPr id="2" name="Group 4"/>
          <p:cNvGrpSpPr>
            <a:grpSpLocks/>
          </p:cNvGrpSpPr>
          <p:nvPr/>
        </p:nvGrpSpPr>
        <p:grpSpPr bwMode="auto">
          <a:xfrm>
            <a:off x="3561807" y="3167018"/>
            <a:ext cx="2686595" cy="3319416"/>
            <a:chOff x="2160" y="1824"/>
            <a:chExt cx="1851" cy="2287"/>
          </a:xfrm>
        </p:grpSpPr>
        <p:pic>
          <p:nvPicPr>
            <p:cNvPr id="836613" name="Picture 5" descr="corner"/>
            <p:cNvPicPr>
              <a:picLocks noChangeAspect="1" noChangeArrowheads="1"/>
            </p:cNvPicPr>
            <p:nvPr/>
          </p:nvPicPr>
          <p:blipFill>
            <a:blip r:embed="rId3" cstate="print"/>
            <a:srcRect/>
            <a:stretch>
              <a:fillRect/>
            </a:stretch>
          </p:blipFill>
          <p:spPr bwMode="auto">
            <a:xfrm>
              <a:off x="2160" y="1824"/>
              <a:ext cx="1440" cy="1440"/>
            </a:xfrm>
            <a:prstGeom prst="rect">
              <a:avLst/>
            </a:prstGeom>
            <a:noFill/>
            <a:ln w="9525">
              <a:solidFill>
                <a:schemeClr val="tx1"/>
              </a:solidFill>
              <a:miter lim="800000"/>
              <a:headEnd/>
              <a:tailEnd/>
            </a:ln>
          </p:spPr>
        </p:pic>
        <p:sp>
          <p:nvSpPr>
            <p:cNvPr id="836614" name="Text Box 6"/>
            <p:cNvSpPr txBox="1">
              <a:spLocks noChangeArrowheads="1"/>
            </p:cNvSpPr>
            <p:nvPr/>
          </p:nvSpPr>
          <p:spPr bwMode="auto">
            <a:xfrm>
              <a:off x="2160" y="3284"/>
              <a:ext cx="1851" cy="82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“edge”</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no change along the edge direction</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sp>
          <p:nvSpPr>
            <p:cNvPr id="836615" name="Rectangle 7"/>
            <p:cNvSpPr>
              <a:spLocks noChangeArrowheads="1"/>
            </p:cNvSpPr>
            <p:nvPr/>
          </p:nvSpPr>
          <p:spPr bwMode="auto">
            <a:xfrm>
              <a:off x="2496"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36616" name="Line 8"/>
            <p:cNvSpPr>
              <a:spLocks noChangeShapeType="1"/>
            </p:cNvSpPr>
            <p:nvPr/>
          </p:nvSpPr>
          <p:spPr bwMode="auto">
            <a:xfrm flipV="1">
              <a:off x="2352" y="2544"/>
              <a:ext cx="0" cy="336"/>
            </a:xfrm>
            <a:prstGeom prst="line">
              <a:avLst/>
            </a:prstGeom>
            <a:noFill/>
            <a:ln w="9525">
              <a:solidFill>
                <a:schemeClr val="tx1"/>
              </a:solidFill>
              <a:round/>
              <a:headEnd type="triangle" w="med" len="me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3" name="Group 9"/>
          <p:cNvGrpSpPr>
            <a:grpSpLocks/>
          </p:cNvGrpSpPr>
          <p:nvPr/>
        </p:nvGrpSpPr>
        <p:grpSpPr bwMode="auto">
          <a:xfrm>
            <a:off x="6248400" y="3167017"/>
            <a:ext cx="2895600" cy="3319417"/>
            <a:chOff x="3792" y="1824"/>
            <a:chExt cx="1995" cy="2287"/>
          </a:xfrm>
        </p:grpSpPr>
        <p:pic>
          <p:nvPicPr>
            <p:cNvPr id="836618" name="Picture 10" descr="corner"/>
            <p:cNvPicPr>
              <a:picLocks noChangeAspect="1" noChangeArrowheads="1"/>
            </p:cNvPicPr>
            <p:nvPr/>
          </p:nvPicPr>
          <p:blipFill>
            <a:blip r:embed="rId3" cstate="print"/>
            <a:srcRect/>
            <a:stretch>
              <a:fillRect/>
            </a:stretch>
          </p:blipFill>
          <p:spPr bwMode="auto">
            <a:xfrm>
              <a:off x="3792" y="1824"/>
              <a:ext cx="1440" cy="1440"/>
            </a:xfrm>
            <a:prstGeom prst="rect">
              <a:avLst/>
            </a:prstGeom>
            <a:noFill/>
            <a:ln w="9525">
              <a:solidFill>
                <a:schemeClr val="tx1"/>
              </a:solidFill>
              <a:miter lim="800000"/>
              <a:headEnd/>
              <a:tailEnd/>
            </a:ln>
          </p:spPr>
        </p:pic>
        <p:sp>
          <p:nvSpPr>
            <p:cNvPr id="836619" name="Text Box 11"/>
            <p:cNvSpPr txBox="1">
              <a:spLocks noChangeArrowheads="1"/>
            </p:cNvSpPr>
            <p:nvPr/>
          </p:nvSpPr>
          <p:spPr bwMode="auto">
            <a:xfrm>
              <a:off x="3936" y="3284"/>
              <a:ext cx="1851" cy="82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“corner”</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significant change in all directions</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grpSp>
      <p:pic>
        <p:nvPicPr>
          <p:cNvPr id="836626" name="Picture 18" descr="corner"/>
          <p:cNvPicPr>
            <a:picLocks noChangeAspect="1" noChangeArrowheads="1"/>
          </p:cNvPicPr>
          <p:nvPr/>
        </p:nvPicPr>
        <p:blipFill>
          <a:blip r:embed="rId3" cstate="print"/>
          <a:srcRect/>
          <a:stretch>
            <a:fillRect/>
          </a:stretch>
        </p:blipFill>
        <p:spPr bwMode="auto">
          <a:xfrm>
            <a:off x="881018" y="3167017"/>
            <a:ext cx="2090057" cy="2090058"/>
          </a:xfrm>
          <a:prstGeom prst="rect">
            <a:avLst/>
          </a:prstGeom>
          <a:noFill/>
          <a:ln w="9525">
            <a:solidFill>
              <a:schemeClr val="tx1"/>
            </a:solidFill>
            <a:miter lim="800000"/>
            <a:headEnd/>
            <a:tailEnd/>
          </a:ln>
        </p:spPr>
      </p:pic>
      <p:sp>
        <p:nvSpPr>
          <p:cNvPr id="836627" name="Text Box 19"/>
          <p:cNvSpPr txBox="1">
            <a:spLocks noChangeArrowheads="1"/>
          </p:cNvSpPr>
          <p:nvPr/>
        </p:nvSpPr>
        <p:spPr bwMode="auto">
          <a:xfrm>
            <a:off x="811349" y="5286103"/>
            <a:ext cx="2236651" cy="1200332"/>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3399"/>
                </a:solidFill>
                <a:effectLst/>
                <a:uLnTx/>
                <a:uFillTx/>
                <a:latin typeface="Arial Unicode MS" pitchFamily="34" charset="-128"/>
                <a:cs typeface="Times New Roman" pitchFamily="18" charset="0"/>
              </a:rPr>
              <a:t>“flat”</a:t>
            </a: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 region:</a:t>
            </a:r>
            <a:b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no change in all directions</a:t>
            </a:r>
            <a:endParaRPr kumimoji="0" lang="ru-RU" sz="2400" b="0" i="0" u="none" strike="noStrike" kern="0" cap="none" spc="0" normalizeH="0" baseline="0" noProof="0">
              <a:ln>
                <a:noFill/>
              </a:ln>
              <a:solidFill>
                <a:srgbClr val="000000"/>
              </a:solidFill>
              <a:effectLst/>
              <a:uLnTx/>
              <a:uFillTx/>
              <a:latin typeface="Arial Unicode MS" pitchFamily="34" charset="-128"/>
              <a:cs typeface="Times New Roman" pitchFamily="18" charset="0"/>
            </a:endParaRPr>
          </a:p>
        </p:txBody>
      </p:sp>
      <p:sp>
        <p:nvSpPr>
          <p:cNvPr id="836628" name="Rectangle 20"/>
          <p:cNvSpPr>
            <a:spLocks noChangeArrowheads="1"/>
          </p:cNvSpPr>
          <p:nvPr/>
        </p:nvSpPr>
        <p:spPr bwMode="auto">
          <a:xfrm>
            <a:off x="2065383" y="4142377"/>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6" name="TextBox 25"/>
          <p:cNvSpPr txBox="1"/>
          <p:nvPr/>
        </p:nvSpPr>
        <p:spPr>
          <a:xfrm>
            <a:off x="0" y="6593765"/>
            <a:ext cx="2683748"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cs typeface="Arial" pitchFamily="34" charset="0"/>
              </a:rPr>
              <a:t>Adapted from A. </a:t>
            </a:r>
            <a:r>
              <a:rPr kumimoji="0" lang="en-US" sz="1050" b="0" i="0" u="none" strike="noStrike" kern="0" cap="none" spc="0" normalizeH="0" baseline="0" noProof="0" dirty="0" err="1">
                <a:ln>
                  <a:noFill/>
                </a:ln>
                <a:solidFill>
                  <a:srgbClr val="000000"/>
                </a:solidFill>
                <a:effectLst/>
                <a:uLnTx/>
                <a:uFillTx/>
                <a:cs typeface="Arial" pitchFamily="34" charset="0"/>
              </a:rPr>
              <a:t>Efros</a:t>
            </a:r>
            <a:r>
              <a:rPr kumimoji="0" lang="en-US" sz="1050" b="0" i="0" u="none" strike="noStrike" kern="0" cap="none" spc="0" normalizeH="0" baseline="0" noProof="0" dirty="0">
                <a:ln>
                  <a:noFill/>
                </a:ln>
                <a:solidFill>
                  <a:srgbClr val="000000"/>
                </a:solidFill>
                <a:effectLst/>
                <a:uLnTx/>
                <a:uFillTx/>
                <a:cs typeface="Arial" pitchFamily="34" charset="0"/>
              </a:rPr>
              <a:t>, </a:t>
            </a:r>
            <a:r>
              <a:rPr kumimoji="0" lang="en-US" sz="1050" b="0" i="0" u="none" strike="noStrike" kern="0" cap="none" spc="0" normalizeH="0" baseline="0" noProof="0" dirty="0">
                <a:ln>
                  <a:noFill/>
                </a:ln>
                <a:solidFill>
                  <a:srgbClr val="000000"/>
                </a:solidFill>
                <a:effectLst/>
                <a:uLnTx/>
                <a:uFillTx/>
              </a:rPr>
              <a:t>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endParaRPr kumimoji="0" lang="en-US" sz="1050" b="0" i="0" u="none" strike="noStrike" kern="0" cap="none" spc="0" normalizeH="0" baseline="0" noProof="0" dirty="0">
              <a:ln>
                <a:noFill/>
              </a:ln>
              <a:solidFill>
                <a:prstClr val="black"/>
              </a:solidFill>
              <a:effectLst/>
              <a:uLnTx/>
              <a:uFillTx/>
            </a:endParaRPr>
          </a:p>
        </p:txBody>
      </p:sp>
      <p:sp>
        <p:nvSpPr>
          <p:cNvPr id="27" name="Rectangle 20"/>
          <p:cNvSpPr>
            <a:spLocks noChangeArrowheads="1"/>
          </p:cNvSpPr>
          <p:nvPr/>
        </p:nvSpPr>
        <p:spPr bwMode="auto">
          <a:xfrm>
            <a:off x="1926046" y="4539927"/>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8" name="Rectangle 20"/>
          <p:cNvSpPr>
            <a:spLocks noChangeArrowheads="1"/>
          </p:cNvSpPr>
          <p:nvPr/>
        </p:nvSpPr>
        <p:spPr bwMode="auto">
          <a:xfrm>
            <a:off x="2293983" y="3692193"/>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32" name="Group 31">
            <a:extLst>
              <a:ext uri="{FF2B5EF4-FFF2-40B4-BE49-F238E27FC236}">
                <a16:creationId xmlns:a16="http://schemas.microsoft.com/office/drawing/2014/main" id="{2EFADC24-9B8A-416A-B426-6A13C79709B1}"/>
              </a:ext>
            </a:extLst>
          </p:cNvPr>
          <p:cNvGrpSpPr/>
          <p:nvPr/>
        </p:nvGrpSpPr>
        <p:grpSpPr>
          <a:xfrm>
            <a:off x="6626655" y="3170426"/>
            <a:ext cx="1045029" cy="1045028"/>
            <a:chOff x="6666411" y="3236686"/>
            <a:chExt cx="1045029" cy="1045028"/>
          </a:xfrm>
        </p:grpSpPr>
        <p:sp>
          <p:nvSpPr>
            <p:cNvPr id="33" name="Rectangle 12">
              <a:extLst>
                <a:ext uri="{FF2B5EF4-FFF2-40B4-BE49-F238E27FC236}">
                  <a16:creationId xmlns:a16="http://schemas.microsoft.com/office/drawing/2014/main" id="{2DAC1DB3-389B-4965-8F42-AFFCE62F7A3E}"/>
                </a:ext>
              </a:extLst>
            </p:cNvPr>
            <p:cNvSpPr>
              <a:spLocks noChangeArrowheads="1"/>
            </p:cNvSpPr>
            <p:nvPr/>
          </p:nvSpPr>
          <p:spPr bwMode="auto">
            <a:xfrm>
              <a:off x="6875417" y="3445691"/>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4" name="Line 13">
              <a:extLst>
                <a:ext uri="{FF2B5EF4-FFF2-40B4-BE49-F238E27FC236}">
                  <a16:creationId xmlns:a16="http://schemas.microsoft.com/office/drawing/2014/main" id="{0AB259F5-37F3-49FA-A224-42D7B8B96EE6}"/>
                </a:ext>
              </a:extLst>
            </p:cNvPr>
            <p:cNvSpPr>
              <a:spLocks noChangeShapeType="1"/>
            </p:cNvSpPr>
            <p:nvPr/>
          </p:nvSpPr>
          <p:spPr bwMode="auto">
            <a:xfrm flipH="1">
              <a:off x="6666411" y="4072708"/>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5" name="Line 14">
              <a:extLst>
                <a:ext uri="{FF2B5EF4-FFF2-40B4-BE49-F238E27FC236}">
                  <a16:creationId xmlns:a16="http://schemas.microsoft.com/office/drawing/2014/main" id="{B6DA5AC0-CCB6-4DB8-9724-D4A689C8433C}"/>
                </a:ext>
              </a:extLst>
            </p:cNvPr>
            <p:cNvSpPr>
              <a:spLocks noChangeShapeType="1"/>
            </p:cNvSpPr>
            <p:nvPr/>
          </p:nvSpPr>
          <p:spPr bwMode="auto">
            <a:xfrm flipH="1" flipV="1">
              <a:off x="6666411" y="323668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6" name="Line 15">
              <a:extLst>
                <a:ext uri="{FF2B5EF4-FFF2-40B4-BE49-F238E27FC236}">
                  <a16:creationId xmlns:a16="http://schemas.microsoft.com/office/drawing/2014/main" id="{0DA6CEE6-3F4A-4ACC-BED5-F95921F00818}"/>
                </a:ext>
              </a:extLst>
            </p:cNvPr>
            <p:cNvSpPr>
              <a:spLocks noChangeShapeType="1"/>
            </p:cNvSpPr>
            <p:nvPr/>
          </p:nvSpPr>
          <p:spPr bwMode="auto">
            <a:xfrm>
              <a:off x="7502434" y="4072708"/>
              <a:ext cx="209006" cy="209006"/>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7" name="Line 16">
              <a:extLst>
                <a:ext uri="{FF2B5EF4-FFF2-40B4-BE49-F238E27FC236}">
                  <a16:creationId xmlns:a16="http://schemas.microsoft.com/office/drawing/2014/main" id="{BA95D2C0-5AB8-4408-9A1E-D4B38C254AE0}"/>
                </a:ext>
              </a:extLst>
            </p:cNvPr>
            <p:cNvSpPr>
              <a:spLocks noChangeShapeType="1"/>
            </p:cNvSpPr>
            <p:nvPr/>
          </p:nvSpPr>
          <p:spPr bwMode="auto">
            <a:xfrm flipV="1">
              <a:off x="7502434" y="323668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4" name="Slide Number Placeholder 3">
            <a:extLst>
              <a:ext uri="{FF2B5EF4-FFF2-40B4-BE49-F238E27FC236}">
                <a16:creationId xmlns:a16="http://schemas.microsoft.com/office/drawing/2014/main" id="{4BB5ABAA-12F7-439C-8A37-AB27237EAF7A}"/>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val="22906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3662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28" grpId="0" animBg="1"/>
      <p:bldP spid="27" grpId="0" animBg="1"/>
      <p:bldP spid="27" grpId="1"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p:cNvSpPr>
            <a:spLocks noGrp="1" noChangeArrowheads="1"/>
          </p:cNvSpPr>
          <p:nvPr>
            <p:ph type="title"/>
          </p:nvPr>
        </p:nvSpPr>
        <p:spPr>
          <a:xfrm>
            <a:off x="0" y="274638"/>
            <a:ext cx="9144000" cy="1143000"/>
          </a:xfrm>
        </p:spPr>
        <p:txBody>
          <a:bodyPr>
            <a:noAutofit/>
          </a:bodyPr>
          <a:lstStyle/>
          <a:p>
            <a:r>
              <a:rPr lang="en-US" b="1" dirty="0"/>
              <a:t>Corners</a:t>
            </a:r>
            <a:r>
              <a:rPr lang="en-US" dirty="0"/>
              <a:t> as distinctive interest points</a:t>
            </a:r>
            <a:endParaRPr lang="ru-RU" dirty="0"/>
          </a:p>
        </p:txBody>
      </p:sp>
      <p:sp>
        <p:nvSpPr>
          <p:cNvPr id="836611" name="Rectangle 3"/>
          <p:cNvSpPr>
            <a:spLocks noGrp="1" noChangeArrowheads="1"/>
          </p:cNvSpPr>
          <p:nvPr>
            <p:ph idx="1"/>
          </p:nvPr>
        </p:nvSpPr>
        <p:spPr>
          <a:xfrm>
            <a:off x="457200" y="1295400"/>
            <a:ext cx="8229600" cy="4830763"/>
          </a:xfrm>
        </p:spPr>
        <p:txBody>
          <a:bodyPr>
            <a:normAutofit/>
          </a:bodyPr>
          <a:lstStyle/>
          <a:p>
            <a:pPr>
              <a:lnSpc>
                <a:spcPct val="90000"/>
              </a:lnSpc>
            </a:pPr>
            <a:r>
              <a:rPr lang="en-US" sz="2800" dirty="0"/>
              <a:t>We should easily recognize the </a:t>
            </a:r>
            <a:r>
              <a:rPr lang="en-US" sz="2800" dirty="0" err="1"/>
              <a:t>keypoint</a:t>
            </a:r>
            <a:r>
              <a:rPr lang="en-US" sz="2800" dirty="0"/>
              <a:t> by looking through a small window</a:t>
            </a:r>
          </a:p>
          <a:p>
            <a:pPr>
              <a:lnSpc>
                <a:spcPct val="90000"/>
              </a:lnSpc>
            </a:pPr>
            <a:r>
              <a:rPr lang="en-US" sz="2800" dirty="0"/>
              <a:t>Shifting a window in </a:t>
            </a:r>
            <a:r>
              <a:rPr lang="en-US" sz="2800" i="1" dirty="0"/>
              <a:t>any</a:t>
            </a:r>
            <a:r>
              <a:rPr lang="en-US" sz="2800" dirty="0"/>
              <a:t> </a:t>
            </a:r>
            <a:r>
              <a:rPr lang="en-US" sz="2800" i="1" dirty="0"/>
              <a:t>direction</a:t>
            </a:r>
            <a:r>
              <a:rPr lang="en-US" sz="2800" dirty="0"/>
              <a:t> should give </a:t>
            </a:r>
            <a:r>
              <a:rPr lang="en-US" sz="2800" i="1" dirty="0"/>
              <a:t>a large change</a:t>
            </a:r>
            <a:r>
              <a:rPr lang="en-US" sz="2800" dirty="0"/>
              <a:t> in intensity</a:t>
            </a:r>
            <a:endParaRPr lang="ru-RU" sz="2800" dirty="0"/>
          </a:p>
        </p:txBody>
      </p:sp>
      <p:pic>
        <p:nvPicPr>
          <p:cNvPr id="836613" name="Picture 5" descr="corner"/>
          <p:cNvPicPr>
            <a:picLocks noChangeAspect="1" noChangeArrowheads="1"/>
          </p:cNvPicPr>
          <p:nvPr/>
        </p:nvPicPr>
        <p:blipFill>
          <a:blip r:embed="rId3" cstate="print"/>
          <a:srcRect/>
          <a:stretch>
            <a:fillRect/>
          </a:stretch>
        </p:blipFill>
        <p:spPr bwMode="auto">
          <a:xfrm>
            <a:off x="3561807" y="3167018"/>
            <a:ext cx="2090058" cy="2090056"/>
          </a:xfrm>
          <a:prstGeom prst="rect">
            <a:avLst/>
          </a:prstGeom>
          <a:noFill/>
          <a:ln w="9525">
            <a:solidFill>
              <a:schemeClr val="tx1"/>
            </a:solidFill>
            <a:miter lim="800000"/>
            <a:headEnd/>
            <a:tailEnd/>
          </a:ln>
        </p:spPr>
      </p:pic>
      <p:sp>
        <p:nvSpPr>
          <p:cNvPr id="836614" name="Text Box 6"/>
          <p:cNvSpPr txBox="1">
            <a:spLocks noChangeArrowheads="1"/>
          </p:cNvSpPr>
          <p:nvPr/>
        </p:nvSpPr>
        <p:spPr bwMode="auto">
          <a:xfrm>
            <a:off x="3561807" y="5286103"/>
            <a:ext cx="2686595" cy="1200331"/>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“edge”</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no change along the edge direction</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sp>
        <p:nvSpPr>
          <p:cNvPr id="836615" name="Rectangle 7"/>
          <p:cNvSpPr>
            <a:spLocks noChangeArrowheads="1"/>
          </p:cNvSpPr>
          <p:nvPr/>
        </p:nvSpPr>
        <p:spPr bwMode="auto">
          <a:xfrm>
            <a:off x="4049487" y="4142378"/>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3" name="Group 9"/>
          <p:cNvGrpSpPr>
            <a:grpSpLocks/>
          </p:cNvGrpSpPr>
          <p:nvPr/>
        </p:nvGrpSpPr>
        <p:grpSpPr bwMode="auto">
          <a:xfrm>
            <a:off x="6248400" y="3167017"/>
            <a:ext cx="2895600" cy="3319417"/>
            <a:chOff x="3792" y="1824"/>
            <a:chExt cx="1995" cy="2287"/>
          </a:xfrm>
        </p:grpSpPr>
        <p:pic>
          <p:nvPicPr>
            <p:cNvPr id="836618" name="Picture 10" descr="corner"/>
            <p:cNvPicPr>
              <a:picLocks noChangeAspect="1" noChangeArrowheads="1"/>
            </p:cNvPicPr>
            <p:nvPr/>
          </p:nvPicPr>
          <p:blipFill>
            <a:blip r:embed="rId3" cstate="print"/>
            <a:srcRect/>
            <a:stretch>
              <a:fillRect/>
            </a:stretch>
          </p:blipFill>
          <p:spPr bwMode="auto">
            <a:xfrm>
              <a:off x="3792" y="1824"/>
              <a:ext cx="1440" cy="1440"/>
            </a:xfrm>
            <a:prstGeom prst="rect">
              <a:avLst/>
            </a:prstGeom>
            <a:noFill/>
            <a:ln w="9525">
              <a:solidFill>
                <a:schemeClr val="tx1"/>
              </a:solidFill>
              <a:miter lim="800000"/>
              <a:headEnd/>
              <a:tailEnd/>
            </a:ln>
          </p:spPr>
        </p:pic>
        <p:sp>
          <p:nvSpPr>
            <p:cNvPr id="836619" name="Text Box 11"/>
            <p:cNvSpPr txBox="1">
              <a:spLocks noChangeArrowheads="1"/>
            </p:cNvSpPr>
            <p:nvPr/>
          </p:nvSpPr>
          <p:spPr bwMode="auto">
            <a:xfrm>
              <a:off x="3936" y="3284"/>
              <a:ext cx="1851" cy="82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“corner”</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significant change in all directions</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grpSp>
      <p:grpSp>
        <p:nvGrpSpPr>
          <p:cNvPr id="4" name="Group 17"/>
          <p:cNvGrpSpPr>
            <a:grpSpLocks/>
          </p:cNvGrpSpPr>
          <p:nvPr/>
        </p:nvGrpSpPr>
        <p:grpSpPr bwMode="auto">
          <a:xfrm>
            <a:off x="811349" y="3167017"/>
            <a:ext cx="2236651" cy="3319418"/>
            <a:chOff x="480" y="1824"/>
            <a:chExt cx="1541" cy="2287"/>
          </a:xfrm>
        </p:grpSpPr>
        <p:pic>
          <p:nvPicPr>
            <p:cNvPr id="836626" name="Picture 18" descr="corner"/>
            <p:cNvPicPr>
              <a:picLocks noChangeAspect="1" noChangeArrowheads="1"/>
            </p:cNvPicPr>
            <p:nvPr/>
          </p:nvPicPr>
          <p:blipFill>
            <a:blip r:embed="rId3" cstate="print"/>
            <a:srcRect/>
            <a:stretch>
              <a:fillRect/>
            </a:stretch>
          </p:blipFill>
          <p:spPr bwMode="auto">
            <a:xfrm>
              <a:off x="528" y="1824"/>
              <a:ext cx="1440" cy="1440"/>
            </a:xfrm>
            <a:prstGeom prst="rect">
              <a:avLst/>
            </a:prstGeom>
            <a:noFill/>
            <a:ln w="9525">
              <a:solidFill>
                <a:schemeClr val="tx1"/>
              </a:solidFill>
              <a:miter lim="800000"/>
              <a:headEnd/>
              <a:tailEnd/>
            </a:ln>
          </p:spPr>
        </p:pic>
        <p:sp>
          <p:nvSpPr>
            <p:cNvPr id="836627" name="Text Box 19"/>
            <p:cNvSpPr txBox="1">
              <a:spLocks noChangeArrowheads="1"/>
            </p:cNvSpPr>
            <p:nvPr/>
          </p:nvSpPr>
          <p:spPr bwMode="auto">
            <a:xfrm>
              <a:off x="480" y="3284"/>
              <a:ext cx="1541" cy="82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3399"/>
                  </a:solidFill>
                  <a:effectLst/>
                  <a:uLnTx/>
                  <a:uFillTx/>
                  <a:latin typeface="Arial Unicode MS" pitchFamily="34" charset="-128"/>
                  <a:cs typeface="Times New Roman" pitchFamily="18" charset="0"/>
                </a:rPr>
                <a:t>“flat”</a:t>
              </a: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 region:</a:t>
              </a:r>
              <a:b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no change in all directions</a:t>
              </a:r>
              <a:endParaRPr kumimoji="0" lang="ru-RU" sz="2400" b="0" i="0" u="none" strike="noStrike" kern="0" cap="none" spc="0" normalizeH="0" baseline="0" noProof="0">
                <a:ln>
                  <a:noFill/>
                </a:ln>
                <a:solidFill>
                  <a:srgbClr val="000000"/>
                </a:solidFill>
                <a:effectLst/>
                <a:uLnTx/>
                <a:uFillTx/>
                <a:latin typeface="Arial Unicode MS" pitchFamily="34" charset="-128"/>
                <a:cs typeface="Times New Roman" pitchFamily="18" charset="0"/>
              </a:endParaRPr>
            </a:p>
          </p:txBody>
        </p:sp>
        <p:sp>
          <p:nvSpPr>
            <p:cNvPr id="836628" name="Rectangle 20"/>
            <p:cNvSpPr>
              <a:spLocks noChangeArrowheads="1"/>
            </p:cNvSpPr>
            <p:nvPr/>
          </p:nvSpPr>
          <p:spPr bwMode="auto">
            <a:xfrm>
              <a:off x="1344"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6" name="TextBox 25"/>
          <p:cNvSpPr txBox="1"/>
          <p:nvPr/>
        </p:nvSpPr>
        <p:spPr>
          <a:xfrm>
            <a:off x="0" y="6593765"/>
            <a:ext cx="2683748"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cs typeface="Arial" pitchFamily="34" charset="0"/>
              </a:rPr>
              <a:t>Adapted from A. </a:t>
            </a:r>
            <a:r>
              <a:rPr kumimoji="0" lang="en-US" sz="1050" b="0" i="0" u="none" strike="noStrike" kern="0" cap="none" spc="0" normalizeH="0" baseline="0" noProof="0" dirty="0" err="1">
                <a:ln>
                  <a:noFill/>
                </a:ln>
                <a:solidFill>
                  <a:srgbClr val="000000"/>
                </a:solidFill>
                <a:effectLst/>
                <a:uLnTx/>
                <a:uFillTx/>
                <a:cs typeface="Arial" pitchFamily="34" charset="0"/>
              </a:rPr>
              <a:t>Efros</a:t>
            </a:r>
            <a:r>
              <a:rPr kumimoji="0" lang="en-US" sz="1050" b="0" i="0" u="none" strike="noStrike" kern="0" cap="none" spc="0" normalizeH="0" baseline="0" noProof="0" dirty="0">
                <a:ln>
                  <a:noFill/>
                </a:ln>
                <a:solidFill>
                  <a:srgbClr val="000000"/>
                </a:solidFill>
                <a:effectLst/>
                <a:uLnTx/>
                <a:uFillTx/>
                <a:cs typeface="Arial" pitchFamily="34" charset="0"/>
              </a:rPr>
              <a:t>, </a:t>
            </a:r>
            <a:r>
              <a:rPr kumimoji="0" lang="en-US" sz="1050" b="0" i="0" u="none" strike="noStrike" kern="0" cap="none" spc="0" normalizeH="0" baseline="0" noProof="0" dirty="0">
                <a:ln>
                  <a:noFill/>
                </a:ln>
                <a:solidFill>
                  <a:srgbClr val="000000"/>
                </a:solidFill>
                <a:effectLst/>
                <a:uLnTx/>
                <a:uFillTx/>
              </a:rPr>
              <a:t>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endParaRPr kumimoji="0" lang="en-US" sz="1050" b="0" i="0" u="none" strike="noStrike" kern="0" cap="none" spc="0" normalizeH="0" baseline="0" noProof="0" dirty="0">
              <a:ln>
                <a:noFill/>
              </a:ln>
              <a:solidFill>
                <a:prstClr val="black"/>
              </a:solidFill>
              <a:effectLst/>
              <a:uLnTx/>
              <a:uFillTx/>
            </a:endParaRPr>
          </a:p>
        </p:txBody>
      </p:sp>
      <p:sp>
        <p:nvSpPr>
          <p:cNvPr id="24" name="Rectangle 7"/>
          <p:cNvSpPr>
            <a:spLocks noChangeArrowheads="1"/>
          </p:cNvSpPr>
          <p:nvPr/>
        </p:nvSpPr>
        <p:spPr bwMode="auto">
          <a:xfrm>
            <a:off x="4251764" y="4145147"/>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5" name="Rectangle 7"/>
          <p:cNvSpPr>
            <a:spLocks noChangeArrowheads="1"/>
          </p:cNvSpPr>
          <p:nvPr/>
        </p:nvSpPr>
        <p:spPr bwMode="auto">
          <a:xfrm>
            <a:off x="3922026" y="4147924"/>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2" name="Line 8"/>
          <p:cNvSpPr>
            <a:spLocks noChangeShapeType="1"/>
          </p:cNvSpPr>
          <p:nvPr/>
        </p:nvSpPr>
        <p:spPr bwMode="auto">
          <a:xfrm flipV="1">
            <a:off x="3840481" y="4212046"/>
            <a:ext cx="0" cy="487680"/>
          </a:xfrm>
          <a:prstGeom prst="line">
            <a:avLst/>
          </a:prstGeom>
          <a:noFill/>
          <a:ln w="9525">
            <a:solidFill>
              <a:schemeClr val="tx1"/>
            </a:solidFill>
            <a:round/>
            <a:headEnd type="triangle" w="med" len="me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23" name="Group 22">
            <a:extLst>
              <a:ext uri="{FF2B5EF4-FFF2-40B4-BE49-F238E27FC236}">
                <a16:creationId xmlns:a16="http://schemas.microsoft.com/office/drawing/2014/main" id="{67318E97-619A-4530-8AF7-446FBA8BCF7C}"/>
              </a:ext>
            </a:extLst>
          </p:cNvPr>
          <p:cNvGrpSpPr/>
          <p:nvPr/>
        </p:nvGrpSpPr>
        <p:grpSpPr>
          <a:xfrm>
            <a:off x="6626655" y="3170426"/>
            <a:ext cx="1045029" cy="1045028"/>
            <a:chOff x="6666411" y="3236686"/>
            <a:chExt cx="1045029" cy="1045028"/>
          </a:xfrm>
        </p:grpSpPr>
        <p:sp>
          <p:nvSpPr>
            <p:cNvPr id="27" name="Rectangle 12">
              <a:extLst>
                <a:ext uri="{FF2B5EF4-FFF2-40B4-BE49-F238E27FC236}">
                  <a16:creationId xmlns:a16="http://schemas.microsoft.com/office/drawing/2014/main" id="{0B6B9697-B3FF-4D45-827A-9FC19406530F}"/>
                </a:ext>
              </a:extLst>
            </p:cNvPr>
            <p:cNvSpPr>
              <a:spLocks noChangeArrowheads="1"/>
            </p:cNvSpPr>
            <p:nvPr/>
          </p:nvSpPr>
          <p:spPr bwMode="auto">
            <a:xfrm>
              <a:off x="6875417" y="3445691"/>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8" name="Line 13">
              <a:extLst>
                <a:ext uri="{FF2B5EF4-FFF2-40B4-BE49-F238E27FC236}">
                  <a16:creationId xmlns:a16="http://schemas.microsoft.com/office/drawing/2014/main" id="{94EBCBC1-C802-464F-A63A-F11D46F7C825}"/>
                </a:ext>
              </a:extLst>
            </p:cNvPr>
            <p:cNvSpPr>
              <a:spLocks noChangeShapeType="1"/>
            </p:cNvSpPr>
            <p:nvPr/>
          </p:nvSpPr>
          <p:spPr bwMode="auto">
            <a:xfrm flipH="1">
              <a:off x="6666411" y="4072708"/>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9" name="Line 14">
              <a:extLst>
                <a:ext uri="{FF2B5EF4-FFF2-40B4-BE49-F238E27FC236}">
                  <a16:creationId xmlns:a16="http://schemas.microsoft.com/office/drawing/2014/main" id="{7BA71D77-B27A-42ED-8408-5F7E1F19C122}"/>
                </a:ext>
              </a:extLst>
            </p:cNvPr>
            <p:cNvSpPr>
              <a:spLocks noChangeShapeType="1"/>
            </p:cNvSpPr>
            <p:nvPr/>
          </p:nvSpPr>
          <p:spPr bwMode="auto">
            <a:xfrm flipH="1" flipV="1">
              <a:off x="6666411" y="323668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0" name="Line 15">
              <a:extLst>
                <a:ext uri="{FF2B5EF4-FFF2-40B4-BE49-F238E27FC236}">
                  <a16:creationId xmlns:a16="http://schemas.microsoft.com/office/drawing/2014/main" id="{A1F27CBC-301C-4A3E-B5BF-E367E107F7D5}"/>
                </a:ext>
              </a:extLst>
            </p:cNvPr>
            <p:cNvSpPr>
              <a:spLocks noChangeShapeType="1"/>
            </p:cNvSpPr>
            <p:nvPr/>
          </p:nvSpPr>
          <p:spPr bwMode="auto">
            <a:xfrm>
              <a:off x="7502434" y="4072708"/>
              <a:ext cx="209006" cy="209006"/>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1" name="Line 16">
              <a:extLst>
                <a:ext uri="{FF2B5EF4-FFF2-40B4-BE49-F238E27FC236}">
                  <a16:creationId xmlns:a16="http://schemas.microsoft.com/office/drawing/2014/main" id="{FF1E00BC-70E2-4063-A73E-5596A295467B}"/>
                </a:ext>
              </a:extLst>
            </p:cNvPr>
            <p:cNvSpPr>
              <a:spLocks noChangeShapeType="1"/>
            </p:cNvSpPr>
            <p:nvPr/>
          </p:nvSpPr>
          <p:spPr bwMode="auto">
            <a:xfrm flipV="1">
              <a:off x="7502434" y="323668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 name="Slide Number Placeholder 1">
            <a:extLst>
              <a:ext uri="{FF2B5EF4-FFF2-40B4-BE49-F238E27FC236}">
                <a16:creationId xmlns:a16="http://schemas.microsoft.com/office/drawing/2014/main" id="{5E777A77-B713-417C-9514-F5C05B9AE02B}"/>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82202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3661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15" grpId="0" animBg="1"/>
      <p:bldP spid="24" grpId="0" animBg="1"/>
      <p:bldP spid="25" grpId="0" animBg="1"/>
      <p:bldP spid="25" grpId="1"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this lecture</a:t>
            </a:r>
          </a:p>
        </p:txBody>
      </p:sp>
      <p:sp>
        <p:nvSpPr>
          <p:cNvPr id="3" name="Content Placeholder 2"/>
          <p:cNvSpPr>
            <a:spLocks noGrp="1"/>
          </p:cNvSpPr>
          <p:nvPr>
            <p:ph idx="1"/>
          </p:nvPr>
        </p:nvSpPr>
        <p:spPr/>
        <p:txBody>
          <a:bodyPr/>
          <a:lstStyle/>
          <a:p>
            <a:r>
              <a:rPr lang="en-US" dirty="0"/>
              <a:t>Feature detection / </a:t>
            </a:r>
            <a:r>
              <a:rPr lang="en-US" dirty="0" err="1"/>
              <a:t>keypoint</a:t>
            </a:r>
            <a:r>
              <a:rPr lang="en-US" dirty="0"/>
              <a:t> extraction</a:t>
            </a:r>
          </a:p>
          <a:p>
            <a:pPr lvl="1"/>
            <a:r>
              <a:rPr lang="en-US" dirty="0"/>
              <a:t>Corner detection</a:t>
            </a:r>
          </a:p>
          <a:p>
            <a:pPr lvl="1"/>
            <a:r>
              <a:rPr lang="en-US" dirty="0"/>
              <a:t>Blob detection</a:t>
            </a:r>
          </a:p>
          <a:p>
            <a:r>
              <a:rPr lang="en-US" dirty="0"/>
              <a:t>Feature description (of detected features)</a:t>
            </a:r>
          </a:p>
          <a:p>
            <a:r>
              <a:rPr lang="en-US" dirty="0"/>
              <a:t>Matching features across images</a:t>
            </a:r>
          </a:p>
        </p:txBody>
      </p:sp>
      <p:sp>
        <p:nvSpPr>
          <p:cNvPr id="4" name="Rectangle 3"/>
          <p:cNvSpPr/>
          <p:nvPr/>
        </p:nvSpPr>
        <p:spPr>
          <a:xfrm>
            <a:off x="251791" y="1613452"/>
            <a:ext cx="8600661" cy="160682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1FED9ED2-8650-4B8F-AF29-978529E434B3}"/>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2</a:t>
            </a:fld>
            <a:endParaRPr lang="en-US">
              <a:solidFill>
                <a:prstClr val="black">
                  <a:tint val="75000"/>
                </a:prstClr>
              </a:solidFill>
            </a:endParaRPr>
          </a:p>
        </p:txBody>
      </p:sp>
    </p:spTree>
    <p:extLst>
      <p:ext uri="{BB962C8B-B14F-4D97-AF65-F5344CB8AC3E}">
        <p14:creationId xmlns:p14="http://schemas.microsoft.com/office/powerpoint/2010/main" val="372531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p:cNvSpPr>
            <a:spLocks noGrp="1" noChangeArrowheads="1"/>
          </p:cNvSpPr>
          <p:nvPr>
            <p:ph type="title"/>
          </p:nvPr>
        </p:nvSpPr>
        <p:spPr>
          <a:xfrm>
            <a:off x="0" y="274638"/>
            <a:ext cx="9144000" cy="1143000"/>
          </a:xfrm>
        </p:spPr>
        <p:txBody>
          <a:bodyPr>
            <a:noAutofit/>
          </a:bodyPr>
          <a:lstStyle/>
          <a:p>
            <a:r>
              <a:rPr lang="en-US" b="1" dirty="0"/>
              <a:t>Corners</a:t>
            </a:r>
            <a:r>
              <a:rPr lang="en-US" dirty="0"/>
              <a:t> as distinctive interest points</a:t>
            </a:r>
            <a:endParaRPr lang="ru-RU" dirty="0"/>
          </a:p>
        </p:txBody>
      </p:sp>
      <p:sp>
        <p:nvSpPr>
          <p:cNvPr id="836611" name="Rectangle 3"/>
          <p:cNvSpPr>
            <a:spLocks noGrp="1" noChangeArrowheads="1"/>
          </p:cNvSpPr>
          <p:nvPr>
            <p:ph idx="1"/>
          </p:nvPr>
        </p:nvSpPr>
        <p:spPr>
          <a:xfrm>
            <a:off x="457200" y="1295400"/>
            <a:ext cx="8229600" cy="4830763"/>
          </a:xfrm>
        </p:spPr>
        <p:txBody>
          <a:bodyPr>
            <a:normAutofit/>
          </a:bodyPr>
          <a:lstStyle/>
          <a:p>
            <a:pPr>
              <a:lnSpc>
                <a:spcPct val="90000"/>
              </a:lnSpc>
            </a:pPr>
            <a:r>
              <a:rPr lang="en-US" sz="2800" dirty="0"/>
              <a:t>We should easily recognize the </a:t>
            </a:r>
            <a:r>
              <a:rPr lang="en-US" sz="2800" dirty="0" err="1"/>
              <a:t>keypoint</a:t>
            </a:r>
            <a:r>
              <a:rPr lang="en-US" sz="2800" dirty="0"/>
              <a:t> by looking through a small window</a:t>
            </a:r>
          </a:p>
          <a:p>
            <a:pPr>
              <a:lnSpc>
                <a:spcPct val="90000"/>
              </a:lnSpc>
            </a:pPr>
            <a:r>
              <a:rPr lang="en-US" sz="2800" dirty="0"/>
              <a:t>Shifting a window in </a:t>
            </a:r>
            <a:r>
              <a:rPr lang="en-US" sz="2800" i="1" dirty="0"/>
              <a:t>any</a:t>
            </a:r>
            <a:r>
              <a:rPr lang="en-US" sz="2800" dirty="0"/>
              <a:t> </a:t>
            </a:r>
            <a:r>
              <a:rPr lang="en-US" sz="2800" i="1" dirty="0"/>
              <a:t>direction</a:t>
            </a:r>
            <a:r>
              <a:rPr lang="en-US" sz="2800" dirty="0"/>
              <a:t> should give </a:t>
            </a:r>
            <a:r>
              <a:rPr lang="en-US" sz="2800" i="1" dirty="0"/>
              <a:t>a large change</a:t>
            </a:r>
            <a:r>
              <a:rPr lang="en-US" sz="2800" dirty="0"/>
              <a:t> in intensity</a:t>
            </a:r>
            <a:endParaRPr lang="ru-RU" sz="2800" dirty="0"/>
          </a:p>
        </p:txBody>
      </p:sp>
      <p:pic>
        <p:nvPicPr>
          <p:cNvPr id="836613" name="Picture 5" descr="corner"/>
          <p:cNvPicPr>
            <a:picLocks noChangeAspect="1" noChangeArrowheads="1"/>
          </p:cNvPicPr>
          <p:nvPr/>
        </p:nvPicPr>
        <p:blipFill>
          <a:blip r:embed="rId3" cstate="print"/>
          <a:srcRect/>
          <a:stretch>
            <a:fillRect/>
          </a:stretch>
        </p:blipFill>
        <p:spPr bwMode="auto">
          <a:xfrm>
            <a:off x="3561807" y="3167018"/>
            <a:ext cx="2090058" cy="2090056"/>
          </a:xfrm>
          <a:prstGeom prst="rect">
            <a:avLst/>
          </a:prstGeom>
          <a:noFill/>
          <a:ln w="9525">
            <a:solidFill>
              <a:schemeClr val="tx1"/>
            </a:solidFill>
            <a:miter lim="800000"/>
            <a:headEnd/>
            <a:tailEnd/>
          </a:ln>
        </p:spPr>
      </p:pic>
      <p:sp>
        <p:nvSpPr>
          <p:cNvPr id="836614" name="Text Box 6"/>
          <p:cNvSpPr txBox="1">
            <a:spLocks noChangeArrowheads="1"/>
          </p:cNvSpPr>
          <p:nvPr/>
        </p:nvSpPr>
        <p:spPr bwMode="auto">
          <a:xfrm>
            <a:off x="3561807" y="5286103"/>
            <a:ext cx="2686595" cy="1200331"/>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“edge”</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no change along the edge direction</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sp>
        <p:nvSpPr>
          <p:cNvPr id="836615" name="Rectangle 7"/>
          <p:cNvSpPr>
            <a:spLocks noChangeArrowheads="1"/>
          </p:cNvSpPr>
          <p:nvPr/>
        </p:nvSpPr>
        <p:spPr bwMode="auto">
          <a:xfrm>
            <a:off x="4049487" y="4142378"/>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3" name="Group 9"/>
          <p:cNvGrpSpPr>
            <a:grpSpLocks/>
          </p:cNvGrpSpPr>
          <p:nvPr/>
        </p:nvGrpSpPr>
        <p:grpSpPr bwMode="auto">
          <a:xfrm>
            <a:off x="6248400" y="3167017"/>
            <a:ext cx="2895600" cy="3319417"/>
            <a:chOff x="3792" y="1824"/>
            <a:chExt cx="1995" cy="2287"/>
          </a:xfrm>
        </p:grpSpPr>
        <p:pic>
          <p:nvPicPr>
            <p:cNvPr id="836618" name="Picture 10" descr="corner"/>
            <p:cNvPicPr>
              <a:picLocks noChangeAspect="1" noChangeArrowheads="1"/>
            </p:cNvPicPr>
            <p:nvPr/>
          </p:nvPicPr>
          <p:blipFill>
            <a:blip r:embed="rId3" cstate="print"/>
            <a:srcRect/>
            <a:stretch>
              <a:fillRect/>
            </a:stretch>
          </p:blipFill>
          <p:spPr bwMode="auto">
            <a:xfrm>
              <a:off x="3792" y="1824"/>
              <a:ext cx="1440" cy="1440"/>
            </a:xfrm>
            <a:prstGeom prst="rect">
              <a:avLst/>
            </a:prstGeom>
            <a:noFill/>
            <a:ln w="9525">
              <a:solidFill>
                <a:schemeClr val="tx1"/>
              </a:solidFill>
              <a:miter lim="800000"/>
              <a:headEnd/>
              <a:tailEnd/>
            </a:ln>
          </p:spPr>
        </p:pic>
        <p:sp>
          <p:nvSpPr>
            <p:cNvPr id="836619" name="Text Box 11"/>
            <p:cNvSpPr txBox="1">
              <a:spLocks noChangeArrowheads="1"/>
            </p:cNvSpPr>
            <p:nvPr/>
          </p:nvSpPr>
          <p:spPr bwMode="auto">
            <a:xfrm>
              <a:off x="3936" y="3284"/>
              <a:ext cx="1851" cy="82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“corner”</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significant change in all directions</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grpSp>
      <p:grpSp>
        <p:nvGrpSpPr>
          <p:cNvPr id="4" name="Group 17"/>
          <p:cNvGrpSpPr>
            <a:grpSpLocks/>
          </p:cNvGrpSpPr>
          <p:nvPr/>
        </p:nvGrpSpPr>
        <p:grpSpPr bwMode="auto">
          <a:xfrm>
            <a:off x="811349" y="3167017"/>
            <a:ext cx="2236651" cy="3319418"/>
            <a:chOff x="480" y="1824"/>
            <a:chExt cx="1541" cy="2287"/>
          </a:xfrm>
        </p:grpSpPr>
        <p:pic>
          <p:nvPicPr>
            <p:cNvPr id="836626" name="Picture 18" descr="corner"/>
            <p:cNvPicPr>
              <a:picLocks noChangeAspect="1" noChangeArrowheads="1"/>
            </p:cNvPicPr>
            <p:nvPr/>
          </p:nvPicPr>
          <p:blipFill>
            <a:blip r:embed="rId3" cstate="print"/>
            <a:srcRect/>
            <a:stretch>
              <a:fillRect/>
            </a:stretch>
          </p:blipFill>
          <p:spPr bwMode="auto">
            <a:xfrm>
              <a:off x="528" y="1824"/>
              <a:ext cx="1440" cy="1440"/>
            </a:xfrm>
            <a:prstGeom prst="rect">
              <a:avLst/>
            </a:prstGeom>
            <a:noFill/>
            <a:ln w="9525">
              <a:solidFill>
                <a:schemeClr val="tx1"/>
              </a:solidFill>
              <a:miter lim="800000"/>
              <a:headEnd/>
              <a:tailEnd/>
            </a:ln>
          </p:spPr>
        </p:pic>
        <p:sp>
          <p:nvSpPr>
            <p:cNvPr id="836627" name="Text Box 19"/>
            <p:cNvSpPr txBox="1">
              <a:spLocks noChangeArrowheads="1"/>
            </p:cNvSpPr>
            <p:nvPr/>
          </p:nvSpPr>
          <p:spPr bwMode="auto">
            <a:xfrm>
              <a:off x="480" y="3284"/>
              <a:ext cx="1541" cy="82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3399"/>
                  </a:solidFill>
                  <a:effectLst/>
                  <a:uLnTx/>
                  <a:uFillTx/>
                  <a:latin typeface="Arial Unicode MS" pitchFamily="34" charset="-128"/>
                  <a:cs typeface="Times New Roman" pitchFamily="18" charset="0"/>
                </a:rPr>
                <a:t>“flat”</a:t>
              </a: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 region:</a:t>
              </a:r>
              <a:b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no change in all directions</a:t>
              </a:r>
              <a:endParaRPr kumimoji="0" lang="ru-RU" sz="2400" b="0" i="0" u="none" strike="noStrike" kern="0" cap="none" spc="0" normalizeH="0" baseline="0" noProof="0">
                <a:ln>
                  <a:noFill/>
                </a:ln>
                <a:solidFill>
                  <a:srgbClr val="000000"/>
                </a:solidFill>
                <a:effectLst/>
                <a:uLnTx/>
                <a:uFillTx/>
                <a:latin typeface="Arial Unicode MS" pitchFamily="34" charset="-128"/>
                <a:cs typeface="Times New Roman" pitchFamily="18" charset="0"/>
              </a:endParaRPr>
            </a:p>
          </p:txBody>
        </p:sp>
        <p:sp>
          <p:nvSpPr>
            <p:cNvPr id="836628" name="Rectangle 20"/>
            <p:cNvSpPr>
              <a:spLocks noChangeArrowheads="1"/>
            </p:cNvSpPr>
            <p:nvPr/>
          </p:nvSpPr>
          <p:spPr bwMode="auto">
            <a:xfrm>
              <a:off x="1344"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6" name="TextBox 25"/>
          <p:cNvSpPr txBox="1"/>
          <p:nvPr/>
        </p:nvSpPr>
        <p:spPr>
          <a:xfrm>
            <a:off x="0" y="6593765"/>
            <a:ext cx="2683748"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cs typeface="Arial" pitchFamily="34" charset="0"/>
              </a:rPr>
              <a:t>Adapted from A. </a:t>
            </a:r>
            <a:r>
              <a:rPr kumimoji="0" lang="en-US" sz="1050" b="0" i="0" u="none" strike="noStrike" kern="0" cap="none" spc="0" normalizeH="0" baseline="0" noProof="0" dirty="0" err="1">
                <a:ln>
                  <a:noFill/>
                </a:ln>
                <a:solidFill>
                  <a:srgbClr val="000000"/>
                </a:solidFill>
                <a:effectLst/>
                <a:uLnTx/>
                <a:uFillTx/>
                <a:cs typeface="Arial" pitchFamily="34" charset="0"/>
              </a:rPr>
              <a:t>Efros</a:t>
            </a:r>
            <a:r>
              <a:rPr kumimoji="0" lang="en-US" sz="1050" b="0" i="0" u="none" strike="noStrike" kern="0" cap="none" spc="0" normalizeH="0" baseline="0" noProof="0" dirty="0">
                <a:ln>
                  <a:noFill/>
                </a:ln>
                <a:solidFill>
                  <a:srgbClr val="000000"/>
                </a:solidFill>
                <a:effectLst/>
                <a:uLnTx/>
                <a:uFillTx/>
                <a:cs typeface="Arial" pitchFamily="34" charset="0"/>
              </a:rPr>
              <a:t>, </a:t>
            </a:r>
            <a:r>
              <a:rPr kumimoji="0" lang="en-US" sz="1050" b="0" i="0" u="none" strike="noStrike" kern="0" cap="none" spc="0" normalizeH="0" baseline="0" noProof="0" dirty="0">
                <a:ln>
                  <a:noFill/>
                </a:ln>
                <a:solidFill>
                  <a:srgbClr val="000000"/>
                </a:solidFill>
                <a:effectLst/>
                <a:uLnTx/>
                <a:uFillTx/>
              </a:rPr>
              <a:t>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endParaRPr kumimoji="0" lang="en-US" sz="1050" b="0" i="0" u="none" strike="noStrike" kern="0" cap="none" spc="0" normalizeH="0" baseline="0" noProof="0" dirty="0">
              <a:ln>
                <a:noFill/>
              </a:ln>
              <a:solidFill>
                <a:prstClr val="black"/>
              </a:solidFill>
              <a:effectLst/>
              <a:uLnTx/>
              <a:uFillTx/>
            </a:endParaRPr>
          </a:p>
        </p:txBody>
      </p:sp>
      <p:sp>
        <p:nvSpPr>
          <p:cNvPr id="24" name="Rectangle 7"/>
          <p:cNvSpPr>
            <a:spLocks noChangeArrowheads="1"/>
          </p:cNvSpPr>
          <p:nvPr/>
        </p:nvSpPr>
        <p:spPr bwMode="auto">
          <a:xfrm>
            <a:off x="4050872" y="4552895"/>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5" name="Rectangle 7"/>
          <p:cNvSpPr>
            <a:spLocks noChangeArrowheads="1"/>
          </p:cNvSpPr>
          <p:nvPr/>
        </p:nvSpPr>
        <p:spPr bwMode="auto">
          <a:xfrm>
            <a:off x="4050872" y="3854911"/>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3" name="Rectangle 12">
            <a:extLst>
              <a:ext uri="{FF2B5EF4-FFF2-40B4-BE49-F238E27FC236}">
                <a16:creationId xmlns:a16="http://schemas.microsoft.com/office/drawing/2014/main" id="{F929AFD3-1E7D-499C-A2D4-BAEB510F276C}"/>
              </a:ext>
            </a:extLst>
          </p:cNvPr>
          <p:cNvSpPr>
            <a:spLocks noChangeArrowheads="1"/>
          </p:cNvSpPr>
          <p:nvPr/>
        </p:nvSpPr>
        <p:spPr bwMode="auto">
          <a:xfrm>
            <a:off x="6835661" y="3379431"/>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2" name="Group 1">
            <a:extLst>
              <a:ext uri="{FF2B5EF4-FFF2-40B4-BE49-F238E27FC236}">
                <a16:creationId xmlns:a16="http://schemas.microsoft.com/office/drawing/2014/main" id="{68B9AFA5-457E-47C6-86CA-6B9A633A6792}"/>
              </a:ext>
            </a:extLst>
          </p:cNvPr>
          <p:cNvGrpSpPr/>
          <p:nvPr/>
        </p:nvGrpSpPr>
        <p:grpSpPr>
          <a:xfrm>
            <a:off x="6626655" y="3170426"/>
            <a:ext cx="1045029" cy="1045028"/>
            <a:chOff x="6626655" y="3170426"/>
            <a:chExt cx="1045029" cy="1045028"/>
          </a:xfrm>
        </p:grpSpPr>
        <p:sp>
          <p:nvSpPr>
            <p:cNvPr id="27" name="Line 13">
              <a:extLst>
                <a:ext uri="{FF2B5EF4-FFF2-40B4-BE49-F238E27FC236}">
                  <a16:creationId xmlns:a16="http://schemas.microsoft.com/office/drawing/2014/main" id="{B2251F86-3EC1-4A16-B78C-66696C7A9572}"/>
                </a:ext>
              </a:extLst>
            </p:cNvPr>
            <p:cNvSpPr>
              <a:spLocks noChangeShapeType="1"/>
            </p:cNvSpPr>
            <p:nvPr/>
          </p:nvSpPr>
          <p:spPr bwMode="auto">
            <a:xfrm flipH="1">
              <a:off x="6626655" y="4006448"/>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8" name="Line 14">
              <a:extLst>
                <a:ext uri="{FF2B5EF4-FFF2-40B4-BE49-F238E27FC236}">
                  <a16:creationId xmlns:a16="http://schemas.microsoft.com/office/drawing/2014/main" id="{FCDA2470-496B-4118-A3F1-F408D3B6B2F0}"/>
                </a:ext>
              </a:extLst>
            </p:cNvPr>
            <p:cNvSpPr>
              <a:spLocks noChangeShapeType="1"/>
            </p:cNvSpPr>
            <p:nvPr/>
          </p:nvSpPr>
          <p:spPr bwMode="auto">
            <a:xfrm flipH="1" flipV="1">
              <a:off x="6626655" y="317042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9" name="Line 15">
              <a:extLst>
                <a:ext uri="{FF2B5EF4-FFF2-40B4-BE49-F238E27FC236}">
                  <a16:creationId xmlns:a16="http://schemas.microsoft.com/office/drawing/2014/main" id="{780ACEF0-4025-414B-A32C-1ED34565B90D}"/>
                </a:ext>
              </a:extLst>
            </p:cNvPr>
            <p:cNvSpPr>
              <a:spLocks noChangeShapeType="1"/>
            </p:cNvSpPr>
            <p:nvPr/>
          </p:nvSpPr>
          <p:spPr bwMode="auto">
            <a:xfrm>
              <a:off x="7462678" y="4006448"/>
              <a:ext cx="209006" cy="209006"/>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0" name="Line 16">
              <a:extLst>
                <a:ext uri="{FF2B5EF4-FFF2-40B4-BE49-F238E27FC236}">
                  <a16:creationId xmlns:a16="http://schemas.microsoft.com/office/drawing/2014/main" id="{564791FC-E89B-4DC9-8396-99BCACBDB589}"/>
                </a:ext>
              </a:extLst>
            </p:cNvPr>
            <p:cNvSpPr>
              <a:spLocks noChangeShapeType="1"/>
            </p:cNvSpPr>
            <p:nvPr/>
          </p:nvSpPr>
          <p:spPr bwMode="auto">
            <a:xfrm flipV="1">
              <a:off x="7462678" y="317042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5" name="Slide Number Placeholder 4">
            <a:extLst>
              <a:ext uri="{FF2B5EF4-FFF2-40B4-BE49-F238E27FC236}">
                <a16:creationId xmlns:a16="http://schemas.microsoft.com/office/drawing/2014/main" id="{8237F6B6-0648-4FBE-8091-7B944D9360D0}"/>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178593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3661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15" grpId="0" animBg="1"/>
      <p:bldP spid="24" grpId="0" animBg="1"/>
      <p:bldP spid="25" grpId="0" animBg="1"/>
      <p:bldP spid="2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p:cNvSpPr>
            <a:spLocks noGrp="1" noChangeArrowheads="1"/>
          </p:cNvSpPr>
          <p:nvPr>
            <p:ph type="title"/>
          </p:nvPr>
        </p:nvSpPr>
        <p:spPr>
          <a:xfrm>
            <a:off x="0" y="274638"/>
            <a:ext cx="9144000" cy="1143000"/>
          </a:xfrm>
        </p:spPr>
        <p:txBody>
          <a:bodyPr>
            <a:noAutofit/>
          </a:bodyPr>
          <a:lstStyle/>
          <a:p>
            <a:r>
              <a:rPr lang="en-US" b="1" dirty="0"/>
              <a:t>Corners</a:t>
            </a:r>
            <a:r>
              <a:rPr lang="en-US" dirty="0"/>
              <a:t> as distinctive interest points</a:t>
            </a:r>
            <a:endParaRPr lang="ru-RU" dirty="0"/>
          </a:p>
        </p:txBody>
      </p:sp>
      <p:sp>
        <p:nvSpPr>
          <p:cNvPr id="836611" name="Rectangle 3"/>
          <p:cNvSpPr>
            <a:spLocks noGrp="1" noChangeArrowheads="1"/>
          </p:cNvSpPr>
          <p:nvPr>
            <p:ph idx="1"/>
          </p:nvPr>
        </p:nvSpPr>
        <p:spPr>
          <a:xfrm>
            <a:off x="457200" y="1295400"/>
            <a:ext cx="8229600" cy="4830763"/>
          </a:xfrm>
        </p:spPr>
        <p:txBody>
          <a:bodyPr>
            <a:normAutofit/>
          </a:bodyPr>
          <a:lstStyle/>
          <a:p>
            <a:pPr>
              <a:lnSpc>
                <a:spcPct val="90000"/>
              </a:lnSpc>
            </a:pPr>
            <a:r>
              <a:rPr lang="en-US" sz="2800" dirty="0"/>
              <a:t>We should easily recognize the </a:t>
            </a:r>
            <a:r>
              <a:rPr lang="en-US" sz="2800" dirty="0" err="1"/>
              <a:t>keypoint</a:t>
            </a:r>
            <a:r>
              <a:rPr lang="en-US" sz="2800" dirty="0"/>
              <a:t> by looking through a small window</a:t>
            </a:r>
          </a:p>
          <a:p>
            <a:pPr>
              <a:lnSpc>
                <a:spcPct val="90000"/>
              </a:lnSpc>
            </a:pPr>
            <a:r>
              <a:rPr lang="en-US" sz="2800" dirty="0"/>
              <a:t>Shifting a window in </a:t>
            </a:r>
            <a:r>
              <a:rPr lang="en-US" sz="2800" i="1" dirty="0"/>
              <a:t>any</a:t>
            </a:r>
            <a:r>
              <a:rPr lang="en-US" sz="2800" dirty="0"/>
              <a:t> </a:t>
            </a:r>
            <a:r>
              <a:rPr lang="en-US" sz="2800" i="1" dirty="0"/>
              <a:t>direction</a:t>
            </a:r>
            <a:r>
              <a:rPr lang="en-US" sz="2800" dirty="0"/>
              <a:t> should give </a:t>
            </a:r>
            <a:r>
              <a:rPr lang="en-US" sz="2800" i="1" dirty="0"/>
              <a:t>a large change</a:t>
            </a:r>
            <a:r>
              <a:rPr lang="en-US" sz="2800" dirty="0"/>
              <a:t> in intensity</a:t>
            </a:r>
            <a:endParaRPr lang="ru-RU" sz="2800" dirty="0"/>
          </a:p>
        </p:txBody>
      </p:sp>
      <p:pic>
        <p:nvPicPr>
          <p:cNvPr id="836613" name="Picture 5" descr="corner"/>
          <p:cNvPicPr>
            <a:picLocks noChangeAspect="1" noChangeArrowheads="1"/>
          </p:cNvPicPr>
          <p:nvPr/>
        </p:nvPicPr>
        <p:blipFill>
          <a:blip r:embed="rId3" cstate="print"/>
          <a:srcRect/>
          <a:stretch>
            <a:fillRect/>
          </a:stretch>
        </p:blipFill>
        <p:spPr bwMode="auto">
          <a:xfrm>
            <a:off x="3561807" y="3167018"/>
            <a:ext cx="2090058" cy="2090056"/>
          </a:xfrm>
          <a:prstGeom prst="rect">
            <a:avLst/>
          </a:prstGeom>
          <a:noFill/>
          <a:ln w="9525">
            <a:solidFill>
              <a:schemeClr val="tx1"/>
            </a:solidFill>
            <a:miter lim="800000"/>
            <a:headEnd/>
            <a:tailEnd/>
          </a:ln>
        </p:spPr>
      </p:pic>
      <p:sp>
        <p:nvSpPr>
          <p:cNvPr id="836614" name="Text Box 6"/>
          <p:cNvSpPr txBox="1">
            <a:spLocks noChangeArrowheads="1"/>
          </p:cNvSpPr>
          <p:nvPr/>
        </p:nvSpPr>
        <p:spPr bwMode="auto">
          <a:xfrm>
            <a:off x="3561807" y="5286103"/>
            <a:ext cx="2686595" cy="1200331"/>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“edge”</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no change along the edge direction</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sp>
        <p:nvSpPr>
          <p:cNvPr id="836615" name="Rectangle 7"/>
          <p:cNvSpPr>
            <a:spLocks noChangeArrowheads="1"/>
          </p:cNvSpPr>
          <p:nvPr/>
        </p:nvSpPr>
        <p:spPr bwMode="auto">
          <a:xfrm>
            <a:off x="4049487" y="4142378"/>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pic>
        <p:nvPicPr>
          <p:cNvPr id="836618" name="Picture 10" descr="corner"/>
          <p:cNvPicPr>
            <a:picLocks noChangeAspect="1" noChangeArrowheads="1"/>
          </p:cNvPicPr>
          <p:nvPr/>
        </p:nvPicPr>
        <p:blipFill>
          <a:blip r:embed="rId3" cstate="print"/>
          <a:srcRect/>
          <a:stretch>
            <a:fillRect/>
          </a:stretch>
        </p:blipFill>
        <p:spPr bwMode="auto">
          <a:xfrm>
            <a:off x="6248400" y="3167017"/>
            <a:ext cx="2090057" cy="2090057"/>
          </a:xfrm>
          <a:prstGeom prst="rect">
            <a:avLst/>
          </a:prstGeom>
          <a:noFill/>
          <a:ln w="9525">
            <a:solidFill>
              <a:schemeClr val="tx1"/>
            </a:solidFill>
            <a:miter lim="800000"/>
            <a:headEnd/>
            <a:tailEnd/>
          </a:ln>
        </p:spPr>
      </p:pic>
      <p:sp>
        <p:nvSpPr>
          <p:cNvPr id="836619" name="Text Box 11"/>
          <p:cNvSpPr txBox="1">
            <a:spLocks noChangeArrowheads="1"/>
          </p:cNvSpPr>
          <p:nvPr/>
        </p:nvSpPr>
        <p:spPr bwMode="auto">
          <a:xfrm>
            <a:off x="6457406" y="5286103"/>
            <a:ext cx="2686594" cy="1200331"/>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“corner”</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b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significant change in all directions</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grpSp>
        <p:nvGrpSpPr>
          <p:cNvPr id="4" name="Group 17"/>
          <p:cNvGrpSpPr>
            <a:grpSpLocks/>
          </p:cNvGrpSpPr>
          <p:nvPr/>
        </p:nvGrpSpPr>
        <p:grpSpPr bwMode="auto">
          <a:xfrm>
            <a:off x="811349" y="3167017"/>
            <a:ext cx="2236651" cy="3319418"/>
            <a:chOff x="480" y="1824"/>
            <a:chExt cx="1541" cy="2287"/>
          </a:xfrm>
        </p:grpSpPr>
        <p:pic>
          <p:nvPicPr>
            <p:cNvPr id="836626" name="Picture 18" descr="corner"/>
            <p:cNvPicPr>
              <a:picLocks noChangeAspect="1" noChangeArrowheads="1"/>
            </p:cNvPicPr>
            <p:nvPr/>
          </p:nvPicPr>
          <p:blipFill>
            <a:blip r:embed="rId3" cstate="print"/>
            <a:srcRect/>
            <a:stretch>
              <a:fillRect/>
            </a:stretch>
          </p:blipFill>
          <p:spPr bwMode="auto">
            <a:xfrm>
              <a:off x="528" y="1824"/>
              <a:ext cx="1440" cy="1440"/>
            </a:xfrm>
            <a:prstGeom prst="rect">
              <a:avLst/>
            </a:prstGeom>
            <a:noFill/>
            <a:ln w="9525">
              <a:solidFill>
                <a:schemeClr val="tx1"/>
              </a:solidFill>
              <a:miter lim="800000"/>
              <a:headEnd/>
              <a:tailEnd/>
            </a:ln>
          </p:spPr>
        </p:pic>
        <p:sp>
          <p:nvSpPr>
            <p:cNvPr id="836627" name="Text Box 19"/>
            <p:cNvSpPr txBox="1">
              <a:spLocks noChangeArrowheads="1"/>
            </p:cNvSpPr>
            <p:nvPr/>
          </p:nvSpPr>
          <p:spPr bwMode="auto">
            <a:xfrm>
              <a:off x="480" y="3284"/>
              <a:ext cx="1541" cy="82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3399"/>
                  </a:solidFill>
                  <a:effectLst/>
                  <a:uLnTx/>
                  <a:uFillTx/>
                  <a:latin typeface="Arial Unicode MS" pitchFamily="34" charset="-128"/>
                  <a:cs typeface="Times New Roman" pitchFamily="18" charset="0"/>
                </a:rPr>
                <a:t>“flat”</a:t>
              </a: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 region:</a:t>
              </a:r>
              <a:b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br>
              <a:r>
                <a:rPr kumimoji="0" lang="en-US" sz="2400" b="0" i="0" u="none" strike="noStrike" kern="0" cap="none" spc="0" normalizeH="0" baseline="0" noProof="0">
                  <a:ln>
                    <a:noFill/>
                  </a:ln>
                  <a:solidFill>
                    <a:srgbClr val="000000"/>
                  </a:solidFill>
                  <a:effectLst/>
                  <a:uLnTx/>
                  <a:uFillTx/>
                  <a:latin typeface="Arial Unicode MS" pitchFamily="34" charset="-128"/>
                  <a:cs typeface="Times New Roman" pitchFamily="18" charset="0"/>
                </a:rPr>
                <a:t>no change in all directions</a:t>
              </a:r>
              <a:endParaRPr kumimoji="0" lang="ru-RU" sz="2400" b="0" i="0" u="none" strike="noStrike" kern="0" cap="none" spc="0" normalizeH="0" baseline="0" noProof="0">
                <a:ln>
                  <a:noFill/>
                </a:ln>
                <a:solidFill>
                  <a:srgbClr val="000000"/>
                </a:solidFill>
                <a:effectLst/>
                <a:uLnTx/>
                <a:uFillTx/>
                <a:latin typeface="Arial Unicode MS" pitchFamily="34" charset="-128"/>
                <a:cs typeface="Times New Roman" pitchFamily="18" charset="0"/>
              </a:endParaRPr>
            </a:p>
          </p:txBody>
        </p:sp>
        <p:sp>
          <p:nvSpPr>
            <p:cNvPr id="836628" name="Rectangle 20"/>
            <p:cNvSpPr>
              <a:spLocks noChangeArrowheads="1"/>
            </p:cNvSpPr>
            <p:nvPr/>
          </p:nvSpPr>
          <p:spPr bwMode="auto">
            <a:xfrm>
              <a:off x="1344"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6" name="TextBox 25"/>
          <p:cNvSpPr txBox="1"/>
          <p:nvPr/>
        </p:nvSpPr>
        <p:spPr>
          <a:xfrm>
            <a:off x="0" y="6593765"/>
            <a:ext cx="2683748"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cs typeface="Arial" pitchFamily="34" charset="0"/>
              </a:rPr>
              <a:t>Adapted from A. </a:t>
            </a:r>
            <a:r>
              <a:rPr kumimoji="0" lang="en-US" sz="1050" b="0" i="0" u="none" strike="noStrike" kern="0" cap="none" spc="0" normalizeH="0" baseline="0" noProof="0" dirty="0" err="1">
                <a:ln>
                  <a:noFill/>
                </a:ln>
                <a:solidFill>
                  <a:srgbClr val="000000"/>
                </a:solidFill>
                <a:effectLst/>
                <a:uLnTx/>
                <a:uFillTx/>
                <a:cs typeface="Arial" pitchFamily="34" charset="0"/>
              </a:rPr>
              <a:t>Efros</a:t>
            </a:r>
            <a:r>
              <a:rPr kumimoji="0" lang="en-US" sz="1050" b="0" i="0" u="none" strike="noStrike" kern="0" cap="none" spc="0" normalizeH="0" baseline="0" noProof="0" dirty="0">
                <a:ln>
                  <a:noFill/>
                </a:ln>
                <a:solidFill>
                  <a:srgbClr val="000000"/>
                </a:solidFill>
                <a:effectLst/>
                <a:uLnTx/>
                <a:uFillTx/>
                <a:cs typeface="Arial" pitchFamily="34" charset="0"/>
              </a:rPr>
              <a:t>, </a:t>
            </a:r>
            <a:r>
              <a:rPr kumimoji="0" lang="en-US" sz="1050" b="0" i="0" u="none" strike="noStrike" kern="0" cap="none" spc="0" normalizeH="0" baseline="0" noProof="0" dirty="0">
                <a:ln>
                  <a:noFill/>
                </a:ln>
                <a:solidFill>
                  <a:srgbClr val="000000"/>
                </a:solidFill>
                <a:effectLst/>
                <a:uLnTx/>
                <a:uFillTx/>
              </a:rPr>
              <a:t>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endParaRPr kumimoji="0" lang="en-US" sz="1050" b="0" i="0" u="none" strike="noStrike" kern="0" cap="none" spc="0" normalizeH="0" baseline="0" noProof="0" dirty="0">
              <a:ln>
                <a:noFill/>
              </a:ln>
              <a:solidFill>
                <a:prstClr val="black"/>
              </a:solidFill>
              <a:effectLst/>
              <a:uLnTx/>
              <a:uFillTx/>
            </a:endParaRPr>
          </a:p>
        </p:txBody>
      </p:sp>
      <p:sp>
        <p:nvSpPr>
          <p:cNvPr id="24" name="Rectangle 7"/>
          <p:cNvSpPr>
            <a:spLocks noChangeArrowheads="1"/>
          </p:cNvSpPr>
          <p:nvPr/>
        </p:nvSpPr>
        <p:spPr bwMode="auto">
          <a:xfrm>
            <a:off x="7358742" y="3321683"/>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5" name="Rectangle 7"/>
          <p:cNvSpPr>
            <a:spLocks noChangeArrowheads="1"/>
          </p:cNvSpPr>
          <p:nvPr/>
        </p:nvSpPr>
        <p:spPr bwMode="auto">
          <a:xfrm>
            <a:off x="6705600" y="3768469"/>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2" name="Rectangle 12">
            <a:extLst>
              <a:ext uri="{FF2B5EF4-FFF2-40B4-BE49-F238E27FC236}">
                <a16:creationId xmlns:a16="http://schemas.microsoft.com/office/drawing/2014/main" id="{A66B9479-E888-425A-B5B6-5ED597E3A41F}"/>
              </a:ext>
            </a:extLst>
          </p:cNvPr>
          <p:cNvSpPr>
            <a:spLocks noChangeArrowheads="1"/>
          </p:cNvSpPr>
          <p:nvPr/>
        </p:nvSpPr>
        <p:spPr bwMode="auto">
          <a:xfrm>
            <a:off x="6835661" y="3379431"/>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2" name="Group 1">
            <a:extLst>
              <a:ext uri="{FF2B5EF4-FFF2-40B4-BE49-F238E27FC236}">
                <a16:creationId xmlns:a16="http://schemas.microsoft.com/office/drawing/2014/main" id="{4C4BAF13-A113-448F-AFD0-BDE34656E0C6}"/>
              </a:ext>
            </a:extLst>
          </p:cNvPr>
          <p:cNvGrpSpPr/>
          <p:nvPr/>
        </p:nvGrpSpPr>
        <p:grpSpPr>
          <a:xfrm>
            <a:off x="6626655" y="3170426"/>
            <a:ext cx="1045029" cy="1045028"/>
            <a:chOff x="6626655" y="3170426"/>
            <a:chExt cx="1045029" cy="1045028"/>
          </a:xfrm>
        </p:grpSpPr>
        <p:sp>
          <p:nvSpPr>
            <p:cNvPr id="23" name="Line 13">
              <a:extLst>
                <a:ext uri="{FF2B5EF4-FFF2-40B4-BE49-F238E27FC236}">
                  <a16:creationId xmlns:a16="http://schemas.microsoft.com/office/drawing/2014/main" id="{88EF7F9C-28F1-405C-870C-149EF484FC25}"/>
                </a:ext>
              </a:extLst>
            </p:cNvPr>
            <p:cNvSpPr>
              <a:spLocks noChangeShapeType="1"/>
            </p:cNvSpPr>
            <p:nvPr/>
          </p:nvSpPr>
          <p:spPr bwMode="auto">
            <a:xfrm flipH="1">
              <a:off x="6626655" y="4006448"/>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7" name="Line 14">
              <a:extLst>
                <a:ext uri="{FF2B5EF4-FFF2-40B4-BE49-F238E27FC236}">
                  <a16:creationId xmlns:a16="http://schemas.microsoft.com/office/drawing/2014/main" id="{42AC7F9E-0691-48AE-B2F5-2DEED7490A61}"/>
                </a:ext>
              </a:extLst>
            </p:cNvPr>
            <p:cNvSpPr>
              <a:spLocks noChangeShapeType="1"/>
            </p:cNvSpPr>
            <p:nvPr/>
          </p:nvSpPr>
          <p:spPr bwMode="auto">
            <a:xfrm flipH="1" flipV="1">
              <a:off x="6626655" y="317042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8" name="Line 15">
              <a:extLst>
                <a:ext uri="{FF2B5EF4-FFF2-40B4-BE49-F238E27FC236}">
                  <a16:creationId xmlns:a16="http://schemas.microsoft.com/office/drawing/2014/main" id="{3DD49A77-DF4E-4BD2-945A-C74FC4B9EDFB}"/>
                </a:ext>
              </a:extLst>
            </p:cNvPr>
            <p:cNvSpPr>
              <a:spLocks noChangeShapeType="1"/>
            </p:cNvSpPr>
            <p:nvPr/>
          </p:nvSpPr>
          <p:spPr bwMode="auto">
            <a:xfrm>
              <a:off x="7462678" y="4006448"/>
              <a:ext cx="209006" cy="209006"/>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9" name="Line 16">
              <a:extLst>
                <a:ext uri="{FF2B5EF4-FFF2-40B4-BE49-F238E27FC236}">
                  <a16:creationId xmlns:a16="http://schemas.microsoft.com/office/drawing/2014/main" id="{9B3D4387-5336-4317-A78D-74722C2044C2}"/>
                </a:ext>
              </a:extLst>
            </p:cNvPr>
            <p:cNvSpPr>
              <a:spLocks noChangeShapeType="1"/>
            </p:cNvSpPr>
            <p:nvPr/>
          </p:nvSpPr>
          <p:spPr bwMode="auto">
            <a:xfrm flipV="1">
              <a:off x="7462678" y="3170426"/>
              <a:ext cx="209006" cy="209006"/>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3" name="Slide Number Placeholder 2">
            <a:extLst>
              <a:ext uri="{FF2B5EF4-FFF2-40B4-BE49-F238E27FC236}">
                <a16:creationId xmlns:a16="http://schemas.microsoft.com/office/drawing/2014/main" id="{C9CA36FB-D243-43F1-8A14-BD6214D881E3}"/>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105272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5" grpId="1"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points would you choose?</a:t>
            </a:r>
          </a:p>
        </p:txBody>
      </p:sp>
      <p:pic>
        <p:nvPicPr>
          <p:cNvPr id="4" name="Picture 3" descr="uttower1.JPG"/>
          <p:cNvPicPr>
            <a:picLocks noChangeAspect="1"/>
          </p:cNvPicPr>
          <p:nvPr/>
        </p:nvPicPr>
        <p:blipFill>
          <a:blip r:embed="rId4" cstate="print"/>
          <a:stretch>
            <a:fillRect/>
          </a:stretch>
        </p:blipFill>
        <p:spPr>
          <a:xfrm>
            <a:off x="685800" y="1371600"/>
            <a:ext cx="7772400" cy="5184130"/>
          </a:xfrm>
          <a:prstGeom prst="rect">
            <a:avLst/>
          </a:prstGeom>
        </p:spPr>
      </p:pic>
      <p:sp>
        <p:nvSpPr>
          <p:cNvPr id="6" name="TextBox 5"/>
          <p:cNvSpPr txBox="1"/>
          <p:nvPr/>
        </p:nvSpPr>
        <p:spPr>
          <a:xfrm>
            <a:off x="0" y="6601022"/>
            <a:ext cx="827471"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K. </a:t>
            </a:r>
            <a:r>
              <a:rPr kumimoji="0" lang="en-US" sz="1050" b="0" i="0" u="none" strike="noStrike" kern="0" cap="none" spc="0" normalizeH="0" baseline="0" noProof="0" dirty="0" err="1">
                <a:ln>
                  <a:noFill/>
                </a:ln>
                <a:solidFill>
                  <a:prstClr val="black"/>
                </a:solidFill>
                <a:effectLst/>
                <a:uLnTx/>
                <a:uFillTx/>
              </a:rPr>
              <a:t>Grauman</a:t>
            </a:r>
            <a:endParaRPr kumimoji="0" lang="en-US" sz="1050" b="0" i="0" u="none" strike="noStrike" kern="0" cap="none" spc="0" normalizeH="0" baseline="0" noProof="0" dirty="0">
              <a:ln>
                <a:noFill/>
              </a:ln>
              <a:solidFill>
                <a:prstClr val="black"/>
              </a:solidFill>
              <a:effectLst/>
              <a:uLnTx/>
              <a:uFillTx/>
            </a:endParaRPr>
          </a:p>
        </p:txBody>
      </p:sp>
      <p:sp>
        <p:nvSpPr>
          <p:cNvPr id="2" name="Oval 1"/>
          <p:cNvSpPr>
            <a:spLocks noChangeAspect="1"/>
          </p:cNvSpPr>
          <p:nvPr/>
        </p:nvSpPr>
        <p:spPr>
          <a:xfrm>
            <a:off x="2651496" y="3055885"/>
            <a:ext cx="146304" cy="146304"/>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8" name="Oval 7"/>
          <p:cNvSpPr>
            <a:spLocks noChangeAspect="1"/>
          </p:cNvSpPr>
          <p:nvPr/>
        </p:nvSpPr>
        <p:spPr>
          <a:xfrm>
            <a:off x="2394856" y="5099793"/>
            <a:ext cx="146304" cy="146304"/>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9" name="Oval 8"/>
          <p:cNvSpPr>
            <a:spLocks noChangeAspect="1"/>
          </p:cNvSpPr>
          <p:nvPr/>
        </p:nvSpPr>
        <p:spPr>
          <a:xfrm>
            <a:off x="2955768" y="5766395"/>
            <a:ext cx="146304" cy="146304"/>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0" name="Oval 9"/>
          <p:cNvSpPr>
            <a:spLocks noChangeAspect="1"/>
          </p:cNvSpPr>
          <p:nvPr/>
        </p:nvSpPr>
        <p:spPr>
          <a:xfrm>
            <a:off x="7348452" y="3234898"/>
            <a:ext cx="146304" cy="146304"/>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11" name="Oval 10"/>
          <p:cNvSpPr/>
          <p:nvPr/>
        </p:nvSpPr>
        <p:spPr>
          <a:xfrm>
            <a:off x="7286171" y="5900057"/>
            <a:ext cx="145143" cy="145143"/>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
        <p:nvSpPr>
          <p:cNvPr id="3" name="Slide Number Placeholder 2">
            <a:extLst>
              <a:ext uri="{FF2B5EF4-FFF2-40B4-BE49-F238E27FC236}">
                <a16:creationId xmlns:a16="http://schemas.microsoft.com/office/drawing/2014/main" id="{8FB1C1CC-D8F2-448B-AF13-1930138D7DC9}"/>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14255188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ln/>
        </p:spPr>
        <p:txBody>
          <a:bodyPr rIns="132080"/>
          <a:lstStyle/>
          <a:p>
            <a:r>
              <a:rPr lang="en-US" dirty="0"/>
              <a:t>Harris Detector: Mathematics</a:t>
            </a:r>
          </a:p>
        </p:txBody>
      </p:sp>
      <p:sp>
        <p:nvSpPr>
          <p:cNvPr id="39938" name="Rectangle 2"/>
          <p:cNvSpPr>
            <a:spLocks/>
          </p:cNvSpPr>
          <p:nvPr/>
        </p:nvSpPr>
        <p:spPr bwMode="auto">
          <a:xfrm>
            <a:off x="1643048" y="2514600"/>
            <a:ext cx="5953759" cy="954088"/>
          </a:xfrm>
          <a:prstGeom prst="rect">
            <a:avLst/>
          </a:prstGeom>
          <a:solidFill>
            <a:srgbClr val="67D967"/>
          </a:solidFill>
          <a:ln>
            <a:noFill/>
          </a:ln>
          <a:extLs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39939" name="Picture 3"/>
          <p:cNvPicPr>
            <a:picLocks noChangeArrowheads="1"/>
          </p:cNvPicPr>
          <p:nvPr/>
        </p:nvPicPr>
        <p:blipFill rotWithShape="1">
          <a:blip r:embed="rId2" cstate="print">
            <a:extLst>
              <a:ext uri="{28A0092B-C50C-407E-A947-70E740481C1C}">
                <a14:useLocalDpi xmlns:a14="http://schemas.microsoft.com/office/drawing/2010/main" val="0"/>
              </a:ext>
            </a:extLst>
          </a:blip>
          <a:srcRect r="73053"/>
          <a:stretch/>
        </p:blipFill>
        <p:spPr bwMode="auto">
          <a:xfrm>
            <a:off x="1709532" y="2514600"/>
            <a:ext cx="1868554" cy="95408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39941" name="Rectangle 5"/>
          <p:cNvSpPr>
            <a:spLocks/>
          </p:cNvSpPr>
          <p:nvPr/>
        </p:nvSpPr>
        <p:spPr bwMode="auto">
          <a:xfrm>
            <a:off x="318052" y="1403350"/>
            <a:ext cx="8537012" cy="9017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ea typeface="ＭＳ Ｐゴシック" charset="0"/>
                <a:cs typeface="Times New Roman" charset="0"/>
              </a:rPr>
              <a:t>Window-averaged squared change of intensity induced by shifting the patch for a fixed candidate </a:t>
            </a:r>
            <a:r>
              <a:rPr kumimoji="0" lang="en-US" sz="2800" b="0" i="0" u="none" strike="noStrike" kern="0" cap="none" spc="0" normalizeH="0" baseline="0" noProof="0" dirty="0" err="1">
                <a:ln>
                  <a:noFill/>
                </a:ln>
                <a:solidFill>
                  <a:prstClr val="black"/>
                </a:solidFill>
                <a:effectLst/>
                <a:uLnTx/>
                <a:uFillTx/>
                <a:ea typeface="ＭＳ Ｐゴシック" charset="0"/>
                <a:cs typeface="Times New Roman" charset="0"/>
              </a:rPr>
              <a:t>keypoint</a:t>
            </a:r>
            <a:r>
              <a:rPr kumimoji="0" lang="en-US" sz="2800" b="0" i="0" u="none" strike="noStrike" kern="0" cap="none" spc="0" normalizeH="0" baseline="0" noProof="0" dirty="0">
                <a:ln>
                  <a:noFill/>
                </a:ln>
                <a:solidFill>
                  <a:prstClr val="black"/>
                </a:solidFill>
                <a:effectLst/>
                <a:uLnTx/>
                <a:uFillTx/>
                <a:ea typeface="ＭＳ Ｐゴシック" charset="0"/>
                <a:cs typeface="Times New Roman" charset="0"/>
              </a:rPr>
              <a:t> by [</a:t>
            </a:r>
            <a:r>
              <a:rPr kumimoji="0" lang="en-US" sz="2800" b="0" i="0" u="none" strike="noStrike" kern="0" cap="none" spc="0" normalizeH="0" baseline="0" noProof="0" dirty="0" err="1">
                <a:ln>
                  <a:noFill/>
                </a:ln>
                <a:solidFill>
                  <a:prstClr val="black"/>
                </a:solidFill>
                <a:effectLst/>
                <a:uLnTx/>
                <a:uFillTx/>
                <a:latin typeface="Times New Roman Italic" charset="0"/>
                <a:ea typeface="ＭＳ Ｐゴシック" charset="0"/>
                <a:cs typeface="Times New Roman Italic" charset="0"/>
                <a:sym typeface="Times New Roman Italic" charset="0"/>
              </a:rPr>
              <a:t>u,v</a:t>
            </a:r>
            <a:r>
              <a:rPr kumimoji="0" lang="en-US" sz="2800" b="0" i="0" u="none" strike="noStrike" kern="0" cap="none" spc="0" normalizeH="0" baseline="0" noProof="0" dirty="0">
                <a:ln>
                  <a:noFill/>
                </a:ln>
                <a:solidFill>
                  <a:prstClr val="black"/>
                </a:solidFill>
                <a:effectLst/>
                <a:uLnTx/>
                <a:uFillTx/>
                <a:ea typeface="ＭＳ Ｐゴシック" charset="0"/>
                <a:cs typeface="Times New Roman" charset="0"/>
              </a:rPr>
              <a:t>]:</a:t>
            </a:r>
          </a:p>
        </p:txBody>
      </p:sp>
      <p:sp>
        <p:nvSpPr>
          <p:cNvPr id="39943" name="AutoShape 7"/>
          <p:cNvSpPr>
            <a:spLocks/>
          </p:cNvSpPr>
          <p:nvPr/>
        </p:nvSpPr>
        <p:spPr bwMode="auto">
          <a:xfrm>
            <a:off x="5564808" y="3886200"/>
            <a:ext cx="2000250" cy="533400"/>
          </a:xfrm>
          <a:prstGeom prst="roundRect">
            <a:avLst>
              <a:gd name="adj" fmla="val 45481"/>
            </a:avLst>
          </a:prstGeom>
          <a:solidFill>
            <a:srgbClr val="B3FFB3"/>
          </a:solidFill>
          <a:ln w="9525" cap="flat">
            <a:solidFill>
              <a:schemeClr val="tx1"/>
            </a:solidFill>
            <a:prstDash val="solid"/>
            <a:round/>
            <a:headEnd type="none" w="med" len="med"/>
            <a:tailEnd type="none" w="med" len="me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9944" name="Rectangle 8"/>
          <p:cNvSpPr>
            <a:spLocks/>
          </p:cNvSpPr>
          <p:nvPr/>
        </p:nvSpPr>
        <p:spPr bwMode="auto">
          <a:xfrm>
            <a:off x="5564808" y="4002088"/>
            <a:ext cx="2032000" cy="35083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marR="0" lvl="0" indent="0" algn="ctr" defTabSz="914400" eaLnBrk="1" fontAlgn="auto" latinLnBrk="0" hangingPunct="1">
              <a:lnSpc>
                <a:spcPct val="100000"/>
              </a:lnSpc>
              <a:spcBef>
                <a:spcPts val="120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Tahoma" charset="0"/>
                <a:ea typeface="ＭＳ Ｐゴシック" charset="0"/>
                <a:cs typeface="Tahoma" charset="0"/>
                <a:sym typeface="Tahoma" charset="0"/>
              </a:rPr>
              <a:t>Intensity</a:t>
            </a:r>
          </a:p>
        </p:txBody>
      </p:sp>
      <p:sp>
        <p:nvSpPr>
          <p:cNvPr id="39946" name="AutoShape 10"/>
          <p:cNvSpPr>
            <a:spLocks/>
          </p:cNvSpPr>
          <p:nvPr/>
        </p:nvSpPr>
        <p:spPr bwMode="auto">
          <a:xfrm>
            <a:off x="3204195" y="3894138"/>
            <a:ext cx="2235202" cy="547688"/>
          </a:xfrm>
          <a:prstGeom prst="roundRect">
            <a:avLst>
              <a:gd name="adj" fmla="val 45481"/>
            </a:avLst>
          </a:prstGeom>
          <a:solidFill>
            <a:srgbClr val="B3FFB3"/>
          </a:solidFill>
          <a:ln w="9525" cap="flat">
            <a:solidFill>
              <a:schemeClr val="tx1"/>
            </a:solidFill>
            <a:prstDash val="solid"/>
            <a:round/>
            <a:headEnd type="none" w="med" len="med"/>
            <a:tailEnd type="none" w="med" len="me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9947" name="Rectangle 11"/>
          <p:cNvSpPr>
            <a:spLocks/>
          </p:cNvSpPr>
          <p:nvPr/>
        </p:nvSpPr>
        <p:spPr bwMode="auto">
          <a:xfrm>
            <a:off x="3181970" y="4002088"/>
            <a:ext cx="2230439" cy="52705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marR="0" lvl="0" indent="0" algn="ctr" defTabSz="914400" eaLnBrk="1" fontAlgn="auto" latinLnBrk="0" hangingPunct="1">
              <a:lnSpc>
                <a:spcPct val="100000"/>
              </a:lnSpc>
              <a:spcBef>
                <a:spcPts val="120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Tahoma" charset="0"/>
                <a:ea typeface="ＭＳ Ｐゴシック" charset="0"/>
                <a:cs typeface="Tahoma" charset="0"/>
                <a:sym typeface="Tahoma" charset="0"/>
              </a:rPr>
              <a:t>Shifted 	intensity</a:t>
            </a:r>
          </a:p>
        </p:txBody>
      </p:sp>
      <p:sp>
        <p:nvSpPr>
          <p:cNvPr id="39" name="TextBox 38"/>
          <p:cNvSpPr txBox="1"/>
          <p:nvPr/>
        </p:nvSpPr>
        <p:spPr>
          <a:xfrm>
            <a:off x="0" y="6601022"/>
            <a:ext cx="2199641"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err="1">
                <a:ln>
                  <a:noFill/>
                </a:ln>
                <a:solidFill>
                  <a:srgbClr val="000000"/>
                </a:solidFill>
                <a:effectLst/>
                <a:uLnTx/>
                <a:uFillTx/>
              </a:rPr>
              <a:t>Adapte</a:t>
            </a:r>
            <a:r>
              <a:rPr lang="en-US" sz="1050" kern="0" dirty="0">
                <a:solidFill>
                  <a:srgbClr val="000000"/>
                </a:solidFill>
              </a:rPr>
              <a:t>d from </a:t>
            </a:r>
            <a:r>
              <a:rPr kumimoji="0" lang="en-US" sz="1050" b="0" i="0" u="none" strike="noStrike" kern="0" cap="none" spc="0" normalizeH="0" baseline="0" noProof="0" dirty="0">
                <a:ln>
                  <a:noFill/>
                </a:ln>
                <a:solidFill>
                  <a:srgbClr val="000000"/>
                </a:solidFill>
                <a:effectLst/>
                <a:uLnTx/>
                <a:uFillTx/>
              </a:rPr>
              <a:t>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endParaRPr kumimoji="0" lang="en-US" sz="1050" b="0" i="0" u="none" strike="noStrike" kern="0" cap="none" spc="0" normalizeH="0" baseline="0" noProof="0" dirty="0">
              <a:ln>
                <a:noFill/>
              </a:ln>
              <a:solidFill>
                <a:prstClr val="black"/>
              </a:solidFill>
              <a:effectLst/>
              <a:uLnTx/>
              <a:uFillTx/>
            </a:endParaRPr>
          </a:p>
        </p:txBody>
      </p:sp>
      <p:pic>
        <p:nvPicPr>
          <p:cNvPr id="42" name="Picture 3">
            <a:extLst>
              <a:ext uri="{FF2B5EF4-FFF2-40B4-BE49-F238E27FC236}">
                <a16:creationId xmlns:a16="http://schemas.microsoft.com/office/drawing/2014/main" id="{AEE50D66-4BC3-4364-9BBA-5D14B8BFFD85}"/>
              </a:ext>
            </a:extLst>
          </p:cNvPr>
          <p:cNvPicPr>
            <a:picLocks noChangeArrowheads="1"/>
          </p:cNvPicPr>
          <p:nvPr/>
        </p:nvPicPr>
        <p:blipFill rotWithShape="1">
          <a:blip r:embed="rId2" cstate="print">
            <a:extLst>
              <a:ext uri="{28A0092B-C50C-407E-A947-70E740481C1C}">
                <a14:useLocalDpi xmlns:a14="http://schemas.microsoft.com/office/drawing/2010/main" val="0"/>
              </a:ext>
            </a:extLst>
          </a:blip>
          <a:srcRect l="44067"/>
          <a:stretch/>
        </p:blipFill>
        <p:spPr bwMode="auto">
          <a:xfrm>
            <a:off x="3711704" y="2521228"/>
            <a:ext cx="3878478" cy="954088"/>
          </a:xfrm>
          <a:prstGeom prst="rect">
            <a:avLst/>
          </a:prstGeom>
          <a:solidFill>
            <a:srgbClr val="67D967"/>
          </a:solid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39942" name="Line 6"/>
          <p:cNvSpPr>
            <a:spLocks noChangeShapeType="1"/>
          </p:cNvSpPr>
          <p:nvPr/>
        </p:nvSpPr>
        <p:spPr bwMode="auto">
          <a:xfrm rot="10800000">
            <a:off x="6377608" y="3048000"/>
            <a:ext cx="152400" cy="838200"/>
          </a:xfrm>
          <a:prstGeom prst="line">
            <a:avLst/>
          </a:prstGeom>
          <a:noFill/>
          <a:ln w="12700" cap="flat">
            <a:solidFill>
              <a:schemeClr val="tx1"/>
            </a:solidFill>
            <a:prstDash val="solid"/>
            <a:round/>
            <a:headEnd type="none" w="med" len="med"/>
            <a:tailEnd type="triangl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9948" name="Line 12"/>
          <p:cNvSpPr>
            <a:spLocks noChangeShapeType="1"/>
          </p:cNvSpPr>
          <p:nvPr/>
        </p:nvSpPr>
        <p:spPr bwMode="auto">
          <a:xfrm rot="10800000">
            <a:off x="4091608" y="3200399"/>
            <a:ext cx="122586" cy="703263"/>
          </a:xfrm>
          <a:prstGeom prst="line">
            <a:avLst/>
          </a:prstGeom>
          <a:noFill/>
          <a:ln w="12700" cap="flat">
            <a:solidFill>
              <a:schemeClr val="tx1"/>
            </a:solidFill>
            <a:prstDash val="solid"/>
            <a:round/>
            <a:headEnd type="none" w="med" len="med"/>
            <a:tailEnd type="triangl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 name="Slide Number Placeholder 1">
            <a:extLst>
              <a:ext uri="{FF2B5EF4-FFF2-40B4-BE49-F238E27FC236}">
                <a16:creationId xmlns:a16="http://schemas.microsoft.com/office/drawing/2014/main" id="{C2188C14-EA54-45F0-9A23-0DB7FF80A8F6}"/>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41090163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9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9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9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3" grpId="0" animBg="1"/>
      <p:bldP spid="39944" grpId="0"/>
      <p:bldP spid="39946" grpId="0" animBg="1"/>
      <p:bldP spid="39947" grpId="0"/>
      <p:bldP spid="39942" grpId="0" animBg="1"/>
      <p:bldP spid="3994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ln/>
        </p:spPr>
        <p:txBody>
          <a:bodyPr rIns="132080"/>
          <a:lstStyle/>
          <a:p>
            <a:r>
              <a:rPr lang="en-US" dirty="0"/>
              <a:t>Harris Detector: Mathematics</a:t>
            </a:r>
          </a:p>
        </p:txBody>
      </p:sp>
      <p:grpSp>
        <p:nvGrpSpPr>
          <p:cNvPr id="43" name="Group 42"/>
          <p:cNvGrpSpPr/>
          <p:nvPr/>
        </p:nvGrpSpPr>
        <p:grpSpPr>
          <a:xfrm>
            <a:off x="1371600" y="4724400"/>
            <a:ext cx="6629400" cy="1647825"/>
            <a:chOff x="457200" y="4876800"/>
            <a:chExt cx="6629400" cy="1647825"/>
          </a:xfrm>
        </p:grpSpPr>
        <p:pic>
          <p:nvPicPr>
            <p:cNvPr id="283652" name="Picture 4"/>
            <p:cNvPicPr>
              <a:picLocks noChangeAspect="1" noChangeArrowheads="1"/>
            </p:cNvPicPr>
            <p:nvPr/>
          </p:nvPicPr>
          <p:blipFill>
            <a:blip r:embed="rId2" cstate="print"/>
            <a:srcRect/>
            <a:stretch>
              <a:fillRect/>
            </a:stretch>
          </p:blipFill>
          <p:spPr bwMode="auto">
            <a:xfrm>
              <a:off x="457200" y="4876800"/>
              <a:ext cx="2200275" cy="1647825"/>
            </a:xfrm>
            <a:prstGeom prst="rect">
              <a:avLst/>
            </a:prstGeom>
            <a:noFill/>
            <a:ln w="9525">
              <a:noFill/>
              <a:miter lim="800000"/>
              <a:headEnd/>
              <a:tailEnd/>
            </a:ln>
          </p:spPr>
        </p:pic>
        <p:pic>
          <p:nvPicPr>
            <p:cNvPr id="283653" name="Picture 5"/>
            <p:cNvPicPr>
              <a:picLocks noChangeAspect="1" noChangeArrowheads="1"/>
            </p:cNvPicPr>
            <p:nvPr/>
          </p:nvPicPr>
          <p:blipFill>
            <a:blip r:embed="rId3" cstate="print"/>
            <a:srcRect/>
            <a:stretch>
              <a:fillRect/>
            </a:stretch>
          </p:blipFill>
          <p:spPr bwMode="auto">
            <a:xfrm>
              <a:off x="2667000" y="4876800"/>
              <a:ext cx="2200275" cy="1647825"/>
            </a:xfrm>
            <a:prstGeom prst="rect">
              <a:avLst/>
            </a:prstGeom>
            <a:noFill/>
            <a:ln w="9525">
              <a:noFill/>
              <a:miter lim="800000"/>
              <a:headEnd/>
              <a:tailEnd/>
            </a:ln>
          </p:spPr>
        </p:pic>
        <p:pic>
          <p:nvPicPr>
            <p:cNvPr id="283654" name="Picture 6"/>
            <p:cNvPicPr>
              <a:picLocks noChangeAspect="1" noChangeArrowheads="1"/>
            </p:cNvPicPr>
            <p:nvPr/>
          </p:nvPicPr>
          <p:blipFill>
            <a:blip r:embed="rId4" cstate="print"/>
            <a:srcRect/>
            <a:stretch>
              <a:fillRect/>
            </a:stretch>
          </p:blipFill>
          <p:spPr bwMode="auto">
            <a:xfrm>
              <a:off x="4886325" y="4876800"/>
              <a:ext cx="2200275" cy="1647825"/>
            </a:xfrm>
            <a:prstGeom prst="rect">
              <a:avLst/>
            </a:prstGeom>
            <a:noFill/>
            <a:ln w="9525">
              <a:noFill/>
              <a:miter lim="800000"/>
              <a:headEnd/>
              <a:tailEnd/>
            </a:ln>
          </p:spPr>
        </p:pic>
      </p:grpSp>
      <p:sp>
        <p:nvSpPr>
          <p:cNvPr id="24" name="TextBox 23"/>
          <p:cNvSpPr txBox="1"/>
          <p:nvPr/>
        </p:nvSpPr>
        <p:spPr>
          <a:xfrm>
            <a:off x="304800" y="5314890"/>
            <a:ext cx="91082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prstClr val="black"/>
                </a:solidFill>
                <a:effectLst/>
                <a:uLnTx/>
                <a:uFillTx/>
                <a:latin typeface="Times New Roman" pitchFamily="18" charset="0"/>
                <a:cs typeface="Times New Roman" pitchFamily="18" charset="0"/>
              </a:rPr>
              <a:t>E(u, v)</a:t>
            </a:r>
          </a:p>
        </p:txBody>
      </p:sp>
      <p:sp>
        <p:nvSpPr>
          <p:cNvPr id="25" name="TextBox 24"/>
          <p:cNvSpPr txBox="1"/>
          <p:nvPr/>
        </p:nvSpPr>
        <p:spPr>
          <a:xfrm>
            <a:off x="0" y="6601022"/>
            <a:ext cx="2199641"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rPr>
              <a:t>Adapted from 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endParaRPr kumimoji="0" lang="en-US" sz="1050" b="0" i="0" u="none" strike="noStrike" kern="0" cap="none" spc="0" normalizeH="0" baseline="0" noProof="0" dirty="0">
              <a:ln>
                <a:noFill/>
              </a:ln>
              <a:solidFill>
                <a:prstClr val="black"/>
              </a:solidFill>
              <a:effectLst/>
              <a:uLnTx/>
              <a:uFillTx/>
            </a:endParaRPr>
          </a:p>
        </p:txBody>
      </p:sp>
      <p:grpSp>
        <p:nvGrpSpPr>
          <p:cNvPr id="8" name="Group 7"/>
          <p:cNvGrpSpPr/>
          <p:nvPr/>
        </p:nvGrpSpPr>
        <p:grpSpPr>
          <a:xfrm>
            <a:off x="1564408" y="5942366"/>
            <a:ext cx="1418783" cy="561758"/>
            <a:chOff x="1564408" y="5942366"/>
            <a:chExt cx="1418783" cy="561758"/>
          </a:xfrm>
        </p:grpSpPr>
        <p:sp>
          <p:nvSpPr>
            <p:cNvPr id="7" name="TextBox 6"/>
            <p:cNvSpPr txBox="1"/>
            <p:nvPr/>
          </p:nvSpPr>
          <p:spPr>
            <a:xfrm>
              <a:off x="2676697" y="6134792"/>
              <a:ext cx="306494" cy="369332"/>
            </a:xfrm>
            <a:prstGeom prst="rect">
              <a:avLst/>
            </a:prstGeom>
            <a:noFill/>
          </p:spPr>
          <p:txBody>
            <a:bodyPr wrap="none" rtlCol="0">
              <a:spAutoFit/>
            </a:bodyPr>
            <a:lstStyle/>
            <a:p>
              <a:r>
                <a:rPr lang="en-US" b="1" i="1" dirty="0"/>
                <a:t>u</a:t>
              </a:r>
            </a:p>
          </p:txBody>
        </p:sp>
        <p:sp>
          <p:nvSpPr>
            <p:cNvPr id="27" name="TextBox 26"/>
            <p:cNvSpPr txBox="1"/>
            <p:nvPr/>
          </p:nvSpPr>
          <p:spPr>
            <a:xfrm>
              <a:off x="1564408" y="5942366"/>
              <a:ext cx="293670" cy="369332"/>
            </a:xfrm>
            <a:prstGeom prst="rect">
              <a:avLst/>
            </a:prstGeom>
            <a:noFill/>
          </p:spPr>
          <p:txBody>
            <a:bodyPr wrap="none" rtlCol="0">
              <a:spAutoFit/>
            </a:bodyPr>
            <a:lstStyle/>
            <a:p>
              <a:r>
                <a:rPr lang="en-US" b="1" i="1" dirty="0"/>
                <a:t>v</a:t>
              </a:r>
            </a:p>
          </p:txBody>
        </p:sp>
      </p:grpSp>
      <p:grpSp>
        <p:nvGrpSpPr>
          <p:cNvPr id="29" name="Group 28"/>
          <p:cNvGrpSpPr/>
          <p:nvPr/>
        </p:nvGrpSpPr>
        <p:grpSpPr>
          <a:xfrm>
            <a:off x="3879234" y="5942366"/>
            <a:ext cx="1418783" cy="561758"/>
            <a:chOff x="1564408" y="5942366"/>
            <a:chExt cx="1418783" cy="561758"/>
          </a:xfrm>
        </p:grpSpPr>
        <p:sp>
          <p:nvSpPr>
            <p:cNvPr id="30" name="TextBox 29"/>
            <p:cNvSpPr txBox="1"/>
            <p:nvPr/>
          </p:nvSpPr>
          <p:spPr>
            <a:xfrm>
              <a:off x="2676697" y="6134792"/>
              <a:ext cx="306494" cy="369332"/>
            </a:xfrm>
            <a:prstGeom prst="rect">
              <a:avLst/>
            </a:prstGeom>
            <a:noFill/>
          </p:spPr>
          <p:txBody>
            <a:bodyPr wrap="none" rtlCol="0">
              <a:spAutoFit/>
            </a:bodyPr>
            <a:lstStyle/>
            <a:p>
              <a:r>
                <a:rPr lang="en-US" b="1" i="1" dirty="0"/>
                <a:t>u</a:t>
              </a:r>
            </a:p>
          </p:txBody>
        </p:sp>
        <p:sp>
          <p:nvSpPr>
            <p:cNvPr id="31" name="TextBox 30"/>
            <p:cNvSpPr txBox="1"/>
            <p:nvPr/>
          </p:nvSpPr>
          <p:spPr>
            <a:xfrm>
              <a:off x="1564408" y="5942366"/>
              <a:ext cx="293670" cy="369332"/>
            </a:xfrm>
            <a:prstGeom prst="rect">
              <a:avLst/>
            </a:prstGeom>
            <a:noFill/>
          </p:spPr>
          <p:txBody>
            <a:bodyPr wrap="none" rtlCol="0">
              <a:spAutoFit/>
            </a:bodyPr>
            <a:lstStyle/>
            <a:p>
              <a:r>
                <a:rPr lang="en-US" b="1" i="1" dirty="0"/>
                <a:t>v</a:t>
              </a:r>
            </a:p>
          </p:txBody>
        </p:sp>
      </p:grpSp>
      <p:grpSp>
        <p:nvGrpSpPr>
          <p:cNvPr id="32" name="Group 31"/>
          <p:cNvGrpSpPr/>
          <p:nvPr/>
        </p:nvGrpSpPr>
        <p:grpSpPr>
          <a:xfrm>
            <a:off x="6116636" y="5942366"/>
            <a:ext cx="1418783" cy="561758"/>
            <a:chOff x="1564408" y="5942366"/>
            <a:chExt cx="1418783" cy="561758"/>
          </a:xfrm>
        </p:grpSpPr>
        <p:sp>
          <p:nvSpPr>
            <p:cNvPr id="33" name="TextBox 32"/>
            <p:cNvSpPr txBox="1"/>
            <p:nvPr/>
          </p:nvSpPr>
          <p:spPr>
            <a:xfrm>
              <a:off x="2676697" y="6134792"/>
              <a:ext cx="306494" cy="369332"/>
            </a:xfrm>
            <a:prstGeom prst="rect">
              <a:avLst/>
            </a:prstGeom>
            <a:noFill/>
          </p:spPr>
          <p:txBody>
            <a:bodyPr wrap="none" rtlCol="0">
              <a:spAutoFit/>
            </a:bodyPr>
            <a:lstStyle/>
            <a:p>
              <a:r>
                <a:rPr lang="en-US" b="1" i="1" dirty="0"/>
                <a:t>u</a:t>
              </a:r>
            </a:p>
          </p:txBody>
        </p:sp>
        <p:sp>
          <p:nvSpPr>
            <p:cNvPr id="34" name="TextBox 33"/>
            <p:cNvSpPr txBox="1"/>
            <p:nvPr/>
          </p:nvSpPr>
          <p:spPr>
            <a:xfrm>
              <a:off x="1564408" y="5942366"/>
              <a:ext cx="293670" cy="369332"/>
            </a:xfrm>
            <a:prstGeom prst="rect">
              <a:avLst/>
            </a:prstGeom>
            <a:noFill/>
          </p:spPr>
          <p:txBody>
            <a:bodyPr wrap="none" rtlCol="0">
              <a:spAutoFit/>
            </a:bodyPr>
            <a:lstStyle/>
            <a:p>
              <a:r>
                <a:rPr lang="en-US" b="1" i="1" dirty="0"/>
                <a:t>v</a:t>
              </a:r>
            </a:p>
          </p:txBody>
        </p:sp>
      </p:grpSp>
      <p:sp>
        <p:nvSpPr>
          <p:cNvPr id="35" name="Rectangle 5">
            <a:extLst>
              <a:ext uri="{FF2B5EF4-FFF2-40B4-BE49-F238E27FC236}">
                <a16:creationId xmlns:a16="http://schemas.microsoft.com/office/drawing/2014/main" id="{B4F2ACD3-DE0E-4559-8FAD-8814747243F9}"/>
              </a:ext>
            </a:extLst>
          </p:cNvPr>
          <p:cNvSpPr>
            <a:spLocks/>
          </p:cNvSpPr>
          <p:nvPr/>
        </p:nvSpPr>
        <p:spPr bwMode="auto">
          <a:xfrm>
            <a:off x="318052" y="1403350"/>
            <a:ext cx="8537012" cy="9017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ea typeface="ＭＳ Ｐゴシック" charset="0"/>
                <a:cs typeface="Times New Roman" charset="0"/>
              </a:rPr>
              <a:t>Window-averaged squared change of intensity induced by shifting the patch for a fixed candidate </a:t>
            </a:r>
            <a:r>
              <a:rPr kumimoji="0" lang="en-US" sz="2800" b="0" i="0" u="none" strike="noStrike" kern="0" cap="none" spc="0" normalizeH="0" baseline="0" noProof="0" dirty="0" err="1">
                <a:ln>
                  <a:noFill/>
                </a:ln>
                <a:solidFill>
                  <a:prstClr val="black"/>
                </a:solidFill>
                <a:effectLst/>
                <a:uLnTx/>
                <a:uFillTx/>
                <a:ea typeface="ＭＳ Ｐゴシック" charset="0"/>
                <a:cs typeface="Times New Roman" charset="0"/>
              </a:rPr>
              <a:t>keypoint</a:t>
            </a:r>
            <a:r>
              <a:rPr kumimoji="0" lang="en-US" sz="2800" b="0" i="0" u="none" strike="noStrike" kern="0" cap="none" spc="0" normalizeH="0" baseline="0" noProof="0" dirty="0">
                <a:ln>
                  <a:noFill/>
                </a:ln>
                <a:solidFill>
                  <a:prstClr val="black"/>
                </a:solidFill>
                <a:effectLst/>
                <a:uLnTx/>
                <a:uFillTx/>
                <a:ea typeface="ＭＳ Ｐゴシック" charset="0"/>
                <a:cs typeface="Times New Roman" charset="0"/>
              </a:rPr>
              <a:t> by [</a:t>
            </a:r>
            <a:r>
              <a:rPr kumimoji="0" lang="en-US" sz="2800" b="0" i="0" u="none" strike="noStrike" kern="0" cap="none" spc="0" normalizeH="0" baseline="0" noProof="0" dirty="0" err="1">
                <a:ln>
                  <a:noFill/>
                </a:ln>
                <a:solidFill>
                  <a:prstClr val="black"/>
                </a:solidFill>
                <a:effectLst/>
                <a:uLnTx/>
                <a:uFillTx/>
                <a:latin typeface="Times New Roman Italic" charset="0"/>
                <a:ea typeface="ＭＳ Ｐゴシック" charset="0"/>
                <a:cs typeface="Times New Roman Italic" charset="0"/>
                <a:sym typeface="Times New Roman Italic" charset="0"/>
              </a:rPr>
              <a:t>u,v</a:t>
            </a:r>
            <a:r>
              <a:rPr kumimoji="0" lang="en-US" sz="2800" b="0" i="0" u="none" strike="noStrike" kern="0" cap="none" spc="0" normalizeH="0" baseline="0" noProof="0" dirty="0">
                <a:ln>
                  <a:noFill/>
                </a:ln>
                <a:solidFill>
                  <a:prstClr val="black"/>
                </a:solidFill>
                <a:effectLst/>
                <a:uLnTx/>
                <a:uFillTx/>
                <a:ea typeface="ＭＳ Ｐゴシック" charset="0"/>
                <a:cs typeface="Times New Roman" charset="0"/>
              </a:rPr>
              <a:t>]:</a:t>
            </a:r>
          </a:p>
        </p:txBody>
      </p:sp>
      <p:sp>
        <p:nvSpPr>
          <p:cNvPr id="36" name="Rectangle 2">
            <a:extLst>
              <a:ext uri="{FF2B5EF4-FFF2-40B4-BE49-F238E27FC236}">
                <a16:creationId xmlns:a16="http://schemas.microsoft.com/office/drawing/2014/main" id="{23945F43-F638-43EF-B00E-30F9A59B8DB1}"/>
              </a:ext>
            </a:extLst>
          </p:cNvPr>
          <p:cNvSpPr>
            <a:spLocks/>
          </p:cNvSpPr>
          <p:nvPr/>
        </p:nvSpPr>
        <p:spPr bwMode="auto">
          <a:xfrm>
            <a:off x="1643048" y="2514600"/>
            <a:ext cx="5953759" cy="954088"/>
          </a:xfrm>
          <a:prstGeom prst="rect">
            <a:avLst/>
          </a:prstGeom>
          <a:solidFill>
            <a:srgbClr val="67D967"/>
          </a:solidFill>
          <a:ln>
            <a:noFill/>
          </a:ln>
          <a:extLs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37" name="Picture 3">
            <a:extLst>
              <a:ext uri="{FF2B5EF4-FFF2-40B4-BE49-F238E27FC236}">
                <a16:creationId xmlns:a16="http://schemas.microsoft.com/office/drawing/2014/main" id="{6AD4DC25-7FC2-4CDA-8471-E05FD9B4FA33}"/>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r="73053"/>
          <a:stretch/>
        </p:blipFill>
        <p:spPr bwMode="auto">
          <a:xfrm>
            <a:off x="1709532" y="2514600"/>
            <a:ext cx="1868554" cy="95408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38" name="AutoShape 7">
            <a:extLst>
              <a:ext uri="{FF2B5EF4-FFF2-40B4-BE49-F238E27FC236}">
                <a16:creationId xmlns:a16="http://schemas.microsoft.com/office/drawing/2014/main" id="{E96B0A2B-E1C1-47F2-809C-4AEA2FAD404D}"/>
              </a:ext>
            </a:extLst>
          </p:cNvPr>
          <p:cNvSpPr>
            <a:spLocks/>
          </p:cNvSpPr>
          <p:nvPr/>
        </p:nvSpPr>
        <p:spPr bwMode="auto">
          <a:xfrm>
            <a:off x="5564808" y="3886200"/>
            <a:ext cx="2000250" cy="533400"/>
          </a:xfrm>
          <a:prstGeom prst="roundRect">
            <a:avLst>
              <a:gd name="adj" fmla="val 45481"/>
            </a:avLst>
          </a:prstGeom>
          <a:solidFill>
            <a:srgbClr val="B3FFB3"/>
          </a:solidFill>
          <a:ln w="9525" cap="flat">
            <a:solidFill>
              <a:schemeClr val="tx1"/>
            </a:solidFill>
            <a:prstDash val="solid"/>
            <a:round/>
            <a:headEnd type="none" w="med" len="med"/>
            <a:tailEnd type="none" w="med" len="me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9" name="Rectangle 8">
            <a:extLst>
              <a:ext uri="{FF2B5EF4-FFF2-40B4-BE49-F238E27FC236}">
                <a16:creationId xmlns:a16="http://schemas.microsoft.com/office/drawing/2014/main" id="{7E729A2D-2F57-4EF2-9D4E-F2F7B21766F5}"/>
              </a:ext>
            </a:extLst>
          </p:cNvPr>
          <p:cNvSpPr>
            <a:spLocks/>
          </p:cNvSpPr>
          <p:nvPr/>
        </p:nvSpPr>
        <p:spPr bwMode="auto">
          <a:xfrm>
            <a:off x="5564808" y="4002088"/>
            <a:ext cx="2032000" cy="35083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marR="0" lvl="0" indent="0" algn="ctr" defTabSz="914400" eaLnBrk="1" fontAlgn="auto" latinLnBrk="0" hangingPunct="1">
              <a:lnSpc>
                <a:spcPct val="100000"/>
              </a:lnSpc>
              <a:spcBef>
                <a:spcPts val="120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Tahoma" charset="0"/>
                <a:ea typeface="ＭＳ Ｐゴシック" charset="0"/>
                <a:cs typeface="Tahoma" charset="0"/>
                <a:sym typeface="Tahoma" charset="0"/>
              </a:rPr>
              <a:t>Intensity</a:t>
            </a:r>
          </a:p>
        </p:txBody>
      </p:sp>
      <p:sp>
        <p:nvSpPr>
          <p:cNvPr id="40" name="AutoShape 10">
            <a:extLst>
              <a:ext uri="{FF2B5EF4-FFF2-40B4-BE49-F238E27FC236}">
                <a16:creationId xmlns:a16="http://schemas.microsoft.com/office/drawing/2014/main" id="{334E0320-2455-4CAA-92BB-C81142302A2B}"/>
              </a:ext>
            </a:extLst>
          </p:cNvPr>
          <p:cNvSpPr>
            <a:spLocks/>
          </p:cNvSpPr>
          <p:nvPr/>
        </p:nvSpPr>
        <p:spPr bwMode="auto">
          <a:xfrm>
            <a:off x="3204195" y="3894138"/>
            <a:ext cx="2235202" cy="547688"/>
          </a:xfrm>
          <a:prstGeom prst="roundRect">
            <a:avLst>
              <a:gd name="adj" fmla="val 45481"/>
            </a:avLst>
          </a:prstGeom>
          <a:solidFill>
            <a:srgbClr val="B3FFB3"/>
          </a:solidFill>
          <a:ln w="9525" cap="flat">
            <a:solidFill>
              <a:schemeClr val="tx1"/>
            </a:solidFill>
            <a:prstDash val="solid"/>
            <a:round/>
            <a:headEnd type="none" w="med" len="med"/>
            <a:tailEnd type="none" w="med" len="me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1" name="Rectangle 11">
            <a:extLst>
              <a:ext uri="{FF2B5EF4-FFF2-40B4-BE49-F238E27FC236}">
                <a16:creationId xmlns:a16="http://schemas.microsoft.com/office/drawing/2014/main" id="{191702C4-D648-4504-A782-D4A34096DEB5}"/>
              </a:ext>
            </a:extLst>
          </p:cNvPr>
          <p:cNvSpPr>
            <a:spLocks/>
          </p:cNvSpPr>
          <p:nvPr/>
        </p:nvSpPr>
        <p:spPr bwMode="auto">
          <a:xfrm>
            <a:off x="3181970" y="4002088"/>
            <a:ext cx="2230439" cy="52705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marR="0" lvl="0" indent="0" algn="ctr" defTabSz="914400" eaLnBrk="1" fontAlgn="auto" latinLnBrk="0" hangingPunct="1">
              <a:lnSpc>
                <a:spcPct val="100000"/>
              </a:lnSpc>
              <a:spcBef>
                <a:spcPts val="120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Tahoma" charset="0"/>
                <a:ea typeface="ＭＳ Ｐゴシック" charset="0"/>
                <a:cs typeface="Tahoma" charset="0"/>
                <a:sym typeface="Tahoma" charset="0"/>
              </a:rPr>
              <a:t>Shifted 	intensity</a:t>
            </a:r>
          </a:p>
        </p:txBody>
      </p:sp>
      <p:pic>
        <p:nvPicPr>
          <p:cNvPr id="42" name="Picture 3">
            <a:extLst>
              <a:ext uri="{FF2B5EF4-FFF2-40B4-BE49-F238E27FC236}">
                <a16:creationId xmlns:a16="http://schemas.microsoft.com/office/drawing/2014/main" id="{99915459-653C-4BBD-9191-15BC256352BA}"/>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l="44067"/>
          <a:stretch/>
        </p:blipFill>
        <p:spPr bwMode="auto">
          <a:xfrm>
            <a:off x="3711704" y="2521228"/>
            <a:ext cx="3878478" cy="954088"/>
          </a:xfrm>
          <a:prstGeom prst="rect">
            <a:avLst/>
          </a:prstGeom>
          <a:solidFill>
            <a:srgbClr val="67D967"/>
          </a:solid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44" name="Line 6">
            <a:extLst>
              <a:ext uri="{FF2B5EF4-FFF2-40B4-BE49-F238E27FC236}">
                <a16:creationId xmlns:a16="http://schemas.microsoft.com/office/drawing/2014/main" id="{F11D59E6-C579-42E1-99F0-437102978695}"/>
              </a:ext>
            </a:extLst>
          </p:cNvPr>
          <p:cNvSpPr>
            <a:spLocks noChangeShapeType="1"/>
          </p:cNvSpPr>
          <p:nvPr/>
        </p:nvSpPr>
        <p:spPr bwMode="auto">
          <a:xfrm rot="10800000">
            <a:off x="6377608" y="3048000"/>
            <a:ext cx="152400" cy="838200"/>
          </a:xfrm>
          <a:prstGeom prst="line">
            <a:avLst/>
          </a:prstGeom>
          <a:noFill/>
          <a:ln w="12700" cap="flat">
            <a:solidFill>
              <a:schemeClr val="tx1"/>
            </a:solidFill>
            <a:prstDash val="solid"/>
            <a:round/>
            <a:headEnd type="none" w="med" len="med"/>
            <a:tailEnd type="triangl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5" name="Line 12">
            <a:extLst>
              <a:ext uri="{FF2B5EF4-FFF2-40B4-BE49-F238E27FC236}">
                <a16:creationId xmlns:a16="http://schemas.microsoft.com/office/drawing/2014/main" id="{FF3FA3E8-6D59-4B79-967A-998C8A0D7A11}"/>
              </a:ext>
            </a:extLst>
          </p:cNvPr>
          <p:cNvSpPr>
            <a:spLocks noChangeShapeType="1"/>
          </p:cNvSpPr>
          <p:nvPr/>
        </p:nvSpPr>
        <p:spPr bwMode="auto">
          <a:xfrm rot="10800000">
            <a:off x="4091608" y="3200399"/>
            <a:ext cx="122586" cy="703263"/>
          </a:xfrm>
          <a:prstGeom prst="line">
            <a:avLst/>
          </a:prstGeom>
          <a:noFill/>
          <a:ln w="12700" cap="flat">
            <a:solidFill>
              <a:schemeClr val="tx1"/>
            </a:solidFill>
            <a:prstDash val="solid"/>
            <a:round/>
            <a:headEnd type="none" w="med" len="med"/>
            <a:tailEnd type="triangl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6" name="Picture 5"/>
          <p:cNvPicPr>
            <a:picLocks noChangeAspect="1"/>
          </p:cNvPicPr>
          <p:nvPr/>
        </p:nvPicPr>
        <p:blipFill>
          <a:blip r:embed="rId6"/>
          <a:stretch>
            <a:fillRect/>
          </a:stretch>
        </p:blipFill>
        <p:spPr>
          <a:xfrm>
            <a:off x="1744110" y="3503444"/>
            <a:ext cx="6127751" cy="1389372"/>
          </a:xfrm>
          <a:prstGeom prst="rect">
            <a:avLst/>
          </a:prstGeom>
        </p:spPr>
      </p:pic>
      <p:sp>
        <p:nvSpPr>
          <p:cNvPr id="2" name="TextBox 1"/>
          <p:cNvSpPr txBox="1"/>
          <p:nvPr/>
        </p:nvSpPr>
        <p:spPr>
          <a:xfrm>
            <a:off x="1801755" y="5865422"/>
            <a:ext cx="150746" cy="261610"/>
          </a:xfrm>
          <a:prstGeom prst="rect">
            <a:avLst/>
          </a:prstGeom>
          <a:solidFill>
            <a:schemeClr val="bg1"/>
          </a:solidFill>
        </p:spPr>
        <p:txBody>
          <a:bodyPr wrap="square" rtlCol="0">
            <a:spAutoFit/>
          </a:bodyPr>
          <a:lstStyle/>
          <a:p>
            <a:pPr algn="ctr"/>
            <a:r>
              <a:rPr lang="en-US" sz="1100" dirty="0"/>
              <a:t>0</a:t>
            </a:r>
          </a:p>
        </p:txBody>
      </p:sp>
      <p:sp>
        <p:nvSpPr>
          <p:cNvPr id="45" name="TextBox 44"/>
          <p:cNvSpPr txBox="1"/>
          <p:nvPr/>
        </p:nvSpPr>
        <p:spPr>
          <a:xfrm>
            <a:off x="2742961" y="5982967"/>
            <a:ext cx="150746" cy="261610"/>
          </a:xfrm>
          <a:prstGeom prst="rect">
            <a:avLst/>
          </a:prstGeom>
          <a:solidFill>
            <a:schemeClr val="bg1"/>
          </a:solidFill>
        </p:spPr>
        <p:txBody>
          <a:bodyPr wrap="square" rtlCol="0">
            <a:spAutoFit/>
          </a:bodyPr>
          <a:lstStyle/>
          <a:p>
            <a:pPr algn="ctr"/>
            <a:r>
              <a:rPr lang="en-US" sz="1100" dirty="0"/>
              <a:t>0</a:t>
            </a:r>
          </a:p>
        </p:txBody>
      </p:sp>
      <p:sp>
        <p:nvSpPr>
          <p:cNvPr id="46" name="TextBox 45"/>
          <p:cNvSpPr txBox="1"/>
          <p:nvPr/>
        </p:nvSpPr>
        <p:spPr>
          <a:xfrm>
            <a:off x="4126677" y="5884345"/>
            <a:ext cx="150746" cy="261610"/>
          </a:xfrm>
          <a:prstGeom prst="rect">
            <a:avLst/>
          </a:prstGeom>
          <a:solidFill>
            <a:schemeClr val="bg1"/>
          </a:solidFill>
        </p:spPr>
        <p:txBody>
          <a:bodyPr wrap="square" rtlCol="0">
            <a:spAutoFit/>
          </a:bodyPr>
          <a:lstStyle/>
          <a:p>
            <a:pPr algn="ctr"/>
            <a:r>
              <a:rPr lang="en-US" sz="1100" dirty="0"/>
              <a:t>0</a:t>
            </a:r>
          </a:p>
        </p:txBody>
      </p:sp>
      <p:sp>
        <p:nvSpPr>
          <p:cNvPr id="47" name="TextBox 46"/>
          <p:cNvSpPr txBox="1"/>
          <p:nvPr/>
        </p:nvSpPr>
        <p:spPr>
          <a:xfrm>
            <a:off x="5020981" y="5948602"/>
            <a:ext cx="150746" cy="261610"/>
          </a:xfrm>
          <a:prstGeom prst="rect">
            <a:avLst/>
          </a:prstGeom>
          <a:solidFill>
            <a:schemeClr val="bg1"/>
          </a:solidFill>
        </p:spPr>
        <p:txBody>
          <a:bodyPr wrap="square" rtlCol="0">
            <a:spAutoFit/>
          </a:bodyPr>
          <a:lstStyle/>
          <a:p>
            <a:pPr algn="ctr"/>
            <a:r>
              <a:rPr lang="en-US" sz="1100" dirty="0"/>
              <a:t>0</a:t>
            </a:r>
          </a:p>
        </p:txBody>
      </p:sp>
      <p:sp>
        <p:nvSpPr>
          <p:cNvPr id="48" name="TextBox 47"/>
          <p:cNvSpPr txBox="1"/>
          <p:nvPr/>
        </p:nvSpPr>
        <p:spPr>
          <a:xfrm>
            <a:off x="6327421" y="5892354"/>
            <a:ext cx="150746" cy="261610"/>
          </a:xfrm>
          <a:prstGeom prst="rect">
            <a:avLst/>
          </a:prstGeom>
          <a:solidFill>
            <a:schemeClr val="bg1"/>
          </a:solidFill>
        </p:spPr>
        <p:txBody>
          <a:bodyPr wrap="square" rtlCol="0">
            <a:spAutoFit/>
          </a:bodyPr>
          <a:lstStyle/>
          <a:p>
            <a:pPr algn="ctr"/>
            <a:r>
              <a:rPr lang="en-US" sz="1100" dirty="0"/>
              <a:t>0</a:t>
            </a:r>
          </a:p>
        </p:txBody>
      </p:sp>
      <p:sp>
        <p:nvSpPr>
          <p:cNvPr id="49" name="TextBox 48"/>
          <p:cNvSpPr txBox="1"/>
          <p:nvPr/>
        </p:nvSpPr>
        <p:spPr>
          <a:xfrm>
            <a:off x="7296786" y="5948602"/>
            <a:ext cx="150746" cy="261610"/>
          </a:xfrm>
          <a:prstGeom prst="rect">
            <a:avLst/>
          </a:prstGeom>
          <a:solidFill>
            <a:schemeClr val="bg1"/>
          </a:solidFill>
        </p:spPr>
        <p:txBody>
          <a:bodyPr wrap="square" rtlCol="0">
            <a:spAutoFit/>
          </a:bodyPr>
          <a:lstStyle/>
          <a:p>
            <a:pPr algn="ctr"/>
            <a:r>
              <a:rPr lang="en-US" sz="1100" dirty="0"/>
              <a:t>0</a:t>
            </a:r>
          </a:p>
        </p:txBody>
      </p:sp>
      <p:sp>
        <p:nvSpPr>
          <p:cNvPr id="3" name="TextBox 2">
            <a:extLst>
              <a:ext uri="{FF2B5EF4-FFF2-40B4-BE49-F238E27FC236}">
                <a16:creationId xmlns:a16="http://schemas.microsoft.com/office/drawing/2014/main" id="{AF9B493C-8F13-4D13-9891-E903748FE0BD}"/>
              </a:ext>
            </a:extLst>
          </p:cNvPr>
          <p:cNvSpPr txBox="1"/>
          <p:nvPr/>
        </p:nvSpPr>
        <p:spPr>
          <a:xfrm>
            <a:off x="1202187" y="4762011"/>
            <a:ext cx="620765" cy="261610"/>
          </a:xfrm>
          <a:prstGeom prst="rect">
            <a:avLst/>
          </a:prstGeom>
          <a:solidFill>
            <a:schemeClr val="bg1"/>
          </a:solidFill>
        </p:spPr>
        <p:txBody>
          <a:bodyPr wrap="square" rtlCol="0">
            <a:spAutoFit/>
          </a:bodyPr>
          <a:lstStyle/>
          <a:p>
            <a:pPr algn="ctr"/>
            <a:r>
              <a:rPr lang="en-US" sz="1100" dirty="0"/>
              <a:t>large</a:t>
            </a:r>
          </a:p>
        </p:txBody>
      </p:sp>
      <p:sp>
        <p:nvSpPr>
          <p:cNvPr id="4" name="TextBox 3">
            <a:extLst>
              <a:ext uri="{FF2B5EF4-FFF2-40B4-BE49-F238E27FC236}">
                <a16:creationId xmlns:a16="http://schemas.microsoft.com/office/drawing/2014/main" id="{A5812DAF-1512-4D03-B559-53B69D36A4E4}"/>
              </a:ext>
            </a:extLst>
          </p:cNvPr>
          <p:cNvSpPr txBox="1"/>
          <p:nvPr/>
        </p:nvSpPr>
        <p:spPr>
          <a:xfrm>
            <a:off x="3378670" y="4760779"/>
            <a:ext cx="620765" cy="261610"/>
          </a:xfrm>
          <a:prstGeom prst="rect">
            <a:avLst/>
          </a:prstGeom>
          <a:solidFill>
            <a:schemeClr val="bg1"/>
          </a:solidFill>
        </p:spPr>
        <p:txBody>
          <a:bodyPr wrap="square" rtlCol="0">
            <a:spAutoFit/>
          </a:bodyPr>
          <a:lstStyle/>
          <a:p>
            <a:pPr algn="ctr"/>
            <a:r>
              <a:rPr lang="en-US" sz="1100" dirty="0"/>
              <a:t>large</a:t>
            </a:r>
          </a:p>
        </p:txBody>
      </p:sp>
      <p:sp>
        <p:nvSpPr>
          <p:cNvPr id="5" name="TextBox 4">
            <a:extLst>
              <a:ext uri="{FF2B5EF4-FFF2-40B4-BE49-F238E27FC236}">
                <a16:creationId xmlns:a16="http://schemas.microsoft.com/office/drawing/2014/main" id="{2E56FA10-6127-4FD6-999C-5CBD0105DF5B}"/>
              </a:ext>
            </a:extLst>
          </p:cNvPr>
          <p:cNvSpPr txBox="1"/>
          <p:nvPr/>
        </p:nvSpPr>
        <p:spPr>
          <a:xfrm>
            <a:off x="5616239" y="4760779"/>
            <a:ext cx="620765" cy="261610"/>
          </a:xfrm>
          <a:prstGeom prst="rect">
            <a:avLst/>
          </a:prstGeom>
          <a:solidFill>
            <a:schemeClr val="bg1"/>
          </a:solidFill>
        </p:spPr>
        <p:txBody>
          <a:bodyPr wrap="square" rtlCol="0">
            <a:spAutoFit/>
          </a:bodyPr>
          <a:lstStyle/>
          <a:p>
            <a:pPr algn="ctr"/>
            <a:r>
              <a:rPr lang="en-US" sz="1100" dirty="0"/>
              <a:t>small</a:t>
            </a:r>
          </a:p>
        </p:txBody>
      </p:sp>
      <p:sp>
        <p:nvSpPr>
          <p:cNvPr id="9" name="Slide Number Placeholder 8">
            <a:extLst>
              <a:ext uri="{FF2B5EF4-FFF2-40B4-BE49-F238E27FC236}">
                <a16:creationId xmlns:a16="http://schemas.microsoft.com/office/drawing/2014/main" id="{86518329-F721-4426-9965-939D488157E7}"/>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1791031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Harris Detector: Mathematics</a:t>
            </a:r>
          </a:p>
        </p:txBody>
      </p:sp>
      <p:graphicFrame>
        <p:nvGraphicFramePr>
          <p:cNvPr id="5" name="Content Placeholder 4"/>
          <p:cNvGraphicFramePr>
            <a:graphicFrameLocks noGrp="1"/>
          </p:cNvGraphicFramePr>
          <p:nvPr>
            <p:ph idx="1"/>
          </p:nvPr>
        </p:nvGraphicFramePr>
        <p:xfrm>
          <a:off x="455384" y="1775072"/>
          <a:ext cx="3657600" cy="3936300"/>
        </p:xfrm>
        <a:graphic>
          <a:graphicData uri="http://schemas.openxmlformats.org/drawingml/2006/table">
            <a:tbl>
              <a:tblPr firstRow="1" bandRow="1">
                <a:tableStyleId>{5C22544A-7EE6-4342-B048-85BDC9FD1C3A}</a:tableStyleId>
              </a:tblPr>
              <a:tblGrid>
                <a:gridCol w="243840">
                  <a:extLst>
                    <a:ext uri="{9D8B030D-6E8A-4147-A177-3AD203B41FA5}">
                      <a16:colId xmlns:a16="http://schemas.microsoft.com/office/drawing/2014/main" val="20000"/>
                    </a:ext>
                  </a:extLst>
                </a:gridCol>
                <a:gridCol w="243840">
                  <a:extLst>
                    <a:ext uri="{9D8B030D-6E8A-4147-A177-3AD203B41FA5}">
                      <a16:colId xmlns:a16="http://schemas.microsoft.com/office/drawing/2014/main" val="20001"/>
                    </a:ext>
                  </a:extLst>
                </a:gridCol>
                <a:gridCol w="243840">
                  <a:extLst>
                    <a:ext uri="{9D8B030D-6E8A-4147-A177-3AD203B41FA5}">
                      <a16:colId xmlns:a16="http://schemas.microsoft.com/office/drawing/2014/main" val="20002"/>
                    </a:ext>
                  </a:extLst>
                </a:gridCol>
                <a:gridCol w="243840">
                  <a:extLst>
                    <a:ext uri="{9D8B030D-6E8A-4147-A177-3AD203B41FA5}">
                      <a16:colId xmlns:a16="http://schemas.microsoft.com/office/drawing/2014/main" val="20003"/>
                    </a:ext>
                  </a:extLst>
                </a:gridCol>
                <a:gridCol w="243840">
                  <a:extLst>
                    <a:ext uri="{9D8B030D-6E8A-4147-A177-3AD203B41FA5}">
                      <a16:colId xmlns:a16="http://schemas.microsoft.com/office/drawing/2014/main" val="20004"/>
                    </a:ext>
                  </a:extLst>
                </a:gridCol>
                <a:gridCol w="243840">
                  <a:extLst>
                    <a:ext uri="{9D8B030D-6E8A-4147-A177-3AD203B41FA5}">
                      <a16:colId xmlns:a16="http://schemas.microsoft.com/office/drawing/2014/main" val="20005"/>
                    </a:ext>
                  </a:extLst>
                </a:gridCol>
                <a:gridCol w="243840">
                  <a:extLst>
                    <a:ext uri="{9D8B030D-6E8A-4147-A177-3AD203B41FA5}">
                      <a16:colId xmlns:a16="http://schemas.microsoft.com/office/drawing/2014/main" val="20006"/>
                    </a:ext>
                  </a:extLst>
                </a:gridCol>
                <a:gridCol w="243840">
                  <a:extLst>
                    <a:ext uri="{9D8B030D-6E8A-4147-A177-3AD203B41FA5}">
                      <a16:colId xmlns:a16="http://schemas.microsoft.com/office/drawing/2014/main" val="20007"/>
                    </a:ext>
                  </a:extLst>
                </a:gridCol>
                <a:gridCol w="243840">
                  <a:extLst>
                    <a:ext uri="{9D8B030D-6E8A-4147-A177-3AD203B41FA5}">
                      <a16:colId xmlns:a16="http://schemas.microsoft.com/office/drawing/2014/main" val="20008"/>
                    </a:ext>
                  </a:extLst>
                </a:gridCol>
                <a:gridCol w="243840">
                  <a:extLst>
                    <a:ext uri="{9D8B030D-6E8A-4147-A177-3AD203B41FA5}">
                      <a16:colId xmlns:a16="http://schemas.microsoft.com/office/drawing/2014/main" val="20009"/>
                    </a:ext>
                  </a:extLst>
                </a:gridCol>
                <a:gridCol w="243840">
                  <a:extLst>
                    <a:ext uri="{9D8B030D-6E8A-4147-A177-3AD203B41FA5}">
                      <a16:colId xmlns:a16="http://schemas.microsoft.com/office/drawing/2014/main" val="20010"/>
                    </a:ext>
                  </a:extLst>
                </a:gridCol>
                <a:gridCol w="243840">
                  <a:extLst>
                    <a:ext uri="{9D8B030D-6E8A-4147-A177-3AD203B41FA5}">
                      <a16:colId xmlns:a16="http://schemas.microsoft.com/office/drawing/2014/main" val="20011"/>
                    </a:ext>
                  </a:extLst>
                </a:gridCol>
                <a:gridCol w="243840">
                  <a:extLst>
                    <a:ext uri="{9D8B030D-6E8A-4147-A177-3AD203B41FA5}">
                      <a16:colId xmlns:a16="http://schemas.microsoft.com/office/drawing/2014/main" val="20012"/>
                    </a:ext>
                  </a:extLst>
                </a:gridCol>
                <a:gridCol w="243840">
                  <a:extLst>
                    <a:ext uri="{9D8B030D-6E8A-4147-A177-3AD203B41FA5}">
                      <a16:colId xmlns:a16="http://schemas.microsoft.com/office/drawing/2014/main" val="20013"/>
                    </a:ext>
                  </a:extLst>
                </a:gridCol>
                <a:gridCol w="243840">
                  <a:extLst>
                    <a:ext uri="{9D8B030D-6E8A-4147-A177-3AD203B41FA5}">
                      <a16:colId xmlns:a16="http://schemas.microsoft.com/office/drawing/2014/main" val="20014"/>
                    </a:ext>
                  </a:extLst>
                </a:gridCol>
              </a:tblGrid>
              <a:tr h="243840">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43840">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5"/>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6"/>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7"/>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8"/>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9"/>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0"/>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1"/>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2"/>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3"/>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4"/>
                  </a:ext>
                </a:extLst>
              </a:tr>
            </a:tbl>
          </a:graphicData>
        </a:graphic>
      </p:graphicFrame>
      <p:sp>
        <p:nvSpPr>
          <p:cNvPr id="6" name="Rectangle 5"/>
          <p:cNvSpPr/>
          <p:nvPr/>
        </p:nvSpPr>
        <p:spPr>
          <a:xfrm>
            <a:off x="1660941" y="2815915"/>
            <a:ext cx="735182" cy="79387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98807" y="3041134"/>
            <a:ext cx="1253869" cy="369332"/>
          </a:xfrm>
          <a:prstGeom prst="rect">
            <a:avLst/>
          </a:prstGeom>
          <a:solidFill>
            <a:schemeClr val="bg1"/>
          </a:solidFill>
        </p:spPr>
        <p:txBody>
          <a:bodyPr wrap="none" rtlCol="0">
            <a:spAutoFit/>
          </a:bodyPr>
          <a:lstStyle/>
          <a:p>
            <a:r>
              <a:rPr lang="en-US" dirty="0">
                <a:solidFill>
                  <a:srgbClr val="0070C0"/>
                </a:solidFill>
              </a:rPr>
              <a:t>x = r-1 : r+1</a:t>
            </a:r>
          </a:p>
        </p:txBody>
      </p:sp>
      <p:sp>
        <p:nvSpPr>
          <p:cNvPr id="8" name="TextBox 7"/>
          <p:cNvSpPr txBox="1"/>
          <p:nvPr/>
        </p:nvSpPr>
        <p:spPr>
          <a:xfrm>
            <a:off x="1413587" y="2136872"/>
            <a:ext cx="1293944" cy="369332"/>
          </a:xfrm>
          <a:prstGeom prst="rect">
            <a:avLst/>
          </a:prstGeom>
          <a:solidFill>
            <a:schemeClr val="bg1"/>
          </a:solidFill>
        </p:spPr>
        <p:txBody>
          <a:bodyPr wrap="none" rtlCol="0">
            <a:spAutoFit/>
          </a:bodyPr>
          <a:lstStyle/>
          <a:p>
            <a:r>
              <a:rPr lang="en-US" dirty="0">
                <a:solidFill>
                  <a:srgbClr val="0070C0"/>
                </a:solidFill>
              </a:rPr>
              <a:t>y = c-1 : c+1</a:t>
            </a:r>
          </a:p>
        </p:txBody>
      </p:sp>
      <p:sp>
        <p:nvSpPr>
          <p:cNvPr id="10" name="Rectangle 9"/>
          <p:cNvSpPr/>
          <p:nvPr/>
        </p:nvSpPr>
        <p:spPr>
          <a:xfrm>
            <a:off x="2161047" y="2830429"/>
            <a:ext cx="224971" cy="24688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462111" y="2663921"/>
            <a:ext cx="697627" cy="369332"/>
          </a:xfrm>
          <a:prstGeom prst="rect">
            <a:avLst/>
          </a:prstGeom>
          <a:solidFill>
            <a:schemeClr val="bg1"/>
          </a:solidFill>
        </p:spPr>
        <p:txBody>
          <a:bodyPr wrap="none" rtlCol="0">
            <a:spAutoFit/>
          </a:bodyPr>
          <a:lstStyle/>
          <a:p>
            <a:r>
              <a:rPr lang="en-US" dirty="0">
                <a:solidFill>
                  <a:srgbClr val="92D050"/>
                </a:solidFill>
              </a:rPr>
              <a:t>I(x, y)</a:t>
            </a:r>
          </a:p>
        </p:txBody>
      </p:sp>
      <p:sp>
        <p:nvSpPr>
          <p:cNvPr id="12" name="Rectangle 11"/>
          <p:cNvSpPr/>
          <p:nvPr/>
        </p:nvSpPr>
        <p:spPr>
          <a:xfrm>
            <a:off x="2161047" y="3094831"/>
            <a:ext cx="224971" cy="24688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462111" y="3120036"/>
            <a:ext cx="1154483" cy="369332"/>
          </a:xfrm>
          <a:prstGeom prst="rect">
            <a:avLst/>
          </a:prstGeom>
          <a:solidFill>
            <a:schemeClr val="bg1"/>
          </a:solidFill>
        </p:spPr>
        <p:txBody>
          <a:bodyPr wrap="none" rtlCol="0">
            <a:spAutoFit/>
          </a:bodyPr>
          <a:lstStyle/>
          <a:p>
            <a:r>
              <a:rPr lang="en-US" dirty="0">
                <a:solidFill>
                  <a:srgbClr val="00B050"/>
                </a:solidFill>
              </a:rPr>
              <a:t>I(</a:t>
            </a:r>
            <a:r>
              <a:rPr lang="en-US" dirty="0" err="1">
                <a:solidFill>
                  <a:srgbClr val="00B050"/>
                </a:solidFill>
              </a:rPr>
              <a:t>x+u</a:t>
            </a:r>
            <a:r>
              <a:rPr lang="en-US" dirty="0">
                <a:solidFill>
                  <a:srgbClr val="00B050"/>
                </a:solidFill>
              </a:rPr>
              <a:t>, </a:t>
            </a:r>
            <a:r>
              <a:rPr lang="en-US" dirty="0" err="1">
                <a:solidFill>
                  <a:srgbClr val="00B050"/>
                </a:solidFill>
              </a:rPr>
              <a:t>y+v</a:t>
            </a:r>
            <a:r>
              <a:rPr lang="en-US" dirty="0">
                <a:solidFill>
                  <a:srgbClr val="00B050"/>
                </a:solidFill>
              </a:rPr>
              <a:t>)</a:t>
            </a:r>
          </a:p>
        </p:txBody>
      </p:sp>
      <p:sp>
        <p:nvSpPr>
          <p:cNvPr id="14" name="Right Brace 13"/>
          <p:cNvSpPr/>
          <p:nvPr/>
        </p:nvSpPr>
        <p:spPr>
          <a:xfrm>
            <a:off x="3616594" y="2612571"/>
            <a:ext cx="172900" cy="1059543"/>
          </a:xfrm>
          <a:prstGeom prst="rightBrace">
            <a:avLst/>
          </a:prstGeom>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3898976" y="2960964"/>
            <a:ext cx="498213" cy="369332"/>
          </a:xfrm>
          <a:prstGeom prst="rect">
            <a:avLst/>
          </a:prstGeom>
          <a:solidFill>
            <a:schemeClr val="bg1"/>
          </a:solidFill>
        </p:spPr>
        <p:txBody>
          <a:bodyPr wrap="none" rtlCol="0">
            <a:spAutoFit/>
          </a:bodyPr>
          <a:lstStyle/>
          <a:p>
            <a:r>
              <a:rPr lang="en-US" dirty="0">
                <a:solidFill>
                  <a:srgbClr val="92D050"/>
                </a:solidFill>
              </a:rPr>
              <a:t>diff</a:t>
            </a:r>
          </a:p>
        </p:txBody>
      </p:sp>
      <p:sp>
        <p:nvSpPr>
          <p:cNvPr id="16" name="TextBox 15"/>
          <p:cNvSpPr txBox="1"/>
          <p:nvPr/>
        </p:nvSpPr>
        <p:spPr>
          <a:xfrm>
            <a:off x="4436940" y="1756818"/>
            <a:ext cx="4242700" cy="369332"/>
          </a:xfrm>
          <a:prstGeom prst="rect">
            <a:avLst/>
          </a:prstGeom>
          <a:noFill/>
        </p:spPr>
        <p:txBody>
          <a:bodyPr wrap="none" rtlCol="0">
            <a:spAutoFit/>
          </a:bodyPr>
          <a:lstStyle/>
          <a:p>
            <a:r>
              <a:rPr lang="en-US" dirty="0"/>
              <a:t>For every pixel (r, c) as candidate </a:t>
            </a:r>
            <a:r>
              <a:rPr lang="en-US" dirty="0" err="1"/>
              <a:t>keypoint</a:t>
            </a:r>
            <a:endParaRPr lang="en-US" dirty="0"/>
          </a:p>
        </p:txBody>
      </p:sp>
      <p:sp>
        <p:nvSpPr>
          <p:cNvPr id="17" name="TextBox 16"/>
          <p:cNvSpPr txBox="1"/>
          <p:nvPr/>
        </p:nvSpPr>
        <p:spPr>
          <a:xfrm>
            <a:off x="4888554" y="2462953"/>
            <a:ext cx="3313647" cy="369332"/>
          </a:xfrm>
          <a:prstGeom prst="rect">
            <a:avLst/>
          </a:prstGeom>
          <a:noFill/>
        </p:spPr>
        <p:txBody>
          <a:bodyPr wrap="square" rtlCol="0">
            <a:spAutoFit/>
          </a:bodyPr>
          <a:lstStyle/>
          <a:p>
            <a:r>
              <a:rPr lang="en-US" dirty="0"/>
              <a:t>For each offset (u, v)</a:t>
            </a:r>
          </a:p>
        </p:txBody>
      </p:sp>
      <p:sp>
        <p:nvSpPr>
          <p:cNvPr id="18" name="TextBox 17"/>
          <p:cNvSpPr txBox="1"/>
          <p:nvPr/>
        </p:nvSpPr>
        <p:spPr>
          <a:xfrm>
            <a:off x="5343544" y="3217825"/>
            <a:ext cx="3325019" cy="369332"/>
          </a:xfrm>
          <a:prstGeom prst="rect">
            <a:avLst/>
          </a:prstGeom>
          <a:noFill/>
        </p:spPr>
        <p:txBody>
          <a:bodyPr wrap="square" rtlCol="0">
            <a:spAutoFit/>
          </a:bodyPr>
          <a:lstStyle/>
          <a:p>
            <a:r>
              <a:rPr lang="en-US" dirty="0"/>
              <a:t>For each neighbor (x, y) of (r, c)</a:t>
            </a:r>
          </a:p>
        </p:txBody>
      </p:sp>
      <p:sp>
        <p:nvSpPr>
          <p:cNvPr id="20" name="TextBox 19"/>
          <p:cNvSpPr txBox="1"/>
          <p:nvPr/>
        </p:nvSpPr>
        <p:spPr>
          <a:xfrm>
            <a:off x="5358458" y="2840389"/>
            <a:ext cx="3325019" cy="369332"/>
          </a:xfrm>
          <a:prstGeom prst="rect">
            <a:avLst/>
          </a:prstGeom>
          <a:noFill/>
        </p:spPr>
        <p:txBody>
          <a:bodyPr wrap="square" rtlCol="0">
            <a:spAutoFit/>
          </a:bodyPr>
          <a:lstStyle/>
          <a:p>
            <a:r>
              <a:rPr lang="en-US" dirty="0"/>
              <a:t>Initialize </a:t>
            </a:r>
            <a:r>
              <a:rPr lang="en-US" i="1" dirty="0"/>
              <a:t>sum</a:t>
            </a:r>
            <a:r>
              <a:rPr lang="en-US" dirty="0"/>
              <a:t> to 0</a:t>
            </a:r>
          </a:p>
        </p:txBody>
      </p:sp>
      <p:sp>
        <p:nvSpPr>
          <p:cNvPr id="21" name="TextBox 20"/>
          <p:cNvSpPr txBox="1"/>
          <p:nvPr/>
        </p:nvSpPr>
        <p:spPr>
          <a:xfrm>
            <a:off x="5780831" y="3590028"/>
            <a:ext cx="3340510" cy="369332"/>
          </a:xfrm>
          <a:prstGeom prst="rect">
            <a:avLst/>
          </a:prstGeom>
          <a:noFill/>
        </p:spPr>
        <p:txBody>
          <a:bodyPr wrap="square" rtlCol="0">
            <a:spAutoFit/>
          </a:bodyPr>
          <a:lstStyle/>
          <a:p>
            <a:r>
              <a:rPr lang="en-US" i="1" dirty="0"/>
              <a:t>sum = sum </a:t>
            </a:r>
            <a:r>
              <a:rPr lang="en-US" dirty="0"/>
              <a:t>+</a:t>
            </a:r>
            <a:r>
              <a:rPr lang="en-US" i="1" dirty="0"/>
              <a:t> </a:t>
            </a:r>
            <a:r>
              <a:rPr lang="en-US" dirty="0"/>
              <a:t>[I(x, y) - I(</a:t>
            </a:r>
            <a:r>
              <a:rPr lang="en-US" dirty="0" err="1"/>
              <a:t>x+u</a:t>
            </a:r>
            <a:r>
              <a:rPr lang="en-US" dirty="0"/>
              <a:t>, </a:t>
            </a:r>
            <a:r>
              <a:rPr lang="en-US" dirty="0" err="1"/>
              <a:t>y+v</a:t>
            </a:r>
            <a:r>
              <a:rPr lang="en-US" dirty="0"/>
              <a:t>)]</a:t>
            </a:r>
            <a:r>
              <a:rPr lang="en-US" baseline="30000" dirty="0"/>
              <a:t>2</a:t>
            </a:r>
            <a:r>
              <a:rPr lang="en-US" dirty="0"/>
              <a:t> </a:t>
            </a:r>
            <a:endParaRPr lang="en-US" i="1" dirty="0"/>
          </a:p>
        </p:txBody>
      </p:sp>
      <p:sp>
        <p:nvSpPr>
          <p:cNvPr id="22" name="TextBox 21"/>
          <p:cNvSpPr txBox="1"/>
          <p:nvPr/>
        </p:nvSpPr>
        <p:spPr>
          <a:xfrm>
            <a:off x="5358458" y="3970335"/>
            <a:ext cx="3313647" cy="369332"/>
          </a:xfrm>
          <a:prstGeom prst="rect">
            <a:avLst/>
          </a:prstGeom>
          <a:noFill/>
        </p:spPr>
        <p:txBody>
          <a:bodyPr wrap="square" rtlCol="0">
            <a:spAutoFit/>
          </a:bodyPr>
          <a:lstStyle/>
          <a:p>
            <a:r>
              <a:rPr lang="en-US" dirty="0"/>
              <a:t>E(u, v) = </a:t>
            </a:r>
            <a:r>
              <a:rPr lang="en-US" i="1" dirty="0"/>
              <a:t>sum</a:t>
            </a:r>
          </a:p>
        </p:txBody>
      </p:sp>
      <p:sp>
        <p:nvSpPr>
          <p:cNvPr id="23" name="TextBox 22"/>
          <p:cNvSpPr txBox="1"/>
          <p:nvPr/>
        </p:nvSpPr>
        <p:spPr>
          <a:xfrm>
            <a:off x="4893389" y="2119754"/>
            <a:ext cx="4184928" cy="369332"/>
          </a:xfrm>
          <a:prstGeom prst="rect">
            <a:avLst/>
          </a:prstGeom>
          <a:noFill/>
        </p:spPr>
        <p:txBody>
          <a:bodyPr wrap="none" rtlCol="0">
            <a:spAutoFit/>
          </a:bodyPr>
          <a:lstStyle/>
          <a:p>
            <a:r>
              <a:rPr lang="en-US" dirty="0"/>
              <a:t>Initialize E = zeros(</a:t>
            </a:r>
            <a:r>
              <a:rPr lang="en-US" dirty="0" err="1"/>
              <a:t>max_offset</a:t>
            </a:r>
            <a:r>
              <a:rPr lang="en-US" dirty="0"/>
              <a:t>, </a:t>
            </a:r>
            <a:r>
              <a:rPr lang="en-US" dirty="0" err="1"/>
              <a:t>max_offset</a:t>
            </a:r>
            <a:r>
              <a:rPr lang="en-US" dirty="0"/>
              <a:t>)</a:t>
            </a:r>
          </a:p>
        </p:txBody>
      </p:sp>
      <p:sp>
        <p:nvSpPr>
          <p:cNvPr id="24" name="TextBox 23"/>
          <p:cNvSpPr txBox="1"/>
          <p:nvPr/>
        </p:nvSpPr>
        <p:spPr>
          <a:xfrm>
            <a:off x="4893389" y="4339667"/>
            <a:ext cx="1197764" cy="369332"/>
          </a:xfrm>
          <a:prstGeom prst="rect">
            <a:avLst/>
          </a:prstGeom>
          <a:noFill/>
        </p:spPr>
        <p:txBody>
          <a:bodyPr wrap="none" rtlCol="0">
            <a:spAutoFit/>
          </a:bodyPr>
          <a:lstStyle/>
          <a:p>
            <a:r>
              <a:rPr lang="en-US" dirty="0"/>
              <a:t>Plot E(u, v)</a:t>
            </a:r>
          </a:p>
        </p:txBody>
      </p:sp>
      <p:sp>
        <p:nvSpPr>
          <p:cNvPr id="4" name="TextBox 3">
            <a:extLst>
              <a:ext uri="{FF2B5EF4-FFF2-40B4-BE49-F238E27FC236}">
                <a16:creationId xmlns:a16="http://schemas.microsoft.com/office/drawing/2014/main" id="{57937D11-8FCC-4783-9BC7-EA494FE5CA59}"/>
              </a:ext>
            </a:extLst>
          </p:cNvPr>
          <p:cNvSpPr txBox="1"/>
          <p:nvPr/>
        </p:nvSpPr>
        <p:spPr>
          <a:xfrm>
            <a:off x="2161047" y="3701400"/>
            <a:ext cx="594458" cy="369332"/>
          </a:xfrm>
          <a:prstGeom prst="rect">
            <a:avLst/>
          </a:prstGeom>
          <a:solidFill>
            <a:schemeClr val="bg1"/>
          </a:solidFill>
        </p:spPr>
        <p:txBody>
          <a:bodyPr wrap="none" rtlCol="0">
            <a:spAutoFit/>
          </a:bodyPr>
          <a:lstStyle/>
          <a:p>
            <a:r>
              <a:rPr lang="en-US" dirty="0">
                <a:solidFill>
                  <a:srgbClr val="FF0000"/>
                </a:solidFill>
              </a:rPr>
              <a:t>(r, c)</a:t>
            </a:r>
          </a:p>
        </p:txBody>
      </p:sp>
      <p:sp>
        <p:nvSpPr>
          <p:cNvPr id="9" name="TextBox 8">
            <a:extLst>
              <a:ext uri="{FF2B5EF4-FFF2-40B4-BE49-F238E27FC236}">
                <a16:creationId xmlns:a16="http://schemas.microsoft.com/office/drawing/2014/main" id="{4124415F-9A14-487F-AD34-1E23D42062EB}"/>
              </a:ext>
            </a:extLst>
          </p:cNvPr>
          <p:cNvSpPr txBox="1"/>
          <p:nvPr/>
        </p:nvSpPr>
        <p:spPr>
          <a:xfrm>
            <a:off x="562136" y="6021083"/>
            <a:ext cx="1702902" cy="369332"/>
          </a:xfrm>
          <a:prstGeom prst="rect">
            <a:avLst/>
          </a:prstGeom>
          <a:noFill/>
        </p:spPr>
        <p:txBody>
          <a:bodyPr wrap="none" rtlCol="0">
            <a:spAutoFit/>
          </a:bodyPr>
          <a:lstStyle/>
          <a:p>
            <a:r>
              <a:rPr lang="en-US" dirty="0"/>
              <a:t>Here u = 1, v = 0</a:t>
            </a:r>
          </a:p>
        </p:txBody>
      </p:sp>
      <p:sp>
        <p:nvSpPr>
          <p:cNvPr id="19" name="TextBox 18">
            <a:extLst>
              <a:ext uri="{FF2B5EF4-FFF2-40B4-BE49-F238E27FC236}">
                <a16:creationId xmlns:a16="http://schemas.microsoft.com/office/drawing/2014/main" id="{97002B4F-6EE9-45F4-86E9-ED9741DA3D37}"/>
              </a:ext>
            </a:extLst>
          </p:cNvPr>
          <p:cNvSpPr txBox="1"/>
          <p:nvPr/>
        </p:nvSpPr>
        <p:spPr>
          <a:xfrm>
            <a:off x="4436940" y="5276843"/>
            <a:ext cx="3058851" cy="369332"/>
          </a:xfrm>
          <a:prstGeom prst="rect">
            <a:avLst/>
          </a:prstGeom>
          <a:noFill/>
        </p:spPr>
        <p:txBody>
          <a:bodyPr wrap="none" rtlCol="0">
            <a:spAutoFit/>
          </a:bodyPr>
          <a:lstStyle/>
          <a:p>
            <a:r>
              <a:rPr lang="en-US" b="1" dirty="0">
                <a:solidFill>
                  <a:srgbClr val="00B050"/>
                </a:solidFill>
              </a:rPr>
              <a:t>See </a:t>
            </a:r>
            <a:r>
              <a:rPr lang="en-US" b="1" dirty="0" err="1">
                <a:solidFill>
                  <a:srgbClr val="00B050"/>
                </a:solidFill>
                <a:latin typeface="Courier New" panose="02070309020205020404" pitchFamily="49" charset="0"/>
                <a:cs typeface="Courier New" panose="02070309020205020404" pitchFamily="49" charset="0"/>
              </a:rPr>
              <a:t>autocorr_surface.m</a:t>
            </a:r>
            <a:endParaRPr lang="en-US" b="1" dirty="0">
              <a:solidFill>
                <a:srgbClr val="00B050"/>
              </a:solidFill>
              <a:latin typeface="Courier New" panose="02070309020205020404" pitchFamily="49" charset="0"/>
              <a:cs typeface="Courier New" panose="02070309020205020404" pitchFamily="49" charset="0"/>
            </a:endParaRPr>
          </a:p>
        </p:txBody>
      </p:sp>
      <p:sp>
        <p:nvSpPr>
          <p:cNvPr id="3" name="Slide Number Placeholder 2">
            <a:extLst>
              <a:ext uri="{FF2B5EF4-FFF2-40B4-BE49-F238E27FC236}">
                <a16:creationId xmlns:a16="http://schemas.microsoft.com/office/drawing/2014/main" id="{35B08875-F2E8-4D54-B1AA-AB44DBAC3BEA}"/>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311485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p:bldP spid="17" grpId="0"/>
      <p:bldP spid="18" grpId="0"/>
      <p:bldP spid="20" grpId="0"/>
      <p:bldP spid="21" grpId="0"/>
      <p:bldP spid="22" grpId="0"/>
      <p:bldP spid="23" grpId="0"/>
      <p:bldP spid="24"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ln/>
        </p:spPr>
        <p:txBody>
          <a:bodyPr rIns="132080"/>
          <a:lstStyle/>
          <a:p>
            <a:r>
              <a:rPr lang="en-US" dirty="0"/>
              <a:t>Harris Detector: Mathematics</a:t>
            </a:r>
          </a:p>
        </p:txBody>
      </p:sp>
      <p:grpSp>
        <p:nvGrpSpPr>
          <p:cNvPr id="2" name="Group 4"/>
          <p:cNvGrpSpPr>
            <a:grpSpLocks/>
          </p:cNvGrpSpPr>
          <p:nvPr/>
        </p:nvGrpSpPr>
        <p:grpSpPr bwMode="auto">
          <a:xfrm>
            <a:off x="2514600" y="2692400"/>
            <a:ext cx="3752850" cy="1144588"/>
            <a:chOff x="0" y="0"/>
            <a:chExt cx="2364" cy="721"/>
          </a:xfrm>
        </p:grpSpPr>
        <p:sp>
          <p:nvSpPr>
            <p:cNvPr id="41986" name="Rectangle 2"/>
            <p:cNvSpPr>
              <a:spLocks/>
            </p:cNvSpPr>
            <p:nvPr/>
          </p:nvSpPr>
          <p:spPr bwMode="auto">
            <a:xfrm>
              <a:off x="0" y="0"/>
              <a:ext cx="2364" cy="721"/>
            </a:xfrm>
            <a:prstGeom prst="rect">
              <a:avLst/>
            </a:prstGeom>
            <a:solidFill>
              <a:srgbClr val="67D967"/>
            </a:solidFill>
            <a:ln>
              <a:noFill/>
            </a:ln>
            <a:extLs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41987" name="Picture 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364" cy="72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grpSp>
      <p:sp>
        <p:nvSpPr>
          <p:cNvPr id="41989" name="Rectangle 5"/>
          <p:cNvSpPr>
            <a:spLocks/>
          </p:cNvSpPr>
          <p:nvPr/>
        </p:nvSpPr>
        <p:spPr bwMode="auto">
          <a:xfrm>
            <a:off x="457200" y="1705424"/>
            <a:ext cx="8547100" cy="12446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marR="0" lvl="0" indent="0" defTabSz="914400" eaLnBrk="1" fontAlgn="auto" latinLnBrk="0" hangingPunct="1">
              <a:lnSpc>
                <a:spcPct val="100000"/>
              </a:lnSpc>
              <a:spcBef>
                <a:spcPts val="135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ea typeface="ＭＳ Ｐゴシック" charset="0"/>
                <a:cs typeface="Times New Roman" charset="0"/>
              </a:rPr>
              <a:t>We can approximate the autocorrelation surface between a patch and itself, shifted by [</a:t>
            </a:r>
            <a:r>
              <a:rPr kumimoji="0" lang="en-US" sz="2400" b="0" i="0" u="none" strike="noStrike" kern="0" cap="none" spc="0" normalizeH="0" baseline="0" noProof="0" dirty="0" err="1">
                <a:ln>
                  <a:noFill/>
                </a:ln>
                <a:solidFill>
                  <a:prstClr val="black"/>
                </a:solidFill>
                <a:effectLst/>
                <a:uLnTx/>
                <a:uFillTx/>
                <a:ea typeface="ＭＳ Ｐゴシック" charset="0"/>
                <a:cs typeface="Times New Roman Italic" charset="0"/>
                <a:sym typeface="Times New Roman Italic" charset="0"/>
              </a:rPr>
              <a:t>u,v</a:t>
            </a:r>
            <a:r>
              <a:rPr kumimoji="0" lang="en-US" sz="2400" b="0" i="0" u="none" strike="noStrike" kern="0" cap="none" spc="0" normalizeH="0" baseline="0" noProof="0" dirty="0">
                <a:ln>
                  <a:noFill/>
                </a:ln>
                <a:solidFill>
                  <a:prstClr val="black"/>
                </a:solidFill>
                <a:effectLst/>
                <a:uLnTx/>
                <a:uFillTx/>
                <a:ea typeface="ＭＳ Ｐゴシック" charset="0"/>
                <a:cs typeface="Times New Roman" charset="0"/>
              </a:rPr>
              <a:t>], as:</a:t>
            </a:r>
          </a:p>
        </p:txBody>
      </p:sp>
      <p:sp>
        <p:nvSpPr>
          <p:cNvPr id="41993" name="Rectangle 9"/>
          <p:cNvSpPr>
            <a:spLocks/>
          </p:cNvSpPr>
          <p:nvPr/>
        </p:nvSpPr>
        <p:spPr bwMode="auto">
          <a:xfrm>
            <a:off x="457200" y="4191000"/>
            <a:ext cx="8547100" cy="4572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marR="0" lvl="0" indent="0" defTabSz="914400" eaLnBrk="1" fontAlgn="auto" latinLnBrk="0" hangingPunct="1">
              <a:lnSpc>
                <a:spcPct val="100000"/>
              </a:lnSpc>
              <a:spcBef>
                <a:spcPts val="135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ea typeface="ＭＳ Ｐゴシック" charset="0"/>
                <a:cs typeface="Times New Roman" charset="0"/>
              </a:rPr>
              <a:t>where </a:t>
            </a:r>
            <a:r>
              <a:rPr kumimoji="0" lang="en-US" sz="2400" b="0" i="0" u="none" strike="noStrike" kern="0" cap="none" spc="0" normalizeH="0" baseline="0" noProof="0" dirty="0">
                <a:ln>
                  <a:noFill/>
                </a:ln>
                <a:solidFill>
                  <a:prstClr val="black"/>
                </a:solidFill>
                <a:effectLst/>
                <a:uLnTx/>
                <a:uFillTx/>
                <a:latin typeface="Times New Roman Italic" charset="0"/>
                <a:ea typeface="ＭＳ Ｐゴシック" charset="0"/>
                <a:cs typeface="Times New Roman Italic" charset="0"/>
                <a:sym typeface="Times New Roman Italic" charset="0"/>
              </a:rPr>
              <a:t>M</a:t>
            </a:r>
            <a:r>
              <a:rPr kumimoji="0" lang="en-US" sz="2400" b="0" i="0" u="none" strike="noStrike" kern="0" cap="none" spc="0" normalizeH="0" baseline="0" noProof="0" dirty="0">
                <a:ln>
                  <a:noFill/>
                </a:ln>
                <a:solidFill>
                  <a:prstClr val="black"/>
                </a:solidFill>
                <a:effectLst/>
                <a:uLnTx/>
                <a:uFillTx/>
                <a:ea typeface="ＭＳ Ｐゴシック" charset="0"/>
                <a:cs typeface="Times New Roman" charset="0"/>
              </a:rPr>
              <a:t> is a 2</a:t>
            </a:r>
            <a:r>
              <a:rPr kumimoji="0" lang="en-US" sz="2400" b="0" i="0" u="none" strike="noStrike" kern="0" cap="none" spc="0" normalizeH="0" baseline="0" noProof="0" dirty="0">
                <a:ln>
                  <a:noFill/>
                </a:ln>
                <a:solidFill>
                  <a:prstClr val="black"/>
                </a:solidFill>
                <a:effectLst/>
                <a:uLnTx/>
                <a:uFillTx/>
                <a:latin typeface="Symbol" charset="0"/>
                <a:ea typeface="ＭＳ Ｐゴシック" charset="0"/>
                <a:cs typeface="Symbol" charset="0"/>
                <a:sym typeface="Symbol" charset="0"/>
              </a:rPr>
              <a:t>×</a:t>
            </a:r>
            <a:r>
              <a:rPr kumimoji="0" lang="en-US" sz="2400" b="0" i="0" u="none" strike="noStrike" kern="0" cap="none" spc="0" normalizeH="0" baseline="0" noProof="0" dirty="0">
                <a:ln>
                  <a:noFill/>
                </a:ln>
                <a:solidFill>
                  <a:prstClr val="black"/>
                </a:solidFill>
                <a:effectLst/>
                <a:uLnTx/>
                <a:uFillTx/>
                <a:ea typeface="ＭＳ Ｐゴシック" charset="0"/>
                <a:cs typeface="Times New Roman" charset="0"/>
              </a:rPr>
              <a:t>2 matrix computed from image derivatives:</a:t>
            </a:r>
          </a:p>
        </p:txBody>
      </p:sp>
      <p:sp>
        <p:nvSpPr>
          <p:cNvPr id="12" name="TextBox 11"/>
          <p:cNvSpPr txBox="1"/>
          <p:nvPr/>
        </p:nvSpPr>
        <p:spPr>
          <a:xfrm>
            <a:off x="0" y="6601022"/>
            <a:ext cx="2199641"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rPr>
              <a:t>Adapted from 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endParaRPr kumimoji="0" lang="en-US" sz="1050" b="0" i="0" u="none" strike="noStrike" kern="0" cap="none" spc="0" normalizeH="0" baseline="0" noProof="0" dirty="0">
              <a:ln>
                <a:noFill/>
              </a:ln>
              <a:solidFill>
                <a:prstClr val="black"/>
              </a:solidFill>
              <a:effectLst/>
              <a:uLnTx/>
              <a:uFillTx/>
            </a:endParaRPr>
          </a:p>
        </p:txBody>
      </p:sp>
      <p:grpSp>
        <p:nvGrpSpPr>
          <p:cNvPr id="21" name="Group 20">
            <a:extLst>
              <a:ext uri="{FF2B5EF4-FFF2-40B4-BE49-F238E27FC236}">
                <a16:creationId xmlns:a16="http://schemas.microsoft.com/office/drawing/2014/main" id="{6DE97B4C-2E2F-4007-B085-4B4FCA2DB0A1}"/>
              </a:ext>
            </a:extLst>
          </p:cNvPr>
          <p:cNvGrpSpPr/>
          <p:nvPr/>
        </p:nvGrpSpPr>
        <p:grpSpPr>
          <a:xfrm>
            <a:off x="2763218" y="4800600"/>
            <a:ext cx="3740348" cy="1270000"/>
            <a:chOff x="2763218" y="4800600"/>
            <a:chExt cx="3740348" cy="1270000"/>
          </a:xfrm>
        </p:grpSpPr>
        <p:sp>
          <p:nvSpPr>
            <p:cNvPr id="41990" name="Rectangle 6"/>
            <p:cNvSpPr>
              <a:spLocks/>
            </p:cNvSpPr>
            <p:nvPr/>
          </p:nvSpPr>
          <p:spPr bwMode="auto">
            <a:xfrm>
              <a:off x="2763978" y="4800600"/>
              <a:ext cx="3739588" cy="1270000"/>
            </a:xfrm>
            <a:prstGeom prst="rect">
              <a:avLst/>
            </a:prstGeom>
            <a:solidFill>
              <a:srgbClr val="67D967"/>
            </a:solidFill>
            <a:ln>
              <a:noFill/>
            </a:ln>
            <a:extLs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41991" name="Picture 7"/>
            <p:cNvPicPr>
              <a:picLocks noChangeArrowheads="1"/>
            </p:cNvPicPr>
            <p:nvPr/>
          </p:nvPicPr>
          <p:blipFill rotWithShape="1">
            <a:blip r:embed="rId3" cstate="print">
              <a:extLst>
                <a:ext uri="{28A0092B-C50C-407E-A947-70E740481C1C}">
                  <a14:useLocalDpi xmlns:a14="http://schemas.microsoft.com/office/drawing/2010/main" val="0"/>
                </a:ext>
              </a:extLst>
            </a:blip>
            <a:srcRect l="53481" r="6051"/>
            <a:stretch/>
          </p:blipFill>
          <p:spPr bwMode="auto">
            <a:xfrm>
              <a:off x="4041916" y="4800600"/>
              <a:ext cx="1789113" cy="12700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4" name="Rectangle 3"/>
            <p:cNvSpPr/>
            <p:nvPr/>
          </p:nvSpPr>
          <p:spPr>
            <a:xfrm>
              <a:off x="4520885"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14" name="Rectangle 13"/>
            <p:cNvSpPr/>
            <p:nvPr/>
          </p:nvSpPr>
          <p:spPr>
            <a:xfrm>
              <a:off x="5362714"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15" name="Rectangle 14"/>
            <p:cNvSpPr/>
            <p:nvPr/>
          </p:nvSpPr>
          <p:spPr>
            <a:xfrm>
              <a:off x="5643021"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sp>
          <p:nvSpPr>
            <p:cNvPr id="16" name="Rectangle 15"/>
            <p:cNvSpPr/>
            <p:nvPr/>
          </p:nvSpPr>
          <p:spPr>
            <a:xfrm>
              <a:off x="4378466"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17" name="Rectangle 16"/>
            <p:cNvSpPr/>
            <p:nvPr/>
          </p:nvSpPr>
          <p:spPr>
            <a:xfrm>
              <a:off x="4658773"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sp>
          <p:nvSpPr>
            <p:cNvPr id="18" name="Rectangle 17"/>
            <p:cNvSpPr/>
            <p:nvPr/>
          </p:nvSpPr>
          <p:spPr>
            <a:xfrm>
              <a:off x="5541420"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pic>
          <p:nvPicPr>
            <p:cNvPr id="20" name="Picture 7">
              <a:extLst>
                <a:ext uri="{FF2B5EF4-FFF2-40B4-BE49-F238E27FC236}">
                  <a16:creationId xmlns:a16="http://schemas.microsoft.com/office/drawing/2014/main" id="{0CB2A74B-B46D-4EE9-838E-CF6D8FB3F6C1}"/>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r="70789"/>
            <a:stretch/>
          </p:blipFill>
          <p:spPr bwMode="auto">
            <a:xfrm>
              <a:off x="2763218" y="4800600"/>
              <a:ext cx="1291949" cy="1270000"/>
            </a:xfrm>
            <a:prstGeom prst="rect">
              <a:avLst/>
            </a:prstGeom>
            <a:solidFill>
              <a:srgbClr val="67D967"/>
            </a:solid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7" name="TextBox 6">
              <a:extLst>
                <a:ext uri="{FF2B5EF4-FFF2-40B4-BE49-F238E27FC236}">
                  <a16:creationId xmlns:a16="http://schemas.microsoft.com/office/drawing/2014/main" id="{F6379EA7-7539-4ACF-90ED-5226F5CB04EB}"/>
                </a:ext>
              </a:extLst>
            </p:cNvPr>
            <p:cNvSpPr txBox="1"/>
            <p:nvPr/>
          </p:nvSpPr>
          <p:spPr>
            <a:xfrm>
              <a:off x="4660040" y="4995008"/>
              <a:ext cx="588623" cy="338554"/>
            </a:xfrm>
            <a:prstGeom prst="rect">
              <a:avLst/>
            </a:prstGeom>
            <a:noFill/>
          </p:spPr>
          <p:txBody>
            <a:bodyPr wrap="none" rtlCol="0">
              <a:spAutoFit/>
            </a:bodyPr>
            <a:lstStyle/>
            <a:p>
              <a:r>
                <a:rPr lang="en-US" sz="1600" dirty="0">
                  <a:sym typeface="Wingdings" panose="05000000000000000000" pitchFamily="2" charset="2"/>
                </a:rPr>
                <a:t>(x, y)</a:t>
              </a:r>
              <a:endParaRPr lang="en-US" sz="1600" dirty="0"/>
            </a:p>
          </p:txBody>
        </p:sp>
        <p:pic>
          <p:nvPicPr>
            <p:cNvPr id="8" name="Picture 7">
              <a:extLst>
                <a:ext uri="{FF2B5EF4-FFF2-40B4-BE49-F238E27FC236}">
                  <a16:creationId xmlns:a16="http://schemas.microsoft.com/office/drawing/2014/main" id="{8E8A3CF5-44C9-4FD8-938C-B29B97937327}"/>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94614"/>
            <a:stretch/>
          </p:blipFill>
          <p:spPr bwMode="auto">
            <a:xfrm>
              <a:off x="6265375" y="4800600"/>
              <a:ext cx="238191" cy="1270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cap="flat">
                  <a:solidFill>
                    <a:schemeClr val="tx1"/>
                  </a:solidFill>
                  <a:miter lim="800000"/>
                  <a:headEnd/>
                  <a:tailEnd/>
                </a14:hiddenLine>
              </a:ext>
            </a:extLst>
          </p:spPr>
        </p:pic>
        <p:sp>
          <p:nvSpPr>
            <p:cNvPr id="9" name="TextBox 8">
              <a:extLst>
                <a:ext uri="{FF2B5EF4-FFF2-40B4-BE49-F238E27FC236}">
                  <a16:creationId xmlns:a16="http://schemas.microsoft.com/office/drawing/2014/main" id="{4979AD59-AB9D-4751-A5F8-0C93DDA9F764}"/>
                </a:ext>
              </a:extLst>
            </p:cNvPr>
            <p:cNvSpPr txBox="1"/>
            <p:nvPr/>
          </p:nvSpPr>
          <p:spPr>
            <a:xfrm>
              <a:off x="4660040" y="5521289"/>
              <a:ext cx="588623" cy="338554"/>
            </a:xfrm>
            <a:prstGeom prst="rect">
              <a:avLst/>
            </a:prstGeom>
            <a:noFill/>
          </p:spPr>
          <p:txBody>
            <a:bodyPr wrap="none" rtlCol="0">
              <a:spAutoFit/>
            </a:bodyPr>
            <a:lstStyle/>
            <a:p>
              <a:r>
                <a:rPr lang="en-US" sz="1600" dirty="0">
                  <a:sym typeface="Wingdings" panose="05000000000000000000" pitchFamily="2" charset="2"/>
                </a:rPr>
                <a:t>(x, y)</a:t>
              </a:r>
              <a:endParaRPr lang="en-US" sz="1600" dirty="0"/>
            </a:p>
          </p:txBody>
        </p:sp>
        <p:sp>
          <p:nvSpPr>
            <p:cNvPr id="13" name="TextBox 12">
              <a:extLst>
                <a:ext uri="{FF2B5EF4-FFF2-40B4-BE49-F238E27FC236}">
                  <a16:creationId xmlns:a16="http://schemas.microsoft.com/office/drawing/2014/main" id="{1997FEB0-8028-417B-8BD9-6906507FA7BE}"/>
                </a:ext>
              </a:extLst>
            </p:cNvPr>
            <p:cNvSpPr txBox="1"/>
            <p:nvPr/>
          </p:nvSpPr>
          <p:spPr>
            <a:xfrm>
              <a:off x="5734578" y="4997659"/>
              <a:ext cx="588623" cy="338554"/>
            </a:xfrm>
            <a:prstGeom prst="rect">
              <a:avLst/>
            </a:prstGeom>
            <a:noFill/>
          </p:spPr>
          <p:txBody>
            <a:bodyPr wrap="none" rtlCol="0">
              <a:spAutoFit/>
            </a:bodyPr>
            <a:lstStyle/>
            <a:p>
              <a:r>
                <a:rPr lang="en-US" sz="1600" dirty="0">
                  <a:sym typeface="Wingdings" panose="05000000000000000000" pitchFamily="2" charset="2"/>
                </a:rPr>
                <a:t>(x, y)</a:t>
              </a:r>
              <a:endParaRPr lang="en-US" sz="1600" dirty="0"/>
            </a:p>
          </p:txBody>
        </p:sp>
        <p:sp>
          <p:nvSpPr>
            <p:cNvPr id="19" name="TextBox 18">
              <a:extLst>
                <a:ext uri="{FF2B5EF4-FFF2-40B4-BE49-F238E27FC236}">
                  <a16:creationId xmlns:a16="http://schemas.microsoft.com/office/drawing/2014/main" id="{BD623E80-0E4F-4F31-B0FC-3DFAA7018102}"/>
                </a:ext>
              </a:extLst>
            </p:cNvPr>
            <p:cNvSpPr txBox="1"/>
            <p:nvPr/>
          </p:nvSpPr>
          <p:spPr>
            <a:xfrm>
              <a:off x="5734578" y="5523940"/>
              <a:ext cx="588623" cy="338554"/>
            </a:xfrm>
            <a:prstGeom prst="rect">
              <a:avLst/>
            </a:prstGeom>
            <a:noFill/>
          </p:spPr>
          <p:txBody>
            <a:bodyPr wrap="none" rtlCol="0">
              <a:spAutoFit/>
            </a:bodyPr>
            <a:lstStyle/>
            <a:p>
              <a:r>
                <a:rPr lang="en-US" sz="1600" dirty="0">
                  <a:sym typeface="Wingdings" panose="05000000000000000000" pitchFamily="2" charset="2"/>
                </a:rPr>
                <a:t>(x, y)</a:t>
              </a:r>
              <a:endParaRPr lang="en-US" sz="1600" dirty="0"/>
            </a:p>
          </p:txBody>
        </p:sp>
      </p:grpSp>
      <p:sp>
        <p:nvSpPr>
          <p:cNvPr id="3" name="Slide Number Placeholder 2">
            <a:extLst>
              <a:ext uri="{FF2B5EF4-FFF2-40B4-BE49-F238E27FC236}">
                <a16:creationId xmlns:a16="http://schemas.microsoft.com/office/drawing/2014/main" id="{37A82611-9923-4FD3-A34B-65074D9A3F53}"/>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26</a:t>
            </a:fld>
            <a:endParaRPr lang="en-US">
              <a:solidFill>
                <a:prstClr val="black">
                  <a:tint val="75000"/>
                </a:prstClr>
              </a:solidFill>
            </a:endParaRPr>
          </a:p>
        </p:txBody>
      </p:sp>
    </p:spTree>
    <p:extLst>
      <p:ext uri="{BB962C8B-B14F-4D97-AF65-F5344CB8AC3E}">
        <p14:creationId xmlns:p14="http://schemas.microsoft.com/office/powerpoint/2010/main" val="362148443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Object 42"/>
          <p:cNvGraphicFramePr>
            <a:graphicFrameLocks noChangeAspect="1"/>
          </p:cNvGraphicFramePr>
          <p:nvPr/>
        </p:nvGraphicFramePr>
        <p:xfrm>
          <a:off x="2687667" y="4953000"/>
          <a:ext cx="1428750" cy="984250"/>
        </p:xfrm>
        <a:graphic>
          <a:graphicData uri="http://schemas.openxmlformats.org/presentationml/2006/ole">
            <mc:AlternateContent xmlns:mc="http://schemas.openxmlformats.org/markup-compatibility/2006">
              <mc:Choice xmlns:v="urn:schemas-microsoft-com:vml" Requires="v">
                <p:oleObj spid="_x0000_s13797" name="Equation" r:id="rId4" imgW="571252" imgH="393529" progId="Equation.3">
                  <p:embed/>
                </p:oleObj>
              </mc:Choice>
              <mc:Fallback>
                <p:oleObj name="Equation" r:id="rId4" imgW="571252" imgH="393529" progId="Equation.3">
                  <p:embed/>
                  <p:pic>
                    <p:nvPicPr>
                      <p:cNvPr id="43" name="Object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7667" y="4953000"/>
                        <a:ext cx="1428750" cy="984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10" descr="hessian1"/>
          <p:cNvPicPr>
            <a:picLocks noChangeAspect="1" noChangeArrowheads="1"/>
          </p:cNvPicPr>
          <p:nvPr/>
        </p:nvPicPr>
        <p:blipFill>
          <a:blip r:embed="rId6" cstate="print"/>
          <a:srcRect/>
          <a:stretch>
            <a:fillRect/>
          </a:stretch>
        </p:blipFill>
        <p:spPr bwMode="auto">
          <a:xfrm>
            <a:off x="519142" y="3581400"/>
            <a:ext cx="1655763" cy="1317625"/>
          </a:xfrm>
          <a:prstGeom prst="rect">
            <a:avLst/>
          </a:prstGeom>
          <a:noFill/>
          <a:ln w="9525">
            <a:noFill/>
            <a:miter lim="800000"/>
            <a:headEnd/>
            <a:tailEnd/>
          </a:ln>
        </p:spPr>
      </p:pic>
      <p:pic>
        <p:nvPicPr>
          <p:cNvPr id="10" name="Picture 17" descr="hessian"/>
          <p:cNvPicPr>
            <a:picLocks noChangeAspect="1" noChangeArrowheads="1"/>
          </p:cNvPicPr>
          <p:nvPr/>
        </p:nvPicPr>
        <p:blipFill>
          <a:blip r:embed="rId7" cstate="print"/>
          <a:srcRect l="7629" t="9563" r="47212" b="45161"/>
          <a:stretch>
            <a:fillRect/>
          </a:stretch>
        </p:blipFill>
        <p:spPr bwMode="auto">
          <a:xfrm>
            <a:off x="2606705" y="3603625"/>
            <a:ext cx="1619250" cy="1295400"/>
          </a:xfrm>
          <a:prstGeom prst="rect">
            <a:avLst/>
          </a:prstGeom>
          <a:noFill/>
          <a:ln w="9525">
            <a:noFill/>
            <a:miter lim="800000"/>
            <a:headEnd/>
            <a:tailEnd/>
          </a:ln>
        </p:spPr>
      </p:pic>
      <p:pic>
        <p:nvPicPr>
          <p:cNvPr id="11" name="Picture 18" descr="hessian"/>
          <p:cNvPicPr>
            <a:picLocks noChangeAspect="1" noChangeArrowheads="1"/>
          </p:cNvPicPr>
          <p:nvPr/>
        </p:nvPicPr>
        <p:blipFill>
          <a:blip r:embed="rId7" cstate="print"/>
          <a:srcRect l="6955" t="54877" r="45802"/>
          <a:stretch>
            <a:fillRect/>
          </a:stretch>
        </p:blipFill>
        <p:spPr bwMode="auto">
          <a:xfrm>
            <a:off x="6762780" y="3603625"/>
            <a:ext cx="1700212" cy="1295400"/>
          </a:xfrm>
          <a:prstGeom prst="rect">
            <a:avLst/>
          </a:prstGeom>
          <a:noFill/>
          <a:ln w="9525">
            <a:noFill/>
            <a:miter lim="800000"/>
            <a:headEnd/>
            <a:tailEnd/>
          </a:ln>
        </p:spPr>
      </p:pic>
      <p:pic>
        <p:nvPicPr>
          <p:cNvPr id="12" name="Picture 19" descr="hessian"/>
          <p:cNvPicPr>
            <a:picLocks noChangeAspect="1" noChangeArrowheads="1"/>
          </p:cNvPicPr>
          <p:nvPr/>
        </p:nvPicPr>
        <p:blipFill>
          <a:blip r:embed="rId7" cstate="print"/>
          <a:srcRect l="53523" t="54877"/>
          <a:stretch>
            <a:fillRect/>
          </a:stretch>
        </p:blipFill>
        <p:spPr bwMode="auto">
          <a:xfrm>
            <a:off x="4668867" y="3603625"/>
            <a:ext cx="1673225" cy="1295400"/>
          </a:xfrm>
          <a:prstGeom prst="rect">
            <a:avLst/>
          </a:prstGeom>
          <a:noFill/>
          <a:ln w="9525">
            <a:noFill/>
            <a:miter lim="800000"/>
            <a:headEnd/>
            <a:tailEnd/>
          </a:ln>
        </p:spPr>
      </p:pic>
      <p:graphicFrame>
        <p:nvGraphicFramePr>
          <p:cNvPr id="1411078" name="Object 6"/>
          <p:cNvGraphicFramePr>
            <a:graphicFrameLocks noChangeAspect="1"/>
          </p:cNvGraphicFramePr>
          <p:nvPr/>
        </p:nvGraphicFramePr>
        <p:xfrm>
          <a:off x="4745067" y="4953000"/>
          <a:ext cx="1460500" cy="1047750"/>
        </p:xfrm>
        <a:graphic>
          <a:graphicData uri="http://schemas.openxmlformats.org/presentationml/2006/ole">
            <mc:AlternateContent xmlns:mc="http://schemas.openxmlformats.org/markup-compatibility/2006">
              <mc:Choice xmlns:v="urn:schemas-microsoft-com:vml" Requires="v">
                <p:oleObj spid="_x0000_s13798" name="Equation" r:id="rId8" imgW="583947" imgH="418918" progId="Equation.3">
                  <p:embed/>
                </p:oleObj>
              </mc:Choice>
              <mc:Fallback>
                <p:oleObj name="Equation" r:id="rId8" imgW="583947" imgH="418918" progId="Equation.3">
                  <p:embed/>
                  <p:pic>
                    <p:nvPicPr>
                      <p:cNvPr id="1411078"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45067" y="4953000"/>
                        <a:ext cx="1460500" cy="1047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1079" name="Object 7"/>
          <p:cNvGraphicFramePr>
            <a:graphicFrameLocks noChangeAspect="1"/>
          </p:cNvGraphicFramePr>
          <p:nvPr/>
        </p:nvGraphicFramePr>
        <p:xfrm>
          <a:off x="6497667" y="4953000"/>
          <a:ext cx="2222500" cy="1047750"/>
        </p:xfrm>
        <a:graphic>
          <a:graphicData uri="http://schemas.openxmlformats.org/presentationml/2006/ole">
            <mc:AlternateContent xmlns:mc="http://schemas.openxmlformats.org/markup-compatibility/2006">
              <mc:Choice xmlns:v="urn:schemas-microsoft-com:vml" Requires="v">
                <p:oleObj spid="_x0000_s13799" name="Equation" r:id="rId10" imgW="889000" imgH="419100" progId="Equation.3">
                  <p:embed/>
                </p:oleObj>
              </mc:Choice>
              <mc:Fallback>
                <p:oleObj name="Equation" r:id="rId10" imgW="889000" imgH="419100" progId="Equation.3">
                  <p:embed/>
                  <p:pic>
                    <p:nvPicPr>
                      <p:cNvPr id="1411079"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97667" y="4953000"/>
                        <a:ext cx="2222500" cy="1047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14"/>
          <p:cNvSpPr txBox="1"/>
          <p:nvPr/>
        </p:nvSpPr>
        <p:spPr>
          <a:xfrm>
            <a:off x="628596" y="5210197"/>
            <a:ext cx="1497033" cy="369332"/>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rPr>
              <a:t>Notation:</a:t>
            </a:r>
          </a:p>
        </p:txBody>
      </p:sp>
      <p:sp>
        <p:nvSpPr>
          <p:cNvPr id="18" name="TextBox 17"/>
          <p:cNvSpPr txBox="1"/>
          <p:nvPr/>
        </p:nvSpPr>
        <p:spPr>
          <a:xfrm>
            <a:off x="0" y="6601022"/>
            <a:ext cx="1620957"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rPr>
              <a:t>Adapted from K. </a:t>
            </a:r>
            <a:r>
              <a:rPr kumimoji="0" lang="en-US" sz="1050" b="0" i="0" u="none" strike="noStrike" kern="0" cap="none" spc="0" normalizeH="0" baseline="0" noProof="0" dirty="0" err="1">
                <a:ln>
                  <a:noFill/>
                </a:ln>
                <a:solidFill>
                  <a:srgbClr val="000000"/>
                </a:solidFill>
                <a:effectLst/>
                <a:uLnTx/>
                <a:uFillTx/>
              </a:rPr>
              <a:t>Grauman</a:t>
            </a:r>
            <a:endParaRPr kumimoji="0" lang="en-US" sz="1050" b="0" i="0" u="none" strike="noStrike" kern="0" cap="none" spc="0" normalizeH="0" baseline="0" noProof="0" dirty="0">
              <a:ln>
                <a:noFill/>
              </a:ln>
              <a:solidFill>
                <a:prstClr val="black"/>
              </a:solidFill>
              <a:effectLst/>
              <a:uLnTx/>
              <a:uFillTx/>
            </a:endParaRPr>
          </a:p>
        </p:txBody>
      </p:sp>
      <p:sp>
        <p:nvSpPr>
          <p:cNvPr id="14" name="Rectangle 1"/>
          <p:cNvSpPr>
            <a:spLocks noGrp="1" noChangeArrowheads="1"/>
          </p:cNvSpPr>
          <p:nvPr>
            <p:ph type="title"/>
          </p:nvPr>
        </p:nvSpPr>
        <p:spPr>
          <a:xfrm>
            <a:off x="457200" y="274638"/>
            <a:ext cx="8229600" cy="1143000"/>
          </a:xfrm>
          <a:ln/>
        </p:spPr>
        <p:txBody>
          <a:bodyPr rIns="132080"/>
          <a:lstStyle/>
          <a:p>
            <a:r>
              <a:rPr lang="en-US" dirty="0"/>
              <a:t>Harris Detector: Mathematics</a:t>
            </a:r>
          </a:p>
        </p:txBody>
      </p:sp>
      <p:sp>
        <p:nvSpPr>
          <p:cNvPr id="33" name="Rectangle 32"/>
          <p:cNvSpPr/>
          <p:nvPr/>
        </p:nvSpPr>
        <p:spPr>
          <a:xfrm>
            <a:off x="2863431" y="5484691"/>
            <a:ext cx="188687" cy="232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34" name="Rectangle 33"/>
          <p:cNvSpPr/>
          <p:nvPr/>
        </p:nvSpPr>
        <p:spPr>
          <a:xfrm>
            <a:off x="4962354" y="5484691"/>
            <a:ext cx="188687" cy="232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sp>
        <p:nvSpPr>
          <p:cNvPr id="35" name="Rectangle 34"/>
          <p:cNvSpPr/>
          <p:nvPr/>
        </p:nvSpPr>
        <p:spPr>
          <a:xfrm>
            <a:off x="6669349" y="5484691"/>
            <a:ext cx="188687" cy="232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36" name="Rectangle 35"/>
          <p:cNvSpPr/>
          <p:nvPr/>
        </p:nvSpPr>
        <p:spPr>
          <a:xfrm>
            <a:off x="6949656" y="5484691"/>
            <a:ext cx="188687" cy="232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sp>
        <p:nvSpPr>
          <p:cNvPr id="48" name="Rectangle 6">
            <a:extLst>
              <a:ext uri="{FF2B5EF4-FFF2-40B4-BE49-F238E27FC236}">
                <a16:creationId xmlns:a16="http://schemas.microsoft.com/office/drawing/2014/main" id="{3C64E77C-25AC-467E-B78E-A0A1E17554EE}"/>
              </a:ext>
            </a:extLst>
          </p:cNvPr>
          <p:cNvSpPr>
            <a:spLocks/>
          </p:cNvSpPr>
          <p:nvPr/>
        </p:nvSpPr>
        <p:spPr bwMode="auto">
          <a:xfrm>
            <a:off x="2763978" y="1752599"/>
            <a:ext cx="3335338" cy="1270000"/>
          </a:xfrm>
          <a:prstGeom prst="rect">
            <a:avLst/>
          </a:prstGeom>
          <a:solidFill>
            <a:srgbClr val="67D967"/>
          </a:solidFill>
          <a:ln>
            <a:noFill/>
          </a:ln>
          <a:extLs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49" name="Picture 7">
            <a:extLst>
              <a:ext uri="{FF2B5EF4-FFF2-40B4-BE49-F238E27FC236}">
                <a16:creationId xmlns:a16="http://schemas.microsoft.com/office/drawing/2014/main" id="{2340CE5A-7B7E-434C-AD1F-B9BE24DB1414}"/>
              </a:ext>
            </a:extLst>
          </p:cNvPr>
          <p:cNvPicPr>
            <a:picLocks noChangeArrowheads="1"/>
          </p:cNvPicPr>
          <p:nvPr/>
        </p:nvPicPr>
        <p:blipFill rotWithShape="1">
          <a:blip r:embed="rId12" cstate="print">
            <a:extLst>
              <a:ext uri="{28A0092B-C50C-407E-A947-70E740481C1C}">
                <a14:useLocalDpi xmlns:a14="http://schemas.microsoft.com/office/drawing/2010/main" val="0"/>
              </a:ext>
            </a:extLst>
          </a:blip>
          <a:srcRect l="53482"/>
          <a:stretch/>
        </p:blipFill>
        <p:spPr bwMode="auto">
          <a:xfrm>
            <a:off x="4060135" y="1752599"/>
            <a:ext cx="2057400" cy="12700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41" name="Rectangle 40">
            <a:extLst>
              <a:ext uri="{FF2B5EF4-FFF2-40B4-BE49-F238E27FC236}">
                <a16:creationId xmlns:a16="http://schemas.microsoft.com/office/drawing/2014/main" id="{918F5F19-2E9E-49C8-B01E-47CD789FB332}"/>
              </a:ext>
            </a:extLst>
          </p:cNvPr>
          <p:cNvSpPr/>
          <p:nvPr/>
        </p:nvSpPr>
        <p:spPr>
          <a:xfrm>
            <a:off x="4520885" y="2119082"/>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42" name="Rectangle 41">
            <a:extLst>
              <a:ext uri="{FF2B5EF4-FFF2-40B4-BE49-F238E27FC236}">
                <a16:creationId xmlns:a16="http://schemas.microsoft.com/office/drawing/2014/main" id="{575C415F-67E0-4B8D-A80D-2269B432AF70}"/>
              </a:ext>
            </a:extLst>
          </p:cNvPr>
          <p:cNvSpPr/>
          <p:nvPr/>
        </p:nvSpPr>
        <p:spPr>
          <a:xfrm>
            <a:off x="5362714" y="2119082"/>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44" name="Rectangle 43">
            <a:extLst>
              <a:ext uri="{FF2B5EF4-FFF2-40B4-BE49-F238E27FC236}">
                <a16:creationId xmlns:a16="http://schemas.microsoft.com/office/drawing/2014/main" id="{DB08D6E1-600B-4F27-9E04-81232313A3AE}"/>
              </a:ext>
            </a:extLst>
          </p:cNvPr>
          <p:cNvSpPr/>
          <p:nvPr/>
        </p:nvSpPr>
        <p:spPr>
          <a:xfrm>
            <a:off x="5643021" y="2119082"/>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sp>
        <p:nvSpPr>
          <p:cNvPr id="45" name="Rectangle 44">
            <a:extLst>
              <a:ext uri="{FF2B5EF4-FFF2-40B4-BE49-F238E27FC236}">
                <a16:creationId xmlns:a16="http://schemas.microsoft.com/office/drawing/2014/main" id="{72B5408C-5F8F-4527-B295-717D49594CB5}"/>
              </a:ext>
            </a:extLst>
          </p:cNvPr>
          <p:cNvSpPr/>
          <p:nvPr/>
        </p:nvSpPr>
        <p:spPr>
          <a:xfrm>
            <a:off x="4378466" y="271779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46" name="Rectangle 45">
            <a:extLst>
              <a:ext uri="{FF2B5EF4-FFF2-40B4-BE49-F238E27FC236}">
                <a16:creationId xmlns:a16="http://schemas.microsoft.com/office/drawing/2014/main" id="{FACFDC3E-8AED-4A0C-B797-D660E40A42F6}"/>
              </a:ext>
            </a:extLst>
          </p:cNvPr>
          <p:cNvSpPr/>
          <p:nvPr/>
        </p:nvSpPr>
        <p:spPr>
          <a:xfrm>
            <a:off x="4658773" y="271779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sp>
        <p:nvSpPr>
          <p:cNvPr id="47" name="Rectangle 46">
            <a:extLst>
              <a:ext uri="{FF2B5EF4-FFF2-40B4-BE49-F238E27FC236}">
                <a16:creationId xmlns:a16="http://schemas.microsoft.com/office/drawing/2014/main" id="{7690A843-27BE-45C2-B3D3-4D000F4A7199}"/>
              </a:ext>
            </a:extLst>
          </p:cNvPr>
          <p:cNvSpPr/>
          <p:nvPr/>
        </p:nvSpPr>
        <p:spPr>
          <a:xfrm>
            <a:off x="5541420" y="271779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pic>
        <p:nvPicPr>
          <p:cNvPr id="39" name="Picture 7">
            <a:extLst>
              <a:ext uri="{FF2B5EF4-FFF2-40B4-BE49-F238E27FC236}">
                <a16:creationId xmlns:a16="http://schemas.microsoft.com/office/drawing/2014/main" id="{19CA2372-D9FA-42E8-9CBF-1CE0D53DA139}"/>
              </a:ext>
            </a:extLst>
          </p:cNvPr>
          <p:cNvPicPr>
            <a:picLocks noChangeArrowheads="1"/>
          </p:cNvPicPr>
          <p:nvPr/>
        </p:nvPicPr>
        <p:blipFill rotWithShape="1">
          <a:blip r:embed="rId12" cstate="print">
            <a:extLst>
              <a:ext uri="{28A0092B-C50C-407E-A947-70E740481C1C}">
                <a14:useLocalDpi xmlns:a14="http://schemas.microsoft.com/office/drawing/2010/main" val="0"/>
              </a:ext>
            </a:extLst>
          </a:blip>
          <a:srcRect r="70789"/>
          <a:stretch/>
        </p:blipFill>
        <p:spPr bwMode="auto">
          <a:xfrm>
            <a:off x="2763218" y="1752599"/>
            <a:ext cx="1291949" cy="1270000"/>
          </a:xfrm>
          <a:prstGeom prst="rect">
            <a:avLst/>
          </a:prstGeom>
          <a:solidFill>
            <a:srgbClr val="67D967"/>
          </a:solid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TextBox 1">
            <a:extLst>
              <a:ext uri="{FF2B5EF4-FFF2-40B4-BE49-F238E27FC236}">
                <a16:creationId xmlns:a16="http://schemas.microsoft.com/office/drawing/2014/main" id="{B8F1D76A-577F-470F-BF2C-D063D2BAADA2}"/>
              </a:ext>
            </a:extLst>
          </p:cNvPr>
          <p:cNvSpPr txBox="1"/>
          <p:nvPr/>
        </p:nvSpPr>
        <p:spPr>
          <a:xfrm>
            <a:off x="6247380" y="2186282"/>
            <a:ext cx="1404552" cy="369332"/>
          </a:xfrm>
          <a:prstGeom prst="rect">
            <a:avLst/>
          </a:prstGeom>
          <a:noFill/>
        </p:spPr>
        <p:txBody>
          <a:bodyPr wrap="none" rtlCol="0">
            <a:spAutoFit/>
          </a:bodyPr>
          <a:lstStyle/>
          <a:p>
            <a:r>
              <a:rPr lang="en-US" dirty="0"/>
              <a:t>I</a:t>
            </a:r>
            <a:r>
              <a:rPr lang="en-US" baseline="-25000" dirty="0"/>
              <a:t>h</a:t>
            </a:r>
            <a:r>
              <a:rPr lang="en-US" baseline="30000" dirty="0"/>
              <a:t>2</a:t>
            </a:r>
            <a:r>
              <a:rPr lang="en-US" dirty="0"/>
              <a:t> </a:t>
            </a:r>
            <a:r>
              <a:rPr lang="en-US" dirty="0">
                <a:sym typeface="Wingdings" panose="05000000000000000000" pitchFamily="2" charset="2"/>
              </a:rPr>
              <a:t> I</a:t>
            </a:r>
            <a:r>
              <a:rPr lang="en-US" baseline="-25000" dirty="0">
                <a:sym typeface="Wingdings" panose="05000000000000000000" pitchFamily="2" charset="2"/>
              </a:rPr>
              <a:t>h</a:t>
            </a:r>
            <a:r>
              <a:rPr lang="en-US" baseline="30000" dirty="0">
                <a:sym typeface="Wingdings" panose="05000000000000000000" pitchFamily="2" charset="2"/>
              </a:rPr>
              <a:t>2</a:t>
            </a:r>
            <a:r>
              <a:rPr lang="en-US" dirty="0">
                <a:sym typeface="Wingdings" panose="05000000000000000000" pitchFamily="2" charset="2"/>
              </a:rPr>
              <a:t>(x, y)</a:t>
            </a:r>
            <a:endParaRPr lang="en-US" dirty="0"/>
          </a:p>
        </p:txBody>
      </p:sp>
      <p:sp>
        <p:nvSpPr>
          <p:cNvPr id="3" name="Slide Number Placeholder 2">
            <a:extLst>
              <a:ext uri="{FF2B5EF4-FFF2-40B4-BE49-F238E27FC236}">
                <a16:creationId xmlns:a16="http://schemas.microsoft.com/office/drawing/2014/main" id="{27D9E0F1-6626-4A51-8507-89B9D76F6318}"/>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2274337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Harris Detector: Mathematics</a:t>
            </a:r>
          </a:p>
        </p:txBody>
      </p:sp>
      <p:graphicFrame>
        <p:nvGraphicFramePr>
          <p:cNvPr id="5" name="Content Placeholder 4"/>
          <p:cNvGraphicFramePr>
            <a:graphicFrameLocks noGrp="1"/>
          </p:cNvGraphicFramePr>
          <p:nvPr>
            <p:ph idx="1"/>
          </p:nvPr>
        </p:nvGraphicFramePr>
        <p:xfrm>
          <a:off x="455384" y="1775072"/>
          <a:ext cx="3657600" cy="3936300"/>
        </p:xfrm>
        <a:graphic>
          <a:graphicData uri="http://schemas.openxmlformats.org/drawingml/2006/table">
            <a:tbl>
              <a:tblPr firstRow="1" bandRow="1">
                <a:tableStyleId>{5C22544A-7EE6-4342-B048-85BDC9FD1C3A}</a:tableStyleId>
              </a:tblPr>
              <a:tblGrid>
                <a:gridCol w="243840">
                  <a:extLst>
                    <a:ext uri="{9D8B030D-6E8A-4147-A177-3AD203B41FA5}">
                      <a16:colId xmlns:a16="http://schemas.microsoft.com/office/drawing/2014/main" val="20000"/>
                    </a:ext>
                  </a:extLst>
                </a:gridCol>
                <a:gridCol w="243840">
                  <a:extLst>
                    <a:ext uri="{9D8B030D-6E8A-4147-A177-3AD203B41FA5}">
                      <a16:colId xmlns:a16="http://schemas.microsoft.com/office/drawing/2014/main" val="20001"/>
                    </a:ext>
                  </a:extLst>
                </a:gridCol>
                <a:gridCol w="243840">
                  <a:extLst>
                    <a:ext uri="{9D8B030D-6E8A-4147-A177-3AD203B41FA5}">
                      <a16:colId xmlns:a16="http://schemas.microsoft.com/office/drawing/2014/main" val="20002"/>
                    </a:ext>
                  </a:extLst>
                </a:gridCol>
                <a:gridCol w="243840">
                  <a:extLst>
                    <a:ext uri="{9D8B030D-6E8A-4147-A177-3AD203B41FA5}">
                      <a16:colId xmlns:a16="http://schemas.microsoft.com/office/drawing/2014/main" val="20003"/>
                    </a:ext>
                  </a:extLst>
                </a:gridCol>
                <a:gridCol w="243840">
                  <a:extLst>
                    <a:ext uri="{9D8B030D-6E8A-4147-A177-3AD203B41FA5}">
                      <a16:colId xmlns:a16="http://schemas.microsoft.com/office/drawing/2014/main" val="20004"/>
                    </a:ext>
                  </a:extLst>
                </a:gridCol>
                <a:gridCol w="243840">
                  <a:extLst>
                    <a:ext uri="{9D8B030D-6E8A-4147-A177-3AD203B41FA5}">
                      <a16:colId xmlns:a16="http://schemas.microsoft.com/office/drawing/2014/main" val="20005"/>
                    </a:ext>
                  </a:extLst>
                </a:gridCol>
                <a:gridCol w="243840">
                  <a:extLst>
                    <a:ext uri="{9D8B030D-6E8A-4147-A177-3AD203B41FA5}">
                      <a16:colId xmlns:a16="http://schemas.microsoft.com/office/drawing/2014/main" val="20006"/>
                    </a:ext>
                  </a:extLst>
                </a:gridCol>
                <a:gridCol w="243840">
                  <a:extLst>
                    <a:ext uri="{9D8B030D-6E8A-4147-A177-3AD203B41FA5}">
                      <a16:colId xmlns:a16="http://schemas.microsoft.com/office/drawing/2014/main" val="20007"/>
                    </a:ext>
                  </a:extLst>
                </a:gridCol>
                <a:gridCol w="243840">
                  <a:extLst>
                    <a:ext uri="{9D8B030D-6E8A-4147-A177-3AD203B41FA5}">
                      <a16:colId xmlns:a16="http://schemas.microsoft.com/office/drawing/2014/main" val="20008"/>
                    </a:ext>
                  </a:extLst>
                </a:gridCol>
                <a:gridCol w="243840">
                  <a:extLst>
                    <a:ext uri="{9D8B030D-6E8A-4147-A177-3AD203B41FA5}">
                      <a16:colId xmlns:a16="http://schemas.microsoft.com/office/drawing/2014/main" val="20009"/>
                    </a:ext>
                  </a:extLst>
                </a:gridCol>
                <a:gridCol w="243840">
                  <a:extLst>
                    <a:ext uri="{9D8B030D-6E8A-4147-A177-3AD203B41FA5}">
                      <a16:colId xmlns:a16="http://schemas.microsoft.com/office/drawing/2014/main" val="20010"/>
                    </a:ext>
                  </a:extLst>
                </a:gridCol>
                <a:gridCol w="243840">
                  <a:extLst>
                    <a:ext uri="{9D8B030D-6E8A-4147-A177-3AD203B41FA5}">
                      <a16:colId xmlns:a16="http://schemas.microsoft.com/office/drawing/2014/main" val="20011"/>
                    </a:ext>
                  </a:extLst>
                </a:gridCol>
                <a:gridCol w="243840">
                  <a:extLst>
                    <a:ext uri="{9D8B030D-6E8A-4147-A177-3AD203B41FA5}">
                      <a16:colId xmlns:a16="http://schemas.microsoft.com/office/drawing/2014/main" val="20012"/>
                    </a:ext>
                  </a:extLst>
                </a:gridCol>
                <a:gridCol w="243840">
                  <a:extLst>
                    <a:ext uri="{9D8B030D-6E8A-4147-A177-3AD203B41FA5}">
                      <a16:colId xmlns:a16="http://schemas.microsoft.com/office/drawing/2014/main" val="20013"/>
                    </a:ext>
                  </a:extLst>
                </a:gridCol>
                <a:gridCol w="243840">
                  <a:extLst>
                    <a:ext uri="{9D8B030D-6E8A-4147-A177-3AD203B41FA5}">
                      <a16:colId xmlns:a16="http://schemas.microsoft.com/office/drawing/2014/main" val="20014"/>
                    </a:ext>
                  </a:extLst>
                </a:gridCol>
              </a:tblGrid>
              <a:tr h="243840">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43840">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5"/>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6"/>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7"/>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8"/>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9"/>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0"/>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1"/>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2"/>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3"/>
                  </a:ext>
                </a:extLst>
              </a:tr>
              <a:tr h="243840">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4300" marR="64300" marT="32150" marB="32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4"/>
                  </a:ext>
                </a:extLst>
              </a:tr>
            </a:tbl>
          </a:graphicData>
        </a:graphic>
      </p:graphicFrame>
      <p:sp>
        <p:nvSpPr>
          <p:cNvPr id="6" name="Rectangle 5"/>
          <p:cNvSpPr/>
          <p:nvPr/>
        </p:nvSpPr>
        <p:spPr>
          <a:xfrm>
            <a:off x="1660941" y="2815915"/>
            <a:ext cx="735182" cy="79387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98807" y="3041134"/>
            <a:ext cx="1253869" cy="369332"/>
          </a:xfrm>
          <a:prstGeom prst="rect">
            <a:avLst/>
          </a:prstGeom>
          <a:solidFill>
            <a:schemeClr val="bg1"/>
          </a:solidFill>
        </p:spPr>
        <p:txBody>
          <a:bodyPr wrap="none" rtlCol="0">
            <a:spAutoFit/>
          </a:bodyPr>
          <a:lstStyle/>
          <a:p>
            <a:r>
              <a:rPr lang="en-US" dirty="0">
                <a:solidFill>
                  <a:srgbClr val="0070C0"/>
                </a:solidFill>
              </a:rPr>
              <a:t>x = r-1 : r+1</a:t>
            </a:r>
          </a:p>
        </p:txBody>
      </p:sp>
      <p:sp>
        <p:nvSpPr>
          <p:cNvPr id="8" name="TextBox 7"/>
          <p:cNvSpPr txBox="1"/>
          <p:nvPr/>
        </p:nvSpPr>
        <p:spPr>
          <a:xfrm>
            <a:off x="1413587" y="2136872"/>
            <a:ext cx="1293944" cy="369332"/>
          </a:xfrm>
          <a:prstGeom prst="rect">
            <a:avLst/>
          </a:prstGeom>
          <a:solidFill>
            <a:schemeClr val="bg1"/>
          </a:solidFill>
        </p:spPr>
        <p:txBody>
          <a:bodyPr wrap="none" rtlCol="0">
            <a:spAutoFit/>
          </a:bodyPr>
          <a:lstStyle/>
          <a:p>
            <a:r>
              <a:rPr lang="en-US" dirty="0">
                <a:solidFill>
                  <a:srgbClr val="0070C0"/>
                </a:solidFill>
              </a:rPr>
              <a:t>y = c-1 : c+1</a:t>
            </a:r>
          </a:p>
        </p:txBody>
      </p:sp>
      <p:sp>
        <p:nvSpPr>
          <p:cNvPr id="16" name="TextBox 15"/>
          <p:cNvSpPr txBox="1"/>
          <p:nvPr/>
        </p:nvSpPr>
        <p:spPr>
          <a:xfrm>
            <a:off x="4436940" y="3313655"/>
            <a:ext cx="4242700" cy="369332"/>
          </a:xfrm>
          <a:prstGeom prst="rect">
            <a:avLst/>
          </a:prstGeom>
          <a:noFill/>
        </p:spPr>
        <p:txBody>
          <a:bodyPr wrap="none" rtlCol="0">
            <a:spAutoFit/>
          </a:bodyPr>
          <a:lstStyle/>
          <a:p>
            <a:r>
              <a:rPr lang="en-US" dirty="0"/>
              <a:t>For every pixel (r, c) as candidate </a:t>
            </a:r>
            <a:r>
              <a:rPr lang="en-US" dirty="0" err="1"/>
              <a:t>keypoint</a:t>
            </a:r>
            <a:endParaRPr lang="en-US" dirty="0"/>
          </a:p>
        </p:txBody>
      </p:sp>
      <p:sp>
        <p:nvSpPr>
          <p:cNvPr id="17" name="TextBox 16"/>
          <p:cNvSpPr txBox="1"/>
          <p:nvPr/>
        </p:nvSpPr>
        <p:spPr>
          <a:xfrm>
            <a:off x="4888554" y="4019790"/>
            <a:ext cx="3313647" cy="369332"/>
          </a:xfrm>
          <a:prstGeom prst="rect">
            <a:avLst/>
          </a:prstGeom>
          <a:noFill/>
        </p:spPr>
        <p:txBody>
          <a:bodyPr wrap="square" rtlCol="0">
            <a:spAutoFit/>
          </a:bodyPr>
          <a:lstStyle/>
          <a:p>
            <a:r>
              <a:rPr lang="en-US" dirty="0"/>
              <a:t>For x = r-1 : r+1</a:t>
            </a:r>
          </a:p>
        </p:txBody>
      </p:sp>
      <p:sp>
        <p:nvSpPr>
          <p:cNvPr id="18" name="TextBox 17"/>
          <p:cNvSpPr txBox="1"/>
          <p:nvPr/>
        </p:nvSpPr>
        <p:spPr>
          <a:xfrm>
            <a:off x="5780831" y="4774662"/>
            <a:ext cx="2887732" cy="369332"/>
          </a:xfrm>
          <a:prstGeom prst="rect">
            <a:avLst/>
          </a:prstGeom>
          <a:noFill/>
        </p:spPr>
        <p:txBody>
          <a:bodyPr wrap="square" rtlCol="0">
            <a:spAutoFit/>
          </a:bodyPr>
          <a:lstStyle/>
          <a:p>
            <a:r>
              <a:rPr lang="en-US" dirty="0"/>
              <a:t>M(1, 1) = ? </a:t>
            </a:r>
          </a:p>
        </p:txBody>
      </p:sp>
      <p:sp>
        <p:nvSpPr>
          <p:cNvPr id="20" name="TextBox 19"/>
          <p:cNvSpPr txBox="1"/>
          <p:nvPr/>
        </p:nvSpPr>
        <p:spPr>
          <a:xfrm>
            <a:off x="5358458" y="4397226"/>
            <a:ext cx="3325019" cy="369332"/>
          </a:xfrm>
          <a:prstGeom prst="rect">
            <a:avLst/>
          </a:prstGeom>
          <a:noFill/>
        </p:spPr>
        <p:txBody>
          <a:bodyPr wrap="square" rtlCol="0">
            <a:spAutoFit/>
          </a:bodyPr>
          <a:lstStyle/>
          <a:p>
            <a:r>
              <a:rPr lang="en-US" dirty="0"/>
              <a:t>For y = c-1 : c+1</a:t>
            </a:r>
          </a:p>
        </p:txBody>
      </p:sp>
      <p:sp>
        <p:nvSpPr>
          <p:cNvPr id="21" name="TextBox 20"/>
          <p:cNvSpPr txBox="1"/>
          <p:nvPr/>
        </p:nvSpPr>
        <p:spPr>
          <a:xfrm>
            <a:off x="5780831" y="5146865"/>
            <a:ext cx="3340510" cy="369332"/>
          </a:xfrm>
          <a:prstGeom prst="rect">
            <a:avLst/>
          </a:prstGeom>
          <a:noFill/>
        </p:spPr>
        <p:txBody>
          <a:bodyPr wrap="square" rtlCol="0">
            <a:spAutoFit/>
          </a:bodyPr>
          <a:lstStyle/>
          <a:p>
            <a:r>
              <a:rPr lang="en-US" dirty="0"/>
              <a:t>M(1, 2) = ? </a:t>
            </a:r>
          </a:p>
        </p:txBody>
      </p:sp>
      <p:sp>
        <p:nvSpPr>
          <p:cNvPr id="23" name="TextBox 22"/>
          <p:cNvSpPr txBox="1"/>
          <p:nvPr/>
        </p:nvSpPr>
        <p:spPr>
          <a:xfrm>
            <a:off x="4893389" y="3676591"/>
            <a:ext cx="2411558" cy="369332"/>
          </a:xfrm>
          <a:prstGeom prst="rect">
            <a:avLst/>
          </a:prstGeom>
          <a:noFill/>
        </p:spPr>
        <p:txBody>
          <a:bodyPr wrap="none" rtlCol="0">
            <a:spAutoFit/>
          </a:bodyPr>
          <a:lstStyle/>
          <a:p>
            <a:r>
              <a:rPr lang="en-US" dirty="0"/>
              <a:t>Initialize M = zeros(2, 2)</a:t>
            </a:r>
          </a:p>
        </p:txBody>
      </p:sp>
      <p:sp>
        <p:nvSpPr>
          <p:cNvPr id="4" name="TextBox 3">
            <a:extLst>
              <a:ext uri="{FF2B5EF4-FFF2-40B4-BE49-F238E27FC236}">
                <a16:creationId xmlns:a16="http://schemas.microsoft.com/office/drawing/2014/main" id="{57937D11-8FCC-4783-9BC7-EA494FE5CA59}"/>
              </a:ext>
            </a:extLst>
          </p:cNvPr>
          <p:cNvSpPr txBox="1"/>
          <p:nvPr/>
        </p:nvSpPr>
        <p:spPr>
          <a:xfrm>
            <a:off x="2161047" y="3701400"/>
            <a:ext cx="594458" cy="369332"/>
          </a:xfrm>
          <a:prstGeom prst="rect">
            <a:avLst/>
          </a:prstGeom>
          <a:solidFill>
            <a:schemeClr val="bg1"/>
          </a:solidFill>
        </p:spPr>
        <p:txBody>
          <a:bodyPr wrap="none" rtlCol="0">
            <a:spAutoFit/>
          </a:bodyPr>
          <a:lstStyle/>
          <a:p>
            <a:r>
              <a:rPr lang="en-US" dirty="0">
                <a:solidFill>
                  <a:srgbClr val="FF0000"/>
                </a:solidFill>
              </a:rPr>
              <a:t>(r, c)</a:t>
            </a:r>
          </a:p>
        </p:txBody>
      </p:sp>
      <p:sp>
        <p:nvSpPr>
          <p:cNvPr id="25" name="TextBox 24">
            <a:extLst>
              <a:ext uri="{FF2B5EF4-FFF2-40B4-BE49-F238E27FC236}">
                <a16:creationId xmlns:a16="http://schemas.microsoft.com/office/drawing/2014/main" id="{29E427F0-74B3-4F67-A969-E4B2D8A05277}"/>
              </a:ext>
            </a:extLst>
          </p:cNvPr>
          <p:cNvSpPr txBox="1"/>
          <p:nvPr/>
        </p:nvSpPr>
        <p:spPr>
          <a:xfrm>
            <a:off x="4436940" y="1773322"/>
            <a:ext cx="4684401" cy="1200329"/>
          </a:xfrm>
          <a:prstGeom prst="rect">
            <a:avLst/>
          </a:prstGeom>
          <a:noFill/>
        </p:spPr>
        <p:txBody>
          <a:bodyPr wrap="square" rtlCol="0">
            <a:spAutoFit/>
          </a:bodyPr>
          <a:lstStyle/>
          <a:p>
            <a:r>
              <a:rPr lang="en-US" dirty="0"/>
              <a:t>Let   </a:t>
            </a:r>
            <a:r>
              <a:rPr lang="en-US" dirty="0" err="1"/>
              <a:t>I</a:t>
            </a:r>
            <a:r>
              <a:rPr lang="en-US" baseline="-25000" dirty="0" err="1"/>
              <a:t>h</a:t>
            </a:r>
            <a:r>
              <a:rPr lang="en-US" dirty="0"/>
              <a:t> (of size width x height of the image) be the image derivative in the horizontal direction, </a:t>
            </a:r>
          </a:p>
          <a:p>
            <a:r>
              <a:rPr lang="en-US" dirty="0"/>
              <a:t>        </a:t>
            </a:r>
            <a:r>
              <a:rPr lang="en-US" dirty="0" err="1"/>
              <a:t>I</a:t>
            </a:r>
            <a:r>
              <a:rPr lang="en-US" baseline="-25000" dirty="0" err="1"/>
              <a:t>y</a:t>
            </a:r>
            <a:r>
              <a:rPr lang="en-US" dirty="0"/>
              <a:t> be derivative in the vertical direction.            </a:t>
            </a:r>
          </a:p>
          <a:p>
            <a:r>
              <a:rPr lang="en-US" dirty="0"/>
              <a:t>(Both require one correlation op to compute.)</a:t>
            </a:r>
          </a:p>
        </p:txBody>
      </p:sp>
      <p:sp>
        <p:nvSpPr>
          <p:cNvPr id="26" name="TextBox 25">
            <a:extLst>
              <a:ext uri="{FF2B5EF4-FFF2-40B4-BE49-F238E27FC236}">
                <a16:creationId xmlns:a16="http://schemas.microsoft.com/office/drawing/2014/main" id="{B4B08A8A-292E-4D90-9D86-0F912014538F}"/>
              </a:ext>
            </a:extLst>
          </p:cNvPr>
          <p:cNvSpPr txBox="1"/>
          <p:nvPr/>
        </p:nvSpPr>
        <p:spPr>
          <a:xfrm>
            <a:off x="5780831" y="5516197"/>
            <a:ext cx="3340510" cy="369332"/>
          </a:xfrm>
          <a:prstGeom prst="rect">
            <a:avLst/>
          </a:prstGeom>
          <a:noFill/>
        </p:spPr>
        <p:txBody>
          <a:bodyPr wrap="square" rtlCol="0">
            <a:spAutoFit/>
          </a:bodyPr>
          <a:lstStyle/>
          <a:p>
            <a:r>
              <a:rPr lang="en-US" dirty="0"/>
              <a:t>M(2, 1) = ? </a:t>
            </a:r>
          </a:p>
        </p:txBody>
      </p:sp>
      <p:sp>
        <p:nvSpPr>
          <p:cNvPr id="27" name="TextBox 26">
            <a:extLst>
              <a:ext uri="{FF2B5EF4-FFF2-40B4-BE49-F238E27FC236}">
                <a16:creationId xmlns:a16="http://schemas.microsoft.com/office/drawing/2014/main" id="{663620EF-080A-4EC2-BF20-F4DF3B166AC8}"/>
              </a:ext>
            </a:extLst>
          </p:cNvPr>
          <p:cNvSpPr txBox="1"/>
          <p:nvPr/>
        </p:nvSpPr>
        <p:spPr>
          <a:xfrm>
            <a:off x="5780831" y="5902444"/>
            <a:ext cx="3340510" cy="369332"/>
          </a:xfrm>
          <a:prstGeom prst="rect">
            <a:avLst/>
          </a:prstGeom>
          <a:noFill/>
        </p:spPr>
        <p:txBody>
          <a:bodyPr wrap="square" rtlCol="0">
            <a:spAutoFit/>
          </a:bodyPr>
          <a:lstStyle/>
          <a:p>
            <a:r>
              <a:rPr lang="en-US" dirty="0"/>
              <a:t>M(2, 2) = ? </a:t>
            </a:r>
          </a:p>
        </p:txBody>
      </p:sp>
      <p:sp>
        <p:nvSpPr>
          <p:cNvPr id="19" name="TextBox 18">
            <a:extLst>
              <a:ext uri="{FF2B5EF4-FFF2-40B4-BE49-F238E27FC236}">
                <a16:creationId xmlns:a16="http://schemas.microsoft.com/office/drawing/2014/main" id="{97002B4F-6EE9-45F4-86E9-ED9741DA3D37}"/>
              </a:ext>
            </a:extLst>
          </p:cNvPr>
          <p:cNvSpPr txBox="1"/>
          <p:nvPr/>
        </p:nvSpPr>
        <p:spPr>
          <a:xfrm>
            <a:off x="1272438" y="5977694"/>
            <a:ext cx="1777218" cy="369332"/>
          </a:xfrm>
          <a:prstGeom prst="rect">
            <a:avLst/>
          </a:prstGeom>
          <a:noFill/>
        </p:spPr>
        <p:txBody>
          <a:bodyPr wrap="none" rtlCol="0">
            <a:spAutoFit/>
          </a:bodyPr>
          <a:lstStyle/>
          <a:p>
            <a:r>
              <a:rPr lang="en-US" b="1" dirty="0"/>
              <a:t>Your homework!</a:t>
            </a:r>
            <a:endParaRPr lang="en-US" b="1" dirty="0">
              <a:latin typeface="Courier New" panose="02070309020205020404" pitchFamily="49" charset="0"/>
              <a:cs typeface="Courier New" panose="02070309020205020404" pitchFamily="49" charset="0"/>
            </a:endParaRPr>
          </a:p>
        </p:txBody>
      </p:sp>
      <p:sp>
        <p:nvSpPr>
          <p:cNvPr id="3" name="TextBox 2">
            <a:extLst>
              <a:ext uri="{FF2B5EF4-FFF2-40B4-BE49-F238E27FC236}">
                <a16:creationId xmlns:a16="http://schemas.microsoft.com/office/drawing/2014/main" id="{AFD1BB2D-F8A4-491A-B459-643120B8F2C9}"/>
              </a:ext>
            </a:extLst>
          </p:cNvPr>
          <p:cNvSpPr txBox="1"/>
          <p:nvPr/>
        </p:nvSpPr>
        <p:spPr>
          <a:xfrm>
            <a:off x="6919222" y="4776098"/>
            <a:ext cx="1760418" cy="369332"/>
          </a:xfrm>
          <a:prstGeom prst="rect">
            <a:avLst/>
          </a:prstGeom>
          <a:noFill/>
        </p:spPr>
        <p:txBody>
          <a:bodyPr wrap="none" rtlCol="0">
            <a:spAutoFit/>
          </a:bodyPr>
          <a:lstStyle/>
          <a:p>
            <a:r>
              <a:rPr lang="en-US" dirty="0"/>
              <a:t>M(1, 1) + </a:t>
            </a:r>
            <a:r>
              <a:rPr lang="en-US" dirty="0" err="1"/>
              <a:t>I</a:t>
            </a:r>
            <a:r>
              <a:rPr lang="en-US" baseline="-25000" dirty="0" err="1"/>
              <a:t>h</a:t>
            </a:r>
            <a:r>
              <a:rPr lang="en-US" dirty="0"/>
              <a:t>(x, y)</a:t>
            </a:r>
            <a:r>
              <a:rPr lang="en-US" baseline="30000" dirty="0"/>
              <a:t>2</a:t>
            </a:r>
            <a:endParaRPr lang="en-US" dirty="0"/>
          </a:p>
        </p:txBody>
      </p:sp>
      <p:sp>
        <p:nvSpPr>
          <p:cNvPr id="9" name="Slide Number Placeholder 8">
            <a:extLst>
              <a:ext uri="{FF2B5EF4-FFF2-40B4-BE49-F238E27FC236}">
                <a16:creationId xmlns:a16="http://schemas.microsoft.com/office/drawing/2014/main" id="{77570B38-FBF8-4E1E-A496-2F07A4B04629}"/>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19480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P spid="21" grpId="0"/>
      <p:bldP spid="23" grpId="0"/>
      <p:bldP spid="25" grpId="0"/>
      <p:bldP spid="26" grpId="0"/>
      <p:bldP spid="27"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title"/>
          </p:nvPr>
        </p:nvSpPr>
        <p:spPr/>
        <p:txBody>
          <a:bodyPr/>
          <a:lstStyle/>
          <a:p>
            <a:r>
              <a:rPr lang="en-US" dirty="0"/>
              <a:t>What does the matrix M reveal?</a:t>
            </a:r>
          </a:p>
        </p:txBody>
      </p:sp>
      <p:sp>
        <p:nvSpPr>
          <p:cNvPr id="869379" name="Text Box 3"/>
          <p:cNvSpPr txBox="1">
            <a:spLocks noChangeArrowheads="1"/>
          </p:cNvSpPr>
          <p:nvPr/>
        </p:nvSpPr>
        <p:spPr bwMode="auto">
          <a:xfrm>
            <a:off x="609600" y="1554163"/>
            <a:ext cx="7391400" cy="519112"/>
          </a:xfrm>
          <a:prstGeom prst="rect">
            <a:avLst/>
          </a:prstGeom>
          <a:noFill/>
          <a:ln w="9525">
            <a:noFill/>
            <a:miter lim="800000"/>
            <a:headEnd/>
            <a:tailEnd/>
          </a:ln>
          <a:effec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cs typeface="Arial" pitchFamily="34" charset="0"/>
              </a:rPr>
              <a:t>Since </a:t>
            </a:r>
            <a:r>
              <a:rPr kumimoji="0" lang="en-US" sz="2800" b="0" i="1" u="none" strike="noStrike" kern="0" cap="none" spc="0" normalizeH="0" baseline="0" noProof="0" dirty="0">
                <a:ln>
                  <a:noFill/>
                </a:ln>
                <a:solidFill>
                  <a:srgbClr val="000000"/>
                </a:solidFill>
                <a:effectLst/>
                <a:uLnTx/>
                <a:uFillTx/>
                <a:cs typeface="Arial" pitchFamily="34" charset="0"/>
              </a:rPr>
              <a:t>M</a:t>
            </a:r>
            <a:r>
              <a:rPr kumimoji="0" lang="en-US" sz="2800" b="0" i="0" u="none" strike="noStrike" kern="0" cap="none" spc="0" normalizeH="0" baseline="0" noProof="0" dirty="0">
                <a:ln>
                  <a:noFill/>
                </a:ln>
                <a:solidFill>
                  <a:srgbClr val="000000"/>
                </a:solidFill>
                <a:effectLst/>
                <a:uLnTx/>
                <a:uFillTx/>
                <a:cs typeface="Arial" pitchFamily="34" charset="0"/>
              </a:rPr>
              <a:t> is symmetric, we have</a:t>
            </a:r>
          </a:p>
        </p:txBody>
      </p:sp>
      <p:graphicFrame>
        <p:nvGraphicFramePr>
          <p:cNvPr id="869380" name="Object 4"/>
          <p:cNvGraphicFramePr>
            <a:graphicFrameLocks noChangeAspect="1"/>
          </p:cNvGraphicFramePr>
          <p:nvPr/>
        </p:nvGraphicFramePr>
        <p:xfrm>
          <a:off x="5761038" y="1295400"/>
          <a:ext cx="2987675" cy="1158875"/>
        </p:xfrm>
        <a:graphic>
          <a:graphicData uri="http://schemas.openxmlformats.org/presentationml/2006/ole">
            <mc:AlternateContent xmlns:mc="http://schemas.openxmlformats.org/markup-compatibility/2006">
              <mc:Choice xmlns:v="urn:schemas-microsoft-com:vml" Requires="v">
                <p:oleObj spid="_x0000_s14612" name="Equation" r:id="rId4" imgW="1244600" imgH="482600" progId="Equation.3">
                  <p:embed/>
                </p:oleObj>
              </mc:Choice>
              <mc:Fallback>
                <p:oleObj name="Equation" r:id="rId4" imgW="1244600" imgH="482600" progId="Equation.3">
                  <p:embed/>
                  <p:pic>
                    <p:nvPicPr>
                      <p:cNvPr id="86938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1038" y="1295400"/>
                        <a:ext cx="2987675" cy="1158875"/>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graphicFrame>
        <p:nvGraphicFramePr>
          <p:cNvPr id="869395" name="Object 19"/>
          <p:cNvGraphicFramePr>
            <a:graphicFrameLocks noChangeAspect="1"/>
          </p:cNvGraphicFramePr>
          <p:nvPr/>
        </p:nvGraphicFramePr>
        <p:xfrm>
          <a:off x="5730875" y="2759075"/>
          <a:ext cx="1585913" cy="549275"/>
        </p:xfrm>
        <a:graphic>
          <a:graphicData uri="http://schemas.openxmlformats.org/presentationml/2006/ole">
            <mc:AlternateContent xmlns:mc="http://schemas.openxmlformats.org/markup-compatibility/2006">
              <mc:Choice xmlns:v="urn:schemas-microsoft-com:vml" Requires="v">
                <p:oleObj spid="_x0000_s14613" name="Equation" r:id="rId6" imgW="660400" imgH="228600" progId="Equation.3">
                  <p:embed/>
                </p:oleObj>
              </mc:Choice>
              <mc:Fallback>
                <p:oleObj name="Equation" r:id="rId6" imgW="660400" imgH="228600" progId="Equation.3">
                  <p:embed/>
                  <p:pic>
                    <p:nvPicPr>
                      <p:cNvPr id="869395"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0875" y="2759075"/>
                        <a:ext cx="1585913" cy="549275"/>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grpSp>
        <p:nvGrpSpPr>
          <p:cNvPr id="2" name="Group 35"/>
          <p:cNvGrpSpPr/>
          <p:nvPr/>
        </p:nvGrpSpPr>
        <p:grpSpPr>
          <a:xfrm>
            <a:off x="1733538" y="2209800"/>
            <a:ext cx="1981200" cy="1981200"/>
            <a:chOff x="3105138" y="3303599"/>
            <a:chExt cx="1981200" cy="1981200"/>
          </a:xfrm>
        </p:grpSpPr>
        <p:pic>
          <p:nvPicPr>
            <p:cNvPr id="24" name="Picture 10" descr="corner"/>
            <p:cNvPicPr>
              <a:picLocks noChangeAspect="1" noChangeArrowheads="1"/>
            </p:cNvPicPr>
            <p:nvPr/>
          </p:nvPicPr>
          <p:blipFill>
            <a:blip r:embed="rId8" cstate="print"/>
            <a:srcRect t="-13333" b="26667"/>
            <a:stretch>
              <a:fillRect/>
            </a:stretch>
          </p:blipFill>
          <p:spPr bwMode="auto">
            <a:xfrm rot="1721913">
              <a:off x="3105138" y="3303599"/>
              <a:ext cx="1981200" cy="1981200"/>
            </a:xfrm>
            <a:prstGeom prst="rect">
              <a:avLst/>
            </a:prstGeom>
            <a:noFill/>
            <a:ln w="9525">
              <a:solidFill>
                <a:schemeClr val="bg1"/>
              </a:solidFill>
              <a:miter lim="800000"/>
              <a:headEnd/>
              <a:tailEnd/>
            </a:ln>
          </p:spPr>
        </p:pic>
        <p:grpSp>
          <p:nvGrpSpPr>
            <p:cNvPr id="3" name="Group 6"/>
            <p:cNvGrpSpPr>
              <a:grpSpLocks/>
            </p:cNvGrpSpPr>
            <p:nvPr/>
          </p:nvGrpSpPr>
          <p:grpSpPr bwMode="auto">
            <a:xfrm rot="1721913">
              <a:off x="3418663" y="3758798"/>
              <a:ext cx="1501775" cy="1504950"/>
              <a:chOff x="2510" y="1968"/>
              <a:chExt cx="946" cy="948"/>
            </a:xfrm>
          </p:grpSpPr>
          <p:sp>
            <p:nvSpPr>
              <p:cNvPr id="26" name="Line 7"/>
              <p:cNvSpPr>
                <a:spLocks noChangeShapeType="1"/>
              </p:cNvSpPr>
              <p:nvPr/>
            </p:nvSpPr>
            <p:spPr bwMode="auto">
              <a:xfrm flipH="1">
                <a:off x="2510" y="2340"/>
                <a:ext cx="384" cy="0"/>
              </a:xfrm>
              <a:prstGeom prst="line">
                <a:avLst/>
              </a:prstGeom>
              <a:noFill/>
              <a:ln w="50800">
                <a:solidFill>
                  <a:srgbClr val="FF0000"/>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7" name="Line 8"/>
              <p:cNvSpPr>
                <a:spLocks noChangeShapeType="1"/>
              </p:cNvSpPr>
              <p:nvPr/>
            </p:nvSpPr>
            <p:spPr bwMode="auto">
              <a:xfrm flipH="1">
                <a:off x="2510" y="2532"/>
                <a:ext cx="384" cy="0"/>
              </a:xfrm>
              <a:prstGeom prst="line">
                <a:avLst/>
              </a:prstGeom>
              <a:noFill/>
              <a:ln w="50800">
                <a:solidFill>
                  <a:srgbClr val="FF0000"/>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8" name="Line 9"/>
              <p:cNvSpPr>
                <a:spLocks noChangeShapeType="1"/>
              </p:cNvSpPr>
              <p:nvPr/>
            </p:nvSpPr>
            <p:spPr bwMode="auto">
              <a:xfrm flipH="1">
                <a:off x="2510" y="2724"/>
                <a:ext cx="384" cy="0"/>
              </a:xfrm>
              <a:prstGeom prst="line">
                <a:avLst/>
              </a:prstGeom>
              <a:noFill/>
              <a:ln w="50800">
                <a:solidFill>
                  <a:srgbClr val="FF0000"/>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9" name="Line 10"/>
              <p:cNvSpPr>
                <a:spLocks noChangeShapeType="1"/>
              </p:cNvSpPr>
              <p:nvPr/>
            </p:nvSpPr>
            <p:spPr bwMode="auto">
              <a:xfrm flipH="1">
                <a:off x="2510" y="2916"/>
                <a:ext cx="384" cy="0"/>
              </a:xfrm>
              <a:prstGeom prst="line">
                <a:avLst/>
              </a:prstGeom>
              <a:noFill/>
              <a:ln w="50800">
                <a:solidFill>
                  <a:srgbClr val="FF0000"/>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0" name="Line 11"/>
              <p:cNvSpPr>
                <a:spLocks noChangeShapeType="1"/>
              </p:cNvSpPr>
              <p:nvPr/>
            </p:nvSpPr>
            <p:spPr bwMode="auto">
              <a:xfrm rot="5400000" flipH="1">
                <a:off x="2688" y="2160"/>
                <a:ext cx="384" cy="0"/>
              </a:xfrm>
              <a:prstGeom prst="line">
                <a:avLst/>
              </a:prstGeom>
              <a:noFill/>
              <a:ln w="50800">
                <a:solidFill>
                  <a:srgbClr val="FF0000"/>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1" name="Line 12"/>
              <p:cNvSpPr>
                <a:spLocks noChangeShapeType="1"/>
              </p:cNvSpPr>
              <p:nvPr/>
            </p:nvSpPr>
            <p:spPr bwMode="auto">
              <a:xfrm rot="5400000" flipH="1">
                <a:off x="2880" y="2160"/>
                <a:ext cx="384" cy="0"/>
              </a:xfrm>
              <a:prstGeom prst="line">
                <a:avLst/>
              </a:prstGeom>
              <a:noFill/>
              <a:ln w="50800">
                <a:solidFill>
                  <a:srgbClr val="FF0000"/>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2" name="Line 13"/>
              <p:cNvSpPr>
                <a:spLocks noChangeShapeType="1"/>
              </p:cNvSpPr>
              <p:nvPr/>
            </p:nvSpPr>
            <p:spPr bwMode="auto">
              <a:xfrm rot="5400000" flipH="1">
                <a:off x="3072" y="2160"/>
                <a:ext cx="384" cy="0"/>
              </a:xfrm>
              <a:prstGeom prst="line">
                <a:avLst/>
              </a:prstGeom>
              <a:noFill/>
              <a:ln w="50800">
                <a:solidFill>
                  <a:srgbClr val="FF0000"/>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3" name="Line 14"/>
              <p:cNvSpPr>
                <a:spLocks noChangeShapeType="1"/>
              </p:cNvSpPr>
              <p:nvPr/>
            </p:nvSpPr>
            <p:spPr bwMode="auto">
              <a:xfrm rot="5400000" flipH="1">
                <a:off x="3264" y="2160"/>
                <a:ext cx="384" cy="0"/>
              </a:xfrm>
              <a:prstGeom prst="line">
                <a:avLst/>
              </a:prstGeom>
              <a:noFill/>
              <a:ln w="50800">
                <a:solidFill>
                  <a:srgbClr val="FF0000"/>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sp>
        <p:nvSpPr>
          <p:cNvPr id="37" name="TextBox 36"/>
          <p:cNvSpPr txBox="1"/>
          <p:nvPr/>
        </p:nvSpPr>
        <p:spPr>
          <a:xfrm>
            <a:off x="685800" y="4800600"/>
            <a:ext cx="7924800" cy="1384995"/>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rPr>
              <a:t>The </a:t>
            </a:r>
            <a:r>
              <a:rPr kumimoji="0" lang="en-US" sz="2800" b="0" i="1" u="none" strike="noStrike" kern="0" cap="none" spc="0" normalizeH="0" baseline="0" noProof="0" dirty="0" err="1">
                <a:ln>
                  <a:noFill/>
                </a:ln>
                <a:solidFill>
                  <a:srgbClr val="000000"/>
                </a:solidFill>
                <a:effectLst/>
                <a:uLnTx/>
                <a:uFillTx/>
              </a:rPr>
              <a:t>eigenvalues</a:t>
            </a:r>
            <a:r>
              <a:rPr kumimoji="0" lang="en-US" sz="2800" b="0" i="0" u="none" strike="noStrike" kern="0" cap="none" spc="0" normalizeH="0" baseline="0" noProof="0" dirty="0">
                <a:ln>
                  <a:noFill/>
                </a:ln>
                <a:solidFill>
                  <a:srgbClr val="000000"/>
                </a:solidFill>
                <a:effectLst/>
                <a:uLnTx/>
                <a:uFillTx/>
              </a:rPr>
              <a:t> of </a:t>
            </a:r>
            <a:r>
              <a:rPr kumimoji="0" lang="en-US" sz="2800" b="0" i="1" u="none" strike="noStrike" kern="0" cap="none" spc="0" normalizeH="0" baseline="0" noProof="0" dirty="0">
                <a:ln>
                  <a:noFill/>
                </a:ln>
                <a:solidFill>
                  <a:srgbClr val="000000"/>
                </a:solidFill>
                <a:effectLst/>
                <a:uLnTx/>
                <a:uFillTx/>
              </a:rPr>
              <a:t>M </a:t>
            </a:r>
            <a:r>
              <a:rPr kumimoji="0" lang="en-US" sz="2800" b="0" i="0" u="none" strike="noStrike" kern="0" cap="none" spc="0" normalizeH="0" baseline="0" noProof="0" dirty="0">
                <a:ln>
                  <a:noFill/>
                </a:ln>
                <a:solidFill>
                  <a:srgbClr val="000000"/>
                </a:solidFill>
                <a:effectLst/>
                <a:uLnTx/>
                <a:uFillTx/>
              </a:rPr>
              <a:t>reveal the amount of intensity change in the two principal orthogonal gradient directions in the window.</a:t>
            </a:r>
          </a:p>
        </p:txBody>
      </p:sp>
      <p:sp>
        <p:nvSpPr>
          <p:cNvPr id="20" name="TextBox 19"/>
          <p:cNvSpPr txBox="1"/>
          <p:nvPr/>
        </p:nvSpPr>
        <p:spPr>
          <a:xfrm>
            <a:off x="0" y="6596390"/>
            <a:ext cx="2209800"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K. </a:t>
            </a:r>
            <a:r>
              <a:rPr kumimoji="0" lang="en-US" sz="1050" b="0" i="0" u="none" strike="noStrike" kern="0" cap="none" spc="0" normalizeH="0" baseline="0" noProof="0" dirty="0" err="1">
                <a:ln>
                  <a:noFill/>
                </a:ln>
                <a:solidFill>
                  <a:prstClr val="black"/>
                </a:solidFill>
                <a:effectLst/>
                <a:uLnTx/>
                <a:uFillTx/>
              </a:rPr>
              <a:t>Grauman</a:t>
            </a:r>
            <a:endParaRPr kumimoji="0" lang="en-US" sz="1050" b="0" i="0" u="none" strike="noStrike" kern="0" cap="none" spc="0" normalizeH="0" baseline="0" noProof="0" dirty="0">
              <a:ln>
                <a:noFill/>
              </a:ln>
              <a:solidFill>
                <a:prstClr val="black"/>
              </a:solidFill>
              <a:effectLst/>
              <a:uLnTx/>
              <a:uFillTx/>
            </a:endParaRPr>
          </a:p>
        </p:txBody>
      </p:sp>
      <p:sp>
        <p:nvSpPr>
          <p:cNvPr id="4" name="Slide Number Placeholder 3">
            <a:extLst>
              <a:ext uri="{FF2B5EF4-FFF2-40B4-BE49-F238E27FC236}">
                <a16:creationId xmlns:a16="http://schemas.microsoft.com/office/drawing/2014/main" id="{2660AD12-6010-4F2B-A71D-47DA7E21A4F5}"/>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408887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505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1525588"/>
            <a:ext cx="431165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0" name="Text Box 5"/>
          <p:cNvSpPr txBox="1">
            <a:spLocks noChangeArrowheads="1"/>
          </p:cNvSpPr>
          <p:nvPr/>
        </p:nvSpPr>
        <p:spPr bwMode="auto">
          <a:xfrm>
            <a:off x="1122363" y="5943600"/>
            <a:ext cx="1946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0"/>
                <a:cs typeface="ＭＳ Ｐゴシック" charset="0"/>
              </a:defRPr>
            </a:lvl1pPr>
            <a:lvl2pPr marL="742950" indent="-285750" eaLnBrk="0" hangingPunct="0">
              <a:defRPr sz="1200" b="1">
                <a:solidFill>
                  <a:srgbClr val="FFFF00"/>
                </a:solidFill>
                <a:latin typeface="Arial" charset="0"/>
                <a:ea typeface="ＭＳ Ｐゴシック" charset="0"/>
              </a:defRPr>
            </a:lvl2pPr>
            <a:lvl3pPr marL="1143000" indent="-228600" eaLnBrk="0" hangingPunct="0">
              <a:defRPr sz="1200" b="1">
                <a:solidFill>
                  <a:srgbClr val="FFFF00"/>
                </a:solidFill>
                <a:latin typeface="Arial" charset="0"/>
                <a:ea typeface="ＭＳ Ｐゴシック" charset="0"/>
              </a:defRPr>
            </a:lvl3pPr>
            <a:lvl4pPr marL="1600200" indent="-228600" eaLnBrk="0" hangingPunct="0">
              <a:defRPr sz="1200" b="1">
                <a:solidFill>
                  <a:srgbClr val="FFFF00"/>
                </a:solidFill>
                <a:latin typeface="Arial" charset="0"/>
                <a:ea typeface="ＭＳ Ｐゴシック" charset="0"/>
              </a:defRPr>
            </a:lvl4pPr>
            <a:lvl5pPr marL="2057400" indent="-228600" eaLnBrk="0" hangingPunct="0">
              <a:defRPr sz="1200" b="1">
                <a:solidFill>
                  <a:srgbClr val="FFFF00"/>
                </a:solidFill>
                <a:latin typeface="Arial" charset="0"/>
                <a:ea typeface="ＭＳ Ｐゴシック" charset="0"/>
              </a:defRPr>
            </a:lvl5pPr>
            <a:lvl6pPr marL="2514600" indent="-228600" algn="ctr" eaLnBrk="0" fontAlgn="base" hangingPunct="0">
              <a:spcBef>
                <a:spcPct val="50000"/>
              </a:spcBef>
              <a:spcAft>
                <a:spcPct val="0"/>
              </a:spcAft>
              <a:defRPr sz="1200" b="1">
                <a:solidFill>
                  <a:srgbClr val="FFFF00"/>
                </a:solidFill>
                <a:latin typeface="Arial" charset="0"/>
                <a:ea typeface="ＭＳ Ｐゴシック" charset="0"/>
              </a:defRPr>
            </a:lvl6pPr>
            <a:lvl7pPr marL="2971800" indent="-228600" algn="ctr" eaLnBrk="0" fontAlgn="base" hangingPunct="0">
              <a:spcBef>
                <a:spcPct val="50000"/>
              </a:spcBef>
              <a:spcAft>
                <a:spcPct val="0"/>
              </a:spcAft>
              <a:defRPr sz="1200" b="1">
                <a:solidFill>
                  <a:srgbClr val="FFFF00"/>
                </a:solidFill>
                <a:latin typeface="Arial" charset="0"/>
                <a:ea typeface="ＭＳ Ｐゴシック" charset="0"/>
              </a:defRPr>
            </a:lvl7pPr>
            <a:lvl8pPr marL="3429000" indent="-228600" algn="ctr" eaLnBrk="0" fontAlgn="base" hangingPunct="0">
              <a:spcBef>
                <a:spcPct val="50000"/>
              </a:spcBef>
              <a:spcAft>
                <a:spcPct val="0"/>
              </a:spcAft>
              <a:defRPr sz="1200" b="1">
                <a:solidFill>
                  <a:srgbClr val="FFFF00"/>
                </a:solidFill>
                <a:latin typeface="Arial" charset="0"/>
                <a:ea typeface="ＭＳ Ｐゴシック" charset="0"/>
              </a:defRPr>
            </a:lvl8pPr>
            <a:lvl9pPr marL="3886200" indent="-228600" algn="ctr" eaLnBrk="0" fontAlgn="base" hangingPunct="0">
              <a:spcBef>
                <a:spcPct val="50000"/>
              </a:spcBef>
              <a:spcAft>
                <a:spcPct val="0"/>
              </a:spcAft>
              <a:defRPr sz="1200" b="1">
                <a:solidFill>
                  <a:srgbClr val="FFFF00"/>
                </a:solidFill>
                <a:latin typeface="Arial" charset="0"/>
                <a:ea typeface="ＭＳ Ｐゴシック"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charset="0"/>
                <a:ea typeface="ＭＳ Ｐゴシック" charset="0"/>
              </a:rPr>
              <a:t>What we see</a:t>
            </a:r>
          </a:p>
        </p:txBody>
      </p:sp>
      <p:sp>
        <p:nvSpPr>
          <p:cNvPr id="45061" name="Text Box 6"/>
          <p:cNvSpPr txBox="1">
            <a:spLocks noChangeArrowheads="1"/>
          </p:cNvSpPr>
          <p:nvPr/>
        </p:nvSpPr>
        <p:spPr bwMode="auto">
          <a:xfrm>
            <a:off x="4900613" y="5943600"/>
            <a:ext cx="32337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0"/>
                <a:cs typeface="ＭＳ Ｐゴシック" charset="0"/>
              </a:defRPr>
            </a:lvl1pPr>
            <a:lvl2pPr marL="742950" indent="-285750" eaLnBrk="0" hangingPunct="0">
              <a:defRPr sz="1200" b="1">
                <a:solidFill>
                  <a:srgbClr val="FFFF00"/>
                </a:solidFill>
                <a:latin typeface="Arial" charset="0"/>
                <a:ea typeface="ＭＳ Ｐゴシック" charset="0"/>
              </a:defRPr>
            </a:lvl2pPr>
            <a:lvl3pPr marL="1143000" indent="-228600" eaLnBrk="0" hangingPunct="0">
              <a:defRPr sz="1200" b="1">
                <a:solidFill>
                  <a:srgbClr val="FFFF00"/>
                </a:solidFill>
                <a:latin typeface="Arial" charset="0"/>
                <a:ea typeface="ＭＳ Ｐゴシック" charset="0"/>
              </a:defRPr>
            </a:lvl3pPr>
            <a:lvl4pPr marL="1600200" indent="-228600" eaLnBrk="0" hangingPunct="0">
              <a:defRPr sz="1200" b="1">
                <a:solidFill>
                  <a:srgbClr val="FFFF00"/>
                </a:solidFill>
                <a:latin typeface="Arial" charset="0"/>
                <a:ea typeface="ＭＳ Ｐゴシック" charset="0"/>
              </a:defRPr>
            </a:lvl4pPr>
            <a:lvl5pPr marL="2057400" indent="-228600" eaLnBrk="0" hangingPunct="0">
              <a:defRPr sz="1200" b="1">
                <a:solidFill>
                  <a:srgbClr val="FFFF00"/>
                </a:solidFill>
                <a:latin typeface="Arial" charset="0"/>
                <a:ea typeface="ＭＳ Ｐゴシック" charset="0"/>
              </a:defRPr>
            </a:lvl5pPr>
            <a:lvl6pPr marL="2514600" indent="-228600" algn="ctr" eaLnBrk="0" fontAlgn="base" hangingPunct="0">
              <a:spcBef>
                <a:spcPct val="50000"/>
              </a:spcBef>
              <a:spcAft>
                <a:spcPct val="0"/>
              </a:spcAft>
              <a:defRPr sz="1200" b="1">
                <a:solidFill>
                  <a:srgbClr val="FFFF00"/>
                </a:solidFill>
                <a:latin typeface="Arial" charset="0"/>
                <a:ea typeface="ＭＳ Ｐゴシック" charset="0"/>
              </a:defRPr>
            </a:lvl6pPr>
            <a:lvl7pPr marL="2971800" indent="-228600" algn="ctr" eaLnBrk="0" fontAlgn="base" hangingPunct="0">
              <a:spcBef>
                <a:spcPct val="50000"/>
              </a:spcBef>
              <a:spcAft>
                <a:spcPct val="0"/>
              </a:spcAft>
              <a:defRPr sz="1200" b="1">
                <a:solidFill>
                  <a:srgbClr val="FFFF00"/>
                </a:solidFill>
                <a:latin typeface="Arial" charset="0"/>
                <a:ea typeface="ＭＳ Ｐゴシック" charset="0"/>
              </a:defRPr>
            </a:lvl7pPr>
            <a:lvl8pPr marL="3429000" indent="-228600" algn="ctr" eaLnBrk="0" fontAlgn="base" hangingPunct="0">
              <a:spcBef>
                <a:spcPct val="50000"/>
              </a:spcBef>
              <a:spcAft>
                <a:spcPct val="0"/>
              </a:spcAft>
              <a:defRPr sz="1200" b="1">
                <a:solidFill>
                  <a:srgbClr val="FFFF00"/>
                </a:solidFill>
                <a:latin typeface="Arial" charset="0"/>
                <a:ea typeface="ＭＳ Ｐゴシック" charset="0"/>
              </a:defRPr>
            </a:lvl8pPr>
            <a:lvl9pPr marL="3886200" indent="-228600" algn="ctr" eaLnBrk="0" fontAlgn="base" hangingPunct="0">
              <a:spcBef>
                <a:spcPct val="50000"/>
              </a:spcBef>
              <a:spcAft>
                <a:spcPct val="0"/>
              </a:spcAft>
              <a:defRPr sz="1200" b="1">
                <a:solidFill>
                  <a:srgbClr val="FFFF00"/>
                </a:solidFill>
                <a:latin typeface="Arial" charset="0"/>
                <a:ea typeface="ＭＳ Ｐゴシック"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charset="0"/>
                <a:ea typeface="ＭＳ Ｐゴシック" charset="0"/>
              </a:rPr>
              <a:t>What a computer sees</a:t>
            </a:r>
          </a:p>
        </p:txBody>
      </p:sp>
      <p:pic>
        <p:nvPicPr>
          <p:cNvPr id="45062" name="Picture 7" descr="U1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1539875"/>
            <a:ext cx="3235325" cy="4335463"/>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3" name="Text Box 8"/>
          <p:cNvSpPr txBox="1">
            <a:spLocks noChangeArrowheads="1"/>
          </p:cNvSpPr>
          <p:nvPr/>
        </p:nvSpPr>
        <p:spPr bwMode="auto">
          <a:xfrm>
            <a:off x="7315200" y="6477000"/>
            <a:ext cx="1755775"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0"/>
                <a:cs typeface="ＭＳ Ｐゴシック" charset="0"/>
              </a:defRPr>
            </a:lvl1pPr>
            <a:lvl2pPr marL="742950" indent="-285750" eaLnBrk="0" hangingPunct="0">
              <a:defRPr sz="1200" b="1">
                <a:solidFill>
                  <a:srgbClr val="FFFF00"/>
                </a:solidFill>
                <a:latin typeface="Arial" charset="0"/>
                <a:ea typeface="ＭＳ Ｐゴシック" charset="0"/>
              </a:defRPr>
            </a:lvl2pPr>
            <a:lvl3pPr marL="1143000" indent="-228600" eaLnBrk="0" hangingPunct="0">
              <a:defRPr sz="1200" b="1">
                <a:solidFill>
                  <a:srgbClr val="FFFF00"/>
                </a:solidFill>
                <a:latin typeface="Arial" charset="0"/>
                <a:ea typeface="ＭＳ Ｐゴシック" charset="0"/>
              </a:defRPr>
            </a:lvl3pPr>
            <a:lvl4pPr marL="1600200" indent="-228600" eaLnBrk="0" hangingPunct="0">
              <a:defRPr sz="1200" b="1">
                <a:solidFill>
                  <a:srgbClr val="FFFF00"/>
                </a:solidFill>
                <a:latin typeface="Arial" charset="0"/>
                <a:ea typeface="ＭＳ Ｐゴシック" charset="0"/>
              </a:defRPr>
            </a:lvl4pPr>
            <a:lvl5pPr marL="2057400" indent="-228600" eaLnBrk="0" hangingPunct="0">
              <a:defRPr sz="1200" b="1">
                <a:solidFill>
                  <a:srgbClr val="FFFF00"/>
                </a:solidFill>
                <a:latin typeface="Arial" charset="0"/>
                <a:ea typeface="ＭＳ Ｐゴシック" charset="0"/>
              </a:defRPr>
            </a:lvl5pPr>
            <a:lvl6pPr marL="2514600" indent="-228600" algn="ctr" eaLnBrk="0" fontAlgn="base" hangingPunct="0">
              <a:spcBef>
                <a:spcPct val="50000"/>
              </a:spcBef>
              <a:spcAft>
                <a:spcPct val="0"/>
              </a:spcAft>
              <a:defRPr sz="1200" b="1">
                <a:solidFill>
                  <a:srgbClr val="FFFF00"/>
                </a:solidFill>
                <a:latin typeface="Arial" charset="0"/>
                <a:ea typeface="ＭＳ Ｐゴシック" charset="0"/>
              </a:defRPr>
            </a:lvl6pPr>
            <a:lvl7pPr marL="2971800" indent="-228600" algn="ctr" eaLnBrk="0" fontAlgn="base" hangingPunct="0">
              <a:spcBef>
                <a:spcPct val="50000"/>
              </a:spcBef>
              <a:spcAft>
                <a:spcPct val="0"/>
              </a:spcAft>
              <a:defRPr sz="1200" b="1">
                <a:solidFill>
                  <a:srgbClr val="FFFF00"/>
                </a:solidFill>
                <a:latin typeface="Arial" charset="0"/>
                <a:ea typeface="ＭＳ Ｐゴシック" charset="0"/>
              </a:defRPr>
            </a:lvl7pPr>
            <a:lvl8pPr marL="3429000" indent="-228600" algn="ctr" eaLnBrk="0" fontAlgn="base" hangingPunct="0">
              <a:spcBef>
                <a:spcPct val="50000"/>
              </a:spcBef>
              <a:spcAft>
                <a:spcPct val="0"/>
              </a:spcAft>
              <a:defRPr sz="1200" b="1">
                <a:solidFill>
                  <a:srgbClr val="FFFF00"/>
                </a:solidFill>
                <a:latin typeface="Arial" charset="0"/>
                <a:ea typeface="ＭＳ Ｐゴシック" charset="0"/>
              </a:defRPr>
            </a:lvl8pPr>
            <a:lvl9pPr marL="3886200" indent="-228600" algn="ctr" eaLnBrk="0" fontAlgn="base" hangingPunct="0">
              <a:spcBef>
                <a:spcPct val="50000"/>
              </a:spcBef>
              <a:spcAft>
                <a:spcPct val="0"/>
              </a:spcAft>
              <a:defRPr sz="1200" b="1">
                <a:solidFill>
                  <a:srgbClr val="FFFF00"/>
                </a:solidFill>
                <a:latin typeface="Arial" charset="0"/>
                <a:ea typeface="ＭＳ Ｐゴシック"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charset="0"/>
                <a:ea typeface="ＭＳ Ｐゴシック" charset="0"/>
              </a:rPr>
              <a:t>Source: S. Narasimhan</a:t>
            </a:r>
          </a:p>
        </p:txBody>
      </p:sp>
      <p:sp>
        <p:nvSpPr>
          <p:cNvPr id="9" name="TextBox 8"/>
          <p:cNvSpPr txBox="1"/>
          <p:nvPr/>
        </p:nvSpPr>
        <p:spPr>
          <a:xfrm>
            <a:off x="0" y="6586508"/>
            <a:ext cx="176202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Adapted from S. </a:t>
            </a:r>
            <a:r>
              <a:rPr kumimoji="0" lang="en-US" sz="1050" b="0" i="0" u="none" strike="noStrike" kern="1200" cap="none" spc="0" normalizeH="0" baseline="0" noProof="0" dirty="0" err="1">
                <a:ln>
                  <a:noFill/>
                </a:ln>
                <a:solidFill>
                  <a:prstClr val="black"/>
                </a:solidFill>
                <a:effectLst/>
                <a:uLnTx/>
                <a:uFillTx/>
                <a:latin typeface="Calibri"/>
                <a:ea typeface="+mn-ea"/>
                <a:cs typeface="+mn-cs"/>
              </a:rPr>
              <a:t>Narasimhan</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7" descr="U12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970" r="-8970"/>
          <a:stretch/>
        </p:blipFill>
        <p:spPr bwMode="auto">
          <a:xfrm>
            <a:off x="3885376" y="1539874"/>
            <a:ext cx="3235325" cy="4335463"/>
          </a:xfrm>
          <a:prstGeom prst="rect">
            <a:avLst/>
          </a:prstGeom>
          <a:solidFill>
            <a:schemeClr val="bg1"/>
          </a:solid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18" name="Picture 2" descr="http://i3.mirror.co.uk/incoming/article5749557.ece/ALTERNATES/s1023/A-passenger-train-hangs-from-a-bridge-after-it-derailed-at-Kokrajhar-distric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4171" y="4268745"/>
            <a:ext cx="3889829" cy="2589255"/>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a:spLocks noGrp="1"/>
          </p:cNvSpPr>
          <p:nvPr>
            <p:ph type="title"/>
          </p:nvPr>
        </p:nvSpPr>
        <p:spPr>
          <a:xfrm>
            <a:off x="457200" y="0"/>
            <a:ext cx="8229600" cy="914400"/>
          </a:xfrm>
        </p:spPr>
        <p:txBody>
          <a:bodyPr/>
          <a:lstStyle/>
          <a:p>
            <a:pPr algn="ctr"/>
            <a:r>
              <a:rPr lang="en-US" dirty="0"/>
              <a:t>An image is a set of pixels…</a:t>
            </a:r>
          </a:p>
        </p:txBody>
      </p:sp>
      <p:sp>
        <p:nvSpPr>
          <p:cNvPr id="2" name="Slide Number Placeholder 1">
            <a:extLst>
              <a:ext uri="{FF2B5EF4-FFF2-40B4-BE49-F238E27FC236}">
                <a16:creationId xmlns:a16="http://schemas.microsoft.com/office/drawing/2014/main" id="{BCDA1DD7-E202-4FE2-99F0-DA0CA171E474}"/>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29329092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Corner response function</a:t>
            </a:r>
          </a:p>
        </p:txBody>
      </p:sp>
      <p:grpSp>
        <p:nvGrpSpPr>
          <p:cNvPr id="3" name="Group 17"/>
          <p:cNvGrpSpPr>
            <a:grpSpLocks/>
          </p:cNvGrpSpPr>
          <p:nvPr/>
        </p:nvGrpSpPr>
        <p:grpSpPr bwMode="auto">
          <a:xfrm>
            <a:off x="6248400" y="1295400"/>
            <a:ext cx="2362200" cy="2779713"/>
            <a:chOff x="480" y="1824"/>
            <a:chExt cx="1488" cy="1751"/>
          </a:xfrm>
        </p:grpSpPr>
        <p:pic>
          <p:nvPicPr>
            <p:cNvPr id="18" name="Picture 18" descr="corner"/>
            <p:cNvPicPr>
              <a:picLocks noChangeAspect="1" noChangeArrowheads="1"/>
            </p:cNvPicPr>
            <p:nvPr/>
          </p:nvPicPr>
          <p:blipFill>
            <a:blip r:embed="rId3" cstate="print"/>
            <a:srcRect/>
            <a:stretch>
              <a:fillRect/>
            </a:stretch>
          </p:blipFill>
          <p:spPr bwMode="auto">
            <a:xfrm>
              <a:off x="528" y="1824"/>
              <a:ext cx="1440" cy="1440"/>
            </a:xfrm>
            <a:prstGeom prst="rect">
              <a:avLst/>
            </a:prstGeom>
            <a:noFill/>
            <a:ln w="9525">
              <a:solidFill>
                <a:schemeClr val="tx1"/>
              </a:solidFill>
              <a:miter lim="800000"/>
              <a:headEnd/>
              <a:tailEnd/>
            </a:ln>
          </p:spPr>
        </p:pic>
        <p:sp>
          <p:nvSpPr>
            <p:cNvPr id="19" name="Text Box 19"/>
            <p:cNvSpPr txBox="1">
              <a:spLocks noChangeArrowheads="1"/>
            </p:cNvSpPr>
            <p:nvPr/>
          </p:nvSpPr>
          <p:spPr bwMode="auto">
            <a:xfrm>
              <a:off x="480" y="3284"/>
              <a:ext cx="1296" cy="291"/>
            </a:xfrm>
            <a:prstGeom prst="rect">
              <a:avLst/>
            </a:prstGeom>
            <a:noFill/>
            <a:ln w="9525">
              <a:noFill/>
              <a:miter lim="800000"/>
              <a:headEnd/>
              <a:tailEnd/>
            </a:ln>
            <a:effectLst/>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“flat”</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 region:</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sp>
          <p:nvSpPr>
            <p:cNvPr id="20" name="Rectangle 20"/>
            <p:cNvSpPr>
              <a:spLocks noChangeArrowheads="1"/>
            </p:cNvSpPr>
            <p:nvPr/>
          </p:nvSpPr>
          <p:spPr bwMode="auto">
            <a:xfrm>
              <a:off x="1344"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1" name="Line 21"/>
            <p:cNvSpPr>
              <a:spLocks noChangeShapeType="1"/>
            </p:cNvSpPr>
            <p:nvPr/>
          </p:nvSpPr>
          <p:spPr bwMode="auto">
            <a:xfrm>
              <a:off x="1776" y="2928"/>
              <a:ext cx="144" cy="144"/>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2" name="Line 22"/>
            <p:cNvSpPr>
              <a:spLocks noChangeShapeType="1"/>
            </p:cNvSpPr>
            <p:nvPr/>
          </p:nvSpPr>
          <p:spPr bwMode="auto">
            <a:xfrm flipH="1">
              <a:off x="1200" y="2928"/>
              <a:ext cx="144" cy="144"/>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3" name="Line 23"/>
            <p:cNvSpPr>
              <a:spLocks noChangeShapeType="1"/>
            </p:cNvSpPr>
            <p:nvPr/>
          </p:nvSpPr>
          <p:spPr bwMode="auto">
            <a:xfrm flipH="1" flipV="1">
              <a:off x="1200" y="2352"/>
              <a:ext cx="144" cy="144"/>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4" name="Line 24"/>
            <p:cNvSpPr>
              <a:spLocks noChangeShapeType="1"/>
            </p:cNvSpPr>
            <p:nvPr/>
          </p:nvSpPr>
          <p:spPr bwMode="auto">
            <a:xfrm flipV="1">
              <a:off x="1776" y="2352"/>
              <a:ext cx="144" cy="144"/>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5" name="Rectangle 10"/>
          <p:cNvSpPr>
            <a:spLocks noChangeArrowheads="1"/>
          </p:cNvSpPr>
          <p:nvPr/>
        </p:nvSpPr>
        <p:spPr bwMode="auto">
          <a:xfrm>
            <a:off x="6400800" y="4038600"/>
            <a:ext cx="2743200" cy="83099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1</a:t>
            </a:r>
            <a: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t> and </a:t>
            </a: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2</a:t>
            </a:r>
            <a: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t> are small</a:t>
            </a:r>
            <a:b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br>
            <a:endPar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endParaRPr>
          </a:p>
        </p:txBody>
      </p:sp>
      <p:grpSp>
        <p:nvGrpSpPr>
          <p:cNvPr id="4" name="Group 4"/>
          <p:cNvGrpSpPr>
            <a:grpSpLocks/>
          </p:cNvGrpSpPr>
          <p:nvPr/>
        </p:nvGrpSpPr>
        <p:grpSpPr bwMode="auto">
          <a:xfrm>
            <a:off x="457200" y="1295400"/>
            <a:ext cx="2438400" cy="2779713"/>
            <a:chOff x="2160" y="1824"/>
            <a:chExt cx="1536" cy="1751"/>
          </a:xfrm>
        </p:grpSpPr>
        <p:pic>
          <p:nvPicPr>
            <p:cNvPr id="5" name="Picture 5" descr="corner"/>
            <p:cNvPicPr>
              <a:picLocks noChangeAspect="1" noChangeArrowheads="1"/>
            </p:cNvPicPr>
            <p:nvPr/>
          </p:nvPicPr>
          <p:blipFill>
            <a:blip r:embed="rId3" cstate="print"/>
            <a:srcRect/>
            <a:stretch>
              <a:fillRect/>
            </a:stretch>
          </p:blipFill>
          <p:spPr bwMode="auto">
            <a:xfrm>
              <a:off x="2160" y="1824"/>
              <a:ext cx="1440" cy="1440"/>
            </a:xfrm>
            <a:prstGeom prst="rect">
              <a:avLst/>
            </a:prstGeom>
            <a:noFill/>
            <a:ln w="9525">
              <a:solidFill>
                <a:schemeClr val="tx1"/>
              </a:solidFill>
              <a:miter lim="800000"/>
              <a:headEnd/>
              <a:tailEnd/>
            </a:ln>
          </p:spPr>
        </p:pic>
        <p:sp>
          <p:nvSpPr>
            <p:cNvPr id="6" name="Text Box 6"/>
            <p:cNvSpPr txBox="1">
              <a:spLocks noChangeArrowheads="1"/>
            </p:cNvSpPr>
            <p:nvPr/>
          </p:nvSpPr>
          <p:spPr bwMode="auto">
            <a:xfrm>
              <a:off x="2160" y="3284"/>
              <a:ext cx="1536" cy="291"/>
            </a:xfrm>
            <a:prstGeom prst="rect">
              <a:avLst/>
            </a:prstGeom>
            <a:noFill/>
            <a:ln w="9525">
              <a:noFill/>
              <a:miter lim="800000"/>
              <a:headEnd/>
              <a:tailEnd/>
            </a:ln>
            <a:effectLst/>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“edge”</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sp>
          <p:nvSpPr>
            <p:cNvPr id="7" name="Rectangle 7"/>
            <p:cNvSpPr>
              <a:spLocks noChangeArrowheads="1"/>
            </p:cNvSpPr>
            <p:nvPr/>
          </p:nvSpPr>
          <p:spPr bwMode="auto">
            <a:xfrm>
              <a:off x="2496"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 name="Line 8"/>
            <p:cNvSpPr>
              <a:spLocks noChangeShapeType="1"/>
            </p:cNvSpPr>
            <p:nvPr/>
          </p:nvSpPr>
          <p:spPr bwMode="auto">
            <a:xfrm flipV="1">
              <a:off x="2352" y="2544"/>
              <a:ext cx="0" cy="336"/>
            </a:xfrm>
            <a:prstGeom prst="line">
              <a:avLst/>
            </a:prstGeom>
            <a:noFill/>
            <a:ln w="9525">
              <a:solidFill>
                <a:schemeClr val="tx1"/>
              </a:solidFill>
              <a:round/>
              <a:headEnd type="triangle" w="med" len="me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6" name="Rectangle 7"/>
          <p:cNvSpPr>
            <a:spLocks noChangeArrowheads="1"/>
          </p:cNvSpPr>
          <p:nvPr/>
        </p:nvSpPr>
        <p:spPr bwMode="auto">
          <a:xfrm>
            <a:off x="1752600" y="1589116"/>
            <a:ext cx="685800" cy="685800"/>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7" name="Rectangle 11"/>
          <p:cNvSpPr>
            <a:spLocks noChangeArrowheads="1"/>
          </p:cNvSpPr>
          <p:nvPr/>
        </p:nvSpPr>
        <p:spPr bwMode="auto">
          <a:xfrm>
            <a:off x="762000" y="4018260"/>
            <a:ext cx="1295400" cy="461665"/>
          </a:xfrm>
          <a:prstGeom prst="rect">
            <a:avLst/>
          </a:prstGeom>
          <a:noFill/>
          <a:ln w="9525">
            <a:noFill/>
            <a:miter lim="800000"/>
            <a:headEnd/>
            <a:tailEnd/>
          </a:ln>
          <a:effectLst/>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1</a:t>
            </a:r>
            <a: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t> &gt;&gt; </a:t>
            </a: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2</a:t>
            </a:r>
            <a:endPar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endParaRPr>
          </a:p>
        </p:txBody>
      </p:sp>
      <p:sp>
        <p:nvSpPr>
          <p:cNvPr id="29" name="Rectangle 12"/>
          <p:cNvSpPr>
            <a:spLocks noChangeArrowheads="1"/>
          </p:cNvSpPr>
          <p:nvPr/>
        </p:nvSpPr>
        <p:spPr bwMode="auto">
          <a:xfrm>
            <a:off x="762000" y="4491335"/>
            <a:ext cx="1295400" cy="461665"/>
          </a:xfrm>
          <a:prstGeom prst="rect">
            <a:avLst/>
          </a:prstGeom>
          <a:noFill/>
          <a:ln w="9525">
            <a:noFill/>
            <a:miter lim="800000"/>
            <a:headEnd/>
            <a:tailEnd/>
          </a:ln>
          <a:effectLst/>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2</a:t>
            </a:r>
            <a: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t> &gt;&gt; </a:t>
            </a: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1</a:t>
            </a:r>
            <a:endPar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endParaRPr>
          </a:p>
        </p:txBody>
      </p:sp>
      <p:grpSp>
        <p:nvGrpSpPr>
          <p:cNvPr id="9" name="Group 9"/>
          <p:cNvGrpSpPr>
            <a:grpSpLocks/>
          </p:cNvGrpSpPr>
          <p:nvPr/>
        </p:nvGrpSpPr>
        <p:grpSpPr bwMode="auto">
          <a:xfrm>
            <a:off x="3352800" y="1295400"/>
            <a:ext cx="2667000" cy="2779713"/>
            <a:chOff x="3792" y="1824"/>
            <a:chExt cx="1680" cy="1751"/>
          </a:xfrm>
        </p:grpSpPr>
        <p:pic>
          <p:nvPicPr>
            <p:cNvPr id="10" name="Picture 10" descr="corner"/>
            <p:cNvPicPr>
              <a:picLocks noChangeAspect="1" noChangeArrowheads="1"/>
            </p:cNvPicPr>
            <p:nvPr/>
          </p:nvPicPr>
          <p:blipFill>
            <a:blip r:embed="rId3" cstate="print"/>
            <a:srcRect/>
            <a:stretch>
              <a:fillRect/>
            </a:stretch>
          </p:blipFill>
          <p:spPr bwMode="auto">
            <a:xfrm>
              <a:off x="3792" y="1824"/>
              <a:ext cx="1440" cy="1440"/>
            </a:xfrm>
            <a:prstGeom prst="rect">
              <a:avLst/>
            </a:prstGeom>
            <a:noFill/>
            <a:ln w="9525">
              <a:solidFill>
                <a:schemeClr val="tx1"/>
              </a:solidFill>
              <a:miter lim="800000"/>
              <a:headEnd/>
              <a:tailEnd/>
            </a:ln>
          </p:spPr>
        </p:pic>
        <p:sp>
          <p:nvSpPr>
            <p:cNvPr id="11" name="Text Box 11"/>
            <p:cNvSpPr txBox="1">
              <a:spLocks noChangeArrowheads="1"/>
            </p:cNvSpPr>
            <p:nvPr/>
          </p:nvSpPr>
          <p:spPr bwMode="auto">
            <a:xfrm>
              <a:off x="3936" y="3284"/>
              <a:ext cx="1536" cy="291"/>
            </a:xfrm>
            <a:prstGeom prst="rect">
              <a:avLst/>
            </a:prstGeom>
            <a:noFill/>
            <a:ln w="9525">
              <a:noFill/>
              <a:miter lim="800000"/>
              <a:headEnd/>
              <a:tailEnd/>
            </a:ln>
            <a:effectLst/>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3399"/>
                  </a:solidFill>
                  <a:effectLst/>
                  <a:uLnTx/>
                  <a:uFillTx/>
                  <a:latin typeface="Arial Unicode MS" pitchFamily="34" charset="-128"/>
                  <a:cs typeface="Times New Roman" pitchFamily="18" charset="0"/>
                </a:rPr>
                <a:t>“corner”</a:t>
              </a:r>
              <a:r>
                <a:rPr kumimoji="0" lang="en-US"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rPr>
                <a:t>:</a:t>
              </a:r>
              <a:endParaRPr kumimoji="0" lang="ru-RU" sz="2400" b="0" i="0" u="none" strike="noStrike" kern="0" cap="none" spc="0" normalizeH="0" baseline="0" noProof="0" dirty="0">
                <a:ln>
                  <a:noFill/>
                </a:ln>
                <a:solidFill>
                  <a:srgbClr val="000000"/>
                </a:solidFill>
                <a:effectLst/>
                <a:uLnTx/>
                <a:uFillTx/>
                <a:latin typeface="Arial Unicode MS" pitchFamily="34" charset="-128"/>
                <a:cs typeface="Times New Roman" pitchFamily="18" charset="0"/>
              </a:endParaRPr>
            </a:p>
          </p:txBody>
        </p:sp>
        <p:sp>
          <p:nvSpPr>
            <p:cNvPr id="12" name="Rectangle 12"/>
            <p:cNvSpPr>
              <a:spLocks noChangeArrowheads="1"/>
            </p:cNvSpPr>
            <p:nvPr/>
          </p:nvSpPr>
          <p:spPr bwMode="auto">
            <a:xfrm>
              <a:off x="4224" y="201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3" name="Line 13"/>
            <p:cNvSpPr>
              <a:spLocks noChangeShapeType="1"/>
            </p:cNvSpPr>
            <p:nvPr/>
          </p:nvSpPr>
          <p:spPr bwMode="auto">
            <a:xfrm flipH="1">
              <a:off x="4080" y="2448"/>
              <a:ext cx="144" cy="144"/>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4" name="Line 14"/>
            <p:cNvSpPr>
              <a:spLocks noChangeShapeType="1"/>
            </p:cNvSpPr>
            <p:nvPr/>
          </p:nvSpPr>
          <p:spPr bwMode="auto">
            <a:xfrm flipH="1" flipV="1">
              <a:off x="4080" y="1872"/>
              <a:ext cx="144" cy="144"/>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5" name="Line 15"/>
            <p:cNvSpPr>
              <a:spLocks noChangeShapeType="1"/>
            </p:cNvSpPr>
            <p:nvPr/>
          </p:nvSpPr>
          <p:spPr bwMode="auto">
            <a:xfrm>
              <a:off x="4656" y="2448"/>
              <a:ext cx="144" cy="144"/>
            </a:xfrm>
            <a:prstGeom prst="line">
              <a:avLst/>
            </a:prstGeom>
            <a:noFill/>
            <a:ln w="9525">
              <a:solidFill>
                <a:schemeClr val="bg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6" name="Line 16"/>
            <p:cNvSpPr>
              <a:spLocks noChangeShapeType="1"/>
            </p:cNvSpPr>
            <p:nvPr/>
          </p:nvSpPr>
          <p:spPr bwMode="auto">
            <a:xfrm flipV="1">
              <a:off x="4656" y="1872"/>
              <a:ext cx="144" cy="144"/>
            </a:xfrm>
            <a:prstGeom prst="line">
              <a:avLst/>
            </a:prstGeom>
            <a:noFill/>
            <a:ln w="9525">
              <a:solidFill>
                <a:schemeClr val="tx1"/>
              </a:solidFill>
              <a:round/>
              <a:headEn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30" name="Rectangle 9"/>
          <p:cNvSpPr>
            <a:spLocks noChangeArrowheads="1"/>
          </p:cNvSpPr>
          <p:nvPr/>
        </p:nvSpPr>
        <p:spPr bwMode="auto">
          <a:xfrm>
            <a:off x="3124200" y="4045803"/>
            <a:ext cx="3581400" cy="830997"/>
          </a:xfrm>
          <a:prstGeom prst="rect">
            <a:avLst/>
          </a:prstGeom>
          <a:noFill/>
          <a:ln w="9525">
            <a:noFill/>
            <a:miter lim="800000"/>
            <a:headEnd/>
            <a:tailEnd/>
          </a:ln>
          <a:effec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1</a:t>
            </a:r>
            <a: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t> and </a:t>
            </a: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2</a:t>
            </a:r>
            <a: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t> are large,</a:t>
            </a:r>
            <a:b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br>
            <a: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t> </a:t>
            </a: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1 </a:t>
            </a:r>
            <a:r>
              <a:rPr kumimoji="0" lang="en-US" sz="2400" b="0" i="0" u="none" strike="noStrike" kern="0" cap="none" spc="0" normalizeH="0" baseline="0" noProof="0" dirty="0">
                <a:ln>
                  <a:noFill/>
                </a:ln>
                <a:solidFill>
                  <a:srgbClr val="000000"/>
                </a:solidFill>
                <a:effectLst/>
                <a:uLnTx/>
                <a:uFillTx/>
                <a:cs typeface="Times New Roman" pitchFamily="18" charset="0"/>
                <a:sym typeface="Symbol" pitchFamily="18" charset="2"/>
              </a:rPr>
              <a:t>~ </a:t>
            </a:r>
            <a:r>
              <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rPr>
              <a:t></a:t>
            </a:r>
            <a:r>
              <a:rPr kumimoji="0" lang="en-US" sz="2400" b="0" i="0" u="none" strike="noStrike" kern="0" cap="none" spc="0" normalizeH="0" baseline="-25000" noProof="0" dirty="0">
                <a:ln>
                  <a:noFill/>
                </a:ln>
                <a:solidFill>
                  <a:srgbClr val="000000"/>
                </a:solidFill>
                <a:effectLst/>
                <a:uLnTx/>
                <a:uFillTx/>
                <a:cs typeface="Times New Roman" pitchFamily="18" charset="0"/>
                <a:sym typeface="Symbol" pitchFamily="18" charset="2"/>
              </a:rPr>
              <a:t>2</a:t>
            </a:r>
            <a:endParaRPr kumimoji="0" lang="ru-RU" sz="2400" b="0" i="0" u="none" strike="noStrike" kern="0" cap="none" spc="0" normalizeH="0" baseline="0" noProof="0" dirty="0">
              <a:ln>
                <a:noFill/>
              </a:ln>
              <a:solidFill>
                <a:srgbClr val="000000"/>
              </a:solidFill>
              <a:effectLst/>
              <a:uLnTx/>
              <a:uFillTx/>
              <a:cs typeface="Times New Roman" pitchFamily="18" charset="0"/>
              <a:sym typeface="Symbol" pitchFamily="18" charset="2"/>
            </a:endParaRPr>
          </a:p>
        </p:txBody>
      </p:sp>
      <p:sp>
        <p:nvSpPr>
          <p:cNvPr id="31" name="TextBox 30"/>
          <p:cNvSpPr txBox="1"/>
          <p:nvPr/>
        </p:nvSpPr>
        <p:spPr>
          <a:xfrm>
            <a:off x="0" y="6593765"/>
            <a:ext cx="3360215"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cs typeface="Arial" pitchFamily="34" charset="0"/>
              </a:rPr>
              <a:t>Adapted from A. </a:t>
            </a:r>
            <a:r>
              <a:rPr kumimoji="0" lang="en-US" sz="1050" b="0" i="0" u="none" strike="noStrike" kern="0" cap="none" spc="0" normalizeH="0" baseline="0" noProof="0" dirty="0" err="1">
                <a:ln>
                  <a:noFill/>
                </a:ln>
                <a:solidFill>
                  <a:srgbClr val="000000"/>
                </a:solidFill>
                <a:effectLst/>
                <a:uLnTx/>
                <a:uFillTx/>
                <a:cs typeface="Arial" pitchFamily="34" charset="0"/>
              </a:rPr>
              <a:t>Efros</a:t>
            </a:r>
            <a:r>
              <a:rPr kumimoji="0" lang="en-US" sz="1050" b="0" i="0" u="none" strike="noStrike" kern="0" cap="none" spc="0" normalizeH="0" baseline="0" noProof="0" dirty="0">
                <a:ln>
                  <a:noFill/>
                </a:ln>
                <a:solidFill>
                  <a:srgbClr val="000000"/>
                </a:solidFill>
                <a:effectLst/>
                <a:uLnTx/>
                <a:uFillTx/>
                <a:cs typeface="Arial" pitchFamily="34" charset="0"/>
              </a:rPr>
              <a:t>, </a:t>
            </a:r>
            <a:r>
              <a:rPr kumimoji="0" lang="en-US" sz="1050" b="0" i="0" u="none" strike="noStrike" kern="0" cap="none" spc="0" normalizeH="0" baseline="0" noProof="0" dirty="0">
                <a:ln>
                  <a:noFill/>
                </a:ln>
                <a:solidFill>
                  <a:srgbClr val="000000"/>
                </a:solidFill>
                <a:effectLst/>
                <a:uLnTx/>
                <a:uFillTx/>
              </a:rPr>
              <a:t>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r>
              <a:rPr kumimoji="0" lang="en-US" sz="1050" b="0" i="0" u="none" strike="noStrike" kern="0" cap="none" spc="0" normalizeH="0" baseline="0" noProof="0" dirty="0">
                <a:ln>
                  <a:noFill/>
                </a:ln>
                <a:solidFill>
                  <a:srgbClr val="000000"/>
                </a:solidFill>
                <a:effectLst/>
                <a:uLnTx/>
                <a:uFillTx/>
              </a:rPr>
              <a:t>, K. </a:t>
            </a:r>
            <a:r>
              <a:rPr kumimoji="0" lang="en-US" sz="1050" b="0" i="0" u="none" strike="noStrike" kern="0" cap="none" spc="0" normalizeH="0" baseline="0" noProof="0" dirty="0" err="1">
                <a:ln>
                  <a:noFill/>
                </a:ln>
                <a:solidFill>
                  <a:srgbClr val="000000"/>
                </a:solidFill>
                <a:effectLst/>
                <a:uLnTx/>
                <a:uFillTx/>
              </a:rPr>
              <a:t>Grauman</a:t>
            </a:r>
            <a:endParaRPr kumimoji="0" lang="en-US" sz="1050" b="0" i="0" u="none" strike="noStrike" kern="0" cap="none" spc="0" normalizeH="0" baseline="0" noProof="0" dirty="0">
              <a:ln>
                <a:noFill/>
              </a:ln>
              <a:solidFill>
                <a:prstClr val="black"/>
              </a:solidFill>
              <a:effectLst/>
              <a:uLnTx/>
              <a:uFillTx/>
            </a:endParaRPr>
          </a:p>
        </p:txBody>
      </p:sp>
      <p:sp>
        <p:nvSpPr>
          <p:cNvPr id="32" name="Line 8"/>
          <p:cNvSpPr>
            <a:spLocks noChangeShapeType="1"/>
          </p:cNvSpPr>
          <p:nvPr/>
        </p:nvSpPr>
        <p:spPr bwMode="auto">
          <a:xfrm rot="16200000" flipV="1">
            <a:off x="2057400" y="1150938"/>
            <a:ext cx="0" cy="533400"/>
          </a:xfrm>
          <a:prstGeom prst="line">
            <a:avLst/>
          </a:prstGeom>
          <a:noFill/>
          <a:ln w="9525">
            <a:solidFill>
              <a:schemeClr val="tx1"/>
            </a:solidFill>
            <a:round/>
            <a:headEnd type="triangle" w="med" len="med"/>
            <a:tailEnd type="triangle" w="med" len="me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7" name="Slide Number Placeholder 16">
            <a:extLst>
              <a:ext uri="{FF2B5EF4-FFF2-40B4-BE49-F238E27FC236}">
                <a16:creationId xmlns:a16="http://schemas.microsoft.com/office/drawing/2014/main" id="{6FF46CE5-8715-4B89-9C91-35E7ED1A665B}"/>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200562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9" grpId="0"/>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ln/>
        </p:spPr>
        <p:txBody>
          <a:bodyPr rIns="132080"/>
          <a:lstStyle/>
          <a:p>
            <a:r>
              <a:rPr lang="en-US"/>
              <a:t>Harris Detector: Mathematics</a:t>
            </a:r>
          </a:p>
        </p:txBody>
      </p:sp>
      <p:sp>
        <p:nvSpPr>
          <p:cNvPr id="51202" name="Rectangle 2"/>
          <p:cNvSpPr>
            <a:spLocks/>
          </p:cNvSpPr>
          <p:nvPr/>
        </p:nvSpPr>
        <p:spPr bwMode="auto">
          <a:xfrm>
            <a:off x="381000" y="1766888"/>
            <a:ext cx="4419600" cy="4953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marR="0" lvl="0" indent="0" algn="ctr" defTabSz="914400" eaLnBrk="1" fontAlgn="auto" latinLnBrk="0" hangingPunct="1">
              <a:lnSpc>
                <a:spcPct val="100000"/>
              </a:lnSpc>
              <a:spcBef>
                <a:spcPts val="160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ea typeface="ＭＳ Ｐゴシック" charset="0"/>
                <a:cs typeface="Times New Roman" charset="0"/>
              </a:rPr>
              <a:t>Measure of corner response:</a:t>
            </a:r>
          </a:p>
        </p:txBody>
      </p:sp>
      <p:grpSp>
        <p:nvGrpSpPr>
          <p:cNvPr id="2" name="Group 5"/>
          <p:cNvGrpSpPr>
            <a:grpSpLocks/>
          </p:cNvGrpSpPr>
          <p:nvPr/>
        </p:nvGrpSpPr>
        <p:grpSpPr bwMode="auto">
          <a:xfrm>
            <a:off x="2209800" y="2514600"/>
            <a:ext cx="3848100" cy="698500"/>
            <a:chOff x="0" y="0"/>
            <a:chExt cx="2424" cy="440"/>
          </a:xfrm>
        </p:grpSpPr>
        <p:sp>
          <p:nvSpPr>
            <p:cNvPr id="51203" name="Rectangle 3"/>
            <p:cNvSpPr>
              <a:spLocks/>
            </p:cNvSpPr>
            <p:nvPr/>
          </p:nvSpPr>
          <p:spPr bwMode="auto">
            <a:xfrm>
              <a:off x="0" y="0"/>
              <a:ext cx="2424" cy="440"/>
            </a:xfrm>
            <a:prstGeom prst="rect">
              <a:avLst/>
            </a:prstGeom>
            <a:solidFill>
              <a:srgbClr val="67D967"/>
            </a:solidFill>
            <a:ln>
              <a:noFill/>
            </a:ln>
            <a:extLs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51204" name="Picture 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424" cy="44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a:tailEnd/>
                </a14:hiddenLine>
              </a:ext>
            </a:extLst>
          </p:spPr>
        </p:pic>
      </p:grpSp>
      <p:grpSp>
        <p:nvGrpSpPr>
          <p:cNvPr id="3" name="Group 8"/>
          <p:cNvGrpSpPr>
            <a:grpSpLocks/>
          </p:cNvGrpSpPr>
          <p:nvPr/>
        </p:nvGrpSpPr>
        <p:grpSpPr bwMode="auto">
          <a:xfrm>
            <a:off x="2806700" y="3670300"/>
            <a:ext cx="2671763" cy="1143000"/>
            <a:chOff x="0" y="0"/>
            <a:chExt cx="1683" cy="720"/>
          </a:xfrm>
        </p:grpSpPr>
        <p:sp>
          <p:nvSpPr>
            <p:cNvPr id="51206" name="Rectangle 6"/>
            <p:cNvSpPr>
              <a:spLocks/>
            </p:cNvSpPr>
            <p:nvPr/>
          </p:nvSpPr>
          <p:spPr bwMode="auto">
            <a:xfrm>
              <a:off x="0" y="0"/>
              <a:ext cx="1683" cy="720"/>
            </a:xfrm>
            <a:prstGeom prst="rect">
              <a:avLst/>
            </a:prstGeom>
            <a:solidFill>
              <a:srgbClr val="67D967"/>
            </a:solidFill>
            <a:ln>
              <a:noFill/>
            </a:ln>
            <a:extLs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51207" name="Picture 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683" cy="7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a:tailEnd/>
                </a14:hiddenLine>
              </a:ext>
            </a:extLst>
          </p:spPr>
        </p:pic>
      </p:grpSp>
      <p:sp>
        <p:nvSpPr>
          <p:cNvPr id="51209" name="Rectangle 9"/>
          <p:cNvSpPr>
            <a:spLocks/>
          </p:cNvSpPr>
          <p:nvPr/>
        </p:nvSpPr>
        <p:spPr bwMode="auto">
          <a:xfrm>
            <a:off x="1916113" y="5283200"/>
            <a:ext cx="4821237" cy="431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ea typeface="ＭＳ Ｐゴシック" charset="0"/>
                <a:cs typeface="Times New Roman" charset="0"/>
              </a:rPr>
              <a:t>(</a:t>
            </a:r>
            <a:r>
              <a:rPr kumimoji="0" lang="en-US" sz="1800" b="0" i="0" u="none" strike="noStrike" kern="0" cap="none" spc="0" normalizeH="0" baseline="0" noProof="0">
                <a:ln>
                  <a:noFill/>
                </a:ln>
                <a:solidFill>
                  <a:prstClr val="black"/>
                </a:solidFill>
                <a:effectLst/>
                <a:uLnTx/>
                <a:uFillTx/>
                <a:latin typeface="Times New Roman Italic" charset="0"/>
                <a:ea typeface="ＭＳ Ｐゴシック" charset="0"/>
                <a:cs typeface="Times New Roman Italic" charset="0"/>
                <a:sym typeface="Times New Roman Italic" charset="0"/>
              </a:rPr>
              <a:t>k</a:t>
            </a:r>
            <a:r>
              <a:rPr kumimoji="0" lang="en-US" sz="1800" b="0" i="0" u="none" strike="noStrike" kern="0" cap="none" spc="0" normalizeH="0" baseline="0" noProof="0">
                <a:ln>
                  <a:noFill/>
                </a:ln>
                <a:solidFill>
                  <a:prstClr val="black"/>
                </a:solidFill>
                <a:effectLst/>
                <a:uLnTx/>
                <a:uFillTx/>
                <a:ea typeface="ＭＳ Ｐゴシック" charset="0"/>
                <a:cs typeface="Times New Roman" charset="0"/>
              </a:rPr>
              <a:t> – empirical constant, </a:t>
            </a:r>
            <a:r>
              <a:rPr kumimoji="0" lang="en-US" sz="1800" b="0" i="0" u="none" strike="noStrike" kern="0" cap="none" spc="0" normalizeH="0" baseline="0" noProof="0">
                <a:ln>
                  <a:noFill/>
                </a:ln>
                <a:solidFill>
                  <a:prstClr val="black"/>
                </a:solidFill>
                <a:effectLst/>
                <a:uLnTx/>
                <a:uFillTx/>
                <a:latin typeface="Times New Roman Italic" charset="0"/>
                <a:ea typeface="ＭＳ Ｐゴシック" charset="0"/>
                <a:cs typeface="Times New Roman Italic" charset="0"/>
                <a:sym typeface="Times New Roman Italic" charset="0"/>
              </a:rPr>
              <a:t>k </a:t>
            </a:r>
            <a:r>
              <a:rPr kumimoji="0" lang="en-US" sz="1800" b="0" i="0" u="none" strike="noStrike" kern="0" cap="none" spc="0" normalizeH="0" baseline="0" noProof="0">
                <a:ln>
                  <a:noFill/>
                </a:ln>
                <a:solidFill>
                  <a:prstClr val="black"/>
                </a:solidFill>
                <a:effectLst/>
                <a:uLnTx/>
                <a:uFillTx/>
                <a:ea typeface="ＭＳ Ｐゴシック" charset="0"/>
                <a:cs typeface="Times New Roman" charset="0"/>
              </a:rPr>
              <a:t>= 0.04-0.06)</a:t>
            </a:r>
          </a:p>
        </p:txBody>
      </p:sp>
      <p:sp>
        <p:nvSpPr>
          <p:cNvPr id="12" name="TextBox 11"/>
          <p:cNvSpPr txBox="1"/>
          <p:nvPr/>
        </p:nvSpPr>
        <p:spPr>
          <a:xfrm>
            <a:off x="0" y="6601022"/>
            <a:ext cx="1406154"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rPr>
              <a:t>D. </a:t>
            </a:r>
            <a:r>
              <a:rPr kumimoji="0" lang="en-US" sz="1050" b="0" i="0" u="none" strike="noStrike" kern="0" cap="none" spc="0" normalizeH="0" baseline="0" noProof="0" dirty="0" err="1">
                <a:ln>
                  <a:noFill/>
                </a:ln>
                <a:solidFill>
                  <a:srgbClr val="000000"/>
                </a:solidFill>
                <a:effectLst/>
                <a:uLnTx/>
                <a:uFillTx/>
              </a:rPr>
              <a:t>Frolova</a:t>
            </a:r>
            <a:r>
              <a:rPr kumimoji="0" lang="en-US" sz="1050" b="0" i="0" u="none" strike="noStrike" kern="0" cap="none" spc="0" normalizeH="0" baseline="0" noProof="0" dirty="0">
                <a:ln>
                  <a:noFill/>
                </a:ln>
                <a:solidFill>
                  <a:srgbClr val="000000"/>
                </a:solidFill>
                <a:effectLst/>
                <a:uLnTx/>
                <a:uFillTx/>
              </a:rPr>
              <a:t>, D. </a:t>
            </a:r>
            <a:r>
              <a:rPr kumimoji="0" lang="en-US" sz="1050" b="0" i="0" u="none" strike="noStrike" kern="0" cap="none" spc="0" normalizeH="0" baseline="0" noProof="0" dirty="0" err="1">
                <a:ln>
                  <a:noFill/>
                </a:ln>
                <a:solidFill>
                  <a:srgbClr val="000000"/>
                </a:solidFill>
                <a:effectLst/>
                <a:uLnTx/>
                <a:uFillTx/>
              </a:rPr>
              <a:t>Simakov</a:t>
            </a:r>
            <a:endParaRPr kumimoji="0" lang="en-US" sz="1050" b="0" i="0" u="none" strike="noStrike" kern="0" cap="none" spc="0" normalizeH="0" baseline="0" noProof="0" dirty="0">
              <a:ln>
                <a:noFill/>
              </a:ln>
              <a:solidFill>
                <a:prstClr val="black"/>
              </a:solidFill>
              <a:effectLst/>
              <a:uLnTx/>
              <a:uFillTx/>
            </a:endParaRPr>
          </a:p>
        </p:txBody>
      </p:sp>
      <p:sp>
        <p:nvSpPr>
          <p:cNvPr id="4" name="TextBox 3"/>
          <p:cNvSpPr txBox="1"/>
          <p:nvPr/>
        </p:nvSpPr>
        <p:spPr>
          <a:xfrm>
            <a:off x="5660571" y="3744686"/>
            <a:ext cx="2437590" cy="369332"/>
          </a:xfrm>
          <a:prstGeom prst="rect">
            <a:avLst/>
          </a:prstGeom>
          <a:noFill/>
        </p:spPr>
        <p:txBody>
          <a:bodyPr wrap="none" rtlCol="0">
            <a:spAutoFit/>
          </a:bodyPr>
          <a:lstStyle/>
          <a:p>
            <a:r>
              <a:rPr lang="en-US" dirty="0"/>
              <a:t>Because M is symmetric</a:t>
            </a:r>
          </a:p>
        </p:txBody>
      </p:sp>
      <p:sp>
        <p:nvSpPr>
          <p:cNvPr id="5" name="Slide Number Placeholder 4">
            <a:extLst>
              <a:ext uri="{FF2B5EF4-FFF2-40B4-BE49-F238E27FC236}">
                <a16:creationId xmlns:a16="http://schemas.microsoft.com/office/drawing/2014/main" id="{BF373AF9-753E-48A5-BEBB-E3F074D83DBF}"/>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31</a:t>
            </a:fld>
            <a:endParaRPr lang="en-US">
              <a:solidFill>
                <a:prstClr val="black">
                  <a:tint val="75000"/>
                </a:prstClr>
              </a:solidFill>
            </a:endParaRPr>
          </a:p>
        </p:txBody>
      </p:sp>
    </p:spTree>
    <p:extLst>
      <p:ext uri="{BB962C8B-B14F-4D97-AF65-F5344CB8AC3E}">
        <p14:creationId xmlns:p14="http://schemas.microsoft.com/office/powerpoint/2010/main" val="127439818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ChangeArrowheads="1"/>
          </p:cNvSpPr>
          <p:nvPr>
            <p:ph type="title"/>
          </p:nvPr>
        </p:nvSpPr>
        <p:spPr>
          <a:ln/>
        </p:spPr>
        <p:txBody>
          <a:bodyPr rIns="132080">
            <a:normAutofit/>
          </a:bodyPr>
          <a:lstStyle/>
          <a:p>
            <a:r>
              <a:rPr lang="en-US" dirty="0"/>
              <a:t>Harris Detector: Algorithm</a:t>
            </a:r>
          </a:p>
        </p:txBody>
      </p:sp>
      <p:sp>
        <p:nvSpPr>
          <p:cNvPr id="54274" name="Rectangle 2"/>
          <p:cNvSpPr>
            <a:spLocks noGrp="1" noChangeArrowheads="1"/>
          </p:cNvSpPr>
          <p:nvPr>
            <p:ph idx="1"/>
          </p:nvPr>
        </p:nvSpPr>
        <p:spPr>
          <a:xfrm>
            <a:off x="457200" y="1600199"/>
            <a:ext cx="8229600" cy="4658558"/>
          </a:xfrm>
          <a:ln/>
        </p:spPr>
        <p:txBody>
          <a:bodyPr rIns="132080">
            <a:normAutofit lnSpcReduction="10000"/>
          </a:bodyPr>
          <a:lstStyle/>
          <a:p>
            <a:r>
              <a:rPr lang="en-US" sz="2900" dirty="0"/>
              <a:t>Compute image gradients </a:t>
            </a:r>
            <a:r>
              <a:rPr lang="en-US" sz="2900" i="1" dirty="0" err="1"/>
              <a:t>I</a:t>
            </a:r>
            <a:r>
              <a:rPr lang="en-US" sz="2900" i="1" baseline="-6000" dirty="0" err="1"/>
              <a:t>h</a:t>
            </a:r>
            <a:r>
              <a:rPr lang="en-US" sz="2900" dirty="0"/>
              <a:t> and </a:t>
            </a:r>
            <a:r>
              <a:rPr lang="en-US" sz="2900" i="1" dirty="0"/>
              <a:t>I</a:t>
            </a:r>
            <a:r>
              <a:rPr lang="en-US" sz="2900" i="1" baseline="-6000" dirty="0"/>
              <a:t>v</a:t>
            </a:r>
            <a:r>
              <a:rPr lang="en-US" sz="2900" dirty="0"/>
              <a:t> for all pixels</a:t>
            </a:r>
          </a:p>
          <a:p>
            <a:r>
              <a:rPr lang="en-US" sz="2900" dirty="0"/>
              <a:t>For each pixel</a:t>
            </a:r>
          </a:p>
          <a:p>
            <a:pPr marL="782638" lvl="1"/>
            <a:r>
              <a:rPr lang="en-US" dirty="0"/>
              <a:t>Compute </a:t>
            </a:r>
            <a:br>
              <a:rPr lang="en-US" dirty="0"/>
            </a:br>
            <a:br>
              <a:rPr lang="en-US" sz="3900" dirty="0"/>
            </a:br>
            <a:r>
              <a:rPr lang="en-US" dirty="0"/>
              <a:t>by looping over neighbors x, y </a:t>
            </a:r>
          </a:p>
          <a:p>
            <a:pPr marL="782638" lvl="1">
              <a:buNone/>
            </a:pPr>
            <a:endParaRPr lang="en-US" sz="1400" dirty="0"/>
          </a:p>
          <a:p>
            <a:pPr marL="782638" lvl="1"/>
            <a:r>
              <a:rPr lang="en-US" dirty="0"/>
              <a:t>Compute</a:t>
            </a:r>
          </a:p>
          <a:p>
            <a:pPr marL="782638" lvl="1"/>
            <a:endParaRPr lang="en-US" dirty="0"/>
          </a:p>
          <a:p>
            <a:r>
              <a:rPr lang="en-US" sz="2900" dirty="0"/>
              <a:t>Find points with large corner response function </a:t>
            </a:r>
            <a:r>
              <a:rPr lang="en-US" sz="2900" dirty="0">
                <a:latin typeface="Times New Roman Italic" charset="0"/>
                <a:cs typeface="Times New Roman Italic" charset="0"/>
                <a:sym typeface="Times New Roman Italic" charset="0"/>
              </a:rPr>
              <a:t>R</a:t>
            </a:r>
            <a:r>
              <a:rPr lang="en-US" sz="2900" dirty="0"/>
              <a:t>      (</a:t>
            </a:r>
            <a:r>
              <a:rPr lang="en-US" sz="2900" dirty="0">
                <a:latin typeface="Times New Roman Italic" charset="0"/>
                <a:cs typeface="Times New Roman Italic" charset="0"/>
                <a:sym typeface="Times New Roman Italic" charset="0"/>
              </a:rPr>
              <a:t>R </a:t>
            </a:r>
            <a:r>
              <a:rPr lang="en-US" sz="2900" dirty="0"/>
              <a:t>&gt; threshold)</a:t>
            </a:r>
          </a:p>
        </p:txBody>
      </p:sp>
      <p:grpSp>
        <p:nvGrpSpPr>
          <p:cNvPr id="3" name="Group 9"/>
          <p:cNvGrpSpPr>
            <a:grpSpLocks/>
          </p:cNvGrpSpPr>
          <p:nvPr/>
        </p:nvGrpSpPr>
        <p:grpSpPr bwMode="auto">
          <a:xfrm>
            <a:off x="3167109" y="4101315"/>
            <a:ext cx="3351213" cy="596900"/>
            <a:chOff x="0" y="0"/>
            <a:chExt cx="2111" cy="376"/>
          </a:xfrm>
        </p:grpSpPr>
        <p:sp>
          <p:nvSpPr>
            <p:cNvPr id="54279" name="Rectangle 7"/>
            <p:cNvSpPr>
              <a:spLocks/>
            </p:cNvSpPr>
            <p:nvPr/>
          </p:nvSpPr>
          <p:spPr bwMode="auto">
            <a:xfrm>
              <a:off x="0" y="0"/>
              <a:ext cx="2111" cy="376"/>
            </a:xfrm>
            <a:prstGeom prst="rect">
              <a:avLst/>
            </a:prstGeom>
            <a:solidFill>
              <a:srgbClr val="67D967"/>
            </a:solidFill>
            <a:ln>
              <a:noFill/>
            </a:ln>
            <a:extLs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54280" name="Picture 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111" cy="376"/>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a:tailEnd/>
                </a14:hiddenLine>
              </a:ext>
            </a:extLst>
          </p:spPr>
        </p:pic>
      </p:grpSp>
      <p:sp>
        <p:nvSpPr>
          <p:cNvPr id="14" name="TextBox 13"/>
          <p:cNvSpPr txBox="1"/>
          <p:nvPr/>
        </p:nvSpPr>
        <p:spPr>
          <a:xfrm>
            <a:off x="0" y="6601022"/>
            <a:ext cx="14061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a:ea typeface="+mn-ea"/>
                <a:cs typeface="+mn-cs"/>
              </a:rPr>
              <a:t>D. </a:t>
            </a:r>
            <a:r>
              <a:rPr kumimoji="0" lang="en-US" sz="1050" b="0" i="0" u="none" strike="noStrike" kern="0" cap="none" spc="0" normalizeH="0" baseline="0" noProof="0" dirty="0" err="1">
                <a:ln>
                  <a:noFill/>
                </a:ln>
                <a:solidFill>
                  <a:srgbClr val="000000"/>
                </a:solidFill>
                <a:effectLst/>
                <a:uLnTx/>
                <a:uFillTx/>
                <a:latin typeface="Calibri"/>
                <a:ea typeface="+mn-ea"/>
                <a:cs typeface="+mn-cs"/>
              </a:rPr>
              <a:t>Frolova</a:t>
            </a:r>
            <a:r>
              <a:rPr kumimoji="0" lang="en-US" sz="1050" b="0" i="0" u="none" strike="noStrike" kern="0" cap="none" spc="0" normalizeH="0" baseline="0" noProof="0" dirty="0">
                <a:ln>
                  <a:noFill/>
                </a:ln>
                <a:solidFill>
                  <a:srgbClr val="000000"/>
                </a:solidFill>
                <a:effectLst/>
                <a:uLnTx/>
                <a:uFillTx/>
                <a:latin typeface="Calibri"/>
                <a:ea typeface="+mn-ea"/>
                <a:cs typeface="+mn-cs"/>
              </a:rPr>
              <a:t>, D. </a:t>
            </a:r>
            <a:r>
              <a:rPr kumimoji="0" lang="en-US" sz="1050" b="0" i="0" u="none" strike="noStrike" kern="0" cap="none" spc="0" normalizeH="0" baseline="0" noProof="0" dirty="0" err="1">
                <a:ln>
                  <a:noFill/>
                </a:ln>
                <a:solidFill>
                  <a:srgbClr val="000000"/>
                </a:solidFill>
                <a:effectLst/>
                <a:uLnTx/>
                <a:uFillTx/>
                <a:latin typeface="Calibri"/>
                <a:ea typeface="+mn-ea"/>
                <a:cs typeface="+mn-cs"/>
              </a:rPr>
              <a:t>Simakov</a:t>
            </a:r>
            <a:endParaRPr kumimoji="0" lang="en-US" sz="1050" b="0" i="0" u="none" strike="noStrike" kern="0" cap="none" spc="0" normalizeH="0" baseline="0" noProof="0" dirty="0">
              <a:ln>
                <a:noFill/>
              </a:ln>
              <a:solidFill>
                <a:prstClr val="black"/>
              </a:solidFill>
              <a:effectLst/>
              <a:uLnTx/>
              <a:uFillTx/>
              <a:latin typeface="Calibri"/>
              <a:ea typeface="+mn-ea"/>
              <a:cs typeface="+mn-cs"/>
            </a:endParaRPr>
          </a:p>
        </p:txBody>
      </p:sp>
      <p:sp>
        <p:nvSpPr>
          <p:cNvPr id="15" name="Text Box 6"/>
          <p:cNvSpPr txBox="1">
            <a:spLocks noChangeArrowheads="1"/>
          </p:cNvSpPr>
          <p:nvPr/>
        </p:nvSpPr>
        <p:spPr bwMode="auto">
          <a:xfrm>
            <a:off x="4270195" y="4742591"/>
            <a:ext cx="3668713" cy="36988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k</a:t>
            </a:r>
            <a:r>
              <a:rPr kumimoji="0" lang="en-US" sz="18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:empirical constant, </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k </a:t>
            </a:r>
            <a:r>
              <a:rPr kumimoji="0" lang="en-US" sz="18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0.04-0.06)</a:t>
            </a:r>
            <a:endParaRPr kumimoji="0" lang="ru-RU" sz="18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nvGrpSpPr>
          <p:cNvPr id="21" name="Group 20">
            <a:extLst>
              <a:ext uri="{FF2B5EF4-FFF2-40B4-BE49-F238E27FC236}">
                <a16:creationId xmlns:a16="http://schemas.microsoft.com/office/drawing/2014/main" id="{A75CDB73-D7AB-4056-83C9-9BC45E9886CE}"/>
              </a:ext>
            </a:extLst>
          </p:cNvPr>
          <p:cNvGrpSpPr/>
          <p:nvPr/>
        </p:nvGrpSpPr>
        <p:grpSpPr>
          <a:xfrm>
            <a:off x="3167109" y="2182507"/>
            <a:ext cx="3740348" cy="1270000"/>
            <a:chOff x="2763218" y="4800600"/>
            <a:chExt cx="3740348" cy="1270000"/>
          </a:xfrm>
        </p:grpSpPr>
        <p:sp>
          <p:nvSpPr>
            <p:cNvPr id="22" name="Rectangle 6">
              <a:extLst>
                <a:ext uri="{FF2B5EF4-FFF2-40B4-BE49-F238E27FC236}">
                  <a16:creationId xmlns:a16="http://schemas.microsoft.com/office/drawing/2014/main" id="{3D522646-63E3-4C5D-9128-E612AF7852ED}"/>
                </a:ext>
              </a:extLst>
            </p:cNvPr>
            <p:cNvSpPr>
              <a:spLocks/>
            </p:cNvSpPr>
            <p:nvPr/>
          </p:nvSpPr>
          <p:spPr bwMode="auto">
            <a:xfrm>
              <a:off x="2763978" y="4800600"/>
              <a:ext cx="3739588" cy="1270000"/>
            </a:xfrm>
            <a:prstGeom prst="rect">
              <a:avLst/>
            </a:prstGeom>
            <a:solidFill>
              <a:srgbClr val="67D967"/>
            </a:solidFill>
            <a:ln>
              <a:noFill/>
            </a:ln>
            <a:extLs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23" name="Picture 7">
              <a:extLst>
                <a:ext uri="{FF2B5EF4-FFF2-40B4-BE49-F238E27FC236}">
                  <a16:creationId xmlns:a16="http://schemas.microsoft.com/office/drawing/2014/main" id="{83874832-2A77-4CFD-8572-0FB16516B319}"/>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53481" r="6051"/>
            <a:stretch/>
          </p:blipFill>
          <p:spPr bwMode="auto">
            <a:xfrm>
              <a:off x="4041916" y="4800600"/>
              <a:ext cx="1789113" cy="12700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4" name="Rectangle 23">
              <a:extLst>
                <a:ext uri="{FF2B5EF4-FFF2-40B4-BE49-F238E27FC236}">
                  <a16:creationId xmlns:a16="http://schemas.microsoft.com/office/drawing/2014/main" id="{F1812C4B-3A78-44BA-B850-4B7175AE033B}"/>
                </a:ext>
              </a:extLst>
            </p:cNvPr>
            <p:cNvSpPr/>
            <p:nvPr/>
          </p:nvSpPr>
          <p:spPr>
            <a:xfrm>
              <a:off x="4520885"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37" name="Rectangle 36">
              <a:extLst>
                <a:ext uri="{FF2B5EF4-FFF2-40B4-BE49-F238E27FC236}">
                  <a16:creationId xmlns:a16="http://schemas.microsoft.com/office/drawing/2014/main" id="{1510EEF7-1ACB-4870-ABBD-1CF1185BA5D7}"/>
                </a:ext>
              </a:extLst>
            </p:cNvPr>
            <p:cNvSpPr/>
            <p:nvPr/>
          </p:nvSpPr>
          <p:spPr>
            <a:xfrm>
              <a:off x="5362714"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38" name="Rectangle 37">
              <a:extLst>
                <a:ext uri="{FF2B5EF4-FFF2-40B4-BE49-F238E27FC236}">
                  <a16:creationId xmlns:a16="http://schemas.microsoft.com/office/drawing/2014/main" id="{9D5FAC4A-0E25-467C-8147-C4EDDB2FB034}"/>
                </a:ext>
              </a:extLst>
            </p:cNvPr>
            <p:cNvSpPr/>
            <p:nvPr/>
          </p:nvSpPr>
          <p:spPr>
            <a:xfrm>
              <a:off x="5643021"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sp>
          <p:nvSpPr>
            <p:cNvPr id="39" name="Rectangle 38">
              <a:extLst>
                <a:ext uri="{FF2B5EF4-FFF2-40B4-BE49-F238E27FC236}">
                  <a16:creationId xmlns:a16="http://schemas.microsoft.com/office/drawing/2014/main" id="{167B8B0B-2142-4792-A692-B8502844A880}"/>
                </a:ext>
              </a:extLst>
            </p:cNvPr>
            <p:cNvSpPr/>
            <p:nvPr/>
          </p:nvSpPr>
          <p:spPr>
            <a:xfrm>
              <a:off x="4378466"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h</a:t>
              </a:r>
            </a:p>
          </p:txBody>
        </p:sp>
        <p:sp>
          <p:nvSpPr>
            <p:cNvPr id="40" name="Rectangle 39">
              <a:extLst>
                <a:ext uri="{FF2B5EF4-FFF2-40B4-BE49-F238E27FC236}">
                  <a16:creationId xmlns:a16="http://schemas.microsoft.com/office/drawing/2014/main" id="{57291D65-DA3C-418C-B1F1-F3A5A1EA342C}"/>
                </a:ext>
              </a:extLst>
            </p:cNvPr>
            <p:cNvSpPr/>
            <p:nvPr/>
          </p:nvSpPr>
          <p:spPr>
            <a:xfrm>
              <a:off x="4658773"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sp>
          <p:nvSpPr>
            <p:cNvPr id="41" name="Rectangle 40">
              <a:extLst>
                <a:ext uri="{FF2B5EF4-FFF2-40B4-BE49-F238E27FC236}">
                  <a16:creationId xmlns:a16="http://schemas.microsoft.com/office/drawing/2014/main" id="{1A54B8B0-60CB-4658-841D-52A0B6EEF67C}"/>
                </a:ext>
              </a:extLst>
            </p:cNvPr>
            <p:cNvSpPr/>
            <p:nvPr/>
          </p:nvSpPr>
          <p:spPr>
            <a:xfrm>
              <a:off x="5541420"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v</a:t>
              </a:r>
            </a:p>
          </p:txBody>
        </p:sp>
        <p:pic>
          <p:nvPicPr>
            <p:cNvPr id="42" name="Picture 7">
              <a:extLst>
                <a:ext uri="{FF2B5EF4-FFF2-40B4-BE49-F238E27FC236}">
                  <a16:creationId xmlns:a16="http://schemas.microsoft.com/office/drawing/2014/main" id="{DA341411-3D7D-4192-9653-CA16C4F4A291}"/>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r="70789"/>
            <a:stretch/>
          </p:blipFill>
          <p:spPr bwMode="auto">
            <a:xfrm>
              <a:off x="2763218" y="4800600"/>
              <a:ext cx="1291949" cy="1270000"/>
            </a:xfrm>
            <a:prstGeom prst="rect">
              <a:avLst/>
            </a:prstGeom>
            <a:solidFill>
              <a:srgbClr val="67D967"/>
            </a:solid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43" name="TextBox 42">
              <a:extLst>
                <a:ext uri="{FF2B5EF4-FFF2-40B4-BE49-F238E27FC236}">
                  <a16:creationId xmlns:a16="http://schemas.microsoft.com/office/drawing/2014/main" id="{F66D4897-04D6-4D70-AFB8-664A6055D1AB}"/>
                </a:ext>
              </a:extLst>
            </p:cNvPr>
            <p:cNvSpPr txBox="1"/>
            <p:nvPr/>
          </p:nvSpPr>
          <p:spPr>
            <a:xfrm>
              <a:off x="4660040" y="4995008"/>
              <a:ext cx="588623" cy="338554"/>
            </a:xfrm>
            <a:prstGeom prst="rect">
              <a:avLst/>
            </a:prstGeom>
            <a:noFill/>
          </p:spPr>
          <p:txBody>
            <a:bodyPr wrap="none" rtlCol="0">
              <a:spAutoFit/>
            </a:bodyPr>
            <a:lstStyle/>
            <a:p>
              <a:r>
                <a:rPr lang="en-US" sz="1600" dirty="0">
                  <a:sym typeface="Wingdings" panose="05000000000000000000" pitchFamily="2" charset="2"/>
                </a:rPr>
                <a:t>(x, y)</a:t>
              </a:r>
              <a:endParaRPr lang="en-US" sz="1600" dirty="0"/>
            </a:p>
          </p:txBody>
        </p:sp>
        <p:pic>
          <p:nvPicPr>
            <p:cNvPr id="44" name="Picture 43">
              <a:extLst>
                <a:ext uri="{FF2B5EF4-FFF2-40B4-BE49-F238E27FC236}">
                  <a16:creationId xmlns:a16="http://schemas.microsoft.com/office/drawing/2014/main" id="{4CD4EEAD-5398-4CC3-B6BE-84DC2CF87A69}"/>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94614"/>
            <a:stretch/>
          </p:blipFill>
          <p:spPr bwMode="auto">
            <a:xfrm>
              <a:off x="6265375" y="4800600"/>
              <a:ext cx="238191" cy="1270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cap="flat">
                  <a:solidFill>
                    <a:schemeClr val="tx1"/>
                  </a:solidFill>
                  <a:miter lim="800000"/>
                  <a:headEnd/>
                  <a:tailEnd/>
                </a14:hiddenLine>
              </a:ext>
            </a:extLst>
          </p:spPr>
        </p:pic>
        <p:sp>
          <p:nvSpPr>
            <p:cNvPr id="45" name="TextBox 44">
              <a:extLst>
                <a:ext uri="{FF2B5EF4-FFF2-40B4-BE49-F238E27FC236}">
                  <a16:creationId xmlns:a16="http://schemas.microsoft.com/office/drawing/2014/main" id="{FDCA1DCB-C6B0-435E-AD14-7A9928CD7441}"/>
                </a:ext>
              </a:extLst>
            </p:cNvPr>
            <p:cNvSpPr txBox="1"/>
            <p:nvPr/>
          </p:nvSpPr>
          <p:spPr>
            <a:xfrm>
              <a:off x="4660040" y="5521289"/>
              <a:ext cx="588623" cy="338554"/>
            </a:xfrm>
            <a:prstGeom prst="rect">
              <a:avLst/>
            </a:prstGeom>
            <a:noFill/>
          </p:spPr>
          <p:txBody>
            <a:bodyPr wrap="none" rtlCol="0">
              <a:spAutoFit/>
            </a:bodyPr>
            <a:lstStyle/>
            <a:p>
              <a:r>
                <a:rPr lang="en-US" sz="1600" dirty="0">
                  <a:sym typeface="Wingdings" panose="05000000000000000000" pitchFamily="2" charset="2"/>
                </a:rPr>
                <a:t>(x, y)</a:t>
              </a:r>
              <a:endParaRPr lang="en-US" sz="1600" dirty="0"/>
            </a:p>
          </p:txBody>
        </p:sp>
        <p:sp>
          <p:nvSpPr>
            <p:cNvPr id="46" name="TextBox 45">
              <a:extLst>
                <a:ext uri="{FF2B5EF4-FFF2-40B4-BE49-F238E27FC236}">
                  <a16:creationId xmlns:a16="http://schemas.microsoft.com/office/drawing/2014/main" id="{78818A73-20E3-49C4-9DA6-845093B549C6}"/>
                </a:ext>
              </a:extLst>
            </p:cNvPr>
            <p:cNvSpPr txBox="1"/>
            <p:nvPr/>
          </p:nvSpPr>
          <p:spPr>
            <a:xfrm>
              <a:off x="5734578" y="4997659"/>
              <a:ext cx="588623" cy="338554"/>
            </a:xfrm>
            <a:prstGeom prst="rect">
              <a:avLst/>
            </a:prstGeom>
            <a:noFill/>
          </p:spPr>
          <p:txBody>
            <a:bodyPr wrap="none" rtlCol="0">
              <a:spAutoFit/>
            </a:bodyPr>
            <a:lstStyle/>
            <a:p>
              <a:r>
                <a:rPr lang="en-US" sz="1600" dirty="0">
                  <a:sym typeface="Wingdings" panose="05000000000000000000" pitchFamily="2" charset="2"/>
                </a:rPr>
                <a:t>(x, y)</a:t>
              </a:r>
              <a:endParaRPr lang="en-US" sz="1600" dirty="0"/>
            </a:p>
          </p:txBody>
        </p:sp>
        <p:sp>
          <p:nvSpPr>
            <p:cNvPr id="47" name="TextBox 46">
              <a:extLst>
                <a:ext uri="{FF2B5EF4-FFF2-40B4-BE49-F238E27FC236}">
                  <a16:creationId xmlns:a16="http://schemas.microsoft.com/office/drawing/2014/main" id="{5A8CA73D-D5AD-4981-BA21-6A3183074D79}"/>
                </a:ext>
              </a:extLst>
            </p:cNvPr>
            <p:cNvSpPr txBox="1"/>
            <p:nvPr/>
          </p:nvSpPr>
          <p:spPr>
            <a:xfrm>
              <a:off x="5734578" y="5523940"/>
              <a:ext cx="588623" cy="338554"/>
            </a:xfrm>
            <a:prstGeom prst="rect">
              <a:avLst/>
            </a:prstGeom>
            <a:noFill/>
          </p:spPr>
          <p:txBody>
            <a:bodyPr wrap="none" rtlCol="0">
              <a:spAutoFit/>
            </a:bodyPr>
            <a:lstStyle/>
            <a:p>
              <a:r>
                <a:rPr lang="en-US" sz="1600" dirty="0">
                  <a:sym typeface="Wingdings" panose="05000000000000000000" pitchFamily="2" charset="2"/>
                </a:rPr>
                <a:t>(x, y)</a:t>
              </a:r>
              <a:endParaRPr lang="en-US" sz="1600" dirty="0"/>
            </a:p>
          </p:txBody>
        </p:sp>
      </p:grpSp>
      <p:sp>
        <p:nvSpPr>
          <p:cNvPr id="2" name="Slide Number Placeholder 1">
            <a:extLst>
              <a:ext uri="{FF2B5EF4-FFF2-40B4-BE49-F238E27FC236}">
                <a16:creationId xmlns:a16="http://schemas.microsoft.com/office/drawing/2014/main" id="{ECE171D1-DC06-41E0-9156-FC7FA96F00A5}"/>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41104519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2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2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27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27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Harris Detector: Algorithm</a:t>
            </a:r>
          </a:p>
        </p:txBody>
      </p:sp>
      <p:sp>
        <p:nvSpPr>
          <p:cNvPr id="3" name="Content Placeholder 2"/>
          <p:cNvSpPr>
            <a:spLocks noGrp="1"/>
          </p:cNvSpPr>
          <p:nvPr>
            <p:ph idx="1"/>
          </p:nvPr>
        </p:nvSpPr>
        <p:spPr/>
        <p:txBody>
          <a:bodyPr/>
          <a:lstStyle/>
          <a:p>
            <a:r>
              <a:rPr lang="en-US" sz="2600" dirty="0"/>
              <a:t>Finally, perform non-max suppression: Take the points of locally maximum </a:t>
            </a:r>
            <a:r>
              <a:rPr lang="en-US" sz="2600" dirty="0">
                <a:latin typeface="Times New Roman Italic" charset="0"/>
                <a:cs typeface="Times New Roman Italic" charset="0"/>
                <a:sym typeface="Times New Roman Italic" charset="0"/>
              </a:rPr>
              <a:t>R </a:t>
            </a:r>
            <a:r>
              <a:rPr lang="en-US" sz="2600" dirty="0"/>
              <a:t>as the detected feature points (i.e. pixels where </a:t>
            </a:r>
            <a:r>
              <a:rPr lang="en-US" sz="2600" dirty="0">
                <a:latin typeface="Times New Roman Italic" charset="0"/>
                <a:cs typeface="Times New Roman Italic" charset="0"/>
                <a:sym typeface="Times New Roman Italic" charset="0"/>
              </a:rPr>
              <a:t>R</a:t>
            </a:r>
            <a:r>
              <a:rPr lang="en-US" sz="2600" dirty="0"/>
              <a:t> is bigger than for all the 4 or 8 neighbors)</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88004768"/>
              </p:ext>
            </p:extLst>
          </p:nvPr>
        </p:nvGraphicFramePr>
        <p:xfrm>
          <a:off x="2002536" y="3423964"/>
          <a:ext cx="1920240" cy="1920240"/>
        </p:xfrm>
        <a:graphic>
          <a:graphicData uri="http://schemas.openxmlformats.org/drawingml/2006/table">
            <a:tbl>
              <a:tblPr bandRow="1">
                <a:tableStyleId>{5C22544A-7EE6-4342-B048-85BDC9FD1C3A}</a:tableStyleId>
              </a:tblPr>
              <a:tblGrid>
                <a:gridCol w="640080">
                  <a:extLst>
                    <a:ext uri="{9D8B030D-6E8A-4147-A177-3AD203B41FA5}">
                      <a16:colId xmlns:a16="http://schemas.microsoft.com/office/drawing/2014/main" val="1386216172"/>
                    </a:ext>
                  </a:extLst>
                </a:gridCol>
                <a:gridCol w="640080">
                  <a:extLst>
                    <a:ext uri="{9D8B030D-6E8A-4147-A177-3AD203B41FA5}">
                      <a16:colId xmlns:a16="http://schemas.microsoft.com/office/drawing/2014/main" val="1034939041"/>
                    </a:ext>
                  </a:extLst>
                </a:gridCol>
                <a:gridCol w="640080">
                  <a:extLst>
                    <a:ext uri="{9D8B030D-6E8A-4147-A177-3AD203B41FA5}">
                      <a16:colId xmlns:a16="http://schemas.microsoft.com/office/drawing/2014/main" val="3323298130"/>
                    </a:ext>
                  </a:extLst>
                </a:gridCol>
              </a:tblGrid>
              <a:tr h="640080">
                <a:tc>
                  <a:txBody>
                    <a:bodyPr/>
                    <a:lstStyle/>
                    <a:p>
                      <a:pPr algn="ctr"/>
                      <a:r>
                        <a:rPr lang="en-US" sz="2800" dirty="0"/>
                        <a:t>3</a:t>
                      </a:r>
                    </a:p>
                  </a:txBody>
                  <a:tcPr anchor="ctr">
                    <a:solidFill>
                      <a:schemeClr val="accent3">
                        <a:lumMod val="20000"/>
                        <a:lumOff val="80000"/>
                      </a:schemeClr>
                    </a:solidFill>
                  </a:tcPr>
                </a:tc>
                <a:tc>
                  <a:txBody>
                    <a:bodyPr/>
                    <a:lstStyle/>
                    <a:p>
                      <a:pPr algn="ctr"/>
                      <a:r>
                        <a:rPr lang="en-US" sz="2800" dirty="0"/>
                        <a:t>12</a:t>
                      </a:r>
                    </a:p>
                  </a:txBody>
                  <a:tcPr anchor="ctr">
                    <a:solidFill>
                      <a:schemeClr val="accent3">
                        <a:lumMod val="60000"/>
                        <a:lumOff val="40000"/>
                      </a:schemeClr>
                    </a:solidFill>
                  </a:tcPr>
                </a:tc>
                <a:tc>
                  <a:txBody>
                    <a:bodyPr/>
                    <a:lstStyle/>
                    <a:p>
                      <a:pPr algn="ctr"/>
                      <a:r>
                        <a:rPr lang="en-US" sz="2800" dirty="0"/>
                        <a:t>2</a:t>
                      </a:r>
                    </a:p>
                  </a:txBody>
                  <a:tcPr anchor="ctr">
                    <a:solidFill>
                      <a:schemeClr val="accent3">
                        <a:lumMod val="20000"/>
                        <a:lumOff val="80000"/>
                      </a:schemeClr>
                    </a:solidFill>
                  </a:tcPr>
                </a:tc>
                <a:extLst>
                  <a:ext uri="{0D108BD9-81ED-4DB2-BD59-A6C34878D82A}">
                    <a16:rowId xmlns:a16="http://schemas.microsoft.com/office/drawing/2014/main" val="1917727081"/>
                  </a:ext>
                </a:extLst>
              </a:tr>
              <a:tr h="640080">
                <a:tc>
                  <a:txBody>
                    <a:bodyPr/>
                    <a:lstStyle/>
                    <a:p>
                      <a:pPr algn="ctr"/>
                      <a:r>
                        <a:rPr lang="en-US" sz="2800" dirty="0"/>
                        <a:t>8</a:t>
                      </a:r>
                    </a:p>
                  </a:txBody>
                  <a:tcPr anchor="ctr">
                    <a:solidFill>
                      <a:schemeClr val="accent3">
                        <a:lumMod val="60000"/>
                        <a:lumOff val="40000"/>
                      </a:schemeClr>
                    </a:solidFill>
                  </a:tcPr>
                </a:tc>
                <a:tc>
                  <a:txBody>
                    <a:bodyPr/>
                    <a:lstStyle/>
                    <a:p>
                      <a:pPr algn="ctr"/>
                      <a:r>
                        <a:rPr lang="en-US" sz="2800" dirty="0">
                          <a:solidFill>
                            <a:schemeClr val="bg1"/>
                          </a:solidFill>
                        </a:rPr>
                        <a:t>15</a:t>
                      </a:r>
                    </a:p>
                  </a:txBody>
                  <a:tcPr anchor="ctr">
                    <a:solidFill>
                      <a:schemeClr val="accent3">
                        <a:lumMod val="50000"/>
                      </a:schemeClr>
                    </a:solidFill>
                  </a:tcPr>
                </a:tc>
                <a:tc>
                  <a:txBody>
                    <a:bodyPr/>
                    <a:lstStyle/>
                    <a:p>
                      <a:pPr algn="ctr"/>
                      <a:r>
                        <a:rPr lang="en-US" sz="2800" dirty="0"/>
                        <a:t>9</a:t>
                      </a:r>
                    </a:p>
                  </a:txBody>
                  <a:tcPr anchor="ctr">
                    <a:solidFill>
                      <a:schemeClr val="accent3">
                        <a:lumMod val="60000"/>
                        <a:lumOff val="40000"/>
                      </a:schemeClr>
                    </a:solidFill>
                  </a:tcPr>
                </a:tc>
                <a:extLst>
                  <a:ext uri="{0D108BD9-81ED-4DB2-BD59-A6C34878D82A}">
                    <a16:rowId xmlns:a16="http://schemas.microsoft.com/office/drawing/2014/main" val="36308386"/>
                  </a:ext>
                </a:extLst>
              </a:tr>
              <a:tr h="640080">
                <a:tc>
                  <a:txBody>
                    <a:bodyPr/>
                    <a:lstStyle/>
                    <a:p>
                      <a:pPr algn="ctr"/>
                      <a:r>
                        <a:rPr lang="en-US" sz="2800" dirty="0"/>
                        <a:t>6</a:t>
                      </a:r>
                    </a:p>
                  </a:txBody>
                  <a:tcPr anchor="ctr">
                    <a:solidFill>
                      <a:schemeClr val="accent3">
                        <a:lumMod val="20000"/>
                        <a:lumOff val="80000"/>
                      </a:schemeClr>
                    </a:solidFill>
                  </a:tcPr>
                </a:tc>
                <a:tc>
                  <a:txBody>
                    <a:bodyPr/>
                    <a:lstStyle/>
                    <a:p>
                      <a:pPr algn="ctr"/>
                      <a:r>
                        <a:rPr lang="en-US" sz="2800" dirty="0"/>
                        <a:t>14</a:t>
                      </a:r>
                    </a:p>
                  </a:txBody>
                  <a:tcPr anchor="ctr">
                    <a:solidFill>
                      <a:schemeClr val="accent3">
                        <a:lumMod val="60000"/>
                        <a:lumOff val="40000"/>
                      </a:schemeClr>
                    </a:solidFill>
                  </a:tcPr>
                </a:tc>
                <a:tc>
                  <a:txBody>
                    <a:bodyPr/>
                    <a:lstStyle/>
                    <a:p>
                      <a:pPr algn="ctr"/>
                      <a:r>
                        <a:rPr lang="en-US" sz="2800" dirty="0"/>
                        <a:t>19</a:t>
                      </a:r>
                    </a:p>
                  </a:txBody>
                  <a:tcPr anchor="ctr">
                    <a:solidFill>
                      <a:schemeClr val="accent3">
                        <a:lumMod val="20000"/>
                        <a:lumOff val="80000"/>
                      </a:schemeClr>
                    </a:solidFill>
                  </a:tcPr>
                </a:tc>
                <a:extLst>
                  <a:ext uri="{0D108BD9-81ED-4DB2-BD59-A6C34878D82A}">
                    <a16:rowId xmlns:a16="http://schemas.microsoft.com/office/drawing/2014/main" val="796109649"/>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497947377"/>
              </p:ext>
            </p:extLst>
          </p:nvPr>
        </p:nvGraphicFramePr>
        <p:xfrm>
          <a:off x="5344668" y="3423964"/>
          <a:ext cx="1920240" cy="1920240"/>
        </p:xfrm>
        <a:graphic>
          <a:graphicData uri="http://schemas.openxmlformats.org/drawingml/2006/table">
            <a:tbl>
              <a:tblPr bandRow="1">
                <a:tableStyleId>{5C22544A-7EE6-4342-B048-85BDC9FD1C3A}</a:tableStyleId>
              </a:tblPr>
              <a:tblGrid>
                <a:gridCol w="640080">
                  <a:extLst>
                    <a:ext uri="{9D8B030D-6E8A-4147-A177-3AD203B41FA5}">
                      <a16:colId xmlns:a16="http://schemas.microsoft.com/office/drawing/2014/main" val="1386216172"/>
                    </a:ext>
                  </a:extLst>
                </a:gridCol>
                <a:gridCol w="640080">
                  <a:extLst>
                    <a:ext uri="{9D8B030D-6E8A-4147-A177-3AD203B41FA5}">
                      <a16:colId xmlns:a16="http://schemas.microsoft.com/office/drawing/2014/main" val="1034939041"/>
                    </a:ext>
                  </a:extLst>
                </a:gridCol>
                <a:gridCol w="640080">
                  <a:extLst>
                    <a:ext uri="{9D8B030D-6E8A-4147-A177-3AD203B41FA5}">
                      <a16:colId xmlns:a16="http://schemas.microsoft.com/office/drawing/2014/main" val="3323298130"/>
                    </a:ext>
                  </a:extLst>
                </a:gridCol>
              </a:tblGrid>
              <a:tr h="640080">
                <a:tc>
                  <a:txBody>
                    <a:bodyPr/>
                    <a:lstStyle/>
                    <a:p>
                      <a:pPr algn="ctr"/>
                      <a:r>
                        <a:rPr lang="en-US" sz="2800" dirty="0"/>
                        <a:t>3</a:t>
                      </a:r>
                    </a:p>
                  </a:txBody>
                  <a:tcPr anchor="ctr">
                    <a:solidFill>
                      <a:schemeClr val="accent3">
                        <a:lumMod val="60000"/>
                        <a:lumOff val="40000"/>
                      </a:schemeClr>
                    </a:solidFill>
                  </a:tcPr>
                </a:tc>
                <a:tc>
                  <a:txBody>
                    <a:bodyPr/>
                    <a:lstStyle/>
                    <a:p>
                      <a:pPr algn="ctr"/>
                      <a:r>
                        <a:rPr lang="en-US" sz="2800" dirty="0"/>
                        <a:t>12</a:t>
                      </a:r>
                    </a:p>
                  </a:txBody>
                  <a:tcPr anchor="ctr">
                    <a:solidFill>
                      <a:schemeClr val="accent3">
                        <a:lumMod val="60000"/>
                        <a:lumOff val="40000"/>
                      </a:schemeClr>
                    </a:solidFill>
                  </a:tcPr>
                </a:tc>
                <a:tc>
                  <a:txBody>
                    <a:bodyPr/>
                    <a:lstStyle/>
                    <a:p>
                      <a:pPr algn="ctr"/>
                      <a:r>
                        <a:rPr lang="en-US" sz="2800" dirty="0"/>
                        <a:t>2</a:t>
                      </a:r>
                    </a:p>
                  </a:txBody>
                  <a:tcPr anchor="ctr">
                    <a:solidFill>
                      <a:schemeClr val="accent3">
                        <a:lumMod val="60000"/>
                        <a:lumOff val="40000"/>
                      </a:schemeClr>
                    </a:solidFill>
                  </a:tcPr>
                </a:tc>
                <a:extLst>
                  <a:ext uri="{0D108BD9-81ED-4DB2-BD59-A6C34878D82A}">
                    <a16:rowId xmlns:a16="http://schemas.microsoft.com/office/drawing/2014/main" val="1917727081"/>
                  </a:ext>
                </a:extLst>
              </a:tr>
              <a:tr h="640080">
                <a:tc>
                  <a:txBody>
                    <a:bodyPr/>
                    <a:lstStyle/>
                    <a:p>
                      <a:pPr algn="ctr"/>
                      <a:r>
                        <a:rPr lang="en-US" sz="2800" dirty="0"/>
                        <a:t>8</a:t>
                      </a:r>
                    </a:p>
                  </a:txBody>
                  <a:tcPr anchor="ctr">
                    <a:solidFill>
                      <a:schemeClr val="accent3">
                        <a:lumMod val="60000"/>
                        <a:lumOff val="40000"/>
                      </a:schemeClr>
                    </a:solidFill>
                  </a:tcPr>
                </a:tc>
                <a:tc>
                  <a:txBody>
                    <a:bodyPr/>
                    <a:lstStyle/>
                    <a:p>
                      <a:pPr algn="ctr"/>
                      <a:r>
                        <a:rPr lang="en-US" sz="2800" dirty="0">
                          <a:solidFill>
                            <a:schemeClr val="bg1"/>
                          </a:solidFill>
                        </a:rPr>
                        <a:t>15</a:t>
                      </a:r>
                    </a:p>
                  </a:txBody>
                  <a:tcPr anchor="ctr">
                    <a:solidFill>
                      <a:schemeClr val="accent3">
                        <a:lumMod val="50000"/>
                      </a:schemeClr>
                    </a:solidFill>
                  </a:tcPr>
                </a:tc>
                <a:tc>
                  <a:txBody>
                    <a:bodyPr/>
                    <a:lstStyle/>
                    <a:p>
                      <a:pPr algn="ctr"/>
                      <a:r>
                        <a:rPr lang="en-US" sz="2800" dirty="0"/>
                        <a:t>9</a:t>
                      </a:r>
                    </a:p>
                  </a:txBody>
                  <a:tcPr anchor="ctr">
                    <a:solidFill>
                      <a:schemeClr val="accent3">
                        <a:lumMod val="60000"/>
                        <a:lumOff val="40000"/>
                      </a:schemeClr>
                    </a:solidFill>
                  </a:tcPr>
                </a:tc>
                <a:extLst>
                  <a:ext uri="{0D108BD9-81ED-4DB2-BD59-A6C34878D82A}">
                    <a16:rowId xmlns:a16="http://schemas.microsoft.com/office/drawing/2014/main" val="36308386"/>
                  </a:ext>
                </a:extLst>
              </a:tr>
              <a:tr h="640080">
                <a:tc>
                  <a:txBody>
                    <a:bodyPr/>
                    <a:lstStyle/>
                    <a:p>
                      <a:pPr algn="ctr"/>
                      <a:r>
                        <a:rPr lang="en-US" sz="2800" dirty="0"/>
                        <a:t>6</a:t>
                      </a:r>
                    </a:p>
                  </a:txBody>
                  <a:tcPr anchor="ctr">
                    <a:solidFill>
                      <a:schemeClr val="accent3">
                        <a:lumMod val="60000"/>
                        <a:lumOff val="40000"/>
                      </a:schemeClr>
                    </a:solidFill>
                  </a:tcPr>
                </a:tc>
                <a:tc>
                  <a:txBody>
                    <a:bodyPr/>
                    <a:lstStyle/>
                    <a:p>
                      <a:pPr algn="ctr"/>
                      <a:r>
                        <a:rPr lang="en-US" sz="2800" dirty="0"/>
                        <a:t>14</a:t>
                      </a:r>
                    </a:p>
                  </a:txBody>
                  <a:tcPr anchor="ctr">
                    <a:solidFill>
                      <a:schemeClr val="accent3">
                        <a:lumMod val="60000"/>
                        <a:lumOff val="40000"/>
                      </a:schemeClr>
                    </a:solidFill>
                  </a:tcPr>
                </a:tc>
                <a:tc>
                  <a:txBody>
                    <a:bodyPr/>
                    <a:lstStyle/>
                    <a:p>
                      <a:pPr algn="ctr"/>
                      <a:r>
                        <a:rPr lang="en-US" sz="2800" dirty="0"/>
                        <a:t>19</a:t>
                      </a:r>
                    </a:p>
                  </a:txBody>
                  <a:tcPr anchor="ctr">
                    <a:solidFill>
                      <a:schemeClr val="accent3">
                        <a:lumMod val="60000"/>
                        <a:lumOff val="40000"/>
                      </a:schemeClr>
                    </a:solidFill>
                  </a:tcPr>
                </a:tc>
                <a:extLst>
                  <a:ext uri="{0D108BD9-81ED-4DB2-BD59-A6C34878D82A}">
                    <a16:rowId xmlns:a16="http://schemas.microsoft.com/office/drawing/2014/main" val="796109649"/>
                  </a:ext>
                </a:extLst>
              </a:tr>
            </a:tbl>
          </a:graphicData>
        </a:graphic>
      </p:graphicFrame>
      <p:sp>
        <p:nvSpPr>
          <p:cNvPr id="6" name="TextBox 5"/>
          <p:cNvSpPr txBox="1"/>
          <p:nvPr/>
        </p:nvSpPr>
        <p:spPr>
          <a:xfrm>
            <a:off x="2320076" y="5526766"/>
            <a:ext cx="1285160" cy="369332"/>
          </a:xfrm>
          <a:prstGeom prst="rect">
            <a:avLst/>
          </a:prstGeom>
          <a:noFill/>
        </p:spPr>
        <p:txBody>
          <a:bodyPr wrap="none" rtlCol="0">
            <a:spAutoFit/>
          </a:bodyPr>
          <a:lstStyle/>
          <a:p>
            <a:r>
              <a:rPr lang="en-US" dirty="0"/>
              <a:t>4 neighbors</a:t>
            </a:r>
          </a:p>
        </p:txBody>
      </p:sp>
      <p:sp>
        <p:nvSpPr>
          <p:cNvPr id="7" name="TextBox 6"/>
          <p:cNvSpPr txBox="1"/>
          <p:nvPr/>
        </p:nvSpPr>
        <p:spPr>
          <a:xfrm>
            <a:off x="5662208" y="5526766"/>
            <a:ext cx="1285160" cy="369332"/>
          </a:xfrm>
          <a:prstGeom prst="rect">
            <a:avLst/>
          </a:prstGeom>
          <a:noFill/>
        </p:spPr>
        <p:txBody>
          <a:bodyPr wrap="none" rtlCol="0">
            <a:spAutoFit/>
          </a:bodyPr>
          <a:lstStyle/>
          <a:p>
            <a:r>
              <a:rPr lang="en-US" dirty="0"/>
              <a:t>8 neighbors</a:t>
            </a:r>
          </a:p>
        </p:txBody>
      </p:sp>
      <p:sp>
        <p:nvSpPr>
          <p:cNvPr id="8" name="Slide Number Placeholder 7">
            <a:extLst>
              <a:ext uri="{FF2B5EF4-FFF2-40B4-BE49-F238E27FC236}">
                <a16:creationId xmlns:a16="http://schemas.microsoft.com/office/drawing/2014/main" id="{549ADF27-8C87-4A56-AA44-F525F9F61135}"/>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val="2092831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4" descr="thresholded_v_score.jpg"/>
          <p:cNvPicPr>
            <a:picLocks noChangeAspect="1"/>
          </p:cNvPicPr>
          <p:nvPr/>
        </p:nvPicPr>
        <p:blipFill rotWithShape="1">
          <a:blip r:embed="rId3" cstate="print"/>
          <a:srcRect l="56960" t="4256" r="256" b="808"/>
          <a:stretch/>
        </p:blipFill>
        <p:spPr bwMode="auto">
          <a:xfrm>
            <a:off x="685800" y="1371600"/>
            <a:ext cx="7815204" cy="5184648"/>
          </a:xfrm>
          <a:prstGeom prst="rect">
            <a:avLst/>
          </a:prstGeom>
          <a:noFill/>
          <a:ln w="9525">
            <a:noFill/>
            <a:miter lim="800000"/>
            <a:headEnd/>
            <a:tailEnd/>
          </a:ln>
        </p:spPr>
      </p:pic>
      <p:sp>
        <p:nvSpPr>
          <p:cNvPr id="5" name="TextBox 4"/>
          <p:cNvSpPr txBox="1"/>
          <p:nvPr/>
        </p:nvSpPr>
        <p:spPr>
          <a:xfrm>
            <a:off x="0" y="6596390"/>
            <a:ext cx="2209800"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K. </a:t>
            </a:r>
            <a:r>
              <a:rPr kumimoji="0" lang="en-US" sz="1050" b="0" i="0" u="none" strike="noStrike" kern="0" cap="none" spc="0" normalizeH="0" baseline="0" noProof="0" dirty="0" err="1">
                <a:ln>
                  <a:noFill/>
                </a:ln>
                <a:solidFill>
                  <a:prstClr val="black"/>
                </a:solidFill>
                <a:effectLst/>
                <a:uLnTx/>
                <a:uFillTx/>
              </a:rPr>
              <a:t>Grauman</a:t>
            </a:r>
            <a:endParaRPr kumimoji="0" lang="en-US" sz="1050" b="0" i="0" u="none" strike="noStrike" kern="0" cap="none" spc="0" normalizeH="0" baseline="0" noProof="0" dirty="0">
              <a:ln>
                <a:noFill/>
              </a:ln>
              <a:solidFill>
                <a:prstClr val="black"/>
              </a:solidFill>
              <a:effectLst/>
              <a:uLnTx/>
              <a:uFillTx/>
            </a:endParaRPr>
          </a:p>
        </p:txBody>
      </p:sp>
      <p:sp>
        <p:nvSpPr>
          <p:cNvPr id="6" name="Title 1"/>
          <p:cNvSpPr>
            <a:spLocks noGrp="1"/>
          </p:cNvSpPr>
          <p:nvPr>
            <p:ph type="title"/>
          </p:nvPr>
        </p:nvSpPr>
        <p:spPr>
          <a:xfrm>
            <a:off x="685800" y="76200"/>
            <a:ext cx="7772400" cy="838200"/>
          </a:xfrm>
        </p:spPr>
        <p:txBody>
          <a:bodyPr/>
          <a:lstStyle/>
          <a:p>
            <a:r>
              <a:rPr lang="en-US" dirty="0"/>
              <a:t>Example of Harris application</a:t>
            </a:r>
          </a:p>
        </p:txBody>
      </p:sp>
      <p:sp>
        <p:nvSpPr>
          <p:cNvPr id="2" name="Slide Number Placeholder 1">
            <a:extLst>
              <a:ext uri="{FF2B5EF4-FFF2-40B4-BE49-F238E27FC236}">
                <a16:creationId xmlns:a16="http://schemas.microsoft.com/office/drawing/2014/main" id="{E542782C-37C7-48BF-9646-EB2D4FC87449}"/>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4074577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Grp="1" noChangeArrowheads="1"/>
          </p:cNvSpPr>
          <p:nvPr>
            <p:ph idx="1"/>
          </p:nvPr>
        </p:nvSpPr>
        <p:spPr bwMode="auto">
          <a:xfrm>
            <a:off x="685800" y="914400"/>
            <a:ext cx="7261027" cy="461665"/>
          </a:xfrm>
          <a:prstGeom prst="rect">
            <a:avLst/>
          </a:prstGeom>
          <a:noFill/>
          <a:ln w="9525">
            <a:noFill/>
            <a:miter lim="800000"/>
            <a:headEnd/>
            <a:tailEnd/>
          </a:ln>
        </p:spPr>
        <p:txBody>
          <a:bodyPr wrap="none">
            <a:spAutoFit/>
          </a:bodyPr>
          <a:lstStyle/>
          <a:p>
            <a:pPr eaLnBrk="1" hangingPunct="1"/>
            <a:r>
              <a:rPr lang="en-US" sz="2400" dirty="0">
                <a:latin typeface="+mj-lt"/>
                <a:cs typeface="Times New Roman" pitchFamily="18" charset="0"/>
              </a:rPr>
              <a:t>Corner response at every pixel (red = high, blue = low)</a:t>
            </a:r>
            <a:endParaRPr lang="ru-RU" sz="2400" dirty="0">
              <a:latin typeface="+mj-lt"/>
              <a:cs typeface="Times New Roman" pitchFamily="18" charset="0"/>
            </a:endParaRPr>
          </a:p>
        </p:txBody>
      </p:sp>
      <p:pic>
        <p:nvPicPr>
          <p:cNvPr id="5" name="Picture 4" descr="ut_harris_blur1.5Rmap.jpg"/>
          <p:cNvPicPr>
            <a:picLocks/>
          </p:cNvPicPr>
          <p:nvPr/>
        </p:nvPicPr>
        <p:blipFill>
          <a:blip r:embed="rId3" cstate="print"/>
          <a:srcRect l="12500" t="6667" r="9167" b="11111"/>
          <a:stretch>
            <a:fillRect/>
          </a:stretch>
        </p:blipFill>
        <p:spPr>
          <a:xfrm>
            <a:off x="822960" y="1371600"/>
            <a:ext cx="7498080" cy="4974336"/>
          </a:xfrm>
          <a:prstGeom prst="rect">
            <a:avLst/>
          </a:prstGeom>
        </p:spPr>
      </p:pic>
      <p:sp>
        <p:nvSpPr>
          <p:cNvPr id="8" name="Title 1"/>
          <p:cNvSpPr>
            <a:spLocks noGrp="1"/>
          </p:cNvSpPr>
          <p:nvPr>
            <p:ph type="title"/>
          </p:nvPr>
        </p:nvSpPr>
        <p:spPr>
          <a:xfrm>
            <a:off x="685800" y="76200"/>
            <a:ext cx="7772400" cy="838200"/>
          </a:xfrm>
        </p:spPr>
        <p:txBody>
          <a:bodyPr/>
          <a:lstStyle/>
          <a:p>
            <a:r>
              <a:rPr lang="en-US" dirty="0"/>
              <a:t>Example of Harris application</a:t>
            </a:r>
          </a:p>
        </p:txBody>
      </p:sp>
      <p:sp>
        <p:nvSpPr>
          <p:cNvPr id="7" name="TextBox 6"/>
          <p:cNvSpPr txBox="1"/>
          <p:nvPr/>
        </p:nvSpPr>
        <p:spPr>
          <a:xfrm>
            <a:off x="0" y="6596390"/>
            <a:ext cx="2209800"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K. </a:t>
            </a:r>
            <a:r>
              <a:rPr kumimoji="0" lang="en-US" sz="1050" b="0" i="0" u="none" strike="noStrike" kern="0" cap="none" spc="0" normalizeH="0" baseline="0" noProof="0" dirty="0" err="1">
                <a:ln>
                  <a:noFill/>
                </a:ln>
                <a:solidFill>
                  <a:prstClr val="black"/>
                </a:solidFill>
                <a:effectLst/>
                <a:uLnTx/>
                <a:uFillTx/>
              </a:rPr>
              <a:t>Grauman</a:t>
            </a:r>
            <a:endParaRPr kumimoji="0" lang="en-US" sz="1050" b="0" i="0" u="none" strike="noStrike" kern="0" cap="none" spc="0" normalizeH="0" baseline="0" noProof="0" dirty="0">
              <a:ln>
                <a:noFill/>
              </a:ln>
              <a:solidFill>
                <a:prstClr val="black"/>
              </a:solidFill>
              <a:effectLst/>
              <a:uLnTx/>
              <a:uFillTx/>
            </a:endParaRPr>
          </a:p>
        </p:txBody>
      </p:sp>
      <p:sp>
        <p:nvSpPr>
          <p:cNvPr id="2" name="Slide Number Placeholder 1">
            <a:extLst>
              <a:ext uri="{FF2B5EF4-FFF2-40B4-BE49-F238E27FC236}">
                <a16:creationId xmlns:a16="http://schemas.microsoft.com/office/drawing/2014/main" id="{1D9F81F0-BE6D-48CE-93E2-1C9AD8935067}"/>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4208747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algn="ctr"/>
            <a:r>
              <a:rPr lang="en-US" dirty="0">
                <a:latin typeface="Arial" charset="0"/>
              </a:rPr>
              <a:t>More Harris responses</a:t>
            </a:r>
            <a:endParaRPr lang="en-US" sz="2000" dirty="0">
              <a:latin typeface="Arial" charset="0"/>
            </a:endParaRPr>
          </a:p>
        </p:txBody>
      </p:sp>
      <p:pic>
        <p:nvPicPr>
          <p:cNvPr id="36867" name="Picture 7"/>
          <p:cNvPicPr>
            <a:picLocks noChangeAspect="1" noChangeArrowheads="1"/>
          </p:cNvPicPr>
          <p:nvPr/>
        </p:nvPicPr>
        <p:blipFill>
          <a:blip r:embed="rId3" cstate="print"/>
          <a:srcRect l="12729" t="7024" r="9061" b="10834"/>
          <a:stretch>
            <a:fillRect/>
          </a:stretch>
        </p:blipFill>
        <p:spPr bwMode="auto">
          <a:xfrm>
            <a:off x="715260" y="1070198"/>
            <a:ext cx="3554287" cy="2805669"/>
          </a:xfrm>
          <a:prstGeom prst="rect">
            <a:avLst/>
          </a:prstGeom>
          <a:noFill/>
          <a:ln w="9525">
            <a:noFill/>
            <a:miter lim="800000"/>
            <a:headEnd/>
            <a:tailEnd/>
          </a:ln>
        </p:spPr>
      </p:pic>
      <p:pic>
        <p:nvPicPr>
          <p:cNvPr id="36868" name="Picture 8"/>
          <p:cNvPicPr>
            <a:picLocks noChangeArrowheads="1"/>
          </p:cNvPicPr>
          <p:nvPr/>
        </p:nvPicPr>
        <p:blipFill>
          <a:blip r:embed="rId4" cstate="print"/>
          <a:srcRect l="13136" t="6996" r="9131" b="10835"/>
          <a:stretch>
            <a:fillRect/>
          </a:stretch>
        </p:blipFill>
        <p:spPr bwMode="auto">
          <a:xfrm>
            <a:off x="4876741" y="4078552"/>
            <a:ext cx="3525973" cy="2340003"/>
          </a:xfrm>
          <a:prstGeom prst="rect">
            <a:avLst/>
          </a:prstGeom>
          <a:noFill/>
          <a:ln w="9525">
            <a:noFill/>
            <a:miter lim="800000"/>
            <a:headEnd/>
            <a:tailEnd/>
          </a:ln>
        </p:spPr>
      </p:pic>
      <p:sp>
        <p:nvSpPr>
          <p:cNvPr id="36869" name="Text Box 26"/>
          <p:cNvSpPr txBox="1">
            <a:spLocks noChangeArrowheads="1"/>
          </p:cNvSpPr>
          <p:nvPr/>
        </p:nvSpPr>
        <p:spPr bwMode="auto">
          <a:xfrm>
            <a:off x="715260" y="4078552"/>
            <a:ext cx="3744913" cy="741362"/>
          </a:xfrm>
          <a:prstGeom prst="rect">
            <a:avLst/>
          </a:prstGeom>
          <a:noFill/>
          <a:ln w="12700" cap="sq">
            <a:noFill/>
            <a:miter lim="800000"/>
            <a:headEnd type="none" w="sm" len="sm"/>
            <a:tailEnd type="none" w="sm" len="sm"/>
          </a:ln>
        </p:spPr>
        <p:txBody>
          <a:bodyPr lIns="90000" tIns="46800" rIns="90000" bIns="46800">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sz="2100" b="1" i="1" u="none" strike="noStrike" kern="0" cap="none" spc="0" normalizeH="0" baseline="0" noProof="0" dirty="0">
                <a:ln>
                  <a:noFill/>
                </a:ln>
                <a:solidFill>
                  <a:prstClr val="black"/>
                </a:solidFill>
                <a:effectLst/>
                <a:uLnTx/>
                <a:uFillTx/>
                <a:latin typeface="Arial" charset="0"/>
              </a:rPr>
              <a:t>Effect:</a:t>
            </a:r>
            <a:r>
              <a:rPr kumimoji="0" lang="en-US" sz="2100" b="1" i="0" u="none" strike="noStrike" kern="0" cap="none" spc="0" normalizeH="0" baseline="0" noProof="0" dirty="0">
                <a:ln>
                  <a:noFill/>
                </a:ln>
                <a:solidFill>
                  <a:prstClr val="black"/>
                </a:solidFill>
                <a:effectLst/>
                <a:uLnTx/>
                <a:uFillTx/>
                <a:latin typeface="Arial" charset="0"/>
              </a:rPr>
              <a:t> A very precise corner detector.</a:t>
            </a:r>
            <a:endParaRPr kumimoji="0" lang="en-US" sz="1800" b="1" i="0" u="none" strike="noStrike" kern="0" cap="none" spc="0" normalizeH="0" baseline="0" noProof="0" dirty="0">
              <a:ln>
                <a:noFill/>
              </a:ln>
              <a:solidFill>
                <a:prstClr val="black"/>
              </a:solidFill>
              <a:effectLst/>
              <a:uLnTx/>
              <a:uFillTx/>
              <a:latin typeface="Arial" charset="0"/>
            </a:endParaRPr>
          </a:p>
        </p:txBody>
      </p:sp>
      <p:sp>
        <p:nvSpPr>
          <p:cNvPr id="6" name="TextBox 5"/>
          <p:cNvSpPr txBox="1"/>
          <p:nvPr/>
        </p:nvSpPr>
        <p:spPr>
          <a:xfrm>
            <a:off x="0" y="6596390"/>
            <a:ext cx="715260"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D. </a:t>
            </a:r>
            <a:r>
              <a:rPr kumimoji="0" lang="en-US" sz="1050" b="0" i="0" u="none" strike="noStrike" kern="0" cap="none" spc="0" normalizeH="0" baseline="0" noProof="0" dirty="0" err="1">
                <a:ln>
                  <a:noFill/>
                </a:ln>
                <a:solidFill>
                  <a:prstClr val="black"/>
                </a:solidFill>
                <a:effectLst/>
                <a:uLnTx/>
                <a:uFillTx/>
              </a:rPr>
              <a:t>Hoiem</a:t>
            </a:r>
            <a:endParaRPr kumimoji="0" lang="en-US" sz="1050" b="0" i="0" u="none" strike="noStrike" kern="0" cap="none" spc="0" normalizeH="0" baseline="0" noProof="0" dirty="0">
              <a:ln>
                <a:noFill/>
              </a:ln>
              <a:solidFill>
                <a:prstClr val="black"/>
              </a:solidFill>
              <a:effectLst/>
              <a:uLnTx/>
              <a:uFillTx/>
            </a:endParaRPr>
          </a:p>
        </p:txBody>
      </p:sp>
      <p:pic>
        <p:nvPicPr>
          <p:cNvPr id="2" name="Picture 4">
            <a:extLst>
              <a:ext uri="{FF2B5EF4-FFF2-40B4-BE49-F238E27FC236}">
                <a16:creationId xmlns:a16="http://schemas.microsoft.com/office/drawing/2014/main" id="{7A0FD0DC-73F4-4ED9-8A73-1298A80F7EAC}"/>
              </a:ext>
            </a:extLst>
          </p:cNvPr>
          <p:cNvPicPr>
            <a:picLocks noChangeAspect="1" noChangeArrowheads="1"/>
          </p:cNvPicPr>
          <p:nvPr/>
        </p:nvPicPr>
        <p:blipFill>
          <a:blip r:embed="rId5" cstate="print"/>
          <a:srcRect l="13028" t="6926" r="9505" b="10374"/>
          <a:stretch>
            <a:fillRect/>
          </a:stretch>
        </p:blipFill>
        <p:spPr bwMode="auto">
          <a:xfrm>
            <a:off x="4848427" y="1070198"/>
            <a:ext cx="3554287" cy="2852556"/>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E0A29979-1BDB-4DA8-ACD4-BA6198367E01}"/>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36</a:t>
            </a:fld>
            <a:endParaRPr lang="en-US">
              <a:solidFill>
                <a:prstClr val="black">
                  <a:tint val="75000"/>
                </a:prstClr>
              </a:solidFill>
            </a:endParaRPr>
          </a:p>
        </p:txBody>
      </p:sp>
    </p:spTree>
    <p:extLst>
      <p:ext uri="{BB962C8B-B14F-4D97-AF65-F5344CB8AC3E}">
        <p14:creationId xmlns:p14="http://schemas.microsoft.com/office/powerpoint/2010/main" val="8850459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Invariance vs covariance</a:t>
            </a:r>
          </a:p>
        </p:txBody>
      </p:sp>
      <p:sp>
        <p:nvSpPr>
          <p:cNvPr id="3" name="Content Placeholder 2"/>
          <p:cNvSpPr>
            <a:spLocks noGrp="1"/>
          </p:cNvSpPr>
          <p:nvPr>
            <p:ph idx="1"/>
          </p:nvPr>
        </p:nvSpPr>
        <p:spPr>
          <a:xfrm>
            <a:off x="685800" y="914400"/>
            <a:ext cx="7772400" cy="5257800"/>
          </a:xfrm>
        </p:spPr>
        <p:txBody>
          <a:bodyPr/>
          <a:lstStyle/>
          <a:p>
            <a:pPr marL="0">
              <a:spcBef>
                <a:spcPts val="0"/>
              </a:spcBef>
            </a:pPr>
            <a:r>
              <a:rPr lang="en-US" sz="2350" dirty="0"/>
              <a:t>“A function is </a:t>
            </a:r>
            <a:r>
              <a:rPr lang="en-US" sz="2350" i="1" dirty="0"/>
              <a:t>invariant</a:t>
            </a:r>
            <a:r>
              <a:rPr lang="en-US" sz="2350" dirty="0"/>
              <a:t> under a certain family of transformations if its value does not change when a transformation from this family is applied to its argument.</a:t>
            </a:r>
          </a:p>
          <a:p>
            <a:pPr marL="0" lvl="0">
              <a:spcBef>
                <a:spcPts val="0"/>
              </a:spcBef>
              <a:buFont typeface="Arial" panose="020B0604020202020204" pitchFamily="34" charset="0"/>
              <a:buChar char="•"/>
            </a:pPr>
            <a:r>
              <a:rPr lang="en-US" sz="1800" dirty="0">
                <a:solidFill>
                  <a:srgbClr val="000000"/>
                </a:solidFill>
              </a:rPr>
              <a:t>[For example,] the area of a 2D surface is invariant under 2D rotations, since rotating a 2D surface does not make it any smaller or bigger. </a:t>
            </a:r>
          </a:p>
          <a:p>
            <a:pPr marL="0">
              <a:spcBef>
                <a:spcPts val="0"/>
              </a:spcBef>
            </a:pPr>
            <a:r>
              <a:rPr lang="en-US" sz="2350" dirty="0"/>
              <a:t>A function is </a:t>
            </a:r>
            <a:r>
              <a:rPr lang="en-US" sz="2350" i="1" dirty="0"/>
              <a:t>covariant</a:t>
            </a:r>
            <a:r>
              <a:rPr lang="en-US" sz="2350" dirty="0"/>
              <a:t> when it commutes with the transformation, i.e., applying the transformation to the argument of the function has the same effect as applying the transformation to the output of the function.</a:t>
            </a:r>
          </a:p>
          <a:p>
            <a:pPr marL="0">
              <a:spcBef>
                <a:spcPts val="0"/>
              </a:spcBef>
              <a:buFont typeface="Arial" panose="020B0604020202020204" pitchFamily="34" charset="0"/>
              <a:buChar char="•"/>
            </a:pPr>
            <a:r>
              <a:rPr lang="en-US" sz="1800" dirty="0"/>
              <a:t>The orientation of the major axis of inertia of the surface is covariant under the same family of transformations, since rotating a 2D surface will affect the orientation of its major axis in exactly the same way.”</a:t>
            </a:r>
          </a:p>
          <a:p>
            <a:pPr marL="0">
              <a:spcBef>
                <a:spcPts val="0"/>
              </a:spcBef>
              <a:buFont typeface="Arial" panose="020B0604020202020204" pitchFamily="34" charset="0"/>
              <a:buChar char="•"/>
            </a:pPr>
            <a:r>
              <a:rPr lang="en-US" sz="1800" dirty="0"/>
              <a:t>Another example: If </a:t>
            </a:r>
            <a:r>
              <a:rPr lang="en-US" sz="1800" i="1" dirty="0"/>
              <a:t>f </a:t>
            </a:r>
            <a:r>
              <a:rPr lang="en-US" sz="1800" dirty="0"/>
              <a:t>is </a:t>
            </a:r>
            <a:r>
              <a:rPr lang="en-US" sz="1800" i="1" dirty="0"/>
              <a:t>invariant</a:t>
            </a:r>
            <a:r>
              <a:rPr lang="en-US" sz="1800" dirty="0"/>
              <a:t> under linear transformations, then </a:t>
            </a:r>
            <a:r>
              <a:rPr lang="en-US" sz="1800" i="1" dirty="0"/>
              <a:t>f(</a:t>
            </a:r>
            <a:r>
              <a:rPr lang="en-US" sz="1800" i="1" dirty="0" err="1"/>
              <a:t>ax+b</a:t>
            </a:r>
            <a:r>
              <a:rPr lang="en-US" sz="1800" i="1" dirty="0"/>
              <a:t>) = f(x), </a:t>
            </a:r>
            <a:r>
              <a:rPr lang="en-US" sz="1800" dirty="0"/>
              <a:t>and if it is </a:t>
            </a:r>
            <a:r>
              <a:rPr lang="en-US" sz="1800" i="1" dirty="0"/>
              <a:t>covariant </a:t>
            </a:r>
            <a:r>
              <a:rPr lang="en-US" sz="1800" dirty="0"/>
              <a:t>with respect to these transformations, then </a:t>
            </a:r>
            <a:r>
              <a:rPr lang="en-US" sz="1800" i="1" dirty="0"/>
              <a:t>f(</a:t>
            </a:r>
            <a:r>
              <a:rPr lang="en-US" sz="1800" i="1" dirty="0" err="1"/>
              <a:t>ax+b</a:t>
            </a:r>
            <a:r>
              <a:rPr lang="en-US" sz="1800" i="1" dirty="0"/>
              <a:t>) = a f(x) + b</a:t>
            </a:r>
          </a:p>
        </p:txBody>
      </p:sp>
      <p:sp>
        <p:nvSpPr>
          <p:cNvPr id="4" name="TextBox 3"/>
          <p:cNvSpPr txBox="1"/>
          <p:nvPr/>
        </p:nvSpPr>
        <p:spPr>
          <a:xfrm>
            <a:off x="102704" y="6092688"/>
            <a:ext cx="848801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“Local Invariant Feature Detectors: A Survey” by </a:t>
            </a:r>
            <a:r>
              <a:rPr kumimoji="0" lang="en-US" sz="1400" b="0" i="0" u="none" strike="noStrike" kern="1200" cap="none" spc="0" normalizeH="0" baseline="0" noProof="0" dirty="0" err="1">
                <a:ln>
                  <a:noFill/>
                </a:ln>
                <a:solidFill>
                  <a:srgbClr val="000000"/>
                </a:solidFill>
                <a:effectLst/>
                <a:uLnTx/>
                <a:uFillTx/>
                <a:latin typeface="Arial"/>
                <a:ea typeface="+mn-ea"/>
                <a:cs typeface="+mn-cs"/>
              </a:rPr>
              <a:t>Tinne</a:t>
            </a:r>
            <a:r>
              <a:rPr kumimoji="0" lang="en-US" sz="1400" b="0" i="0" u="none" strike="noStrike" kern="1200" cap="none" spc="0" normalizeH="0" baseline="0" noProof="0" dirty="0">
                <a:ln>
                  <a:noFill/>
                </a:ln>
                <a:solidFill>
                  <a:srgbClr val="000000"/>
                </a:solidFill>
                <a:effectLst/>
                <a:uLnTx/>
                <a:uFillTx/>
                <a:latin typeface="Arial"/>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a:ea typeface="+mn-ea"/>
                <a:cs typeface="+mn-cs"/>
              </a:rPr>
              <a:t>Tuytelaars</a:t>
            </a:r>
            <a:r>
              <a:rPr kumimoji="0" lang="en-US" sz="1400" b="0" i="0" u="none" strike="noStrike" kern="1200" cap="none" spc="0" normalizeH="0" baseline="0" noProof="0" dirty="0">
                <a:ln>
                  <a:noFill/>
                </a:ln>
                <a:solidFill>
                  <a:srgbClr val="000000"/>
                </a:solidFill>
                <a:effectLst/>
                <a:uLnTx/>
                <a:uFillTx/>
                <a:latin typeface="Arial"/>
                <a:ea typeface="+mn-ea"/>
                <a:cs typeface="+mn-cs"/>
              </a:rPr>
              <a:t> and </a:t>
            </a:r>
            <a:r>
              <a:rPr kumimoji="0" lang="en-US" sz="1400" b="0" i="0" u="none" strike="noStrike" kern="1200" cap="none" spc="0" normalizeH="0" baseline="0" noProof="0" dirty="0" err="1">
                <a:ln>
                  <a:noFill/>
                </a:ln>
                <a:solidFill>
                  <a:srgbClr val="000000"/>
                </a:solidFill>
                <a:effectLst/>
                <a:uLnTx/>
                <a:uFillTx/>
                <a:latin typeface="Arial"/>
                <a:ea typeface="+mn-ea"/>
                <a:cs typeface="+mn-cs"/>
              </a:rPr>
              <a:t>Krystian</a:t>
            </a:r>
            <a:r>
              <a:rPr kumimoji="0" lang="en-US" sz="1400" b="0" i="0" u="none" strike="noStrike" kern="1200" cap="none" spc="0" normalizeH="0" baseline="0" noProof="0" dirty="0">
                <a:ln>
                  <a:noFill/>
                </a:ln>
                <a:solidFill>
                  <a:srgbClr val="000000"/>
                </a:solidFill>
                <a:effectLst/>
                <a:uLnTx/>
                <a:uFillTx/>
                <a:latin typeface="Arial"/>
                <a:ea typeface="+mn-ea"/>
                <a:cs typeface="+mn-cs"/>
              </a:rPr>
              <a:t> </a:t>
            </a:r>
            <a:r>
              <a:rPr kumimoji="0" lang="en-US" sz="1400" b="0" i="0" u="none" strike="noStrike" kern="1200" cap="none" spc="0" normalizeH="0" baseline="0" noProof="0" dirty="0" err="1">
                <a:ln>
                  <a:noFill/>
                </a:ln>
                <a:solidFill>
                  <a:srgbClr val="000000"/>
                </a:solidFill>
                <a:effectLst/>
                <a:uLnTx/>
                <a:uFillTx/>
                <a:latin typeface="Arial"/>
                <a:ea typeface="+mn-ea"/>
                <a:cs typeface="+mn-cs"/>
              </a:rPr>
              <a:t>Mikolajczyk</a:t>
            </a:r>
            <a:r>
              <a:rPr kumimoji="0" lang="en-US" sz="14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in </a:t>
            </a:r>
            <a:r>
              <a:rPr kumimoji="0" lang="en-US" sz="1400" b="0" i="1" u="none" strike="noStrike" kern="1200" cap="none" spc="0" normalizeH="0" baseline="0" noProof="0" dirty="0">
                <a:ln>
                  <a:noFill/>
                </a:ln>
                <a:solidFill>
                  <a:srgbClr val="000000"/>
                </a:solidFill>
                <a:effectLst/>
                <a:uLnTx/>
                <a:uFillTx/>
                <a:latin typeface="Arial"/>
                <a:ea typeface="+mn-ea"/>
                <a:cs typeface="+mn-cs"/>
              </a:rPr>
              <a:t>Foundations and Trends in Computer Graphics and Vision</a:t>
            </a:r>
            <a:r>
              <a:rPr kumimoji="0" lang="en-US" sz="1400" b="0" i="0" u="none" strike="noStrike" kern="1200" cap="none" spc="0" normalizeH="0" baseline="0" noProof="0" dirty="0">
                <a:ln>
                  <a:noFill/>
                </a:ln>
                <a:solidFill>
                  <a:srgbClr val="000000"/>
                </a:solidFill>
                <a:effectLst/>
                <a:uLnTx/>
                <a:uFillTx/>
                <a:latin typeface="Arial"/>
                <a:ea typeface="+mn-ea"/>
                <a:cs typeface="+mn-cs"/>
              </a:rPr>
              <a:t> Vol. 3, No. 3 (2007) 177–280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Chapter 1, 3.2, 7</a:t>
            </a:r>
            <a:r>
              <a:rPr kumimoji="0" lang="en-US" sz="1400" b="0" i="0" u="none" strike="noStrike" kern="1200" cap="none" spc="0" normalizeH="0" baseline="0" noProof="0" dirty="0">
                <a:ln>
                  <a:noFill/>
                </a:ln>
                <a:solidFill>
                  <a:srgbClr val="000000"/>
                </a:solidFill>
                <a:effectLst/>
                <a:uLnTx/>
                <a:uFillTx/>
                <a:latin typeface="Arial"/>
                <a:ea typeface="+mn-ea"/>
                <a:cs typeface="+mn-cs"/>
              </a:rPr>
              <a:t>	</a:t>
            </a:r>
            <a:r>
              <a:rPr kumimoji="0" lang="en-US" sz="1400" b="0" i="0" u="none" strike="noStrike" kern="1200" cap="none" spc="0" normalizeH="0" baseline="0" noProof="0" dirty="0">
                <a:ln>
                  <a:noFill/>
                </a:ln>
                <a:solidFill>
                  <a:srgbClr val="000000"/>
                </a:solidFill>
                <a:effectLst/>
                <a:uLnTx/>
                <a:uFillTx/>
                <a:latin typeface="Arial"/>
                <a:ea typeface="+mn-ea"/>
                <a:cs typeface="+mn-cs"/>
                <a:hlinkClick r:id="rId2"/>
              </a:rPr>
              <a:t>http://homes.esat.kuleuven.be/%7Etuytelaa/FT_survey_interestpoints08.pdf</a:t>
            </a:r>
            <a:r>
              <a:rPr kumimoji="0" lang="en-US" sz="1400" b="0" i="0" u="none" strike="noStrike" kern="1200" cap="none" spc="0" normalizeH="0" baseline="0" noProof="0" dirty="0">
                <a:ln>
                  <a:noFill/>
                </a:ln>
                <a:solidFill>
                  <a:srgbClr val="000000"/>
                </a:solidFill>
                <a:effectLst/>
                <a:uLnTx/>
                <a:uFillTx/>
                <a:latin typeface="Arial"/>
                <a:ea typeface="+mn-ea"/>
                <a:cs typeface="+mn-cs"/>
              </a:rPr>
              <a:t> </a:t>
            </a:r>
          </a:p>
        </p:txBody>
      </p:sp>
      <p:sp>
        <p:nvSpPr>
          <p:cNvPr id="5" name="Slide Number Placeholder 4">
            <a:extLst>
              <a:ext uri="{FF2B5EF4-FFF2-40B4-BE49-F238E27FC236}">
                <a16:creationId xmlns:a16="http://schemas.microsoft.com/office/drawing/2014/main" id="{BFABE2E9-93E4-4BB3-86FA-5FDA0595C5DF}"/>
              </a:ext>
            </a:extLst>
          </p:cNvPr>
          <p:cNvSpPr>
            <a:spLocks noGrp="1"/>
          </p:cNvSpPr>
          <p:nvPr>
            <p:ph type="sldNum" sz="quarter" idx="12"/>
          </p:nvPr>
        </p:nvSpPr>
        <p:spPr/>
        <p:txBody>
          <a:bodyPr/>
          <a:lstStyle/>
          <a:p>
            <a:pPr>
              <a:defRPr/>
            </a:pPr>
            <a:fld id="{FB5E8383-8097-49A0-B8E6-E596C1255A04}" type="slidenum">
              <a:rPr lang="en-US" smtClean="0">
                <a:solidFill>
                  <a:srgbClr val="000000"/>
                </a:solidFill>
              </a:rPr>
              <a:pPr>
                <a:defRPr/>
              </a:pPr>
              <a:t>37</a:t>
            </a:fld>
            <a:endParaRPr lang="en-US">
              <a:solidFill>
                <a:srgbClr val="000000"/>
              </a:solidFill>
            </a:endParaRPr>
          </a:p>
        </p:txBody>
      </p:sp>
    </p:spTree>
    <p:extLst>
      <p:ext uri="{BB962C8B-B14F-4D97-AF65-F5344CB8AC3E}">
        <p14:creationId xmlns:p14="http://schemas.microsoft.com/office/powerpoint/2010/main" val="152809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5799" y="76200"/>
            <a:ext cx="8073887" cy="838200"/>
          </a:xfrm>
        </p:spPr>
        <p:txBody>
          <a:bodyPr/>
          <a:lstStyle/>
          <a:p>
            <a:r>
              <a:rPr lang="en-US" dirty="0"/>
              <a:t>What happens if: Affine intensity change</a:t>
            </a:r>
            <a:endParaRPr lang="ru-RU" dirty="0"/>
          </a:p>
        </p:txBody>
      </p:sp>
      <p:sp>
        <p:nvSpPr>
          <p:cNvPr id="1210372" name="Text Box 4"/>
          <p:cNvSpPr txBox="1">
            <a:spLocks noChangeArrowheads="1"/>
          </p:cNvSpPr>
          <p:nvPr/>
        </p:nvSpPr>
        <p:spPr bwMode="auto">
          <a:xfrm>
            <a:off x="1447800" y="1997075"/>
            <a:ext cx="5562600" cy="83099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a:ln>
                  <a:noFill/>
                </a:ln>
                <a:solidFill>
                  <a:srgbClr val="000000"/>
                </a:solidFill>
                <a:effectLst/>
                <a:uLnTx/>
                <a:uFillTx/>
                <a:latin typeface="Arial"/>
                <a:ea typeface="+mn-ea"/>
                <a:cs typeface="Times New Roman" pitchFamily="18" charset="0"/>
              </a:rPr>
              <a:t>Only derivatives are used =&gt; invariance to intensity shift</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I</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 </a:t>
            </a:r>
            <a:r>
              <a:rPr kumimoji="0" lang="en-US"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I</a:t>
            </a:r>
            <a:r>
              <a:rPr kumimoji="0" lang="he-IL"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 </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he-IL"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 </a:t>
            </a:r>
            <a:r>
              <a:rPr kumimoji="0" lang="en-US"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b</a:t>
            </a:r>
            <a:endParaRPr kumimoji="0" lang="ru-RU"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grpSp>
        <p:nvGrpSpPr>
          <p:cNvPr id="2" name="Group 5"/>
          <p:cNvGrpSpPr>
            <a:grpSpLocks/>
          </p:cNvGrpSpPr>
          <p:nvPr/>
        </p:nvGrpSpPr>
        <p:grpSpPr bwMode="auto">
          <a:xfrm>
            <a:off x="320675" y="2962572"/>
            <a:ext cx="8289925" cy="2819400"/>
            <a:chOff x="106" y="2378"/>
            <a:chExt cx="5222" cy="1776"/>
          </a:xfrm>
        </p:grpSpPr>
        <p:sp>
          <p:nvSpPr>
            <p:cNvPr id="43014" name="Text Box 6"/>
            <p:cNvSpPr txBox="1">
              <a:spLocks noChangeArrowheads="1"/>
            </p:cNvSpPr>
            <p:nvPr/>
          </p:nvSpPr>
          <p:spPr bwMode="auto">
            <a:xfrm>
              <a:off x="816" y="2378"/>
              <a:ext cx="3264" cy="288"/>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he-IL"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a:ln>
                    <a:noFill/>
                  </a:ln>
                  <a:solidFill>
                    <a:srgbClr val="000000"/>
                  </a:solidFill>
                  <a:effectLst/>
                  <a:uLnTx/>
                  <a:uFillTx/>
                  <a:latin typeface="Arial"/>
                  <a:ea typeface="+mn-ea"/>
                  <a:cs typeface="Times New Roman" pitchFamily="18" charset="0"/>
                </a:rPr>
                <a:t>Intensity scaling:</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I </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 </a:t>
              </a:r>
              <a:r>
                <a:rPr kumimoji="0" lang="en-US"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a:t>
              </a:r>
              <a:r>
                <a:rPr kumimoji="0" lang="he-IL"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 </a:t>
              </a:r>
              <a:r>
                <a:rPr kumimoji="0" lang="en-US"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I</a:t>
              </a:r>
              <a:endParaRPr kumimoji="0" lang="ru-RU" sz="24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43015" name="Freeform 7"/>
            <p:cNvSpPr>
              <a:spLocks/>
            </p:cNvSpPr>
            <p:nvPr/>
          </p:nvSpPr>
          <p:spPr bwMode="auto">
            <a:xfrm>
              <a:off x="912" y="2992"/>
              <a:ext cx="1584" cy="752"/>
            </a:xfrm>
            <a:custGeom>
              <a:avLst/>
              <a:gdLst>
                <a:gd name="T0" fmla="*/ 0 w 1584"/>
                <a:gd name="T1" fmla="*/ 752 h 752"/>
                <a:gd name="T2" fmla="*/ 144 w 1584"/>
                <a:gd name="T3" fmla="*/ 224 h 752"/>
                <a:gd name="T4" fmla="*/ 384 w 1584"/>
                <a:gd name="T5" fmla="*/ 416 h 752"/>
                <a:gd name="T6" fmla="*/ 528 w 1584"/>
                <a:gd name="T7" fmla="*/ 32 h 752"/>
                <a:gd name="T8" fmla="*/ 768 w 1584"/>
                <a:gd name="T9" fmla="*/ 608 h 752"/>
                <a:gd name="T10" fmla="*/ 912 w 1584"/>
                <a:gd name="T11" fmla="*/ 464 h 752"/>
                <a:gd name="T12" fmla="*/ 1104 w 1584"/>
                <a:gd name="T13" fmla="*/ 656 h 752"/>
                <a:gd name="T14" fmla="*/ 1248 w 1584"/>
                <a:gd name="T15" fmla="*/ 272 h 752"/>
                <a:gd name="T16" fmla="*/ 1584 w 1584"/>
                <a:gd name="T17" fmla="*/ 656 h 7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4"/>
                <a:gd name="T28" fmla="*/ 0 h 752"/>
                <a:gd name="T29" fmla="*/ 1584 w 1584"/>
                <a:gd name="T30" fmla="*/ 752 h 7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4" h="752">
                  <a:moveTo>
                    <a:pt x="0" y="752"/>
                  </a:moveTo>
                  <a:cubicBezTo>
                    <a:pt x="40" y="516"/>
                    <a:pt x="80" y="280"/>
                    <a:pt x="144" y="224"/>
                  </a:cubicBezTo>
                  <a:cubicBezTo>
                    <a:pt x="208" y="168"/>
                    <a:pt x="320" y="448"/>
                    <a:pt x="384" y="416"/>
                  </a:cubicBezTo>
                  <a:cubicBezTo>
                    <a:pt x="448" y="384"/>
                    <a:pt x="464" y="0"/>
                    <a:pt x="528" y="32"/>
                  </a:cubicBezTo>
                  <a:cubicBezTo>
                    <a:pt x="592" y="64"/>
                    <a:pt x="704" y="536"/>
                    <a:pt x="768" y="608"/>
                  </a:cubicBezTo>
                  <a:cubicBezTo>
                    <a:pt x="832" y="680"/>
                    <a:pt x="856" y="456"/>
                    <a:pt x="912" y="464"/>
                  </a:cubicBezTo>
                  <a:cubicBezTo>
                    <a:pt x="968" y="472"/>
                    <a:pt x="1048" y="688"/>
                    <a:pt x="1104" y="656"/>
                  </a:cubicBezTo>
                  <a:cubicBezTo>
                    <a:pt x="1160" y="624"/>
                    <a:pt x="1168" y="272"/>
                    <a:pt x="1248" y="272"/>
                  </a:cubicBezTo>
                  <a:cubicBezTo>
                    <a:pt x="1328" y="272"/>
                    <a:pt x="1456" y="464"/>
                    <a:pt x="1584" y="656"/>
                  </a:cubicBezTo>
                </a:path>
              </a:pathLst>
            </a:custGeom>
            <a:no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3016" name="Freeform 8"/>
            <p:cNvSpPr>
              <a:spLocks/>
            </p:cNvSpPr>
            <p:nvPr/>
          </p:nvSpPr>
          <p:spPr bwMode="auto">
            <a:xfrm>
              <a:off x="3444" y="2496"/>
              <a:ext cx="1584" cy="1232"/>
            </a:xfrm>
            <a:custGeom>
              <a:avLst/>
              <a:gdLst>
                <a:gd name="T0" fmla="*/ 0 w 1584"/>
                <a:gd name="T1" fmla="*/ 14537 h 752"/>
                <a:gd name="T2" fmla="*/ 144 w 1584"/>
                <a:gd name="T3" fmla="*/ 4332 h 752"/>
                <a:gd name="T4" fmla="*/ 384 w 1584"/>
                <a:gd name="T5" fmla="*/ 8047 h 752"/>
                <a:gd name="T6" fmla="*/ 528 w 1584"/>
                <a:gd name="T7" fmla="*/ 613 h 752"/>
                <a:gd name="T8" fmla="*/ 768 w 1584"/>
                <a:gd name="T9" fmla="*/ 11758 h 752"/>
                <a:gd name="T10" fmla="*/ 912 w 1584"/>
                <a:gd name="T11" fmla="*/ 8970 h 752"/>
                <a:gd name="T12" fmla="*/ 1104 w 1584"/>
                <a:gd name="T13" fmla="*/ 12685 h 752"/>
                <a:gd name="T14" fmla="*/ 1248 w 1584"/>
                <a:gd name="T15" fmla="*/ 5269 h 752"/>
                <a:gd name="T16" fmla="*/ 1584 w 1584"/>
                <a:gd name="T17" fmla="*/ 12685 h 7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4"/>
                <a:gd name="T28" fmla="*/ 0 h 752"/>
                <a:gd name="T29" fmla="*/ 1584 w 1584"/>
                <a:gd name="T30" fmla="*/ 752 h 7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4" h="752">
                  <a:moveTo>
                    <a:pt x="0" y="752"/>
                  </a:moveTo>
                  <a:cubicBezTo>
                    <a:pt x="40" y="516"/>
                    <a:pt x="80" y="280"/>
                    <a:pt x="144" y="224"/>
                  </a:cubicBezTo>
                  <a:cubicBezTo>
                    <a:pt x="208" y="168"/>
                    <a:pt x="320" y="448"/>
                    <a:pt x="384" y="416"/>
                  </a:cubicBezTo>
                  <a:cubicBezTo>
                    <a:pt x="448" y="384"/>
                    <a:pt x="464" y="0"/>
                    <a:pt x="528" y="32"/>
                  </a:cubicBezTo>
                  <a:cubicBezTo>
                    <a:pt x="592" y="64"/>
                    <a:pt x="704" y="536"/>
                    <a:pt x="768" y="608"/>
                  </a:cubicBezTo>
                  <a:cubicBezTo>
                    <a:pt x="832" y="680"/>
                    <a:pt x="856" y="456"/>
                    <a:pt x="912" y="464"/>
                  </a:cubicBezTo>
                  <a:cubicBezTo>
                    <a:pt x="968" y="472"/>
                    <a:pt x="1048" y="688"/>
                    <a:pt x="1104" y="656"/>
                  </a:cubicBezTo>
                  <a:cubicBezTo>
                    <a:pt x="1160" y="624"/>
                    <a:pt x="1168" y="272"/>
                    <a:pt x="1248" y="272"/>
                  </a:cubicBezTo>
                  <a:cubicBezTo>
                    <a:pt x="1328" y="272"/>
                    <a:pt x="1456" y="464"/>
                    <a:pt x="1584" y="656"/>
                  </a:cubicBezTo>
                </a:path>
              </a:pathLst>
            </a:custGeom>
            <a:no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nvGrpSpPr>
            <p:cNvPr id="43017" name="Group 9"/>
            <p:cNvGrpSpPr>
              <a:grpSpLocks/>
            </p:cNvGrpSpPr>
            <p:nvPr/>
          </p:nvGrpSpPr>
          <p:grpSpPr bwMode="auto">
            <a:xfrm>
              <a:off x="583" y="2880"/>
              <a:ext cx="2220" cy="1274"/>
              <a:chOff x="583" y="2880"/>
              <a:chExt cx="2220" cy="1274"/>
            </a:xfrm>
          </p:grpSpPr>
          <p:grpSp>
            <p:nvGrpSpPr>
              <p:cNvPr id="43033" name="Group 10"/>
              <p:cNvGrpSpPr>
                <a:grpSpLocks/>
              </p:cNvGrpSpPr>
              <p:nvPr/>
            </p:nvGrpSpPr>
            <p:grpSpPr bwMode="auto">
              <a:xfrm>
                <a:off x="583" y="2880"/>
                <a:ext cx="2220" cy="1274"/>
                <a:chOff x="583" y="2880"/>
                <a:chExt cx="2220" cy="1274"/>
              </a:xfrm>
            </p:grpSpPr>
            <p:sp>
              <p:nvSpPr>
                <p:cNvPr id="43035" name="Line 11"/>
                <p:cNvSpPr>
                  <a:spLocks noChangeShapeType="1"/>
                </p:cNvSpPr>
                <p:nvPr/>
              </p:nvSpPr>
              <p:spPr bwMode="auto">
                <a:xfrm>
                  <a:off x="816" y="3888"/>
                  <a:ext cx="1920" cy="0"/>
                </a:xfrm>
                <a:prstGeom prst="line">
                  <a:avLst/>
                </a:prstGeom>
                <a:noFill/>
                <a:ln w="9525">
                  <a:solidFill>
                    <a:schemeClr val="tx1"/>
                  </a:solidFill>
                  <a:round/>
                  <a:headEn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3036" name="Line 12"/>
                <p:cNvSpPr>
                  <a:spLocks noChangeShapeType="1"/>
                </p:cNvSpPr>
                <p:nvPr/>
              </p:nvSpPr>
              <p:spPr bwMode="auto">
                <a:xfrm flipV="1">
                  <a:off x="816" y="2976"/>
                  <a:ext cx="0" cy="912"/>
                </a:xfrm>
                <a:prstGeom prst="line">
                  <a:avLst/>
                </a:prstGeom>
                <a:noFill/>
                <a:ln w="9525">
                  <a:solidFill>
                    <a:schemeClr val="tx1"/>
                  </a:solidFill>
                  <a:round/>
                  <a:headEn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3037" name="Text Box 13"/>
                <p:cNvSpPr txBox="1">
                  <a:spLocks noChangeArrowheads="1"/>
                </p:cNvSpPr>
                <p:nvPr/>
              </p:nvSpPr>
              <p:spPr bwMode="auto">
                <a:xfrm>
                  <a:off x="583" y="2880"/>
                  <a:ext cx="233" cy="28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R</a:t>
                  </a:r>
                  <a:endParaRPr kumimoji="0" lang="ru-RU" sz="2400" b="0" i="1"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3038" name="Text Box 14"/>
                <p:cNvSpPr txBox="1">
                  <a:spLocks noChangeArrowheads="1"/>
                </p:cNvSpPr>
                <p:nvPr/>
              </p:nvSpPr>
              <p:spPr bwMode="auto">
                <a:xfrm>
                  <a:off x="1344" y="3866"/>
                  <a:ext cx="1459" cy="28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x</a:t>
                  </a: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(image coordinate)</a:t>
                  </a:r>
                  <a:endParaRPr kumimoji="0" lang="ru-RU"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grpSp>
          <p:sp>
            <p:nvSpPr>
              <p:cNvPr id="43034" name="Rectangle 15"/>
              <p:cNvSpPr>
                <a:spLocks noChangeArrowheads="1"/>
              </p:cNvSpPr>
              <p:nvPr/>
            </p:nvSpPr>
            <p:spPr bwMode="auto">
              <a:xfrm>
                <a:off x="816" y="3312"/>
                <a:ext cx="1824" cy="576"/>
              </a:xfrm>
              <a:prstGeom prst="rect">
                <a:avLst/>
              </a:prstGeom>
              <a:solidFill>
                <a:srgbClr val="C0C0C0">
                  <a:alpha val="50195"/>
                </a:srgb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sp>
          <p:nvSpPr>
            <p:cNvPr id="43018" name="Text Box 16"/>
            <p:cNvSpPr txBox="1">
              <a:spLocks noChangeArrowheads="1"/>
            </p:cNvSpPr>
            <p:nvPr/>
          </p:nvSpPr>
          <p:spPr bwMode="auto">
            <a:xfrm>
              <a:off x="106" y="3206"/>
              <a:ext cx="710" cy="2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threshold</a:t>
              </a:r>
              <a:endParaRPr kumimoji="0" lang="ru-RU"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grpSp>
          <p:nvGrpSpPr>
            <p:cNvPr id="43019" name="Group 17"/>
            <p:cNvGrpSpPr>
              <a:grpSpLocks/>
            </p:cNvGrpSpPr>
            <p:nvPr/>
          </p:nvGrpSpPr>
          <p:grpSpPr bwMode="auto">
            <a:xfrm>
              <a:off x="3108" y="2880"/>
              <a:ext cx="2220" cy="1274"/>
              <a:chOff x="583" y="2880"/>
              <a:chExt cx="2220" cy="1274"/>
            </a:xfrm>
          </p:grpSpPr>
          <p:grpSp>
            <p:nvGrpSpPr>
              <p:cNvPr id="43027" name="Group 18"/>
              <p:cNvGrpSpPr>
                <a:grpSpLocks/>
              </p:cNvGrpSpPr>
              <p:nvPr/>
            </p:nvGrpSpPr>
            <p:grpSpPr bwMode="auto">
              <a:xfrm>
                <a:off x="583" y="2880"/>
                <a:ext cx="2220" cy="1274"/>
                <a:chOff x="583" y="2880"/>
                <a:chExt cx="2220" cy="1274"/>
              </a:xfrm>
            </p:grpSpPr>
            <p:sp>
              <p:nvSpPr>
                <p:cNvPr id="43029" name="Line 19"/>
                <p:cNvSpPr>
                  <a:spLocks noChangeShapeType="1"/>
                </p:cNvSpPr>
                <p:nvPr/>
              </p:nvSpPr>
              <p:spPr bwMode="auto">
                <a:xfrm>
                  <a:off x="816" y="3888"/>
                  <a:ext cx="1920" cy="0"/>
                </a:xfrm>
                <a:prstGeom prst="line">
                  <a:avLst/>
                </a:prstGeom>
                <a:noFill/>
                <a:ln w="9525">
                  <a:solidFill>
                    <a:schemeClr val="tx1"/>
                  </a:solidFill>
                  <a:round/>
                  <a:headEn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3030" name="Line 20"/>
                <p:cNvSpPr>
                  <a:spLocks noChangeShapeType="1"/>
                </p:cNvSpPr>
                <p:nvPr/>
              </p:nvSpPr>
              <p:spPr bwMode="auto">
                <a:xfrm flipV="1">
                  <a:off x="816" y="2976"/>
                  <a:ext cx="0" cy="912"/>
                </a:xfrm>
                <a:prstGeom prst="line">
                  <a:avLst/>
                </a:prstGeom>
                <a:noFill/>
                <a:ln w="9525">
                  <a:solidFill>
                    <a:schemeClr val="tx1"/>
                  </a:solidFill>
                  <a:round/>
                  <a:headEn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3031" name="Text Box 21"/>
                <p:cNvSpPr txBox="1">
                  <a:spLocks noChangeArrowheads="1"/>
                </p:cNvSpPr>
                <p:nvPr/>
              </p:nvSpPr>
              <p:spPr bwMode="auto">
                <a:xfrm>
                  <a:off x="583" y="2880"/>
                  <a:ext cx="233" cy="28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R</a:t>
                  </a:r>
                  <a:endParaRPr kumimoji="0" lang="ru-RU" sz="2400" b="0" i="1"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3032" name="Text Box 22"/>
                <p:cNvSpPr txBox="1">
                  <a:spLocks noChangeArrowheads="1"/>
                </p:cNvSpPr>
                <p:nvPr/>
              </p:nvSpPr>
              <p:spPr bwMode="auto">
                <a:xfrm>
                  <a:off x="1344" y="3866"/>
                  <a:ext cx="1459" cy="28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x</a:t>
                  </a: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(image coordinate)</a:t>
                  </a:r>
                  <a:endParaRPr kumimoji="0" lang="ru-RU" sz="20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grpSp>
          <p:sp>
            <p:nvSpPr>
              <p:cNvPr id="43028" name="Rectangle 23"/>
              <p:cNvSpPr>
                <a:spLocks noChangeArrowheads="1"/>
              </p:cNvSpPr>
              <p:nvPr/>
            </p:nvSpPr>
            <p:spPr bwMode="auto">
              <a:xfrm>
                <a:off x="816" y="3312"/>
                <a:ext cx="1824" cy="576"/>
              </a:xfrm>
              <a:prstGeom prst="rect">
                <a:avLst/>
              </a:prstGeom>
              <a:solidFill>
                <a:srgbClr val="C0C0C0">
                  <a:alpha val="50195"/>
                </a:srgb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sp>
          <p:nvSpPr>
            <p:cNvPr id="43020" name="Oval 24"/>
            <p:cNvSpPr>
              <a:spLocks noChangeArrowheads="1"/>
            </p:cNvSpPr>
            <p:nvPr/>
          </p:nvSpPr>
          <p:spPr bwMode="auto">
            <a:xfrm>
              <a:off x="1047" y="3177"/>
              <a:ext cx="57" cy="47"/>
            </a:xfrm>
            <a:prstGeom prst="ellipse">
              <a:avLst/>
            </a:prstGeom>
            <a:solidFill>
              <a:srgbClr val="FF3300"/>
            </a:solidFill>
            <a:ln w="254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3021" name="Oval 25"/>
            <p:cNvSpPr>
              <a:spLocks noChangeArrowheads="1"/>
            </p:cNvSpPr>
            <p:nvPr/>
          </p:nvSpPr>
          <p:spPr bwMode="auto">
            <a:xfrm>
              <a:off x="1401" y="2994"/>
              <a:ext cx="57" cy="47"/>
            </a:xfrm>
            <a:prstGeom prst="ellipse">
              <a:avLst/>
            </a:prstGeom>
            <a:solidFill>
              <a:srgbClr val="FF3300"/>
            </a:solidFill>
            <a:ln w="254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3022" name="Oval 26"/>
            <p:cNvSpPr>
              <a:spLocks noChangeArrowheads="1"/>
            </p:cNvSpPr>
            <p:nvPr/>
          </p:nvSpPr>
          <p:spPr bwMode="auto">
            <a:xfrm>
              <a:off x="2141" y="3241"/>
              <a:ext cx="57" cy="47"/>
            </a:xfrm>
            <a:prstGeom prst="ellipse">
              <a:avLst/>
            </a:prstGeom>
            <a:solidFill>
              <a:srgbClr val="FF3300"/>
            </a:solidFill>
            <a:ln w="254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3023" name="Oval 27"/>
            <p:cNvSpPr>
              <a:spLocks noChangeArrowheads="1"/>
            </p:cNvSpPr>
            <p:nvPr/>
          </p:nvSpPr>
          <p:spPr bwMode="auto">
            <a:xfrm>
              <a:off x="3592" y="2830"/>
              <a:ext cx="57" cy="47"/>
            </a:xfrm>
            <a:prstGeom prst="ellipse">
              <a:avLst/>
            </a:prstGeom>
            <a:solidFill>
              <a:srgbClr val="FF3300"/>
            </a:solidFill>
            <a:ln w="254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3024" name="Oval 28"/>
            <p:cNvSpPr>
              <a:spLocks noChangeArrowheads="1"/>
            </p:cNvSpPr>
            <p:nvPr/>
          </p:nvSpPr>
          <p:spPr bwMode="auto">
            <a:xfrm>
              <a:off x="3939" y="2528"/>
              <a:ext cx="57" cy="47"/>
            </a:xfrm>
            <a:prstGeom prst="ellipse">
              <a:avLst/>
            </a:prstGeom>
            <a:solidFill>
              <a:srgbClr val="FF3300"/>
            </a:solidFill>
            <a:ln w="254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3025" name="Oval 29"/>
            <p:cNvSpPr>
              <a:spLocks noChangeArrowheads="1"/>
            </p:cNvSpPr>
            <p:nvPr/>
          </p:nvSpPr>
          <p:spPr bwMode="auto">
            <a:xfrm>
              <a:off x="4320" y="3216"/>
              <a:ext cx="57" cy="47"/>
            </a:xfrm>
            <a:prstGeom prst="ellipse">
              <a:avLst/>
            </a:prstGeom>
            <a:solidFill>
              <a:schemeClr val="accent1"/>
            </a:solidFill>
            <a:ln w="25400">
              <a:solidFill>
                <a:schemeClr val="accent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3026" name="Oval 30"/>
            <p:cNvSpPr>
              <a:spLocks noChangeArrowheads="1"/>
            </p:cNvSpPr>
            <p:nvPr/>
          </p:nvSpPr>
          <p:spPr bwMode="auto">
            <a:xfrm>
              <a:off x="4671" y="2939"/>
              <a:ext cx="57" cy="47"/>
            </a:xfrm>
            <a:prstGeom prst="ellipse">
              <a:avLst/>
            </a:prstGeom>
            <a:solidFill>
              <a:srgbClr val="FF3300"/>
            </a:solidFill>
            <a:ln w="254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grpSp>
      <p:sp>
        <p:nvSpPr>
          <p:cNvPr id="1210399" name="Text Box 31"/>
          <p:cNvSpPr txBox="1">
            <a:spLocks noChangeArrowheads="1"/>
          </p:cNvSpPr>
          <p:nvPr/>
        </p:nvSpPr>
        <p:spPr bwMode="auto">
          <a:xfrm>
            <a:off x="1219200" y="6015335"/>
            <a:ext cx="6934200" cy="461665"/>
          </a:xfrm>
          <a:prstGeom prst="rect">
            <a:avLst/>
          </a:prstGeom>
          <a:noFill/>
          <a:ln w="9525">
            <a:solidFill>
              <a:srgbClr val="FF0000"/>
            </a:solid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1" u="none" strike="noStrike" kern="1200" cap="none" spc="0" normalizeH="0" baseline="0" noProof="0" dirty="0">
                <a:ln>
                  <a:noFill/>
                </a:ln>
                <a:solidFill>
                  <a:srgbClr val="0033CC"/>
                </a:solidFill>
                <a:effectLst/>
                <a:uLnTx/>
                <a:uFillTx/>
                <a:latin typeface="Arial"/>
                <a:ea typeface="+mn-ea"/>
                <a:cs typeface="Times New Roman" pitchFamily="18" charset="0"/>
              </a:rPr>
              <a:t>Partially invariant </a:t>
            </a:r>
            <a:r>
              <a:rPr kumimoji="0" lang="en-US" sz="2400" b="0" i="0" u="none" strike="noStrike" kern="1200" cap="none" spc="0" normalizeH="0" baseline="0" noProof="0" dirty="0">
                <a:ln>
                  <a:noFill/>
                </a:ln>
                <a:solidFill>
                  <a:srgbClr val="0033CC"/>
                </a:solidFill>
                <a:effectLst/>
                <a:uLnTx/>
                <a:uFillTx/>
                <a:latin typeface="Arial"/>
                <a:ea typeface="+mn-ea"/>
                <a:cs typeface="Times New Roman" pitchFamily="18" charset="0"/>
              </a:rPr>
              <a:t>to affine intensity change</a:t>
            </a:r>
            <a:endParaRPr kumimoji="0" lang="ru-RU" sz="2400" b="0" i="0" u="none" strike="noStrike" kern="1200" cap="none" spc="0" normalizeH="0" baseline="0" noProof="0" dirty="0">
              <a:ln>
                <a:noFill/>
              </a:ln>
              <a:solidFill>
                <a:srgbClr val="0033CC"/>
              </a:solidFill>
              <a:effectLst/>
              <a:uLnTx/>
              <a:uFillTx/>
              <a:latin typeface="Arial"/>
              <a:ea typeface="+mn-ea"/>
              <a:cs typeface="Times New Roman" pitchFamily="18" charset="0"/>
            </a:endParaRPr>
          </a:p>
        </p:txBody>
      </p:sp>
      <p:sp>
        <p:nvSpPr>
          <p:cNvPr id="31" name="Rectangle 30"/>
          <p:cNvSpPr/>
          <p:nvPr/>
        </p:nvSpPr>
        <p:spPr>
          <a:xfrm>
            <a:off x="5029200" y="1143000"/>
            <a:ext cx="1845377" cy="52322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I </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 </a:t>
            </a:r>
            <a:r>
              <a:rPr kumimoji="0" lang="en-US" sz="28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a:t>
            </a:r>
            <a:r>
              <a:rPr kumimoji="0" lang="he-IL" sz="28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 </a:t>
            </a:r>
            <a:r>
              <a:rPr kumimoji="0" lang="en-US" sz="28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I </a:t>
            </a:r>
            <a:r>
              <a:rPr kumimoji="0" lang="en-US" sz="28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b</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32" name="Rectangle 13"/>
          <p:cNvSpPr>
            <a:spLocks noChangeArrowheads="1"/>
          </p:cNvSpPr>
          <p:nvPr/>
        </p:nvSpPr>
        <p:spPr bwMode="auto">
          <a:xfrm>
            <a:off x="3733800" y="1219200"/>
            <a:ext cx="457200" cy="381000"/>
          </a:xfrm>
          <a:prstGeom prst="rect">
            <a:avLst/>
          </a:prstGeom>
          <a:solidFill>
            <a:srgbClr val="0033CC"/>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33" name="Rectangle 14"/>
          <p:cNvSpPr>
            <a:spLocks noChangeArrowheads="1"/>
          </p:cNvSpPr>
          <p:nvPr/>
        </p:nvSpPr>
        <p:spPr bwMode="auto">
          <a:xfrm>
            <a:off x="2362200" y="1219200"/>
            <a:ext cx="457200" cy="381000"/>
          </a:xfrm>
          <a:prstGeom prst="rect">
            <a:avLst/>
          </a:prstGeom>
          <a:solidFill>
            <a:srgbClr val="9FB6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34" name="AutoShape 15"/>
          <p:cNvSpPr>
            <a:spLocks noChangeArrowheads="1"/>
          </p:cNvSpPr>
          <p:nvPr/>
        </p:nvSpPr>
        <p:spPr bwMode="auto">
          <a:xfrm>
            <a:off x="3048000" y="1295400"/>
            <a:ext cx="381000" cy="22860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3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36" name="TextBox 35"/>
          <p:cNvSpPr txBox="1"/>
          <p:nvPr/>
        </p:nvSpPr>
        <p:spPr>
          <a:xfrm>
            <a:off x="0" y="6596390"/>
            <a:ext cx="22098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 </a:t>
            </a:r>
            <a:r>
              <a:rPr kumimoji="0" lang="en-US" sz="105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Lazebnik</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3" name="Slide Number Placeholder 2">
            <a:extLst>
              <a:ext uri="{FF2B5EF4-FFF2-40B4-BE49-F238E27FC236}">
                <a16:creationId xmlns:a16="http://schemas.microsoft.com/office/drawing/2014/main" id="{5B0A382E-0ACA-4FE5-B17F-FAC343FC76B6}"/>
              </a:ext>
            </a:extLst>
          </p:cNvPr>
          <p:cNvSpPr>
            <a:spLocks noGrp="1"/>
          </p:cNvSpPr>
          <p:nvPr>
            <p:ph type="sldNum" sz="quarter" idx="12"/>
          </p:nvPr>
        </p:nvSpPr>
        <p:spPr/>
        <p:txBody>
          <a:bodyPr/>
          <a:lstStyle/>
          <a:p>
            <a:pPr>
              <a:defRPr/>
            </a:pPr>
            <a:fld id="{FB5E8383-8097-49A0-B8E6-E596C1255A04}" type="slidenum">
              <a:rPr lang="en-US" smtClean="0">
                <a:solidFill>
                  <a:srgbClr val="000000"/>
                </a:solidFill>
              </a:rPr>
              <a:pPr>
                <a:defRPr/>
              </a:pPr>
              <a:t>38</a:t>
            </a:fld>
            <a:endParaRPr lang="en-US">
              <a:solidFill>
                <a:srgbClr val="000000"/>
              </a:solidFill>
            </a:endParaRPr>
          </a:p>
        </p:txBody>
      </p:sp>
    </p:spTree>
    <p:extLst>
      <p:ext uri="{BB962C8B-B14F-4D97-AF65-F5344CB8AC3E}">
        <p14:creationId xmlns:p14="http://schemas.microsoft.com/office/powerpoint/2010/main" val="41130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103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103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0372" grpId="0" autoUpdateAnimBg="0"/>
      <p:bldP spid="121039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dirty="0"/>
              <a:t>What happens if: Image translation</a:t>
            </a:r>
            <a:endParaRPr lang="ru-RU" dirty="0"/>
          </a:p>
        </p:txBody>
      </p:sp>
      <p:sp>
        <p:nvSpPr>
          <p:cNvPr id="1376260" name="Text Box 4"/>
          <p:cNvSpPr txBox="1">
            <a:spLocks noChangeArrowheads="1"/>
          </p:cNvSpPr>
          <p:nvPr/>
        </p:nvSpPr>
        <p:spPr bwMode="auto">
          <a:xfrm>
            <a:off x="838200" y="4267200"/>
            <a:ext cx="7696200" cy="46166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Times New Roman" pitchFamily="18" charset="0"/>
              </a:rPr>
              <a:t>  Derivatives and window function are shift-invariant</a:t>
            </a:r>
            <a:endParaRPr kumimoji="0" lang="ru-RU" sz="2400" b="0" i="0" u="none" strike="noStrike" kern="1200" cap="none" spc="0" normalizeH="0" baseline="0" noProof="0" dirty="0">
              <a:ln>
                <a:noFill/>
              </a:ln>
              <a:solidFill>
                <a:srgbClr val="000000"/>
              </a:solidFill>
              <a:effectLst/>
              <a:uLnTx/>
              <a:uFillTx/>
              <a:latin typeface="Arial"/>
              <a:ea typeface="+mn-ea"/>
              <a:cs typeface="Times New Roman" pitchFamily="18" charset="0"/>
            </a:endParaRPr>
          </a:p>
        </p:txBody>
      </p:sp>
      <p:sp>
        <p:nvSpPr>
          <p:cNvPr id="44051" name="Rectangle 7"/>
          <p:cNvSpPr>
            <a:spLocks noChangeArrowheads="1"/>
          </p:cNvSpPr>
          <p:nvPr/>
        </p:nvSpPr>
        <p:spPr bwMode="auto">
          <a:xfrm>
            <a:off x="1447800" y="1143000"/>
            <a:ext cx="2184671" cy="2209800"/>
          </a:xfrm>
          <a:prstGeom prst="rect">
            <a:avLst/>
          </a:prstGeom>
          <a:solidFill>
            <a:schemeClr val="accent1">
              <a:alpha val="50195"/>
            </a:scheme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4052" name="Freeform 8"/>
          <p:cNvSpPr>
            <a:spLocks/>
          </p:cNvSpPr>
          <p:nvPr/>
        </p:nvSpPr>
        <p:spPr bwMode="auto">
          <a:xfrm>
            <a:off x="1756112" y="1526826"/>
            <a:ext cx="787909" cy="725004"/>
          </a:xfrm>
          <a:custGeom>
            <a:avLst/>
            <a:gdLst>
              <a:gd name="T0" fmla="*/ 0 w 720"/>
              <a:gd name="T1" fmla="*/ 7194 h 528"/>
              <a:gd name="T2" fmla="*/ 623 w 720"/>
              <a:gd name="T3" fmla="*/ 0 h 528"/>
              <a:gd name="T4" fmla="*/ 9359 w 720"/>
              <a:gd name="T5" fmla="*/ 4575 h 528"/>
              <a:gd name="T6" fmla="*/ 0 60000 65536"/>
              <a:gd name="T7" fmla="*/ 0 60000 65536"/>
              <a:gd name="T8" fmla="*/ 0 60000 65536"/>
              <a:gd name="T9" fmla="*/ 0 w 720"/>
              <a:gd name="T10" fmla="*/ 0 h 528"/>
              <a:gd name="T11" fmla="*/ 720 w 720"/>
              <a:gd name="T12" fmla="*/ 528 h 528"/>
            </a:gdLst>
            <a:ahLst/>
            <a:cxnLst>
              <a:cxn ang="T6">
                <a:pos x="T0" y="T1"/>
              </a:cxn>
              <a:cxn ang="T7">
                <a:pos x="T2" y="T3"/>
              </a:cxn>
              <a:cxn ang="T8">
                <a:pos x="T4" y="T5"/>
              </a:cxn>
            </a:cxnLst>
            <a:rect l="T9" t="T10" r="T11" b="T12"/>
            <a:pathLst>
              <a:path w="720" h="528">
                <a:moveTo>
                  <a:pt x="0" y="528"/>
                </a:moveTo>
                <a:lnTo>
                  <a:pt x="48" y="0"/>
                </a:lnTo>
                <a:lnTo>
                  <a:pt x="720" y="336"/>
                </a:lnTo>
              </a:path>
            </a:pathLst>
          </a:custGeom>
          <a:solidFill>
            <a:schemeClr val="accent1">
              <a:alpha val="50195"/>
            </a:schemeClr>
          </a:solidFill>
          <a:ln w="4445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4040" name="AutoShape 12"/>
          <p:cNvSpPr>
            <a:spLocks noChangeArrowheads="1"/>
          </p:cNvSpPr>
          <p:nvPr/>
        </p:nvSpPr>
        <p:spPr bwMode="auto">
          <a:xfrm>
            <a:off x="3899439" y="1663566"/>
            <a:ext cx="1218023" cy="123203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1376277" name="Text Box 21"/>
          <p:cNvSpPr txBox="1">
            <a:spLocks noChangeArrowheads="1"/>
          </p:cNvSpPr>
          <p:nvPr/>
        </p:nvSpPr>
        <p:spPr bwMode="auto">
          <a:xfrm>
            <a:off x="290287" y="5275944"/>
            <a:ext cx="8527142" cy="830997"/>
          </a:xfrm>
          <a:prstGeom prst="rect">
            <a:avLst/>
          </a:prstGeom>
          <a:noFill/>
          <a:ln w="9525">
            <a:solidFill>
              <a:srgbClr val="FF0000"/>
            </a:solid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33CC"/>
                </a:solidFill>
                <a:effectLst/>
                <a:uLnTx/>
                <a:uFillTx/>
                <a:latin typeface="Arial"/>
                <a:ea typeface="+mn-ea"/>
                <a:cs typeface="Times New Roman" pitchFamily="18" charset="0"/>
              </a:rPr>
              <a:t>Corner location is covariant w.r.t. translation (on image level), corner response is invariant (on patch level)</a:t>
            </a:r>
            <a:endParaRPr kumimoji="0" lang="ru-RU" sz="2400" b="0" i="0" u="none" strike="noStrike" kern="1200" cap="none" spc="0" normalizeH="0" baseline="0" noProof="0" dirty="0">
              <a:ln>
                <a:noFill/>
              </a:ln>
              <a:solidFill>
                <a:srgbClr val="0033CC"/>
              </a:solidFill>
              <a:effectLst/>
              <a:uLnTx/>
              <a:uFillTx/>
              <a:latin typeface="Arial"/>
              <a:ea typeface="+mn-ea"/>
              <a:cs typeface="Times New Roman" pitchFamily="18" charset="0"/>
            </a:endParaRPr>
          </a:p>
        </p:txBody>
      </p:sp>
      <p:sp>
        <p:nvSpPr>
          <p:cNvPr id="21" name="Rectangle 7"/>
          <p:cNvSpPr>
            <a:spLocks noChangeArrowheads="1"/>
          </p:cNvSpPr>
          <p:nvPr/>
        </p:nvSpPr>
        <p:spPr bwMode="auto">
          <a:xfrm>
            <a:off x="5435329" y="1143000"/>
            <a:ext cx="2184671" cy="2209800"/>
          </a:xfrm>
          <a:prstGeom prst="rect">
            <a:avLst/>
          </a:prstGeom>
          <a:solidFill>
            <a:schemeClr val="accent1">
              <a:alpha val="50195"/>
            </a:scheme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22" name="Freeform 8"/>
          <p:cNvSpPr>
            <a:spLocks/>
          </p:cNvSpPr>
          <p:nvPr/>
        </p:nvSpPr>
        <p:spPr bwMode="auto">
          <a:xfrm>
            <a:off x="6553200" y="2246796"/>
            <a:ext cx="787909" cy="725004"/>
          </a:xfrm>
          <a:custGeom>
            <a:avLst/>
            <a:gdLst>
              <a:gd name="T0" fmla="*/ 0 w 720"/>
              <a:gd name="T1" fmla="*/ 7194 h 528"/>
              <a:gd name="T2" fmla="*/ 623 w 720"/>
              <a:gd name="T3" fmla="*/ 0 h 528"/>
              <a:gd name="T4" fmla="*/ 9359 w 720"/>
              <a:gd name="T5" fmla="*/ 4575 h 528"/>
              <a:gd name="T6" fmla="*/ 0 60000 65536"/>
              <a:gd name="T7" fmla="*/ 0 60000 65536"/>
              <a:gd name="T8" fmla="*/ 0 60000 65536"/>
              <a:gd name="T9" fmla="*/ 0 w 720"/>
              <a:gd name="T10" fmla="*/ 0 h 528"/>
              <a:gd name="T11" fmla="*/ 720 w 720"/>
              <a:gd name="T12" fmla="*/ 528 h 528"/>
            </a:gdLst>
            <a:ahLst/>
            <a:cxnLst>
              <a:cxn ang="T6">
                <a:pos x="T0" y="T1"/>
              </a:cxn>
              <a:cxn ang="T7">
                <a:pos x="T2" y="T3"/>
              </a:cxn>
              <a:cxn ang="T8">
                <a:pos x="T4" y="T5"/>
              </a:cxn>
            </a:cxnLst>
            <a:rect l="T9" t="T10" r="T11" b="T12"/>
            <a:pathLst>
              <a:path w="720" h="528">
                <a:moveTo>
                  <a:pt x="0" y="528"/>
                </a:moveTo>
                <a:lnTo>
                  <a:pt x="48" y="0"/>
                </a:lnTo>
                <a:lnTo>
                  <a:pt x="720" y="336"/>
                </a:lnTo>
              </a:path>
            </a:pathLst>
          </a:custGeom>
          <a:solidFill>
            <a:schemeClr val="accent1">
              <a:alpha val="50195"/>
            </a:schemeClr>
          </a:solidFill>
          <a:ln w="4445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12" name="TextBox 11"/>
          <p:cNvSpPr txBox="1"/>
          <p:nvPr/>
        </p:nvSpPr>
        <p:spPr>
          <a:xfrm>
            <a:off x="0" y="6596390"/>
            <a:ext cx="22098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Adapted from L. </a:t>
            </a:r>
            <a:r>
              <a:rPr kumimoji="0" lang="en-US" sz="105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Lazebnik</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Rectangle 1">
            <a:extLst>
              <a:ext uri="{FF2B5EF4-FFF2-40B4-BE49-F238E27FC236}">
                <a16:creationId xmlns:a16="http://schemas.microsoft.com/office/drawing/2014/main" id="{744105C7-2C70-41C4-B8AA-53E1CE99F10C}"/>
              </a:ext>
            </a:extLst>
          </p:cNvPr>
          <p:cNvSpPr/>
          <p:nvPr/>
        </p:nvSpPr>
        <p:spPr bwMode="auto">
          <a:xfrm>
            <a:off x="1712556" y="1425184"/>
            <a:ext cx="875019" cy="875019"/>
          </a:xfrm>
          <a:prstGeom prst="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cs typeface="Arial" pitchFamily="34" charset="0"/>
            </a:endParaRPr>
          </a:p>
        </p:txBody>
      </p:sp>
      <p:sp>
        <p:nvSpPr>
          <p:cNvPr id="3" name="Rectangle 2">
            <a:extLst>
              <a:ext uri="{FF2B5EF4-FFF2-40B4-BE49-F238E27FC236}">
                <a16:creationId xmlns:a16="http://schemas.microsoft.com/office/drawing/2014/main" id="{07735A2D-CE49-4E11-A35F-B1F3ED0643AD}"/>
              </a:ext>
            </a:extLst>
          </p:cNvPr>
          <p:cNvSpPr/>
          <p:nvPr/>
        </p:nvSpPr>
        <p:spPr bwMode="auto">
          <a:xfrm>
            <a:off x="6509644" y="2144412"/>
            <a:ext cx="875019" cy="875019"/>
          </a:xfrm>
          <a:prstGeom prst="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cs typeface="Arial" pitchFamily="34" charset="0"/>
            </a:endParaRPr>
          </a:p>
        </p:txBody>
      </p:sp>
      <p:sp>
        <p:nvSpPr>
          <p:cNvPr id="4" name="Slide Number Placeholder 3">
            <a:extLst>
              <a:ext uri="{FF2B5EF4-FFF2-40B4-BE49-F238E27FC236}">
                <a16:creationId xmlns:a16="http://schemas.microsoft.com/office/drawing/2014/main" id="{268231F2-A518-4544-AE09-BB6246481940}"/>
              </a:ext>
            </a:extLst>
          </p:cNvPr>
          <p:cNvSpPr>
            <a:spLocks noGrp="1"/>
          </p:cNvSpPr>
          <p:nvPr>
            <p:ph type="sldNum" sz="quarter" idx="12"/>
          </p:nvPr>
        </p:nvSpPr>
        <p:spPr/>
        <p:txBody>
          <a:bodyPr/>
          <a:lstStyle/>
          <a:p>
            <a:pPr>
              <a:defRPr/>
            </a:pPr>
            <a:fld id="{FB5E8383-8097-49A0-B8E6-E596C1255A04}" type="slidenum">
              <a:rPr lang="en-US" smtClean="0">
                <a:solidFill>
                  <a:srgbClr val="000000"/>
                </a:solidFill>
              </a:rPr>
              <a:pPr>
                <a:defRPr/>
              </a:pPr>
              <a:t>39</a:t>
            </a:fld>
            <a:endParaRPr lang="en-US">
              <a:solidFill>
                <a:srgbClr val="000000"/>
              </a:solidFill>
            </a:endParaRPr>
          </a:p>
        </p:txBody>
      </p:sp>
    </p:spTree>
    <p:extLst>
      <p:ext uri="{BB962C8B-B14F-4D97-AF65-F5344CB8AC3E}">
        <p14:creationId xmlns:p14="http://schemas.microsoft.com/office/powerpoint/2010/main" val="380174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62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6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6260" grpId="0"/>
      <p:bldP spid="137627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Not invariant to small changes</a:t>
            </a:r>
          </a:p>
          <a:p>
            <a:pPr lvl="1"/>
            <a:r>
              <a:rPr lang="en-US" dirty="0"/>
              <a:t>Translation</a:t>
            </a:r>
          </a:p>
          <a:p>
            <a:pPr lvl="1"/>
            <a:r>
              <a:rPr lang="en-US" dirty="0"/>
              <a:t>Illumination </a:t>
            </a:r>
          </a:p>
          <a:p>
            <a:pPr lvl="1"/>
            <a:r>
              <a:rPr lang="en-US" dirty="0"/>
              <a:t>etc.</a:t>
            </a:r>
          </a:p>
          <a:p>
            <a:r>
              <a:rPr lang="en-US" dirty="0"/>
              <a:t>Some parts of an image are more important than others</a:t>
            </a:r>
          </a:p>
          <a:p>
            <a:r>
              <a:rPr lang="en-US" dirty="0"/>
              <a:t>What do we want to represent? </a:t>
            </a:r>
          </a:p>
        </p:txBody>
      </p:sp>
      <p:sp>
        <p:nvSpPr>
          <p:cNvPr id="6" name="Title 1"/>
          <p:cNvSpPr>
            <a:spLocks noGrp="1"/>
          </p:cNvSpPr>
          <p:nvPr>
            <p:ph type="title"/>
          </p:nvPr>
        </p:nvSpPr>
        <p:spPr>
          <a:xfrm>
            <a:off x="457200" y="0"/>
            <a:ext cx="8229600" cy="914400"/>
          </a:xfrm>
        </p:spPr>
        <p:txBody>
          <a:bodyPr/>
          <a:lstStyle/>
          <a:p>
            <a:pPr algn="ctr"/>
            <a:r>
              <a:rPr lang="en-US" dirty="0"/>
              <a:t>Problems with pixel representation</a:t>
            </a:r>
          </a:p>
        </p:txBody>
      </p:sp>
      <p:sp>
        <p:nvSpPr>
          <p:cNvPr id="2" name="Slide Number Placeholder 1">
            <a:extLst>
              <a:ext uri="{FF2B5EF4-FFF2-40B4-BE49-F238E27FC236}">
                <a16:creationId xmlns:a16="http://schemas.microsoft.com/office/drawing/2014/main" id="{1F0AFB7C-5DF4-442E-9107-3F5AC3BD82F4}"/>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349642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dirty="0"/>
              <a:t>What happens if: Image rotation</a:t>
            </a:r>
            <a:endParaRPr lang="ru-RU" dirty="0"/>
          </a:p>
        </p:txBody>
      </p:sp>
      <p:sp>
        <p:nvSpPr>
          <p:cNvPr id="1376260" name="Text Box 4"/>
          <p:cNvSpPr txBox="1">
            <a:spLocks noChangeArrowheads="1"/>
          </p:cNvSpPr>
          <p:nvPr/>
        </p:nvSpPr>
        <p:spPr bwMode="auto">
          <a:xfrm>
            <a:off x="1219200" y="4572000"/>
            <a:ext cx="6705600" cy="83099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Times New Roman" pitchFamily="18" charset="0"/>
              </a:rPr>
              <a:t>Second moment ellipse rotates but its shape (i.e. </a:t>
            </a:r>
            <a:r>
              <a:rPr kumimoji="0" lang="en-US" sz="2400" b="0" i="0" u="none" strike="noStrike" kern="1200" cap="none" spc="0" normalizeH="0" baseline="0" noProof="0" dirty="0" err="1">
                <a:ln>
                  <a:noFill/>
                </a:ln>
                <a:solidFill>
                  <a:srgbClr val="000000"/>
                </a:solidFill>
                <a:effectLst/>
                <a:uLnTx/>
                <a:uFillTx/>
                <a:latin typeface="Arial"/>
                <a:ea typeface="+mn-ea"/>
                <a:cs typeface="Times New Roman" pitchFamily="18" charset="0"/>
              </a:rPr>
              <a:t>eigenvalues</a:t>
            </a:r>
            <a:r>
              <a:rPr kumimoji="0" lang="en-US" sz="2400" b="0" i="0" u="none" strike="noStrike" kern="1200" cap="none" spc="0" normalizeH="0" baseline="0" noProof="0" dirty="0">
                <a:ln>
                  <a:noFill/>
                </a:ln>
                <a:solidFill>
                  <a:srgbClr val="000000"/>
                </a:solidFill>
                <a:effectLst/>
                <a:uLnTx/>
                <a:uFillTx/>
                <a:latin typeface="Arial"/>
                <a:ea typeface="+mn-ea"/>
                <a:cs typeface="Times New Roman" pitchFamily="18" charset="0"/>
              </a:rPr>
              <a:t>) remains the same</a:t>
            </a:r>
            <a:endParaRPr kumimoji="0" lang="ru-RU" sz="2400" b="0" i="0" u="none" strike="noStrike" kern="1200" cap="none" spc="0" normalizeH="0" baseline="0" noProof="0" dirty="0">
              <a:ln>
                <a:noFill/>
              </a:ln>
              <a:solidFill>
                <a:srgbClr val="000000"/>
              </a:solidFill>
              <a:effectLst/>
              <a:uLnTx/>
              <a:uFillTx/>
              <a:latin typeface="Arial"/>
              <a:ea typeface="+mn-ea"/>
              <a:cs typeface="Times New Roman" pitchFamily="18" charset="0"/>
            </a:endParaRPr>
          </a:p>
        </p:txBody>
      </p:sp>
      <p:sp>
        <p:nvSpPr>
          <p:cNvPr id="44040" name="AutoShape 12"/>
          <p:cNvSpPr>
            <a:spLocks noChangeArrowheads="1"/>
          </p:cNvSpPr>
          <p:nvPr/>
        </p:nvSpPr>
        <p:spPr bwMode="auto">
          <a:xfrm>
            <a:off x="3944846" y="1713916"/>
            <a:ext cx="1218023" cy="123203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nvGrpSpPr>
          <p:cNvPr id="5" name="Group 13"/>
          <p:cNvGrpSpPr>
            <a:grpSpLocks/>
          </p:cNvGrpSpPr>
          <p:nvPr/>
        </p:nvGrpSpPr>
        <p:grpSpPr bwMode="auto">
          <a:xfrm rot="20330809">
            <a:off x="1769967" y="3632163"/>
            <a:ext cx="1481928" cy="590349"/>
            <a:chOff x="1536" y="2496"/>
            <a:chExt cx="1152" cy="384"/>
          </a:xfrm>
        </p:grpSpPr>
        <p:sp>
          <p:nvSpPr>
            <p:cNvPr id="44046" name="Oval 14"/>
            <p:cNvSpPr>
              <a:spLocks noChangeArrowheads="1"/>
            </p:cNvSpPr>
            <p:nvPr/>
          </p:nvSpPr>
          <p:spPr bwMode="auto">
            <a:xfrm>
              <a:off x="1536" y="2496"/>
              <a:ext cx="1152" cy="384"/>
            </a:xfrm>
            <a:prstGeom prst="ellipse">
              <a:avLst/>
            </a:prstGeom>
            <a:solidFill>
              <a:srgbClr val="7CF6D3"/>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4047" name="Line 15"/>
            <p:cNvSpPr>
              <a:spLocks noChangeShapeType="1"/>
            </p:cNvSpPr>
            <p:nvPr/>
          </p:nvSpPr>
          <p:spPr bwMode="auto">
            <a:xfrm>
              <a:off x="1536" y="2688"/>
              <a:ext cx="1152" cy="0"/>
            </a:xfrm>
            <a:prstGeom prst="line">
              <a:avLst/>
            </a:prstGeom>
            <a:no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4048" name="Line 16"/>
            <p:cNvSpPr>
              <a:spLocks noChangeShapeType="1"/>
            </p:cNvSpPr>
            <p:nvPr/>
          </p:nvSpPr>
          <p:spPr bwMode="auto">
            <a:xfrm>
              <a:off x="2112" y="2496"/>
              <a:ext cx="0" cy="384"/>
            </a:xfrm>
            <a:prstGeom prst="line">
              <a:avLst/>
            </a:prstGeom>
            <a:no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grpSp>
        <p:nvGrpSpPr>
          <p:cNvPr id="6" name="Group 17"/>
          <p:cNvGrpSpPr>
            <a:grpSpLocks/>
          </p:cNvGrpSpPr>
          <p:nvPr/>
        </p:nvGrpSpPr>
        <p:grpSpPr bwMode="auto">
          <a:xfrm rot="1035916">
            <a:off x="6008210" y="3632162"/>
            <a:ext cx="1481928" cy="590349"/>
            <a:chOff x="1536" y="2496"/>
            <a:chExt cx="1152" cy="384"/>
          </a:xfrm>
        </p:grpSpPr>
        <p:sp>
          <p:nvSpPr>
            <p:cNvPr id="44043" name="Oval 18"/>
            <p:cNvSpPr>
              <a:spLocks noChangeArrowheads="1"/>
            </p:cNvSpPr>
            <p:nvPr/>
          </p:nvSpPr>
          <p:spPr bwMode="auto">
            <a:xfrm>
              <a:off x="1536" y="2496"/>
              <a:ext cx="1152" cy="384"/>
            </a:xfrm>
            <a:prstGeom prst="ellipse">
              <a:avLst/>
            </a:prstGeom>
            <a:solidFill>
              <a:srgbClr val="7CF6D3"/>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4044" name="Line 19"/>
            <p:cNvSpPr>
              <a:spLocks noChangeShapeType="1"/>
            </p:cNvSpPr>
            <p:nvPr/>
          </p:nvSpPr>
          <p:spPr bwMode="auto">
            <a:xfrm>
              <a:off x="1536" y="2688"/>
              <a:ext cx="1152" cy="0"/>
            </a:xfrm>
            <a:prstGeom prst="line">
              <a:avLst/>
            </a:prstGeom>
            <a:no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4045" name="Line 20"/>
            <p:cNvSpPr>
              <a:spLocks noChangeShapeType="1"/>
            </p:cNvSpPr>
            <p:nvPr/>
          </p:nvSpPr>
          <p:spPr bwMode="auto">
            <a:xfrm>
              <a:off x="2112" y="2496"/>
              <a:ext cx="0" cy="384"/>
            </a:xfrm>
            <a:prstGeom prst="line">
              <a:avLst/>
            </a:prstGeom>
            <a:no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sp>
        <p:nvSpPr>
          <p:cNvPr id="23" name="TextBox 22"/>
          <p:cNvSpPr txBox="1"/>
          <p:nvPr/>
        </p:nvSpPr>
        <p:spPr>
          <a:xfrm>
            <a:off x="0" y="6596390"/>
            <a:ext cx="22098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Adapted from L. </a:t>
            </a:r>
            <a:r>
              <a:rPr kumimoji="0" lang="en-US" sz="105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Lazebnik</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1" name="Text Box 21"/>
          <p:cNvSpPr txBox="1">
            <a:spLocks noChangeArrowheads="1"/>
          </p:cNvSpPr>
          <p:nvPr/>
        </p:nvSpPr>
        <p:spPr bwMode="auto">
          <a:xfrm>
            <a:off x="290287" y="5566227"/>
            <a:ext cx="8527142" cy="830997"/>
          </a:xfrm>
          <a:prstGeom prst="rect">
            <a:avLst/>
          </a:prstGeom>
          <a:noFill/>
          <a:ln w="9525">
            <a:solidFill>
              <a:srgbClr val="FF0000"/>
            </a:solid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33CC"/>
                </a:solidFill>
                <a:effectLst/>
                <a:uLnTx/>
                <a:uFillTx/>
                <a:latin typeface="Arial"/>
                <a:ea typeface="+mn-ea"/>
                <a:cs typeface="Times New Roman" pitchFamily="18" charset="0"/>
              </a:rPr>
              <a:t>Corner location is covariant w.r.t. rotation (on image level), corner response is invariant (on patch level)</a:t>
            </a:r>
            <a:endParaRPr kumimoji="0" lang="ru-RU" sz="2400" b="0" i="0" u="none" strike="noStrike" kern="1200" cap="none" spc="0" normalizeH="0" baseline="0" noProof="0" dirty="0">
              <a:ln>
                <a:noFill/>
              </a:ln>
              <a:solidFill>
                <a:srgbClr val="0033CC"/>
              </a:solidFill>
              <a:effectLst/>
              <a:uLnTx/>
              <a:uFillTx/>
              <a:latin typeface="Arial"/>
              <a:ea typeface="+mn-ea"/>
              <a:cs typeface="Times New Roman" pitchFamily="18" charset="0"/>
            </a:endParaRPr>
          </a:p>
        </p:txBody>
      </p:sp>
      <p:grpSp>
        <p:nvGrpSpPr>
          <p:cNvPr id="12" name="Group 11">
            <a:extLst>
              <a:ext uri="{FF2B5EF4-FFF2-40B4-BE49-F238E27FC236}">
                <a16:creationId xmlns:a16="http://schemas.microsoft.com/office/drawing/2014/main" id="{D51699BD-4D24-4CAF-8A2E-687482A9F2B2}"/>
              </a:ext>
            </a:extLst>
          </p:cNvPr>
          <p:cNvGrpSpPr/>
          <p:nvPr/>
        </p:nvGrpSpPr>
        <p:grpSpPr>
          <a:xfrm>
            <a:off x="1315869" y="1197809"/>
            <a:ext cx="2184671" cy="2209800"/>
            <a:chOff x="1772209" y="1471749"/>
            <a:chExt cx="2184671" cy="2209800"/>
          </a:xfrm>
        </p:grpSpPr>
        <p:grpSp>
          <p:nvGrpSpPr>
            <p:cNvPr id="9" name="Group 8">
              <a:extLst>
                <a:ext uri="{FF2B5EF4-FFF2-40B4-BE49-F238E27FC236}">
                  <a16:creationId xmlns:a16="http://schemas.microsoft.com/office/drawing/2014/main" id="{BA468219-A33B-43BF-828F-2FE566DAB06F}"/>
                </a:ext>
              </a:extLst>
            </p:cNvPr>
            <p:cNvGrpSpPr/>
            <p:nvPr/>
          </p:nvGrpSpPr>
          <p:grpSpPr>
            <a:xfrm>
              <a:off x="1772209" y="1471749"/>
              <a:ext cx="2184671" cy="2209800"/>
              <a:chOff x="1772209" y="1471749"/>
              <a:chExt cx="2184671" cy="2209800"/>
            </a:xfrm>
          </p:grpSpPr>
          <p:sp>
            <p:nvSpPr>
              <p:cNvPr id="2" name="Rectangle 7">
                <a:extLst>
                  <a:ext uri="{FF2B5EF4-FFF2-40B4-BE49-F238E27FC236}">
                    <a16:creationId xmlns:a16="http://schemas.microsoft.com/office/drawing/2014/main" id="{2DD97543-4E7A-44DA-8E35-9D21B8CEB817}"/>
                  </a:ext>
                </a:extLst>
              </p:cNvPr>
              <p:cNvSpPr>
                <a:spLocks noChangeArrowheads="1"/>
              </p:cNvSpPr>
              <p:nvPr/>
            </p:nvSpPr>
            <p:spPr bwMode="auto">
              <a:xfrm>
                <a:off x="1772209" y="1471749"/>
                <a:ext cx="2184671" cy="2209800"/>
              </a:xfrm>
              <a:prstGeom prst="rect">
                <a:avLst/>
              </a:prstGeom>
              <a:solidFill>
                <a:schemeClr val="accent1">
                  <a:alpha val="50195"/>
                </a:scheme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nvGrpSpPr>
              <p:cNvPr id="3" name="Group 6"/>
              <p:cNvGrpSpPr>
                <a:grpSpLocks/>
              </p:cNvGrpSpPr>
              <p:nvPr/>
            </p:nvGrpSpPr>
            <p:grpSpPr bwMode="auto">
              <a:xfrm>
                <a:off x="1950602" y="1676400"/>
                <a:ext cx="1096221" cy="1108830"/>
                <a:chOff x="1248" y="1584"/>
                <a:chExt cx="1536" cy="1248"/>
              </a:xfrm>
            </p:grpSpPr>
            <p:sp>
              <p:nvSpPr>
                <p:cNvPr id="44051" name="Rectangle 7"/>
                <p:cNvSpPr>
                  <a:spLocks noChangeArrowheads="1"/>
                </p:cNvSpPr>
                <p:nvPr/>
              </p:nvSpPr>
              <p:spPr bwMode="auto">
                <a:xfrm>
                  <a:off x="1248" y="1584"/>
                  <a:ext cx="1536" cy="1248"/>
                </a:xfrm>
                <a:prstGeom prst="rect">
                  <a:avLst/>
                </a:prstGeom>
                <a:solidFill>
                  <a:schemeClr val="accent1">
                    <a:alpha val="50195"/>
                  </a:schemeClr>
                </a:solidFill>
                <a:ln w="9525">
                  <a:solidFill>
                    <a:schemeClr val="tx1"/>
                  </a:solidFill>
                  <a:prstDash val="dash"/>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4052" name="Freeform 8"/>
                <p:cNvSpPr>
                  <a:spLocks/>
                </p:cNvSpPr>
                <p:nvPr/>
              </p:nvSpPr>
              <p:spPr bwMode="auto">
                <a:xfrm>
                  <a:off x="1680" y="2016"/>
                  <a:ext cx="1104" cy="816"/>
                </a:xfrm>
                <a:custGeom>
                  <a:avLst/>
                  <a:gdLst>
                    <a:gd name="T0" fmla="*/ 0 w 720"/>
                    <a:gd name="T1" fmla="*/ 7194 h 528"/>
                    <a:gd name="T2" fmla="*/ 623 w 720"/>
                    <a:gd name="T3" fmla="*/ 0 h 528"/>
                    <a:gd name="T4" fmla="*/ 9359 w 720"/>
                    <a:gd name="T5" fmla="*/ 4575 h 528"/>
                    <a:gd name="T6" fmla="*/ 0 60000 65536"/>
                    <a:gd name="T7" fmla="*/ 0 60000 65536"/>
                    <a:gd name="T8" fmla="*/ 0 60000 65536"/>
                    <a:gd name="T9" fmla="*/ 0 w 720"/>
                    <a:gd name="T10" fmla="*/ 0 h 528"/>
                    <a:gd name="T11" fmla="*/ 720 w 720"/>
                    <a:gd name="T12" fmla="*/ 528 h 528"/>
                  </a:gdLst>
                  <a:ahLst/>
                  <a:cxnLst>
                    <a:cxn ang="T6">
                      <a:pos x="T0" y="T1"/>
                    </a:cxn>
                    <a:cxn ang="T7">
                      <a:pos x="T2" y="T3"/>
                    </a:cxn>
                    <a:cxn ang="T8">
                      <a:pos x="T4" y="T5"/>
                    </a:cxn>
                  </a:cxnLst>
                  <a:rect l="T9" t="T10" r="T11" b="T12"/>
                  <a:pathLst>
                    <a:path w="720" h="528">
                      <a:moveTo>
                        <a:pt x="0" y="528"/>
                      </a:moveTo>
                      <a:lnTo>
                        <a:pt x="48" y="0"/>
                      </a:lnTo>
                      <a:lnTo>
                        <a:pt x="720" y="336"/>
                      </a:lnTo>
                    </a:path>
                  </a:pathLst>
                </a:custGeom>
                <a:solidFill>
                  <a:schemeClr val="accent1">
                    <a:alpha val="50195"/>
                  </a:schemeClr>
                </a:solidFill>
                <a:ln w="4445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sp>
            <p:nvSpPr>
              <p:cNvPr id="7" name="Oval 6">
                <a:extLst>
                  <a:ext uri="{FF2B5EF4-FFF2-40B4-BE49-F238E27FC236}">
                    <a16:creationId xmlns:a16="http://schemas.microsoft.com/office/drawing/2014/main" id="{EB43B559-358F-4125-A524-CF7D1C530284}"/>
                  </a:ext>
                </a:extLst>
              </p:cNvPr>
              <p:cNvSpPr/>
              <p:nvPr/>
            </p:nvSpPr>
            <p:spPr bwMode="auto">
              <a:xfrm>
                <a:off x="1772209" y="1480745"/>
                <a:ext cx="178393" cy="178393"/>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cs typeface="Arial" pitchFamily="34" charset="0"/>
                </a:endParaRPr>
              </a:p>
            </p:txBody>
          </p:sp>
        </p:grpSp>
        <p:sp>
          <p:nvSpPr>
            <p:cNvPr id="10" name="Oval 9">
              <a:extLst>
                <a:ext uri="{FF2B5EF4-FFF2-40B4-BE49-F238E27FC236}">
                  <a16:creationId xmlns:a16="http://schemas.microsoft.com/office/drawing/2014/main" id="{89A4C808-B2D9-4390-8B92-09C0A0527F27}"/>
                </a:ext>
              </a:extLst>
            </p:cNvPr>
            <p:cNvSpPr/>
            <p:nvPr/>
          </p:nvSpPr>
          <p:spPr bwMode="auto">
            <a:xfrm>
              <a:off x="2169717" y="1877883"/>
              <a:ext cx="178393" cy="178393"/>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cs typeface="Arial" pitchFamily="34" charset="0"/>
              </a:endParaRPr>
            </a:p>
          </p:txBody>
        </p:sp>
      </p:grpSp>
      <p:grpSp>
        <p:nvGrpSpPr>
          <p:cNvPr id="13" name="Group 12">
            <a:extLst>
              <a:ext uri="{FF2B5EF4-FFF2-40B4-BE49-F238E27FC236}">
                <a16:creationId xmlns:a16="http://schemas.microsoft.com/office/drawing/2014/main" id="{B9AEAE1D-CC80-47E6-A7BF-C7153BAB25BF}"/>
              </a:ext>
            </a:extLst>
          </p:cNvPr>
          <p:cNvGrpSpPr/>
          <p:nvPr/>
        </p:nvGrpSpPr>
        <p:grpSpPr>
          <a:xfrm>
            <a:off x="5550452" y="1227211"/>
            <a:ext cx="2209800" cy="2184671"/>
            <a:chOff x="5396508" y="1469894"/>
            <a:chExt cx="2209800" cy="2184671"/>
          </a:xfrm>
        </p:grpSpPr>
        <p:grpSp>
          <p:nvGrpSpPr>
            <p:cNvPr id="30" name="Group 29">
              <a:extLst>
                <a:ext uri="{FF2B5EF4-FFF2-40B4-BE49-F238E27FC236}">
                  <a16:creationId xmlns:a16="http://schemas.microsoft.com/office/drawing/2014/main" id="{F48CD203-6C6F-4745-AA66-BA002984390E}"/>
                </a:ext>
              </a:extLst>
            </p:cNvPr>
            <p:cNvGrpSpPr/>
            <p:nvPr/>
          </p:nvGrpSpPr>
          <p:grpSpPr>
            <a:xfrm rot="5400000">
              <a:off x="5409072" y="1457330"/>
              <a:ext cx="2184671" cy="2209800"/>
              <a:chOff x="1772209" y="1471749"/>
              <a:chExt cx="2184671" cy="2209800"/>
            </a:xfrm>
          </p:grpSpPr>
          <p:sp>
            <p:nvSpPr>
              <p:cNvPr id="31" name="Rectangle 7">
                <a:extLst>
                  <a:ext uri="{FF2B5EF4-FFF2-40B4-BE49-F238E27FC236}">
                    <a16:creationId xmlns:a16="http://schemas.microsoft.com/office/drawing/2014/main" id="{ED7B7D75-E488-4324-8556-2CF494B1D034}"/>
                  </a:ext>
                </a:extLst>
              </p:cNvPr>
              <p:cNvSpPr>
                <a:spLocks noChangeArrowheads="1"/>
              </p:cNvSpPr>
              <p:nvPr/>
            </p:nvSpPr>
            <p:spPr bwMode="auto">
              <a:xfrm>
                <a:off x="1772209" y="1471749"/>
                <a:ext cx="2184671" cy="2209800"/>
              </a:xfrm>
              <a:prstGeom prst="rect">
                <a:avLst/>
              </a:prstGeom>
              <a:solidFill>
                <a:schemeClr val="accent1">
                  <a:alpha val="50195"/>
                </a:scheme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nvGrpSpPr>
              <p:cNvPr id="32" name="Group 6">
                <a:extLst>
                  <a:ext uri="{FF2B5EF4-FFF2-40B4-BE49-F238E27FC236}">
                    <a16:creationId xmlns:a16="http://schemas.microsoft.com/office/drawing/2014/main" id="{798682EE-BA33-40C3-AA00-80361481BC37}"/>
                  </a:ext>
                </a:extLst>
              </p:cNvPr>
              <p:cNvGrpSpPr>
                <a:grpSpLocks/>
              </p:cNvGrpSpPr>
              <p:nvPr/>
            </p:nvGrpSpPr>
            <p:grpSpPr bwMode="auto">
              <a:xfrm>
                <a:off x="1950602" y="1676400"/>
                <a:ext cx="1096221" cy="1108830"/>
                <a:chOff x="1248" y="1584"/>
                <a:chExt cx="1536" cy="1248"/>
              </a:xfrm>
            </p:grpSpPr>
            <p:sp>
              <p:nvSpPr>
                <p:cNvPr id="34" name="Rectangle 7">
                  <a:extLst>
                    <a:ext uri="{FF2B5EF4-FFF2-40B4-BE49-F238E27FC236}">
                      <a16:creationId xmlns:a16="http://schemas.microsoft.com/office/drawing/2014/main" id="{18167112-DAB1-4EA1-88CA-8CD7591FF483}"/>
                    </a:ext>
                  </a:extLst>
                </p:cNvPr>
                <p:cNvSpPr>
                  <a:spLocks noChangeArrowheads="1"/>
                </p:cNvSpPr>
                <p:nvPr/>
              </p:nvSpPr>
              <p:spPr bwMode="auto">
                <a:xfrm>
                  <a:off x="1248" y="1584"/>
                  <a:ext cx="1536" cy="1248"/>
                </a:xfrm>
                <a:prstGeom prst="rect">
                  <a:avLst/>
                </a:prstGeom>
                <a:solidFill>
                  <a:schemeClr val="accent1">
                    <a:alpha val="50195"/>
                  </a:schemeClr>
                </a:solidFill>
                <a:ln w="9525">
                  <a:solidFill>
                    <a:schemeClr val="tx1"/>
                  </a:solidFill>
                  <a:prstDash val="dash"/>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35" name="Freeform 8">
                  <a:extLst>
                    <a:ext uri="{FF2B5EF4-FFF2-40B4-BE49-F238E27FC236}">
                      <a16:creationId xmlns:a16="http://schemas.microsoft.com/office/drawing/2014/main" id="{A03E901D-D98B-42E3-A666-ADA5A62665A2}"/>
                    </a:ext>
                  </a:extLst>
                </p:cNvPr>
                <p:cNvSpPr>
                  <a:spLocks/>
                </p:cNvSpPr>
                <p:nvPr/>
              </p:nvSpPr>
              <p:spPr bwMode="auto">
                <a:xfrm>
                  <a:off x="1680" y="2016"/>
                  <a:ext cx="1104" cy="816"/>
                </a:xfrm>
                <a:custGeom>
                  <a:avLst/>
                  <a:gdLst>
                    <a:gd name="T0" fmla="*/ 0 w 720"/>
                    <a:gd name="T1" fmla="*/ 7194 h 528"/>
                    <a:gd name="T2" fmla="*/ 623 w 720"/>
                    <a:gd name="T3" fmla="*/ 0 h 528"/>
                    <a:gd name="T4" fmla="*/ 9359 w 720"/>
                    <a:gd name="T5" fmla="*/ 4575 h 528"/>
                    <a:gd name="T6" fmla="*/ 0 60000 65536"/>
                    <a:gd name="T7" fmla="*/ 0 60000 65536"/>
                    <a:gd name="T8" fmla="*/ 0 60000 65536"/>
                    <a:gd name="T9" fmla="*/ 0 w 720"/>
                    <a:gd name="T10" fmla="*/ 0 h 528"/>
                    <a:gd name="T11" fmla="*/ 720 w 720"/>
                    <a:gd name="T12" fmla="*/ 528 h 528"/>
                  </a:gdLst>
                  <a:ahLst/>
                  <a:cxnLst>
                    <a:cxn ang="T6">
                      <a:pos x="T0" y="T1"/>
                    </a:cxn>
                    <a:cxn ang="T7">
                      <a:pos x="T2" y="T3"/>
                    </a:cxn>
                    <a:cxn ang="T8">
                      <a:pos x="T4" y="T5"/>
                    </a:cxn>
                  </a:cxnLst>
                  <a:rect l="T9" t="T10" r="T11" b="T12"/>
                  <a:pathLst>
                    <a:path w="720" h="528">
                      <a:moveTo>
                        <a:pt x="0" y="528"/>
                      </a:moveTo>
                      <a:lnTo>
                        <a:pt x="48" y="0"/>
                      </a:lnTo>
                      <a:lnTo>
                        <a:pt x="720" y="336"/>
                      </a:lnTo>
                    </a:path>
                  </a:pathLst>
                </a:custGeom>
                <a:solidFill>
                  <a:schemeClr val="accent1">
                    <a:alpha val="50195"/>
                  </a:schemeClr>
                </a:solidFill>
                <a:ln w="4445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sp>
            <p:nvSpPr>
              <p:cNvPr id="33" name="Oval 32">
                <a:extLst>
                  <a:ext uri="{FF2B5EF4-FFF2-40B4-BE49-F238E27FC236}">
                    <a16:creationId xmlns:a16="http://schemas.microsoft.com/office/drawing/2014/main" id="{58E3497D-A614-4CBA-BF53-3A20F9087AF3}"/>
                  </a:ext>
                </a:extLst>
              </p:cNvPr>
              <p:cNvSpPr/>
              <p:nvPr/>
            </p:nvSpPr>
            <p:spPr bwMode="auto">
              <a:xfrm>
                <a:off x="1772209" y="1480745"/>
                <a:ext cx="178393" cy="178393"/>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cs typeface="Arial" pitchFamily="34" charset="0"/>
                </a:endParaRPr>
              </a:p>
            </p:txBody>
          </p:sp>
        </p:grpSp>
        <p:sp>
          <p:nvSpPr>
            <p:cNvPr id="11" name="Oval 10">
              <a:extLst>
                <a:ext uri="{FF2B5EF4-FFF2-40B4-BE49-F238E27FC236}">
                  <a16:creationId xmlns:a16="http://schemas.microsoft.com/office/drawing/2014/main" id="{F6C52C24-BC52-422A-9D29-B348B4501FF8}"/>
                </a:ext>
              </a:extLst>
            </p:cNvPr>
            <p:cNvSpPr/>
            <p:nvPr/>
          </p:nvSpPr>
          <p:spPr bwMode="auto">
            <a:xfrm>
              <a:off x="7015005" y="1877883"/>
              <a:ext cx="178393" cy="178393"/>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cs typeface="Arial" pitchFamily="34" charset="0"/>
              </a:endParaRPr>
            </a:p>
          </p:txBody>
        </p:sp>
      </p:grpSp>
      <p:sp>
        <p:nvSpPr>
          <p:cNvPr id="4" name="Slide Number Placeholder 3">
            <a:extLst>
              <a:ext uri="{FF2B5EF4-FFF2-40B4-BE49-F238E27FC236}">
                <a16:creationId xmlns:a16="http://schemas.microsoft.com/office/drawing/2014/main" id="{C46886F6-49FD-419B-A852-04E6CABFD3D8}"/>
              </a:ext>
            </a:extLst>
          </p:cNvPr>
          <p:cNvSpPr>
            <a:spLocks noGrp="1"/>
          </p:cNvSpPr>
          <p:nvPr>
            <p:ph type="sldNum" sz="quarter" idx="12"/>
          </p:nvPr>
        </p:nvSpPr>
        <p:spPr/>
        <p:txBody>
          <a:bodyPr/>
          <a:lstStyle/>
          <a:p>
            <a:pPr>
              <a:defRPr/>
            </a:pPr>
            <a:fld id="{FB5E8383-8097-49A0-B8E6-E596C1255A04}" type="slidenum">
              <a:rPr lang="en-US" smtClean="0">
                <a:solidFill>
                  <a:srgbClr val="000000"/>
                </a:solidFill>
              </a:rPr>
              <a:pPr>
                <a:defRPr/>
              </a:pPr>
              <a:t>40</a:t>
            </a:fld>
            <a:endParaRPr lang="en-US">
              <a:solidFill>
                <a:srgbClr val="000000"/>
              </a:solidFill>
            </a:endParaRPr>
          </a:p>
        </p:txBody>
      </p:sp>
    </p:spTree>
    <p:extLst>
      <p:ext uri="{BB962C8B-B14F-4D97-AF65-F5344CB8AC3E}">
        <p14:creationId xmlns:p14="http://schemas.microsoft.com/office/powerpoint/2010/main" val="61967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62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6260" grpId="0"/>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1" name="Rectangle 1"/>
          <p:cNvSpPr>
            <a:spLocks noGrp="1" noChangeArrowheads="1"/>
          </p:cNvSpPr>
          <p:nvPr>
            <p:ph type="title"/>
          </p:nvPr>
        </p:nvSpPr>
        <p:spPr>
          <a:ln/>
        </p:spPr>
        <p:txBody>
          <a:bodyPr rIns="132080"/>
          <a:lstStyle/>
          <a:p>
            <a:r>
              <a:rPr lang="en-US" dirty="0"/>
              <a:t>What happens if: Scaling</a:t>
            </a:r>
          </a:p>
        </p:txBody>
      </p:sp>
      <p:sp>
        <p:nvSpPr>
          <p:cNvPr id="76802" name="Rectangle 2"/>
          <p:cNvSpPr>
            <a:spLocks noGrp="1" noChangeArrowheads="1"/>
          </p:cNvSpPr>
          <p:nvPr>
            <p:ph idx="1"/>
          </p:nvPr>
        </p:nvSpPr>
        <p:spPr>
          <a:ln/>
        </p:spPr>
        <p:txBody>
          <a:bodyPr rIns="132080"/>
          <a:lstStyle/>
          <a:p>
            <a:r>
              <a:rPr lang="en-US"/>
              <a:t>Invariant to image scale?</a:t>
            </a:r>
          </a:p>
        </p:txBody>
      </p:sp>
      <p:pic>
        <p:nvPicPr>
          <p:cNvPr id="76803" name="Picture 3"/>
          <p:cNvPicPr>
            <a:picLocks noChangeArrowheads="1"/>
          </p:cNvPicPr>
          <p:nvPr/>
        </p:nvPicPr>
        <p:blipFill>
          <a:blip r:embed="rId3" cstate="print">
            <a:extLst>
              <a:ext uri="{28A0092B-C50C-407E-A947-70E740481C1C}">
                <a14:useLocalDpi xmlns:a14="http://schemas.microsoft.com/office/drawing/2010/main" val="0"/>
              </a:ext>
            </a:extLst>
          </a:blip>
          <a:srcRect t="47545" r="68622" b="18303"/>
          <a:stretch>
            <a:fillRect/>
          </a:stretch>
        </p:blipFill>
        <p:spPr bwMode="auto">
          <a:xfrm>
            <a:off x="4648200" y="3103551"/>
            <a:ext cx="3429000" cy="280405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a:tailEnd/>
              </a14:hiddenLine>
            </a:ext>
          </a:extLst>
        </p:spPr>
      </p:pic>
      <p:pic>
        <p:nvPicPr>
          <p:cNvPr id="76804" name="Picture 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850" y="3143250"/>
            <a:ext cx="3656013" cy="2743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a:tailEnd/>
              </a14:hiddenLine>
            </a:ext>
          </a:extLst>
        </p:spPr>
      </p:pic>
      <p:sp>
        <p:nvSpPr>
          <p:cNvPr id="76805" name="Rectangle 5"/>
          <p:cNvSpPr>
            <a:spLocks/>
          </p:cNvSpPr>
          <p:nvPr/>
        </p:nvSpPr>
        <p:spPr bwMode="auto">
          <a:xfrm>
            <a:off x="1955800" y="5981700"/>
            <a:ext cx="898525" cy="431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ＭＳ Ｐゴシック" charset="0"/>
                <a:cs typeface="Times New Roman" charset="0"/>
              </a:rPr>
              <a:t>image</a:t>
            </a:r>
          </a:p>
        </p:txBody>
      </p:sp>
      <p:sp>
        <p:nvSpPr>
          <p:cNvPr id="76806" name="Rectangle 6"/>
          <p:cNvSpPr>
            <a:spLocks/>
          </p:cNvSpPr>
          <p:nvPr/>
        </p:nvSpPr>
        <p:spPr bwMode="auto">
          <a:xfrm>
            <a:off x="5359400" y="5994400"/>
            <a:ext cx="1939925" cy="431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ＭＳ Ｐゴシック" charset="0"/>
                <a:cs typeface="Times New Roman" charset="0"/>
              </a:rPr>
              <a:t>zoomed image</a:t>
            </a:r>
          </a:p>
        </p:txBody>
      </p:sp>
      <p:sp>
        <p:nvSpPr>
          <p:cNvPr id="8" name="TextBox 7"/>
          <p:cNvSpPr txBox="1"/>
          <p:nvPr/>
        </p:nvSpPr>
        <p:spPr>
          <a:xfrm>
            <a:off x="0" y="6601022"/>
            <a:ext cx="785793"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A. </a:t>
            </a:r>
            <a:r>
              <a:rPr kumimoji="0" lang="en-US" sz="1050" b="0" i="0" u="none" strike="noStrike" kern="0" cap="none" spc="0" normalizeH="0" baseline="0" noProof="0" dirty="0" err="1">
                <a:ln>
                  <a:noFill/>
                </a:ln>
                <a:solidFill>
                  <a:srgbClr val="000000"/>
                </a:solidFill>
                <a:effectLst/>
                <a:uLnTx/>
                <a:uFillTx/>
                <a:latin typeface="Calibri" panose="020F0502020204030204" pitchFamily="34" charset="0"/>
                <a:ea typeface="+mn-ea"/>
                <a:cs typeface="+mn-cs"/>
              </a:rPr>
              <a:t>Torralba</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Slide Number Placeholder 1">
            <a:extLst>
              <a:ext uri="{FF2B5EF4-FFF2-40B4-BE49-F238E27FC236}">
                <a16:creationId xmlns:a16="http://schemas.microsoft.com/office/drawing/2014/main" id="{A9EAE03B-CDB6-4147-A1BE-F99B410A98B4}"/>
              </a:ext>
            </a:extLst>
          </p:cNvPr>
          <p:cNvSpPr>
            <a:spLocks noGrp="1"/>
          </p:cNvSpPr>
          <p:nvPr>
            <p:ph type="sldNum" sz="quarter" idx="12"/>
          </p:nvPr>
        </p:nvSpPr>
        <p:spPr/>
        <p:txBody>
          <a:bodyPr/>
          <a:lstStyle/>
          <a:p>
            <a:pPr>
              <a:defRPr/>
            </a:pPr>
            <a:fld id="{FB5E8383-8097-49A0-B8E6-E596C1255A04}" type="slidenum">
              <a:rPr lang="en-US" smtClean="0">
                <a:solidFill>
                  <a:srgbClr val="000000"/>
                </a:solidFill>
              </a:rPr>
              <a:pPr>
                <a:defRPr/>
              </a:pPr>
              <a:t>41</a:t>
            </a:fld>
            <a:endParaRPr lang="en-US">
              <a:solidFill>
                <a:srgbClr val="000000"/>
              </a:solidFill>
            </a:endParaRPr>
          </a:p>
        </p:txBody>
      </p:sp>
    </p:spTree>
    <p:extLst>
      <p:ext uri="{BB962C8B-B14F-4D97-AF65-F5344CB8AC3E}">
        <p14:creationId xmlns:p14="http://schemas.microsoft.com/office/powerpoint/2010/main" val="3842561114"/>
      </p:ext>
    </p:extLst>
  </p:cSld>
  <p:clrMapOvr>
    <a:overrideClrMapping bg1="lt1" tx1="dk1" bg2="lt2" tx2="dk2" accent1="accent1" accent2="accent2" accent3="accent3" accent4="accent4" accent5="accent5" accent6="accent6" hlink="hlink" folHlink="folHlink"/>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dirty="0"/>
              <a:t>What happens if: Scaling</a:t>
            </a:r>
            <a:endParaRPr lang="ru-RU" dirty="0"/>
          </a:p>
        </p:txBody>
      </p:sp>
      <p:sp>
        <p:nvSpPr>
          <p:cNvPr id="1212427" name="Text Box 11"/>
          <p:cNvSpPr txBox="1">
            <a:spLocks noChangeArrowheads="1"/>
          </p:cNvSpPr>
          <p:nvPr/>
        </p:nvSpPr>
        <p:spPr bwMode="auto">
          <a:xfrm>
            <a:off x="6030898" y="3635302"/>
            <a:ext cx="2590800" cy="137318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Times New Roman" pitchFamily="18" charset="0"/>
              </a:rPr>
              <a:t>All points will be classified as </a:t>
            </a:r>
            <a:r>
              <a:rPr kumimoji="0" lang="en-US" sz="2800" b="0" i="0" u="none" strike="noStrike" kern="1200" cap="none" spc="0" normalizeH="0" baseline="0" noProof="0">
                <a:ln>
                  <a:noFill/>
                </a:ln>
                <a:solidFill>
                  <a:srgbClr val="0033CC"/>
                </a:solidFill>
                <a:effectLst/>
                <a:uLnTx/>
                <a:uFillTx/>
                <a:latin typeface="Arial"/>
                <a:ea typeface="+mn-ea"/>
                <a:cs typeface="Times New Roman" pitchFamily="18" charset="0"/>
              </a:rPr>
              <a:t>edges</a:t>
            </a:r>
            <a:endParaRPr kumimoji="0" lang="ru-RU" sz="2800" b="0" i="0" u="none" strike="noStrike" kern="1200" cap="none" spc="0" normalizeH="0" baseline="0" noProof="0">
              <a:ln>
                <a:noFill/>
              </a:ln>
              <a:solidFill>
                <a:srgbClr val="0033CC"/>
              </a:solidFill>
              <a:effectLst/>
              <a:uLnTx/>
              <a:uFillTx/>
              <a:latin typeface="Arial"/>
              <a:ea typeface="+mn-ea"/>
              <a:cs typeface="Times New Roman" pitchFamily="18" charset="0"/>
            </a:endParaRPr>
          </a:p>
        </p:txBody>
      </p:sp>
      <p:grpSp>
        <p:nvGrpSpPr>
          <p:cNvPr id="45060" name="Group 17"/>
          <p:cNvGrpSpPr>
            <a:grpSpLocks/>
          </p:cNvGrpSpPr>
          <p:nvPr/>
        </p:nvGrpSpPr>
        <p:grpSpPr bwMode="auto">
          <a:xfrm>
            <a:off x="1690688" y="2751138"/>
            <a:ext cx="442912" cy="434975"/>
            <a:chOff x="4329" y="1733"/>
            <a:chExt cx="279" cy="274"/>
          </a:xfrm>
        </p:grpSpPr>
        <p:sp>
          <p:nvSpPr>
            <p:cNvPr id="45070" name="Freeform 4"/>
            <p:cNvSpPr>
              <a:spLocks/>
            </p:cNvSpPr>
            <p:nvPr/>
          </p:nvSpPr>
          <p:spPr bwMode="auto">
            <a:xfrm>
              <a:off x="4368" y="1799"/>
              <a:ext cx="240" cy="208"/>
            </a:xfrm>
            <a:custGeom>
              <a:avLst/>
              <a:gdLst>
                <a:gd name="T0" fmla="*/ 0 w 1728"/>
                <a:gd name="T1" fmla="*/ 0 h 1264"/>
                <a:gd name="T2" fmla="*/ 0 w 1728"/>
                <a:gd name="T3" fmla="*/ 0 h 1264"/>
                <a:gd name="T4" fmla="*/ 0 w 1728"/>
                <a:gd name="T5" fmla="*/ 0 h 1264"/>
                <a:gd name="T6" fmla="*/ 0 w 1728"/>
                <a:gd name="T7" fmla="*/ 0 h 1264"/>
                <a:gd name="T8" fmla="*/ 0 w 1728"/>
                <a:gd name="T9" fmla="*/ 0 h 1264"/>
                <a:gd name="T10" fmla="*/ 0 60000 65536"/>
                <a:gd name="T11" fmla="*/ 0 60000 65536"/>
                <a:gd name="T12" fmla="*/ 0 60000 65536"/>
                <a:gd name="T13" fmla="*/ 0 60000 65536"/>
                <a:gd name="T14" fmla="*/ 0 60000 65536"/>
                <a:gd name="T15" fmla="*/ 0 w 1728"/>
                <a:gd name="T16" fmla="*/ 0 h 1264"/>
                <a:gd name="T17" fmla="*/ 1728 w 1728"/>
                <a:gd name="T18" fmla="*/ 1264 h 1264"/>
              </a:gdLst>
              <a:ahLst/>
              <a:cxnLst>
                <a:cxn ang="T10">
                  <a:pos x="T0" y="T1"/>
                </a:cxn>
                <a:cxn ang="T11">
                  <a:pos x="T2" y="T3"/>
                </a:cxn>
                <a:cxn ang="T12">
                  <a:pos x="T4" y="T5"/>
                </a:cxn>
                <a:cxn ang="T13">
                  <a:pos x="T6" y="T7"/>
                </a:cxn>
                <a:cxn ang="T14">
                  <a:pos x="T8" y="T9"/>
                </a:cxn>
              </a:cxnLst>
              <a:rect l="T15" t="T16" r="T17" b="T18"/>
              <a:pathLst>
                <a:path w="1728" h="1264">
                  <a:moveTo>
                    <a:pt x="0" y="1264"/>
                  </a:moveTo>
                  <a:cubicBezTo>
                    <a:pt x="12" y="932"/>
                    <a:pt x="24" y="600"/>
                    <a:pt x="96" y="400"/>
                  </a:cubicBezTo>
                  <a:cubicBezTo>
                    <a:pt x="168" y="200"/>
                    <a:pt x="272" y="128"/>
                    <a:pt x="432" y="64"/>
                  </a:cubicBezTo>
                  <a:cubicBezTo>
                    <a:pt x="592" y="0"/>
                    <a:pt x="840" y="0"/>
                    <a:pt x="1056" y="16"/>
                  </a:cubicBezTo>
                  <a:cubicBezTo>
                    <a:pt x="1272" y="32"/>
                    <a:pt x="1500" y="96"/>
                    <a:pt x="1728" y="160"/>
                  </a:cubicBezTo>
                </a:path>
              </a:pathLst>
            </a:custGeom>
            <a:noFill/>
            <a:ln w="254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5071" name="Rectangle 5"/>
            <p:cNvSpPr>
              <a:spLocks noChangeArrowheads="1"/>
            </p:cNvSpPr>
            <p:nvPr/>
          </p:nvSpPr>
          <p:spPr bwMode="auto">
            <a:xfrm>
              <a:off x="4329" y="1733"/>
              <a:ext cx="240" cy="240"/>
            </a:xfrm>
            <a:prstGeom prst="rect">
              <a:avLst/>
            </a:prstGeom>
            <a:solidFill>
              <a:schemeClr val="accent1">
                <a:alpha val="50195"/>
              </a:scheme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sp>
        <p:nvSpPr>
          <p:cNvPr id="45061" name="Text Box 12"/>
          <p:cNvSpPr txBox="1">
            <a:spLocks noChangeArrowheads="1"/>
          </p:cNvSpPr>
          <p:nvPr/>
        </p:nvSpPr>
        <p:spPr bwMode="auto">
          <a:xfrm>
            <a:off x="1219200" y="3635302"/>
            <a:ext cx="1600200" cy="5191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Times New Roman" pitchFamily="18" charset="0"/>
              </a:rPr>
              <a:t>Corner</a:t>
            </a:r>
            <a:endParaRPr kumimoji="0" lang="ru-RU" sz="2800" b="0" i="0" u="none" strike="noStrike" kern="1200" cap="none" spc="0" normalizeH="0" baseline="0" noProof="0">
              <a:ln>
                <a:noFill/>
              </a:ln>
              <a:solidFill>
                <a:srgbClr val="000000"/>
              </a:solidFill>
              <a:effectLst/>
              <a:uLnTx/>
              <a:uFillTx/>
              <a:latin typeface="Arial"/>
              <a:ea typeface="+mn-ea"/>
              <a:cs typeface="Times New Roman" pitchFamily="18" charset="0"/>
            </a:endParaRPr>
          </a:p>
        </p:txBody>
      </p:sp>
      <p:sp>
        <p:nvSpPr>
          <p:cNvPr id="1212432" name="Text Box 16"/>
          <p:cNvSpPr txBox="1">
            <a:spLocks noChangeArrowheads="1"/>
          </p:cNvSpPr>
          <p:nvPr/>
        </p:nvSpPr>
        <p:spPr bwMode="auto">
          <a:xfrm>
            <a:off x="1143000" y="5447161"/>
            <a:ext cx="6934200" cy="1015663"/>
          </a:xfrm>
          <a:prstGeom prst="rect">
            <a:avLst/>
          </a:prstGeom>
          <a:noFill/>
          <a:ln w="9525">
            <a:solidFill>
              <a:srgbClr val="FF0000"/>
            </a:solid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33CC"/>
                </a:solidFill>
                <a:effectLst/>
                <a:uLnTx/>
                <a:uFillTx/>
                <a:latin typeface="Arial"/>
                <a:ea typeface="+mn-ea"/>
                <a:cs typeface="Times New Roman" pitchFamily="18" charset="0"/>
              </a:rPr>
              <a:t>Corner location is not covariant to scaling!</a:t>
            </a:r>
          </a:p>
          <a:p>
            <a:pPr marL="0" marR="0" lvl="0" indent="0" algn="ctr" defTabSz="914400" rtl="0" eaLnBrk="1" fontAlgn="base" latinLnBrk="0" hangingPunct="1">
              <a:lnSpc>
                <a:spcPct val="100000"/>
              </a:lnSpc>
              <a:spcBef>
                <a:spcPct val="50000"/>
              </a:spcBef>
              <a:spcAft>
                <a:spcPct val="0"/>
              </a:spcAft>
              <a:buClrTx/>
              <a:buSzTx/>
              <a:buFontTx/>
              <a:buNone/>
              <a:tabLst/>
              <a:defRPr/>
            </a:pPr>
            <a:r>
              <a:rPr lang="en-US" sz="2400" dirty="0">
                <a:solidFill>
                  <a:srgbClr val="0033CC"/>
                </a:solidFill>
                <a:latin typeface="Arial"/>
                <a:cs typeface="Times New Roman" pitchFamily="18" charset="0"/>
              </a:rPr>
              <a:t>(Window size is part of algorithm)</a:t>
            </a:r>
            <a:endParaRPr kumimoji="0" lang="ru-RU" sz="2400" b="0" i="0" u="none" strike="noStrike" kern="1200" cap="none" spc="0" normalizeH="0" baseline="0" noProof="0" dirty="0">
              <a:ln>
                <a:noFill/>
              </a:ln>
              <a:solidFill>
                <a:srgbClr val="0033CC"/>
              </a:solidFill>
              <a:effectLst/>
              <a:uLnTx/>
              <a:uFillTx/>
              <a:latin typeface="Arial"/>
              <a:ea typeface="+mn-ea"/>
              <a:cs typeface="Times New Roman" pitchFamily="18" charset="0"/>
            </a:endParaRPr>
          </a:p>
        </p:txBody>
      </p:sp>
      <p:grpSp>
        <p:nvGrpSpPr>
          <p:cNvPr id="3" name="Group 25"/>
          <p:cNvGrpSpPr>
            <a:grpSpLocks/>
          </p:cNvGrpSpPr>
          <p:nvPr/>
        </p:nvGrpSpPr>
        <p:grpSpPr bwMode="auto">
          <a:xfrm>
            <a:off x="3276600" y="1828800"/>
            <a:ext cx="5029200" cy="2159000"/>
            <a:chOff x="2064" y="1152"/>
            <a:chExt cx="3168" cy="1360"/>
          </a:xfrm>
        </p:grpSpPr>
        <p:grpSp>
          <p:nvGrpSpPr>
            <p:cNvPr id="45064" name="Group 19"/>
            <p:cNvGrpSpPr>
              <a:grpSpLocks/>
            </p:cNvGrpSpPr>
            <p:nvPr/>
          </p:nvGrpSpPr>
          <p:grpSpPr bwMode="auto">
            <a:xfrm>
              <a:off x="2064" y="1248"/>
              <a:ext cx="3168" cy="1264"/>
              <a:chOff x="2064" y="1248"/>
              <a:chExt cx="3168" cy="1264"/>
            </a:xfrm>
          </p:grpSpPr>
          <p:sp>
            <p:nvSpPr>
              <p:cNvPr id="45068" name="Freeform 6"/>
              <p:cNvSpPr>
                <a:spLocks/>
              </p:cNvSpPr>
              <p:nvPr/>
            </p:nvSpPr>
            <p:spPr bwMode="auto">
              <a:xfrm>
                <a:off x="3504" y="1248"/>
                <a:ext cx="1728" cy="1264"/>
              </a:xfrm>
              <a:custGeom>
                <a:avLst/>
                <a:gdLst>
                  <a:gd name="T0" fmla="*/ 0 w 1728"/>
                  <a:gd name="T1" fmla="*/ 1264 h 1264"/>
                  <a:gd name="T2" fmla="*/ 96 w 1728"/>
                  <a:gd name="T3" fmla="*/ 400 h 1264"/>
                  <a:gd name="T4" fmla="*/ 432 w 1728"/>
                  <a:gd name="T5" fmla="*/ 64 h 1264"/>
                  <a:gd name="T6" fmla="*/ 1056 w 1728"/>
                  <a:gd name="T7" fmla="*/ 16 h 1264"/>
                  <a:gd name="T8" fmla="*/ 1728 w 1728"/>
                  <a:gd name="T9" fmla="*/ 160 h 1264"/>
                  <a:gd name="T10" fmla="*/ 0 60000 65536"/>
                  <a:gd name="T11" fmla="*/ 0 60000 65536"/>
                  <a:gd name="T12" fmla="*/ 0 60000 65536"/>
                  <a:gd name="T13" fmla="*/ 0 60000 65536"/>
                  <a:gd name="T14" fmla="*/ 0 60000 65536"/>
                  <a:gd name="T15" fmla="*/ 0 w 1728"/>
                  <a:gd name="T16" fmla="*/ 0 h 1264"/>
                  <a:gd name="T17" fmla="*/ 1728 w 1728"/>
                  <a:gd name="T18" fmla="*/ 1264 h 1264"/>
                </a:gdLst>
                <a:ahLst/>
                <a:cxnLst>
                  <a:cxn ang="T10">
                    <a:pos x="T0" y="T1"/>
                  </a:cxn>
                  <a:cxn ang="T11">
                    <a:pos x="T2" y="T3"/>
                  </a:cxn>
                  <a:cxn ang="T12">
                    <a:pos x="T4" y="T5"/>
                  </a:cxn>
                  <a:cxn ang="T13">
                    <a:pos x="T6" y="T7"/>
                  </a:cxn>
                  <a:cxn ang="T14">
                    <a:pos x="T8" y="T9"/>
                  </a:cxn>
                </a:cxnLst>
                <a:rect l="T15" t="T16" r="T17" b="T18"/>
                <a:pathLst>
                  <a:path w="1728" h="1264">
                    <a:moveTo>
                      <a:pt x="0" y="1264"/>
                    </a:moveTo>
                    <a:cubicBezTo>
                      <a:pt x="12" y="932"/>
                      <a:pt x="24" y="600"/>
                      <a:pt x="96" y="400"/>
                    </a:cubicBezTo>
                    <a:cubicBezTo>
                      <a:pt x="168" y="200"/>
                      <a:pt x="272" y="128"/>
                      <a:pt x="432" y="64"/>
                    </a:cubicBezTo>
                    <a:cubicBezTo>
                      <a:pt x="592" y="0"/>
                      <a:pt x="840" y="0"/>
                      <a:pt x="1056" y="16"/>
                    </a:cubicBezTo>
                    <a:cubicBezTo>
                      <a:pt x="1272" y="32"/>
                      <a:pt x="1500" y="96"/>
                      <a:pt x="1728" y="160"/>
                    </a:cubicBezTo>
                  </a:path>
                </a:pathLst>
              </a:custGeom>
              <a:noFill/>
              <a:ln w="381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5069" name="AutoShape 10"/>
              <p:cNvSpPr>
                <a:spLocks noChangeArrowheads="1"/>
              </p:cNvSpPr>
              <p:nvPr/>
            </p:nvSpPr>
            <p:spPr bwMode="auto">
              <a:xfrm>
                <a:off x="2064" y="1584"/>
                <a:ext cx="1056" cy="52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sp>
          <p:nvSpPr>
            <p:cNvPr id="45065" name="Rectangle 22"/>
            <p:cNvSpPr>
              <a:spLocks noChangeArrowheads="1"/>
            </p:cNvSpPr>
            <p:nvPr/>
          </p:nvSpPr>
          <p:spPr bwMode="auto">
            <a:xfrm>
              <a:off x="4224" y="1152"/>
              <a:ext cx="240" cy="240"/>
            </a:xfrm>
            <a:prstGeom prst="rect">
              <a:avLst/>
            </a:prstGeom>
            <a:solidFill>
              <a:schemeClr val="accent1">
                <a:alpha val="50195"/>
              </a:scheme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5066" name="Rectangle 23"/>
            <p:cNvSpPr>
              <a:spLocks noChangeArrowheads="1"/>
            </p:cNvSpPr>
            <p:nvPr/>
          </p:nvSpPr>
          <p:spPr bwMode="auto">
            <a:xfrm>
              <a:off x="3648" y="1296"/>
              <a:ext cx="240" cy="240"/>
            </a:xfrm>
            <a:prstGeom prst="rect">
              <a:avLst/>
            </a:prstGeom>
            <a:solidFill>
              <a:schemeClr val="accent1">
                <a:alpha val="50195"/>
              </a:scheme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sp>
          <p:nvSpPr>
            <p:cNvPr id="45067" name="Rectangle 24"/>
            <p:cNvSpPr>
              <a:spLocks noChangeArrowheads="1"/>
            </p:cNvSpPr>
            <p:nvPr/>
          </p:nvSpPr>
          <p:spPr bwMode="auto">
            <a:xfrm>
              <a:off x="3408" y="1824"/>
              <a:ext cx="240" cy="240"/>
            </a:xfrm>
            <a:prstGeom prst="rect">
              <a:avLst/>
            </a:prstGeom>
            <a:solidFill>
              <a:schemeClr val="accent1">
                <a:alpha val="50195"/>
              </a:scheme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pitchFamily="34" charset="0"/>
              </a:endParaRPr>
            </a:p>
          </p:txBody>
        </p:sp>
      </p:grpSp>
      <p:sp>
        <p:nvSpPr>
          <p:cNvPr id="17" name="TextBox 16"/>
          <p:cNvSpPr txBox="1"/>
          <p:nvPr/>
        </p:nvSpPr>
        <p:spPr>
          <a:xfrm>
            <a:off x="0" y="6596390"/>
            <a:ext cx="22098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Adapted from L. </a:t>
            </a:r>
            <a:r>
              <a:rPr kumimoji="0" lang="en-US" sz="105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Lazebnik</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Slide Number Placeholder 1">
            <a:extLst>
              <a:ext uri="{FF2B5EF4-FFF2-40B4-BE49-F238E27FC236}">
                <a16:creationId xmlns:a16="http://schemas.microsoft.com/office/drawing/2014/main" id="{16D18BD6-6899-4433-9DF4-DD40AA92FC3B}"/>
              </a:ext>
            </a:extLst>
          </p:cNvPr>
          <p:cNvSpPr>
            <a:spLocks noGrp="1"/>
          </p:cNvSpPr>
          <p:nvPr>
            <p:ph type="sldNum" sz="quarter" idx="12"/>
          </p:nvPr>
        </p:nvSpPr>
        <p:spPr/>
        <p:txBody>
          <a:bodyPr/>
          <a:lstStyle/>
          <a:p>
            <a:pPr>
              <a:defRPr/>
            </a:pPr>
            <a:fld id="{FB5E8383-8097-49A0-B8E6-E596C1255A04}" type="slidenum">
              <a:rPr lang="en-US" smtClean="0">
                <a:solidFill>
                  <a:srgbClr val="000000"/>
                </a:solidFill>
              </a:rPr>
              <a:pPr>
                <a:defRPr/>
              </a:pPr>
              <a:t>42</a:t>
            </a:fld>
            <a:endParaRPr lang="en-US">
              <a:solidFill>
                <a:srgbClr val="000000"/>
              </a:solidFill>
            </a:endParaRPr>
          </a:p>
        </p:txBody>
      </p:sp>
    </p:spTree>
    <p:extLst>
      <p:ext uri="{BB962C8B-B14F-4D97-AF65-F5344CB8AC3E}">
        <p14:creationId xmlns:p14="http://schemas.microsoft.com/office/powerpoint/2010/main" val="24734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124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12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2427" grpId="0" autoUpdateAnimBg="0"/>
      <p:bldP spid="121243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4"/>
          <p:cNvSpPr>
            <a:spLocks noGrp="1" noChangeArrowheads="1"/>
          </p:cNvSpPr>
          <p:nvPr>
            <p:ph idx="1"/>
          </p:nvPr>
        </p:nvSpPr>
        <p:spPr>
          <a:xfrm>
            <a:off x="457200" y="1600200"/>
            <a:ext cx="7957930" cy="4525963"/>
          </a:xfrm>
          <a:ln/>
        </p:spPr>
        <p:txBody>
          <a:bodyPr rIns="132080"/>
          <a:lstStyle/>
          <a:p>
            <a:r>
              <a:rPr lang="en-US" sz="2800" dirty="0"/>
              <a:t>Problem: </a:t>
            </a:r>
          </a:p>
          <a:p>
            <a:pPr lvl="1"/>
            <a:r>
              <a:rPr lang="en-US" sz="2200" dirty="0"/>
              <a:t>How do we choose corresponding windows </a:t>
            </a:r>
            <a:r>
              <a:rPr lang="en-US" sz="2200" dirty="0">
                <a:solidFill>
                  <a:srgbClr val="0033CC"/>
                </a:solidFill>
                <a:latin typeface="Times New Roman Bold Italic" charset="0"/>
                <a:cs typeface="Times New Roman Bold Italic" charset="0"/>
                <a:sym typeface="Times New Roman Bold Italic" charset="0"/>
              </a:rPr>
              <a:t>independently</a:t>
            </a:r>
            <a:r>
              <a:rPr lang="en-US" sz="2200" dirty="0"/>
              <a:t> in each image?</a:t>
            </a:r>
          </a:p>
          <a:p>
            <a:pPr lvl="1"/>
            <a:r>
              <a:rPr lang="en-US" sz="2200" dirty="0"/>
              <a:t>Do objects have a </a:t>
            </a:r>
            <a:r>
              <a:rPr lang="en-US" sz="2200" u="sng" dirty="0"/>
              <a:t>characteristic scale</a:t>
            </a:r>
            <a:r>
              <a:rPr lang="en-US" sz="2200" dirty="0"/>
              <a:t> that we can identify?</a:t>
            </a:r>
          </a:p>
        </p:txBody>
      </p:sp>
      <p:sp>
        <p:nvSpPr>
          <p:cNvPr id="87041" name="Freeform 1"/>
          <p:cNvSpPr>
            <a:spLocks/>
          </p:cNvSpPr>
          <p:nvPr/>
        </p:nvSpPr>
        <p:spPr bwMode="auto">
          <a:xfrm>
            <a:off x="7162800" y="3108321"/>
            <a:ext cx="844550" cy="1887538"/>
          </a:xfrm>
          <a:custGeom>
            <a:avLst/>
            <a:gdLst>
              <a:gd name="T0" fmla="*/ 0 w 21148"/>
              <a:gd name="T1" fmla="*/ 19356 h 20852"/>
              <a:gd name="T2" fmla="*/ 17153 w 21148"/>
              <a:gd name="T3" fmla="*/ 20197 h 20852"/>
              <a:gd name="T4" fmla="*/ 20965 w 21148"/>
              <a:gd name="T5" fmla="*/ 10940 h 20852"/>
              <a:gd name="T6" fmla="*/ 13341 w 21148"/>
              <a:gd name="T7" fmla="*/ 4208 h 20852"/>
              <a:gd name="T8" fmla="*/ 20965 w 21148"/>
              <a:gd name="T9" fmla="*/ 0 h 20852"/>
            </a:gdLst>
            <a:ahLst/>
            <a:cxnLst>
              <a:cxn ang="0">
                <a:pos x="T0" y="T1"/>
              </a:cxn>
              <a:cxn ang="0">
                <a:pos x="T2" y="T3"/>
              </a:cxn>
              <a:cxn ang="0">
                <a:pos x="T4" y="T5"/>
              </a:cxn>
              <a:cxn ang="0">
                <a:pos x="T6" y="T7"/>
              </a:cxn>
              <a:cxn ang="0">
                <a:pos x="T8" y="T9"/>
              </a:cxn>
            </a:cxnLst>
            <a:rect l="0" t="0" r="r" b="b"/>
            <a:pathLst>
              <a:path w="21148" h="20852">
                <a:moveTo>
                  <a:pt x="0" y="19356"/>
                </a:moveTo>
                <a:cubicBezTo>
                  <a:pt x="6829" y="20478"/>
                  <a:pt x="13659" y="21600"/>
                  <a:pt x="17153" y="20197"/>
                </a:cubicBezTo>
                <a:cubicBezTo>
                  <a:pt x="20647" y="18795"/>
                  <a:pt x="21600" y="13605"/>
                  <a:pt x="20965" y="10940"/>
                </a:cubicBezTo>
                <a:cubicBezTo>
                  <a:pt x="20329" y="8275"/>
                  <a:pt x="13341" y="6031"/>
                  <a:pt x="13341" y="4208"/>
                </a:cubicBezTo>
                <a:cubicBezTo>
                  <a:pt x="13341" y="2384"/>
                  <a:pt x="17153" y="1192"/>
                  <a:pt x="20965" y="0"/>
                </a:cubicBezTo>
              </a:path>
            </a:pathLst>
          </a:custGeom>
          <a:noFill/>
          <a:ln w="38100" cap="flat">
            <a:solidFill>
              <a:schemeClr val="tx1"/>
            </a:solidFill>
            <a:prstDash val="solid"/>
            <a:round/>
            <a:headEnd type="none" w="med" len="med"/>
            <a:tailEnd type="non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42" name="Freeform 2"/>
          <p:cNvSpPr>
            <a:spLocks/>
          </p:cNvSpPr>
          <p:nvPr/>
        </p:nvSpPr>
        <p:spPr bwMode="auto">
          <a:xfrm>
            <a:off x="5715000" y="5163582"/>
            <a:ext cx="1019175" cy="1306512"/>
          </a:xfrm>
          <a:custGeom>
            <a:avLst/>
            <a:gdLst>
              <a:gd name="T0" fmla="*/ 0 w 20907"/>
              <a:gd name="T1" fmla="*/ 20172 h 20996"/>
              <a:gd name="T2" fmla="*/ 15614 w 20907"/>
              <a:gd name="T3" fmla="*/ 20172 h 20996"/>
              <a:gd name="T4" fmla="*/ 12492 w 20907"/>
              <a:gd name="T5" fmla="*/ 11603 h 20996"/>
              <a:gd name="T6" fmla="*/ 20299 w 20907"/>
              <a:gd name="T7" fmla="*/ 9155 h 20996"/>
              <a:gd name="T8" fmla="*/ 20299 w 20907"/>
              <a:gd name="T9" fmla="*/ 5483 h 20996"/>
              <a:gd name="T10" fmla="*/ 19551 w 20907"/>
              <a:gd name="T11" fmla="*/ 0 h 20996"/>
            </a:gdLst>
            <a:ahLst/>
            <a:cxnLst>
              <a:cxn ang="0">
                <a:pos x="T0" y="T1"/>
              </a:cxn>
              <a:cxn ang="0">
                <a:pos x="T2" y="T3"/>
              </a:cxn>
              <a:cxn ang="0">
                <a:pos x="T4" y="T5"/>
              </a:cxn>
              <a:cxn ang="0">
                <a:pos x="T6" y="T7"/>
              </a:cxn>
              <a:cxn ang="0">
                <a:pos x="T8" y="T9"/>
              </a:cxn>
              <a:cxn ang="0">
                <a:pos x="T10" y="T11"/>
              </a:cxn>
            </a:cxnLst>
            <a:rect l="0" t="0" r="r" b="b"/>
            <a:pathLst>
              <a:path w="20907" h="20996">
                <a:moveTo>
                  <a:pt x="0" y="20172"/>
                </a:moveTo>
                <a:cubicBezTo>
                  <a:pt x="6766" y="20886"/>
                  <a:pt x="13533" y="21600"/>
                  <a:pt x="15614" y="20172"/>
                </a:cubicBezTo>
                <a:cubicBezTo>
                  <a:pt x="17696" y="18744"/>
                  <a:pt x="11711" y="13439"/>
                  <a:pt x="12492" y="11603"/>
                </a:cubicBezTo>
                <a:cubicBezTo>
                  <a:pt x="13272" y="9767"/>
                  <a:pt x="18998" y="10175"/>
                  <a:pt x="20299" y="9155"/>
                </a:cubicBezTo>
                <a:cubicBezTo>
                  <a:pt x="21600" y="8135"/>
                  <a:pt x="20429" y="7013"/>
                  <a:pt x="20299" y="5483"/>
                </a:cubicBezTo>
                <a:cubicBezTo>
                  <a:pt x="20169" y="3953"/>
                  <a:pt x="19843" y="1964"/>
                  <a:pt x="19551" y="0"/>
                </a:cubicBezTo>
              </a:path>
            </a:pathLst>
          </a:custGeom>
          <a:noFill/>
          <a:ln w="38100" cap="flat">
            <a:solidFill>
              <a:schemeClr val="tx1"/>
            </a:solidFill>
            <a:prstDash val="solid"/>
            <a:round/>
            <a:headEnd type="none" w="med" len="med"/>
            <a:tailEnd type="non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45" name="Freeform 5"/>
          <p:cNvSpPr>
            <a:spLocks/>
          </p:cNvSpPr>
          <p:nvPr/>
        </p:nvSpPr>
        <p:spPr bwMode="auto">
          <a:xfrm>
            <a:off x="2057400" y="4849257"/>
            <a:ext cx="2743200" cy="1995487"/>
          </a:xfrm>
          <a:custGeom>
            <a:avLst/>
            <a:gdLst>
              <a:gd name="T0" fmla="*/ 0 w 21600"/>
              <a:gd name="T1" fmla="+- 0 21600 122"/>
              <a:gd name="T2" fmla="*/ 21600 h 21478"/>
              <a:gd name="T3" fmla="*/ 1200 w 21600"/>
              <a:gd name="T4" fmla="+- 0 6835 122"/>
              <a:gd name="T5" fmla="*/ 6835 h 21478"/>
              <a:gd name="T6" fmla="*/ 5400 w 21600"/>
              <a:gd name="T7" fmla="+- 0 1094 122"/>
              <a:gd name="T8" fmla="*/ 1094 h 21478"/>
              <a:gd name="T9" fmla="*/ 13200 w 21600"/>
              <a:gd name="T10" fmla="+- 0 273 122"/>
              <a:gd name="T11" fmla="*/ 273 h 21478"/>
              <a:gd name="T12" fmla="*/ 21600 w 21600"/>
              <a:gd name="T13" fmla="+- 0 2734 122"/>
              <a:gd name="T14" fmla="*/ 2734 h 21478"/>
            </a:gdLst>
            <a:ahLst/>
            <a:cxnLst>
              <a:cxn ang="0">
                <a:pos x="T0" y="T2"/>
              </a:cxn>
              <a:cxn ang="0">
                <a:pos x="T3" y="T5"/>
              </a:cxn>
              <a:cxn ang="0">
                <a:pos x="T6" y="T8"/>
              </a:cxn>
              <a:cxn ang="0">
                <a:pos x="T9" y="T11"/>
              </a:cxn>
              <a:cxn ang="0">
                <a:pos x="T12" y="T14"/>
              </a:cxn>
            </a:cxnLst>
            <a:rect l="0" t="0" r="r" b="b"/>
            <a:pathLst>
              <a:path w="21600" h="21478">
                <a:moveTo>
                  <a:pt x="0" y="21478"/>
                </a:moveTo>
                <a:cubicBezTo>
                  <a:pt x="150" y="15805"/>
                  <a:pt x="300" y="10131"/>
                  <a:pt x="1200" y="6713"/>
                </a:cubicBezTo>
                <a:cubicBezTo>
                  <a:pt x="2100" y="3296"/>
                  <a:pt x="3400" y="2065"/>
                  <a:pt x="5400" y="972"/>
                </a:cubicBezTo>
                <a:cubicBezTo>
                  <a:pt x="7400" y="-122"/>
                  <a:pt x="10500" y="-122"/>
                  <a:pt x="13200" y="151"/>
                </a:cubicBezTo>
                <a:cubicBezTo>
                  <a:pt x="15900" y="425"/>
                  <a:pt x="18750" y="1519"/>
                  <a:pt x="21600" y="2612"/>
                </a:cubicBezTo>
              </a:path>
            </a:pathLst>
          </a:custGeom>
          <a:noFill/>
          <a:ln w="38100" cap="flat">
            <a:solidFill>
              <a:schemeClr val="tx1"/>
            </a:solidFill>
            <a:prstDash val="solid"/>
            <a:round/>
            <a:headEnd type="none" w="med" len="med"/>
            <a:tailEnd type="non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46" name="Oval 6"/>
          <p:cNvSpPr>
            <a:spLocks/>
          </p:cNvSpPr>
          <p:nvPr/>
        </p:nvSpPr>
        <p:spPr bwMode="auto">
          <a:xfrm>
            <a:off x="2528888" y="4790519"/>
            <a:ext cx="381000" cy="381000"/>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47" name="Oval 7"/>
          <p:cNvSpPr>
            <a:spLocks/>
          </p:cNvSpPr>
          <p:nvPr/>
        </p:nvSpPr>
        <p:spPr bwMode="auto">
          <a:xfrm>
            <a:off x="2328863" y="4609544"/>
            <a:ext cx="795337" cy="790575"/>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48" name="Oval 8"/>
          <p:cNvSpPr>
            <a:spLocks/>
          </p:cNvSpPr>
          <p:nvPr/>
        </p:nvSpPr>
        <p:spPr bwMode="auto">
          <a:xfrm>
            <a:off x="1995488" y="4319032"/>
            <a:ext cx="1447800" cy="1371600"/>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49" name="Oval 9"/>
          <p:cNvSpPr>
            <a:spLocks/>
          </p:cNvSpPr>
          <p:nvPr/>
        </p:nvSpPr>
        <p:spPr bwMode="auto">
          <a:xfrm>
            <a:off x="1447800" y="3752294"/>
            <a:ext cx="2514600" cy="2514600"/>
          </a:xfrm>
          <a:prstGeom prst="ellipse">
            <a:avLst/>
          </a:prstGeom>
          <a:solidFill>
            <a:schemeClr val="accent1">
              <a:alpha val="49803"/>
            </a:schemeClr>
          </a:solidFill>
          <a:ln w="25400" cap="flat">
            <a:solidFill>
              <a:srgbClr val="FF0000"/>
            </a:solidFill>
            <a:prstDash val="solid"/>
            <a:round/>
            <a:headEnd type="none" w="med" len="med"/>
            <a:tailEnd type="none" w="med" len="me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50" name="Freeform 10"/>
          <p:cNvSpPr>
            <a:spLocks/>
          </p:cNvSpPr>
          <p:nvPr/>
        </p:nvSpPr>
        <p:spPr bwMode="auto">
          <a:xfrm>
            <a:off x="6664325" y="4806394"/>
            <a:ext cx="498475" cy="360363"/>
          </a:xfrm>
          <a:custGeom>
            <a:avLst/>
            <a:gdLst>
              <a:gd name="T0" fmla="*/ 0 w 21600"/>
              <a:gd name="T1" fmla="+- 0 21600 122"/>
              <a:gd name="T2" fmla="*/ 21600 h 21478"/>
              <a:gd name="T3" fmla="*/ 1200 w 21600"/>
              <a:gd name="T4" fmla="+- 0 6835 122"/>
              <a:gd name="T5" fmla="*/ 6835 h 21478"/>
              <a:gd name="T6" fmla="*/ 5400 w 21600"/>
              <a:gd name="T7" fmla="+- 0 1094 122"/>
              <a:gd name="T8" fmla="*/ 1094 h 21478"/>
              <a:gd name="T9" fmla="*/ 13200 w 21600"/>
              <a:gd name="T10" fmla="+- 0 273 122"/>
              <a:gd name="T11" fmla="*/ 273 h 21478"/>
              <a:gd name="T12" fmla="*/ 21600 w 21600"/>
              <a:gd name="T13" fmla="+- 0 2734 122"/>
              <a:gd name="T14" fmla="*/ 2734 h 21478"/>
            </a:gdLst>
            <a:ahLst/>
            <a:cxnLst>
              <a:cxn ang="0">
                <a:pos x="T0" y="T2"/>
              </a:cxn>
              <a:cxn ang="0">
                <a:pos x="T3" y="T5"/>
              </a:cxn>
              <a:cxn ang="0">
                <a:pos x="T6" y="T8"/>
              </a:cxn>
              <a:cxn ang="0">
                <a:pos x="T9" y="T11"/>
              </a:cxn>
              <a:cxn ang="0">
                <a:pos x="T12" y="T14"/>
              </a:cxn>
            </a:cxnLst>
            <a:rect l="0" t="0" r="r" b="b"/>
            <a:pathLst>
              <a:path w="21600" h="21478">
                <a:moveTo>
                  <a:pt x="0" y="21478"/>
                </a:moveTo>
                <a:cubicBezTo>
                  <a:pt x="150" y="15805"/>
                  <a:pt x="300" y="10131"/>
                  <a:pt x="1200" y="6713"/>
                </a:cubicBezTo>
                <a:cubicBezTo>
                  <a:pt x="2100" y="3296"/>
                  <a:pt x="3400" y="2065"/>
                  <a:pt x="5400" y="972"/>
                </a:cubicBezTo>
                <a:cubicBezTo>
                  <a:pt x="7400" y="-122"/>
                  <a:pt x="10500" y="-122"/>
                  <a:pt x="13200" y="151"/>
                </a:cubicBezTo>
                <a:cubicBezTo>
                  <a:pt x="15900" y="425"/>
                  <a:pt x="18750" y="1519"/>
                  <a:pt x="21600" y="2612"/>
                </a:cubicBezTo>
              </a:path>
            </a:pathLst>
          </a:custGeom>
          <a:noFill/>
          <a:ln w="38100" cap="flat">
            <a:solidFill>
              <a:schemeClr val="tx1"/>
            </a:solidFill>
            <a:prstDash val="solid"/>
            <a:round/>
            <a:headEnd type="none" w="med" len="med"/>
            <a:tailEnd type="non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51" name="Oval 11"/>
          <p:cNvSpPr>
            <a:spLocks/>
          </p:cNvSpPr>
          <p:nvPr/>
        </p:nvSpPr>
        <p:spPr bwMode="auto">
          <a:xfrm>
            <a:off x="6381750" y="4442857"/>
            <a:ext cx="795338" cy="790575"/>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52" name="Oval 12"/>
          <p:cNvSpPr>
            <a:spLocks/>
          </p:cNvSpPr>
          <p:nvPr/>
        </p:nvSpPr>
        <p:spPr bwMode="auto">
          <a:xfrm>
            <a:off x="6048375" y="4152344"/>
            <a:ext cx="1447800" cy="1371600"/>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53" name="Oval 13"/>
          <p:cNvSpPr>
            <a:spLocks/>
          </p:cNvSpPr>
          <p:nvPr/>
        </p:nvSpPr>
        <p:spPr bwMode="auto">
          <a:xfrm>
            <a:off x="5500688" y="3585607"/>
            <a:ext cx="2514600" cy="2514600"/>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54" name="Oval 14"/>
          <p:cNvSpPr>
            <a:spLocks/>
          </p:cNvSpPr>
          <p:nvPr/>
        </p:nvSpPr>
        <p:spPr bwMode="auto">
          <a:xfrm>
            <a:off x="6553200" y="4607957"/>
            <a:ext cx="457200" cy="455612"/>
          </a:xfrm>
          <a:prstGeom prst="ellipse">
            <a:avLst/>
          </a:prstGeom>
          <a:solidFill>
            <a:schemeClr val="accent1">
              <a:alpha val="49803"/>
            </a:schemeClr>
          </a:solidFill>
          <a:ln w="25400" cap="flat">
            <a:solidFill>
              <a:srgbClr val="FF0000"/>
            </a:solidFill>
            <a:prstDash val="solid"/>
            <a:round/>
            <a:headEnd type="none" w="med" len="med"/>
            <a:tailEnd type="none" w="med" len="me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055" name="Line 15"/>
          <p:cNvSpPr>
            <a:spLocks noChangeShapeType="1"/>
          </p:cNvSpPr>
          <p:nvPr/>
        </p:nvSpPr>
        <p:spPr bwMode="auto">
          <a:xfrm>
            <a:off x="3925888" y="4633357"/>
            <a:ext cx="2592387" cy="128587"/>
          </a:xfrm>
          <a:prstGeom prst="line">
            <a:avLst/>
          </a:prstGeom>
          <a:noFill/>
          <a:ln w="12700" cap="flat">
            <a:solidFill>
              <a:srgbClr val="FF0000"/>
            </a:solidFill>
            <a:prstDash val="solid"/>
            <a:round/>
            <a:headEnd type="stealth" w="med" len="med"/>
            <a:tailEnd type="stealth"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p:cNvSpPr txBox="1"/>
          <p:nvPr/>
        </p:nvSpPr>
        <p:spPr>
          <a:xfrm>
            <a:off x="0" y="6601022"/>
            <a:ext cx="219964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a:ea typeface="+mn-ea"/>
                <a:cs typeface="+mn-cs"/>
              </a:rPr>
              <a:t>Adapted from D. </a:t>
            </a:r>
            <a:r>
              <a:rPr kumimoji="0" lang="en-US" sz="1050" b="0" i="0" u="none" strike="noStrike" kern="0" cap="none" spc="0" normalizeH="0" baseline="0" noProof="0" dirty="0" err="1">
                <a:ln>
                  <a:noFill/>
                </a:ln>
                <a:solidFill>
                  <a:srgbClr val="000000"/>
                </a:solidFill>
                <a:effectLst/>
                <a:uLnTx/>
                <a:uFillTx/>
                <a:latin typeface="Calibri"/>
                <a:ea typeface="+mn-ea"/>
                <a:cs typeface="+mn-cs"/>
              </a:rPr>
              <a:t>Frolova</a:t>
            </a:r>
            <a:r>
              <a:rPr kumimoji="0" lang="en-US" sz="1050" b="0" i="0" u="none" strike="noStrike" kern="0" cap="none" spc="0" normalizeH="0" baseline="0" noProof="0" dirty="0">
                <a:ln>
                  <a:noFill/>
                </a:ln>
                <a:solidFill>
                  <a:srgbClr val="000000"/>
                </a:solidFill>
                <a:effectLst/>
                <a:uLnTx/>
                <a:uFillTx/>
                <a:latin typeface="Calibri"/>
                <a:ea typeface="+mn-ea"/>
                <a:cs typeface="+mn-cs"/>
              </a:rPr>
              <a:t>, D. </a:t>
            </a:r>
            <a:r>
              <a:rPr kumimoji="0" lang="en-US" sz="1050" b="0" i="0" u="none" strike="noStrike" kern="0" cap="none" spc="0" normalizeH="0" baseline="0" noProof="0" dirty="0" err="1">
                <a:ln>
                  <a:noFill/>
                </a:ln>
                <a:solidFill>
                  <a:srgbClr val="000000"/>
                </a:solidFill>
                <a:effectLst/>
                <a:uLnTx/>
                <a:uFillTx/>
                <a:latin typeface="Calibri"/>
                <a:ea typeface="+mn-ea"/>
                <a:cs typeface="+mn-cs"/>
              </a:rPr>
              <a:t>Simakov</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p:cNvSpPr>
            <a:spLocks noGrp="1"/>
          </p:cNvSpPr>
          <p:nvPr>
            <p:ph type="title"/>
          </p:nvPr>
        </p:nvSpPr>
        <p:spPr/>
        <p:txBody>
          <a:bodyPr/>
          <a:lstStyle/>
          <a:p>
            <a:r>
              <a:rPr lang="en-US" dirty="0"/>
              <a:t>Scale invariant detection</a:t>
            </a:r>
          </a:p>
        </p:txBody>
      </p:sp>
      <p:sp>
        <p:nvSpPr>
          <p:cNvPr id="3" name="Slide Number Placeholder 2">
            <a:extLst>
              <a:ext uri="{FF2B5EF4-FFF2-40B4-BE49-F238E27FC236}">
                <a16:creationId xmlns:a16="http://schemas.microsoft.com/office/drawing/2014/main" id="{A8109FE7-36FE-4DE5-A074-8EE34085A91B}"/>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53556475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4"/>
          <p:cNvSpPr>
            <a:spLocks noGrp="1" noChangeArrowheads="1"/>
          </p:cNvSpPr>
          <p:nvPr>
            <p:ph type="title"/>
          </p:nvPr>
        </p:nvSpPr>
        <p:spPr/>
        <p:txBody>
          <a:bodyPr/>
          <a:lstStyle/>
          <a:p>
            <a:pPr eaLnBrk="1" hangingPunct="1"/>
            <a:r>
              <a:rPr lang="en-US" dirty="0"/>
              <a:t>Scale invariant detection</a:t>
            </a:r>
            <a:endParaRPr lang="ru-RU" dirty="0"/>
          </a:p>
        </p:txBody>
      </p:sp>
      <p:sp>
        <p:nvSpPr>
          <p:cNvPr id="117763" name="Rectangle 5"/>
          <p:cNvSpPr>
            <a:spLocks noGrp="1" noChangeArrowheads="1"/>
          </p:cNvSpPr>
          <p:nvPr>
            <p:ph idx="1"/>
          </p:nvPr>
        </p:nvSpPr>
        <p:spPr>
          <a:xfrm>
            <a:off x="457200" y="1600200"/>
            <a:ext cx="8229600" cy="4830763"/>
          </a:xfrm>
        </p:spPr>
        <p:txBody>
          <a:bodyPr>
            <a:normAutofit/>
          </a:bodyPr>
          <a:lstStyle/>
          <a:p>
            <a:pPr eaLnBrk="1" hangingPunct="1"/>
            <a:r>
              <a:rPr lang="en-US" sz="2800" dirty="0"/>
              <a:t>Solution:</a:t>
            </a:r>
          </a:p>
          <a:p>
            <a:pPr lvl="1" eaLnBrk="1" hangingPunct="1"/>
            <a:r>
              <a:rPr lang="en-US" sz="2400" dirty="0"/>
              <a:t>Design a function on the region which has the same shape even if the image is resized</a:t>
            </a:r>
          </a:p>
          <a:p>
            <a:pPr lvl="1"/>
            <a:r>
              <a:rPr lang="en-US" sz="2400" dirty="0">
                <a:ea typeface="ＭＳ Ｐゴシック" charset="-128"/>
                <a:cs typeface="ＭＳ Ｐゴシック" charset="-128"/>
              </a:rPr>
              <a:t>Take a local maximum of this function</a:t>
            </a:r>
            <a:endParaRPr lang="ru-RU" sz="2400" dirty="0">
              <a:ea typeface="ＭＳ Ｐゴシック" charset="-128"/>
              <a:cs typeface="ＭＳ Ｐゴシック" charset="-128"/>
            </a:endParaRPr>
          </a:p>
          <a:p>
            <a:pPr lvl="1" eaLnBrk="1" hangingPunct="1"/>
            <a:endParaRPr lang="en-US" sz="2400" dirty="0"/>
          </a:p>
          <a:p>
            <a:pPr lvl="1" eaLnBrk="1" hangingPunct="1">
              <a:buNone/>
            </a:pPr>
            <a:br>
              <a:rPr lang="en-US" sz="2400" dirty="0"/>
            </a:br>
            <a:br>
              <a:rPr lang="en-US" sz="2400" dirty="0"/>
            </a:br>
            <a:endParaRPr lang="en-US" sz="2400" dirty="0"/>
          </a:p>
        </p:txBody>
      </p:sp>
      <p:grpSp>
        <p:nvGrpSpPr>
          <p:cNvPr id="2" name="Group 58"/>
          <p:cNvGrpSpPr>
            <a:grpSpLocks/>
          </p:cNvGrpSpPr>
          <p:nvPr/>
        </p:nvGrpSpPr>
        <p:grpSpPr bwMode="auto">
          <a:xfrm>
            <a:off x="3897313" y="5116512"/>
            <a:ext cx="1284287" cy="625475"/>
            <a:chOff x="2455" y="2342"/>
            <a:chExt cx="809" cy="394"/>
          </a:xfrm>
        </p:grpSpPr>
        <p:sp>
          <p:nvSpPr>
            <p:cNvPr id="117781" name="AutoShape 59"/>
            <p:cNvSpPr>
              <a:spLocks noChangeArrowheads="1"/>
            </p:cNvSpPr>
            <p:nvPr/>
          </p:nvSpPr>
          <p:spPr bwMode="auto">
            <a:xfrm>
              <a:off x="2688" y="2544"/>
              <a:ext cx="38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17782" name="Text Box 60"/>
            <p:cNvSpPr txBox="1">
              <a:spLocks noChangeArrowheads="1"/>
            </p:cNvSpPr>
            <p:nvPr/>
          </p:nvSpPr>
          <p:spPr bwMode="auto">
            <a:xfrm>
              <a:off x="2455" y="2342"/>
              <a:ext cx="809" cy="250"/>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3CC"/>
                  </a:solidFill>
                  <a:effectLst/>
                  <a:uLnTx/>
                  <a:uFillTx/>
                  <a:latin typeface="Arial" charset="0"/>
                  <a:ea typeface="ＭＳ Ｐゴシック" charset="-128"/>
                  <a:cs typeface="ＭＳ Ｐゴシック" charset="-128"/>
                </a:rPr>
                <a:t>scale = 1/2</a:t>
              </a:r>
              <a:endParaRPr kumimoji="0" lang="ru-RU" sz="2000" b="0" i="0" u="none" strike="noStrike" kern="1200" cap="none" spc="0" normalizeH="0" baseline="0" noProof="0">
                <a:ln>
                  <a:noFill/>
                </a:ln>
                <a:solidFill>
                  <a:srgbClr val="0033CC"/>
                </a:solidFill>
                <a:effectLst/>
                <a:uLnTx/>
                <a:uFillTx/>
                <a:latin typeface="Arial" charset="0"/>
                <a:ea typeface="ＭＳ Ｐゴシック" charset="-128"/>
                <a:cs typeface="ＭＳ Ｐゴシック" charset="-128"/>
              </a:endParaRPr>
            </a:p>
          </p:txBody>
        </p:sp>
      </p:grpSp>
      <p:grpSp>
        <p:nvGrpSpPr>
          <p:cNvPr id="3" name="Group 65"/>
          <p:cNvGrpSpPr>
            <a:grpSpLocks/>
          </p:cNvGrpSpPr>
          <p:nvPr/>
        </p:nvGrpSpPr>
        <p:grpSpPr bwMode="auto">
          <a:xfrm>
            <a:off x="76200" y="4648200"/>
            <a:ext cx="3676650" cy="2024062"/>
            <a:chOff x="48" y="3055"/>
            <a:chExt cx="2316" cy="1275"/>
          </a:xfrm>
        </p:grpSpPr>
        <p:sp>
          <p:nvSpPr>
            <p:cNvPr id="117775" name="Line 46"/>
            <p:cNvSpPr>
              <a:spLocks noChangeShapeType="1"/>
            </p:cNvSpPr>
            <p:nvPr/>
          </p:nvSpPr>
          <p:spPr bwMode="auto">
            <a:xfrm>
              <a:off x="297" y="4080"/>
              <a:ext cx="1920" cy="0"/>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17776" name="Line 47"/>
            <p:cNvSpPr>
              <a:spLocks noChangeShapeType="1"/>
            </p:cNvSpPr>
            <p:nvPr/>
          </p:nvSpPr>
          <p:spPr bwMode="auto">
            <a:xfrm flipV="1">
              <a:off x="297" y="3168"/>
              <a:ext cx="0" cy="912"/>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17777" name="Text Box 48"/>
            <p:cNvSpPr txBox="1">
              <a:spLocks noChangeArrowheads="1"/>
            </p:cNvSpPr>
            <p:nvPr/>
          </p:nvSpPr>
          <p:spPr bwMode="auto">
            <a:xfrm>
              <a:off x="48" y="3072"/>
              <a:ext cx="256" cy="288"/>
            </a:xfrm>
            <a:prstGeom prst="rect">
              <a:avLst/>
            </a:prstGeom>
            <a:noFill/>
            <a:ln w="9525">
              <a:noFill/>
              <a:miter lim="800000"/>
              <a:headEnd/>
              <a:tailEnd/>
            </a:ln>
          </p:spPr>
          <p:txBody>
            <a:bodyP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f</a:t>
              </a:r>
              <a:endParaRPr kumimoji="0" lang="ru-RU"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17778" name="Text Box 49"/>
            <p:cNvSpPr txBox="1">
              <a:spLocks noChangeArrowheads="1"/>
            </p:cNvSpPr>
            <p:nvPr/>
          </p:nvSpPr>
          <p:spPr bwMode="auto">
            <a:xfrm>
              <a:off x="1552" y="4080"/>
              <a:ext cx="812" cy="250"/>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region size</a:t>
              </a:r>
              <a:endParaRPr kumimoji="0" lang="ru-RU" sz="20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17779" name="Text Box 50"/>
            <p:cNvSpPr txBox="1">
              <a:spLocks noChangeArrowheads="1"/>
            </p:cNvSpPr>
            <p:nvPr/>
          </p:nvSpPr>
          <p:spPr bwMode="auto">
            <a:xfrm>
              <a:off x="1348" y="3055"/>
              <a:ext cx="635" cy="250"/>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Image 1</a:t>
              </a:r>
              <a:endParaRPr kumimoji="0" lang="ru-RU" sz="20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17780" name="Freeform 63"/>
            <p:cNvSpPr>
              <a:spLocks/>
            </p:cNvSpPr>
            <p:nvPr/>
          </p:nvSpPr>
          <p:spPr bwMode="auto">
            <a:xfrm>
              <a:off x="528" y="3368"/>
              <a:ext cx="1632" cy="568"/>
            </a:xfrm>
            <a:custGeom>
              <a:avLst/>
              <a:gdLst>
                <a:gd name="T0" fmla="*/ 0 w 1632"/>
                <a:gd name="T1" fmla="*/ 568 h 568"/>
                <a:gd name="T2" fmla="*/ 288 w 1632"/>
                <a:gd name="T3" fmla="*/ 40 h 568"/>
                <a:gd name="T4" fmla="*/ 912 w 1632"/>
                <a:gd name="T5" fmla="*/ 328 h 568"/>
                <a:gd name="T6" fmla="*/ 1392 w 1632"/>
                <a:gd name="T7" fmla="*/ 472 h 568"/>
                <a:gd name="T8" fmla="*/ 1632 w 1632"/>
                <a:gd name="T9" fmla="*/ 520 h 568"/>
                <a:gd name="T10" fmla="*/ 0 60000 65536"/>
                <a:gd name="T11" fmla="*/ 0 60000 65536"/>
                <a:gd name="T12" fmla="*/ 0 60000 65536"/>
                <a:gd name="T13" fmla="*/ 0 60000 65536"/>
                <a:gd name="T14" fmla="*/ 0 60000 65536"/>
                <a:gd name="T15" fmla="*/ 0 w 1632"/>
                <a:gd name="T16" fmla="*/ 0 h 568"/>
                <a:gd name="T17" fmla="*/ 1632 w 1632"/>
                <a:gd name="T18" fmla="*/ 568 h 568"/>
              </a:gdLst>
              <a:ahLst/>
              <a:cxnLst>
                <a:cxn ang="T10">
                  <a:pos x="T0" y="T1"/>
                </a:cxn>
                <a:cxn ang="T11">
                  <a:pos x="T2" y="T3"/>
                </a:cxn>
                <a:cxn ang="T12">
                  <a:pos x="T4" y="T5"/>
                </a:cxn>
                <a:cxn ang="T13">
                  <a:pos x="T6" y="T7"/>
                </a:cxn>
                <a:cxn ang="T14">
                  <a:pos x="T8" y="T9"/>
                </a:cxn>
              </a:cxnLst>
              <a:rect l="T15" t="T16" r="T17" b="T18"/>
              <a:pathLst>
                <a:path w="1632" h="568">
                  <a:moveTo>
                    <a:pt x="0" y="568"/>
                  </a:moveTo>
                  <a:cubicBezTo>
                    <a:pt x="68" y="324"/>
                    <a:pt x="136" y="80"/>
                    <a:pt x="288" y="40"/>
                  </a:cubicBezTo>
                  <a:cubicBezTo>
                    <a:pt x="440" y="0"/>
                    <a:pt x="728" y="256"/>
                    <a:pt x="912" y="328"/>
                  </a:cubicBezTo>
                  <a:cubicBezTo>
                    <a:pt x="1096" y="400"/>
                    <a:pt x="1272" y="440"/>
                    <a:pt x="1392" y="472"/>
                  </a:cubicBezTo>
                  <a:cubicBezTo>
                    <a:pt x="1512" y="504"/>
                    <a:pt x="1572" y="512"/>
                    <a:pt x="1632" y="520"/>
                  </a:cubicBezTo>
                </a:path>
              </a:pathLst>
            </a:custGeom>
            <a:noFill/>
            <a:ln w="9525">
              <a:solidFill>
                <a:schemeClr val="tx1"/>
              </a:solidFill>
              <a:round/>
              <a:headEnd/>
              <a:tailEn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grpSp>
      <p:grpSp>
        <p:nvGrpSpPr>
          <p:cNvPr id="4" name="Group 66"/>
          <p:cNvGrpSpPr>
            <a:grpSpLocks/>
          </p:cNvGrpSpPr>
          <p:nvPr/>
        </p:nvGrpSpPr>
        <p:grpSpPr bwMode="auto">
          <a:xfrm>
            <a:off x="5391150" y="4659312"/>
            <a:ext cx="3676650" cy="1997075"/>
            <a:chOff x="3396" y="3072"/>
            <a:chExt cx="2316" cy="1258"/>
          </a:xfrm>
        </p:grpSpPr>
        <p:sp>
          <p:nvSpPr>
            <p:cNvPr id="117769" name="Line 53"/>
            <p:cNvSpPr>
              <a:spLocks noChangeShapeType="1"/>
            </p:cNvSpPr>
            <p:nvPr/>
          </p:nvSpPr>
          <p:spPr bwMode="auto">
            <a:xfrm>
              <a:off x="3645" y="4080"/>
              <a:ext cx="1920" cy="0"/>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17770" name="Line 54"/>
            <p:cNvSpPr>
              <a:spLocks noChangeShapeType="1"/>
            </p:cNvSpPr>
            <p:nvPr/>
          </p:nvSpPr>
          <p:spPr bwMode="auto">
            <a:xfrm flipV="1">
              <a:off x="3645" y="3168"/>
              <a:ext cx="0" cy="912"/>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17771" name="Text Box 55"/>
            <p:cNvSpPr txBox="1">
              <a:spLocks noChangeArrowheads="1"/>
            </p:cNvSpPr>
            <p:nvPr/>
          </p:nvSpPr>
          <p:spPr bwMode="auto">
            <a:xfrm>
              <a:off x="3396" y="3072"/>
              <a:ext cx="256" cy="288"/>
            </a:xfrm>
            <a:prstGeom prst="rect">
              <a:avLst/>
            </a:prstGeom>
            <a:noFill/>
            <a:ln w="9525">
              <a:noFill/>
              <a:miter lim="800000"/>
              <a:headEnd/>
              <a:tailEnd/>
            </a:ln>
          </p:spPr>
          <p:txBody>
            <a:bodyP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f</a:t>
              </a:r>
              <a:endParaRPr kumimoji="0" lang="ru-RU"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17772" name="Text Box 56"/>
            <p:cNvSpPr txBox="1">
              <a:spLocks noChangeArrowheads="1"/>
            </p:cNvSpPr>
            <p:nvPr/>
          </p:nvSpPr>
          <p:spPr bwMode="auto">
            <a:xfrm>
              <a:off x="4900" y="4080"/>
              <a:ext cx="812" cy="250"/>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region size</a:t>
              </a:r>
              <a:endParaRPr kumimoji="0" lang="ru-RU" sz="20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17773" name="Text Box 57"/>
            <p:cNvSpPr txBox="1">
              <a:spLocks noChangeArrowheads="1"/>
            </p:cNvSpPr>
            <p:nvPr/>
          </p:nvSpPr>
          <p:spPr bwMode="auto">
            <a:xfrm>
              <a:off x="4804" y="3103"/>
              <a:ext cx="635" cy="250"/>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Image 2</a:t>
              </a:r>
              <a:endParaRPr kumimoji="0" lang="ru-RU" sz="20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17774" name="Freeform 64"/>
            <p:cNvSpPr>
              <a:spLocks/>
            </p:cNvSpPr>
            <p:nvPr/>
          </p:nvSpPr>
          <p:spPr bwMode="auto">
            <a:xfrm>
              <a:off x="3744" y="3368"/>
              <a:ext cx="864" cy="568"/>
            </a:xfrm>
            <a:custGeom>
              <a:avLst/>
              <a:gdLst>
                <a:gd name="T0" fmla="*/ 0 w 1632"/>
                <a:gd name="T1" fmla="*/ 568 h 568"/>
                <a:gd name="T2" fmla="*/ 22 w 1632"/>
                <a:gd name="T3" fmla="*/ 40 h 568"/>
                <a:gd name="T4" fmla="*/ 72 w 1632"/>
                <a:gd name="T5" fmla="*/ 328 h 568"/>
                <a:gd name="T6" fmla="*/ 109 w 1632"/>
                <a:gd name="T7" fmla="*/ 472 h 568"/>
                <a:gd name="T8" fmla="*/ 128 w 1632"/>
                <a:gd name="T9" fmla="*/ 520 h 568"/>
                <a:gd name="T10" fmla="*/ 0 60000 65536"/>
                <a:gd name="T11" fmla="*/ 0 60000 65536"/>
                <a:gd name="T12" fmla="*/ 0 60000 65536"/>
                <a:gd name="T13" fmla="*/ 0 60000 65536"/>
                <a:gd name="T14" fmla="*/ 0 60000 65536"/>
                <a:gd name="T15" fmla="*/ 0 w 1632"/>
                <a:gd name="T16" fmla="*/ 0 h 568"/>
                <a:gd name="T17" fmla="*/ 1632 w 1632"/>
                <a:gd name="T18" fmla="*/ 568 h 568"/>
              </a:gdLst>
              <a:ahLst/>
              <a:cxnLst>
                <a:cxn ang="T10">
                  <a:pos x="T0" y="T1"/>
                </a:cxn>
                <a:cxn ang="T11">
                  <a:pos x="T2" y="T3"/>
                </a:cxn>
                <a:cxn ang="T12">
                  <a:pos x="T4" y="T5"/>
                </a:cxn>
                <a:cxn ang="T13">
                  <a:pos x="T6" y="T7"/>
                </a:cxn>
                <a:cxn ang="T14">
                  <a:pos x="T8" y="T9"/>
                </a:cxn>
              </a:cxnLst>
              <a:rect l="T15" t="T16" r="T17" b="T18"/>
              <a:pathLst>
                <a:path w="1632" h="568">
                  <a:moveTo>
                    <a:pt x="0" y="568"/>
                  </a:moveTo>
                  <a:cubicBezTo>
                    <a:pt x="68" y="324"/>
                    <a:pt x="136" y="80"/>
                    <a:pt x="288" y="40"/>
                  </a:cubicBezTo>
                  <a:cubicBezTo>
                    <a:pt x="440" y="0"/>
                    <a:pt x="728" y="256"/>
                    <a:pt x="912" y="328"/>
                  </a:cubicBezTo>
                  <a:cubicBezTo>
                    <a:pt x="1096" y="400"/>
                    <a:pt x="1272" y="440"/>
                    <a:pt x="1392" y="472"/>
                  </a:cubicBezTo>
                  <a:cubicBezTo>
                    <a:pt x="1512" y="504"/>
                    <a:pt x="1572" y="512"/>
                    <a:pt x="1632" y="520"/>
                  </a:cubicBezTo>
                </a:path>
              </a:pathLst>
            </a:custGeom>
            <a:noFill/>
            <a:ln w="9525">
              <a:solidFill>
                <a:schemeClr val="tx1"/>
              </a:solidFill>
              <a:round/>
              <a:headEnd/>
              <a:tailEn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grpSp>
      <p:sp>
        <p:nvSpPr>
          <p:cNvPr id="23" name="TextBox 22"/>
          <p:cNvSpPr txBox="1"/>
          <p:nvPr/>
        </p:nvSpPr>
        <p:spPr>
          <a:xfrm>
            <a:off x="0" y="6593765"/>
            <a:ext cx="157927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a:ea typeface="+mn-ea"/>
                <a:cs typeface="+mn-cs"/>
              </a:rPr>
              <a:t>Adapted from A. </a:t>
            </a:r>
            <a:r>
              <a:rPr kumimoji="0" lang="en-US" sz="1050" b="0" i="0" u="none" strike="noStrike" kern="0" cap="none" spc="0" normalizeH="0" baseline="0" noProof="0" dirty="0" err="1">
                <a:ln>
                  <a:noFill/>
                </a:ln>
                <a:solidFill>
                  <a:srgbClr val="000000"/>
                </a:solidFill>
                <a:effectLst/>
                <a:uLnTx/>
                <a:uFillTx/>
                <a:latin typeface="Calibri"/>
                <a:ea typeface="+mn-ea"/>
                <a:cs typeface="+mn-cs"/>
              </a:rPr>
              <a:t>Torralba</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Oval 23"/>
          <p:cNvSpPr>
            <a:spLocks noChangeArrowheads="1"/>
          </p:cNvSpPr>
          <p:nvPr/>
        </p:nvSpPr>
        <p:spPr bwMode="auto">
          <a:xfrm>
            <a:off x="1295400" y="5132387"/>
            <a:ext cx="152400" cy="152400"/>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31" name="Oval 24"/>
          <p:cNvSpPr>
            <a:spLocks noChangeArrowheads="1"/>
          </p:cNvSpPr>
          <p:nvPr/>
        </p:nvSpPr>
        <p:spPr bwMode="auto">
          <a:xfrm>
            <a:off x="6157913" y="5103812"/>
            <a:ext cx="152400" cy="152400"/>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grpSp>
        <p:nvGrpSpPr>
          <p:cNvPr id="32" name="Group 32"/>
          <p:cNvGrpSpPr>
            <a:grpSpLocks/>
          </p:cNvGrpSpPr>
          <p:nvPr/>
        </p:nvGrpSpPr>
        <p:grpSpPr bwMode="auto">
          <a:xfrm>
            <a:off x="1219200" y="5284787"/>
            <a:ext cx="404813" cy="1371600"/>
            <a:chOff x="768" y="3456"/>
            <a:chExt cx="255" cy="864"/>
          </a:xfrm>
        </p:grpSpPr>
        <p:sp>
          <p:nvSpPr>
            <p:cNvPr id="33" name="Line 28"/>
            <p:cNvSpPr>
              <a:spLocks noChangeShapeType="1"/>
            </p:cNvSpPr>
            <p:nvPr/>
          </p:nvSpPr>
          <p:spPr bwMode="auto">
            <a:xfrm>
              <a:off x="864" y="3456"/>
              <a:ext cx="0" cy="624"/>
            </a:xfrm>
            <a:prstGeom prst="line">
              <a:avLst/>
            </a:prstGeom>
            <a:noFill/>
            <a:ln w="19050">
              <a:solidFill>
                <a:srgbClr val="FF0000"/>
              </a:solidFill>
              <a:prstDash val="dash"/>
              <a:round/>
              <a:headEnd/>
              <a:tailEn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34" name="Text Box 30"/>
            <p:cNvSpPr txBox="1">
              <a:spLocks noChangeArrowheads="1"/>
            </p:cNvSpPr>
            <p:nvPr/>
          </p:nvSpPr>
          <p:spPr bwMode="auto">
            <a:xfrm>
              <a:off x="768" y="4032"/>
              <a:ext cx="255" cy="288"/>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charset="0"/>
                  <a:ea typeface="ＭＳ Ｐゴシック" charset="-128"/>
                  <a:cs typeface="ＭＳ Ｐゴシック" charset="-128"/>
                </a:rPr>
                <a:t>s</a:t>
              </a:r>
              <a:r>
                <a:rPr kumimoji="0" lang="en-US" sz="1800" b="0" i="0" u="none" strike="noStrike" kern="1200" cap="none" spc="0" normalizeH="0" baseline="-25000" noProof="0">
                  <a:ln>
                    <a:noFill/>
                  </a:ln>
                  <a:solidFill>
                    <a:srgbClr val="FF0000"/>
                  </a:solidFill>
                  <a:effectLst/>
                  <a:uLnTx/>
                  <a:uFillTx/>
                  <a:latin typeface="Arial" charset="0"/>
                  <a:ea typeface="ＭＳ Ｐゴシック" charset="-128"/>
                  <a:cs typeface="ＭＳ Ｐゴシック" charset="-128"/>
                </a:rPr>
                <a:t>1</a:t>
              </a:r>
              <a:endParaRPr kumimoji="0" lang="ru-RU" sz="1800" b="0" i="0" u="none" strike="noStrike" kern="1200" cap="none" spc="0" normalizeH="0" baseline="-25000" noProof="0">
                <a:ln>
                  <a:noFill/>
                </a:ln>
                <a:solidFill>
                  <a:srgbClr val="FF0000"/>
                </a:solidFill>
                <a:effectLst/>
                <a:uLnTx/>
                <a:uFillTx/>
                <a:latin typeface="Arial" charset="0"/>
                <a:ea typeface="ＭＳ Ｐゴシック" charset="-128"/>
                <a:cs typeface="ＭＳ Ｐゴシック" charset="-128"/>
              </a:endParaRPr>
            </a:p>
          </p:txBody>
        </p:sp>
      </p:grpSp>
      <p:grpSp>
        <p:nvGrpSpPr>
          <p:cNvPr id="35" name="Group 33"/>
          <p:cNvGrpSpPr>
            <a:grpSpLocks/>
          </p:cNvGrpSpPr>
          <p:nvPr/>
        </p:nvGrpSpPr>
        <p:grpSpPr bwMode="auto">
          <a:xfrm>
            <a:off x="6096000" y="5284787"/>
            <a:ext cx="404813" cy="1371600"/>
            <a:chOff x="3840" y="3456"/>
            <a:chExt cx="255" cy="864"/>
          </a:xfrm>
        </p:grpSpPr>
        <p:sp>
          <p:nvSpPr>
            <p:cNvPr id="36" name="Line 29"/>
            <p:cNvSpPr>
              <a:spLocks noChangeShapeType="1"/>
            </p:cNvSpPr>
            <p:nvPr/>
          </p:nvSpPr>
          <p:spPr bwMode="auto">
            <a:xfrm>
              <a:off x="3936" y="3456"/>
              <a:ext cx="0" cy="624"/>
            </a:xfrm>
            <a:prstGeom prst="line">
              <a:avLst/>
            </a:prstGeom>
            <a:noFill/>
            <a:ln w="19050">
              <a:solidFill>
                <a:srgbClr val="FF0000"/>
              </a:solidFill>
              <a:prstDash val="dash"/>
              <a:round/>
              <a:headEnd/>
              <a:tailEn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37" name="Text Box 31"/>
            <p:cNvSpPr txBox="1">
              <a:spLocks noChangeArrowheads="1"/>
            </p:cNvSpPr>
            <p:nvPr/>
          </p:nvSpPr>
          <p:spPr bwMode="auto">
            <a:xfrm>
              <a:off x="3840" y="4032"/>
              <a:ext cx="255" cy="288"/>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charset="0"/>
                  <a:ea typeface="ＭＳ Ｐゴシック" charset="-128"/>
                  <a:cs typeface="ＭＳ Ｐゴシック" charset="-128"/>
                </a:rPr>
                <a:t>s</a:t>
              </a:r>
              <a:r>
                <a:rPr kumimoji="0" lang="en-US" sz="1800" b="0" i="0" u="none" strike="noStrike" kern="1200" cap="none" spc="0" normalizeH="0" baseline="-25000" noProof="0">
                  <a:ln>
                    <a:noFill/>
                  </a:ln>
                  <a:solidFill>
                    <a:srgbClr val="FF0000"/>
                  </a:solidFill>
                  <a:effectLst/>
                  <a:uLnTx/>
                  <a:uFillTx/>
                  <a:latin typeface="Arial" charset="0"/>
                  <a:ea typeface="ＭＳ Ｐゴシック" charset="-128"/>
                  <a:cs typeface="ＭＳ Ｐゴシック" charset="-128"/>
                </a:rPr>
                <a:t>2</a:t>
              </a:r>
              <a:endParaRPr kumimoji="0" lang="ru-RU" sz="1800" b="0" i="0" u="none" strike="noStrike" kern="1200" cap="none" spc="0" normalizeH="0" baseline="-25000" noProof="0">
                <a:ln>
                  <a:noFill/>
                </a:ln>
                <a:solidFill>
                  <a:srgbClr val="FF0000"/>
                </a:solidFill>
                <a:effectLst/>
                <a:uLnTx/>
                <a:uFillTx/>
                <a:latin typeface="Arial" charset="0"/>
                <a:ea typeface="ＭＳ Ｐゴシック" charset="-128"/>
                <a:cs typeface="ＭＳ Ｐゴシック" charset="-128"/>
              </a:endParaRPr>
            </a:p>
          </p:txBody>
        </p:sp>
      </p:grpSp>
      <p:sp>
        <p:nvSpPr>
          <p:cNvPr id="5" name="Slide Number Placeholder 4">
            <a:extLst>
              <a:ext uri="{FF2B5EF4-FFF2-40B4-BE49-F238E27FC236}">
                <a16:creationId xmlns:a16="http://schemas.microsoft.com/office/drawing/2014/main" id="{62B65CF6-9639-494A-9B47-9FC46DB2375E}"/>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val="118525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763">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499"/>
                                          </p:stCondLst>
                                        </p:cTn>
                                        <p:tgtEl>
                                          <p:spTgt spid="3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499"/>
                                          </p:stCondLst>
                                        </p:cTn>
                                        <p:tgtEl>
                                          <p:spTgt spid="31"/>
                                        </p:tgtEl>
                                        <p:attrNameLst>
                                          <p:attrName>style.visibility</p:attrName>
                                        </p:attrNameLst>
                                      </p:cBhvr>
                                      <p:to>
                                        <p:strVal val="visible"/>
                                      </p:to>
                                    </p:se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up)">
                                      <p:cBhvr>
                                        <p:cTn id="16" dur="500"/>
                                        <p:tgtEl>
                                          <p:spTgt spid="32"/>
                                        </p:tgtEl>
                                      </p:cBhvr>
                                    </p:animEffect>
                                  </p:childTnLst>
                                </p:cTn>
                              </p:par>
                            </p:childTnLst>
                          </p:cTn>
                        </p:par>
                        <p:par>
                          <p:cTn id="17" fill="hold">
                            <p:stCondLst>
                              <p:cond delay="1500"/>
                            </p:stCondLst>
                            <p:childTnLst>
                              <p:par>
                                <p:cTn id="18" presetID="22" presetClass="entr" presetSubtype="1"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up)">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dirty="0"/>
              <a:t>Scale invariant detection</a:t>
            </a:r>
            <a:endParaRPr lang="ru-RU" dirty="0"/>
          </a:p>
        </p:txBody>
      </p:sp>
      <p:sp>
        <p:nvSpPr>
          <p:cNvPr id="121859" name="Rectangle 3"/>
          <p:cNvSpPr>
            <a:spLocks noGrp="1" noChangeArrowheads="1"/>
          </p:cNvSpPr>
          <p:nvPr>
            <p:ph idx="1"/>
          </p:nvPr>
        </p:nvSpPr>
        <p:spPr/>
        <p:txBody>
          <a:bodyPr/>
          <a:lstStyle/>
          <a:p>
            <a:pPr eaLnBrk="1" hangingPunct="1"/>
            <a:r>
              <a:rPr lang="en-US" sz="2800" dirty="0"/>
              <a:t>A “good” function for scale detection:</a:t>
            </a:r>
            <a:br>
              <a:rPr lang="en-US" sz="2800" dirty="0"/>
            </a:br>
            <a:r>
              <a:rPr lang="en-US" sz="2800" dirty="0"/>
              <a:t>    has one stable sharp peak</a:t>
            </a:r>
          </a:p>
          <a:p>
            <a:pPr eaLnBrk="1" hangingPunct="1"/>
            <a:endParaRPr lang="en-US" sz="2800" dirty="0"/>
          </a:p>
          <a:p>
            <a:pPr eaLnBrk="1" hangingPunct="1"/>
            <a:endParaRPr lang="en-US" sz="2800" dirty="0"/>
          </a:p>
          <a:p>
            <a:pPr eaLnBrk="1" hangingPunct="1"/>
            <a:endParaRPr lang="en-US" sz="2800" dirty="0"/>
          </a:p>
          <a:p>
            <a:pPr marL="0" indent="0" eaLnBrk="1" hangingPunct="1">
              <a:buNone/>
            </a:pPr>
            <a:endParaRPr lang="en-US" sz="2800" dirty="0"/>
          </a:p>
        </p:txBody>
      </p:sp>
      <p:grpSp>
        <p:nvGrpSpPr>
          <p:cNvPr id="2" name="Group 69"/>
          <p:cNvGrpSpPr>
            <a:grpSpLocks/>
          </p:cNvGrpSpPr>
          <p:nvPr/>
        </p:nvGrpSpPr>
        <p:grpSpPr bwMode="auto">
          <a:xfrm>
            <a:off x="498475" y="2667000"/>
            <a:ext cx="2503488" cy="1246188"/>
            <a:chOff x="3024" y="1584"/>
            <a:chExt cx="2020" cy="1045"/>
          </a:xfrm>
        </p:grpSpPr>
        <p:grpSp>
          <p:nvGrpSpPr>
            <p:cNvPr id="3" name="Group 64"/>
            <p:cNvGrpSpPr>
              <a:grpSpLocks/>
            </p:cNvGrpSpPr>
            <p:nvPr/>
          </p:nvGrpSpPr>
          <p:grpSpPr bwMode="auto">
            <a:xfrm>
              <a:off x="3024" y="1584"/>
              <a:ext cx="2020" cy="1045"/>
              <a:chOff x="2496" y="1536"/>
              <a:chExt cx="2020" cy="1045"/>
            </a:xfrm>
          </p:grpSpPr>
          <p:sp>
            <p:nvSpPr>
              <p:cNvPr id="121884" name="Line 45"/>
              <p:cNvSpPr>
                <a:spLocks noChangeShapeType="1"/>
              </p:cNvSpPr>
              <p:nvPr/>
            </p:nvSpPr>
            <p:spPr bwMode="auto">
              <a:xfrm>
                <a:off x="2697" y="2253"/>
                <a:ext cx="1552" cy="0"/>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85" name="Line 46"/>
              <p:cNvSpPr>
                <a:spLocks noChangeShapeType="1"/>
              </p:cNvSpPr>
              <p:nvPr/>
            </p:nvSpPr>
            <p:spPr bwMode="auto">
              <a:xfrm flipV="1">
                <a:off x="2697" y="1604"/>
                <a:ext cx="0" cy="649"/>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86" name="Text Box 47"/>
              <p:cNvSpPr txBox="1">
                <a:spLocks noChangeArrowheads="1"/>
              </p:cNvSpPr>
              <p:nvPr/>
            </p:nvSpPr>
            <p:spPr bwMode="auto">
              <a:xfrm>
                <a:off x="2496" y="1536"/>
                <a:ext cx="208" cy="383"/>
              </a:xfrm>
              <a:prstGeom prst="rect">
                <a:avLst/>
              </a:prstGeom>
              <a:noFill/>
              <a:ln w="9525">
                <a:noFill/>
                <a:miter lim="800000"/>
                <a:headEnd/>
                <a:tailEnd/>
              </a:ln>
            </p:spPr>
            <p:txBody>
              <a:bodyP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f</a:t>
                </a:r>
                <a:endParaRPr kumimoji="0" lang="ru-RU"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21887" name="Text Box 48"/>
              <p:cNvSpPr txBox="1">
                <a:spLocks noChangeArrowheads="1"/>
              </p:cNvSpPr>
              <p:nvPr/>
            </p:nvSpPr>
            <p:spPr bwMode="auto">
              <a:xfrm>
                <a:off x="3563" y="2273"/>
                <a:ext cx="953" cy="308"/>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region size</a:t>
                </a:r>
                <a:endParaRPr kumimoji="0" lang="ru-RU" sz="18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21888" name="Oval 50"/>
              <p:cNvSpPr>
                <a:spLocks noChangeArrowheads="1"/>
              </p:cNvSpPr>
              <p:nvPr/>
            </p:nvSpPr>
            <p:spPr bwMode="auto">
              <a:xfrm>
                <a:off x="3216" y="1665"/>
                <a:ext cx="960" cy="75"/>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89" name="Freeform 59"/>
              <p:cNvSpPr>
                <a:spLocks/>
              </p:cNvSpPr>
              <p:nvPr/>
            </p:nvSpPr>
            <p:spPr bwMode="auto">
              <a:xfrm>
                <a:off x="2832" y="1672"/>
                <a:ext cx="1632" cy="440"/>
              </a:xfrm>
              <a:custGeom>
                <a:avLst/>
                <a:gdLst>
                  <a:gd name="T0" fmla="*/ 0 w 1632"/>
                  <a:gd name="T1" fmla="*/ 440 h 440"/>
                  <a:gd name="T2" fmla="*/ 240 w 1632"/>
                  <a:gd name="T3" fmla="*/ 104 h 440"/>
                  <a:gd name="T4" fmla="*/ 912 w 1632"/>
                  <a:gd name="T5" fmla="*/ 8 h 440"/>
                  <a:gd name="T6" fmla="*/ 1392 w 1632"/>
                  <a:gd name="T7" fmla="*/ 56 h 440"/>
                  <a:gd name="T8" fmla="*/ 1632 w 1632"/>
                  <a:gd name="T9" fmla="*/ 152 h 440"/>
                  <a:gd name="T10" fmla="*/ 0 60000 65536"/>
                  <a:gd name="T11" fmla="*/ 0 60000 65536"/>
                  <a:gd name="T12" fmla="*/ 0 60000 65536"/>
                  <a:gd name="T13" fmla="*/ 0 60000 65536"/>
                  <a:gd name="T14" fmla="*/ 0 60000 65536"/>
                  <a:gd name="T15" fmla="*/ 0 w 1632"/>
                  <a:gd name="T16" fmla="*/ 0 h 440"/>
                  <a:gd name="T17" fmla="*/ 1632 w 1632"/>
                  <a:gd name="T18" fmla="*/ 440 h 440"/>
                </a:gdLst>
                <a:ahLst/>
                <a:cxnLst>
                  <a:cxn ang="T10">
                    <a:pos x="T0" y="T1"/>
                  </a:cxn>
                  <a:cxn ang="T11">
                    <a:pos x="T2" y="T3"/>
                  </a:cxn>
                  <a:cxn ang="T12">
                    <a:pos x="T4" y="T5"/>
                  </a:cxn>
                  <a:cxn ang="T13">
                    <a:pos x="T6" y="T7"/>
                  </a:cxn>
                  <a:cxn ang="T14">
                    <a:pos x="T8" y="T9"/>
                  </a:cxn>
                </a:cxnLst>
                <a:rect l="T15" t="T16" r="T17" b="T18"/>
                <a:pathLst>
                  <a:path w="1632" h="440">
                    <a:moveTo>
                      <a:pt x="0" y="440"/>
                    </a:moveTo>
                    <a:cubicBezTo>
                      <a:pt x="44" y="308"/>
                      <a:pt x="88" y="176"/>
                      <a:pt x="240" y="104"/>
                    </a:cubicBezTo>
                    <a:cubicBezTo>
                      <a:pt x="392" y="32"/>
                      <a:pt x="720" y="16"/>
                      <a:pt x="912" y="8"/>
                    </a:cubicBezTo>
                    <a:cubicBezTo>
                      <a:pt x="1104" y="0"/>
                      <a:pt x="1272" y="32"/>
                      <a:pt x="1392" y="56"/>
                    </a:cubicBezTo>
                    <a:cubicBezTo>
                      <a:pt x="1512" y="80"/>
                      <a:pt x="1572" y="116"/>
                      <a:pt x="1632" y="152"/>
                    </a:cubicBezTo>
                  </a:path>
                </a:pathLst>
              </a:custGeom>
              <a:noFill/>
              <a:ln w="9525">
                <a:solidFill>
                  <a:schemeClr val="tx1"/>
                </a:solidFill>
                <a:round/>
                <a:headEnd/>
                <a:tailEn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grpSp>
        <p:sp>
          <p:nvSpPr>
            <p:cNvPr id="121883" name="Text Box 65"/>
            <p:cNvSpPr txBox="1">
              <a:spLocks noChangeArrowheads="1"/>
            </p:cNvSpPr>
            <p:nvPr/>
          </p:nvSpPr>
          <p:spPr bwMode="auto">
            <a:xfrm>
              <a:off x="3788" y="1921"/>
              <a:ext cx="924" cy="336"/>
            </a:xfrm>
            <a:prstGeom prst="rect">
              <a:avLst/>
            </a:prstGeom>
            <a:noFill/>
            <a:ln w="9525">
              <a:noFill/>
              <a:miter lim="800000"/>
              <a:headEnd/>
              <a:tailEnd/>
            </a:ln>
          </p:spPr>
          <p:txBody>
            <a:bodyPr wrap="squar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3333CC"/>
                  </a:solidFill>
                  <a:effectLst/>
                  <a:uLnTx/>
                  <a:uFillTx/>
                  <a:latin typeface="Arial" charset="0"/>
                  <a:ea typeface="ＭＳ Ｐゴシック" charset="-128"/>
                  <a:cs typeface="ＭＳ Ｐゴシック" charset="-128"/>
                </a:rPr>
                <a:t>Bad</a:t>
              </a:r>
              <a:endParaRPr kumimoji="0" lang="ru-RU" sz="2000" b="0" i="1" u="none" strike="noStrike" kern="1200" cap="none" spc="0" normalizeH="0" baseline="0" noProof="0" dirty="0">
                <a:ln>
                  <a:noFill/>
                </a:ln>
                <a:solidFill>
                  <a:srgbClr val="3333CC"/>
                </a:solidFill>
                <a:effectLst/>
                <a:uLnTx/>
                <a:uFillTx/>
                <a:latin typeface="Arial" charset="0"/>
                <a:ea typeface="ＭＳ Ｐゴシック" charset="-128"/>
                <a:cs typeface="ＭＳ Ｐゴシック" charset="-128"/>
              </a:endParaRPr>
            </a:p>
          </p:txBody>
        </p:sp>
      </p:grpSp>
      <p:grpSp>
        <p:nvGrpSpPr>
          <p:cNvPr id="4" name="Group 70"/>
          <p:cNvGrpSpPr>
            <a:grpSpLocks/>
          </p:cNvGrpSpPr>
          <p:nvPr/>
        </p:nvGrpSpPr>
        <p:grpSpPr bwMode="auto">
          <a:xfrm>
            <a:off x="3241675" y="2590800"/>
            <a:ext cx="2701925" cy="1358900"/>
            <a:chOff x="3024" y="2640"/>
            <a:chExt cx="1976" cy="1005"/>
          </a:xfrm>
        </p:grpSpPr>
        <p:grpSp>
          <p:nvGrpSpPr>
            <p:cNvPr id="5" name="Group 63"/>
            <p:cNvGrpSpPr>
              <a:grpSpLocks/>
            </p:cNvGrpSpPr>
            <p:nvPr/>
          </p:nvGrpSpPr>
          <p:grpSpPr bwMode="auto">
            <a:xfrm>
              <a:off x="3024" y="2640"/>
              <a:ext cx="1976" cy="1005"/>
              <a:chOff x="2736" y="2544"/>
              <a:chExt cx="1976" cy="1005"/>
            </a:xfrm>
          </p:grpSpPr>
          <p:sp>
            <p:nvSpPr>
              <p:cNvPr id="121874" name="Line 53"/>
              <p:cNvSpPr>
                <a:spLocks noChangeShapeType="1"/>
              </p:cNvSpPr>
              <p:nvPr/>
            </p:nvSpPr>
            <p:spPr bwMode="auto">
              <a:xfrm>
                <a:off x="2937" y="3261"/>
                <a:ext cx="1552" cy="0"/>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75" name="Line 54"/>
              <p:cNvSpPr>
                <a:spLocks noChangeShapeType="1"/>
              </p:cNvSpPr>
              <p:nvPr/>
            </p:nvSpPr>
            <p:spPr bwMode="auto">
              <a:xfrm flipV="1">
                <a:off x="2937" y="2612"/>
                <a:ext cx="0" cy="649"/>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76" name="Text Box 55"/>
              <p:cNvSpPr txBox="1">
                <a:spLocks noChangeArrowheads="1"/>
              </p:cNvSpPr>
              <p:nvPr/>
            </p:nvSpPr>
            <p:spPr bwMode="auto">
              <a:xfrm>
                <a:off x="2736" y="2544"/>
                <a:ext cx="207" cy="338"/>
              </a:xfrm>
              <a:prstGeom prst="rect">
                <a:avLst/>
              </a:prstGeom>
              <a:noFill/>
              <a:ln w="9525">
                <a:noFill/>
                <a:miter lim="800000"/>
                <a:headEnd/>
                <a:tailEnd/>
              </a:ln>
            </p:spPr>
            <p:txBody>
              <a:bodyP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f</a:t>
                </a:r>
                <a:endParaRPr kumimoji="0" lang="ru-RU"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21877" name="Text Box 56"/>
              <p:cNvSpPr txBox="1">
                <a:spLocks noChangeArrowheads="1"/>
              </p:cNvSpPr>
              <p:nvPr/>
            </p:nvSpPr>
            <p:spPr bwMode="auto">
              <a:xfrm>
                <a:off x="3848" y="3278"/>
                <a:ext cx="864" cy="271"/>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region size</a:t>
                </a:r>
                <a:endParaRPr kumimoji="0" lang="ru-RU" sz="18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21878" name="Oval 58"/>
              <p:cNvSpPr>
                <a:spLocks noChangeArrowheads="1"/>
              </p:cNvSpPr>
              <p:nvPr/>
            </p:nvSpPr>
            <p:spPr bwMode="auto">
              <a:xfrm>
                <a:off x="3216" y="2736"/>
                <a:ext cx="77" cy="68"/>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79" name="Freeform 60"/>
              <p:cNvSpPr>
                <a:spLocks/>
              </p:cNvSpPr>
              <p:nvPr/>
            </p:nvSpPr>
            <p:spPr bwMode="auto">
              <a:xfrm>
                <a:off x="3120" y="2688"/>
                <a:ext cx="1344" cy="384"/>
              </a:xfrm>
              <a:custGeom>
                <a:avLst/>
                <a:gdLst>
                  <a:gd name="T0" fmla="*/ 0 w 1344"/>
                  <a:gd name="T1" fmla="*/ 384 h 384"/>
                  <a:gd name="T2" fmla="*/ 144 w 1344"/>
                  <a:gd name="T3" fmla="*/ 96 h 384"/>
                  <a:gd name="T4" fmla="*/ 576 w 1344"/>
                  <a:gd name="T5" fmla="*/ 288 h 384"/>
                  <a:gd name="T6" fmla="*/ 912 w 1344"/>
                  <a:gd name="T7" fmla="*/ 144 h 384"/>
                  <a:gd name="T8" fmla="*/ 1056 w 1344"/>
                  <a:gd name="T9" fmla="*/ 288 h 384"/>
                  <a:gd name="T10" fmla="*/ 1152 w 1344"/>
                  <a:gd name="T11" fmla="*/ 0 h 384"/>
                  <a:gd name="T12" fmla="*/ 1344 w 1344"/>
                  <a:gd name="T13" fmla="*/ 288 h 384"/>
                  <a:gd name="T14" fmla="*/ 0 60000 65536"/>
                  <a:gd name="T15" fmla="*/ 0 60000 65536"/>
                  <a:gd name="T16" fmla="*/ 0 60000 65536"/>
                  <a:gd name="T17" fmla="*/ 0 60000 65536"/>
                  <a:gd name="T18" fmla="*/ 0 60000 65536"/>
                  <a:gd name="T19" fmla="*/ 0 60000 65536"/>
                  <a:gd name="T20" fmla="*/ 0 60000 65536"/>
                  <a:gd name="T21" fmla="*/ 0 w 1344"/>
                  <a:gd name="T22" fmla="*/ 0 h 384"/>
                  <a:gd name="T23" fmla="*/ 1344 w 1344"/>
                  <a:gd name="T24" fmla="*/ 384 h 3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44" h="384">
                    <a:moveTo>
                      <a:pt x="0" y="384"/>
                    </a:moveTo>
                    <a:cubicBezTo>
                      <a:pt x="24" y="248"/>
                      <a:pt x="48" y="112"/>
                      <a:pt x="144" y="96"/>
                    </a:cubicBezTo>
                    <a:cubicBezTo>
                      <a:pt x="240" y="80"/>
                      <a:pt x="448" y="280"/>
                      <a:pt x="576" y="288"/>
                    </a:cubicBezTo>
                    <a:cubicBezTo>
                      <a:pt x="704" y="296"/>
                      <a:pt x="832" y="144"/>
                      <a:pt x="912" y="144"/>
                    </a:cubicBezTo>
                    <a:cubicBezTo>
                      <a:pt x="992" y="144"/>
                      <a:pt x="1016" y="312"/>
                      <a:pt x="1056" y="288"/>
                    </a:cubicBezTo>
                    <a:cubicBezTo>
                      <a:pt x="1096" y="264"/>
                      <a:pt x="1104" y="0"/>
                      <a:pt x="1152" y="0"/>
                    </a:cubicBezTo>
                    <a:cubicBezTo>
                      <a:pt x="1200" y="0"/>
                      <a:pt x="1272" y="144"/>
                      <a:pt x="1344" y="288"/>
                    </a:cubicBezTo>
                  </a:path>
                </a:pathLst>
              </a:custGeom>
              <a:noFill/>
              <a:ln w="9525">
                <a:solidFill>
                  <a:schemeClr val="tx1"/>
                </a:solidFill>
                <a:round/>
                <a:headEnd/>
                <a:tailEn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80" name="Oval 61"/>
              <p:cNvSpPr>
                <a:spLocks noChangeArrowheads="1"/>
              </p:cNvSpPr>
              <p:nvPr/>
            </p:nvSpPr>
            <p:spPr bwMode="auto">
              <a:xfrm>
                <a:off x="4011" y="2798"/>
                <a:ext cx="77" cy="68"/>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81" name="Oval 62"/>
              <p:cNvSpPr>
                <a:spLocks noChangeArrowheads="1"/>
              </p:cNvSpPr>
              <p:nvPr/>
            </p:nvSpPr>
            <p:spPr bwMode="auto">
              <a:xfrm>
                <a:off x="4240" y="2661"/>
                <a:ext cx="77" cy="68"/>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grpSp>
        <p:sp>
          <p:nvSpPr>
            <p:cNvPr id="121873" name="Text Box 67"/>
            <p:cNvSpPr txBox="1">
              <a:spLocks noChangeArrowheads="1"/>
            </p:cNvSpPr>
            <p:nvPr/>
          </p:nvSpPr>
          <p:spPr bwMode="auto">
            <a:xfrm>
              <a:off x="3787" y="3024"/>
              <a:ext cx="485" cy="294"/>
            </a:xfrm>
            <a:prstGeom prst="rect">
              <a:avLst/>
            </a:prstGeom>
            <a:noFill/>
            <a:ln w="9525">
              <a:noFill/>
              <a:miter lim="800000"/>
              <a:headEnd/>
              <a:tailEnd/>
            </a:ln>
          </p:spPr>
          <p:txBody>
            <a:bodyP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3333CC"/>
                  </a:solidFill>
                  <a:effectLst/>
                  <a:uLnTx/>
                  <a:uFillTx/>
                  <a:latin typeface="Arial" charset="0"/>
                  <a:ea typeface="ＭＳ Ｐゴシック" charset="-128"/>
                  <a:cs typeface="ＭＳ Ｐゴシック" charset="-128"/>
                </a:rPr>
                <a:t>Bad</a:t>
              </a:r>
              <a:endParaRPr kumimoji="0" lang="ru-RU" sz="2000" b="0" i="1" u="none" strike="noStrike" kern="1200" cap="none" spc="0" normalizeH="0" baseline="0" noProof="0" dirty="0">
                <a:ln>
                  <a:noFill/>
                </a:ln>
                <a:solidFill>
                  <a:srgbClr val="3333CC"/>
                </a:solidFill>
                <a:effectLst/>
                <a:uLnTx/>
                <a:uFillTx/>
                <a:latin typeface="Arial" charset="0"/>
                <a:ea typeface="ＭＳ Ｐゴシック" charset="-128"/>
                <a:cs typeface="ＭＳ Ｐゴシック" charset="-128"/>
              </a:endParaRPr>
            </a:p>
          </p:txBody>
        </p:sp>
      </p:grpSp>
      <p:grpSp>
        <p:nvGrpSpPr>
          <p:cNvPr id="6" name="Group 71"/>
          <p:cNvGrpSpPr>
            <a:grpSpLocks/>
          </p:cNvGrpSpPr>
          <p:nvPr/>
        </p:nvGrpSpPr>
        <p:grpSpPr bwMode="auto">
          <a:xfrm>
            <a:off x="6061075" y="2590800"/>
            <a:ext cx="2701925" cy="1303338"/>
            <a:chOff x="192" y="1632"/>
            <a:chExt cx="1976" cy="1024"/>
          </a:xfrm>
        </p:grpSpPr>
        <p:grpSp>
          <p:nvGrpSpPr>
            <p:cNvPr id="7" name="Group 43"/>
            <p:cNvGrpSpPr>
              <a:grpSpLocks/>
            </p:cNvGrpSpPr>
            <p:nvPr/>
          </p:nvGrpSpPr>
          <p:grpSpPr bwMode="auto">
            <a:xfrm>
              <a:off x="192" y="1632"/>
              <a:ext cx="1976" cy="1024"/>
              <a:chOff x="480" y="1553"/>
              <a:chExt cx="2445" cy="1439"/>
            </a:xfrm>
          </p:grpSpPr>
          <p:sp>
            <p:nvSpPr>
              <p:cNvPr id="121866" name="Line 33"/>
              <p:cNvSpPr>
                <a:spLocks noChangeShapeType="1"/>
              </p:cNvSpPr>
              <p:nvPr/>
            </p:nvSpPr>
            <p:spPr bwMode="auto">
              <a:xfrm>
                <a:off x="729" y="2561"/>
                <a:ext cx="1920" cy="0"/>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67" name="Line 34"/>
              <p:cNvSpPr>
                <a:spLocks noChangeShapeType="1"/>
              </p:cNvSpPr>
              <p:nvPr/>
            </p:nvSpPr>
            <p:spPr bwMode="auto">
              <a:xfrm flipV="1">
                <a:off x="729" y="1649"/>
                <a:ext cx="0" cy="912"/>
              </a:xfrm>
              <a:prstGeom prst="line">
                <a:avLst/>
              </a:prstGeom>
              <a:noFill/>
              <a:ln w="9525">
                <a:solidFill>
                  <a:schemeClr val="tx1"/>
                </a:solidFill>
                <a:round/>
                <a:headEnd/>
                <a:tailEnd type="triangle" w="med" len="me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68" name="Text Box 35"/>
              <p:cNvSpPr txBox="1">
                <a:spLocks noChangeArrowheads="1"/>
              </p:cNvSpPr>
              <p:nvPr/>
            </p:nvSpPr>
            <p:spPr bwMode="auto">
              <a:xfrm>
                <a:off x="480" y="1553"/>
                <a:ext cx="256" cy="504"/>
              </a:xfrm>
              <a:prstGeom prst="rect">
                <a:avLst/>
              </a:prstGeom>
              <a:noFill/>
              <a:ln w="9525">
                <a:noFill/>
                <a:miter lim="800000"/>
                <a:headEnd/>
                <a:tailEnd/>
              </a:ln>
            </p:spPr>
            <p:txBody>
              <a:bodyP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f</a:t>
                </a:r>
                <a:endParaRPr kumimoji="0" lang="ru-RU" sz="1800" b="0" i="1"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21869" name="Text Box 36"/>
              <p:cNvSpPr txBox="1">
                <a:spLocks noChangeArrowheads="1"/>
              </p:cNvSpPr>
              <p:nvPr/>
            </p:nvSpPr>
            <p:spPr bwMode="auto">
              <a:xfrm>
                <a:off x="1856" y="2587"/>
                <a:ext cx="1069" cy="405"/>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rPr>
                  <a:t>region size</a:t>
                </a:r>
                <a:endParaRPr kumimoji="0" lang="ru-RU" sz="1800" b="0" i="0" u="none" strike="noStrike" kern="1200" cap="none" spc="0" normalizeH="0" baseline="0" noProof="0">
                  <a:ln>
                    <a:noFill/>
                  </a:ln>
                  <a:solidFill>
                    <a:srgbClr val="009900"/>
                  </a:solidFill>
                  <a:effectLst/>
                  <a:uLnTx/>
                  <a:uFillTx/>
                  <a:latin typeface="Arial" charset="0"/>
                  <a:ea typeface="ＭＳ Ｐゴシック" charset="-128"/>
                  <a:cs typeface="ＭＳ Ｐゴシック" charset="-128"/>
                </a:endParaRPr>
              </a:p>
            </p:txBody>
          </p:sp>
          <p:sp>
            <p:nvSpPr>
              <p:cNvPr id="121870" name="Freeform 38"/>
              <p:cNvSpPr>
                <a:spLocks/>
              </p:cNvSpPr>
              <p:nvPr/>
            </p:nvSpPr>
            <p:spPr bwMode="auto">
              <a:xfrm>
                <a:off x="960" y="1849"/>
                <a:ext cx="1632" cy="568"/>
              </a:xfrm>
              <a:custGeom>
                <a:avLst/>
                <a:gdLst>
                  <a:gd name="T0" fmla="*/ 0 w 1632"/>
                  <a:gd name="T1" fmla="*/ 568 h 568"/>
                  <a:gd name="T2" fmla="*/ 288 w 1632"/>
                  <a:gd name="T3" fmla="*/ 40 h 568"/>
                  <a:gd name="T4" fmla="*/ 912 w 1632"/>
                  <a:gd name="T5" fmla="*/ 328 h 568"/>
                  <a:gd name="T6" fmla="*/ 1392 w 1632"/>
                  <a:gd name="T7" fmla="*/ 472 h 568"/>
                  <a:gd name="T8" fmla="*/ 1632 w 1632"/>
                  <a:gd name="T9" fmla="*/ 520 h 568"/>
                  <a:gd name="T10" fmla="*/ 0 60000 65536"/>
                  <a:gd name="T11" fmla="*/ 0 60000 65536"/>
                  <a:gd name="T12" fmla="*/ 0 60000 65536"/>
                  <a:gd name="T13" fmla="*/ 0 60000 65536"/>
                  <a:gd name="T14" fmla="*/ 0 60000 65536"/>
                  <a:gd name="T15" fmla="*/ 0 w 1632"/>
                  <a:gd name="T16" fmla="*/ 0 h 568"/>
                  <a:gd name="T17" fmla="*/ 1632 w 1632"/>
                  <a:gd name="T18" fmla="*/ 568 h 568"/>
                </a:gdLst>
                <a:ahLst/>
                <a:cxnLst>
                  <a:cxn ang="T10">
                    <a:pos x="T0" y="T1"/>
                  </a:cxn>
                  <a:cxn ang="T11">
                    <a:pos x="T2" y="T3"/>
                  </a:cxn>
                  <a:cxn ang="T12">
                    <a:pos x="T4" y="T5"/>
                  </a:cxn>
                  <a:cxn ang="T13">
                    <a:pos x="T6" y="T7"/>
                  </a:cxn>
                  <a:cxn ang="T14">
                    <a:pos x="T8" y="T9"/>
                  </a:cxn>
                </a:cxnLst>
                <a:rect l="T15" t="T16" r="T17" b="T18"/>
                <a:pathLst>
                  <a:path w="1632" h="568">
                    <a:moveTo>
                      <a:pt x="0" y="568"/>
                    </a:moveTo>
                    <a:cubicBezTo>
                      <a:pt x="68" y="324"/>
                      <a:pt x="136" y="80"/>
                      <a:pt x="288" y="40"/>
                    </a:cubicBezTo>
                    <a:cubicBezTo>
                      <a:pt x="440" y="0"/>
                      <a:pt x="728" y="256"/>
                      <a:pt x="912" y="328"/>
                    </a:cubicBezTo>
                    <a:cubicBezTo>
                      <a:pt x="1096" y="400"/>
                      <a:pt x="1272" y="440"/>
                      <a:pt x="1392" y="472"/>
                    </a:cubicBezTo>
                    <a:cubicBezTo>
                      <a:pt x="1512" y="504"/>
                      <a:pt x="1572" y="512"/>
                      <a:pt x="1632" y="520"/>
                    </a:cubicBezTo>
                  </a:path>
                </a:pathLst>
              </a:custGeom>
              <a:noFill/>
              <a:ln w="9525">
                <a:solidFill>
                  <a:schemeClr val="tx1"/>
                </a:solidFill>
                <a:round/>
                <a:headEnd/>
                <a:tailEn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
            <p:nvSpPr>
              <p:cNvPr id="121871" name="Oval 39"/>
              <p:cNvSpPr>
                <a:spLocks noChangeArrowheads="1"/>
              </p:cNvSpPr>
              <p:nvPr/>
            </p:nvSpPr>
            <p:spPr bwMode="auto">
              <a:xfrm>
                <a:off x="1248" y="1841"/>
                <a:ext cx="96" cy="96"/>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grpSp>
        <p:sp>
          <p:nvSpPr>
            <p:cNvPr id="121865" name="Text Box 68"/>
            <p:cNvSpPr txBox="1">
              <a:spLocks noChangeArrowheads="1"/>
            </p:cNvSpPr>
            <p:nvPr/>
          </p:nvSpPr>
          <p:spPr bwMode="auto">
            <a:xfrm>
              <a:off x="1152" y="1728"/>
              <a:ext cx="849" cy="312"/>
            </a:xfrm>
            <a:prstGeom prst="rect">
              <a:avLst/>
            </a:prstGeom>
            <a:noFill/>
            <a:ln w="9525">
              <a:noFill/>
              <a:miter lim="800000"/>
              <a:headEnd/>
              <a:tailEnd/>
            </a:ln>
          </p:spPr>
          <p:txBody>
            <a:bodyPr wrap="squar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3333CC"/>
                  </a:solidFill>
                  <a:effectLst/>
                  <a:uLnTx/>
                  <a:uFillTx/>
                  <a:latin typeface="Arial" charset="0"/>
                  <a:ea typeface="ＭＳ Ｐゴシック" charset="-128"/>
                  <a:cs typeface="ＭＳ Ｐゴシック" charset="-128"/>
                </a:rPr>
                <a:t>Good </a:t>
              </a:r>
              <a:r>
                <a:rPr kumimoji="0" lang="en-US" sz="2000" b="0" i="0" u="none" strike="noStrike" kern="1200" cap="none" spc="0" normalizeH="0" baseline="0" noProof="0" dirty="0">
                  <a:ln>
                    <a:noFill/>
                  </a:ln>
                  <a:solidFill>
                    <a:srgbClr val="3333CC"/>
                  </a:solidFill>
                  <a:effectLst/>
                  <a:uLnTx/>
                  <a:uFillTx/>
                  <a:latin typeface="Arial" charset="0"/>
                  <a:ea typeface="ＭＳ Ｐゴシック" charset="-128"/>
                  <a:cs typeface="ＭＳ Ｐゴシック" charset="-128"/>
                </a:rPr>
                <a:t>!</a:t>
              </a:r>
              <a:endParaRPr kumimoji="0" lang="ru-RU" sz="2000" b="0" i="0" u="none" strike="noStrike" kern="1200" cap="none" spc="0" normalizeH="0" baseline="0" noProof="0" dirty="0">
                <a:ln>
                  <a:noFill/>
                </a:ln>
                <a:solidFill>
                  <a:srgbClr val="3333CC"/>
                </a:solidFill>
                <a:effectLst/>
                <a:uLnTx/>
                <a:uFillTx/>
                <a:latin typeface="Arial" charset="0"/>
                <a:ea typeface="ＭＳ Ｐゴシック" charset="-128"/>
                <a:cs typeface="ＭＳ Ｐゴシック" charset="-128"/>
              </a:endParaRPr>
            </a:p>
          </p:txBody>
        </p:sp>
      </p:grpSp>
      <p:sp>
        <p:nvSpPr>
          <p:cNvPr id="121863" name="Rectangle 72"/>
          <p:cNvSpPr>
            <a:spLocks noChangeArrowheads="1"/>
          </p:cNvSpPr>
          <p:nvPr/>
        </p:nvSpPr>
        <p:spPr bwMode="auto">
          <a:xfrm>
            <a:off x="762000" y="4419600"/>
            <a:ext cx="8001000" cy="1447800"/>
          </a:xfrm>
          <a:prstGeom prst="rect">
            <a:avLst/>
          </a:prstGeom>
          <a:noFill/>
          <a:ln w="9525">
            <a:noFill/>
            <a:miter lim="800000"/>
            <a:headEnd/>
            <a:tailEnd/>
          </a:ln>
        </p:spPr>
        <p:txBody>
          <a:bodyPr>
            <a:prstTxWarp prst="textNoShape">
              <a:avLst/>
            </a:prstTxWarp>
          </a:bodyPr>
          <a:lstStyle/>
          <a:p>
            <a:pPr marL="342900" marR="0" lvl="0" indent="-342900" algn="l" defTabSz="457200" rtl="0" eaLnBrk="1" fontAlgn="auto" latinLnBrk="0" hangingPunct="1">
              <a:lnSpc>
                <a:spcPct val="100000"/>
              </a:lnSpc>
              <a:spcBef>
                <a:spcPct val="2000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 charset="0"/>
              <a:ea typeface="ＭＳ Ｐゴシック" charset="-128"/>
              <a:cs typeface="ＭＳ Ｐゴシック" charset="-128"/>
            </a:endParaRPr>
          </a:p>
        </p:txBody>
      </p:sp>
      <p:sp>
        <p:nvSpPr>
          <p:cNvPr id="34" name="TextBox 33"/>
          <p:cNvSpPr txBox="1"/>
          <p:nvPr/>
        </p:nvSpPr>
        <p:spPr>
          <a:xfrm>
            <a:off x="0" y="6601022"/>
            <a:ext cx="157927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a:ea typeface="+mn-ea"/>
                <a:cs typeface="+mn-cs"/>
              </a:rPr>
              <a:t>Adapted from A. </a:t>
            </a:r>
            <a:r>
              <a:rPr kumimoji="0" lang="en-US" sz="1050" b="0" i="0" u="none" strike="noStrike" kern="0" cap="none" spc="0" normalizeH="0" baseline="0" noProof="0" dirty="0" err="1">
                <a:ln>
                  <a:noFill/>
                </a:ln>
                <a:solidFill>
                  <a:srgbClr val="000000"/>
                </a:solidFill>
                <a:effectLst/>
                <a:uLnTx/>
                <a:uFillTx/>
                <a:latin typeface="Calibri"/>
                <a:ea typeface="+mn-ea"/>
                <a:cs typeface="+mn-cs"/>
              </a:rPr>
              <a:t>Torralba</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28DC0CFD-A903-47FC-B1E9-3AD8581690DC}"/>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val="38685937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algn="ctr"/>
            <a:r>
              <a:rPr lang="en-US" dirty="0"/>
              <a:t>Automatic scale selection</a:t>
            </a:r>
            <a:endParaRPr lang="de-CH" dirty="0"/>
          </a:p>
        </p:txBody>
      </p:sp>
      <p:pic>
        <p:nvPicPr>
          <p:cNvPr id="39940" name="Picture 3"/>
          <p:cNvPicPr>
            <a:picLocks noChangeAspect="1" noChangeArrowheads="1"/>
          </p:cNvPicPr>
          <p:nvPr/>
        </p:nvPicPr>
        <p:blipFill>
          <a:blip r:embed="rId4" cstate="print"/>
          <a:srcRect/>
          <a:stretch>
            <a:fillRect/>
          </a:stretch>
        </p:blipFill>
        <p:spPr bwMode="auto">
          <a:xfrm>
            <a:off x="1042988" y="1439863"/>
            <a:ext cx="3313112" cy="2649537"/>
          </a:xfrm>
          <a:prstGeom prst="rect">
            <a:avLst/>
          </a:prstGeom>
          <a:noFill/>
          <a:ln w="9525">
            <a:noFill/>
            <a:miter lim="800000"/>
            <a:headEnd/>
            <a:tailEnd/>
          </a:ln>
        </p:spPr>
      </p:pic>
      <p:pic>
        <p:nvPicPr>
          <p:cNvPr id="39941" name="Picture 4"/>
          <p:cNvPicPr>
            <a:picLocks noChangeAspect="1" noChangeArrowheads="1"/>
          </p:cNvPicPr>
          <p:nvPr/>
        </p:nvPicPr>
        <p:blipFill>
          <a:blip r:embed="rId5" cstate="print"/>
          <a:srcRect/>
          <a:stretch>
            <a:fillRect/>
          </a:stretch>
        </p:blipFill>
        <p:spPr bwMode="auto">
          <a:xfrm>
            <a:off x="5265738" y="1476375"/>
            <a:ext cx="2619375" cy="2663825"/>
          </a:xfrm>
          <a:prstGeom prst="rect">
            <a:avLst/>
          </a:prstGeom>
          <a:noFill/>
          <a:ln w="9525">
            <a:noFill/>
            <a:miter lim="800000"/>
            <a:headEnd/>
            <a:tailEnd/>
          </a:ln>
        </p:spPr>
      </p:pic>
      <p:sp>
        <p:nvSpPr>
          <p:cNvPr id="39942" name="Rectangle 5"/>
          <p:cNvSpPr>
            <a:spLocks noChangeArrowheads="1"/>
          </p:cNvSpPr>
          <p:nvPr/>
        </p:nvSpPr>
        <p:spPr bwMode="auto">
          <a:xfrm>
            <a:off x="1871663" y="2052638"/>
            <a:ext cx="215900" cy="215900"/>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9943" name="Rectangle 6"/>
          <p:cNvSpPr>
            <a:spLocks noChangeArrowheads="1"/>
          </p:cNvSpPr>
          <p:nvPr/>
        </p:nvSpPr>
        <p:spPr bwMode="auto">
          <a:xfrm>
            <a:off x="5651500" y="1728788"/>
            <a:ext cx="396875" cy="395287"/>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39944" name="Group 7"/>
          <p:cNvGrpSpPr>
            <a:grpSpLocks/>
          </p:cNvGrpSpPr>
          <p:nvPr/>
        </p:nvGrpSpPr>
        <p:grpSpPr bwMode="auto">
          <a:xfrm>
            <a:off x="5821363" y="1881188"/>
            <a:ext cx="73025" cy="73025"/>
            <a:chOff x="1292" y="2205"/>
            <a:chExt cx="46" cy="46"/>
          </a:xfrm>
        </p:grpSpPr>
        <p:sp>
          <p:nvSpPr>
            <p:cNvPr id="39952" name="Line 8"/>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9953" name="Line 9"/>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39945" name="Group 10"/>
          <p:cNvGrpSpPr>
            <a:grpSpLocks/>
          </p:cNvGrpSpPr>
          <p:nvPr/>
        </p:nvGrpSpPr>
        <p:grpSpPr bwMode="auto">
          <a:xfrm>
            <a:off x="1943100" y="2124075"/>
            <a:ext cx="73025" cy="73025"/>
            <a:chOff x="1292" y="2205"/>
            <a:chExt cx="46" cy="46"/>
          </a:xfrm>
        </p:grpSpPr>
        <p:sp>
          <p:nvSpPr>
            <p:cNvPr id="39950" name="Line 11"/>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9951" name="Line 12"/>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39946" name="Line 13"/>
          <p:cNvSpPr>
            <a:spLocks noChangeShapeType="1"/>
          </p:cNvSpPr>
          <p:nvPr/>
        </p:nvSpPr>
        <p:spPr bwMode="auto">
          <a:xfrm>
            <a:off x="1979613" y="2303463"/>
            <a:ext cx="1116012" cy="2089150"/>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9947" name="Line 14"/>
          <p:cNvSpPr>
            <a:spLocks noChangeShapeType="1"/>
          </p:cNvSpPr>
          <p:nvPr/>
        </p:nvSpPr>
        <p:spPr bwMode="auto">
          <a:xfrm flipH="1">
            <a:off x="5616575" y="2160588"/>
            <a:ext cx="250825" cy="2268537"/>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39948" name="Object 2"/>
          <p:cNvGraphicFramePr>
            <a:graphicFrameLocks noChangeAspect="1"/>
          </p:cNvGraphicFramePr>
          <p:nvPr/>
        </p:nvGraphicFramePr>
        <p:xfrm>
          <a:off x="3008313" y="4433888"/>
          <a:ext cx="3498850" cy="398462"/>
        </p:xfrm>
        <a:graphic>
          <a:graphicData uri="http://schemas.openxmlformats.org/presentationml/2006/ole">
            <mc:AlternateContent xmlns:mc="http://schemas.openxmlformats.org/markup-compatibility/2006">
              <mc:Choice xmlns:v="urn:schemas-microsoft-com:vml" Requires="v">
                <p:oleObj spid="_x0000_s27701" name="Equation" r:id="rId6" imgW="2120900" imgH="241300" progId="Equation.3">
                  <p:embed/>
                </p:oleObj>
              </mc:Choice>
              <mc:Fallback>
                <p:oleObj name="Equation" r:id="rId6" imgW="2120900" imgH="241300" progId="Equation.3">
                  <p:embed/>
                  <p:pic>
                    <p:nvPicPr>
                      <p:cNvPr id="39948"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8313" y="4433888"/>
                        <a:ext cx="3498850" cy="398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949" name="Text Box 16"/>
          <p:cNvSpPr txBox="1">
            <a:spLocks noChangeArrowheads="1"/>
          </p:cNvSpPr>
          <p:nvPr/>
        </p:nvSpPr>
        <p:spPr bwMode="auto">
          <a:xfrm>
            <a:off x="539750" y="5124450"/>
            <a:ext cx="8137525" cy="830263"/>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br>
              <a:rPr kumimoji="0" lang="pl-PL" sz="2400" b="0" i="0" u="none" strike="noStrike" kern="1200" cap="none" spc="0" normalizeH="0" baseline="0" noProof="0">
                <a:ln>
                  <a:noFill/>
                </a:ln>
                <a:solidFill>
                  <a:prstClr val="black"/>
                </a:solidFill>
                <a:effectLst/>
                <a:uLnTx/>
                <a:uFillTx/>
                <a:latin typeface="Arial" charset="0"/>
                <a:ea typeface="+mn-ea"/>
                <a:cs typeface="+mn-cs"/>
              </a:rPr>
            </a:br>
            <a:r>
              <a:rPr kumimoji="0" lang="pl-PL" sz="2400" b="0" i="0" u="none" strike="noStrike" kern="1200" cap="none" spc="0" normalizeH="0" baseline="0" noProof="0">
                <a:ln>
                  <a:noFill/>
                </a:ln>
                <a:solidFill>
                  <a:prstClr val="black"/>
                </a:solidFill>
                <a:effectLst/>
                <a:uLnTx/>
                <a:uFillTx/>
                <a:latin typeface="Arial" charset="0"/>
                <a:ea typeface="+mn-ea"/>
                <a:cs typeface="+mn-cs"/>
              </a:rPr>
              <a:t>How to find corresponding patch sizes?</a:t>
            </a:r>
            <a:endParaRPr kumimoji="0" lang="en-US"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Slide Number Placeholder 1">
            <a:extLst>
              <a:ext uri="{FF2B5EF4-FFF2-40B4-BE49-F238E27FC236}">
                <a16:creationId xmlns:a16="http://schemas.microsoft.com/office/drawing/2014/main" id="{56AA0011-4E8C-4FDC-A822-265C24872AEB}"/>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46</a:t>
            </a:fld>
            <a:endParaRPr lang="en-US">
              <a:solidFill>
                <a:prstClr val="black">
                  <a:tint val="75000"/>
                </a:prstClr>
              </a:solidFill>
            </a:endParaRPr>
          </a:p>
        </p:txBody>
      </p:sp>
    </p:spTree>
    <p:extLst>
      <p:ext uri="{BB962C8B-B14F-4D97-AF65-F5344CB8AC3E}">
        <p14:creationId xmlns:p14="http://schemas.microsoft.com/office/powerpoint/2010/main" val="3585791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algn="ctr"/>
            <a:r>
              <a:rPr lang="en-US" dirty="0"/>
              <a:t>Automatic scale selection</a:t>
            </a:r>
            <a:endParaRPr lang="de-CH" dirty="0"/>
          </a:p>
        </p:txBody>
      </p:sp>
      <p:sp>
        <p:nvSpPr>
          <p:cNvPr id="40963" name="Content Placeholder 2"/>
          <p:cNvSpPr>
            <a:spLocks noGrp="1"/>
          </p:cNvSpPr>
          <p:nvPr>
            <p:ph idx="1"/>
          </p:nvPr>
        </p:nvSpPr>
        <p:spPr/>
        <p:txBody>
          <a:bodyPr/>
          <a:lstStyle/>
          <a:p>
            <a:r>
              <a:rPr lang="en-US" sz="2400"/>
              <a:t>Function responses for increasing scale (scale signature) </a:t>
            </a:r>
            <a:endParaRPr lang="de-CH" sz="2400"/>
          </a:p>
        </p:txBody>
      </p:sp>
      <p:graphicFrame>
        <p:nvGraphicFramePr>
          <p:cNvPr id="40965" name="Object 2"/>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28776" name="Equation" r:id="rId4" imgW="901309" imgH="241195" progId="Equation.3">
                  <p:embed/>
                </p:oleObj>
              </mc:Choice>
              <mc:Fallback>
                <p:oleObj name="Equation" r:id="rId4" imgW="901309" imgH="241195" progId="Equation.3">
                  <p:embed/>
                  <p:pic>
                    <p:nvPicPr>
                      <p:cNvPr id="40965"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0966" name="Picture 4"/>
          <p:cNvPicPr>
            <a:picLocks noChangeAspect="1" noChangeArrowheads="1"/>
          </p:cNvPicPr>
          <p:nvPr/>
        </p:nvPicPr>
        <p:blipFill>
          <a:blip r:embed="rId6" cstate="print"/>
          <a:srcRect/>
          <a:stretch>
            <a:fillRect/>
          </a:stretch>
        </p:blipFill>
        <p:spPr bwMode="auto">
          <a:xfrm>
            <a:off x="1304925" y="4711700"/>
            <a:ext cx="2619375" cy="1485900"/>
          </a:xfrm>
          <a:prstGeom prst="rect">
            <a:avLst/>
          </a:prstGeom>
          <a:noFill/>
          <a:ln w="12700" cap="sq">
            <a:noFill/>
            <a:miter lim="800000"/>
            <a:headEnd type="none" w="sm" len="sm"/>
            <a:tailEnd type="none" w="sm" len="sm"/>
          </a:ln>
        </p:spPr>
      </p:pic>
      <p:pic>
        <p:nvPicPr>
          <p:cNvPr id="40967" name="Picture 6"/>
          <p:cNvPicPr>
            <a:picLocks noChangeAspect="1" noChangeArrowheads="1"/>
          </p:cNvPicPr>
          <p:nvPr/>
        </p:nvPicPr>
        <p:blipFill>
          <a:blip r:embed="rId7" cstate="print"/>
          <a:srcRect/>
          <a:stretch>
            <a:fillRect/>
          </a:stretch>
        </p:blipFill>
        <p:spPr bwMode="auto">
          <a:xfrm>
            <a:off x="1042988" y="1768475"/>
            <a:ext cx="3313112" cy="2649538"/>
          </a:xfrm>
          <a:prstGeom prst="rect">
            <a:avLst/>
          </a:prstGeom>
          <a:noFill/>
          <a:ln w="9525">
            <a:noFill/>
            <a:miter lim="800000"/>
            <a:headEnd/>
            <a:tailEnd/>
          </a:ln>
        </p:spPr>
      </p:pic>
      <p:pic>
        <p:nvPicPr>
          <p:cNvPr id="40968" name="Picture 7"/>
          <p:cNvPicPr>
            <a:picLocks noChangeAspect="1" noChangeArrowheads="1"/>
          </p:cNvPicPr>
          <p:nvPr/>
        </p:nvPicPr>
        <p:blipFill>
          <a:blip r:embed="rId8" cstate="print"/>
          <a:srcRect/>
          <a:stretch>
            <a:fillRect/>
          </a:stretch>
        </p:blipFill>
        <p:spPr bwMode="auto">
          <a:xfrm>
            <a:off x="5265738" y="1804988"/>
            <a:ext cx="2619375" cy="2663825"/>
          </a:xfrm>
          <a:prstGeom prst="rect">
            <a:avLst/>
          </a:prstGeom>
          <a:noFill/>
          <a:ln w="9525">
            <a:noFill/>
            <a:miter lim="800000"/>
            <a:headEnd/>
            <a:tailEnd/>
          </a:ln>
        </p:spPr>
      </p:pic>
      <p:sp>
        <p:nvSpPr>
          <p:cNvPr id="40969" name="Rectangle 8"/>
          <p:cNvSpPr>
            <a:spLocks noChangeArrowheads="1"/>
          </p:cNvSpPr>
          <p:nvPr/>
        </p:nvSpPr>
        <p:spPr bwMode="auto">
          <a:xfrm>
            <a:off x="1906588" y="2417763"/>
            <a:ext cx="144462" cy="142875"/>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40970" name="Group 9"/>
          <p:cNvGrpSpPr>
            <a:grpSpLocks/>
          </p:cNvGrpSpPr>
          <p:nvPr/>
        </p:nvGrpSpPr>
        <p:grpSpPr bwMode="auto">
          <a:xfrm>
            <a:off x="5821363" y="2209800"/>
            <a:ext cx="73025" cy="73025"/>
            <a:chOff x="1292" y="2205"/>
            <a:chExt cx="46" cy="46"/>
          </a:xfrm>
        </p:grpSpPr>
        <p:sp>
          <p:nvSpPr>
            <p:cNvPr id="40983" name="Line 10"/>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0984" name="Line 11"/>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40971" name="Group 12"/>
          <p:cNvGrpSpPr>
            <a:grpSpLocks/>
          </p:cNvGrpSpPr>
          <p:nvPr/>
        </p:nvGrpSpPr>
        <p:grpSpPr bwMode="auto">
          <a:xfrm>
            <a:off x="1943100" y="2452688"/>
            <a:ext cx="73025" cy="73025"/>
            <a:chOff x="1292" y="2205"/>
            <a:chExt cx="46" cy="46"/>
          </a:xfrm>
        </p:grpSpPr>
        <p:sp>
          <p:nvSpPr>
            <p:cNvPr id="40981" name="Line 13"/>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0982" name="Line 14"/>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pic>
        <p:nvPicPr>
          <p:cNvPr id="40972" name="Picture 19"/>
          <p:cNvPicPr>
            <a:picLocks noChangeAspect="1" noChangeArrowheads="1"/>
          </p:cNvPicPr>
          <p:nvPr/>
        </p:nvPicPr>
        <p:blipFill>
          <a:blip r:embed="rId9" cstate="print"/>
          <a:srcRect/>
          <a:stretch>
            <a:fillRect/>
          </a:stretch>
        </p:blipFill>
        <p:spPr bwMode="auto">
          <a:xfrm>
            <a:off x="5327650" y="4684713"/>
            <a:ext cx="2562225" cy="1428750"/>
          </a:xfrm>
          <a:prstGeom prst="rect">
            <a:avLst/>
          </a:prstGeom>
          <a:noFill/>
          <a:ln w="12700" cap="sq">
            <a:noFill/>
            <a:miter lim="800000"/>
            <a:headEnd type="none" w="sm" len="sm"/>
            <a:tailEnd type="none" w="sm" len="sm"/>
          </a:ln>
        </p:spPr>
      </p:pic>
      <p:sp>
        <p:nvSpPr>
          <p:cNvPr id="40973" name="Rectangle 20"/>
          <p:cNvSpPr>
            <a:spLocks noChangeArrowheads="1"/>
          </p:cNvSpPr>
          <p:nvPr/>
        </p:nvSpPr>
        <p:spPr bwMode="auto">
          <a:xfrm>
            <a:off x="5472113" y="4757738"/>
            <a:ext cx="2303462" cy="1116012"/>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40974" name="Object 3"/>
          <p:cNvGraphicFramePr>
            <a:graphicFrameLocks noChangeAspect="1"/>
          </p:cNvGraphicFramePr>
          <p:nvPr/>
        </p:nvGraphicFramePr>
        <p:xfrm>
          <a:off x="5953125" y="6153150"/>
          <a:ext cx="1301750" cy="334963"/>
        </p:xfrm>
        <a:graphic>
          <a:graphicData uri="http://schemas.openxmlformats.org/presentationml/2006/ole">
            <mc:AlternateContent xmlns:mc="http://schemas.openxmlformats.org/markup-compatibility/2006">
              <mc:Choice xmlns:v="urn:schemas-microsoft-com:vml" Requires="v">
                <p:oleObj spid="_x0000_s28777" name="Equation" r:id="rId10" imgW="939392" imgH="241195" progId="Equation.3">
                  <p:embed/>
                </p:oleObj>
              </mc:Choice>
              <mc:Fallback>
                <p:oleObj name="Equation" r:id="rId10" imgW="939392" imgH="241195" progId="Equation.3">
                  <p:embed/>
                  <p:pic>
                    <p:nvPicPr>
                      <p:cNvPr id="40974"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53125" y="6153150"/>
                        <a:ext cx="1301750"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975" name="Rectangle 22"/>
          <p:cNvSpPr>
            <a:spLocks noChangeArrowheads="1"/>
          </p:cNvSpPr>
          <p:nvPr/>
        </p:nvSpPr>
        <p:spPr bwMode="auto">
          <a:xfrm>
            <a:off x="1511300" y="4767263"/>
            <a:ext cx="2305050" cy="1150937"/>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0976" name="Line 16"/>
          <p:cNvSpPr>
            <a:spLocks noChangeShapeType="1"/>
          </p:cNvSpPr>
          <p:nvPr/>
        </p:nvSpPr>
        <p:spPr bwMode="auto">
          <a:xfrm flipH="1">
            <a:off x="1584325" y="2632075"/>
            <a:ext cx="395288" cy="2305050"/>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0977" name="Rectangle 24"/>
          <p:cNvSpPr>
            <a:spLocks noChangeArrowheads="1"/>
          </p:cNvSpPr>
          <p:nvPr/>
        </p:nvSpPr>
        <p:spPr bwMode="auto">
          <a:xfrm>
            <a:off x="5786438" y="2174875"/>
            <a:ext cx="144462" cy="142875"/>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0978" name="Line 25"/>
          <p:cNvSpPr>
            <a:spLocks noChangeShapeType="1"/>
          </p:cNvSpPr>
          <p:nvPr/>
        </p:nvSpPr>
        <p:spPr bwMode="auto">
          <a:xfrm flipH="1">
            <a:off x="5543550" y="2344738"/>
            <a:ext cx="360363" cy="3240087"/>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0979" name="Oval 26"/>
          <p:cNvSpPr>
            <a:spLocks noChangeArrowheads="1"/>
          </p:cNvSpPr>
          <p:nvPr/>
        </p:nvSpPr>
        <p:spPr bwMode="auto">
          <a:xfrm>
            <a:off x="1511300" y="5116513"/>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0980" name="Oval 27"/>
          <p:cNvSpPr>
            <a:spLocks noChangeArrowheads="1"/>
          </p:cNvSpPr>
          <p:nvPr/>
        </p:nvSpPr>
        <p:spPr bwMode="auto">
          <a:xfrm>
            <a:off x="5543550" y="56578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Slide Number Placeholder 1">
            <a:extLst>
              <a:ext uri="{FF2B5EF4-FFF2-40B4-BE49-F238E27FC236}">
                <a16:creationId xmlns:a16="http://schemas.microsoft.com/office/drawing/2014/main" id="{392B48BE-A037-46A5-BA61-3F46FD36E96D}"/>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47</a:t>
            </a:fld>
            <a:endParaRPr lang="en-US">
              <a:solidFill>
                <a:prstClr val="black">
                  <a:tint val="75000"/>
                </a:prstClr>
              </a:solidFill>
            </a:endParaRPr>
          </a:p>
        </p:txBody>
      </p:sp>
    </p:spTree>
    <p:extLst>
      <p:ext uri="{BB962C8B-B14F-4D97-AF65-F5344CB8AC3E}">
        <p14:creationId xmlns:p14="http://schemas.microsoft.com/office/powerpoint/2010/main" val="22008749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algn="ctr"/>
            <a:r>
              <a:rPr lang="en-US" dirty="0"/>
              <a:t>Automatic scale selection</a:t>
            </a:r>
            <a:endParaRPr lang="de-CH" dirty="0"/>
          </a:p>
        </p:txBody>
      </p:sp>
      <p:sp>
        <p:nvSpPr>
          <p:cNvPr id="41987" name="Content Placeholder 2"/>
          <p:cNvSpPr>
            <a:spLocks noGrp="1"/>
          </p:cNvSpPr>
          <p:nvPr>
            <p:ph idx="1"/>
          </p:nvPr>
        </p:nvSpPr>
        <p:spPr/>
        <p:txBody>
          <a:bodyPr/>
          <a:lstStyle/>
          <a:p>
            <a:r>
              <a:rPr lang="en-US" sz="2400"/>
              <a:t>Function responses for increasing scale (scale signature) </a:t>
            </a:r>
            <a:endParaRPr lang="de-CH" sz="2400"/>
          </a:p>
          <a:p>
            <a:endParaRPr lang="de-CH" sz="2400"/>
          </a:p>
        </p:txBody>
      </p:sp>
      <p:graphicFrame>
        <p:nvGraphicFramePr>
          <p:cNvPr id="41989" name="Object 2"/>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29800" name="Equation" r:id="rId4" imgW="901309" imgH="241195" progId="Equation.3">
                  <p:embed/>
                </p:oleObj>
              </mc:Choice>
              <mc:Fallback>
                <p:oleObj name="Equation" r:id="rId4" imgW="901309" imgH="241195" progId="Equation.3">
                  <p:embed/>
                  <p:pic>
                    <p:nvPicPr>
                      <p:cNvPr id="41989"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990" name="Picture 4"/>
          <p:cNvPicPr>
            <a:picLocks noChangeAspect="1" noChangeArrowheads="1"/>
          </p:cNvPicPr>
          <p:nvPr/>
        </p:nvPicPr>
        <p:blipFill>
          <a:blip r:embed="rId6"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pic>
        <p:nvPicPr>
          <p:cNvPr id="41991" name="Picture 5"/>
          <p:cNvPicPr>
            <a:picLocks noChangeAspect="1" noChangeArrowheads="1"/>
          </p:cNvPicPr>
          <p:nvPr/>
        </p:nvPicPr>
        <p:blipFill>
          <a:blip r:embed="rId7" cstate="print"/>
          <a:srcRect/>
          <a:stretch>
            <a:fillRect/>
          </a:stretch>
        </p:blipFill>
        <p:spPr bwMode="auto">
          <a:xfrm>
            <a:off x="1042988" y="1766888"/>
            <a:ext cx="3313112" cy="2649537"/>
          </a:xfrm>
          <a:prstGeom prst="rect">
            <a:avLst/>
          </a:prstGeom>
          <a:noFill/>
          <a:ln w="9525">
            <a:noFill/>
            <a:miter lim="800000"/>
            <a:headEnd/>
            <a:tailEnd/>
          </a:ln>
        </p:spPr>
      </p:pic>
      <p:pic>
        <p:nvPicPr>
          <p:cNvPr id="41992" name="Picture 6"/>
          <p:cNvPicPr>
            <a:picLocks noChangeAspect="1" noChangeArrowheads="1"/>
          </p:cNvPicPr>
          <p:nvPr/>
        </p:nvPicPr>
        <p:blipFill>
          <a:blip r:embed="rId8" cstate="print"/>
          <a:srcRect/>
          <a:stretch>
            <a:fillRect/>
          </a:stretch>
        </p:blipFill>
        <p:spPr bwMode="auto">
          <a:xfrm>
            <a:off x="5265738" y="1803400"/>
            <a:ext cx="2619375" cy="2663825"/>
          </a:xfrm>
          <a:prstGeom prst="rect">
            <a:avLst/>
          </a:prstGeom>
          <a:noFill/>
          <a:ln w="9525">
            <a:noFill/>
            <a:miter lim="800000"/>
            <a:headEnd/>
            <a:tailEnd/>
          </a:ln>
        </p:spPr>
      </p:pic>
      <p:sp>
        <p:nvSpPr>
          <p:cNvPr id="41993" name="Rectangle 7"/>
          <p:cNvSpPr>
            <a:spLocks noChangeArrowheads="1"/>
          </p:cNvSpPr>
          <p:nvPr/>
        </p:nvSpPr>
        <p:spPr bwMode="auto">
          <a:xfrm>
            <a:off x="1871663" y="2387600"/>
            <a:ext cx="190500" cy="206375"/>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41994" name="Group 8"/>
          <p:cNvGrpSpPr>
            <a:grpSpLocks/>
          </p:cNvGrpSpPr>
          <p:nvPr/>
        </p:nvGrpSpPr>
        <p:grpSpPr bwMode="auto">
          <a:xfrm>
            <a:off x="5821363" y="2208213"/>
            <a:ext cx="73025" cy="73025"/>
            <a:chOff x="1292" y="2205"/>
            <a:chExt cx="46" cy="46"/>
          </a:xfrm>
        </p:grpSpPr>
        <p:sp>
          <p:nvSpPr>
            <p:cNvPr id="42009"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010"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41995" name="Group 11"/>
          <p:cNvGrpSpPr>
            <a:grpSpLocks/>
          </p:cNvGrpSpPr>
          <p:nvPr/>
        </p:nvGrpSpPr>
        <p:grpSpPr bwMode="auto">
          <a:xfrm>
            <a:off x="1943100" y="2451100"/>
            <a:ext cx="73025" cy="73025"/>
            <a:chOff x="1292" y="2205"/>
            <a:chExt cx="46" cy="46"/>
          </a:xfrm>
        </p:grpSpPr>
        <p:sp>
          <p:nvSpPr>
            <p:cNvPr id="42007"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008"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pic>
        <p:nvPicPr>
          <p:cNvPr id="41996" name="Picture 14"/>
          <p:cNvPicPr>
            <a:picLocks noChangeAspect="1" noChangeArrowheads="1"/>
          </p:cNvPicPr>
          <p:nvPr/>
        </p:nvPicPr>
        <p:blipFill>
          <a:blip r:embed="rId9"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sp>
        <p:nvSpPr>
          <p:cNvPr id="41997" name="Rectangle 15"/>
          <p:cNvSpPr>
            <a:spLocks noChangeArrowheads="1"/>
          </p:cNvSpPr>
          <p:nvPr/>
        </p:nvSpPr>
        <p:spPr bwMode="auto">
          <a:xfrm>
            <a:off x="5472113" y="4756150"/>
            <a:ext cx="2303462" cy="1116013"/>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41998" name="Object 3"/>
          <p:cNvGraphicFramePr>
            <a:graphicFrameLocks noChangeAspect="1"/>
          </p:cNvGraphicFramePr>
          <p:nvPr/>
        </p:nvGraphicFramePr>
        <p:xfrm>
          <a:off x="5953125" y="6153150"/>
          <a:ext cx="1301750" cy="334963"/>
        </p:xfrm>
        <a:graphic>
          <a:graphicData uri="http://schemas.openxmlformats.org/presentationml/2006/ole">
            <mc:AlternateContent xmlns:mc="http://schemas.openxmlformats.org/markup-compatibility/2006">
              <mc:Choice xmlns:v="urn:schemas-microsoft-com:vml" Requires="v">
                <p:oleObj spid="_x0000_s29801" name="Equation" r:id="rId10" imgW="939392" imgH="241195" progId="Equation.3">
                  <p:embed/>
                </p:oleObj>
              </mc:Choice>
              <mc:Fallback>
                <p:oleObj name="Equation" r:id="rId10" imgW="939392" imgH="241195" progId="Equation.3">
                  <p:embed/>
                  <p:pic>
                    <p:nvPicPr>
                      <p:cNvPr id="41998"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53125" y="6153150"/>
                        <a:ext cx="1301750"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999" name="Rectangle 17"/>
          <p:cNvSpPr>
            <a:spLocks noChangeArrowheads="1"/>
          </p:cNvSpPr>
          <p:nvPr/>
        </p:nvSpPr>
        <p:spPr bwMode="auto">
          <a:xfrm>
            <a:off x="1511300" y="4765675"/>
            <a:ext cx="2305050" cy="1150938"/>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000" name="Line 19"/>
          <p:cNvSpPr>
            <a:spLocks noChangeShapeType="1"/>
          </p:cNvSpPr>
          <p:nvPr/>
        </p:nvSpPr>
        <p:spPr bwMode="auto">
          <a:xfrm flipH="1">
            <a:off x="1619250" y="2630488"/>
            <a:ext cx="360363" cy="2160587"/>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001" name="Rectangle 20"/>
          <p:cNvSpPr>
            <a:spLocks noChangeArrowheads="1"/>
          </p:cNvSpPr>
          <p:nvPr/>
        </p:nvSpPr>
        <p:spPr bwMode="auto">
          <a:xfrm>
            <a:off x="5751513" y="2144713"/>
            <a:ext cx="190500" cy="206375"/>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002" name="Line 21"/>
          <p:cNvSpPr>
            <a:spLocks noChangeShapeType="1"/>
          </p:cNvSpPr>
          <p:nvPr/>
        </p:nvSpPr>
        <p:spPr bwMode="auto">
          <a:xfrm flipH="1">
            <a:off x="5688013" y="2343150"/>
            <a:ext cx="215900" cy="2916238"/>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003"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004"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005" name="Oval 24"/>
          <p:cNvSpPr>
            <a:spLocks noChangeArrowheads="1"/>
          </p:cNvSpPr>
          <p:nvPr/>
        </p:nvSpPr>
        <p:spPr bwMode="auto">
          <a:xfrm>
            <a:off x="1619250" y="482758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2006"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Slide Number Placeholder 1">
            <a:extLst>
              <a:ext uri="{FF2B5EF4-FFF2-40B4-BE49-F238E27FC236}">
                <a16:creationId xmlns:a16="http://schemas.microsoft.com/office/drawing/2014/main" id="{7A46E019-024A-46FD-A99B-1BC81773C00C}"/>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48</a:t>
            </a:fld>
            <a:endParaRPr lang="en-US">
              <a:solidFill>
                <a:prstClr val="black">
                  <a:tint val="75000"/>
                </a:prstClr>
              </a:solidFill>
            </a:endParaRPr>
          </a:p>
        </p:txBody>
      </p:sp>
    </p:spTree>
    <p:extLst>
      <p:ext uri="{BB962C8B-B14F-4D97-AF65-F5344CB8AC3E}">
        <p14:creationId xmlns:p14="http://schemas.microsoft.com/office/powerpoint/2010/main" val="23629087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algn="ctr"/>
            <a:r>
              <a:rPr lang="en-US" dirty="0"/>
              <a:t>Automatic scale selection</a:t>
            </a:r>
            <a:endParaRPr lang="de-CH" dirty="0"/>
          </a:p>
        </p:txBody>
      </p:sp>
      <p:sp>
        <p:nvSpPr>
          <p:cNvPr id="43011" name="Content Placeholder 2"/>
          <p:cNvSpPr>
            <a:spLocks noGrp="1"/>
          </p:cNvSpPr>
          <p:nvPr>
            <p:ph idx="1"/>
          </p:nvPr>
        </p:nvSpPr>
        <p:spPr/>
        <p:txBody>
          <a:bodyPr/>
          <a:lstStyle/>
          <a:p>
            <a:r>
              <a:rPr lang="en-US" sz="2400"/>
              <a:t>Function responses for increasing scale (scale signature) </a:t>
            </a:r>
            <a:endParaRPr lang="de-CH" sz="2400"/>
          </a:p>
          <a:p>
            <a:endParaRPr lang="de-CH" sz="2400"/>
          </a:p>
        </p:txBody>
      </p:sp>
      <p:graphicFrame>
        <p:nvGraphicFramePr>
          <p:cNvPr id="43013" name="Object 4"/>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30824" name="Equation" r:id="rId4" imgW="901309" imgH="241195" progId="Equation.3">
                  <p:embed/>
                </p:oleObj>
              </mc:Choice>
              <mc:Fallback>
                <p:oleObj name="Equation" r:id="rId4" imgW="901309" imgH="241195" progId="Equation.3">
                  <p:embed/>
                  <p:pic>
                    <p:nvPicPr>
                      <p:cNvPr id="43013"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3014" name="Picture 4"/>
          <p:cNvPicPr>
            <a:picLocks noChangeAspect="1" noChangeArrowheads="1"/>
          </p:cNvPicPr>
          <p:nvPr/>
        </p:nvPicPr>
        <p:blipFill>
          <a:blip r:embed="rId6"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pic>
        <p:nvPicPr>
          <p:cNvPr id="43015" name="Picture 5"/>
          <p:cNvPicPr>
            <a:picLocks noChangeAspect="1" noChangeArrowheads="1"/>
          </p:cNvPicPr>
          <p:nvPr/>
        </p:nvPicPr>
        <p:blipFill>
          <a:blip r:embed="rId7" cstate="print"/>
          <a:srcRect/>
          <a:stretch>
            <a:fillRect/>
          </a:stretch>
        </p:blipFill>
        <p:spPr bwMode="auto">
          <a:xfrm>
            <a:off x="1042988" y="1766888"/>
            <a:ext cx="3313112" cy="2649537"/>
          </a:xfrm>
          <a:prstGeom prst="rect">
            <a:avLst/>
          </a:prstGeom>
          <a:noFill/>
          <a:ln w="9525">
            <a:noFill/>
            <a:miter lim="800000"/>
            <a:headEnd/>
            <a:tailEnd/>
          </a:ln>
        </p:spPr>
      </p:pic>
      <p:pic>
        <p:nvPicPr>
          <p:cNvPr id="43016" name="Picture 6"/>
          <p:cNvPicPr>
            <a:picLocks noChangeAspect="1" noChangeArrowheads="1"/>
          </p:cNvPicPr>
          <p:nvPr/>
        </p:nvPicPr>
        <p:blipFill>
          <a:blip r:embed="rId8" cstate="print"/>
          <a:srcRect/>
          <a:stretch>
            <a:fillRect/>
          </a:stretch>
        </p:blipFill>
        <p:spPr bwMode="auto">
          <a:xfrm>
            <a:off x="5265738" y="1803400"/>
            <a:ext cx="2619375" cy="2663825"/>
          </a:xfrm>
          <a:prstGeom prst="rect">
            <a:avLst/>
          </a:prstGeom>
          <a:noFill/>
          <a:ln w="9525">
            <a:noFill/>
            <a:miter lim="800000"/>
            <a:headEnd/>
            <a:tailEnd/>
          </a:ln>
        </p:spPr>
      </p:pic>
      <p:sp>
        <p:nvSpPr>
          <p:cNvPr id="43017" name="Rectangle 7"/>
          <p:cNvSpPr>
            <a:spLocks noChangeArrowheads="1"/>
          </p:cNvSpPr>
          <p:nvPr/>
        </p:nvSpPr>
        <p:spPr bwMode="auto">
          <a:xfrm>
            <a:off x="1843088" y="2349500"/>
            <a:ext cx="260350" cy="269875"/>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43018" name="Group 8"/>
          <p:cNvGrpSpPr>
            <a:grpSpLocks/>
          </p:cNvGrpSpPr>
          <p:nvPr/>
        </p:nvGrpSpPr>
        <p:grpSpPr bwMode="auto">
          <a:xfrm>
            <a:off x="5821363" y="2208213"/>
            <a:ext cx="73025" cy="73025"/>
            <a:chOff x="1292" y="2205"/>
            <a:chExt cx="46" cy="46"/>
          </a:xfrm>
        </p:grpSpPr>
        <p:sp>
          <p:nvSpPr>
            <p:cNvPr id="43035"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36"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43019" name="Group 11"/>
          <p:cNvGrpSpPr>
            <a:grpSpLocks/>
          </p:cNvGrpSpPr>
          <p:nvPr/>
        </p:nvGrpSpPr>
        <p:grpSpPr bwMode="auto">
          <a:xfrm>
            <a:off x="1943100" y="2451100"/>
            <a:ext cx="73025" cy="73025"/>
            <a:chOff x="1292" y="2205"/>
            <a:chExt cx="46" cy="46"/>
          </a:xfrm>
        </p:grpSpPr>
        <p:sp>
          <p:nvSpPr>
            <p:cNvPr id="43033"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34"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pic>
        <p:nvPicPr>
          <p:cNvPr id="43020" name="Picture 14"/>
          <p:cNvPicPr>
            <a:picLocks noChangeAspect="1" noChangeArrowheads="1"/>
          </p:cNvPicPr>
          <p:nvPr/>
        </p:nvPicPr>
        <p:blipFill>
          <a:blip r:embed="rId9"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sp>
        <p:nvSpPr>
          <p:cNvPr id="43021" name="Rectangle 15"/>
          <p:cNvSpPr>
            <a:spLocks noChangeArrowheads="1"/>
          </p:cNvSpPr>
          <p:nvPr/>
        </p:nvSpPr>
        <p:spPr bwMode="auto">
          <a:xfrm>
            <a:off x="5472113" y="4756150"/>
            <a:ext cx="2303462" cy="1116013"/>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43022" name="Object 5"/>
          <p:cNvGraphicFramePr>
            <a:graphicFrameLocks noChangeAspect="1"/>
          </p:cNvGraphicFramePr>
          <p:nvPr/>
        </p:nvGraphicFramePr>
        <p:xfrm>
          <a:off x="5953125" y="6153150"/>
          <a:ext cx="1301750" cy="334963"/>
        </p:xfrm>
        <a:graphic>
          <a:graphicData uri="http://schemas.openxmlformats.org/presentationml/2006/ole">
            <mc:AlternateContent xmlns:mc="http://schemas.openxmlformats.org/markup-compatibility/2006">
              <mc:Choice xmlns:v="urn:schemas-microsoft-com:vml" Requires="v">
                <p:oleObj spid="_x0000_s30825" name="Equation" r:id="rId10" imgW="939392" imgH="241195" progId="Equation.3">
                  <p:embed/>
                </p:oleObj>
              </mc:Choice>
              <mc:Fallback>
                <p:oleObj name="Equation" r:id="rId10" imgW="939392" imgH="241195" progId="Equation.3">
                  <p:embed/>
                  <p:pic>
                    <p:nvPicPr>
                      <p:cNvPr id="43022"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53125" y="6153150"/>
                        <a:ext cx="1301750"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23" name="Rectangle 17"/>
          <p:cNvSpPr>
            <a:spLocks noChangeArrowheads="1"/>
          </p:cNvSpPr>
          <p:nvPr/>
        </p:nvSpPr>
        <p:spPr bwMode="auto">
          <a:xfrm>
            <a:off x="1511300" y="4765675"/>
            <a:ext cx="2305050" cy="1150938"/>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24" name="Line 19"/>
          <p:cNvSpPr>
            <a:spLocks noChangeShapeType="1"/>
          </p:cNvSpPr>
          <p:nvPr/>
        </p:nvSpPr>
        <p:spPr bwMode="auto">
          <a:xfrm flipH="1">
            <a:off x="1763713" y="2630488"/>
            <a:ext cx="215900" cy="2052637"/>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25" name="Rectangle 20"/>
          <p:cNvSpPr>
            <a:spLocks noChangeArrowheads="1"/>
          </p:cNvSpPr>
          <p:nvPr/>
        </p:nvSpPr>
        <p:spPr bwMode="auto">
          <a:xfrm>
            <a:off x="5722938" y="2106613"/>
            <a:ext cx="260350" cy="269875"/>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26" name="Line 21"/>
          <p:cNvSpPr>
            <a:spLocks noChangeShapeType="1"/>
          </p:cNvSpPr>
          <p:nvPr/>
        </p:nvSpPr>
        <p:spPr bwMode="auto">
          <a:xfrm flipH="1">
            <a:off x="5795963" y="2343150"/>
            <a:ext cx="107950" cy="2663825"/>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27"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28"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29" name="Oval 24"/>
          <p:cNvSpPr>
            <a:spLocks noChangeArrowheads="1"/>
          </p:cNvSpPr>
          <p:nvPr/>
        </p:nvSpPr>
        <p:spPr bwMode="auto">
          <a:xfrm>
            <a:off x="1619250" y="482758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30"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31" name="Oval 26"/>
          <p:cNvSpPr>
            <a:spLocks noChangeArrowheads="1"/>
          </p:cNvSpPr>
          <p:nvPr/>
        </p:nvSpPr>
        <p:spPr bwMode="auto">
          <a:xfrm>
            <a:off x="1727200" y="47450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032" name="Oval 27"/>
          <p:cNvSpPr>
            <a:spLocks noChangeArrowheads="1"/>
          </p:cNvSpPr>
          <p:nvPr/>
        </p:nvSpPr>
        <p:spPr bwMode="auto">
          <a:xfrm>
            <a:off x="5795963" y="511492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Slide Number Placeholder 1">
            <a:extLst>
              <a:ext uri="{FF2B5EF4-FFF2-40B4-BE49-F238E27FC236}">
                <a16:creationId xmlns:a16="http://schemas.microsoft.com/office/drawing/2014/main" id="{0C328A22-035E-4C8B-8C51-DB3B028FD911}"/>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49</a:t>
            </a:fld>
            <a:endParaRPr lang="en-US">
              <a:solidFill>
                <a:prstClr val="black">
                  <a:tint val="75000"/>
                </a:prstClr>
              </a:solidFill>
            </a:endParaRPr>
          </a:p>
        </p:txBody>
      </p:sp>
    </p:spTree>
    <p:extLst>
      <p:ext uri="{BB962C8B-B14F-4D97-AF65-F5344CB8AC3E}">
        <p14:creationId xmlns:p14="http://schemas.microsoft.com/office/powerpoint/2010/main" val="2029428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Human eye movements</a:t>
            </a:r>
          </a:p>
        </p:txBody>
      </p:sp>
      <p:pic>
        <p:nvPicPr>
          <p:cNvPr id="55298" name="Picture 2" descr="http://www.psych.ndsu.nodak.edu/mccourt/Psy460/Eye%20movements/Yarb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234440"/>
            <a:ext cx="6229543" cy="4648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05200" y="5882640"/>
            <a:ext cx="220656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Yarbus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eye tracking</a:t>
            </a:r>
          </a:p>
        </p:txBody>
      </p:sp>
      <p:sp>
        <p:nvSpPr>
          <p:cNvPr id="5" name="TextBox 4"/>
          <p:cNvSpPr txBox="1"/>
          <p:nvPr/>
        </p:nvSpPr>
        <p:spPr>
          <a:xfrm>
            <a:off x="0" y="6596390"/>
            <a:ext cx="7152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D. </a:t>
            </a:r>
            <a:r>
              <a:rPr kumimoji="0" lang="en-US" sz="1050" b="0" i="0" u="none" strike="noStrike" kern="1200" cap="none" spc="0" normalizeH="0" baseline="0" noProof="0" dirty="0" err="1">
                <a:ln>
                  <a:noFill/>
                </a:ln>
                <a:solidFill>
                  <a:prstClr val="black"/>
                </a:solidFill>
                <a:effectLst/>
                <a:uLnTx/>
                <a:uFillTx/>
                <a:latin typeface="Calibri"/>
                <a:ea typeface="+mn-ea"/>
                <a:cs typeface="+mn-cs"/>
              </a:rPr>
              <a:t>Hoiem</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Slide Number Placeholder 2">
            <a:extLst>
              <a:ext uri="{FF2B5EF4-FFF2-40B4-BE49-F238E27FC236}">
                <a16:creationId xmlns:a16="http://schemas.microsoft.com/office/drawing/2014/main" id="{7DC5C87A-DBE4-4AFB-9BB2-3376C3623E7F}"/>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5</a:t>
            </a:fld>
            <a:endParaRPr lang="en-US">
              <a:solidFill>
                <a:prstClr val="black">
                  <a:tint val="75000"/>
                </a:prstClr>
              </a:solidFill>
            </a:endParaRPr>
          </a:p>
        </p:txBody>
      </p:sp>
    </p:spTree>
    <p:extLst>
      <p:ext uri="{BB962C8B-B14F-4D97-AF65-F5344CB8AC3E}">
        <p14:creationId xmlns:p14="http://schemas.microsoft.com/office/powerpoint/2010/main" val="351946938"/>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algn="ctr"/>
            <a:r>
              <a:rPr lang="en-US" dirty="0"/>
              <a:t>Automatic scale selection</a:t>
            </a:r>
            <a:endParaRPr lang="de-CH" dirty="0"/>
          </a:p>
        </p:txBody>
      </p:sp>
      <p:sp>
        <p:nvSpPr>
          <p:cNvPr id="44035" name="Content Placeholder 2"/>
          <p:cNvSpPr>
            <a:spLocks noGrp="1"/>
          </p:cNvSpPr>
          <p:nvPr>
            <p:ph idx="1"/>
          </p:nvPr>
        </p:nvSpPr>
        <p:spPr/>
        <p:txBody>
          <a:bodyPr/>
          <a:lstStyle/>
          <a:p>
            <a:r>
              <a:rPr lang="en-US" sz="2400"/>
              <a:t>Function responses for increasing scale (scale signature) </a:t>
            </a:r>
            <a:endParaRPr lang="de-CH" sz="2400"/>
          </a:p>
          <a:p>
            <a:endParaRPr lang="de-CH" sz="2400"/>
          </a:p>
        </p:txBody>
      </p:sp>
      <p:graphicFrame>
        <p:nvGraphicFramePr>
          <p:cNvPr id="44037" name="Object 4"/>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31848" name="Equation" r:id="rId4" imgW="901309" imgH="241195" progId="Equation.3">
                  <p:embed/>
                </p:oleObj>
              </mc:Choice>
              <mc:Fallback>
                <p:oleObj name="Equation" r:id="rId4" imgW="901309" imgH="241195" progId="Equation.3">
                  <p:embed/>
                  <p:pic>
                    <p:nvPicPr>
                      <p:cNvPr id="44037"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4038" name="Picture 4"/>
          <p:cNvPicPr>
            <a:picLocks noChangeAspect="1" noChangeArrowheads="1"/>
          </p:cNvPicPr>
          <p:nvPr/>
        </p:nvPicPr>
        <p:blipFill>
          <a:blip r:embed="rId6"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pic>
        <p:nvPicPr>
          <p:cNvPr id="44039" name="Picture 5"/>
          <p:cNvPicPr>
            <a:picLocks noChangeAspect="1" noChangeArrowheads="1"/>
          </p:cNvPicPr>
          <p:nvPr/>
        </p:nvPicPr>
        <p:blipFill>
          <a:blip r:embed="rId7" cstate="print"/>
          <a:srcRect/>
          <a:stretch>
            <a:fillRect/>
          </a:stretch>
        </p:blipFill>
        <p:spPr bwMode="auto">
          <a:xfrm>
            <a:off x="1042988" y="1766888"/>
            <a:ext cx="3313112" cy="2649537"/>
          </a:xfrm>
          <a:prstGeom prst="rect">
            <a:avLst/>
          </a:prstGeom>
          <a:noFill/>
          <a:ln w="9525">
            <a:noFill/>
            <a:miter lim="800000"/>
            <a:headEnd/>
            <a:tailEnd/>
          </a:ln>
        </p:spPr>
      </p:pic>
      <p:pic>
        <p:nvPicPr>
          <p:cNvPr id="44040" name="Picture 6"/>
          <p:cNvPicPr>
            <a:picLocks noChangeAspect="1" noChangeArrowheads="1"/>
          </p:cNvPicPr>
          <p:nvPr/>
        </p:nvPicPr>
        <p:blipFill>
          <a:blip r:embed="rId8" cstate="print"/>
          <a:srcRect/>
          <a:stretch>
            <a:fillRect/>
          </a:stretch>
        </p:blipFill>
        <p:spPr bwMode="auto">
          <a:xfrm>
            <a:off x="5265738" y="1803400"/>
            <a:ext cx="2619375" cy="2663825"/>
          </a:xfrm>
          <a:prstGeom prst="rect">
            <a:avLst/>
          </a:prstGeom>
          <a:noFill/>
          <a:ln w="9525">
            <a:noFill/>
            <a:miter lim="800000"/>
            <a:headEnd/>
            <a:tailEnd/>
          </a:ln>
        </p:spPr>
      </p:pic>
      <p:sp>
        <p:nvSpPr>
          <p:cNvPr id="44041" name="Rectangle 7"/>
          <p:cNvSpPr>
            <a:spLocks noChangeArrowheads="1"/>
          </p:cNvSpPr>
          <p:nvPr/>
        </p:nvSpPr>
        <p:spPr bwMode="auto">
          <a:xfrm>
            <a:off x="1804988" y="2311400"/>
            <a:ext cx="325437" cy="344488"/>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44042" name="Group 8"/>
          <p:cNvGrpSpPr>
            <a:grpSpLocks/>
          </p:cNvGrpSpPr>
          <p:nvPr/>
        </p:nvGrpSpPr>
        <p:grpSpPr bwMode="auto">
          <a:xfrm>
            <a:off x="5821363" y="2208213"/>
            <a:ext cx="73025" cy="73025"/>
            <a:chOff x="1292" y="2205"/>
            <a:chExt cx="46" cy="46"/>
          </a:xfrm>
        </p:grpSpPr>
        <p:sp>
          <p:nvSpPr>
            <p:cNvPr id="44061"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62"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44043" name="Group 11"/>
          <p:cNvGrpSpPr>
            <a:grpSpLocks/>
          </p:cNvGrpSpPr>
          <p:nvPr/>
        </p:nvGrpSpPr>
        <p:grpSpPr bwMode="auto">
          <a:xfrm>
            <a:off x="1943100" y="2451100"/>
            <a:ext cx="73025" cy="73025"/>
            <a:chOff x="1292" y="2205"/>
            <a:chExt cx="46" cy="46"/>
          </a:xfrm>
        </p:grpSpPr>
        <p:sp>
          <p:nvSpPr>
            <p:cNvPr id="44059"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60"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pic>
        <p:nvPicPr>
          <p:cNvPr id="44044" name="Picture 14"/>
          <p:cNvPicPr>
            <a:picLocks noChangeAspect="1" noChangeArrowheads="1"/>
          </p:cNvPicPr>
          <p:nvPr/>
        </p:nvPicPr>
        <p:blipFill>
          <a:blip r:embed="rId9"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sp>
        <p:nvSpPr>
          <p:cNvPr id="44045" name="Rectangle 15"/>
          <p:cNvSpPr>
            <a:spLocks noChangeArrowheads="1"/>
          </p:cNvSpPr>
          <p:nvPr/>
        </p:nvSpPr>
        <p:spPr bwMode="auto">
          <a:xfrm>
            <a:off x="5472113" y="4756150"/>
            <a:ext cx="2303462" cy="1116013"/>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44046" name="Object 5"/>
          <p:cNvGraphicFramePr>
            <a:graphicFrameLocks noChangeAspect="1"/>
          </p:cNvGraphicFramePr>
          <p:nvPr/>
        </p:nvGraphicFramePr>
        <p:xfrm>
          <a:off x="5953125" y="6153150"/>
          <a:ext cx="1301750" cy="334963"/>
        </p:xfrm>
        <a:graphic>
          <a:graphicData uri="http://schemas.openxmlformats.org/presentationml/2006/ole">
            <mc:AlternateContent xmlns:mc="http://schemas.openxmlformats.org/markup-compatibility/2006">
              <mc:Choice xmlns:v="urn:schemas-microsoft-com:vml" Requires="v">
                <p:oleObj spid="_x0000_s31849" name="Equation" r:id="rId10" imgW="939392" imgH="241195" progId="Equation.3">
                  <p:embed/>
                </p:oleObj>
              </mc:Choice>
              <mc:Fallback>
                <p:oleObj name="Equation" r:id="rId10" imgW="939392" imgH="241195" progId="Equation.3">
                  <p:embed/>
                  <p:pic>
                    <p:nvPicPr>
                      <p:cNvPr id="44046"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53125" y="6153150"/>
                        <a:ext cx="1301750"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047" name="Rectangle 17"/>
          <p:cNvSpPr>
            <a:spLocks noChangeArrowheads="1"/>
          </p:cNvSpPr>
          <p:nvPr/>
        </p:nvSpPr>
        <p:spPr bwMode="auto">
          <a:xfrm>
            <a:off x="1511300" y="4765675"/>
            <a:ext cx="2305050" cy="1150938"/>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48" name="Line 19"/>
          <p:cNvSpPr>
            <a:spLocks noChangeShapeType="1"/>
          </p:cNvSpPr>
          <p:nvPr/>
        </p:nvSpPr>
        <p:spPr bwMode="auto">
          <a:xfrm flipH="1">
            <a:off x="1908175" y="2630488"/>
            <a:ext cx="71438" cy="2160587"/>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49" name="Rectangle 20"/>
          <p:cNvSpPr>
            <a:spLocks noChangeArrowheads="1"/>
          </p:cNvSpPr>
          <p:nvPr/>
        </p:nvSpPr>
        <p:spPr bwMode="auto">
          <a:xfrm>
            <a:off x="5684838" y="2068513"/>
            <a:ext cx="325437" cy="344487"/>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50" name="Line 21"/>
          <p:cNvSpPr>
            <a:spLocks noChangeShapeType="1"/>
          </p:cNvSpPr>
          <p:nvPr/>
        </p:nvSpPr>
        <p:spPr bwMode="auto">
          <a:xfrm>
            <a:off x="5903913" y="2343150"/>
            <a:ext cx="73025" cy="2520950"/>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51"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52"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53" name="Oval 24"/>
          <p:cNvSpPr>
            <a:spLocks noChangeArrowheads="1"/>
          </p:cNvSpPr>
          <p:nvPr/>
        </p:nvSpPr>
        <p:spPr bwMode="auto">
          <a:xfrm>
            <a:off x="1584325" y="4899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54"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55" name="Oval 26"/>
          <p:cNvSpPr>
            <a:spLocks noChangeArrowheads="1"/>
          </p:cNvSpPr>
          <p:nvPr/>
        </p:nvSpPr>
        <p:spPr bwMode="auto">
          <a:xfrm>
            <a:off x="1727200" y="47450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56" name="Oval 27"/>
          <p:cNvSpPr>
            <a:spLocks noChangeArrowheads="1"/>
          </p:cNvSpPr>
          <p:nvPr/>
        </p:nvSpPr>
        <p:spPr bwMode="auto">
          <a:xfrm>
            <a:off x="5795963" y="511492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57" name="Oval 28"/>
          <p:cNvSpPr>
            <a:spLocks noChangeArrowheads="1"/>
          </p:cNvSpPr>
          <p:nvPr/>
        </p:nvSpPr>
        <p:spPr bwMode="auto">
          <a:xfrm>
            <a:off x="5975350" y="49355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58" name="Oval 29"/>
          <p:cNvSpPr>
            <a:spLocks noChangeArrowheads="1"/>
          </p:cNvSpPr>
          <p:nvPr/>
        </p:nvSpPr>
        <p:spPr bwMode="auto">
          <a:xfrm>
            <a:off x="1906588" y="4846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Slide Number Placeholder 1">
            <a:extLst>
              <a:ext uri="{FF2B5EF4-FFF2-40B4-BE49-F238E27FC236}">
                <a16:creationId xmlns:a16="http://schemas.microsoft.com/office/drawing/2014/main" id="{FD3A05AC-C056-46DD-BB1A-D2850F9ED970}"/>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50</a:t>
            </a:fld>
            <a:endParaRPr lang="en-US">
              <a:solidFill>
                <a:prstClr val="black">
                  <a:tint val="75000"/>
                </a:prstClr>
              </a:solidFill>
            </a:endParaRPr>
          </a:p>
        </p:txBody>
      </p:sp>
    </p:spTree>
    <p:extLst>
      <p:ext uri="{BB962C8B-B14F-4D97-AF65-F5344CB8AC3E}">
        <p14:creationId xmlns:p14="http://schemas.microsoft.com/office/powerpoint/2010/main" val="1097993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algn="ctr"/>
            <a:r>
              <a:rPr lang="en-US" dirty="0"/>
              <a:t>Automatic scale selection</a:t>
            </a:r>
            <a:endParaRPr lang="de-CH" dirty="0"/>
          </a:p>
        </p:txBody>
      </p:sp>
      <p:sp>
        <p:nvSpPr>
          <p:cNvPr id="45059" name="Content Placeholder 2"/>
          <p:cNvSpPr>
            <a:spLocks noGrp="1"/>
          </p:cNvSpPr>
          <p:nvPr>
            <p:ph idx="1"/>
          </p:nvPr>
        </p:nvSpPr>
        <p:spPr/>
        <p:txBody>
          <a:bodyPr/>
          <a:lstStyle/>
          <a:p>
            <a:r>
              <a:rPr lang="en-US" sz="2400" dirty="0"/>
              <a:t>Function responses for increasing scale (scale signature) </a:t>
            </a:r>
            <a:endParaRPr lang="de-CH" sz="2400" dirty="0"/>
          </a:p>
          <a:p>
            <a:endParaRPr lang="de-CH" sz="2400" dirty="0"/>
          </a:p>
        </p:txBody>
      </p:sp>
      <p:graphicFrame>
        <p:nvGraphicFramePr>
          <p:cNvPr id="45061" name="Object 4"/>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32872" name="Equation" r:id="rId4" imgW="901309" imgH="241195" progId="Equation.3">
                  <p:embed/>
                </p:oleObj>
              </mc:Choice>
              <mc:Fallback>
                <p:oleObj name="Equation" r:id="rId4" imgW="901309" imgH="241195" progId="Equation.3">
                  <p:embed/>
                  <p:pic>
                    <p:nvPicPr>
                      <p:cNvPr id="45061"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5062" name="Picture 4"/>
          <p:cNvPicPr>
            <a:picLocks noChangeAspect="1" noChangeArrowheads="1"/>
          </p:cNvPicPr>
          <p:nvPr/>
        </p:nvPicPr>
        <p:blipFill>
          <a:blip r:embed="rId6"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pic>
        <p:nvPicPr>
          <p:cNvPr id="45063" name="Picture 5"/>
          <p:cNvPicPr>
            <a:picLocks noChangeAspect="1" noChangeArrowheads="1"/>
          </p:cNvPicPr>
          <p:nvPr/>
        </p:nvPicPr>
        <p:blipFill>
          <a:blip r:embed="rId7" cstate="print"/>
          <a:srcRect/>
          <a:stretch>
            <a:fillRect/>
          </a:stretch>
        </p:blipFill>
        <p:spPr bwMode="auto">
          <a:xfrm>
            <a:off x="1042988" y="1766888"/>
            <a:ext cx="3313112" cy="2649537"/>
          </a:xfrm>
          <a:prstGeom prst="rect">
            <a:avLst/>
          </a:prstGeom>
          <a:noFill/>
          <a:ln w="9525">
            <a:noFill/>
            <a:miter lim="800000"/>
            <a:headEnd/>
            <a:tailEnd/>
          </a:ln>
        </p:spPr>
      </p:pic>
      <p:pic>
        <p:nvPicPr>
          <p:cNvPr id="45064" name="Picture 6"/>
          <p:cNvPicPr>
            <a:picLocks noChangeAspect="1" noChangeArrowheads="1"/>
          </p:cNvPicPr>
          <p:nvPr/>
        </p:nvPicPr>
        <p:blipFill>
          <a:blip r:embed="rId8" cstate="print"/>
          <a:srcRect/>
          <a:stretch>
            <a:fillRect/>
          </a:stretch>
        </p:blipFill>
        <p:spPr bwMode="auto">
          <a:xfrm>
            <a:off x="5265738" y="1803400"/>
            <a:ext cx="2619375" cy="2663825"/>
          </a:xfrm>
          <a:prstGeom prst="rect">
            <a:avLst/>
          </a:prstGeom>
          <a:noFill/>
          <a:ln w="9525">
            <a:noFill/>
            <a:miter lim="800000"/>
            <a:headEnd/>
            <a:tailEnd/>
          </a:ln>
        </p:spPr>
      </p:pic>
      <p:sp>
        <p:nvSpPr>
          <p:cNvPr id="45065" name="Rectangle 7"/>
          <p:cNvSpPr>
            <a:spLocks noChangeArrowheads="1"/>
          </p:cNvSpPr>
          <p:nvPr/>
        </p:nvSpPr>
        <p:spPr bwMode="auto">
          <a:xfrm>
            <a:off x="1481138" y="2032000"/>
            <a:ext cx="939800" cy="958850"/>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45066" name="Group 8"/>
          <p:cNvGrpSpPr>
            <a:grpSpLocks/>
          </p:cNvGrpSpPr>
          <p:nvPr/>
        </p:nvGrpSpPr>
        <p:grpSpPr bwMode="auto">
          <a:xfrm>
            <a:off x="5821363" y="2208213"/>
            <a:ext cx="73025" cy="73025"/>
            <a:chOff x="1292" y="2205"/>
            <a:chExt cx="46" cy="46"/>
          </a:xfrm>
        </p:grpSpPr>
        <p:sp>
          <p:nvSpPr>
            <p:cNvPr id="45104"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105"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45067" name="Group 11"/>
          <p:cNvGrpSpPr>
            <a:grpSpLocks/>
          </p:cNvGrpSpPr>
          <p:nvPr/>
        </p:nvGrpSpPr>
        <p:grpSpPr bwMode="auto">
          <a:xfrm>
            <a:off x="1943100" y="2451100"/>
            <a:ext cx="73025" cy="73025"/>
            <a:chOff x="1292" y="2205"/>
            <a:chExt cx="46" cy="46"/>
          </a:xfrm>
        </p:grpSpPr>
        <p:sp>
          <p:nvSpPr>
            <p:cNvPr id="45102"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103"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pic>
        <p:nvPicPr>
          <p:cNvPr id="45068" name="Picture 14"/>
          <p:cNvPicPr>
            <a:picLocks noChangeAspect="1" noChangeArrowheads="1"/>
          </p:cNvPicPr>
          <p:nvPr/>
        </p:nvPicPr>
        <p:blipFill>
          <a:blip r:embed="rId9"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sp>
        <p:nvSpPr>
          <p:cNvPr id="45069" name="Rectangle 15"/>
          <p:cNvSpPr>
            <a:spLocks noChangeArrowheads="1"/>
          </p:cNvSpPr>
          <p:nvPr/>
        </p:nvSpPr>
        <p:spPr bwMode="auto">
          <a:xfrm>
            <a:off x="5472113" y="4756150"/>
            <a:ext cx="2303462" cy="1116013"/>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45070" name="Object 5"/>
          <p:cNvGraphicFramePr>
            <a:graphicFrameLocks noChangeAspect="1"/>
          </p:cNvGraphicFramePr>
          <p:nvPr/>
        </p:nvGraphicFramePr>
        <p:xfrm>
          <a:off x="5953125" y="6153150"/>
          <a:ext cx="1301750" cy="334963"/>
        </p:xfrm>
        <a:graphic>
          <a:graphicData uri="http://schemas.openxmlformats.org/presentationml/2006/ole">
            <mc:AlternateContent xmlns:mc="http://schemas.openxmlformats.org/markup-compatibility/2006">
              <mc:Choice xmlns:v="urn:schemas-microsoft-com:vml" Requires="v">
                <p:oleObj spid="_x0000_s32873" name="Equation" r:id="rId10" imgW="939392" imgH="241195" progId="Equation.3">
                  <p:embed/>
                </p:oleObj>
              </mc:Choice>
              <mc:Fallback>
                <p:oleObj name="Equation" r:id="rId10" imgW="939392" imgH="241195" progId="Equation.3">
                  <p:embed/>
                  <p:pic>
                    <p:nvPicPr>
                      <p:cNvPr id="4507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53125" y="6153150"/>
                        <a:ext cx="1301750"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071" name="Rectangle 17"/>
          <p:cNvSpPr>
            <a:spLocks noChangeArrowheads="1"/>
          </p:cNvSpPr>
          <p:nvPr/>
        </p:nvSpPr>
        <p:spPr bwMode="auto">
          <a:xfrm>
            <a:off x="1511300" y="4765675"/>
            <a:ext cx="2305050" cy="1150938"/>
          </a:xfrm>
          <a:prstGeom prst="rect">
            <a:avLst/>
          </a:prstGeom>
          <a:solidFill>
            <a:schemeClr val="tx1"/>
          </a:solidFill>
          <a:ln w="12700" cap="sq">
            <a:no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72" name="Line 19"/>
          <p:cNvSpPr>
            <a:spLocks noChangeShapeType="1"/>
          </p:cNvSpPr>
          <p:nvPr/>
        </p:nvSpPr>
        <p:spPr bwMode="auto">
          <a:xfrm>
            <a:off x="1979613" y="2630488"/>
            <a:ext cx="1692275" cy="3133725"/>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73" name="Rectangle 20"/>
          <p:cNvSpPr>
            <a:spLocks noChangeArrowheads="1"/>
          </p:cNvSpPr>
          <p:nvPr/>
        </p:nvSpPr>
        <p:spPr bwMode="auto">
          <a:xfrm>
            <a:off x="5360988" y="1789113"/>
            <a:ext cx="939800" cy="958850"/>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74" name="Line 21"/>
          <p:cNvSpPr>
            <a:spLocks noChangeShapeType="1"/>
          </p:cNvSpPr>
          <p:nvPr/>
        </p:nvSpPr>
        <p:spPr bwMode="auto">
          <a:xfrm>
            <a:off x="5903913" y="2343150"/>
            <a:ext cx="1692275" cy="2628900"/>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75"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76"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77" name="Oval 24"/>
          <p:cNvSpPr>
            <a:spLocks noChangeArrowheads="1"/>
          </p:cNvSpPr>
          <p:nvPr/>
        </p:nvSpPr>
        <p:spPr bwMode="auto">
          <a:xfrm>
            <a:off x="1584325" y="4899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78"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79" name="Oval 26"/>
          <p:cNvSpPr>
            <a:spLocks noChangeArrowheads="1"/>
          </p:cNvSpPr>
          <p:nvPr/>
        </p:nvSpPr>
        <p:spPr bwMode="auto">
          <a:xfrm>
            <a:off x="1727200" y="47450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0" name="Oval 27"/>
          <p:cNvSpPr>
            <a:spLocks noChangeArrowheads="1"/>
          </p:cNvSpPr>
          <p:nvPr/>
        </p:nvSpPr>
        <p:spPr bwMode="auto">
          <a:xfrm>
            <a:off x="5795963" y="511492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1" name="Oval 28"/>
          <p:cNvSpPr>
            <a:spLocks noChangeArrowheads="1"/>
          </p:cNvSpPr>
          <p:nvPr/>
        </p:nvSpPr>
        <p:spPr bwMode="auto">
          <a:xfrm>
            <a:off x="5975350" y="49355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2" name="Oval 29"/>
          <p:cNvSpPr>
            <a:spLocks noChangeArrowheads="1"/>
          </p:cNvSpPr>
          <p:nvPr/>
        </p:nvSpPr>
        <p:spPr bwMode="auto">
          <a:xfrm>
            <a:off x="1906588" y="4846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3" name="Oval 30"/>
          <p:cNvSpPr>
            <a:spLocks noChangeArrowheads="1"/>
          </p:cNvSpPr>
          <p:nvPr/>
        </p:nvSpPr>
        <p:spPr bwMode="auto">
          <a:xfrm>
            <a:off x="2051050" y="5026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4" name="Oval 31"/>
          <p:cNvSpPr>
            <a:spLocks noChangeArrowheads="1"/>
          </p:cNvSpPr>
          <p:nvPr/>
        </p:nvSpPr>
        <p:spPr bwMode="auto">
          <a:xfrm>
            <a:off x="2230438" y="522287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5" name="Oval 32"/>
          <p:cNvSpPr>
            <a:spLocks noChangeArrowheads="1"/>
          </p:cNvSpPr>
          <p:nvPr/>
        </p:nvSpPr>
        <p:spPr bwMode="auto">
          <a:xfrm>
            <a:off x="2409825"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6" name="Oval 33"/>
          <p:cNvSpPr>
            <a:spLocks noChangeArrowheads="1"/>
          </p:cNvSpPr>
          <p:nvPr/>
        </p:nvSpPr>
        <p:spPr bwMode="auto">
          <a:xfrm>
            <a:off x="2590800" y="547528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7" name="Oval 34"/>
          <p:cNvSpPr>
            <a:spLocks noChangeArrowheads="1"/>
          </p:cNvSpPr>
          <p:nvPr/>
        </p:nvSpPr>
        <p:spPr bwMode="auto">
          <a:xfrm>
            <a:off x="2770188" y="55483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8" name="Oval 35"/>
          <p:cNvSpPr>
            <a:spLocks noChangeArrowheads="1"/>
          </p:cNvSpPr>
          <p:nvPr/>
        </p:nvSpPr>
        <p:spPr bwMode="auto">
          <a:xfrm>
            <a:off x="2949575" y="56007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89" name="Oval 36"/>
          <p:cNvSpPr>
            <a:spLocks noChangeArrowheads="1"/>
          </p:cNvSpPr>
          <p:nvPr/>
        </p:nvSpPr>
        <p:spPr bwMode="auto">
          <a:xfrm>
            <a:off x="3128963" y="565626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0" name="Oval 37"/>
          <p:cNvSpPr>
            <a:spLocks noChangeArrowheads="1"/>
          </p:cNvSpPr>
          <p:nvPr/>
        </p:nvSpPr>
        <p:spPr bwMode="auto">
          <a:xfrm>
            <a:off x="3308350" y="57086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1" name="Oval 38"/>
          <p:cNvSpPr>
            <a:spLocks noChangeArrowheads="1"/>
          </p:cNvSpPr>
          <p:nvPr/>
        </p:nvSpPr>
        <p:spPr bwMode="auto">
          <a:xfrm>
            <a:off x="3487738" y="57642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2" name="Oval 39"/>
          <p:cNvSpPr>
            <a:spLocks noChangeArrowheads="1"/>
          </p:cNvSpPr>
          <p:nvPr/>
        </p:nvSpPr>
        <p:spPr bwMode="auto">
          <a:xfrm>
            <a:off x="3667125" y="58356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3" name="Oval 40"/>
          <p:cNvSpPr>
            <a:spLocks noChangeArrowheads="1"/>
          </p:cNvSpPr>
          <p:nvPr/>
        </p:nvSpPr>
        <p:spPr bwMode="auto">
          <a:xfrm>
            <a:off x="6154738" y="4800600"/>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4" name="Oval 41"/>
          <p:cNvSpPr>
            <a:spLocks noChangeArrowheads="1"/>
          </p:cNvSpPr>
          <p:nvPr/>
        </p:nvSpPr>
        <p:spPr bwMode="auto">
          <a:xfrm>
            <a:off x="6334125" y="47371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5" name="Oval 42"/>
          <p:cNvSpPr>
            <a:spLocks noChangeArrowheads="1"/>
          </p:cNvSpPr>
          <p:nvPr/>
        </p:nvSpPr>
        <p:spPr bwMode="auto">
          <a:xfrm>
            <a:off x="6513513" y="4719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6" name="Oval 43"/>
          <p:cNvSpPr>
            <a:spLocks noChangeArrowheads="1"/>
          </p:cNvSpPr>
          <p:nvPr/>
        </p:nvSpPr>
        <p:spPr bwMode="auto">
          <a:xfrm>
            <a:off x="6692900" y="47561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7" name="Oval 44"/>
          <p:cNvSpPr>
            <a:spLocks noChangeArrowheads="1"/>
          </p:cNvSpPr>
          <p:nvPr/>
        </p:nvSpPr>
        <p:spPr bwMode="auto">
          <a:xfrm>
            <a:off x="6872288" y="4800600"/>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8" name="Oval 45"/>
          <p:cNvSpPr>
            <a:spLocks noChangeArrowheads="1"/>
          </p:cNvSpPr>
          <p:nvPr/>
        </p:nvSpPr>
        <p:spPr bwMode="auto">
          <a:xfrm>
            <a:off x="7051675" y="48641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99" name="Oval 46"/>
          <p:cNvSpPr>
            <a:spLocks noChangeArrowheads="1"/>
          </p:cNvSpPr>
          <p:nvPr/>
        </p:nvSpPr>
        <p:spPr bwMode="auto">
          <a:xfrm>
            <a:off x="7231063" y="49355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100" name="Oval 47"/>
          <p:cNvSpPr>
            <a:spLocks noChangeArrowheads="1"/>
          </p:cNvSpPr>
          <p:nvPr/>
        </p:nvSpPr>
        <p:spPr bwMode="auto">
          <a:xfrm>
            <a:off x="7410450" y="49974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101" name="Oval 48"/>
          <p:cNvSpPr>
            <a:spLocks noChangeArrowheads="1"/>
          </p:cNvSpPr>
          <p:nvPr/>
        </p:nvSpPr>
        <p:spPr bwMode="auto">
          <a:xfrm>
            <a:off x="7589838" y="50530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Slide Number Placeholder 1">
            <a:extLst>
              <a:ext uri="{FF2B5EF4-FFF2-40B4-BE49-F238E27FC236}">
                <a16:creationId xmlns:a16="http://schemas.microsoft.com/office/drawing/2014/main" id="{45E8556F-E8ED-48B8-A255-5C68E5B9F514}"/>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51</a:t>
            </a:fld>
            <a:endParaRPr lang="en-US">
              <a:solidFill>
                <a:prstClr val="black">
                  <a:tint val="75000"/>
                </a:prstClr>
              </a:solidFill>
            </a:endParaRPr>
          </a:p>
        </p:txBody>
      </p:sp>
    </p:spTree>
    <p:extLst>
      <p:ext uri="{BB962C8B-B14F-4D97-AF65-F5344CB8AC3E}">
        <p14:creationId xmlns:p14="http://schemas.microsoft.com/office/powerpoint/2010/main" val="14514925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algn="ctr"/>
            <a:r>
              <a:rPr lang="en-US" dirty="0"/>
              <a:t>Automatic scale selection</a:t>
            </a:r>
            <a:endParaRPr lang="de-CH" dirty="0"/>
          </a:p>
        </p:txBody>
      </p:sp>
      <p:sp>
        <p:nvSpPr>
          <p:cNvPr id="46083" name="Content Placeholder 2"/>
          <p:cNvSpPr>
            <a:spLocks noGrp="1"/>
          </p:cNvSpPr>
          <p:nvPr>
            <p:ph idx="1"/>
          </p:nvPr>
        </p:nvSpPr>
        <p:spPr/>
        <p:txBody>
          <a:bodyPr/>
          <a:lstStyle/>
          <a:p>
            <a:r>
              <a:rPr lang="en-US" sz="2400"/>
              <a:t>Function responses for increasing scale (scale signature) </a:t>
            </a:r>
            <a:endParaRPr lang="de-CH" sz="2400"/>
          </a:p>
          <a:p>
            <a:endParaRPr lang="de-CH" sz="2400"/>
          </a:p>
        </p:txBody>
      </p:sp>
      <p:graphicFrame>
        <p:nvGraphicFramePr>
          <p:cNvPr id="46085" name="Object 4"/>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33896" name="Equation" r:id="rId4" imgW="901309" imgH="241195" progId="Equation.3">
                  <p:embed/>
                </p:oleObj>
              </mc:Choice>
              <mc:Fallback>
                <p:oleObj name="Equation" r:id="rId4" imgW="901309" imgH="241195" progId="Equation.3">
                  <p:embed/>
                  <p:pic>
                    <p:nvPicPr>
                      <p:cNvPr id="4608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6086" name="Picture 4"/>
          <p:cNvPicPr>
            <a:picLocks noChangeAspect="1" noChangeArrowheads="1"/>
          </p:cNvPicPr>
          <p:nvPr/>
        </p:nvPicPr>
        <p:blipFill>
          <a:blip r:embed="rId6"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pic>
        <p:nvPicPr>
          <p:cNvPr id="46087" name="Picture 5"/>
          <p:cNvPicPr>
            <a:picLocks noChangeAspect="1" noChangeArrowheads="1"/>
          </p:cNvPicPr>
          <p:nvPr/>
        </p:nvPicPr>
        <p:blipFill>
          <a:blip r:embed="rId7" cstate="print"/>
          <a:srcRect/>
          <a:stretch>
            <a:fillRect/>
          </a:stretch>
        </p:blipFill>
        <p:spPr bwMode="auto">
          <a:xfrm>
            <a:off x="1042988" y="1766888"/>
            <a:ext cx="3313112" cy="2649537"/>
          </a:xfrm>
          <a:prstGeom prst="rect">
            <a:avLst/>
          </a:prstGeom>
          <a:noFill/>
          <a:ln w="9525">
            <a:noFill/>
            <a:miter lim="800000"/>
            <a:headEnd/>
            <a:tailEnd/>
          </a:ln>
        </p:spPr>
      </p:pic>
      <p:pic>
        <p:nvPicPr>
          <p:cNvPr id="46088" name="Picture 6"/>
          <p:cNvPicPr>
            <a:picLocks noChangeAspect="1" noChangeArrowheads="1"/>
          </p:cNvPicPr>
          <p:nvPr/>
        </p:nvPicPr>
        <p:blipFill>
          <a:blip r:embed="rId8" cstate="print"/>
          <a:srcRect/>
          <a:stretch>
            <a:fillRect/>
          </a:stretch>
        </p:blipFill>
        <p:spPr bwMode="auto">
          <a:xfrm>
            <a:off x="5265738" y="1803400"/>
            <a:ext cx="2619375" cy="2663825"/>
          </a:xfrm>
          <a:prstGeom prst="rect">
            <a:avLst/>
          </a:prstGeom>
          <a:noFill/>
          <a:ln w="9525">
            <a:noFill/>
            <a:miter lim="800000"/>
            <a:headEnd/>
            <a:tailEnd/>
          </a:ln>
        </p:spPr>
      </p:pic>
      <p:sp>
        <p:nvSpPr>
          <p:cNvPr id="46089" name="Rectangle 7"/>
          <p:cNvSpPr>
            <a:spLocks noChangeArrowheads="1"/>
          </p:cNvSpPr>
          <p:nvPr/>
        </p:nvSpPr>
        <p:spPr bwMode="auto">
          <a:xfrm>
            <a:off x="1833563" y="2360613"/>
            <a:ext cx="261937" cy="260350"/>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46090" name="Group 8"/>
          <p:cNvGrpSpPr>
            <a:grpSpLocks/>
          </p:cNvGrpSpPr>
          <p:nvPr/>
        </p:nvGrpSpPr>
        <p:grpSpPr bwMode="auto">
          <a:xfrm>
            <a:off x="5821363" y="2208213"/>
            <a:ext cx="73025" cy="73025"/>
            <a:chOff x="1292" y="2205"/>
            <a:chExt cx="46" cy="46"/>
          </a:xfrm>
        </p:grpSpPr>
        <p:sp>
          <p:nvSpPr>
            <p:cNvPr id="46126"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27"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46091" name="Group 11"/>
          <p:cNvGrpSpPr>
            <a:grpSpLocks/>
          </p:cNvGrpSpPr>
          <p:nvPr/>
        </p:nvGrpSpPr>
        <p:grpSpPr bwMode="auto">
          <a:xfrm>
            <a:off x="1943100" y="2451100"/>
            <a:ext cx="73025" cy="73025"/>
            <a:chOff x="1292" y="2205"/>
            <a:chExt cx="46" cy="46"/>
          </a:xfrm>
        </p:grpSpPr>
        <p:sp>
          <p:nvSpPr>
            <p:cNvPr id="46124"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25"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pic>
        <p:nvPicPr>
          <p:cNvPr id="46092" name="Picture 14"/>
          <p:cNvPicPr>
            <a:picLocks noChangeAspect="1" noChangeArrowheads="1"/>
          </p:cNvPicPr>
          <p:nvPr/>
        </p:nvPicPr>
        <p:blipFill>
          <a:blip r:embed="rId9"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graphicFrame>
        <p:nvGraphicFramePr>
          <p:cNvPr id="46093" name="Object 5"/>
          <p:cNvGraphicFramePr>
            <a:graphicFrameLocks noChangeAspect="1"/>
          </p:cNvGraphicFramePr>
          <p:nvPr/>
        </p:nvGraphicFramePr>
        <p:xfrm>
          <a:off x="5935663" y="6153150"/>
          <a:ext cx="1336675" cy="334963"/>
        </p:xfrm>
        <a:graphic>
          <a:graphicData uri="http://schemas.openxmlformats.org/presentationml/2006/ole">
            <mc:AlternateContent xmlns:mc="http://schemas.openxmlformats.org/markup-compatibility/2006">
              <mc:Choice xmlns:v="urn:schemas-microsoft-com:vml" Requires="v">
                <p:oleObj spid="_x0000_s33897" name="Equation" r:id="rId10" imgW="965200" imgH="241300" progId="Equation.3">
                  <p:embed/>
                </p:oleObj>
              </mc:Choice>
              <mc:Fallback>
                <p:oleObj name="Equation" r:id="rId10" imgW="965200" imgH="241300" progId="Equation.3">
                  <p:embed/>
                  <p:pic>
                    <p:nvPicPr>
                      <p:cNvPr id="46093"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35663" y="6153150"/>
                        <a:ext cx="1336675"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094" name="Line 19"/>
          <p:cNvSpPr>
            <a:spLocks noChangeShapeType="1"/>
          </p:cNvSpPr>
          <p:nvPr/>
        </p:nvSpPr>
        <p:spPr bwMode="auto">
          <a:xfrm flipH="1">
            <a:off x="1727200" y="2630488"/>
            <a:ext cx="252413" cy="2017712"/>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095" name="Rectangle 20"/>
          <p:cNvSpPr>
            <a:spLocks noChangeArrowheads="1"/>
          </p:cNvSpPr>
          <p:nvPr/>
        </p:nvSpPr>
        <p:spPr bwMode="auto">
          <a:xfrm>
            <a:off x="5632450" y="2046288"/>
            <a:ext cx="433388" cy="431800"/>
          </a:xfrm>
          <a:prstGeom prst="rect">
            <a:avLst/>
          </a:prstGeom>
          <a:noFill/>
          <a:ln w="25400" cap="sq">
            <a:solidFill>
              <a:srgbClr val="FFFF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096" name="Line 21"/>
          <p:cNvSpPr>
            <a:spLocks noChangeShapeType="1"/>
          </p:cNvSpPr>
          <p:nvPr/>
        </p:nvSpPr>
        <p:spPr bwMode="auto">
          <a:xfrm>
            <a:off x="5903913" y="2343150"/>
            <a:ext cx="612775" cy="2305050"/>
          </a:xfrm>
          <a:prstGeom prst="line">
            <a:avLst/>
          </a:prstGeom>
          <a:noFill/>
          <a:ln w="19050" cap="sq">
            <a:solidFill>
              <a:srgbClr val="FF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097"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098"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099" name="Oval 24"/>
          <p:cNvSpPr>
            <a:spLocks noChangeArrowheads="1"/>
          </p:cNvSpPr>
          <p:nvPr/>
        </p:nvSpPr>
        <p:spPr bwMode="auto">
          <a:xfrm>
            <a:off x="1584325" y="4899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0"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1" name="Oval 26"/>
          <p:cNvSpPr>
            <a:spLocks noChangeArrowheads="1"/>
          </p:cNvSpPr>
          <p:nvPr/>
        </p:nvSpPr>
        <p:spPr bwMode="auto">
          <a:xfrm>
            <a:off x="1727200" y="47450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2" name="Oval 27"/>
          <p:cNvSpPr>
            <a:spLocks noChangeArrowheads="1"/>
          </p:cNvSpPr>
          <p:nvPr/>
        </p:nvSpPr>
        <p:spPr bwMode="auto">
          <a:xfrm>
            <a:off x="5795963" y="511492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3" name="Oval 28"/>
          <p:cNvSpPr>
            <a:spLocks noChangeArrowheads="1"/>
          </p:cNvSpPr>
          <p:nvPr/>
        </p:nvSpPr>
        <p:spPr bwMode="auto">
          <a:xfrm>
            <a:off x="5975350" y="49355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4" name="Oval 29"/>
          <p:cNvSpPr>
            <a:spLocks noChangeArrowheads="1"/>
          </p:cNvSpPr>
          <p:nvPr/>
        </p:nvSpPr>
        <p:spPr bwMode="auto">
          <a:xfrm>
            <a:off x="1906588" y="4846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5" name="Oval 30"/>
          <p:cNvSpPr>
            <a:spLocks noChangeArrowheads="1"/>
          </p:cNvSpPr>
          <p:nvPr/>
        </p:nvSpPr>
        <p:spPr bwMode="auto">
          <a:xfrm>
            <a:off x="2051050" y="5026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6" name="Oval 31"/>
          <p:cNvSpPr>
            <a:spLocks noChangeArrowheads="1"/>
          </p:cNvSpPr>
          <p:nvPr/>
        </p:nvSpPr>
        <p:spPr bwMode="auto">
          <a:xfrm>
            <a:off x="2230438" y="522287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7" name="Oval 32"/>
          <p:cNvSpPr>
            <a:spLocks noChangeArrowheads="1"/>
          </p:cNvSpPr>
          <p:nvPr/>
        </p:nvSpPr>
        <p:spPr bwMode="auto">
          <a:xfrm>
            <a:off x="2409825"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8" name="Oval 33"/>
          <p:cNvSpPr>
            <a:spLocks noChangeArrowheads="1"/>
          </p:cNvSpPr>
          <p:nvPr/>
        </p:nvSpPr>
        <p:spPr bwMode="auto">
          <a:xfrm>
            <a:off x="2590800" y="547528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09" name="Oval 34"/>
          <p:cNvSpPr>
            <a:spLocks noChangeArrowheads="1"/>
          </p:cNvSpPr>
          <p:nvPr/>
        </p:nvSpPr>
        <p:spPr bwMode="auto">
          <a:xfrm>
            <a:off x="2770188" y="55483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0" name="Oval 35"/>
          <p:cNvSpPr>
            <a:spLocks noChangeArrowheads="1"/>
          </p:cNvSpPr>
          <p:nvPr/>
        </p:nvSpPr>
        <p:spPr bwMode="auto">
          <a:xfrm>
            <a:off x="2949575" y="56007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1" name="Oval 36"/>
          <p:cNvSpPr>
            <a:spLocks noChangeArrowheads="1"/>
          </p:cNvSpPr>
          <p:nvPr/>
        </p:nvSpPr>
        <p:spPr bwMode="auto">
          <a:xfrm>
            <a:off x="3128963" y="565626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2" name="Oval 37"/>
          <p:cNvSpPr>
            <a:spLocks noChangeArrowheads="1"/>
          </p:cNvSpPr>
          <p:nvPr/>
        </p:nvSpPr>
        <p:spPr bwMode="auto">
          <a:xfrm>
            <a:off x="3308350" y="57086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3" name="Oval 38"/>
          <p:cNvSpPr>
            <a:spLocks noChangeArrowheads="1"/>
          </p:cNvSpPr>
          <p:nvPr/>
        </p:nvSpPr>
        <p:spPr bwMode="auto">
          <a:xfrm>
            <a:off x="3487738" y="57642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4" name="Oval 39"/>
          <p:cNvSpPr>
            <a:spLocks noChangeArrowheads="1"/>
          </p:cNvSpPr>
          <p:nvPr/>
        </p:nvSpPr>
        <p:spPr bwMode="auto">
          <a:xfrm>
            <a:off x="3667125" y="58356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5" name="Oval 40"/>
          <p:cNvSpPr>
            <a:spLocks noChangeArrowheads="1"/>
          </p:cNvSpPr>
          <p:nvPr/>
        </p:nvSpPr>
        <p:spPr bwMode="auto">
          <a:xfrm>
            <a:off x="6154738" y="4800600"/>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6" name="Oval 41"/>
          <p:cNvSpPr>
            <a:spLocks noChangeArrowheads="1"/>
          </p:cNvSpPr>
          <p:nvPr/>
        </p:nvSpPr>
        <p:spPr bwMode="auto">
          <a:xfrm>
            <a:off x="6334125" y="47371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7" name="Oval 42"/>
          <p:cNvSpPr>
            <a:spLocks noChangeArrowheads="1"/>
          </p:cNvSpPr>
          <p:nvPr/>
        </p:nvSpPr>
        <p:spPr bwMode="auto">
          <a:xfrm>
            <a:off x="6513513" y="4719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8" name="Oval 43"/>
          <p:cNvSpPr>
            <a:spLocks noChangeArrowheads="1"/>
          </p:cNvSpPr>
          <p:nvPr/>
        </p:nvSpPr>
        <p:spPr bwMode="auto">
          <a:xfrm>
            <a:off x="6692900" y="47561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19" name="Oval 44"/>
          <p:cNvSpPr>
            <a:spLocks noChangeArrowheads="1"/>
          </p:cNvSpPr>
          <p:nvPr/>
        </p:nvSpPr>
        <p:spPr bwMode="auto">
          <a:xfrm>
            <a:off x="6872288" y="4800600"/>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20" name="Oval 45"/>
          <p:cNvSpPr>
            <a:spLocks noChangeArrowheads="1"/>
          </p:cNvSpPr>
          <p:nvPr/>
        </p:nvSpPr>
        <p:spPr bwMode="auto">
          <a:xfrm>
            <a:off x="7051675" y="48641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21" name="Oval 46"/>
          <p:cNvSpPr>
            <a:spLocks noChangeArrowheads="1"/>
          </p:cNvSpPr>
          <p:nvPr/>
        </p:nvSpPr>
        <p:spPr bwMode="auto">
          <a:xfrm>
            <a:off x="7231063" y="49355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22" name="Oval 47"/>
          <p:cNvSpPr>
            <a:spLocks noChangeArrowheads="1"/>
          </p:cNvSpPr>
          <p:nvPr/>
        </p:nvSpPr>
        <p:spPr bwMode="auto">
          <a:xfrm>
            <a:off x="7410450" y="49974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123" name="Oval 48"/>
          <p:cNvSpPr>
            <a:spLocks noChangeArrowheads="1"/>
          </p:cNvSpPr>
          <p:nvPr/>
        </p:nvSpPr>
        <p:spPr bwMode="auto">
          <a:xfrm>
            <a:off x="7589838" y="50530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Slide Number Placeholder 1">
            <a:extLst>
              <a:ext uri="{FF2B5EF4-FFF2-40B4-BE49-F238E27FC236}">
                <a16:creationId xmlns:a16="http://schemas.microsoft.com/office/drawing/2014/main" id="{585BA2D8-0CBF-4B2F-9104-0A5F1169B15D}"/>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52</a:t>
            </a:fld>
            <a:endParaRPr lang="en-US">
              <a:solidFill>
                <a:prstClr val="black">
                  <a:tint val="75000"/>
                </a:prstClr>
              </a:solidFill>
            </a:endParaRPr>
          </a:p>
        </p:txBody>
      </p:sp>
    </p:spTree>
    <p:extLst>
      <p:ext uri="{BB962C8B-B14F-4D97-AF65-F5344CB8AC3E}">
        <p14:creationId xmlns:p14="http://schemas.microsoft.com/office/powerpoint/2010/main" val="24645022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a useful signature function?</a:t>
            </a:r>
          </a:p>
        </p:txBody>
      </p:sp>
      <p:sp>
        <p:nvSpPr>
          <p:cNvPr id="47107" name="Content Placeholder 6"/>
          <p:cNvSpPr>
            <a:spLocks noGrp="1"/>
          </p:cNvSpPr>
          <p:nvPr>
            <p:ph idx="1"/>
          </p:nvPr>
        </p:nvSpPr>
        <p:spPr/>
        <p:txBody>
          <a:bodyPr>
            <a:noAutofit/>
          </a:bodyPr>
          <a:lstStyle/>
          <a:p>
            <a:pPr eaLnBrk="1" hangingPunct="1"/>
            <a:r>
              <a:rPr lang="en-US" sz="2800" dirty="0"/>
              <a:t>Laplacian of Gaussian = “blob” detector</a:t>
            </a:r>
            <a:endParaRPr lang="de-CH" sz="2800" dirty="0"/>
          </a:p>
        </p:txBody>
      </p:sp>
      <p:pic>
        <p:nvPicPr>
          <p:cNvPr id="47109" name="Picture 27" descr="c-enhedg-laplap"/>
          <p:cNvPicPr>
            <a:picLocks noChangeAspect="1" noChangeArrowheads="1"/>
          </p:cNvPicPr>
          <p:nvPr/>
        </p:nvPicPr>
        <p:blipFill>
          <a:blip r:embed="rId3" cstate="print"/>
          <a:srcRect t="21783"/>
          <a:stretch>
            <a:fillRect/>
          </a:stretch>
        </p:blipFill>
        <p:spPr bwMode="auto">
          <a:xfrm>
            <a:off x="1103313" y="1822450"/>
            <a:ext cx="1727200" cy="1350963"/>
          </a:xfrm>
          <a:prstGeom prst="rect">
            <a:avLst/>
          </a:prstGeom>
          <a:noFill/>
          <a:ln w="9525">
            <a:noFill/>
            <a:miter lim="800000"/>
            <a:headEnd/>
            <a:tailEnd/>
          </a:ln>
        </p:spPr>
      </p:pic>
      <p:pic>
        <p:nvPicPr>
          <p:cNvPr id="47110" name="Picture 27" descr="c-enhedg-laplap"/>
          <p:cNvPicPr>
            <a:picLocks noChangeAspect="1" noChangeArrowheads="1"/>
          </p:cNvPicPr>
          <p:nvPr/>
        </p:nvPicPr>
        <p:blipFill>
          <a:blip r:embed="rId3" cstate="print"/>
          <a:srcRect t="21783"/>
          <a:stretch>
            <a:fillRect/>
          </a:stretch>
        </p:blipFill>
        <p:spPr bwMode="auto">
          <a:xfrm>
            <a:off x="1581150" y="4232275"/>
            <a:ext cx="771525" cy="604838"/>
          </a:xfrm>
          <a:prstGeom prst="rect">
            <a:avLst/>
          </a:prstGeom>
          <a:noFill/>
          <a:ln w="9525">
            <a:noFill/>
            <a:miter lim="800000"/>
            <a:headEnd/>
            <a:tailEnd/>
          </a:ln>
        </p:spPr>
      </p:pic>
      <p:pic>
        <p:nvPicPr>
          <p:cNvPr id="47111" name="Picture 27" descr="c-enhedg-laplap"/>
          <p:cNvPicPr>
            <a:picLocks noChangeAspect="1" noChangeArrowheads="1"/>
          </p:cNvPicPr>
          <p:nvPr/>
        </p:nvPicPr>
        <p:blipFill>
          <a:blip r:embed="rId4" cstate="print"/>
          <a:srcRect t="21783"/>
          <a:stretch>
            <a:fillRect/>
          </a:stretch>
        </p:blipFill>
        <p:spPr bwMode="auto">
          <a:xfrm>
            <a:off x="1736725" y="5035550"/>
            <a:ext cx="460375" cy="360363"/>
          </a:xfrm>
          <a:prstGeom prst="rect">
            <a:avLst/>
          </a:prstGeom>
          <a:noFill/>
          <a:ln w="9525">
            <a:noFill/>
            <a:miter lim="800000"/>
            <a:headEnd/>
            <a:tailEnd/>
          </a:ln>
        </p:spPr>
      </p:pic>
      <p:pic>
        <p:nvPicPr>
          <p:cNvPr id="47112" name="Picture 27" descr="c-enhedg-laplap"/>
          <p:cNvPicPr>
            <a:picLocks noChangeAspect="1" noChangeArrowheads="1"/>
          </p:cNvPicPr>
          <p:nvPr/>
        </p:nvPicPr>
        <p:blipFill>
          <a:blip r:embed="rId3" cstate="print"/>
          <a:srcRect t="21783"/>
          <a:stretch>
            <a:fillRect/>
          </a:stretch>
        </p:blipFill>
        <p:spPr bwMode="auto">
          <a:xfrm>
            <a:off x="1290638" y="3063875"/>
            <a:ext cx="1352550" cy="1058863"/>
          </a:xfrm>
          <a:prstGeom prst="rect">
            <a:avLst/>
          </a:prstGeom>
          <a:noFill/>
          <a:ln w="9525">
            <a:noFill/>
            <a:miter lim="800000"/>
            <a:headEnd/>
            <a:tailEnd/>
          </a:ln>
        </p:spPr>
      </p:pic>
      <p:cxnSp>
        <p:nvCxnSpPr>
          <p:cNvPr id="18" name="Straight Arrow Connector 17"/>
          <p:cNvCxnSpPr/>
          <p:nvPr/>
        </p:nvCxnSpPr>
        <p:spPr>
          <a:xfrm rot="5400000" flipH="1" flipV="1">
            <a:off x="1285876" y="3684587"/>
            <a:ext cx="3687762" cy="3651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111500" y="5546725"/>
            <a:ext cx="3833813" cy="0"/>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622675" y="5948363"/>
            <a:ext cx="146050" cy="146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4648200" y="5802313"/>
            <a:ext cx="508000" cy="508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p:cNvSpPr/>
          <p:nvPr/>
        </p:nvSpPr>
        <p:spPr>
          <a:xfrm>
            <a:off x="5922963" y="5619750"/>
            <a:ext cx="803275" cy="803275"/>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Freeform 28"/>
          <p:cNvSpPr/>
          <p:nvPr/>
        </p:nvSpPr>
        <p:spPr>
          <a:xfrm>
            <a:off x="2308194" y="3429000"/>
            <a:ext cx="3322683" cy="582982"/>
          </a:xfrm>
          <a:custGeom>
            <a:avLst/>
            <a:gdLst>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241778 w 2957689"/>
              <a:gd name="connsiteY4" fmla="*/ 524934 h 671689"/>
              <a:gd name="connsiteX5" fmla="*/ 2957689 w 2957689"/>
              <a:gd name="connsiteY5" fmla="*/ 513645 h 671689"/>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578270 w 2957689"/>
              <a:gd name="connsiteY4" fmla="*/ 524934 h 671689"/>
              <a:gd name="connsiteX5" fmla="*/ 2957689 w 2957689"/>
              <a:gd name="connsiteY5" fmla="*/ 513645 h 671689"/>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02728"/>
              <a:gd name="connsiteX1" fmla="*/ 699911 w 2957689"/>
              <a:gd name="connsiteY1" fmla="*/ 557573 h 602728"/>
              <a:gd name="connsiteX2" fmla="*/ 1027289 w 2957689"/>
              <a:gd name="connsiteY2" fmla="*/ 15706 h 602728"/>
              <a:gd name="connsiteX3" fmla="*/ 1215083 w 2957689"/>
              <a:gd name="connsiteY3" fmla="*/ 463336 h 602728"/>
              <a:gd name="connsiteX4" fmla="*/ 1578270 w 2957689"/>
              <a:gd name="connsiteY4" fmla="*/ 501129 h 602728"/>
              <a:gd name="connsiteX5" fmla="*/ 2957689 w 2957689"/>
              <a:gd name="connsiteY5" fmla="*/ 489840 h 602728"/>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615301 h 676133"/>
              <a:gd name="connsiteX1" fmla="*/ 699911 w 2957689"/>
              <a:gd name="connsiteY1" fmla="*/ 615301 h 676133"/>
              <a:gd name="connsiteX2" fmla="*/ 1027289 w 2957689"/>
              <a:gd name="connsiteY2" fmla="*/ 73434 h 676133"/>
              <a:gd name="connsiteX3" fmla="*/ 1215083 w 2957689"/>
              <a:gd name="connsiteY3" fmla="*/ 663894 h 676133"/>
              <a:gd name="connsiteX4" fmla="*/ 1457442 w 2957689"/>
              <a:gd name="connsiteY4" fmla="*/ 0 h 676133"/>
              <a:gd name="connsiteX5" fmla="*/ 1578270 w 2957689"/>
              <a:gd name="connsiteY5" fmla="*/ 558857 h 676133"/>
              <a:gd name="connsiteX6" fmla="*/ 2957689 w 2957689"/>
              <a:gd name="connsiteY6" fmla="*/ 547568 h 676133"/>
              <a:gd name="connsiteX0" fmla="*/ 0 w 2957689"/>
              <a:gd name="connsiteY0" fmla="*/ 696205 h 736612"/>
              <a:gd name="connsiteX1" fmla="*/ 699911 w 2957689"/>
              <a:gd name="connsiteY1" fmla="*/ 696205 h 736612"/>
              <a:gd name="connsiteX2" fmla="*/ 1027289 w 2957689"/>
              <a:gd name="connsiteY2" fmla="*/ 154338 h 736612"/>
              <a:gd name="connsiteX3" fmla="*/ 1457442 w 2957689"/>
              <a:gd name="connsiteY3" fmla="*/ 80904 h 736612"/>
              <a:gd name="connsiteX4" fmla="*/ 1578270 w 2957689"/>
              <a:gd name="connsiteY4" fmla="*/ 639761 h 736612"/>
              <a:gd name="connsiteX5" fmla="*/ 2957689 w 2957689"/>
              <a:gd name="connsiteY5" fmla="*/ 628472 h 736612"/>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02151"/>
              <a:gd name="connsiteX1" fmla="*/ 699911 w 2957689"/>
              <a:gd name="connsiteY1" fmla="*/ 548319 h 602151"/>
              <a:gd name="connsiteX2" fmla="*/ 1027289 w 2957689"/>
              <a:gd name="connsiteY2" fmla="*/ 6452 h 602151"/>
              <a:gd name="connsiteX3" fmla="*/ 1282752 w 2957689"/>
              <a:gd name="connsiteY3" fmla="*/ 587030 h 602151"/>
              <a:gd name="connsiteX4" fmla="*/ 1578270 w 2957689"/>
              <a:gd name="connsiteY4" fmla="*/ 491875 h 602151"/>
              <a:gd name="connsiteX5" fmla="*/ 2957689 w 2957689"/>
              <a:gd name="connsiteY5" fmla="*/ 480586 h 602151"/>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062988 w 2957689"/>
              <a:gd name="connsiteY5" fmla="*/ 490855 h 588726"/>
              <a:gd name="connsiteX6" fmla="*/ 2957689 w 2957689"/>
              <a:gd name="connsiteY6"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623416 h 666052"/>
              <a:gd name="connsiteX0" fmla="*/ 0 w 2957689"/>
              <a:gd name="connsiteY0" fmla="*/ 960932 h 1078665"/>
              <a:gd name="connsiteX1" fmla="*/ 699911 w 2957689"/>
              <a:gd name="connsiteY1" fmla="*/ 960932 h 1078665"/>
              <a:gd name="connsiteX2" fmla="*/ 1027289 w 2957689"/>
              <a:gd name="connsiteY2" fmla="*/ 419065 h 1078665"/>
              <a:gd name="connsiteX3" fmla="*/ 1282752 w 2957689"/>
              <a:gd name="connsiteY3" fmla="*/ 999643 h 1078665"/>
              <a:gd name="connsiteX4" fmla="*/ 2957689 w 2957689"/>
              <a:gd name="connsiteY4" fmla="*/ 10443 h 1078665"/>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580459 h 666052"/>
              <a:gd name="connsiteX0" fmla="*/ 0 w 2957689"/>
              <a:gd name="connsiteY0" fmla="*/ 739162 h 779569"/>
              <a:gd name="connsiteX1" fmla="*/ 699911 w 2957689"/>
              <a:gd name="connsiteY1" fmla="*/ 739162 h 779569"/>
              <a:gd name="connsiteX2" fmla="*/ 1027289 w 2957689"/>
              <a:gd name="connsiteY2" fmla="*/ 197295 h 779569"/>
              <a:gd name="connsiteX3" fmla="*/ 1282752 w 2957689"/>
              <a:gd name="connsiteY3" fmla="*/ 80904 h 779569"/>
              <a:gd name="connsiteX4" fmla="*/ 2957689 w 2957689"/>
              <a:gd name="connsiteY4" fmla="*/ 771302 h 779569"/>
              <a:gd name="connsiteX0" fmla="*/ 0 w 2957689"/>
              <a:gd name="connsiteY0" fmla="*/ 542575 h 617351"/>
              <a:gd name="connsiteX1" fmla="*/ 699911 w 2957689"/>
              <a:gd name="connsiteY1" fmla="*/ 542575 h 617351"/>
              <a:gd name="connsiteX2" fmla="*/ 1027289 w 2957689"/>
              <a:gd name="connsiteY2" fmla="*/ 708 h 617351"/>
              <a:gd name="connsiteX3" fmla="*/ 1282752 w 2957689"/>
              <a:gd name="connsiteY3" fmla="*/ 538329 h 617351"/>
              <a:gd name="connsiteX4" fmla="*/ 2957689 w 2957689"/>
              <a:gd name="connsiteY4" fmla="*/ 574715 h 617351"/>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206363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1027289 w 2957689"/>
              <a:gd name="connsiteY2" fmla="*/ 708 h 582982"/>
              <a:gd name="connsiteX3" fmla="*/ 2524841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2139370 w 2957689"/>
              <a:gd name="connsiteY2" fmla="*/ 708 h 582982"/>
              <a:gd name="connsiteX3" fmla="*/ 2524841 w 2957689"/>
              <a:gd name="connsiteY3" fmla="*/ 538329 h 582982"/>
              <a:gd name="connsiteX4" fmla="*/ 2957689 w 2957689"/>
              <a:gd name="connsiteY4" fmla="*/ 531758 h 582982"/>
              <a:gd name="connsiteX0" fmla="*/ 0 w 2957689"/>
              <a:gd name="connsiteY0" fmla="*/ 542575 h 582982"/>
              <a:gd name="connsiteX1" fmla="*/ 1974502 w 2957689"/>
              <a:gd name="connsiteY1" fmla="*/ 542575 h 582982"/>
              <a:gd name="connsiteX2" fmla="*/ 2139370 w 2957689"/>
              <a:gd name="connsiteY2" fmla="*/ 708 h 582982"/>
              <a:gd name="connsiteX3" fmla="*/ 2524841 w 2957689"/>
              <a:gd name="connsiteY3" fmla="*/ 538329 h 582982"/>
              <a:gd name="connsiteX4" fmla="*/ 2957689 w 2957689"/>
              <a:gd name="connsiteY4" fmla="*/ 531758 h 582982"/>
              <a:gd name="connsiteX0" fmla="*/ 0 w 2957689"/>
              <a:gd name="connsiteY0" fmla="*/ 542575 h 582982"/>
              <a:gd name="connsiteX1" fmla="*/ 1974502 w 2957689"/>
              <a:gd name="connsiteY1" fmla="*/ 542575 h 582982"/>
              <a:gd name="connsiteX2" fmla="*/ 2276388 w 2957689"/>
              <a:gd name="connsiteY2" fmla="*/ 708 h 582982"/>
              <a:gd name="connsiteX3" fmla="*/ 2524841 w 2957689"/>
              <a:gd name="connsiteY3" fmla="*/ 538329 h 582982"/>
              <a:gd name="connsiteX4" fmla="*/ 2957689 w 2957689"/>
              <a:gd name="connsiteY4" fmla="*/ 531758 h 58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689" h="582982">
                <a:moveTo>
                  <a:pt x="0" y="542575"/>
                </a:moveTo>
                <a:lnTo>
                  <a:pt x="1974502" y="542575"/>
                </a:lnTo>
                <a:cubicBezTo>
                  <a:pt x="2156302" y="582982"/>
                  <a:pt x="2184665" y="1416"/>
                  <a:pt x="2276388" y="708"/>
                </a:cubicBezTo>
                <a:cubicBezTo>
                  <a:pt x="2368111" y="0"/>
                  <a:pt x="2433011" y="457425"/>
                  <a:pt x="2524841" y="538329"/>
                </a:cubicBezTo>
                <a:lnTo>
                  <a:pt x="2957689" y="531758"/>
                </a:lnTo>
              </a:path>
            </a:pathLst>
          </a:custGeom>
          <a:ln w="25400">
            <a:solidFill>
              <a:srgbClr val="FF0000"/>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3"/>
          <p:cNvSpPr/>
          <p:nvPr/>
        </p:nvSpPr>
        <p:spPr>
          <a:xfrm>
            <a:off x="3506775" y="3429000"/>
            <a:ext cx="3322683" cy="582982"/>
          </a:xfrm>
          <a:custGeom>
            <a:avLst/>
            <a:gdLst>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241778 w 2957689"/>
              <a:gd name="connsiteY4" fmla="*/ 524934 h 671689"/>
              <a:gd name="connsiteX5" fmla="*/ 2957689 w 2957689"/>
              <a:gd name="connsiteY5" fmla="*/ 513645 h 671689"/>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578270 w 2957689"/>
              <a:gd name="connsiteY4" fmla="*/ 524934 h 671689"/>
              <a:gd name="connsiteX5" fmla="*/ 2957689 w 2957689"/>
              <a:gd name="connsiteY5" fmla="*/ 513645 h 671689"/>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02728"/>
              <a:gd name="connsiteX1" fmla="*/ 699911 w 2957689"/>
              <a:gd name="connsiteY1" fmla="*/ 557573 h 602728"/>
              <a:gd name="connsiteX2" fmla="*/ 1027289 w 2957689"/>
              <a:gd name="connsiteY2" fmla="*/ 15706 h 602728"/>
              <a:gd name="connsiteX3" fmla="*/ 1215083 w 2957689"/>
              <a:gd name="connsiteY3" fmla="*/ 463336 h 602728"/>
              <a:gd name="connsiteX4" fmla="*/ 1578270 w 2957689"/>
              <a:gd name="connsiteY4" fmla="*/ 501129 h 602728"/>
              <a:gd name="connsiteX5" fmla="*/ 2957689 w 2957689"/>
              <a:gd name="connsiteY5" fmla="*/ 489840 h 602728"/>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615301 h 676133"/>
              <a:gd name="connsiteX1" fmla="*/ 699911 w 2957689"/>
              <a:gd name="connsiteY1" fmla="*/ 615301 h 676133"/>
              <a:gd name="connsiteX2" fmla="*/ 1027289 w 2957689"/>
              <a:gd name="connsiteY2" fmla="*/ 73434 h 676133"/>
              <a:gd name="connsiteX3" fmla="*/ 1215083 w 2957689"/>
              <a:gd name="connsiteY3" fmla="*/ 663894 h 676133"/>
              <a:gd name="connsiteX4" fmla="*/ 1457442 w 2957689"/>
              <a:gd name="connsiteY4" fmla="*/ 0 h 676133"/>
              <a:gd name="connsiteX5" fmla="*/ 1578270 w 2957689"/>
              <a:gd name="connsiteY5" fmla="*/ 558857 h 676133"/>
              <a:gd name="connsiteX6" fmla="*/ 2957689 w 2957689"/>
              <a:gd name="connsiteY6" fmla="*/ 547568 h 676133"/>
              <a:gd name="connsiteX0" fmla="*/ 0 w 2957689"/>
              <a:gd name="connsiteY0" fmla="*/ 696205 h 736612"/>
              <a:gd name="connsiteX1" fmla="*/ 699911 w 2957689"/>
              <a:gd name="connsiteY1" fmla="*/ 696205 h 736612"/>
              <a:gd name="connsiteX2" fmla="*/ 1027289 w 2957689"/>
              <a:gd name="connsiteY2" fmla="*/ 154338 h 736612"/>
              <a:gd name="connsiteX3" fmla="*/ 1457442 w 2957689"/>
              <a:gd name="connsiteY3" fmla="*/ 80904 h 736612"/>
              <a:gd name="connsiteX4" fmla="*/ 1578270 w 2957689"/>
              <a:gd name="connsiteY4" fmla="*/ 639761 h 736612"/>
              <a:gd name="connsiteX5" fmla="*/ 2957689 w 2957689"/>
              <a:gd name="connsiteY5" fmla="*/ 628472 h 736612"/>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02151"/>
              <a:gd name="connsiteX1" fmla="*/ 699911 w 2957689"/>
              <a:gd name="connsiteY1" fmla="*/ 548319 h 602151"/>
              <a:gd name="connsiteX2" fmla="*/ 1027289 w 2957689"/>
              <a:gd name="connsiteY2" fmla="*/ 6452 h 602151"/>
              <a:gd name="connsiteX3" fmla="*/ 1282752 w 2957689"/>
              <a:gd name="connsiteY3" fmla="*/ 587030 h 602151"/>
              <a:gd name="connsiteX4" fmla="*/ 1578270 w 2957689"/>
              <a:gd name="connsiteY4" fmla="*/ 491875 h 602151"/>
              <a:gd name="connsiteX5" fmla="*/ 2957689 w 2957689"/>
              <a:gd name="connsiteY5" fmla="*/ 480586 h 602151"/>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062988 w 2957689"/>
              <a:gd name="connsiteY5" fmla="*/ 490855 h 588726"/>
              <a:gd name="connsiteX6" fmla="*/ 2957689 w 2957689"/>
              <a:gd name="connsiteY6"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623416 h 666052"/>
              <a:gd name="connsiteX0" fmla="*/ 0 w 2957689"/>
              <a:gd name="connsiteY0" fmla="*/ 960932 h 1078665"/>
              <a:gd name="connsiteX1" fmla="*/ 699911 w 2957689"/>
              <a:gd name="connsiteY1" fmla="*/ 960932 h 1078665"/>
              <a:gd name="connsiteX2" fmla="*/ 1027289 w 2957689"/>
              <a:gd name="connsiteY2" fmla="*/ 419065 h 1078665"/>
              <a:gd name="connsiteX3" fmla="*/ 1282752 w 2957689"/>
              <a:gd name="connsiteY3" fmla="*/ 999643 h 1078665"/>
              <a:gd name="connsiteX4" fmla="*/ 2957689 w 2957689"/>
              <a:gd name="connsiteY4" fmla="*/ 10443 h 1078665"/>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580459 h 666052"/>
              <a:gd name="connsiteX0" fmla="*/ 0 w 2957689"/>
              <a:gd name="connsiteY0" fmla="*/ 739162 h 779569"/>
              <a:gd name="connsiteX1" fmla="*/ 699911 w 2957689"/>
              <a:gd name="connsiteY1" fmla="*/ 739162 h 779569"/>
              <a:gd name="connsiteX2" fmla="*/ 1027289 w 2957689"/>
              <a:gd name="connsiteY2" fmla="*/ 197295 h 779569"/>
              <a:gd name="connsiteX3" fmla="*/ 1282752 w 2957689"/>
              <a:gd name="connsiteY3" fmla="*/ 80904 h 779569"/>
              <a:gd name="connsiteX4" fmla="*/ 2957689 w 2957689"/>
              <a:gd name="connsiteY4" fmla="*/ 771302 h 779569"/>
              <a:gd name="connsiteX0" fmla="*/ 0 w 2957689"/>
              <a:gd name="connsiteY0" fmla="*/ 542575 h 617351"/>
              <a:gd name="connsiteX1" fmla="*/ 699911 w 2957689"/>
              <a:gd name="connsiteY1" fmla="*/ 542575 h 617351"/>
              <a:gd name="connsiteX2" fmla="*/ 1027289 w 2957689"/>
              <a:gd name="connsiteY2" fmla="*/ 708 h 617351"/>
              <a:gd name="connsiteX3" fmla="*/ 1282752 w 2957689"/>
              <a:gd name="connsiteY3" fmla="*/ 538329 h 617351"/>
              <a:gd name="connsiteX4" fmla="*/ 2957689 w 2957689"/>
              <a:gd name="connsiteY4" fmla="*/ 574715 h 617351"/>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206363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131805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131805 w 2957689"/>
              <a:gd name="connsiteY2" fmla="*/ 708 h 582982"/>
              <a:gd name="connsiteX3" fmla="*/ 1387268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131805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463836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1168961 w 2957689"/>
              <a:gd name="connsiteY1" fmla="*/ 542575 h 582982"/>
              <a:gd name="connsiteX2" fmla="*/ 1463836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1168961 w 2957689"/>
              <a:gd name="connsiteY1" fmla="*/ 542575 h 582982"/>
              <a:gd name="connsiteX2" fmla="*/ 1503348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1168961 w 2957689"/>
              <a:gd name="connsiteY1" fmla="*/ 542575 h 582982"/>
              <a:gd name="connsiteX2" fmla="*/ 1542860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1168961 w 2957689"/>
              <a:gd name="connsiteY1" fmla="*/ 542575 h 582982"/>
              <a:gd name="connsiteX2" fmla="*/ 1542860 w 2957689"/>
              <a:gd name="connsiteY2" fmla="*/ 708 h 582982"/>
              <a:gd name="connsiteX3" fmla="*/ 1823815 w 2957689"/>
              <a:gd name="connsiteY3" fmla="*/ 538329 h 582982"/>
              <a:gd name="connsiteX4" fmla="*/ 2957689 w 2957689"/>
              <a:gd name="connsiteY4" fmla="*/ 531758 h 58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689" h="582982">
                <a:moveTo>
                  <a:pt x="0" y="542575"/>
                </a:moveTo>
                <a:lnTo>
                  <a:pt x="1168961" y="542575"/>
                </a:lnTo>
                <a:cubicBezTo>
                  <a:pt x="1350761" y="582982"/>
                  <a:pt x="1433718" y="1416"/>
                  <a:pt x="1542860" y="708"/>
                </a:cubicBezTo>
                <a:cubicBezTo>
                  <a:pt x="1652002" y="0"/>
                  <a:pt x="1731985" y="457425"/>
                  <a:pt x="1823815" y="538329"/>
                </a:cubicBezTo>
                <a:lnTo>
                  <a:pt x="2957689" y="531758"/>
                </a:lnTo>
              </a:path>
            </a:pathLst>
          </a:custGeom>
          <a:ln w="25400">
            <a:solidFill>
              <a:srgbClr val="FF0000"/>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4"/>
          <p:cNvSpPr/>
          <p:nvPr/>
        </p:nvSpPr>
        <p:spPr>
          <a:xfrm>
            <a:off x="4900617" y="3429000"/>
            <a:ext cx="3322683" cy="582982"/>
          </a:xfrm>
          <a:custGeom>
            <a:avLst/>
            <a:gdLst>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241778 w 2957689"/>
              <a:gd name="connsiteY4" fmla="*/ 524934 h 671689"/>
              <a:gd name="connsiteX5" fmla="*/ 2957689 w 2957689"/>
              <a:gd name="connsiteY5" fmla="*/ 513645 h 671689"/>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578270 w 2957689"/>
              <a:gd name="connsiteY4" fmla="*/ 524934 h 671689"/>
              <a:gd name="connsiteX5" fmla="*/ 2957689 w 2957689"/>
              <a:gd name="connsiteY5" fmla="*/ 513645 h 671689"/>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02728"/>
              <a:gd name="connsiteX1" fmla="*/ 699911 w 2957689"/>
              <a:gd name="connsiteY1" fmla="*/ 557573 h 602728"/>
              <a:gd name="connsiteX2" fmla="*/ 1027289 w 2957689"/>
              <a:gd name="connsiteY2" fmla="*/ 15706 h 602728"/>
              <a:gd name="connsiteX3" fmla="*/ 1215083 w 2957689"/>
              <a:gd name="connsiteY3" fmla="*/ 463336 h 602728"/>
              <a:gd name="connsiteX4" fmla="*/ 1578270 w 2957689"/>
              <a:gd name="connsiteY4" fmla="*/ 501129 h 602728"/>
              <a:gd name="connsiteX5" fmla="*/ 2957689 w 2957689"/>
              <a:gd name="connsiteY5" fmla="*/ 489840 h 602728"/>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615301 h 676133"/>
              <a:gd name="connsiteX1" fmla="*/ 699911 w 2957689"/>
              <a:gd name="connsiteY1" fmla="*/ 615301 h 676133"/>
              <a:gd name="connsiteX2" fmla="*/ 1027289 w 2957689"/>
              <a:gd name="connsiteY2" fmla="*/ 73434 h 676133"/>
              <a:gd name="connsiteX3" fmla="*/ 1215083 w 2957689"/>
              <a:gd name="connsiteY3" fmla="*/ 663894 h 676133"/>
              <a:gd name="connsiteX4" fmla="*/ 1457442 w 2957689"/>
              <a:gd name="connsiteY4" fmla="*/ 0 h 676133"/>
              <a:gd name="connsiteX5" fmla="*/ 1578270 w 2957689"/>
              <a:gd name="connsiteY5" fmla="*/ 558857 h 676133"/>
              <a:gd name="connsiteX6" fmla="*/ 2957689 w 2957689"/>
              <a:gd name="connsiteY6" fmla="*/ 547568 h 676133"/>
              <a:gd name="connsiteX0" fmla="*/ 0 w 2957689"/>
              <a:gd name="connsiteY0" fmla="*/ 696205 h 736612"/>
              <a:gd name="connsiteX1" fmla="*/ 699911 w 2957689"/>
              <a:gd name="connsiteY1" fmla="*/ 696205 h 736612"/>
              <a:gd name="connsiteX2" fmla="*/ 1027289 w 2957689"/>
              <a:gd name="connsiteY2" fmla="*/ 154338 h 736612"/>
              <a:gd name="connsiteX3" fmla="*/ 1457442 w 2957689"/>
              <a:gd name="connsiteY3" fmla="*/ 80904 h 736612"/>
              <a:gd name="connsiteX4" fmla="*/ 1578270 w 2957689"/>
              <a:gd name="connsiteY4" fmla="*/ 639761 h 736612"/>
              <a:gd name="connsiteX5" fmla="*/ 2957689 w 2957689"/>
              <a:gd name="connsiteY5" fmla="*/ 628472 h 736612"/>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02151"/>
              <a:gd name="connsiteX1" fmla="*/ 699911 w 2957689"/>
              <a:gd name="connsiteY1" fmla="*/ 548319 h 602151"/>
              <a:gd name="connsiteX2" fmla="*/ 1027289 w 2957689"/>
              <a:gd name="connsiteY2" fmla="*/ 6452 h 602151"/>
              <a:gd name="connsiteX3" fmla="*/ 1282752 w 2957689"/>
              <a:gd name="connsiteY3" fmla="*/ 587030 h 602151"/>
              <a:gd name="connsiteX4" fmla="*/ 1578270 w 2957689"/>
              <a:gd name="connsiteY4" fmla="*/ 491875 h 602151"/>
              <a:gd name="connsiteX5" fmla="*/ 2957689 w 2957689"/>
              <a:gd name="connsiteY5" fmla="*/ 480586 h 602151"/>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062988 w 2957689"/>
              <a:gd name="connsiteY5" fmla="*/ 490855 h 588726"/>
              <a:gd name="connsiteX6" fmla="*/ 2957689 w 2957689"/>
              <a:gd name="connsiteY6"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623416 h 666052"/>
              <a:gd name="connsiteX0" fmla="*/ 0 w 2957689"/>
              <a:gd name="connsiteY0" fmla="*/ 960932 h 1078665"/>
              <a:gd name="connsiteX1" fmla="*/ 699911 w 2957689"/>
              <a:gd name="connsiteY1" fmla="*/ 960932 h 1078665"/>
              <a:gd name="connsiteX2" fmla="*/ 1027289 w 2957689"/>
              <a:gd name="connsiteY2" fmla="*/ 419065 h 1078665"/>
              <a:gd name="connsiteX3" fmla="*/ 1282752 w 2957689"/>
              <a:gd name="connsiteY3" fmla="*/ 999643 h 1078665"/>
              <a:gd name="connsiteX4" fmla="*/ 2957689 w 2957689"/>
              <a:gd name="connsiteY4" fmla="*/ 10443 h 1078665"/>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580459 h 666052"/>
              <a:gd name="connsiteX0" fmla="*/ 0 w 2957689"/>
              <a:gd name="connsiteY0" fmla="*/ 739162 h 779569"/>
              <a:gd name="connsiteX1" fmla="*/ 699911 w 2957689"/>
              <a:gd name="connsiteY1" fmla="*/ 739162 h 779569"/>
              <a:gd name="connsiteX2" fmla="*/ 1027289 w 2957689"/>
              <a:gd name="connsiteY2" fmla="*/ 197295 h 779569"/>
              <a:gd name="connsiteX3" fmla="*/ 1282752 w 2957689"/>
              <a:gd name="connsiteY3" fmla="*/ 80904 h 779569"/>
              <a:gd name="connsiteX4" fmla="*/ 2957689 w 2957689"/>
              <a:gd name="connsiteY4" fmla="*/ 771302 h 779569"/>
              <a:gd name="connsiteX0" fmla="*/ 0 w 2957689"/>
              <a:gd name="connsiteY0" fmla="*/ 542575 h 617351"/>
              <a:gd name="connsiteX1" fmla="*/ 699911 w 2957689"/>
              <a:gd name="connsiteY1" fmla="*/ 542575 h 617351"/>
              <a:gd name="connsiteX2" fmla="*/ 1027289 w 2957689"/>
              <a:gd name="connsiteY2" fmla="*/ 708 h 617351"/>
              <a:gd name="connsiteX3" fmla="*/ 1282752 w 2957689"/>
              <a:gd name="connsiteY3" fmla="*/ 538329 h 617351"/>
              <a:gd name="connsiteX4" fmla="*/ 2957689 w 2957689"/>
              <a:gd name="connsiteY4" fmla="*/ 574715 h 617351"/>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206363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867235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689" h="582982">
                <a:moveTo>
                  <a:pt x="0" y="542575"/>
                </a:moveTo>
                <a:lnTo>
                  <a:pt x="219390" y="542575"/>
                </a:lnTo>
                <a:cubicBezTo>
                  <a:pt x="401190" y="582982"/>
                  <a:pt x="497213" y="1416"/>
                  <a:pt x="611772" y="708"/>
                </a:cubicBezTo>
                <a:cubicBezTo>
                  <a:pt x="726331" y="0"/>
                  <a:pt x="814917" y="457425"/>
                  <a:pt x="906747" y="538329"/>
                </a:cubicBezTo>
                <a:cubicBezTo>
                  <a:pt x="1008147" y="544063"/>
                  <a:pt x="2274042" y="533948"/>
                  <a:pt x="2957689" y="531758"/>
                </a:cubicBezTo>
              </a:path>
            </a:pathLst>
          </a:custGeom>
          <a:ln w="25400">
            <a:solidFill>
              <a:srgbClr val="FF0000"/>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Slide Number Placeholder 2">
            <a:extLst>
              <a:ext uri="{FF2B5EF4-FFF2-40B4-BE49-F238E27FC236}">
                <a16:creationId xmlns:a16="http://schemas.microsoft.com/office/drawing/2014/main" id="{E2C503FF-1754-4E0F-AFBA-449D9EE9E7E0}"/>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53</a:t>
            </a:fld>
            <a:endParaRPr lang="en-US">
              <a:solidFill>
                <a:prstClr val="black">
                  <a:tint val="75000"/>
                </a:prstClr>
              </a:solidFill>
            </a:endParaRPr>
          </a:p>
        </p:txBody>
      </p:sp>
    </p:spTree>
    <p:extLst>
      <p:ext uri="{BB962C8B-B14F-4D97-AF65-F5344CB8AC3E}">
        <p14:creationId xmlns:p14="http://schemas.microsoft.com/office/powerpoint/2010/main" val="6270307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10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1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1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1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P spid="25" grpId="0" animBg="1"/>
      <p:bldP spid="26" grpId="0" animBg="1"/>
      <p:bldP spid="27" grpId="0" animBg="1"/>
      <p:bldP spid="29" grpId="0" animBg="1"/>
      <p:bldP spid="34" grpId="0" animBg="1"/>
      <p:bldP spid="3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Content Placeholder 6"/>
          <p:cNvSpPr txBox="1">
            <a:spLocks/>
          </p:cNvSpPr>
          <p:nvPr/>
        </p:nvSpPr>
        <p:spPr bwMode="auto">
          <a:xfrm>
            <a:off x="457199" y="990600"/>
            <a:ext cx="8438225" cy="5135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Laplacian of Gaussian: Circularly symmetric operator for blob detection in 2D, second derivative of Gaussian</a:t>
            </a:r>
          </a:p>
        </p:txBody>
      </p:sp>
      <p:sp>
        <p:nvSpPr>
          <p:cNvPr id="15363" name="Rectangle 2"/>
          <p:cNvSpPr>
            <a:spLocks noGrp="1" noChangeArrowheads="1"/>
          </p:cNvSpPr>
          <p:nvPr>
            <p:ph type="title"/>
          </p:nvPr>
        </p:nvSpPr>
        <p:spPr/>
        <p:txBody>
          <a:bodyPr/>
          <a:lstStyle/>
          <a:p>
            <a:pPr algn="ctr"/>
            <a:r>
              <a:rPr lang="en-US" dirty="0"/>
              <a:t>Blob detection in 2D</a:t>
            </a:r>
          </a:p>
        </p:txBody>
      </p:sp>
      <p:graphicFrame>
        <p:nvGraphicFramePr>
          <p:cNvPr id="15362" name="Object 7"/>
          <p:cNvGraphicFramePr>
            <a:graphicFrameLocks noGrp="1" noChangeAspect="1"/>
          </p:cNvGraphicFramePr>
          <p:nvPr>
            <p:ph idx="1"/>
            <p:extLst>
              <p:ext uri="{D42A27DB-BD31-4B8C-83A1-F6EECF244321}">
                <p14:modId xmlns:p14="http://schemas.microsoft.com/office/powerpoint/2010/main" val="2456911333"/>
              </p:ext>
            </p:extLst>
          </p:nvPr>
        </p:nvGraphicFramePr>
        <p:xfrm>
          <a:off x="796232" y="5312930"/>
          <a:ext cx="2950961" cy="1186928"/>
        </p:xfrm>
        <a:graphic>
          <a:graphicData uri="http://schemas.openxmlformats.org/presentationml/2006/ole">
            <mc:AlternateContent xmlns:mc="http://schemas.openxmlformats.org/markup-compatibility/2006">
              <mc:Choice xmlns:v="urn:schemas-microsoft-com:vml" Requires="v">
                <p:oleObj spid="_x0000_s34869" name="Equation" r:id="rId5" imgW="1104840" imgH="444240" progId="Equation.3">
                  <p:embed/>
                </p:oleObj>
              </mc:Choice>
              <mc:Fallback>
                <p:oleObj name="Equation" r:id="rId5" imgW="1104840" imgH="444240" progId="Equation.3">
                  <p:embed/>
                  <p:pic>
                    <p:nvPicPr>
                      <p:cNvPr id="15362"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232" y="5312930"/>
                        <a:ext cx="2950961" cy="1186928"/>
                      </a:xfrm>
                      <a:prstGeom prst="rect">
                        <a:avLst/>
                      </a:prstGeom>
                      <a:noFill/>
                    </p:spPr>
                  </p:pic>
                </p:oleObj>
              </mc:Fallback>
            </mc:AlternateContent>
          </a:graphicData>
        </a:graphic>
      </p:graphicFrame>
      <p:pic>
        <p:nvPicPr>
          <p:cNvPr id="15365" name="Picture 5" descr="log_color"/>
          <p:cNvPicPr>
            <a:picLocks noChangeAspect="1" noChangeArrowheads="1"/>
          </p:cNvPicPr>
          <p:nvPr/>
        </p:nvPicPr>
        <p:blipFill>
          <a:blip r:embed="rId7" cstate="print"/>
          <a:srcRect/>
          <a:stretch>
            <a:fillRect/>
          </a:stretch>
        </p:blipFill>
        <p:spPr bwMode="auto">
          <a:xfrm>
            <a:off x="521557" y="2040832"/>
            <a:ext cx="4114800" cy="3086100"/>
          </a:xfrm>
          <a:prstGeom prst="rect">
            <a:avLst/>
          </a:prstGeom>
          <a:noFill/>
          <a:ln w="9525">
            <a:noFill/>
            <a:miter lim="800000"/>
            <a:headEnd/>
            <a:tailEnd/>
          </a:ln>
        </p:spPr>
      </p:pic>
      <p:pic>
        <p:nvPicPr>
          <p:cNvPr id="15366" name="Picture 6" descr="log"/>
          <p:cNvPicPr>
            <a:picLocks noChangeAspect="1" noChangeArrowheads="1"/>
          </p:cNvPicPr>
          <p:nvPr/>
        </p:nvPicPr>
        <p:blipFill>
          <a:blip r:embed="rId8" cstate="print"/>
          <a:srcRect/>
          <a:stretch>
            <a:fillRect/>
          </a:stretch>
        </p:blipFill>
        <p:spPr bwMode="auto">
          <a:xfrm>
            <a:off x="4800564" y="2189457"/>
            <a:ext cx="1720788" cy="1720788"/>
          </a:xfrm>
          <a:prstGeom prst="rect">
            <a:avLst/>
          </a:prstGeom>
          <a:noFill/>
          <a:ln w="9525">
            <a:noFill/>
            <a:miter lim="800000"/>
            <a:headEnd/>
            <a:tailEnd/>
          </a:ln>
        </p:spPr>
      </p:pic>
      <p:sp>
        <p:nvSpPr>
          <p:cNvPr id="7" name="Text Box 11"/>
          <p:cNvSpPr txBox="1">
            <a:spLocks noChangeArrowheads="1"/>
          </p:cNvSpPr>
          <p:nvPr/>
        </p:nvSpPr>
        <p:spPr bwMode="auto">
          <a:xfrm>
            <a:off x="-8298" y="6607217"/>
            <a:ext cx="9152298" cy="415498"/>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mn-cs"/>
              </a:rPr>
              <a:t>Adapted from K. </a:t>
            </a:r>
            <a:r>
              <a:rPr kumimoji="0" lang="en-US" sz="1050" b="0" i="0" u="none" strike="noStrike" kern="1200" cap="none" spc="0" normalizeH="0" baseline="0" noProof="0" dirty="0" err="1">
                <a:ln>
                  <a:noFill/>
                </a:ln>
                <a:solidFill>
                  <a:srgbClr val="000000"/>
                </a:solidFill>
                <a:effectLst/>
                <a:uLnTx/>
                <a:uFillTx/>
                <a:latin typeface="Calibri"/>
                <a:ea typeface="+mn-ea"/>
                <a:cs typeface="+mn-cs"/>
              </a:rPr>
              <a:t>Grauman</a:t>
            </a:r>
            <a:r>
              <a:rPr kumimoji="0" lang="en-US" sz="1050" b="0" i="0" u="none" strike="noStrike" kern="1200" cap="none" spc="0" normalizeH="0" baseline="0" noProof="0" dirty="0">
                <a:ln>
                  <a:noFill/>
                </a:ln>
                <a:solidFill>
                  <a:srgbClr val="000000"/>
                </a:solidFill>
                <a:effectLst/>
                <a:uLnTx/>
                <a:uFillTx/>
                <a:latin typeface="Calibri"/>
                <a:ea typeface="+mn-ea"/>
                <a:cs typeface="+mn-cs"/>
              </a:rPr>
              <a:t>, L. </a:t>
            </a:r>
            <a:r>
              <a:rPr kumimoji="0" lang="en-US" sz="1050" b="0" i="0" u="none" strike="noStrike" kern="1200" cap="none" spc="0" normalizeH="0" baseline="0" noProof="0" dirty="0" err="1">
                <a:ln>
                  <a:noFill/>
                </a:ln>
                <a:solidFill>
                  <a:srgbClr val="000000"/>
                </a:solidFill>
                <a:effectLst/>
                <a:uLnTx/>
                <a:uFillTx/>
                <a:latin typeface="Calibri"/>
                <a:ea typeface="+mn-ea"/>
                <a:cs typeface="+mn-cs"/>
              </a:rPr>
              <a:t>Lazebnik</a:t>
            </a:r>
            <a:r>
              <a:rPr lang="en-US" sz="1050" dirty="0">
                <a:solidFill>
                  <a:srgbClr val="000000"/>
                </a:solidFill>
                <a:latin typeface="Calibri"/>
              </a:rPr>
              <a:t>       </a:t>
            </a:r>
            <a:r>
              <a:rPr kumimoji="0" lang="en-US" sz="1050" b="0" i="0" u="none" strike="noStrike" kern="1200" cap="none" spc="0" normalizeH="0" baseline="0" noProof="0" dirty="0">
                <a:ln>
                  <a:noFill/>
                </a:ln>
                <a:solidFill>
                  <a:srgbClr val="000000"/>
                </a:solidFill>
                <a:effectLst/>
                <a:uLnTx/>
                <a:uFillTx/>
                <a:latin typeface="Calibri"/>
                <a:ea typeface="+mn-ea"/>
                <a:cs typeface="+mn-cs"/>
              </a:rPr>
              <a:t>Ref: </a:t>
            </a:r>
            <a:r>
              <a:rPr kumimoji="0" lang="en-US" sz="1050" b="0" i="0" u="none" strike="noStrike" kern="1200" cap="none" spc="0" normalizeH="0" baseline="0" noProof="0" dirty="0">
                <a:ln>
                  <a:noFill/>
                </a:ln>
                <a:solidFill>
                  <a:srgbClr val="000000"/>
                </a:solidFill>
                <a:effectLst/>
                <a:uLnTx/>
                <a:uFillTx/>
                <a:latin typeface="Calibri"/>
                <a:ea typeface="+mn-ea"/>
                <a:cs typeface="+mn-cs"/>
                <a:hlinkClick r:id="rId9"/>
              </a:rPr>
              <a:t>https://homepages.inf.ed.ac.uk/rbf/HIPR2/log.htm</a:t>
            </a:r>
            <a:r>
              <a:rPr lang="en-US" sz="1050" dirty="0">
                <a:solidFill>
                  <a:srgbClr val="000000"/>
                </a:solidFill>
                <a:latin typeface="Calibri"/>
              </a:rPr>
              <a:t> vs </a:t>
            </a:r>
            <a:r>
              <a:rPr lang="en-US" sz="1050" dirty="0">
                <a:solidFill>
                  <a:srgbClr val="000000"/>
                </a:solidFill>
                <a:latin typeface="Calibri"/>
                <a:hlinkClick r:id="rId10"/>
              </a:rPr>
              <a:t>http://campar.in.tum.de/Chair/HaukeHeibelGaussianDerivatives</a:t>
            </a:r>
            <a:r>
              <a:rPr lang="en-US" sz="1050" dirty="0">
                <a:solidFill>
                  <a:srgbClr val="000000"/>
                </a:solidFill>
                <a:latin typeface="Calibri"/>
              </a:rPr>
              <a:t> </a:t>
            </a:r>
            <a:r>
              <a:rPr kumimoji="0" lang="en-US" sz="1050" b="0" i="0" u="none" strike="noStrike" kern="1200" cap="none" spc="0" normalizeH="0" baseline="0" noProof="0" dirty="0">
                <a:ln>
                  <a:noFill/>
                </a:ln>
                <a:solidFill>
                  <a:srgbClr val="000000"/>
                </a:solidFill>
                <a:effectLst/>
                <a:uLnTx/>
                <a:uFillTx/>
                <a:latin typeface="Calibri"/>
                <a:ea typeface="+mn-ea"/>
                <a:cs typeface="+mn-cs"/>
              </a:rPr>
              <a:t>	</a:t>
            </a:r>
          </a:p>
        </p:txBody>
      </p:sp>
      <p:pic>
        <p:nvPicPr>
          <p:cNvPr id="2" name="Picture 1">
            <a:extLst>
              <a:ext uri="{FF2B5EF4-FFF2-40B4-BE49-F238E27FC236}">
                <a16:creationId xmlns:a16="http://schemas.microsoft.com/office/drawing/2014/main" id="{BD024383-5872-4366-9F68-660F2C64C0C4}"/>
              </a:ext>
            </a:extLst>
          </p:cNvPr>
          <p:cNvPicPr>
            <a:picLocks noChangeAspect="1"/>
          </p:cNvPicPr>
          <p:nvPr/>
        </p:nvPicPr>
        <p:blipFill rotWithShape="1">
          <a:blip r:embed="rId11"/>
          <a:srcRect l="29612" t="60000" r="20874" b="14142"/>
          <a:stretch/>
        </p:blipFill>
        <p:spPr>
          <a:xfrm>
            <a:off x="4708233" y="4187244"/>
            <a:ext cx="4040601" cy="1186927"/>
          </a:xfrm>
          <a:prstGeom prst="rect">
            <a:avLst/>
          </a:prstGeom>
        </p:spPr>
      </p:pic>
      <p:pic>
        <p:nvPicPr>
          <p:cNvPr id="4" name="Picture 3" descr="A close up of a logo&#10;&#10;Description automatically generated">
            <a:extLst>
              <a:ext uri="{FF2B5EF4-FFF2-40B4-BE49-F238E27FC236}">
                <a16:creationId xmlns:a16="http://schemas.microsoft.com/office/drawing/2014/main" id="{6EA5AF41-CD21-4CF9-B0E0-AA98C59933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48259" y="5573019"/>
            <a:ext cx="4600575" cy="666750"/>
          </a:xfrm>
          <a:prstGeom prst="rect">
            <a:avLst/>
          </a:prstGeom>
        </p:spPr>
      </p:pic>
      <p:sp>
        <p:nvSpPr>
          <p:cNvPr id="5" name="TextBox 4">
            <a:extLst>
              <a:ext uri="{FF2B5EF4-FFF2-40B4-BE49-F238E27FC236}">
                <a16:creationId xmlns:a16="http://schemas.microsoft.com/office/drawing/2014/main" id="{46A5A383-5E0F-4214-8001-3A4B48A207D4}"/>
              </a:ext>
            </a:extLst>
          </p:cNvPr>
          <p:cNvSpPr txBox="1"/>
          <p:nvPr/>
        </p:nvSpPr>
        <p:spPr>
          <a:xfrm>
            <a:off x="7659240" y="3910245"/>
            <a:ext cx="1089594" cy="276999"/>
          </a:xfrm>
          <a:prstGeom prst="rect">
            <a:avLst/>
          </a:prstGeom>
          <a:noFill/>
        </p:spPr>
        <p:txBody>
          <a:bodyPr wrap="none" rtlCol="0">
            <a:spAutoFit/>
          </a:bodyPr>
          <a:lstStyle/>
          <a:p>
            <a:r>
              <a:rPr lang="en-US" sz="1200" dirty="0"/>
              <a:t>Edge response</a:t>
            </a:r>
          </a:p>
        </p:txBody>
      </p:sp>
      <p:sp>
        <p:nvSpPr>
          <p:cNvPr id="3" name="Slide Number Placeholder 2">
            <a:extLst>
              <a:ext uri="{FF2B5EF4-FFF2-40B4-BE49-F238E27FC236}">
                <a16:creationId xmlns:a16="http://schemas.microsoft.com/office/drawing/2014/main" id="{06440B04-072D-4A35-841E-D06ECB989634}"/>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54</a:t>
            </a:fld>
            <a:endParaRPr lang="en-US">
              <a:solidFill>
                <a:prstClr val="black">
                  <a:tint val="75000"/>
                </a:prstClr>
              </a:solidFill>
            </a:endParaRPr>
          </a:p>
        </p:txBody>
      </p:sp>
      <p:pic>
        <p:nvPicPr>
          <p:cNvPr id="8" name="Picture 7">
            <a:extLst>
              <a:ext uri="{FF2B5EF4-FFF2-40B4-BE49-F238E27FC236}">
                <a16:creationId xmlns:a16="http://schemas.microsoft.com/office/drawing/2014/main" id="{B06B3BB6-5B42-4B4C-86CC-FEB273987D99}"/>
              </a:ext>
            </a:extLst>
          </p:cNvPr>
          <p:cNvPicPr>
            <a:picLocks noChangeAspect="1"/>
          </p:cNvPicPr>
          <p:nvPr/>
        </p:nvPicPr>
        <p:blipFill rotWithShape="1">
          <a:blip r:embed="rId13"/>
          <a:srcRect l="12930" t="27329" r="76464" b="44260"/>
          <a:stretch/>
        </p:blipFill>
        <p:spPr>
          <a:xfrm>
            <a:off x="7070439" y="2390615"/>
            <a:ext cx="969818" cy="1461339"/>
          </a:xfrm>
          <a:prstGeom prst="rect">
            <a:avLst/>
          </a:prstGeom>
        </p:spPr>
      </p:pic>
    </p:spTree>
    <p:extLst>
      <p:ext uri="{BB962C8B-B14F-4D97-AF65-F5344CB8AC3E}">
        <p14:creationId xmlns:p14="http://schemas.microsoft.com/office/powerpoint/2010/main" val="3247570702"/>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36968" name="Rectangle 8"/>
              <p:cNvSpPr>
                <a:spLocks noGrp="1" noChangeArrowheads="1"/>
              </p:cNvSpPr>
              <p:nvPr>
                <p:ph type="title"/>
              </p:nvPr>
            </p:nvSpPr>
            <p:spPr/>
            <p:txBody>
              <a:bodyPr/>
              <a:lstStyle/>
              <a:p>
                <a:pPr algn="ctr"/>
                <a:r>
                  <a:rPr lang="en-US" dirty="0"/>
                  <a:t>Difference of Gaussian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Laplacian</a:t>
                </a:r>
              </a:p>
            </p:txBody>
          </p:sp>
        </mc:Choice>
        <mc:Fallback xmlns="">
          <p:sp>
            <p:nvSpPr>
              <p:cNvPr id="936968" name="Rectangle 8"/>
              <p:cNvSpPr>
                <a:spLocks noGrp="1" noRot="1" noChangeAspect="1" noMove="1" noResize="1" noEditPoints="1" noAdjustHandles="1" noChangeArrowheads="1" noChangeShapeType="1" noTextEdit="1"/>
              </p:cNvSpPr>
              <p:nvPr>
                <p:ph type="title"/>
              </p:nvPr>
            </p:nvSpPr>
            <p:spPr>
              <a:blipFill>
                <a:blip r:embed="rId5"/>
                <a:stretch>
                  <a:fillRect b="-16667"/>
                </a:stretch>
              </a:blipFill>
            </p:spPr>
            <p:txBody>
              <a:bodyPr/>
              <a:lstStyle/>
              <a:p>
                <a:r>
                  <a:rPr lang="en-US">
                    <a:noFill/>
                  </a:rPr>
                  <a:t> </a:t>
                </a:r>
              </a:p>
            </p:txBody>
          </p:sp>
        </mc:Fallback>
      </mc:AlternateContent>
      <p:sp>
        <p:nvSpPr>
          <p:cNvPr id="936962" name="Rectangle 2"/>
          <p:cNvSpPr>
            <a:spLocks noGrp="1" noChangeArrowheads="1"/>
          </p:cNvSpPr>
          <p:nvPr>
            <p:ph idx="1"/>
          </p:nvPr>
        </p:nvSpPr>
        <p:spPr>
          <a:xfrm>
            <a:off x="685800" y="914400"/>
            <a:ext cx="7975656" cy="5257800"/>
          </a:xfrm>
        </p:spPr>
        <p:txBody>
          <a:bodyPr>
            <a:normAutofit/>
          </a:bodyPr>
          <a:lstStyle/>
          <a:p>
            <a:r>
              <a:rPr lang="en-US" sz="2800" dirty="0"/>
              <a:t>We can approximate Laplacian with difference of Gaussians; more efficient to implement.</a:t>
            </a:r>
          </a:p>
        </p:txBody>
      </p:sp>
      <p:graphicFrame>
        <p:nvGraphicFramePr>
          <p:cNvPr id="936963" name="Object 3"/>
          <p:cNvGraphicFramePr>
            <a:graphicFrameLocks noChangeAspect="1"/>
          </p:cNvGraphicFramePr>
          <p:nvPr>
            <p:extLst>
              <p:ext uri="{D42A27DB-BD31-4B8C-83A1-F6EECF244321}">
                <p14:modId xmlns:p14="http://schemas.microsoft.com/office/powerpoint/2010/main" val="2321743567"/>
              </p:ext>
            </p:extLst>
          </p:nvPr>
        </p:nvGraphicFramePr>
        <p:xfrm>
          <a:off x="457200" y="2182425"/>
          <a:ext cx="4311650" cy="569913"/>
        </p:xfrm>
        <a:graphic>
          <a:graphicData uri="http://schemas.openxmlformats.org/presentationml/2006/ole">
            <mc:AlternateContent xmlns:mc="http://schemas.openxmlformats.org/markup-compatibility/2006">
              <mc:Choice xmlns:v="urn:schemas-microsoft-com:vml" Requires="v">
                <p:oleObj spid="_x0000_s35944" name="Equation" r:id="rId6" imgW="2120900" imgH="279400" progId="">
                  <p:embed/>
                </p:oleObj>
              </mc:Choice>
              <mc:Fallback>
                <p:oleObj name="Equation" r:id="rId6" imgW="2120900" imgH="279400" progId="">
                  <p:embed/>
                  <p:pic>
                    <p:nvPicPr>
                      <p:cNvPr id="93696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182425"/>
                        <a:ext cx="4311650" cy="569913"/>
                      </a:xfrm>
                      <a:prstGeom prst="rect">
                        <a:avLst/>
                      </a:prstGeom>
                      <a:solidFill>
                        <a:srgbClr val="67D967"/>
                      </a:solidFill>
                    </p:spPr>
                  </p:pic>
                </p:oleObj>
              </mc:Fallback>
            </mc:AlternateContent>
          </a:graphicData>
        </a:graphic>
      </p:graphicFrame>
      <p:graphicFrame>
        <p:nvGraphicFramePr>
          <p:cNvPr id="936964" name="Object 4"/>
          <p:cNvGraphicFramePr>
            <a:graphicFrameLocks noChangeAspect="1"/>
          </p:cNvGraphicFramePr>
          <p:nvPr>
            <p:extLst>
              <p:ext uri="{D42A27DB-BD31-4B8C-83A1-F6EECF244321}">
                <p14:modId xmlns:p14="http://schemas.microsoft.com/office/powerpoint/2010/main" val="3128982629"/>
              </p:ext>
            </p:extLst>
          </p:nvPr>
        </p:nvGraphicFramePr>
        <p:xfrm>
          <a:off x="457200" y="3385750"/>
          <a:ext cx="3886200" cy="411163"/>
        </p:xfrm>
        <a:graphic>
          <a:graphicData uri="http://schemas.openxmlformats.org/presentationml/2006/ole">
            <mc:AlternateContent xmlns:mc="http://schemas.openxmlformats.org/markup-compatibility/2006">
              <mc:Choice xmlns:v="urn:schemas-microsoft-com:vml" Requires="v">
                <p:oleObj spid="_x0000_s35945" name="Equation" r:id="rId8" imgW="1916868" imgH="203112" progId="">
                  <p:embed/>
                </p:oleObj>
              </mc:Choice>
              <mc:Fallback>
                <p:oleObj name="Equation" r:id="rId8" imgW="1916868" imgH="203112" progId="">
                  <p:embed/>
                  <p:pic>
                    <p:nvPicPr>
                      <p:cNvPr id="936964"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385750"/>
                        <a:ext cx="3886200" cy="411163"/>
                      </a:xfrm>
                      <a:prstGeom prst="rect">
                        <a:avLst/>
                      </a:prstGeom>
                      <a:solidFill>
                        <a:srgbClr val="67D967"/>
                      </a:solidFill>
                    </p:spPr>
                  </p:pic>
                </p:oleObj>
              </mc:Fallback>
            </mc:AlternateContent>
          </a:graphicData>
        </a:graphic>
      </p:graphicFrame>
      <p:sp>
        <p:nvSpPr>
          <p:cNvPr id="936966" name="Text Box 6"/>
          <p:cNvSpPr txBox="1">
            <a:spLocks noChangeArrowheads="1"/>
          </p:cNvSpPr>
          <p:nvPr/>
        </p:nvSpPr>
        <p:spPr bwMode="auto">
          <a:xfrm>
            <a:off x="609600" y="2715825"/>
            <a:ext cx="1352550" cy="396875"/>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33CC"/>
                </a:solidFill>
                <a:effectLst/>
                <a:uLnTx/>
                <a:uFillTx/>
                <a:latin typeface="Times New Roman" pitchFamily="18" charset="0"/>
                <a:ea typeface="+mn-ea"/>
                <a:cs typeface="Times New Roman" pitchFamily="18" charset="0"/>
              </a:rPr>
              <a:t>(Laplacian)</a:t>
            </a:r>
            <a:endParaRPr kumimoji="0" lang="ru-RU" sz="2000" b="0" i="0" u="none" strike="noStrike" kern="1200" cap="none" spc="0" normalizeH="0" baseline="0" noProof="0">
              <a:ln>
                <a:noFill/>
              </a:ln>
              <a:solidFill>
                <a:srgbClr val="0033CC"/>
              </a:solidFill>
              <a:effectLst/>
              <a:uLnTx/>
              <a:uFillTx/>
              <a:latin typeface="Times New Roman" pitchFamily="18" charset="0"/>
              <a:ea typeface="+mn-ea"/>
              <a:cs typeface="Times New Roman" pitchFamily="18" charset="0"/>
            </a:endParaRPr>
          </a:p>
        </p:txBody>
      </p:sp>
      <p:sp>
        <p:nvSpPr>
          <p:cNvPr id="936967" name="Text Box 7"/>
          <p:cNvSpPr txBox="1">
            <a:spLocks noChangeArrowheads="1"/>
          </p:cNvSpPr>
          <p:nvPr/>
        </p:nvSpPr>
        <p:spPr bwMode="auto">
          <a:xfrm>
            <a:off x="549275" y="3766750"/>
            <a:ext cx="2803525" cy="396875"/>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33CC"/>
                </a:solidFill>
                <a:effectLst/>
                <a:uLnTx/>
                <a:uFillTx/>
                <a:latin typeface="Times New Roman" pitchFamily="18" charset="0"/>
                <a:ea typeface="+mn-ea"/>
                <a:cs typeface="Times New Roman" pitchFamily="18" charset="0"/>
              </a:rPr>
              <a:t>(Difference of Gaussians)</a:t>
            </a:r>
            <a:endParaRPr kumimoji="0" lang="ru-RU" sz="2000" b="0" i="0" u="none" strike="noStrike" kern="1200" cap="none" spc="0" normalizeH="0" baseline="0" noProof="0">
              <a:ln>
                <a:noFill/>
              </a:ln>
              <a:solidFill>
                <a:srgbClr val="0033CC"/>
              </a:solidFill>
              <a:effectLst/>
              <a:uLnTx/>
              <a:uFillTx/>
              <a:latin typeface="Times New Roman" pitchFamily="18" charset="0"/>
              <a:ea typeface="+mn-ea"/>
              <a:cs typeface="Times New Roman" pitchFamily="18" charset="0"/>
            </a:endParaRPr>
          </a:p>
        </p:txBody>
      </p:sp>
      <p:sp>
        <p:nvSpPr>
          <p:cNvPr id="9" name="Rectangle 8"/>
          <p:cNvSpPr/>
          <p:nvPr/>
        </p:nvSpPr>
        <p:spPr bwMode="auto">
          <a:xfrm>
            <a:off x="5448312" y="2552688"/>
            <a:ext cx="985851" cy="4381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13" name="Picture 10"/>
          <p:cNvPicPr>
            <a:picLocks noChangeAspect="1" noChangeArrowheads="1"/>
          </p:cNvPicPr>
          <p:nvPr/>
        </p:nvPicPr>
        <p:blipFill>
          <a:blip r:embed="rId10" cstate="print"/>
          <a:srcRect/>
          <a:stretch>
            <a:fillRect/>
          </a:stretch>
        </p:blipFill>
        <p:spPr bwMode="auto">
          <a:xfrm>
            <a:off x="4953000" y="1877625"/>
            <a:ext cx="3810000" cy="3014663"/>
          </a:xfrm>
          <a:prstGeom prst="rect">
            <a:avLst/>
          </a:prstGeom>
          <a:noFill/>
          <a:ln w="9525">
            <a:noFill/>
            <a:miter lim="800000"/>
            <a:headEnd/>
            <a:tailEnd/>
          </a:ln>
        </p:spPr>
      </p:pic>
      <p:pic>
        <p:nvPicPr>
          <p:cNvPr id="14" name="Picture 2"/>
          <p:cNvPicPr>
            <a:picLocks noChangeAspect="1" noChangeArrowheads="1"/>
          </p:cNvPicPr>
          <p:nvPr/>
        </p:nvPicPr>
        <p:blipFill>
          <a:blip r:embed="rId11" cstate="print"/>
          <a:srcRect l="6250" t="28032" b="33154"/>
          <a:stretch>
            <a:fillRect/>
          </a:stretch>
        </p:blipFill>
        <p:spPr bwMode="auto">
          <a:xfrm>
            <a:off x="292104" y="4744757"/>
            <a:ext cx="6689754" cy="2006926"/>
          </a:xfrm>
          <a:prstGeom prst="rect">
            <a:avLst/>
          </a:prstGeom>
          <a:noFill/>
          <a:ln w="9525">
            <a:noFill/>
            <a:miter lim="800000"/>
            <a:headEnd/>
            <a:tailEnd/>
          </a:ln>
        </p:spPr>
      </p:pic>
      <p:sp>
        <p:nvSpPr>
          <p:cNvPr id="11" name="Text Box 11"/>
          <p:cNvSpPr txBox="1">
            <a:spLocks noChangeArrowheads="1"/>
          </p:cNvSpPr>
          <p:nvPr/>
        </p:nvSpPr>
        <p:spPr bwMode="auto">
          <a:xfrm>
            <a:off x="-8297" y="6607217"/>
            <a:ext cx="1970447" cy="253916"/>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mn-cs"/>
              </a:rPr>
              <a:t>K. </a:t>
            </a:r>
            <a:r>
              <a:rPr kumimoji="0" lang="en-US" sz="1050" b="0" i="0" u="none" strike="noStrike" kern="1200" cap="none" spc="0" normalizeH="0" baseline="0" noProof="0" dirty="0" err="1">
                <a:ln>
                  <a:noFill/>
                </a:ln>
                <a:solidFill>
                  <a:srgbClr val="000000"/>
                </a:solidFill>
                <a:effectLst/>
                <a:uLnTx/>
                <a:uFillTx/>
                <a:latin typeface="Calibri"/>
                <a:ea typeface="+mn-ea"/>
                <a:cs typeface="+mn-cs"/>
              </a:rPr>
              <a:t>Grauman</a:t>
            </a:r>
            <a:endParaRPr kumimoji="0" lang="en-US" sz="1050" b="0" i="0" u="none" strike="noStrike" kern="1200" cap="none" spc="0" normalizeH="0" baseline="0" noProof="0" dirty="0">
              <a:ln>
                <a:noFill/>
              </a:ln>
              <a:solidFill>
                <a:srgbClr val="000000"/>
              </a:solidFill>
              <a:effectLst/>
              <a:uLnTx/>
              <a:uFillTx/>
              <a:latin typeface="Calibri"/>
              <a:ea typeface="+mn-ea"/>
              <a:cs typeface="+mn-cs"/>
            </a:endParaRPr>
          </a:p>
        </p:txBody>
      </p:sp>
      <p:sp>
        <p:nvSpPr>
          <p:cNvPr id="2" name="Slide Number Placeholder 1">
            <a:extLst>
              <a:ext uri="{FF2B5EF4-FFF2-40B4-BE49-F238E27FC236}">
                <a16:creationId xmlns:a16="http://schemas.microsoft.com/office/drawing/2014/main" id="{0A6DC293-17DB-41B4-A0B4-C7322D454498}"/>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55</a:t>
            </a:fld>
            <a:endParaRPr lang="en-US">
              <a:solidFill>
                <a:prstClr val="black">
                  <a:tint val="75000"/>
                </a:prstClr>
              </a:solidFill>
            </a:endParaRPr>
          </a:p>
        </p:txBody>
      </p:sp>
    </p:spTree>
    <p:extLst>
      <p:ext uri="{BB962C8B-B14F-4D97-AF65-F5344CB8AC3E}">
        <p14:creationId xmlns:p14="http://schemas.microsoft.com/office/powerpoint/2010/main" val="38741700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0" y="0"/>
            <a:ext cx="9144000" cy="914400"/>
          </a:xfrm>
        </p:spPr>
        <p:txBody>
          <a:bodyPr>
            <a:normAutofit/>
          </a:bodyPr>
          <a:lstStyle/>
          <a:p>
            <a:pPr algn="ctr"/>
            <a:r>
              <a:rPr lang="en-US" dirty="0"/>
              <a:t>Difference of Gaussian Scale Pyramid</a:t>
            </a:r>
            <a:endParaRPr lang="de-CH" dirty="0"/>
          </a:p>
        </p:txBody>
      </p:sp>
      <p:grpSp>
        <p:nvGrpSpPr>
          <p:cNvPr id="51205" name="Group 39"/>
          <p:cNvGrpSpPr>
            <a:grpSpLocks/>
          </p:cNvGrpSpPr>
          <p:nvPr/>
        </p:nvGrpSpPr>
        <p:grpSpPr bwMode="auto">
          <a:xfrm>
            <a:off x="409575" y="1676400"/>
            <a:ext cx="8397875" cy="4483100"/>
            <a:chOff x="299979" y="1611314"/>
            <a:chExt cx="8397990" cy="4483136"/>
          </a:xfrm>
        </p:grpSpPr>
        <p:pic>
          <p:nvPicPr>
            <p:cNvPr id="51206" name="Picture 4"/>
            <p:cNvPicPr>
              <a:picLocks noChangeAspect="1" noChangeArrowheads="1"/>
            </p:cNvPicPr>
            <p:nvPr/>
          </p:nvPicPr>
          <p:blipFill>
            <a:blip r:embed="rId4" cstate="print"/>
            <a:srcRect/>
            <a:stretch>
              <a:fillRect/>
            </a:stretch>
          </p:blipFill>
          <p:spPr bwMode="auto">
            <a:xfrm>
              <a:off x="2581796" y="1611314"/>
              <a:ext cx="6116173" cy="4483136"/>
            </a:xfrm>
            <a:prstGeom prst="rect">
              <a:avLst/>
            </a:prstGeom>
            <a:noFill/>
            <a:ln w="9525">
              <a:noFill/>
              <a:miter lim="800000"/>
              <a:headEnd/>
              <a:tailEnd/>
            </a:ln>
          </p:spPr>
        </p:pic>
        <p:pic>
          <p:nvPicPr>
            <p:cNvPr id="51207" name="Picture 4"/>
            <p:cNvPicPr>
              <a:picLocks noChangeAspect="1" noChangeArrowheads="1"/>
            </p:cNvPicPr>
            <p:nvPr/>
          </p:nvPicPr>
          <p:blipFill>
            <a:blip r:embed="rId5" cstate="print"/>
            <a:srcRect/>
            <a:stretch>
              <a:fillRect/>
            </a:stretch>
          </p:blipFill>
          <p:spPr bwMode="auto">
            <a:xfrm>
              <a:off x="468313" y="3879833"/>
              <a:ext cx="1692275" cy="1355725"/>
            </a:xfrm>
            <a:prstGeom prst="rect">
              <a:avLst/>
            </a:prstGeom>
            <a:noFill/>
            <a:ln w="12700" cap="sq">
              <a:noFill/>
              <a:miter lim="800000"/>
              <a:headEnd type="none" w="sm" len="sm"/>
              <a:tailEnd type="none" w="sm" len="sm"/>
            </a:ln>
          </p:spPr>
        </p:pic>
        <p:sp>
          <p:nvSpPr>
            <p:cNvPr id="51208" name="Freeform 10"/>
            <p:cNvSpPr>
              <a:spLocks/>
            </p:cNvSpPr>
            <p:nvPr/>
          </p:nvSpPr>
          <p:spPr bwMode="auto">
            <a:xfrm>
              <a:off x="3544888" y="3171808"/>
              <a:ext cx="560387" cy="850900"/>
            </a:xfrm>
            <a:custGeom>
              <a:avLst/>
              <a:gdLst>
                <a:gd name="T0" fmla="*/ 2147483647 w 353"/>
                <a:gd name="T1" fmla="*/ 2147483647 h 536"/>
                <a:gd name="T2" fmla="*/ 2147483647 w 353"/>
                <a:gd name="T3" fmla="*/ 2147483647 h 536"/>
                <a:gd name="T4" fmla="*/ 2147483647 w 353"/>
                <a:gd name="T5" fmla="*/ 2147483647 h 536"/>
                <a:gd name="T6" fmla="*/ 2147483647 w 353"/>
                <a:gd name="T7" fmla="*/ 0 h 536"/>
                <a:gd name="T8" fmla="*/ 0 60000 65536"/>
                <a:gd name="T9" fmla="*/ 0 60000 65536"/>
                <a:gd name="T10" fmla="*/ 0 60000 65536"/>
                <a:gd name="T11" fmla="*/ 0 60000 65536"/>
                <a:gd name="T12" fmla="*/ 0 w 353"/>
                <a:gd name="T13" fmla="*/ 0 h 536"/>
                <a:gd name="T14" fmla="*/ 353 w 353"/>
                <a:gd name="T15" fmla="*/ 536 h 536"/>
              </a:gdLst>
              <a:ahLst/>
              <a:cxnLst>
                <a:cxn ang="T8">
                  <a:pos x="T0" y="T1"/>
                </a:cxn>
                <a:cxn ang="T9">
                  <a:pos x="T2" y="T3"/>
                </a:cxn>
                <a:cxn ang="T10">
                  <a:pos x="T4" y="T5"/>
                </a:cxn>
                <a:cxn ang="T11">
                  <a:pos x="T6" y="T7"/>
                </a:cxn>
              </a:cxnLst>
              <a:rect l="T12" t="T13" r="T14" b="T15"/>
              <a:pathLst>
                <a:path w="353" h="536">
                  <a:moveTo>
                    <a:pt x="194" y="536"/>
                  </a:moveTo>
                  <a:cubicBezTo>
                    <a:pt x="165" y="492"/>
                    <a:pt x="26" y="341"/>
                    <a:pt x="13" y="264"/>
                  </a:cubicBezTo>
                  <a:cubicBezTo>
                    <a:pt x="0" y="187"/>
                    <a:pt x="56" y="116"/>
                    <a:pt x="113" y="72"/>
                  </a:cubicBezTo>
                  <a:cubicBezTo>
                    <a:pt x="170" y="28"/>
                    <a:pt x="303" y="15"/>
                    <a:pt x="353" y="0"/>
                  </a:cubicBezTo>
                </a:path>
              </a:pathLst>
            </a:custGeom>
            <a:noFill/>
            <a:ln w="12700" cap="sq">
              <a:solidFill>
                <a:schemeClr val="tx1"/>
              </a:solidFill>
              <a:round/>
              <a:headEnd type="none" w="sm" len="sm"/>
              <a:tailEnd type="triangl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51209" name="Picture 11"/>
            <p:cNvPicPr>
              <a:picLocks noChangeAspect="1" noChangeArrowheads="1"/>
            </p:cNvPicPr>
            <p:nvPr/>
          </p:nvPicPr>
          <p:blipFill>
            <a:blip r:embed="rId6" cstate="print"/>
            <a:srcRect/>
            <a:stretch>
              <a:fillRect/>
            </a:stretch>
          </p:blipFill>
          <p:spPr bwMode="auto">
            <a:xfrm>
              <a:off x="503238" y="2224071"/>
              <a:ext cx="1116012" cy="893762"/>
            </a:xfrm>
            <a:prstGeom prst="rect">
              <a:avLst/>
            </a:prstGeom>
            <a:noFill/>
            <a:ln w="12700" cap="sq">
              <a:noFill/>
              <a:miter lim="800000"/>
              <a:headEnd type="none" w="sm" len="sm"/>
              <a:tailEnd type="none" w="sm" len="sm"/>
            </a:ln>
          </p:spPr>
        </p:pic>
        <p:grpSp>
          <p:nvGrpSpPr>
            <p:cNvPr id="51210" name="Group 27"/>
            <p:cNvGrpSpPr>
              <a:grpSpLocks/>
            </p:cNvGrpSpPr>
            <p:nvPr/>
          </p:nvGrpSpPr>
          <p:grpSpPr bwMode="auto">
            <a:xfrm>
              <a:off x="3262300" y="4387339"/>
              <a:ext cx="433388" cy="358775"/>
              <a:chOff x="3311525" y="4457683"/>
              <a:chExt cx="433388" cy="358775"/>
            </a:xfrm>
          </p:grpSpPr>
          <p:sp>
            <p:nvSpPr>
              <p:cNvPr id="51226" name="Freeform 12"/>
              <p:cNvSpPr>
                <a:spLocks/>
              </p:cNvSpPr>
              <p:nvPr/>
            </p:nvSpPr>
            <p:spPr bwMode="auto">
              <a:xfrm flipH="1">
                <a:off x="3635375" y="4492608"/>
                <a:ext cx="77788" cy="323850"/>
              </a:xfrm>
              <a:custGeom>
                <a:avLst/>
                <a:gdLst>
                  <a:gd name="T0" fmla="*/ 0 w 19"/>
                  <a:gd name="T1" fmla="*/ 2147483647 h 204"/>
                  <a:gd name="T2" fmla="*/ 2147483647 w 19"/>
                  <a:gd name="T3" fmla="*/ 2147483647 h 204"/>
                  <a:gd name="T4" fmla="*/ 2147483647 w 19"/>
                  <a:gd name="T5" fmla="*/ 0 h 204"/>
                  <a:gd name="T6" fmla="*/ 0 60000 65536"/>
                  <a:gd name="T7" fmla="*/ 0 60000 65536"/>
                  <a:gd name="T8" fmla="*/ 0 60000 65536"/>
                  <a:gd name="T9" fmla="*/ 0 w 19"/>
                  <a:gd name="T10" fmla="*/ 0 h 204"/>
                  <a:gd name="T11" fmla="*/ 19 w 19"/>
                  <a:gd name="T12" fmla="*/ 204 h 204"/>
                </a:gdLst>
                <a:ahLst/>
                <a:cxnLst>
                  <a:cxn ang="T6">
                    <a:pos x="T0" y="T1"/>
                  </a:cxn>
                  <a:cxn ang="T7">
                    <a:pos x="T2" y="T3"/>
                  </a:cxn>
                  <a:cxn ang="T8">
                    <a:pos x="T4" y="T5"/>
                  </a:cxn>
                </a:cxnLst>
                <a:rect l="T9" t="T10" r="T11" b="T12"/>
                <a:pathLst>
                  <a:path w="19" h="204">
                    <a:moveTo>
                      <a:pt x="0" y="204"/>
                    </a:moveTo>
                    <a:cubicBezTo>
                      <a:pt x="3" y="188"/>
                      <a:pt x="19" y="140"/>
                      <a:pt x="19" y="106"/>
                    </a:cubicBezTo>
                    <a:cubicBezTo>
                      <a:pt x="19" y="72"/>
                      <a:pt x="5" y="22"/>
                      <a:pt x="1" y="0"/>
                    </a:cubicBezTo>
                  </a:path>
                </a:pathLst>
              </a:custGeom>
              <a:noFill/>
              <a:ln w="12700" cap="sq">
                <a:solidFill>
                  <a:schemeClr val="tx1"/>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1227" name="Text Box 13"/>
              <p:cNvSpPr txBox="1">
                <a:spLocks noChangeArrowheads="1"/>
              </p:cNvSpPr>
              <p:nvPr/>
            </p:nvSpPr>
            <p:spPr bwMode="auto">
              <a:xfrm>
                <a:off x="3311525" y="4457683"/>
                <a:ext cx="433388" cy="336550"/>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1600" b="1" i="1" u="none" strike="noStrike" kern="1200" cap="none" spc="0" normalizeH="0" baseline="0" noProof="0">
                    <a:ln>
                      <a:noFill/>
                    </a:ln>
                    <a:solidFill>
                      <a:prstClr val="black"/>
                    </a:solidFill>
                    <a:effectLst/>
                    <a:uLnTx/>
                    <a:uFillTx/>
                    <a:latin typeface="Symbol" pitchFamily="18" charset="2"/>
                    <a:ea typeface="+mn-ea"/>
                    <a:cs typeface="+mn-cs"/>
                  </a:rPr>
                  <a:t>s</a:t>
                </a:r>
                <a:endParaRPr kumimoji="0" lang="en-US" sz="1600" b="1" i="1" u="none" strike="noStrike" kern="1200" cap="none" spc="0" normalizeH="0" baseline="0" noProof="0">
                  <a:ln>
                    <a:noFill/>
                  </a:ln>
                  <a:solidFill>
                    <a:prstClr val="black"/>
                  </a:solidFill>
                  <a:effectLst/>
                  <a:uLnTx/>
                  <a:uFillTx/>
                  <a:latin typeface="Symbol" pitchFamily="18" charset="2"/>
                  <a:ea typeface="+mn-ea"/>
                  <a:cs typeface="+mn-cs"/>
                </a:endParaRPr>
              </a:p>
            </p:txBody>
          </p:sp>
        </p:grpSp>
        <p:sp>
          <p:nvSpPr>
            <p:cNvPr id="51211" name="Text Box 15"/>
            <p:cNvSpPr txBox="1">
              <a:spLocks noChangeArrowheads="1"/>
            </p:cNvSpPr>
            <p:nvPr/>
          </p:nvSpPr>
          <p:spPr bwMode="auto">
            <a:xfrm>
              <a:off x="299979" y="5218137"/>
              <a:ext cx="1952597" cy="338554"/>
            </a:xfrm>
            <a:prstGeom prst="rect">
              <a:avLst/>
            </a:prstGeom>
            <a:noFill/>
            <a:ln w="12700" cap="sq">
              <a:no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pl-PL" sz="1600" b="1" i="1" u="none" strike="noStrike" kern="1200" cap="none" spc="0" normalizeH="0" baseline="0" noProof="0">
                  <a:ln>
                    <a:noFill/>
                  </a:ln>
                  <a:solidFill>
                    <a:prstClr val="black"/>
                  </a:solidFill>
                  <a:effectLst/>
                  <a:uLnTx/>
                  <a:uFillTx/>
                  <a:latin typeface="Arial" charset="0"/>
                  <a:ea typeface="+mn-ea"/>
                  <a:cs typeface="+mn-cs"/>
                </a:rPr>
                <a:t>Original image</a:t>
              </a:r>
              <a:r>
                <a:rPr kumimoji="0" lang="pl-PL" sz="1600" b="1" i="1" u="none" strike="noStrike" kern="1200" cap="none" spc="0" normalizeH="0" baseline="0" noProof="0">
                  <a:ln>
                    <a:noFill/>
                  </a:ln>
                  <a:solidFill>
                    <a:prstClr val="black"/>
                  </a:solidFill>
                  <a:effectLst/>
                  <a:uLnTx/>
                  <a:uFillTx/>
                  <a:latin typeface="Symbol" pitchFamily="18" charset="2"/>
                  <a:ea typeface="+mn-ea"/>
                  <a:cs typeface="+mn-cs"/>
                </a:rPr>
                <a:t> </a:t>
              </a:r>
              <a:endParaRPr kumimoji="0" lang="en-US" sz="1600" b="1" i="1" u="none" strike="noStrike" kern="1200" cap="none" spc="0" normalizeH="0" baseline="0" noProof="0">
                <a:ln>
                  <a:noFill/>
                </a:ln>
                <a:solidFill>
                  <a:prstClr val="black"/>
                </a:solidFill>
                <a:effectLst/>
                <a:uLnTx/>
                <a:uFillTx/>
                <a:latin typeface="Symbol" pitchFamily="18" charset="2"/>
                <a:ea typeface="+mn-ea"/>
                <a:cs typeface="+mn-cs"/>
              </a:endParaRPr>
            </a:p>
          </p:txBody>
        </p:sp>
        <p:grpSp>
          <p:nvGrpSpPr>
            <p:cNvPr id="51212" name="Group 37"/>
            <p:cNvGrpSpPr>
              <a:grpSpLocks/>
            </p:cNvGrpSpPr>
            <p:nvPr/>
          </p:nvGrpSpPr>
          <p:grpSpPr bwMode="auto">
            <a:xfrm>
              <a:off x="2162142" y="4967315"/>
              <a:ext cx="1095390" cy="469900"/>
              <a:chOff x="2232026" y="4743433"/>
              <a:chExt cx="1095390" cy="469900"/>
            </a:xfrm>
          </p:grpSpPr>
          <p:sp>
            <p:nvSpPr>
              <p:cNvPr id="51224" name="Line 6"/>
              <p:cNvSpPr>
                <a:spLocks noChangeShapeType="1"/>
              </p:cNvSpPr>
              <p:nvPr/>
            </p:nvSpPr>
            <p:spPr bwMode="auto">
              <a:xfrm>
                <a:off x="2232026" y="5175232"/>
                <a:ext cx="1095390" cy="1587"/>
              </a:xfrm>
              <a:prstGeom prst="line">
                <a:avLst/>
              </a:prstGeom>
              <a:noFill/>
              <a:ln w="12700" cap="sq">
                <a:solidFill>
                  <a:srgbClr val="00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51225" name="Object 3"/>
              <p:cNvGraphicFramePr>
                <a:graphicFrameLocks noChangeAspect="1"/>
              </p:cNvGraphicFramePr>
              <p:nvPr/>
            </p:nvGraphicFramePr>
            <p:xfrm>
              <a:off x="2373313" y="4743433"/>
              <a:ext cx="685800" cy="469900"/>
            </p:xfrm>
            <a:graphic>
              <a:graphicData uri="http://schemas.openxmlformats.org/presentationml/2006/ole">
                <mc:AlternateContent xmlns:mc="http://schemas.openxmlformats.org/markup-compatibility/2006">
                  <mc:Choice xmlns:v="urn:schemas-microsoft-com:vml" Requires="v">
                    <p:oleObj spid="_x0000_s36917" name="Microsoft Equation 3.0" r:id="rId7" imgW="444114" imgH="304536" progId="Equation.3">
                      <p:embed/>
                    </p:oleObj>
                  </mc:Choice>
                  <mc:Fallback>
                    <p:oleObj name="Microsoft Equation 3.0" r:id="rId7" imgW="444114" imgH="304536" progId="Equation.3">
                      <p:embed/>
                      <p:pic>
                        <p:nvPicPr>
                          <p:cNvPr id="5122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3313" y="4743433"/>
                            <a:ext cx="685800"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1213" name="Text Box 17"/>
            <p:cNvSpPr txBox="1">
              <a:spLocks noChangeArrowheads="1"/>
            </p:cNvSpPr>
            <p:nvPr/>
          </p:nvSpPr>
          <p:spPr bwMode="auto">
            <a:xfrm>
              <a:off x="482544" y="3100383"/>
              <a:ext cx="1606572" cy="584775"/>
            </a:xfrm>
            <a:prstGeom prst="rect">
              <a:avLst/>
            </a:prstGeom>
            <a:noFill/>
            <a:ln w="12700" cap="sq">
              <a:no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1" u="none" strike="noStrike" kern="1200" cap="none" spc="0" normalizeH="0" baseline="0" noProof="0">
                  <a:ln>
                    <a:noFill/>
                  </a:ln>
                  <a:solidFill>
                    <a:prstClr val="black"/>
                  </a:solidFill>
                  <a:effectLst/>
                  <a:uLnTx/>
                  <a:uFillTx/>
                  <a:latin typeface="Arial" charset="0"/>
                  <a:ea typeface="+mn-ea"/>
                  <a:cs typeface="+mn-cs"/>
                </a:rPr>
                <a:t>S</a:t>
              </a:r>
              <a:r>
                <a:rPr kumimoji="0" lang="pl-PL" sz="1600" b="1" i="1" u="none" strike="noStrike" kern="1200" cap="none" spc="0" normalizeH="0" baseline="0" noProof="0">
                  <a:ln>
                    <a:noFill/>
                  </a:ln>
                  <a:solidFill>
                    <a:prstClr val="black"/>
                  </a:solidFill>
                  <a:effectLst/>
                  <a:uLnTx/>
                  <a:uFillTx/>
                  <a:latin typeface="Arial" charset="0"/>
                  <a:ea typeface="+mn-ea"/>
                  <a:cs typeface="+mn-cs"/>
                </a:rPr>
                <a:t>ampling with</a:t>
              </a:r>
              <a:br>
                <a:rPr kumimoji="0" lang="en-US" sz="1600" b="1" i="1" u="none" strike="noStrike" kern="1200" cap="none" spc="0" normalizeH="0" baseline="0" noProof="0">
                  <a:ln>
                    <a:noFill/>
                  </a:ln>
                  <a:solidFill>
                    <a:prstClr val="black"/>
                  </a:solidFill>
                  <a:effectLst/>
                  <a:uLnTx/>
                  <a:uFillTx/>
                  <a:latin typeface="Arial" charset="0"/>
                  <a:ea typeface="+mn-ea"/>
                  <a:cs typeface="+mn-cs"/>
                </a:rPr>
              </a:br>
              <a:r>
                <a:rPr kumimoji="0" lang="pl-PL" sz="1600" b="1" i="1" u="none" strike="noStrike" kern="1200" cap="none" spc="0" normalizeH="0" baseline="0" noProof="0">
                  <a:ln>
                    <a:noFill/>
                  </a:ln>
                  <a:solidFill>
                    <a:prstClr val="black"/>
                  </a:solidFill>
                  <a:effectLst/>
                  <a:uLnTx/>
                  <a:uFillTx/>
                  <a:latin typeface="Arial" charset="0"/>
                  <a:ea typeface="+mn-ea"/>
                  <a:cs typeface="+mn-cs"/>
                </a:rPr>
                <a:t>step </a:t>
              </a:r>
              <a:r>
                <a:rPr kumimoji="0" lang="pl-PL" sz="1600" b="1" i="1" u="none" strike="noStrike" kern="1200" cap="none" spc="0" normalizeH="0" baseline="0" noProof="0">
                  <a:ln>
                    <a:noFill/>
                  </a:ln>
                  <a:solidFill>
                    <a:prstClr val="black"/>
                  </a:solidFill>
                  <a:effectLst/>
                  <a:uLnTx/>
                  <a:uFillTx/>
                  <a:latin typeface="Symbol" pitchFamily="18" charset="2"/>
                  <a:ea typeface="+mn-ea"/>
                  <a:cs typeface="+mn-cs"/>
                </a:rPr>
                <a:t>s</a:t>
              </a:r>
              <a:r>
                <a:rPr kumimoji="0" lang="pl-PL" sz="1600" b="1" i="1" u="none" strike="noStrike" kern="1200" cap="none" spc="0" normalizeH="0" baseline="30000" noProof="0">
                  <a:ln>
                    <a:noFill/>
                  </a:ln>
                  <a:solidFill>
                    <a:prstClr val="black"/>
                  </a:solidFill>
                  <a:effectLst/>
                  <a:uLnTx/>
                  <a:uFillTx/>
                  <a:latin typeface="Symbol" pitchFamily="18" charset="2"/>
                  <a:ea typeface="+mn-ea"/>
                  <a:cs typeface="+mn-cs"/>
                </a:rPr>
                <a:t>4</a:t>
              </a:r>
              <a:r>
                <a:rPr kumimoji="0" lang="pl-PL" sz="1600" b="1" i="1" u="none" strike="noStrike" kern="1200" cap="none" spc="0" normalizeH="0" baseline="0" noProof="0">
                  <a:ln>
                    <a:noFill/>
                  </a:ln>
                  <a:solidFill>
                    <a:prstClr val="black"/>
                  </a:solidFill>
                  <a:effectLst/>
                  <a:uLnTx/>
                  <a:uFillTx/>
                  <a:latin typeface="Symbol" pitchFamily="18" charset="2"/>
                  <a:ea typeface="+mn-ea"/>
                  <a:cs typeface="+mn-cs"/>
                </a:rPr>
                <a:t> </a:t>
              </a:r>
              <a:r>
                <a:rPr kumimoji="0" lang="pl-PL" sz="1600" b="1" i="1" u="none" strike="noStrike" kern="1200" cap="none" spc="0" normalizeH="0" baseline="0" noProof="0">
                  <a:ln>
                    <a:noFill/>
                  </a:ln>
                  <a:solidFill>
                    <a:prstClr val="black"/>
                  </a:solidFill>
                  <a:effectLst/>
                  <a:uLnTx/>
                  <a:uFillTx/>
                  <a:latin typeface="Arial" charset="0"/>
                  <a:ea typeface="+mn-ea"/>
                  <a:cs typeface="+mn-cs"/>
                </a:rPr>
                <a:t>=2</a:t>
              </a:r>
              <a:endParaRPr kumimoji="0" lang="en-US" sz="1600" b="1" i="1" u="none" strike="noStrike" kern="1200" cap="none" spc="0" normalizeH="0" baseline="0" noProof="0">
                <a:ln>
                  <a:noFill/>
                </a:ln>
                <a:solidFill>
                  <a:prstClr val="black"/>
                </a:solidFill>
                <a:effectLst/>
                <a:uLnTx/>
                <a:uFillTx/>
                <a:latin typeface="Arial" charset="0"/>
                <a:ea typeface="+mn-ea"/>
                <a:cs typeface="+mn-cs"/>
              </a:endParaRPr>
            </a:p>
          </p:txBody>
        </p:sp>
        <p:grpSp>
          <p:nvGrpSpPr>
            <p:cNvPr id="51214" name="Group 28"/>
            <p:cNvGrpSpPr>
              <a:grpSpLocks/>
            </p:cNvGrpSpPr>
            <p:nvPr/>
          </p:nvGrpSpPr>
          <p:grpSpPr bwMode="auto">
            <a:xfrm>
              <a:off x="3262300" y="3931539"/>
              <a:ext cx="433388" cy="358775"/>
              <a:chOff x="3311525" y="4457683"/>
              <a:chExt cx="433388" cy="358775"/>
            </a:xfrm>
          </p:grpSpPr>
          <p:sp>
            <p:nvSpPr>
              <p:cNvPr id="51222" name="Freeform 12"/>
              <p:cNvSpPr>
                <a:spLocks/>
              </p:cNvSpPr>
              <p:nvPr/>
            </p:nvSpPr>
            <p:spPr bwMode="auto">
              <a:xfrm flipH="1">
                <a:off x="3635375" y="4492608"/>
                <a:ext cx="77788" cy="323850"/>
              </a:xfrm>
              <a:custGeom>
                <a:avLst/>
                <a:gdLst>
                  <a:gd name="T0" fmla="*/ 0 w 19"/>
                  <a:gd name="T1" fmla="*/ 2147483647 h 204"/>
                  <a:gd name="T2" fmla="*/ 2147483647 w 19"/>
                  <a:gd name="T3" fmla="*/ 2147483647 h 204"/>
                  <a:gd name="T4" fmla="*/ 2147483647 w 19"/>
                  <a:gd name="T5" fmla="*/ 0 h 204"/>
                  <a:gd name="T6" fmla="*/ 0 60000 65536"/>
                  <a:gd name="T7" fmla="*/ 0 60000 65536"/>
                  <a:gd name="T8" fmla="*/ 0 60000 65536"/>
                  <a:gd name="T9" fmla="*/ 0 w 19"/>
                  <a:gd name="T10" fmla="*/ 0 h 204"/>
                  <a:gd name="T11" fmla="*/ 19 w 19"/>
                  <a:gd name="T12" fmla="*/ 204 h 204"/>
                </a:gdLst>
                <a:ahLst/>
                <a:cxnLst>
                  <a:cxn ang="T6">
                    <a:pos x="T0" y="T1"/>
                  </a:cxn>
                  <a:cxn ang="T7">
                    <a:pos x="T2" y="T3"/>
                  </a:cxn>
                  <a:cxn ang="T8">
                    <a:pos x="T4" y="T5"/>
                  </a:cxn>
                </a:cxnLst>
                <a:rect l="T9" t="T10" r="T11" b="T12"/>
                <a:pathLst>
                  <a:path w="19" h="204">
                    <a:moveTo>
                      <a:pt x="0" y="204"/>
                    </a:moveTo>
                    <a:cubicBezTo>
                      <a:pt x="3" y="188"/>
                      <a:pt x="19" y="140"/>
                      <a:pt x="19" y="106"/>
                    </a:cubicBezTo>
                    <a:cubicBezTo>
                      <a:pt x="19" y="72"/>
                      <a:pt x="5" y="22"/>
                      <a:pt x="1" y="0"/>
                    </a:cubicBezTo>
                  </a:path>
                </a:pathLst>
              </a:custGeom>
              <a:noFill/>
              <a:ln w="12700" cap="sq">
                <a:solidFill>
                  <a:schemeClr val="tx1"/>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1223" name="Text Box 13"/>
              <p:cNvSpPr txBox="1">
                <a:spLocks noChangeArrowheads="1"/>
              </p:cNvSpPr>
              <p:nvPr/>
            </p:nvSpPr>
            <p:spPr bwMode="auto">
              <a:xfrm>
                <a:off x="3311525" y="4457683"/>
                <a:ext cx="433388" cy="336550"/>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1600" b="1" i="1" u="none" strike="noStrike" kern="1200" cap="none" spc="0" normalizeH="0" baseline="0" noProof="0">
                    <a:ln>
                      <a:noFill/>
                    </a:ln>
                    <a:solidFill>
                      <a:prstClr val="black"/>
                    </a:solidFill>
                    <a:effectLst/>
                    <a:uLnTx/>
                    <a:uFillTx/>
                    <a:latin typeface="Symbol" pitchFamily="18" charset="2"/>
                    <a:ea typeface="+mn-ea"/>
                    <a:cs typeface="+mn-cs"/>
                  </a:rPr>
                  <a:t>s</a:t>
                </a:r>
                <a:endParaRPr kumimoji="0" lang="en-US" sz="1600" b="1" i="1" u="none" strike="noStrike" kern="1200" cap="none" spc="0" normalizeH="0" baseline="0" noProof="0">
                  <a:ln>
                    <a:noFill/>
                  </a:ln>
                  <a:solidFill>
                    <a:prstClr val="black"/>
                  </a:solidFill>
                  <a:effectLst/>
                  <a:uLnTx/>
                  <a:uFillTx/>
                  <a:latin typeface="Symbol" pitchFamily="18" charset="2"/>
                  <a:ea typeface="+mn-ea"/>
                  <a:cs typeface="+mn-cs"/>
                </a:endParaRPr>
              </a:p>
            </p:txBody>
          </p:sp>
        </p:grpSp>
        <p:grpSp>
          <p:nvGrpSpPr>
            <p:cNvPr id="51215" name="Group 31"/>
            <p:cNvGrpSpPr>
              <a:grpSpLocks/>
            </p:cNvGrpSpPr>
            <p:nvPr/>
          </p:nvGrpSpPr>
          <p:grpSpPr bwMode="auto">
            <a:xfrm>
              <a:off x="3262300" y="5296455"/>
              <a:ext cx="433388" cy="358775"/>
              <a:chOff x="3311525" y="4457683"/>
              <a:chExt cx="433388" cy="358775"/>
            </a:xfrm>
          </p:grpSpPr>
          <p:sp>
            <p:nvSpPr>
              <p:cNvPr id="51220" name="Freeform 12"/>
              <p:cNvSpPr>
                <a:spLocks/>
              </p:cNvSpPr>
              <p:nvPr/>
            </p:nvSpPr>
            <p:spPr bwMode="auto">
              <a:xfrm flipH="1">
                <a:off x="3635375" y="4492608"/>
                <a:ext cx="77788" cy="323850"/>
              </a:xfrm>
              <a:custGeom>
                <a:avLst/>
                <a:gdLst>
                  <a:gd name="T0" fmla="*/ 0 w 19"/>
                  <a:gd name="T1" fmla="*/ 2147483647 h 204"/>
                  <a:gd name="T2" fmla="*/ 2147483647 w 19"/>
                  <a:gd name="T3" fmla="*/ 2147483647 h 204"/>
                  <a:gd name="T4" fmla="*/ 2147483647 w 19"/>
                  <a:gd name="T5" fmla="*/ 0 h 204"/>
                  <a:gd name="T6" fmla="*/ 0 60000 65536"/>
                  <a:gd name="T7" fmla="*/ 0 60000 65536"/>
                  <a:gd name="T8" fmla="*/ 0 60000 65536"/>
                  <a:gd name="T9" fmla="*/ 0 w 19"/>
                  <a:gd name="T10" fmla="*/ 0 h 204"/>
                  <a:gd name="T11" fmla="*/ 19 w 19"/>
                  <a:gd name="T12" fmla="*/ 204 h 204"/>
                </a:gdLst>
                <a:ahLst/>
                <a:cxnLst>
                  <a:cxn ang="T6">
                    <a:pos x="T0" y="T1"/>
                  </a:cxn>
                  <a:cxn ang="T7">
                    <a:pos x="T2" y="T3"/>
                  </a:cxn>
                  <a:cxn ang="T8">
                    <a:pos x="T4" y="T5"/>
                  </a:cxn>
                </a:cxnLst>
                <a:rect l="T9" t="T10" r="T11" b="T12"/>
                <a:pathLst>
                  <a:path w="19" h="204">
                    <a:moveTo>
                      <a:pt x="0" y="204"/>
                    </a:moveTo>
                    <a:cubicBezTo>
                      <a:pt x="3" y="188"/>
                      <a:pt x="19" y="140"/>
                      <a:pt x="19" y="106"/>
                    </a:cubicBezTo>
                    <a:cubicBezTo>
                      <a:pt x="19" y="72"/>
                      <a:pt x="5" y="22"/>
                      <a:pt x="1" y="0"/>
                    </a:cubicBezTo>
                  </a:path>
                </a:pathLst>
              </a:custGeom>
              <a:noFill/>
              <a:ln w="12700" cap="sq">
                <a:solidFill>
                  <a:schemeClr val="tx1"/>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1221" name="Text Box 13"/>
              <p:cNvSpPr txBox="1">
                <a:spLocks noChangeArrowheads="1"/>
              </p:cNvSpPr>
              <p:nvPr/>
            </p:nvSpPr>
            <p:spPr bwMode="auto">
              <a:xfrm>
                <a:off x="3311525" y="4457683"/>
                <a:ext cx="433388" cy="336550"/>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1600" b="1" i="1" u="none" strike="noStrike" kern="1200" cap="none" spc="0" normalizeH="0" baseline="0" noProof="0">
                    <a:ln>
                      <a:noFill/>
                    </a:ln>
                    <a:solidFill>
                      <a:prstClr val="black"/>
                    </a:solidFill>
                    <a:effectLst/>
                    <a:uLnTx/>
                    <a:uFillTx/>
                    <a:latin typeface="Symbol" pitchFamily="18" charset="2"/>
                    <a:ea typeface="+mn-ea"/>
                    <a:cs typeface="+mn-cs"/>
                  </a:rPr>
                  <a:t>s</a:t>
                </a:r>
                <a:endParaRPr kumimoji="0" lang="en-US" sz="1600" b="1" i="1" u="none" strike="noStrike" kern="1200" cap="none" spc="0" normalizeH="0" baseline="0" noProof="0">
                  <a:ln>
                    <a:noFill/>
                  </a:ln>
                  <a:solidFill>
                    <a:prstClr val="black"/>
                  </a:solidFill>
                  <a:effectLst/>
                  <a:uLnTx/>
                  <a:uFillTx/>
                  <a:latin typeface="Symbol" pitchFamily="18" charset="2"/>
                  <a:ea typeface="+mn-ea"/>
                  <a:cs typeface="+mn-cs"/>
                </a:endParaRPr>
              </a:p>
            </p:txBody>
          </p:sp>
        </p:grpSp>
        <p:grpSp>
          <p:nvGrpSpPr>
            <p:cNvPr id="51216" name="Group 34"/>
            <p:cNvGrpSpPr>
              <a:grpSpLocks/>
            </p:cNvGrpSpPr>
            <p:nvPr/>
          </p:nvGrpSpPr>
          <p:grpSpPr bwMode="auto">
            <a:xfrm>
              <a:off x="3262300" y="4830429"/>
              <a:ext cx="433388" cy="358775"/>
              <a:chOff x="3311525" y="4457683"/>
              <a:chExt cx="433388" cy="358775"/>
            </a:xfrm>
          </p:grpSpPr>
          <p:sp>
            <p:nvSpPr>
              <p:cNvPr id="51218" name="Freeform 12"/>
              <p:cNvSpPr>
                <a:spLocks/>
              </p:cNvSpPr>
              <p:nvPr/>
            </p:nvSpPr>
            <p:spPr bwMode="auto">
              <a:xfrm flipH="1">
                <a:off x="3635375" y="4492608"/>
                <a:ext cx="77788" cy="323850"/>
              </a:xfrm>
              <a:custGeom>
                <a:avLst/>
                <a:gdLst>
                  <a:gd name="T0" fmla="*/ 0 w 19"/>
                  <a:gd name="T1" fmla="*/ 2147483647 h 204"/>
                  <a:gd name="T2" fmla="*/ 2147483647 w 19"/>
                  <a:gd name="T3" fmla="*/ 2147483647 h 204"/>
                  <a:gd name="T4" fmla="*/ 2147483647 w 19"/>
                  <a:gd name="T5" fmla="*/ 0 h 204"/>
                  <a:gd name="T6" fmla="*/ 0 60000 65536"/>
                  <a:gd name="T7" fmla="*/ 0 60000 65536"/>
                  <a:gd name="T8" fmla="*/ 0 60000 65536"/>
                  <a:gd name="T9" fmla="*/ 0 w 19"/>
                  <a:gd name="T10" fmla="*/ 0 h 204"/>
                  <a:gd name="T11" fmla="*/ 19 w 19"/>
                  <a:gd name="T12" fmla="*/ 204 h 204"/>
                </a:gdLst>
                <a:ahLst/>
                <a:cxnLst>
                  <a:cxn ang="T6">
                    <a:pos x="T0" y="T1"/>
                  </a:cxn>
                  <a:cxn ang="T7">
                    <a:pos x="T2" y="T3"/>
                  </a:cxn>
                  <a:cxn ang="T8">
                    <a:pos x="T4" y="T5"/>
                  </a:cxn>
                </a:cxnLst>
                <a:rect l="T9" t="T10" r="T11" b="T12"/>
                <a:pathLst>
                  <a:path w="19" h="204">
                    <a:moveTo>
                      <a:pt x="0" y="204"/>
                    </a:moveTo>
                    <a:cubicBezTo>
                      <a:pt x="3" y="188"/>
                      <a:pt x="19" y="140"/>
                      <a:pt x="19" y="106"/>
                    </a:cubicBezTo>
                    <a:cubicBezTo>
                      <a:pt x="19" y="72"/>
                      <a:pt x="5" y="22"/>
                      <a:pt x="1" y="0"/>
                    </a:cubicBezTo>
                  </a:path>
                </a:pathLst>
              </a:custGeom>
              <a:noFill/>
              <a:ln w="12700" cap="sq">
                <a:solidFill>
                  <a:schemeClr val="tx1"/>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1219" name="Text Box 13"/>
              <p:cNvSpPr txBox="1">
                <a:spLocks noChangeArrowheads="1"/>
              </p:cNvSpPr>
              <p:nvPr/>
            </p:nvSpPr>
            <p:spPr bwMode="auto">
              <a:xfrm>
                <a:off x="3311525" y="4457683"/>
                <a:ext cx="433388" cy="336550"/>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1600" b="1" i="1" u="none" strike="noStrike" kern="1200" cap="none" spc="0" normalizeH="0" baseline="0" noProof="0">
                    <a:ln>
                      <a:noFill/>
                    </a:ln>
                    <a:solidFill>
                      <a:prstClr val="black"/>
                    </a:solidFill>
                    <a:effectLst/>
                    <a:uLnTx/>
                    <a:uFillTx/>
                    <a:latin typeface="Symbol" pitchFamily="18" charset="2"/>
                    <a:ea typeface="+mn-ea"/>
                    <a:cs typeface="+mn-cs"/>
                  </a:rPr>
                  <a:t>s</a:t>
                </a:r>
                <a:endParaRPr kumimoji="0" lang="en-US" sz="1600" b="1" i="1" u="none" strike="noStrike" kern="1200" cap="none" spc="0" normalizeH="0" baseline="0" noProof="0">
                  <a:ln>
                    <a:noFill/>
                  </a:ln>
                  <a:solidFill>
                    <a:prstClr val="black"/>
                  </a:solidFill>
                  <a:effectLst/>
                  <a:uLnTx/>
                  <a:uFillTx/>
                  <a:latin typeface="Symbol" pitchFamily="18" charset="2"/>
                  <a:ea typeface="+mn-ea"/>
                  <a:cs typeface="+mn-cs"/>
                </a:endParaRPr>
              </a:p>
            </p:txBody>
          </p:sp>
        </p:grpSp>
        <p:sp>
          <p:nvSpPr>
            <p:cNvPr id="51217" name="Line 6"/>
            <p:cNvSpPr>
              <a:spLocks noChangeShapeType="1"/>
            </p:cNvSpPr>
            <p:nvPr/>
          </p:nvSpPr>
          <p:spPr bwMode="auto">
            <a:xfrm flipH="1">
              <a:off x="2162142" y="3209922"/>
              <a:ext cx="1095390" cy="1587"/>
            </a:xfrm>
            <a:prstGeom prst="line">
              <a:avLst/>
            </a:prstGeom>
            <a:noFill/>
            <a:ln w="12700" cap="sq">
              <a:solidFill>
                <a:srgbClr val="000000"/>
              </a:solidFill>
              <a:round/>
              <a:headEnd type="none" w="sm" len="sm"/>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28" name="TextBox 27">
            <a:extLst>
              <a:ext uri="{FF2B5EF4-FFF2-40B4-BE49-F238E27FC236}">
                <a16:creationId xmlns:a16="http://schemas.microsoft.com/office/drawing/2014/main" id="{97002B4F-6EE9-45F4-86E9-ED9741DA3D37}"/>
              </a:ext>
            </a:extLst>
          </p:cNvPr>
          <p:cNvSpPr txBox="1"/>
          <p:nvPr/>
        </p:nvSpPr>
        <p:spPr>
          <a:xfrm>
            <a:off x="6396594" y="1232444"/>
            <a:ext cx="1542410" cy="369332"/>
          </a:xfrm>
          <a:prstGeom prst="rect">
            <a:avLst/>
          </a:prstGeom>
          <a:solidFill>
            <a:srgbClr val="00B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See </a:t>
            </a:r>
            <a:r>
              <a:rPr kumimoji="0" lang="en-US" sz="18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blobs.m</a:t>
            </a:r>
            <a:endParaRPr kumimoji="0" lang="en-US" sz="18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2" name="Slide Number Placeholder 1">
            <a:extLst>
              <a:ext uri="{FF2B5EF4-FFF2-40B4-BE49-F238E27FC236}">
                <a16:creationId xmlns:a16="http://schemas.microsoft.com/office/drawing/2014/main" id="{19777FFC-E0BD-483D-812A-DDAD56119DD9}"/>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56</a:t>
            </a:fld>
            <a:endParaRPr lang="en-US">
              <a:solidFill>
                <a:prstClr val="black">
                  <a:tint val="75000"/>
                </a:prstClr>
              </a:solidFill>
            </a:endParaRPr>
          </a:p>
        </p:txBody>
      </p:sp>
    </p:spTree>
    <p:extLst>
      <p:ext uri="{BB962C8B-B14F-4D97-AF65-F5344CB8AC3E}">
        <p14:creationId xmlns:p14="http://schemas.microsoft.com/office/powerpoint/2010/main" val="13381121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normAutofit fontScale="90000"/>
          </a:bodyPr>
          <a:lstStyle/>
          <a:p>
            <a:pPr algn="ctr"/>
            <a:r>
              <a:rPr lang="en-US" dirty="0"/>
              <a:t>Find </a:t>
            </a:r>
            <a:r>
              <a:rPr lang="en-US" b="1" i="1" dirty="0"/>
              <a:t>local maxima </a:t>
            </a:r>
            <a:r>
              <a:rPr lang="en-US" dirty="0"/>
              <a:t>in position-scale space of Difference-of-Gaussian</a:t>
            </a:r>
            <a:endParaRPr lang="de-CH" dirty="0"/>
          </a:p>
        </p:txBody>
      </p:sp>
      <p:pic>
        <p:nvPicPr>
          <p:cNvPr id="48133" name="Picture 5"/>
          <p:cNvPicPr>
            <a:picLocks noChangeAspect="1" noChangeArrowheads="1"/>
          </p:cNvPicPr>
          <p:nvPr/>
        </p:nvPicPr>
        <p:blipFill>
          <a:blip r:embed="rId3" cstate="print"/>
          <a:srcRect/>
          <a:stretch>
            <a:fillRect/>
          </a:stretch>
        </p:blipFill>
        <p:spPr bwMode="auto">
          <a:xfrm>
            <a:off x="507602" y="2930525"/>
            <a:ext cx="1681163" cy="1443038"/>
          </a:xfrm>
          <a:prstGeom prst="rect">
            <a:avLst/>
          </a:prstGeom>
          <a:noFill/>
          <a:ln w="9525">
            <a:noFill/>
            <a:miter lim="800000"/>
            <a:headEnd/>
            <a:tailEnd/>
          </a:ln>
        </p:spPr>
      </p:pic>
      <p:grpSp>
        <p:nvGrpSpPr>
          <p:cNvPr id="48134" name="Group 6"/>
          <p:cNvGrpSpPr>
            <a:grpSpLocks/>
          </p:cNvGrpSpPr>
          <p:nvPr/>
        </p:nvGrpSpPr>
        <p:grpSpPr bwMode="auto">
          <a:xfrm>
            <a:off x="2492389" y="1163638"/>
            <a:ext cx="2592388" cy="4924425"/>
            <a:chOff x="3203575" y="1700213"/>
            <a:chExt cx="2592388" cy="4924425"/>
          </a:xfrm>
        </p:grpSpPr>
        <p:pic>
          <p:nvPicPr>
            <p:cNvPr id="48142" name="Picture 6"/>
            <p:cNvPicPr>
              <a:picLocks noChangeAspect="1" noChangeArrowheads="1"/>
            </p:cNvPicPr>
            <p:nvPr/>
          </p:nvPicPr>
          <p:blipFill>
            <a:blip r:embed="rId4" cstate="print"/>
            <a:srcRect/>
            <a:stretch>
              <a:fillRect/>
            </a:stretch>
          </p:blipFill>
          <p:spPr bwMode="auto">
            <a:xfrm>
              <a:off x="4570413" y="5665788"/>
              <a:ext cx="1225550" cy="958850"/>
            </a:xfrm>
            <a:prstGeom prst="rect">
              <a:avLst/>
            </a:prstGeom>
            <a:noFill/>
            <a:ln w="12700" cap="sq">
              <a:solidFill>
                <a:schemeClr val="tx1"/>
              </a:solidFill>
              <a:miter lim="800000"/>
              <a:headEnd type="none" w="sm" len="sm"/>
              <a:tailEnd type="none" w="sm" len="sm"/>
            </a:ln>
          </p:spPr>
        </p:pic>
        <p:pic>
          <p:nvPicPr>
            <p:cNvPr id="48143" name="Picture 7"/>
            <p:cNvPicPr>
              <a:picLocks noChangeAspect="1" noChangeArrowheads="1"/>
            </p:cNvPicPr>
            <p:nvPr/>
          </p:nvPicPr>
          <p:blipFill>
            <a:blip r:embed="rId5" cstate="print"/>
            <a:srcRect/>
            <a:stretch>
              <a:fillRect/>
            </a:stretch>
          </p:blipFill>
          <p:spPr bwMode="auto">
            <a:xfrm>
              <a:off x="4570413" y="4664075"/>
              <a:ext cx="1225550" cy="960438"/>
            </a:xfrm>
            <a:prstGeom prst="rect">
              <a:avLst/>
            </a:prstGeom>
            <a:noFill/>
            <a:ln w="12700" cap="sq">
              <a:solidFill>
                <a:schemeClr val="tx1"/>
              </a:solidFill>
              <a:miter lim="800000"/>
              <a:headEnd type="none" w="sm" len="sm"/>
              <a:tailEnd type="none" w="sm" len="sm"/>
            </a:ln>
          </p:spPr>
        </p:pic>
        <p:pic>
          <p:nvPicPr>
            <p:cNvPr id="48144" name="Picture 8"/>
            <p:cNvPicPr>
              <a:picLocks noChangeAspect="1" noChangeArrowheads="1"/>
            </p:cNvPicPr>
            <p:nvPr/>
          </p:nvPicPr>
          <p:blipFill>
            <a:blip r:embed="rId6" cstate="print"/>
            <a:srcRect/>
            <a:stretch>
              <a:fillRect/>
            </a:stretch>
          </p:blipFill>
          <p:spPr bwMode="auto">
            <a:xfrm>
              <a:off x="4570413" y="3681413"/>
              <a:ext cx="1225550" cy="958850"/>
            </a:xfrm>
            <a:prstGeom prst="rect">
              <a:avLst/>
            </a:prstGeom>
            <a:noFill/>
            <a:ln w="12700" cap="sq">
              <a:solidFill>
                <a:schemeClr val="tx1"/>
              </a:solidFill>
              <a:miter lim="800000"/>
              <a:headEnd type="none" w="sm" len="sm"/>
              <a:tailEnd type="none" w="sm" len="sm"/>
            </a:ln>
          </p:spPr>
        </p:pic>
        <p:pic>
          <p:nvPicPr>
            <p:cNvPr id="48145" name="Picture 9"/>
            <p:cNvPicPr>
              <a:picLocks noChangeAspect="1" noChangeArrowheads="1"/>
            </p:cNvPicPr>
            <p:nvPr/>
          </p:nvPicPr>
          <p:blipFill>
            <a:blip r:embed="rId7" cstate="print"/>
            <a:srcRect/>
            <a:stretch>
              <a:fillRect/>
            </a:stretch>
          </p:blipFill>
          <p:spPr bwMode="auto">
            <a:xfrm>
              <a:off x="4570413" y="2684463"/>
              <a:ext cx="1225550" cy="960437"/>
            </a:xfrm>
            <a:prstGeom prst="rect">
              <a:avLst/>
            </a:prstGeom>
            <a:noFill/>
            <a:ln w="12700" cap="sq">
              <a:solidFill>
                <a:schemeClr val="tx1"/>
              </a:solidFill>
              <a:miter lim="800000"/>
              <a:headEnd type="none" w="sm" len="sm"/>
              <a:tailEnd type="none" w="sm" len="sm"/>
            </a:ln>
          </p:spPr>
        </p:pic>
        <p:pic>
          <p:nvPicPr>
            <p:cNvPr id="48146" name="Picture 10"/>
            <p:cNvPicPr>
              <a:picLocks noChangeAspect="1" noChangeArrowheads="1"/>
            </p:cNvPicPr>
            <p:nvPr/>
          </p:nvPicPr>
          <p:blipFill>
            <a:blip r:embed="rId8" cstate="print"/>
            <a:srcRect/>
            <a:stretch>
              <a:fillRect/>
            </a:stretch>
          </p:blipFill>
          <p:spPr bwMode="auto">
            <a:xfrm>
              <a:off x="4570413" y="1700213"/>
              <a:ext cx="1225550" cy="960437"/>
            </a:xfrm>
            <a:prstGeom prst="rect">
              <a:avLst/>
            </a:prstGeom>
            <a:noFill/>
            <a:ln w="12700" cap="sq">
              <a:solidFill>
                <a:schemeClr val="tx1"/>
              </a:solidFill>
              <a:miter lim="800000"/>
              <a:headEnd type="none" w="sm" len="sm"/>
              <a:tailEnd type="none" w="sm" len="sm"/>
            </a:ln>
          </p:spPr>
        </p:pic>
        <p:sp>
          <p:nvSpPr>
            <p:cNvPr id="48148" name="Text Box 12"/>
            <p:cNvSpPr txBox="1">
              <a:spLocks noChangeArrowheads="1"/>
            </p:cNvSpPr>
            <p:nvPr/>
          </p:nvSpPr>
          <p:spPr bwMode="auto">
            <a:xfrm>
              <a:off x="3959225" y="5972175"/>
              <a:ext cx="433388" cy="369332"/>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1800" b="1" i="1" u="none" strike="noStrike" kern="1200" cap="none" spc="0" normalizeH="0" baseline="0" noProof="0">
                  <a:ln>
                    <a:noFill/>
                  </a:ln>
                  <a:solidFill>
                    <a:prstClr val="black"/>
                  </a:solidFill>
                  <a:effectLst/>
                  <a:uLnTx/>
                  <a:uFillTx/>
                  <a:latin typeface="Symbol" pitchFamily="18" charset="2"/>
                  <a:ea typeface="+mn-ea"/>
                  <a:cs typeface="+mn-cs"/>
                </a:rPr>
                <a:t>s</a:t>
              </a:r>
              <a:endParaRPr kumimoji="0" lang="en-US" sz="1800" b="1" i="1" u="none" strike="noStrike" kern="1200" cap="none" spc="0" normalizeH="0" baseline="0" noProof="0">
                <a:ln>
                  <a:noFill/>
                </a:ln>
                <a:solidFill>
                  <a:prstClr val="black"/>
                </a:solidFill>
                <a:effectLst/>
                <a:uLnTx/>
                <a:uFillTx/>
                <a:latin typeface="Symbol" pitchFamily="18" charset="2"/>
                <a:ea typeface="+mn-ea"/>
                <a:cs typeface="+mn-cs"/>
              </a:endParaRPr>
            </a:p>
          </p:txBody>
        </p:sp>
        <p:sp>
          <p:nvSpPr>
            <p:cNvPr id="48149" name="Text Box 13"/>
            <p:cNvSpPr txBox="1">
              <a:spLocks noChangeArrowheads="1"/>
            </p:cNvSpPr>
            <p:nvPr/>
          </p:nvSpPr>
          <p:spPr bwMode="auto">
            <a:xfrm>
              <a:off x="3959225" y="4964113"/>
              <a:ext cx="433388" cy="369332"/>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1800" b="1" i="1" u="none" strike="noStrike" kern="1200" cap="none" spc="0" normalizeH="0" baseline="0" noProof="0">
                  <a:ln>
                    <a:noFill/>
                  </a:ln>
                  <a:solidFill>
                    <a:prstClr val="black"/>
                  </a:solidFill>
                  <a:effectLst/>
                  <a:uLnTx/>
                  <a:uFillTx/>
                  <a:latin typeface="Symbol" pitchFamily="18" charset="2"/>
                  <a:ea typeface="+mn-ea"/>
                  <a:cs typeface="+mn-cs"/>
                </a:rPr>
                <a:t>s</a:t>
              </a:r>
              <a:r>
                <a:rPr kumimoji="0" lang="pl-PL" sz="1800" b="1" i="1" u="none" strike="noStrike" kern="1200" cap="none" spc="0" normalizeH="0" baseline="30000" noProof="0">
                  <a:ln>
                    <a:noFill/>
                  </a:ln>
                  <a:solidFill>
                    <a:prstClr val="black"/>
                  </a:solidFill>
                  <a:effectLst/>
                  <a:uLnTx/>
                  <a:uFillTx/>
                  <a:latin typeface="Symbol" pitchFamily="18" charset="2"/>
                  <a:ea typeface="+mn-ea"/>
                  <a:cs typeface="+mn-cs"/>
                </a:rPr>
                <a:t>2</a:t>
              </a:r>
              <a:endParaRPr kumimoji="0" lang="en-US" sz="1800" b="1" i="1" u="none" strike="noStrike" kern="1200" cap="none" spc="0" normalizeH="0" baseline="30000" noProof="0">
                <a:ln>
                  <a:noFill/>
                </a:ln>
                <a:solidFill>
                  <a:prstClr val="black"/>
                </a:solidFill>
                <a:effectLst/>
                <a:uLnTx/>
                <a:uFillTx/>
                <a:latin typeface="Symbol" pitchFamily="18" charset="2"/>
                <a:ea typeface="+mn-ea"/>
                <a:cs typeface="+mn-cs"/>
              </a:endParaRPr>
            </a:p>
          </p:txBody>
        </p:sp>
        <p:sp>
          <p:nvSpPr>
            <p:cNvPr id="48150" name="Text Box 14"/>
            <p:cNvSpPr txBox="1">
              <a:spLocks noChangeArrowheads="1"/>
            </p:cNvSpPr>
            <p:nvPr/>
          </p:nvSpPr>
          <p:spPr bwMode="auto">
            <a:xfrm>
              <a:off x="3995738" y="4005263"/>
              <a:ext cx="433387" cy="369332"/>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1800" b="1" i="1" u="none" strike="noStrike" kern="1200" cap="none" spc="0" normalizeH="0" baseline="0" noProof="0">
                  <a:ln>
                    <a:noFill/>
                  </a:ln>
                  <a:solidFill>
                    <a:prstClr val="black"/>
                  </a:solidFill>
                  <a:effectLst/>
                  <a:uLnTx/>
                  <a:uFillTx/>
                  <a:latin typeface="Symbol" pitchFamily="18" charset="2"/>
                  <a:ea typeface="+mn-ea"/>
                  <a:cs typeface="+mn-cs"/>
                </a:rPr>
                <a:t>s</a:t>
              </a:r>
              <a:r>
                <a:rPr kumimoji="0" lang="pl-PL" sz="1800" b="1" i="1" u="none" strike="noStrike" kern="1200" cap="none" spc="0" normalizeH="0" baseline="30000" noProof="0">
                  <a:ln>
                    <a:noFill/>
                  </a:ln>
                  <a:solidFill>
                    <a:prstClr val="black"/>
                  </a:solidFill>
                  <a:effectLst/>
                  <a:uLnTx/>
                  <a:uFillTx/>
                  <a:latin typeface="Symbol" pitchFamily="18" charset="2"/>
                  <a:ea typeface="+mn-ea"/>
                  <a:cs typeface="+mn-cs"/>
                </a:rPr>
                <a:t>3</a:t>
              </a:r>
              <a:endParaRPr kumimoji="0" lang="en-US" sz="1800" b="1" i="1" u="none" strike="noStrike" kern="1200" cap="none" spc="0" normalizeH="0" baseline="30000" noProof="0">
                <a:ln>
                  <a:noFill/>
                </a:ln>
                <a:solidFill>
                  <a:prstClr val="black"/>
                </a:solidFill>
                <a:effectLst/>
                <a:uLnTx/>
                <a:uFillTx/>
                <a:latin typeface="Symbol" pitchFamily="18" charset="2"/>
                <a:ea typeface="+mn-ea"/>
                <a:cs typeface="+mn-cs"/>
              </a:endParaRPr>
            </a:p>
          </p:txBody>
        </p:sp>
        <p:sp>
          <p:nvSpPr>
            <p:cNvPr id="48151" name="Text Box 15"/>
            <p:cNvSpPr txBox="1">
              <a:spLocks noChangeArrowheads="1"/>
            </p:cNvSpPr>
            <p:nvPr/>
          </p:nvSpPr>
          <p:spPr bwMode="auto">
            <a:xfrm>
              <a:off x="4030663" y="2997200"/>
              <a:ext cx="433387" cy="369332"/>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1800" b="1" i="1" u="none" strike="noStrike" kern="1200" cap="none" spc="0" normalizeH="0" baseline="0" noProof="0">
                  <a:ln>
                    <a:noFill/>
                  </a:ln>
                  <a:solidFill>
                    <a:prstClr val="black"/>
                  </a:solidFill>
                  <a:effectLst/>
                  <a:uLnTx/>
                  <a:uFillTx/>
                  <a:latin typeface="Symbol" pitchFamily="18" charset="2"/>
                  <a:ea typeface="+mn-ea"/>
                  <a:cs typeface="+mn-cs"/>
                </a:rPr>
                <a:t>s</a:t>
              </a:r>
              <a:r>
                <a:rPr kumimoji="0" lang="pl-PL" sz="1800" b="1" i="1" u="none" strike="noStrike" kern="1200" cap="none" spc="0" normalizeH="0" baseline="30000" noProof="0">
                  <a:ln>
                    <a:noFill/>
                  </a:ln>
                  <a:solidFill>
                    <a:prstClr val="black"/>
                  </a:solidFill>
                  <a:effectLst/>
                  <a:uLnTx/>
                  <a:uFillTx/>
                  <a:latin typeface="Symbol" pitchFamily="18" charset="2"/>
                  <a:ea typeface="+mn-ea"/>
                  <a:cs typeface="+mn-cs"/>
                </a:rPr>
                <a:t>4</a:t>
              </a:r>
              <a:endParaRPr kumimoji="0" lang="en-US" sz="1800" b="1" i="1" u="none" strike="noStrike" kern="1200" cap="none" spc="0" normalizeH="0" baseline="30000" noProof="0">
                <a:ln>
                  <a:noFill/>
                </a:ln>
                <a:solidFill>
                  <a:prstClr val="black"/>
                </a:solidFill>
                <a:effectLst/>
                <a:uLnTx/>
                <a:uFillTx/>
                <a:latin typeface="Symbol" pitchFamily="18" charset="2"/>
                <a:ea typeface="+mn-ea"/>
                <a:cs typeface="+mn-cs"/>
              </a:endParaRPr>
            </a:p>
          </p:txBody>
        </p:sp>
        <p:sp>
          <p:nvSpPr>
            <p:cNvPr id="48152" name="Text Box 16"/>
            <p:cNvSpPr txBox="1">
              <a:spLocks noChangeArrowheads="1"/>
            </p:cNvSpPr>
            <p:nvPr/>
          </p:nvSpPr>
          <p:spPr bwMode="auto">
            <a:xfrm>
              <a:off x="4067175" y="2024063"/>
              <a:ext cx="541338" cy="369332"/>
            </a:xfrm>
            <a:prstGeom prst="rect">
              <a:avLst/>
            </a:prstGeom>
            <a:noFill/>
            <a:ln w="12700" cap="sq">
              <a:noFill/>
              <a:miter lim="800000"/>
              <a:headEnd type="none" w="sm" len="sm"/>
              <a:tailEnd type="none" w="sm" len="sm"/>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1800" b="1" i="1" u="none" strike="noStrike" kern="1200" cap="none" spc="0" normalizeH="0" baseline="0" noProof="0">
                  <a:ln>
                    <a:noFill/>
                  </a:ln>
                  <a:solidFill>
                    <a:prstClr val="black"/>
                  </a:solidFill>
                  <a:effectLst/>
                  <a:uLnTx/>
                  <a:uFillTx/>
                  <a:latin typeface="Symbol" pitchFamily="18" charset="2"/>
                  <a:ea typeface="+mn-ea"/>
                  <a:cs typeface="+mn-cs"/>
                </a:rPr>
                <a:t>s</a:t>
              </a:r>
              <a:r>
                <a:rPr kumimoji="0" lang="pl-PL" sz="1800" b="1" i="1" u="none" strike="noStrike" kern="1200" cap="none" spc="0" normalizeH="0" baseline="30000" noProof="0">
                  <a:ln>
                    <a:noFill/>
                  </a:ln>
                  <a:solidFill>
                    <a:prstClr val="black"/>
                  </a:solidFill>
                  <a:effectLst/>
                  <a:uLnTx/>
                  <a:uFillTx/>
                  <a:latin typeface="Symbol" pitchFamily="18" charset="2"/>
                  <a:ea typeface="+mn-ea"/>
                  <a:cs typeface="+mn-cs"/>
                </a:rPr>
                <a:t>5</a:t>
              </a:r>
              <a:endParaRPr kumimoji="0" lang="en-US" sz="1800" b="1" i="1" u="none" strike="noStrike" kern="1200" cap="none" spc="0" normalizeH="0" baseline="30000" noProof="0">
                <a:ln>
                  <a:noFill/>
                </a:ln>
                <a:solidFill>
                  <a:prstClr val="black"/>
                </a:solidFill>
                <a:effectLst/>
                <a:uLnTx/>
                <a:uFillTx/>
                <a:latin typeface="Symbol" pitchFamily="18" charset="2"/>
                <a:ea typeface="+mn-ea"/>
                <a:cs typeface="+mn-cs"/>
              </a:endParaRPr>
            </a:p>
          </p:txBody>
        </p:sp>
        <p:sp>
          <p:nvSpPr>
            <p:cNvPr id="48153" name="Line 17"/>
            <p:cNvSpPr>
              <a:spLocks noChangeShapeType="1"/>
            </p:cNvSpPr>
            <p:nvPr/>
          </p:nvSpPr>
          <p:spPr bwMode="auto">
            <a:xfrm>
              <a:off x="3203575" y="4508500"/>
              <a:ext cx="755650" cy="1476375"/>
            </a:xfrm>
            <a:prstGeom prst="line">
              <a:avLst/>
            </a:prstGeom>
            <a:noFill/>
            <a:ln w="12700" cap="sq">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154" name="Line 18"/>
            <p:cNvSpPr>
              <a:spLocks noChangeShapeType="1"/>
            </p:cNvSpPr>
            <p:nvPr/>
          </p:nvSpPr>
          <p:spPr bwMode="auto">
            <a:xfrm>
              <a:off x="3384550" y="4437063"/>
              <a:ext cx="611188" cy="612775"/>
            </a:xfrm>
            <a:prstGeom prst="line">
              <a:avLst/>
            </a:prstGeom>
            <a:noFill/>
            <a:ln w="12700" cap="sq">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155" name="Line 19"/>
            <p:cNvSpPr>
              <a:spLocks noChangeShapeType="1"/>
            </p:cNvSpPr>
            <p:nvPr/>
          </p:nvSpPr>
          <p:spPr bwMode="auto">
            <a:xfrm>
              <a:off x="3779838" y="4149725"/>
              <a:ext cx="252412" cy="0"/>
            </a:xfrm>
            <a:prstGeom prst="line">
              <a:avLst/>
            </a:prstGeom>
            <a:noFill/>
            <a:ln w="12700" cap="sq">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156" name="Line 20"/>
            <p:cNvSpPr>
              <a:spLocks noChangeShapeType="1"/>
            </p:cNvSpPr>
            <p:nvPr/>
          </p:nvSpPr>
          <p:spPr bwMode="auto">
            <a:xfrm flipV="1">
              <a:off x="3384550" y="3249613"/>
              <a:ext cx="647700" cy="611187"/>
            </a:xfrm>
            <a:prstGeom prst="line">
              <a:avLst/>
            </a:prstGeom>
            <a:noFill/>
            <a:ln w="12700" cap="sq">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157" name="Line 21"/>
            <p:cNvSpPr>
              <a:spLocks noChangeShapeType="1"/>
            </p:cNvSpPr>
            <p:nvPr/>
          </p:nvSpPr>
          <p:spPr bwMode="auto">
            <a:xfrm flipV="1">
              <a:off x="3203575" y="2276475"/>
              <a:ext cx="900113" cy="1511300"/>
            </a:xfrm>
            <a:prstGeom prst="line">
              <a:avLst/>
            </a:prstGeom>
            <a:noFill/>
            <a:ln w="12700" cap="sq">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pic>
        <p:nvPicPr>
          <p:cNvPr id="48138" name="Picture 4"/>
          <p:cNvPicPr>
            <a:picLocks noChangeAspect="1" noChangeArrowheads="1"/>
          </p:cNvPicPr>
          <p:nvPr/>
        </p:nvPicPr>
        <p:blipFill>
          <a:blip r:embed="rId9" cstate="print"/>
          <a:srcRect/>
          <a:stretch>
            <a:fillRect/>
          </a:stretch>
        </p:blipFill>
        <p:spPr bwMode="auto">
          <a:xfrm>
            <a:off x="5658804" y="1653628"/>
            <a:ext cx="2254206" cy="2173289"/>
          </a:xfrm>
          <a:prstGeom prst="rect">
            <a:avLst/>
          </a:prstGeom>
          <a:noFill/>
          <a:ln w="9525">
            <a:noFill/>
            <a:miter lim="800000"/>
            <a:headEnd/>
            <a:tailEnd/>
          </a:ln>
        </p:spPr>
      </p:pic>
      <p:sp>
        <p:nvSpPr>
          <p:cNvPr id="48139" name="Line 22"/>
          <p:cNvSpPr>
            <a:spLocks noChangeShapeType="1"/>
          </p:cNvSpPr>
          <p:nvPr/>
        </p:nvSpPr>
        <p:spPr bwMode="auto">
          <a:xfrm>
            <a:off x="5244861" y="3505201"/>
            <a:ext cx="393722" cy="137805"/>
          </a:xfrm>
          <a:prstGeom prst="line">
            <a:avLst/>
          </a:prstGeom>
          <a:noFill/>
          <a:ln w="12700" cap="sq">
            <a:solidFill>
              <a:srgbClr val="00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140" name="Line 23"/>
          <p:cNvSpPr>
            <a:spLocks noChangeShapeType="1"/>
          </p:cNvSpPr>
          <p:nvPr/>
        </p:nvSpPr>
        <p:spPr bwMode="auto">
          <a:xfrm>
            <a:off x="5244861" y="2567783"/>
            <a:ext cx="393722" cy="137805"/>
          </a:xfrm>
          <a:prstGeom prst="line">
            <a:avLst/>
          </a:prstGeom>
          <a:noFill/>
          <a:ln w="12700" cap="sq">
            <a:solidFill>
              <a:srgbClr val="00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141" name="Line 24"/>
          <p:cNvSpPr>
            <a:spLocks noChangeShapeType="1"/>
          </p:cNvSpPr>
          <p:nvPr/>
        </p:nvSpPr>
        <p:spPr bwMode="auto">
          <a:xfrm>
            <a:off x="5244860" y="1560514"/>
            <a:ext cx="398841" cy="193292"/>
          </a:xfrm>
          <a:prstGeom prst="line">
            <a:avLst/>
          </a:prstGeom>
          <a:noFill/>
          <a:ln w="12700" cap="sq">
            <a:solidFill>
              <a:srgbClr val="00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Text Box 26"/>
          <p:cNvSpPr txBox="1">
            <a:spLocks noChangeArrowheads="1"/>
          </p:cNvSpPr>
          <p:nvPr/>
        </p:nvSpPr>
        <p:spPr bwMode="auto">
          <a:xfrm>
            <a:off x="6076982" y="5163660"/>
            <a:ext cx="1500187" cy="830997"/>
          </a:xfrm>
          <a:prstGeom prst="rect">
            <a:avLst/>
          </a:prstGeom>
          <a:noFill/>
          <a:ln w="12700" cap="sq">
            <a:noFill/>
            <a:miter lim="800000"/>
            <a:headEnd type="none" w="sm" len="sm"/>
            <a:tailEnd type="none" w="sm" len="sm"/>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l-PL" sz="2400" b="1" i="0" u="none" strike="noStrike" kern="1200" cap="none" spc="0" normalizeH="0" baseline="0" noProof="0" dirty="0">
                <a:ln>
                  <a:noFill/>
                </a:ln>
                <a:solidFill>
                  <a:prstClr val="black"/>
                </a:solidFill>
                <a:effectLst/>
                <a:uLnTx/>
                <a:uFillTx/>
                <a:latin typeface="Calibri"/>
                <a:ea typeface="+mn-ea"/>
                <a:cs typeface="+mn-cs"/>
                <a:sym typeface="Symbol"/>
              </a:rPr>
              <a:t></a:t>
            </a:r>
            <a:r>
              <a:rPr kumimoji="0" lang="en-US" sz="2400" b="1" i="0" u="none" strike="noStrike" kern="1200" cap="none" spc="0" normalizeH="0" baseline="0" noProof="0" dirty="0">
                <a:ln>
                  <a:noFill/>
                </a:ln>
                <a:solidFill>
                  <a:prstClr val="black"/>
                </a:solidFill>
                <a:effectLst/>
                <a:uLnTx/>
                <a:uFillTx/>
                <a:latin typeface="Calibri"/>
                <a:ea typeface="+mn-ea"/>
                <a:cs typeface="+mn-cs"/>
                <a:sym typeface="Symbol"/>
              </a:rPr>
              <a:t> L</a:t>
            </a:r>
            <a:r>
              <a:rPr kumimoji="0" lang="pl-PL" sz="2400" b="1" i="0" u="none" strike="noStrike" kern="1200" cap="none" spc="0" normalizeH="0" baseline="0" noProof="0" dirty="0">
                <a:ln>
                  <a:noFill/>
                </a:ln>
                <a:solidFill>
                  <a:prstClr val="black"/>
                </a:solidFill>
                <a:effectLst/>
                <a:uLnTx/>
                <a:uFillTx/>
                <a:latin typeface="Calibri"/>
                <a:ea typeface="+mn-ea"/>
                <a:cs typeface="+mn-cs"/>
              </a:rPr>
              <a:t>ist of</a:t>
            </a:r>
            <a:r>
              <a:rPr kumimoji="0" lang="en-US" sz="2400" b="1" i="0" u="none" strike="noStrike" kern="1200" cap="none" spc="0" normalizeH="0" baseline="0" noProof="0" dirty="0">
                <a:ln>
                  <a:noFill/>
                </a:ln>
                <a:solidFill>
                  <a:prstClr val="black"/>
                </a:solidFill>
                <a:effectLst/>
                <a:uLnTx/>
                <a:uFillTx/>
                <a:latin typeface="Calibri"/>
                <a:ea typeface="+mn-ea"/>
                <a:cs typeface="+mn-cs"/>
              </a:rPr>
              <a:t>       </a:t>
            </a:r>
            <a:br>
              <a:rPr kumimoji="0" lang="en-US" sz="2400" b="1" i="0" u="none" strike="noStrike" kern="1200" cap="none" spc="0" normalizeH="0" baseline="0" noProof="0" dirty="0">
                <a:ln>
                  <a:noFill/>
                </a:ln>
                <a:solidFill>
                  <a:prstClr val="black"/>
                </a:solidFill>
                <a:effectLst/>
                <a:uLnTx/>
                <a:uFillTx/>
                <a:latin typeface="Calibri"/>
                <a:ea typeface="+mn-ea"/>
                <a:cs typeface="+mn-cs"/>
              </a:rPr>
            </a:br>
            <a:r>
              <a:rPr kumimoji="0" lang="en-US" sz="2400" b="1" i="1" u="none" strike="noStrike" kern="1200" cap="none" spc="0" normalizeH="0" baseline="0" noProof="0" dirty="0">
                <a:ln>
                  <a:noFill/>
                </a:ln>
                <a:solidFill>
                  <a:prstClr val="black"/>
                </a:solidFill>
                <a:effectLst/>
                <a:uLnTx/>
                <a:uFillTx/>
                <a:latin typeface="Calibri"/>
                <a:ea typeface="+mn-ea"/>
                <a:cs typeface="+mn-cs"/>
              </a:rPr>
              <a:t>    </a:t>
            </a:r>
            <a:r>
              <a:rPr kumimoji="0" lang="pl-PL" sz="2400" b="1" i="1" u="none" strike="noStrike" kern="1200" cap="none" spc="0" normalizeH="0" baseline="0" noProof="0" dirty="0">
                <a:ln>
                  <a:noFill/>
                </a:ln>
                <a:solidFill>
                  <a:prstClr val="black"/>
                </a:solidFill>
                <a:effectLst/>
                <a:uLnTx/>
                <a:uFillTx/>
                <a:latin typeface="Calibri"/>
                <a:ea typeface="+mn-ea"/>
                <a:cs typeface="+mn-cs"/>
              </a:rPr>
              <a:t>(x, y, s)</a:t>
            </a:r>
            <a:endParaRPr kumimoji="0" lang="en-US" sz="24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48137" name="Picture 27" descr="c-enhedg-laplap"/>
          <p:cNvPicPr>
            <a:picLocks noChangeAspect="1" noChangeArrowheads="1"/>
          </p:cNvPicPr>
          <p:nvPr/>
        </p:nvPicPr>
        <p:blipFill>
          <a:blip r:embed="rId10" cstate="print"/>
          <a:srcRect/>
          <a:stretch>
            <a:fillRect/>
          </a:stretch>
        </p:blipFill>
        <p:spPr bwMode="auto">
          <a:xfrm>
            <a:off x="499665" y="4476750"/>
            <a:ext cx="1727200" cy="1727200"/>
          </a:xfrm>
          <a:prstGeom prst="rect">
            <a:avLst/>
          </a:prstGeom>
          <a:noFill/>
          <a:ln w="9525">
            <a:noFill/>
            <a:miter lim="800000"/>
            <a:headEnd/>
            <a:tailEnd/>
          </a:ln>
        </p:spPr>
      </p:pic>
      <p:sp>
        <p:nvSpPr>
          <p:cNvPr id="2" name="TextBox 1"/>
          <p:cNvSpPr txBox="1"/>
          <p:nvPr/>
        </p:nvSpPr>
        <p:spPr>
          <a:xfrm>
            <a:off x="5741143" y="1303135"/>
            <a:ext cx="21718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Position-scale space:</a:t>
            </a:r>
          </a:p>
        </p:txBody>
      </p:sp>
      <p:sp>
        <p:nvSpPr>
          <p:cNvPr id="30" name="TextBox 29"/>
          <p:cNvSpPr txBox="1"/>
          <p:nvPr/>
        </p:nvSpPr>
        <p:spPr>
          <a:xfrm>
            <a:off x="5741143" y="4146054"/>
            <a:ext cx="23337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Find places where X greater than all of its neighbors (in green)</a:t>
            </a:r>
          </a:p>
        </p:txBody>
      </p:sp>
      <p:grpSp>
        <p:nvGrpSpPr>
          <p:cNvPr id="7" name="Group 6">
            <a:extLst>
              <a:ext uri="{FF2B5EF4-FFF2-40B4-BE49-F238E27FC236}">
                <a16:creationId xmlns:a16="http://schemas.microsoft.com/office/drawing/2014/main" id="{D9801038-2FFF-4BC9-BFA4-2A3D15DFD359}"/>
              </a:ext>
            </a:extLst>
          </p:cNvPr>
          <p:cNvGrpSpPr/>
          <p:nvPr/>
        </p:nvGrpSpPr>
        <p:grpSpPr>
          <a:xfrm>
            <a:off x="7842605" y="739793"/>
            <a:ext cx="1313242" cy="5700374"/>
            <a:chOff x="7842605" y="739793"/>
            <a:chExt cx="1313242" cy="5700374"/>
          </a:xfrm>
        </p:grpSpPr>
        <p:pic>
          <p:nvPicPr>
            <p:cNvPr id="3" name="Picture 4">
              <a:extLst>
                <a:ext uri="{FF2B5EF4-FFF2-40B4-BE49-F238E27FC236}">
                  <a16:creationId xmlns:a16="http://schemas.microsoft.com/office/drawing/2014/main" id="{911B8E61-4E47-4608-B3A0-0A826F005FFD}"/>
                </a:ext>
              </a:extLst>
            </p:cNvPr>
            <p:cNvPicPr>
              <a:picLocks noChangeAspect="1" noChangeArrowheads="1"/>
            </p:cNvPicPr>
            <p:nvPr/>
          </p:nvPicPr>
          <p:blipFill rotWithShape="1">
            <a:blip r:embed="rId11" cstate="print"/>
            <a:srcRect l="5646" r="3223" b="16083"/>
            <a:stretch/>
          </p:blipFill>
          <p:spPr bwMode="auto">
            <a:xfrm rot="16200000">
              <a:off x="5903270" y="3259151"/>
              <a:ext cx="5040313" cy="849286"/>
            </a:xfrm>
            <a:prstGeom prst="rect">
              <a:avLst/>
            </a:prstGeom>
            <a:noFill/>
            <a:ln w="12700" cap="sq">
              <a:noFill/>
              <a:miter lim="800000"/>
              <a:headEnd type="none" w="sm" len="sm"/>
              <a:tailEnd type="none" w="sm" len="sm"/>
            </a:ln>
          </p:spPr>
        </p:pic>
        <p:sp>
          <p:nvSpPr>
            <p:cNvPr id="4" name="TextBox 3">
              <a:extLst>
                <a:ext uri="{FF2B5EF4-FFF2-40B4-BE49-F238E27FC236}">
                  <a16:creationId xmlns:a16="http://schemas.microsoft.com/office/drawing/2014/main" id="{7DE04103-8B6B-4402-9652-2E584D8E72E4}"/>
                </a:ext>
              </a:extLst>
            </p:cNvPr>
            <p:cNvSpPr txBox="1"/>
            <p:nvPr/>
          </p:nvSpPr>
          <p:spPr>
            <a:xfrm rot="16200000">
              <a:off x="8461492" y="3531415"/>
              <a:ext cx="1080933" cy="307777"/>
            </a:xfrm>
            <a:prstGeom prst="rect">
              <a:avLst/>
            </a:prstGeom>
            <a:solidFill>
              <a:schemeClr val="bg1"/>
            </a:solidFill>
          </p:spPr>
          <p:txBody>
            <a:bodyPr wrap="square" rtlCol="0">
              <a:spAutoFit/>
            </a:bodyPr>
            <a:lstStyle/>
            <a:p>
              <a:pPr algn="ctr"/>
              <a:r>
                <a:rPr lang="en-US" sz="1400" dirty="0"/>
                <a:t>scale</a:t>
              </a:r>
            </a:p>
          </p:txBody>
        </p:sp>
        <p:sp>
          <p:nvSpPr>
            <p:cNvPr id="5" name="TextBox 4">
              <a:extLst>
                <a:ext uri="{FF2B5EF4-FFF2-40B4-BE49-F238E27FC236}">
                  <a16:creationId xmlns:a16="http://schemas.microsoft.com/office/drawing/2014/main" id="{41CE897C-F859-4DB8-B8D1-DAD21FD605EB}"/>
                </a:ext>
              </a:extLst>
            </p:cNvPr>
            <p:cNvSpPr txBox="1"/>
            <p:nvPr/>
          </p:nvSpPr>
          <p:spPr>
            <a:xfrm>
              <a:off x="7899570" y="6132390"/>
              <a:ext cx="1080933" cy="307777"/>
            </a:xfrm>
            <a:prstGeom prst="rect">
              <a:avLst/>
            </a:prstGeom>
            <a:solidFill>
              <a:schemeClr val="bg1"/>
            </a:solidFill>
          </p:spPr>
          <p:txBody>
            <a:bodyPr wrap="square" rtlCol="0">
              <a:spAutoFit/>
            </a:bodyPr>
            <a:lstStyle/>
            <a:p>
              <a:pPr algn="ctr"/>
              <a:r>
                <a:rPr lang="en-US" sz="1400" dirty="0"/>
                <a:t>response</a:t>
              </a:r>
            </a:p>
          </p:txBody>
        </p:sp>
        <p:sp>
          <p:nvSpPr>
            <p:cNvPr id="6" name="TextBox 5">
              <a:extLst>
                <a:ext uri="{FF2B5EF4-FFF2-40B4-BE49-F238E27FC236}">
                  <a16:creationId xmlns:a16="http://schemas.microsoft.com/office/drawing/2014/main" id="{551BBA85-91FF-47BA-87F2-05899FF863AD}"/>
                </a:ext>
              </a:extLst>
            </p:cNvPr>
            <p:cNvSpPr txBox="1"/>
            <p:nvPr/>
          </p:nvSpPr>
          <p:spPr>
            <a:xfrm>
              <a:off x="7842605" y="739793"/>
              <a:ext cx="1159353" cy="307777"/>
            </a:xfrm>
            <a:prstGeom prst="rect">
              <a:avLst/>
            </a:prstGeom>
            <a:solidFill>
              <a:schemeClr val="bg1"/>
            </a:solidFill>
          </p:spPr>
          <p:txBody>
            <a:bodyPr wrap="square" rtlCol="0">
              <a:spAutoFit/>
            </a:bodyPr>
            <a:lstStyle/>
            <a:p>
              <a:pPr algn="ctr"/>
              <a:r>
                <a:rPr lang="en-US" sz="1400" dirty="0"/>
                <a:t>At fixed (x, y)</a:t>
              </a:r>
            </a:p>
          </p:txBody>
        </p:sp>
      </p:grpSp>
      <p:sp>
        <p:nvSpPr>
          <p:cNvPr id="8" name="Slide Number Placeholder 7">
            <a:extLst>
              <a:ext uri="{FF2B5EF4-FFF2-40B4-BE49-F238E27FC236}">
                <a16:creationId xmlns:a16="http://schemas.microsoft.com/office/drawing/2014/main" id="{16192275-E353-45A5-A7F5-65B4D73FB2D0}"/>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57</a:t>
            </a:fld>
            <a:endParaRPr lang="en-US">
              <a:solidFill>
                <a:prstClr val="black">
                  <a:tint val="75000"/>
                </a:prstClr>
              </a:solidFill>
            </a:endParaRPr>
          </a:p>
        </p:txBody>
      </p:sp>
    </p:spTree>
    <p:extLst>
      <p:ext uri="{BB962C8B-B14F-4D97-AF65-F5344CB8AC3E}">
        <p14:creationId xmlns:p14="http://schemas.microsoft.com/office/powerpoint/2010/main" val="82043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Laplacian pyramid example</a:t>
            </a:r>
          </a:p>
        </p:txBody>
      </p:sp>
      <p:sp>
        <p:nvSpPr>
          <p:cNvPr id="3" name="Content Placeholder 2"/>
          <p:cNvSpPr>
            <a:spLocks noGrp="1"/>
          </p:cNvSpPr>
          <p:nvPr>
            <p:ph idx="1"/>
          </p:nvPr>
        </p:nvSpPr>
        <p:spPr/>
        <p:txBody>
          <a:bodyPr/>
          <a:lstStyle/>
          <a:p>
            <a:r>
              <a:rPr lang="en-US" dirty="0"/>
              <a:t>Allows detection of increasingly coarse detail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1005" y="1967931"/>
            <a:ext cx="3287486" cy="246561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6963" y="1962659"/>
            <a:ext cx="3294441" cy="247083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41" y="4402930"/>
            <a:ext cx="3286874" cy="246515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4863" y="4405305"/>
            <a:ext cx="3283706" cy="246277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6963" y="4402931"/>
            <a:ext cx="3286873" cy="246515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990" y="2174986"/>
            <a:ext cx="2633163" cy="1977345"/>
          </a:xfrm>
          <a:prstGeom prst="rect">
            <a:avLst/>
          </a:prstGeom>
        </p:spPr>
      </p:pic>
      <p:sp>
        <p:nvSpPr>
          <p:cNvPr id="11" name="TextBox 10">
            <a:extLst>
              <a:ext uri="{FF2B5EF4-FFF2-40B4-BE49-F238E27FC236}">
                <a16:creationId xmlns:a16="http://schemas.microsoft.com/office/drawing/2014/main" id="{97002B4F-6EE9-45F4-86E9-ED9741DA3D37}"/>
              </a:ext>
            </a:extLst>
          </p:cNvPr>
          <p:cNvSpPr txBox="1"/>
          <p:nvPr/>
        </p:nvSpPr>
        <p:spPr>
          <a:xfrm>
            <a:off x="3800795" y="1707065"/>
            <a:ext cx="1542410" cy="369332"/>
          </a:xfrm>
          <a:prstGeom prst="rect">
            <a:avLst/>
          </a:prstGeom>
          <a:solidFill>
            <a:srgbClr val="00B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See </a:t>
            </a:r>
            <a:r>
              <a:rPr kumimoji="0" lang="en-US" sz="18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blobs.m</a:t>
            </a:r>
            <a:endParaRPr kumimoji="0" lang="en-US" sz="18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grpSp>
        <p:nvGrpSpPr>
          <p:cNvPr id="23" name="Group 22">
            <a:extLst>
              <a:ext uri="{FF2B5EF4-FFF2-40B4-BE49-F238E27FC236}">
                <a16:creationId xmlns:a16="http://schemas.microsoft.com/office/drawing/2014/main" id="{9187AD40-1B21-468F-9C22-D9C2DFAC97E0}"/>
              </a:ext>
            </a:extLst>
          </p:cNvPr>
          <p:cNvGrpSpPr/>
          <p:nvPr/>
        </p:nvGrpSpPr>
        <p:grpSpPr>
          <a:xfrm>
            <a:off x="927228" y="5285633"/>
            <a:ext cx="6303743" cy="523220"/>
            <a:chOff x="927228" y="5285633"/>
            <a:chExt cx="6303743" cy="523220"/>
          </a:xfrm>
        </p:grpSpPr>
        <p:sp>
          <p:nvSpPr>
            <p:cNvPr id="6" name="TextBox 5">
              <a:extLst>
                <a:ext uri="{FF2B5EF4-FFF2-40B4-BE49-F238E27FC236}">
                  <a16:creationId xmlns:a16="http://schemas.microsoft.com/office/drawing/2014/main" id="{F49A9F41-A417-4B1E-A139-EC5BDAD97FE6}"/>
                </a:ext>
              </a:extLst>
            </p:cNvPr>
            <p:cNvSpPr txBox="1"/>
            <p:nvPr/>
          </p:nvSpPr>
          <p:spPr>
            <a:xfrm>
              <a:off x="6890813" y="5285633"/>
              <a:ext cx="340158" cy="523220"/>
            </a:xfrm>
            <a:prstGeom prst="rect">
              <a:avLst/>
            </a:prstGeom>
            <a:noFill/>
          </p:spPr>
          <p:txBody>
            <a:bodyPr wrap="none" rtlCol="0">
              <a:spAutoFit/>
            </a:bodyPr>
            <a:lstStyle/>
            <a:p>
              <a:r>
                <a:rPr lang="en-US" sz="2800" dirty="0">
                  <a:solidFill>
                    <a:srgbClr val="FF0000"/>
                  </a:solidFill>
                </a:rPr>
                <a:t>x</a:t>
              </a:r>
            </a:p>
          </p:txBody>
        </p:sp>
        <p:sp>
          <p:nvSpPr>
            <p:cNvPr id="13" name="TextBox 12">
              <a:extLst>
                <a:ext uri="{FF2B5EF4-FFF2-40B4-BE49-F238E27FC236}">
                  <a16:creationId xmlns:a16="http://schemas.microsoft.com/office/drawing/2014/main" id="{EC17CE9A-DE9C-4A07-8B61-FA9ABEFD27B1}"/>
                </a:ext>
              </a:extLst>
            </p:cNvPr>
            <p:cNvSpPr txBox="1"/>
            <p:nvPr/>
          </p:nvSpPr>
          <p:spPr>
            <a:xfrm>
              <a:off x="3885840" y="5285633"/>
              <a:ext cx="340158" cy="523220"/>
            </a:xfrm>
            <a:prstGeom prst="rect">
              <a:avLst/>
            </a:prstGeom>
            <a:noFill/>
          </p:spPr>
          <p:txBody>
            <a:bodyPr wrap="none" rtlCol="0">
              <a:spAutoFit/>
            </a:bodyPr>
            <a:lstStyle/>
            <a:p>
              <a:r>
                <a:rPr lang="en-US" sz="2800" dirty="0">
                  <a:solidFill>
                    <a:srgbClr val="FFC000"/>
                  </a:solidFill>
                </a:rPr>
                <a:t>x</a:t>
              </a:r>
            </a:p>
          </p:txBody>
        </p:sp>
        <p:sp>
          <p:nvSpPr>
            <p:cNvPr id="15" name="TextBox 14">
              <a:extLst>
                <a:ext uri="{FF2B5EF4-FFF2-40B4-BE49-F238E27FC236}">
                  <a16:creationId xmlns:a16="http://schemas.microsoft.com/office/drawing/2014/main" id="{3F986528-4A9A-4E63-B597-25E4F6E42EA3}"/>
                </a:ext>
              </a:extLst>
            </p:cNvPr>
            <p:cNvSpPr txBox="1"/>
            <p:nvPr/>
          </p:nvSpPr>
          <p:spPr>
            <a:xfrm>
              <a:off x="927228" y="5285633"/>
              <a:ext cx="340158" cy="523220"/>
            </a:xfrm>
            <a:prstGeom prst="rect">
              <a:avLst/>
            </a:prstGeom>
            <a:noFill/>
          </p:spPr>
          <p:txBody>
            <a:bodyPr wrap="none" rtlCol="0">
              <a:spAutoFit/>
            </a:bodyPr>
            <a:lstStyle/>
            <a:p>
              <a:r>
                <a:rPr lang="en-US" sz="2800" dirty="0">
                  <a:solidFill>
                    <a:srgbClr val="FFC000"/>
                  </a:solidFill>
                </a:rPr>
                <a:t>x</a:t>
              </a:r>
            </a:p>
          </p:txBody>
        </p:sp>
      </p:grpSp>
      <p:grpSp>
        <p:nvGrpSpPr>
          <p:cNvPr id="22" name="Group 21">
            <a:extLst>
              <a:ext uri="{FF2B5EF4-FFF2-40B4-BE49-F238E27FC236}">
                <a16:creationId xmlns:a16="http://schemas.microsoft.com/office/drawing/2014/main" id="{EDA62D28-B8EC-4B5D-A1B5-6E8DF1C963A6}"/>
              </a:ext>
            </a:extLst>
          </p:cNvPr>
          <p:cNvGrpSpPr/>
          <p:nvPr/>
        </p:nvGrpSpPr>
        <p:grpSpPr>
          <a:xfrm>
            <a:off x="839931" y="5642820"/>
            <a:ext cx="6303743" cy="523220"/>
            <a:chOff x="839931" y="5642820"/>
            <a:chExt cx="6303743" cy="523220"/>
          </a:xfrm>
        </p:grpSpPr>
        <p:sp>
          <p:nvSpPr>
            <p:cNvPr id="17" name="TextBox 16">
              <a:extLst>
                <a:ext uri="{FF2B5EF4-FFF2-40B4-BE49-F238E27FC236}">
                  <a16:creationId xmlns:a16="http://schemas.microsoft.com/office/drawing/2014/main" id="{5EA936A3-EC3B-4A06-A647-E198194D3FA0}"/>
                </a:ext>
              </a:extLst>
            </p:cNvPr>
            <p:cNvSpPr txBox="1"/>
            <p:nvPr/>
          </p:nvSpPr>
          <p:spPr>
            <a:xfrm>
              <a:off x="6803516" y="5642820"/>
              <a:ext cx="340158" cy="523220"/>
            </a:xfrm>
            <a:prstGeom prst="rect">
              <a:avLst/>
            </a:prstGeom>
            <a:noFill/>
          </p:spPr>
          <p:txBody>
            <a:bodyPr wrap="none" rtlCol="0">
              <a:spAutoFit/>
            </a:bodyPr>
            <a:lstStyle/>
            <a:p>
              <a:r>
                <a:rPr lang="en-US" sz="2800" dirty="0">
                  <a:solidFill>
                    <a:srgbClr val="FFC000"/>
                  </a:solidFill>
                </a:rPr>
                <a:t>x</a:t>
              </a:r>
            </a:p>
          </p:txBody>
        </p:sp>
        <p:sp>
          <p:nvSpPr>
            <p:cNvPr id="19" name="TextBox 18">
              <a:extLst>
                <a:ext uri="{FF2B5EF4-FFF2-40B4-BE49-F238E27FC236}">
                  <a16:creationId xmlns:a16="http://schemas.microsoft.com/office/drawing/2014/main" id="{126690D2-6431-47FD-8B7C-5C358B953E62}"/>
                </a:ext>
              </a:extLst>
            </p:cNvPr>
            <p:cNvSpPr txBox="1"/>
            <p:nvPr/>
          </p:nvSpPr>
          <p:spPr>
            <a:xfrm>
              <a:off x="3798543" y="5642820"/>
              <a:ext cx="340158" cy="523220"/>
            </a:xfrm>
            <a:prstGeom prst="rect">
              <a:avLst/>
            </a:prstGeom>
            <a:noFill/>
          </p:spPr>
          <p:txBody>
            <a:bodyPr wrap="none" rtlCol="0">
              <a:spAutoFit/>
            </a:bodyPr>
            <a:lstStyle/>
            <a:p>
              <a:r>
                <a:rPr lang="en-US" sz="2800" dirty="0">
                  <a:solidFill>
                    <a:srgbClr val="FF0000"/>
                  </a:solidFill>
                </a:rPr>
                <a:t>x</a:t>
              </a:r>
            </a:p>
          </p:txBody>
        </p:sp>
        <p:sp>
          <p:nvSpPr>
            <p:cNvPr id="21" name="TextBox 20">
              <a:extLst>
                <a:ext uri="{FF2B5EF4-FFF2-40B4-BE49-F238E27FC236}">
                  <a16:creationId xmlns:a16="http://schemas.microsoft.com/office/drawing/2014/main" id="{69CE5F04-6208-46EF-872F-1D863C210EB4}"/>
                </a:ext>
              </a:extLst>
            </p:cNvPr>
            <p:cNvSpPr txBox="1"/>
            <p:nvPr/>
          </p:nvSpPr>
          <p:spPr>
            <a:xfrm>
              <a:off x="839931" y="5642820"/>
              <a:ext cx="340158" cy="523220"/>
            </a:xfrm>
            <a:prstGeom prst="rect">
              <a:avLst/>
            </a:prstGeom>
            <a:noFill/>
          </p:spPr>
          <p:txBody>
            <a:bodyPr wrap="none" rtlCol="0">
              <a:spAutoFit/>
            </a:bodyPr>
            <a:lstStyle/>
            <a:p>
              <a:r>
                <a:rPr lang="en-US" sz="2800" dirty="0">
                  <a:solidFill>
                    <a:srgbClr val="FFC000"/>
                  </a:solidFill>
                </a:rPr>
                <a:t>x</a:t>
              </a:r>
            </a:p>
          </p:txBody>
        </p:sp>
      </p:grpSp>
      <p:sp>
        <p:nvSpPr>
          <p:cNvPr id="12" name="Slide Number Placeholder 11">
            <a:extLst>
              <a:ext uri="{FF2B5EF4-FFF2-40B4-BE49-F238E27FC236}">
                <a16:creationId xmlns:a16="http://schemas.microsoft.com/office/drawing/2014/main" id="{01CA73D8-26CF-4252-98A3-8B4E408341DF}"/>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58</a:t>
            </a:fld>
            <a:endParaRPr lang="en-US">
              <a:solidFill>
                <a:prstClr val="black">
                  <a:tint val="75000"/>
                </a:prstClr>
              </a:solidFill>
            </a:endParaRPr>
          </a:p>
        </p:txBody>
      </p:sp>
    </p:spTree>
    <p:extLst>
      <p:ext uri="{BB962C8B-B14F-4D97-AF65-F5344CB8AC3E}">
        <p14:creationId xmlns:p14="http://schemas.microsoft.com/office/powerpoint/2010/main" val="181028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algn="ctr"/>
            <a:r>
              <a:rPr lang="en-US" dirty="0"/>
              <a:t>Results: Difference-of-Gaussian</a:t>
            </a:r>
            <a:endParaRPr lang="de-CH" dirty="0"/>
          </a:p>
        </p:txBody>
      </p:sp>
      <p:sp>
        <p:nvSpPr>
          <p:cNvPr id="49155" name="Content Placeholder 2"/>
          <p:cNvSpPr>
            <a:spLocks noGrp="1"/>
          </p:cNvSpPr>
          <p:nvPr>
            <p:ph idx="1"/>
          </p:nvPr>
        </p:nvSpPr>
        <p:spPr/>
        <p:txBody>
          <a:bodyPr/>
          <a:lstStyle/>
          <a:p>
            <a:endParaRPr lang="de-CH"/>
          </a:p>
        </p:txBody>
      </p:sp>
      <p:pic>
        <p:nvPicPr>
          <p:cNvPr id="49157" name="Picture 3"/>
          <p:cNvPicPr>
            <a:picLocks noChangeAspect="1" noChangeArrowheads="1"/>
          </p:cNvPicPr>
          <p:nvPr/>
        </p:nvPicPr>
        <p:blipFill>
          <a:blip r:embed="rId3" cstate="print"/>
          <a:srcRect/>
          <a:stretch>
            <a:fillRect/>
          </a:stretch>
        </p:blipFill>
        <p:spPr bwMode="auto">
          <a:xfrm>
            <a:off x="2035175" y="1238250"/>
            <a:ext cx="5316538" cy="4491038"/>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370DC50C-D1EB-4D52-8EEB-EBFB9595ABDF}"/>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59</a:t>
            </a:fld>
            <a:endParaRPr lang="en-US">
              <a:solidFill>
                <a:prstClr val="black">
                  <a:tint val="75000"/>
                </a:prstClr>
              </a:solidFill>
            </a:endParaRPr>
          </a:p>
        </p:txBody>
      </p:sp>
    </p:spTree>
    <p:extLst>
      <p:ext uri="{BB962C8B-B14F-4D97-AF65-F5344CB8AC3E}">
        <p14:creationId xmlns:p14="http://schemas.microsoft.com/office/powerpoint/2010/main" val="4182562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Local features</a:t>
            </a:r>
          </a:p>
        </p:txBody>
      </p:sp>
      <p:sp>
        <p:nvSpPr>
          <p:cNvPr id="3" name="Content Placeholder 2"/>
          <p:cNvSpPr>
            <a:spLocks noGrp="1"/>
          </p:cNvSpPr>
          <p:nvPr>
            <p:ph idx="1"/>
          </p:nvPr>
        </p:nvSpPr>
        <p:spPr/>
        <p:txBody>
          <a:bodyPr>
            <a:normAutofit/>
          </a:bodyPr>
          <a:lstStyle/>
          <a:p>
            <a:r>
              <a:rPr lang="en-US" i="1" dirty="0"/>
              <a:t>Local</a:t>
            </a:r>
            <a:r>
              <a:rPr lang="en-US" dirty="0"/>
              <a:t> means that they only cover a small part of the image</a:t>
            </a:r>
          </a:p>
          <a:p>
            <a:r>
              <a:rPr lang="en-US" dirty="0"/>
              <a:t>There will be many local features detected in an image; later we’ll use those to compute a representation of the whole image</a:t>
            </a:r>
          </a:p>
          <a:p>
            <a:r>
              <a:rPr lang="en-US" dirty="0"/>
              <a:t>Local features usually exploit image gradients, ignore color</a:t>
            </a:r>
          </a:p>
          <a:p>
            <a:r>
              <a:rPr lang="en-US" dirty="0"/>
              <a:t>Feature ~= </a:t>
            </a:r>
            <a:r>
              <a:rPr lang="en-US" i="1" dirty="0"/>
              <a:t>vector</a:t>
            </a:r>
            <a:r>
              <a:rPr lang="en-US" dirty="0"/>
              <a:t> of gradient statistics for a window with </a:t>
            </a:r>
            <a:r>
              <a:rPr lang="en-US" i="1" dirty="0"/>
              <a:t>particular location and size</a:t>
            </a:r>
          </a:p>
        </p:txBody>
      </p:sp>
      <p:sp>
        <p:nvSpPr>
          <p:cNvPr id="4" name="Slide Number Placeholder 3">
            <a:extLst>
              <a:ext uri="{FF2B5EF4-FFF2-40B4-BE49-F238E27FC236}">
                <a16:creationId xmlns:a16="http://schemas.microsoft.com/office/drawing/2014/main" id="{01AEDF7B-5D99-476F-BBD7-A241FD8F0E5F}"/>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6</a:t>
            </a:fld>
            <a:endParaRPr lang="en-US">
              <a:solidFill>
                <a:prstClr val="black">
                  <a:tint val="75000"/>
                </a:prstClr>
              </a:solidFill>
            </a:endParaRPr>
          </a:p>
        </p:txBody>
      </p:sp>
    </p:spTree>
    <p:extLst>
      <p:ext uri="{BB962C8B-B14F-4D97-AF65-F5344CB8AC3E}">
        <p14:creationId xmlns:p14="http://schemas.microsoft.com/office/powerpoint/2010/main" val="123062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this lecture</a:t>
            </a:r>
          </a:p>
        </p:txBody>
      </p:sp>
      <p:sp>
        <p:nvSpPr>
          <p:cNvPr id="3" name="Content Placeholder 2"/>
          <p:cNvSpPr>
            <a:spLocks noGrp="1"/>
          </p:cNvSpPr>
          <p:nvPr>
            <p:ph idx="1"/>
          </p:nvPr>
        </p:nvSpPr>
        <p:spPr/>
        <p:txBody>
          <a:bodyPr/>
          <a:lstStyle/>
          <a:p>
            <a:r>
              <a:rPr lang="en-US" dirty="0"/>
              <a:t>Feature detection / </a:t>
            </a:r>
            <a:r>
              <a:rPr lang="en-US" dirty="0" err="1"/>
              <a:t>keypoint</a:t>
            </a:r>
            <a:r>
              <a:rPr lang="en-US" dirty="0"/>
              <a:t> extraction</a:t>
            </a:r>
          </a:p>
          <a:p>
            <a:pPr lvl="1"/>
            <a:r>
              <a:rPr lang="en-US" dirty="0"/>
              <a:t>Corner detection</a:t>
            </a:r>
          </a:p>
          <a:p>
            <a:pPr lvl="1"/>
            <a:r>
              <a:rPr lang="en-US" dirty="0"/>
              <a:t>Blob detection</a:t>
            </a:r>
          </a:p>
          <a:p>
            <a:r>
              <a:rPr lang="en-US" dirty="0"/>
              <a:t>Feature description (of detected features)</a:t>
            </a:r>
          </a:p>
          <a:p>
            <a:r>
              <a:rPr lang="en-US" dirty="0"/>
              <a:t>Matching features across images</a:t>
            </a:r>
          </a:p>
          <a:p>
            <a:pPr marL="0" indent="0">
              <a:buNone/>
            </a:pPr>
            <a:endParaRPr lang="en-US" dirty="0"/>
          </a:p>
        </p:txBody>
      </p:sp>
      <p:sp>
        <p:nvSpPr>
          <p:cNvPr id="4" name="Rectangle 3"/>
          <p:cNvSpPr/>
          <p:nvPr/>
        </p:nvSpPr>
        <p:spPr>
          <a:xfrm>
            <a:off x="251791" y="3230213"/>
            <a:ext cx="8600661" cy="59966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32E159B5-965B-4CC6-B450-657F8BFEBDD8}"/>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60</a:t>
            </a:fld>
            <a:endParaRPr lang="en-US">
              <a:solidFill>
                <a:prstClr val="black">
                  <a:tint val="75000"/>
                </a:prstClr>
              </a:solidFill>
            </a:endParaRPr>
          </a:p>
        </p:txBody>
      </p:sp>
    </p:spTree>
    <p:extLst>
      <p:ext uri="{BB962C8B-B14F-4D97-AF65-F5344CB8AC3E}">
        <p14:creationId xmlns:p14="http://schemas.microsoft.com/office/powerpoint/2010/main" val="14602832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p:cNvSpPr>
          <p:nvPr>
            <p:ph type="title" idx="4294967295"/>
          </p:nvPr>
        </p:nvSpPr>
        <p:spPr>
          <a:xfrm>
            <a:off x="457200" y="0"/>
            <a:ext cx="8229600" cy="1143000"/>
          </a:xfrm>
        </p:spPr>
        <p:txBody>
          <a:bodyPr/>
          <a:lstStyle/>
          <a:p>
            <a:r>
              <a:rPr lang="en-US" sz="4000" dirty="0"/>
              <a:t>Geometric transformations</a:t>
            </a:r>
          </a:p>
        </p:txBody>
      </p:sp>
      <p:pic>
        <p:nvPicPr>
          <p:cNvPr id="8" name="Picture 5" descr="featExtract1"/>
          <p:cNvPicPr>
            <a:picLocks noChangeAspect="1" noChangeArrowheads="1"/>
          </p:cNvPicPr>
          <p:nvPr/>
        </p:nvPicPr>
        <p:blipFill>
          <a:blip r:embed="rId3" cstate="print"/>
          <a:srcRect/>
          <a:stretch>
            <a:fillRect/>
          </a:stretch>
        </p:blipFill>
        <p:spPr bwMode="auto">
          <a:xfrm>
            <a:off x="685800" y="1249362"/>
            <a:ext cx="2846388" cy="3817938"/>
          </a:xfrm>
          <a:prstGeom prst="rect">
            <a:avLst/>
          </a:prstGeom>
          <a:noFill/>
          <a:ln w="9525">
            <a:noFill/>
            <a:miter lim="800000"/>
            <a:headEnd/>
            <a:tailEnd/>
          </a:ln>
        </p:spPr>
      </p:pic>
      <p:pic>
        <p:nvPicPr>
          <p:cNvPr id="9" name="Picture 6" descr="featExtract2"/>
          <p:cNvPicPr>
            <a:picLocks noChangeAspect="1" noChangeArrowheads="1"/>
          </p:cNvPicPr>
          <p:nvPr/>
        </p:nvPicPr>
        <p:blipFill>
          <a:blip r:embed="rId4" cstate="print"/>
          <a:srcRect/>
          <a:stretch>
            <a:fillRect/>
          </a:stretch>
        </p:blipFill>
        <p:spPr bwMode="auto">
          <a:xfrm>
            <a:off x="4267200" y="1370012"/>
            <a:ext cx="4419600" cy="3536950"/>
          </a:xfrm>
          <a:prstGeom prst="rect">
            <a:avLst/>
          </a:prstGeom>
          <a:noFill/>
          <a:ln w="9525">
            <a:noFill/>
            <a:miter lim="800000"/>
            <a:headEnd/>
            <a:tailEnd/>
          </a:ln>
        </p:spPr>
      </p:pic>
      <p:pic>
        <p:nvPicPr>
          <p:cNvPr id="10" name="Picture 8" descr="featData2"/>
          <p:cNvPicPr>
            <a:picLocks noChangeAspect="1" noChangeArrowheads="1"/>
          </p:cNvPicPr>
          <p:nvPr/>
        </p:nvPicPr>
        <p:blipFill>
          <a:blip r:embed="rId5" cstate="print"/>
          <a:srcRect/>
          <a:stretch>
            <a:fillRect/>
          </a:stretch>
        </p:blipFill>
        <p:spPr bwMode="auto">
          <a:xfrm>
            <a:off x="2752725" y="4992687"/>
            <a:ext cx="1590675" cy="1590675"/>
          </a:xfrm>
          <a:prstGeom prst="rect">
            <a:avLst/>
          </a:prstGeom>
          <a:noFill/>
          <a:ln w="9525">
            <a:noFill/>
            <a:miter lim="800000"/>
            <a:headEnd/>
            <a:tailEnd/>
          </a:ln>
        </p:spPr>
      </p:pic>
      <p:pic>
        <p:nvPicPr>
          <p:cNvPr id="11" name="Picture 7" descr="featData1"/>
          <p:cNvPicPr>
            <a:picLocks noChangeAspect="1" noChangeArrowheads="1"/>
          </p:cNvPicPr>
          <p:nvPr/>
        </p:nvPicPr>
        <p:blipFill>
          <a:blip r:embed="rId6" cstate="print"/>
          <a:srcRect/>
          <a:stretch>
            <a:fillRect/>
          </a:stretch>
        </p:blipFill>
        <p:spPr bwMode="auto">
          <a:xfrm>
            <a:off x="5191125" y="4984750"/>
            <a:ext cx="1590675" cy="1598612"/>
          </a:xfrm>
          <a:prstGeom prst="rect">
            <a:avLst/>
          </a:prstGeom>
          <a:noFill/>
          <a:ln w="9525">
            <a:noFill/>
            <a:miter lim="800000"/>
            <a:headEnd/>
            <a:tailEnd/>
          </a:ln>
        </p:spPr>
      </p:pic>
      <p:sp>
        <p:nvSpPr>
          <p:cNvPr id="12" name="Right Arrow 13"/>
          <p:cNvSpPr>
            <a:spLocks noChangeArrowheads="1"/>
          </p:cNvSpPr>
          <p:nvPr/>
        </p:nvSpPr>
        <p:spPr bwMode="auto">
          <a:xfrm rot="3375002">
            <a:off x="2547937" y="4054475"/>
            <a:ext cx="1133475" cy="685800"/>
          </a:xfrm>
          <a:prstGeom prst="rightArrow">
            <a:avLst>
              <a:gd name="adj1" fmla="val 50000"/>
              <a:gd name="adj2" fmla="val 49997"/>
            </a:avLst>
          </a:prstGeom>
          <a:solidFill>
            <a:srgbClr val="FFFF00"/>
          </a:solidFill>
          <a:ln w="9525" algn="ctr">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Right Arrow 14"/>
          <p:cNvSpPr>
            <a:spLocks noChangeArrowheads="1"/>
          </p:cNvSpPr>
          <p:nvPr/>
        </p:nvSpPr>
        <p:spPr bwMode="auto">
          <a:xfrm rot="7715876">
            <a:off x="5618162" y="4083050"/>
            <a:ext cx="1133475" cy="685800"/>
          </a:xfrm>
          <a:prstGeom prst="rightArrow">
            <a:avLst>
              <a:gd name="adj1" fmla="val 50000"/>
              <a:gd name="adj2" fmla="val 49997"/>
            </a:avLst>
          </a:prstGeom>
          <a:solidFill>
            <a:srgbClr val="FFFF00"/>
          </a:solidFill>
          <a:ln w="9525" algn="ctr">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4" name="TextBox 13"/>
          <p:cNvSpPr txBox="1"/>
          <p:nvPr/>
        </p:nvSpPr>
        <p:spPr>
          <a:xfrm>
            <a:off x="7086600" y="5334000"/>
            <a:ext cx="1676400"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e.g. scale, translation, rotation</a:t>
            </a:r>
          </a:p>
        </p:txBody>
      </p:sp>
      <p:sp>
        <p:nvSpPr>
          <p:cNvPr id="15" name="TextBox 14"/>
          <p:cNvSpPr txBox="1"/>
          <p:nvPr/>
        </p:nvSpPr>
        <p:spPr>
          <a:xfrm>
            <a:off x="0" y="6593765"/>
            <a:ext cx="82747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a:ea typeface="+mn-ea"/>
                <a:cs typeface="+mn-cs"/>
              </a:rPr>
              <a:t>K. </a:t>
            </a:r>
            <a:r>
              <a:rPr kumimoji="0" lang="en-US" sz="1050" b="0" i="0" u="none" strike="noStrike" kern="0" cap="none" spc="0" normalizeH="0" baseline="0" noProof="0" dirty="0" err="1">
                <a:ln>
                  <a:noFill/>
                </a:ln>
                <a:solidFill>
                  <a:srgbClr val="000000"/>
                </a:solidFill>
                <a:effectLst/>
                <a:uLnTx/>
                <a:uFillTx/>
                <a:latin typeface="Calibri"/>
                <a:ea typeface="+mn-ea"/>
                <a:cs typeface="+mn-cs"/>
              </a:rPr>
              <a:t>Grauman</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Slide Number Placeholder 1">
            <a:extLst>
              <a:ext uri="{FF2B5EF4-FFF2-40B4-BE49-F238E27FC236}">
                <a16:creationId xmlns:a16="http://schemas.microsoft.com/office/drawing/2014/main" id="{43C28A97-09C0-49BF-9264-6871C4C718B0}"/>
              </a:ext>
            </a:extLst>
          </p:cNvPr>
          <p:cNvSpPr>
            <a:spLocks noGrp="1"/>
          </p:cNvSpPr>
          <p:nvPr>
            <p:ph type="sldNum" sz="quarter" idx="12"/>
          </p:nvPr>
        </p:nvSpPr>
        <p:spPr/>
        <p:txBody>
          <a:bodyPr/>
          <a:lstStyle/>
          <a:p>
            <a:pPr>
              <a:defRPr/>
            </a:pPr>
            <a:fld id="{5924A8C1-EAEB-4DFC-B008-6619B99B621B}" type="slidenum">
              <a:rPr lang="en-US" smtClean="0">
                <a:solidFill>
                  <a:srgbClr val="000000">
                    <a:tint val="75000"/>
                  </a:srgbClr>
                </a:solidFill>
              </a:rPr>
              <a:pPr>
                <a:defRPr/>
              </a:pPr>
              <a:t>61</a:t>
            </a:fld>
            <a:endParaRPr lang="en-US">
              <a:solidFill>
                <a:srgbClr val="000000">
                  <a:tint val="75000"/>
                </a:srgbClr>
              </a:solidFill>
            </a:endParaRPr>
          </a:p>
        </p:txBody>
      </p:sp>
    </p:spTree>
    <p:extLst>
      <p:ext uri="{BB962C8B-B14F-4D97-AF65-F5344CB8AC3E}">
        <p14:creationId xmlns:p14="http://schemas.microsoft.com/office/powerpoint/2010/main" val="7506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idx="4294967295"/>
          </p:nvPr>
        </p:nvSpPr>
        <p:spPr>
          <a:xfrm>
            <a:off x="457200" y="-666"/>
            <a:ext cx="8229600" cy="1143000"/>
          </a:xfrm>
        </p:spPr>
        <p:txBody>
          <a:bodyPr/>
          <a:lstStyle/>
          <a:p>
            <a:r>
              <a:rPr lang="en-US" sz="4000" dirty="0">
                <a:latin typeface="Calibri" panose="020F0502020204030204" pitchFamily="34" charset="0"/>
              </a:rPr>
              <a:t>Photometric transformations</a:t>
            </a:r>
          </a:p>
        </p:txBody>
      </p:sp>
      <p:sp>
        <p:nvSpPr>
          <p:cNvPr id="358403" name="Rectangle 3"/>
          <p:cNvSpPr>
            <a:spLocks noGrp="1" noChangeArrowheads="1"/>
          </p:cNvSpPr>
          <p:nvPr>
            <p:ph type="body" idx="4294967295"/>
          </p:nvPr>
        </p:nvSpPr>
        <p:spPr>
          <a:xfrm>
            <a:off x="457200" y="1295400"/>
            <a:ext cx="8229600" cy="4525963"/>
          </a:xfrm>
        </p:spPr>
        <p:txBody>
          <a:bodyPr/>
          <a:lstStyle/>
          <a:p>
            <a:endParaRPr lang="en-US"/>
          </a:p>
        </p:txBody>
      </p:sp>
      <p:pic>
        <p:nvPicPr>
          <p:cNvPr id="358404" name="Picture 4"/>
          <p:cNvPicPr>
            <a:picLocks noChangeAspect="1" noChangeArrowheads="1"/>
          </p:cNvPicPr>
          <p:nvPr/>
        </p:nvPicPr>
        <p:blipFill>
          <a:blip r:embed="rId3" cstate="print"/>
          <a:srcRect l="15833" t="31601" r="17084" b="2982"/>
          <a:stretch>
            <a:fillRect/>
          </a:stretch>
        </p:blipFill>
        <p:spPr bwMode="auto">
          <a:xfrm>
            <a:off x="304800" y="1066800"/>
            <a:ext cx="8534400" cy="5089525"/>
          </a:xfrm>
          <a:prstGeom prst="rect">
            <a:avLst/>
          </a:prstGeom>
          <a:noFill/>
          <a:ln w="9525">
            <a:noFill/>
            <a:miter lim="800000"/>
            <a:headEnd/>
            <a:tailEnd/>
          </a:ln>
        </p:spPr>
      </p:pic>
      <p:sp>
        <p:nvSpPr>
          <p:cNvPr id="358405" name="Text Box 5"/>
          <p:cNvSpPr txBox="1">
            <a:spLocks noChangeArrowheads="1"/>
          </p:cNvSpPr>
          <p:nvPr/>
        </p:nvSpPr>
        <p:spPr bwMode="auto">
          <a:xfrm>
            <a:off x="0" y="6598111"/>
            <a:ext cx="5638800" cy="26161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 </a:t>
            </a:r>
            <a:r>
              <a:rPr kumimoji="0" lang="en-US" sz="105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Tuytelaars</a:t>
            </a: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358406" name="Rectangle 6"/>
          <p:cNvSpPr>
            <a:spLocks noChangeArrowheads="1"/>
          </p:cNvSpPr>
          <p:nvPr/>
        </p:nvSpPr>
        <p:spPr bwMode="auto">
          <a:xfrm>
            <a:off x="304800" y="4876800"/>
            <a:ext cx="5410200" cy="12954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8407" name="Rectangle 7"/>
          <p:cNvSpPr>
            <a:spLocks noChangeArrowheads="1"/>
          </p:cNvSpPr>
          <p:nvPr/>
        </p:nvSpPr>
        <p:spPr bwMode="auto">
          <a:xfrm>
            <a:off x="6438900" y="914400"/>
            <a:ext cx="5410200" cy="28956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8408" name="Rectangle 8"/>
          <p:cNvSpPr>
            <a:spLocks noChangeArrowheads="1"/>
          </p:cNvSpPr>
          <p:nvPr/>
        </p:nvSpPr>
        <p:spPr bwMode="auto">
          <a:xfrm>
            <a:off x="-2133600" y="3429000"/>
            <a:ext cx="5410200" cy="28956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8409" name="Rectangle 9"/>
          <p:cNvSpPr>
            <a:spLocks noChangeArrowheads="1"/>
          </p:cNvSpPr>
          <p:nvPr/>
        </p:nvSpPr>
        <p:spPr bwMode="auto">
          <a:xfrm>
            <a:off x="3886200" y="914400"/>
            <a:ext cx="5410200" cy="15240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B500D9E9-7D4E-4D87-87E9-6B914C5015A9}"/>
              </a:ext>
            </a:extLst>
          </p:cNvPr>
          <p:cNvSpPr>
            <a:spLocks noGrp="1"/>
          </p:cNvSpPr>
          <p:nvPr>
            <p:ph type="sldNum" sz="quarter" idx="12"/>
          </p:nvPr>
        </p:nvSpPr>
        <p:spPr/>
        <p:txBody>
          <a:bodyPr/>
          <a:lstStyle/>
          <a:p>
            <a:pPr>
              <a:defRPr/>
            </a:pPr>
            <a:fld id="{23858E49-4E31-4775-9EA6-D0660335704C}" type="slidenum">
              <a:rPr lang="en-US" smtClean="0">
                <a:solidFill>
                  <a:srgbClr val="000000"/>
                </a:solidFill>
              </a:rPr>
              <a:pPr>
                <a:defRPr/>
              </a:pPr>
              <a:t>62</a:t>
            </a:fld>
            <a:endParaRPr lang="en-US">
              <a:solidFill>
                <a:srgbClr val="000000"/>
              </a:solidFill>
            </a:endParaRPr>
          </a:p>
        </p:txBody>
      </p:sp>
    </p:spTree>
    <p:extLst>
      <p:ext uri="{BB962C8B-B14F-4D97-AF65-F5344CB8AC3E}">
        <p14:creationId xmlns:p14="http://schemas.microsoft.com/office/powerpoint/2010/main" val="15825034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0"/>
          <p:cNvSpPr>
            <a:spLocks noGrp="1"/>
          </p:cNvSpPr>
          <p:nvPr>
            <p:ph type="title"/>
          </p:nvPr>
        </p:nvSpPr>
        <p:spPr>
          <a:xfrm>
            <a:off x="0" y="0"/>
            <a:ext cx="9144000" cy="914400"/>
          </a:xfrm>
        </p:spPr>
        <p:txBody>
          <a:bodyPr>
            <a:normAutofit/>
          </a:bodyPr>
          <a:lstStyle/>
          <a:p>
            <a:pPr algn="ctr"/>
            <a:r>
              <a:rPr kumimoji="1" lang="en-US" sz="3200" dirty="0"/>
              <a:t>Scale-Invariant Feature Transform (SIFT) descriptor</a:t>
            </a:r>
            <a:endParaRPr lang="en-US" sz="3200" dirty="0"/>
          </a:p>
        </p:txBody>
      </p:sp>
      <p:pic>
        <p:nvPicPr>
          <p:cNvPr id="61443" name="Picture 5"/>
          <p:cNvPicPr>
            <a:picLocks noChangeAspect="1" noChangeArrowheads="1"/>
          </p:cNvPicPr>
          <p:nvPr/>
        </p:nvPicPr>
        <p:blipFill>
          <a:blip r:embed="rId3" cstate="print"/>
          <a:srcRect l="55711" t="31006" r="13577" b="31004"/>
          <a:stretch>
            <a:fillRect/>
          </a:stretch>
        </p:blipFill>
        <p:spPr bwMode="auto">
          <a:xfrm>
            <a:off x="684213" y="1700213"/>
            <a:ext cx="3744912" cy="2832100"/>
          </a:xfrm>
          <a:prstGeom prst="rect">
            <a:avLst/>
          </a:prstGeom>
          <a:noFill/>
          <a:ln w="12700" cap="sq">
            <a:noFill/>
            <a:miter lim="800000"/>
            <a:headEnd type="none" w="sm" len="sm"/>
            <a:tailEnd type="none" w="sm" len="sm"/>
          </a:ln>
        </p:spPr>
      </p:pic>
      <p:pic>
        <p:nvPicPr>
          <p:cNvPr id="61444" name="Picture 6"/>
          <p:cNvPicPr>
            <a:picLocks noChangeAspect="1" noChangeArrowheads="1"/>
          </p:cNvPicPr>
          <p:nvPr/>
        </p:nvPicPr>
        <p:blipFill>
          <a:blip r:embed="rId4" cstate="print"/>
          <a:srcRect/>
          <a:stretch>
            <a:fillRect/>
          </a:stretch>
        </p:blipFill>
        <p:spPr bwMode="auto">
          <a:xfrm>
            <a:off x="4787900" y="2312988"/>
            <a:ext cx="4038600" cy="1763712"/>
          </a:xfrm>
          <a:prstGeom prst="rect">
            <a:avLst/>
          </a:prstGeom>
          <a:noFill/>
          <a:ln w="9525">
            <a:noFill/>
            <a:miter lim="800000"/>
            <a:headEnd/>
            <a:tailEnd/>
          </a:ln>
        </p:spPr>
      </p:pic>
      <p:sp>
        <p:nvSpPr>
          <p:cNvPr id="61445" name="Text Box 7"/>
          <p:cNvSpPr txBox="1">
            <a:spLocks noChangeArrowheads="1"/>
          </p:cNvSpPr>
          <p:nvPr/>
        </p:nvSpPr>
        <p:spPr bwMode="auto">
          <a:xfrm>
            <a:off x="611188" y="6345238"/>
            <a:ext cx="3200400" cy="366712"/>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[Lowe, ICCV 1999]</a:t>
            </a:r>
          </a:p>
        </p:txBody>
      </p:sp>
      <p:sp>
        <p:nvSpPr>
          <p:cNvPr id="61446" name="Rectangle 8"/>
          <p:cNvSpPr>
            <a:spLocks noChangeArrowheads="1"/>
          </p:cNvSpPr>
          <p:nvPr/>
        </p:nvSpPr>
        <p:spPr bwMode="auto">
          <a:xfrm rot="-730108">
            <a:off x="2987675" y="3284538"/>
            <a:ext cx="182563" cy="182562"/>
          </a:xfrm>
          <a:prstGeom prst="rect">
            <a:avLst/>
          </a:prstGeom>
          <a:noFill/>
          <a:ln w="28575" cap="sq">
            <a:solidFill>
              <a:srgbClr val="00FF00"/>
            </a:solidFill>
            <a:miter lim="800000"/>
            <a:headEnd type="none" w="sm" len="sm"/>
            <a:tailEnd type="none" w="sm" len="sm"/>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100" b="1" i="0" u="none" strike="noStrike" kern="1200" cap="none" spc="0" normalizeH="0" baseline="0" noProof="0">
              <a:ln>
                <a:noFill/>
              </a:ln>
              <a:solidFill>
                <a:srgbClr val="EEECE1"/>
              </a:solidFill>
              <a:effectLst/>
              <a:uLnTx/>
              <a:uFillTx/>
              <a:latin typeface="Arial" charset="0"/>
              <a:ea typeface="+mn-ea"/>
              <a:cs typeface="+mn-cs"/>
            </a:endParaRPr>
          </a:p>
        </p:txBody>
      </p:sp>
      <p:sp>
        <p:nvSpPr>
          <p:cNvPr id="61447" name="Line 9"/>
          <p:cNvSpPr>
            <a:spLocks noChangeShapeType="1"/>
          </p:cNvSpPr>
          <p:nvPr/>
        </p:nvSpPr>
        <p:spPr bwMode="auto">
          <a:xfrm>
            <a:off x="3024188" y="3500438"/>
            <a:ext cx="1835150" cy="288925"/>
          </a:xfrm>
          <a:prstGeom prst="line">
            <a:avLst/>
          </a:prstGeom>
          <a:noFill/>
          <a:ln w="38100" cap="sq">
            <a:solidFill>
              <a:srgbClr val="00FF00"/>
            </a:solidFill>
            <a:round/>
            <a:headEnd type="none" w="sm" len="sm"/>
            <a:tailEnd type="none" w="sm" len="sm"/>
          </a:ln>
        </p:spPr>
        <p:txBody>
          <a:bodyPr wrap="none"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1448" name="Line 10"/>
          <p:cNvSpPr>
            <a:spLocks noChangeShapeType="1"/>
          </p:cNvSpPr>
          <p:nvPr/>
        </p:nvSpPr>
        <p:spPr bwMode="auto">
          <a:xfrm flipV="1">
            <a:off x="2951163" y="2457450"/>
            <a:ext cx="1944687" cy="827088"/>
          </a:xfrm>
          <a:prstGeom prst="line">
            <a:avLst/>
          </a:prstGeom>
          <a:noFill/>
          <a:ln w="38100" cap="sq">
            <a:solidFill>
              <a:srgbClr val="00FF00"/>
            </a:solidFill>
            <a:round/>
            <a:headEnd type="none" w="sm" len="sm"/>
            <a:tailEnd type="none" w="sm" len="sm"/>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16425" name="Text Box 11"/>
          <p:cNvSpPr txBox="1">
            <a:spLocks noChangeArrowheads="1"/>
          </p:cNvSpPr>
          <p:nvPr/>
        </p:nvSpPr>
        <p:spPr bwMode="auto">
          <a:xfrm>
            <a:off x="4645025" y="4414838"/>
            <a:ext cx="4198938" cy="2187575"/>
          </a:xfrm>
          <a:prstGeom prst="rect">
            <a:avLst/>
          </a:prstGeom>
          <a:noFill/>
          <a:ln w="12700" cap="sq">
            <a:noFill/>
            <a:miter lim="800000"/>
            <a:headEnd type="none" w="sm" len="sm"/>
            <a:tailEnd type="none" w="sm" len="sm"/>
          </a:ln>
        </p:spPr>
        <p:txBody>
          <a:bodyPr lIns="90000" tIns="46800" rIns="90000" bIns="46800">
            <a:spAutoFit/>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sz="2100" b="1" i="0" u="none" strike="noStrike" kern="0" cap="none" spc="0" normalizeH="0" baseline="0" noProof="0" dirty="0">
                <a:ln>
                  <a:noFill/>
                </a:ln>
                <a:solidFill>
                  <a:prstClr val="black"/>
                </a:solidFill>
                <a:effectLst/>
                <a:uLnTx/>
                <a:uFillTx/>
                <a:latin typeface="Arial" pitchFamily="34" charset="0"/>
                <a:ea typeface="+mn-ea"/>
                <a:cs typeface="+mn-cs"/>
              </a:rPr>
              <a:t>Histogram of oriented gradients</a:t>
            </a:r>
          </a:p>
          <a:p>
            <a:pPr marL="0" marR="0" lvl="0" indent="0" algn="l" defTabSz="914400" rtl="0" eaLnBrk="0" fontAlgn="base" latinLnBrk="0" hangingPunct="0">
              <a:lnSpc>
                <a:spcPct val="100000"/>
              </a:lnSpc>
              <a:spcBef>
                <a:spcPts val="600"/>
              </a:spcBef>
              <a:spcAft>
                <a:spcPct val="0"/>
              </a:spcAft>
              <a:buClrTx/>
              <a:buSzTx/>
              <a:buFont typeface="Arial" pitchFamily="34" charset="0"/>
              <a:buChar char="•"/>
              <a:tabLst/>
              <a:defRPr/>
            </a:pPr>
            <a:r>
              <a:rPr kumimoji="0" lang="en-US" sz="2100" b="1" i="0" u="none" strike="noStrike" kern="1200" cap="none" spc="0" normalizeH="0" baseline="0" noProof="0" dirty="0">
                <a:ln>
                  <a:noFill/>
                </a:ln>
                <a:solidFill>
                  <a:prstClr val="black"/>
                </a:solidFill>
                <a:effectLst/>
                <a:uLnTx/>
                <a:uFillTx/>
                <a:latin typeface="Arial" pitchFamily="34" charset="0"/>
                <a:ea typeface="+mn-ea"/>
                <a:cs typeface="+mn-cs"/>
              </a:rPr>
              <a:t>  Captures important texture </a:t>
            </a:r>
            <a:br>
              <a:rPr kumimoji="0" lang="en-US" sz="2100" b="1" i="0" u="none" strike="noStrike" kern="1200" cap="none" spc="0" normalizeH="0" baseline="0" noProof="0" dirty="0">
                <a:ln>
                  <a:noFill/>
                </a:ln>
                <a:solidFill>
                  <a:prstClr val="black"/>
                </a:solidFill>
                <a:effectLst/>
                <a:uLnTx/>
                <a:uFillTx/>
                <a:latin typeface="Arial" pitchFamily="34" charset="0"/>
                <a:ea typeface="+mn-ea"/>
                <a:cs typeface="+mn-cs"/>
              </a:rPr>
            </a:br>
            <a:r>
              <a:rPr kumimoji="0" lang="en-US" sz="2100" b="1" i="0" u="none" strike="noStrike" kern="1200" cap="none" spc="0" normalizeH="0" baseline="0" noProof="0" dirty="0">
                <a:ln>
                  <a:noFill/>
                </a:ln>
                <a:solidFill>
                  <a:prstClr val="black"/>
                </a:solidFill>
                <a:effectLst/>
                <a:uLnTx/>
                <a:uFillTx/>
                <a:latin typeface="Arial" pitchFamily="34" charset="0"/>
                <a:ea typeface="+mn-ea"/>
                <a:cs typeface="+mn-cs"/>
              </a:rPr>
              <a:t>   information</a:t>
            </a:r>
          </a:p>
          <a:p>
            <a:pPr marL="0" marR="0" lvl="0" indent="0" algn="l" defTabSz="914400" rtl="0" eaLnBrk="0" fontAlgn="base" latinLnBrk="0" hangingPunct="0">
              <a:lnSpc>
                <a:spcPct val="100000"/>
              </a:lnSpc>
              <a:spcBef>
                <a:spcPts val="600"/>
              </a:spcBef>
              <a:spcAft>
                <a:spcPct val="0"/>
              </a:spcAft>
              <a:buClrTx/>
              <a:buSzTx/>
              <a:buFont typeface="Arial" pitchFamily="34" charset="0"/>
              <a:buChar char="•"/>
              <a:tabLst/>
              <a:defRPr/>
            </a:pPr>
            <a:r>
              <a:rPr kumimoji="0" lang="en-US" sz="2100" b="1" i="0" u="none" strike="noStrike" kern="0" cap="none" spc="0" normalizeH="0" baseline="0" noProof="0" dirty="0">
                <a:ln>
                  <a:noFill/>
                </a:ln>
                <a:solidFill>
                  <a:prstClr val="black"/>
                </a:solidFill>
                <a:effectLst/>
                <a:uLnTx/>
                <a:uFillTx/>
                <a:latin typeface="Arial" pitchFamily="34" charset="0"/>
                <a:ea typeface="+mn-ea"/>
                <a:cs typeface="+mn-cs"/>
              </a:rPr>
              <a:t>  Robust to small translations /</a:t>
            </a:r>
            <a:br>
              <a:rPr kumimoji="0" lang="en-US" sz="2100" b="1" i="0" u="none" strike="noStrike" kern="0" cap="none" spc="0" normalizeH="0" baseline="0" noProof="0" dirty="0">
                <a:ln>
                  <a:noFill/>
                </a:ln>
                <a:solidFill>
                  <a:prstClr val="black"/>
                </a:solidFill>
                <a:effectLst/>
                <a:uLnTx/>
                <a:uFillTx/>
                <a:latin typeface="Arial" pitchFamily="34" charset="0"/>
                <a:ea typeface="+mn-ea"/>
                <a:cs typeface="+mn-cs"/>
              </a:rPr>
            </a:br>
            <a:r>
              <a:rPr kumimoji="0" lang="en-US" sz="2100" b="1" i="0" u="none" strike="noStrike" kern="0" cap="none" spc="0" normalizeH="0" baseline="0" noProof="0" dirty="0">
                <a:ln>
                  <a:noFill/>
                </a:ln>
                <a:solidFill>
                  <a:prstClr val="black"/>
                </a:solidFill>
                <a:effectLst/>
                <a:uLnTx/>
                <a:uFillTx/>
                <a:latin typeface="Arial" pitchFamily="34" charset="0"/>
                <a:ea typeface="+mn-ea"/>
                <a:cs typeface="+mn-cs"/>
              </a:rPr>
              <a:t>   affine deformations</a:t>
            </a:r>
          </a:p>
        </p:txBody>
      </p:sp>
      <p:sp>
        <p:nvSpPr>
          <p:cNvPr id="61450" name="Footer Placeholder 4"/>
          <p:cNvSpPr txBox="1">
            <a:spLocks noGrp="1"/>
          </p:cNvSpPr>
          <p:nvPr/>
        </p:nvSpPr>
        <p:spPr bwMode="auto">
          <a:xfrm>
            <a:off x="2376488" y="6553200"/>
            <a:ext cx="4572000" cy="3048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200" b="0" i="0" u="none" strike="noStrike" kern="1200" cap="none" spc="0" normalizeH="0" baseline="0" noProof="0">
                <a:ln>
                  <a:noFill/>
                </a:ln>
                <a:solidFill>
                  <a:srgbClr val="EEECE1"/>
                </a:solidFill>
                <a:effectLst/>
                <a:uLnTx/>
                <a:uFillTx/>
                <a:latin typeface="Arial" charset="0"/>
                <a:ea typeface="+mn-ea"/>
                <a:cs typeface="+mn-cs"/>
              </a:rPr>
              <a:t>K. Grauman, B. Leibe</a:t>
            </a:r>
          </a:p>
        </p:txBody>
      </p:sp>
      <p:sp>
        <p:nvSpPr>
          <p:cNvPr id="2" name="TextBox 1"/>
          <p:cNvSpPr txBox="1"/>
          <p:nvPr/>
        </p:nvSpPr>
        <p:spPr>
          <a:xfrm>
            <a:off x="277978" y="1018144"/>
            <a:ext cx="8548522" cy="369332"/>
          </a:xfrm>
          <a:prstGeom prst="rect">
            <a:avLst/>
          </a:prstGeom>
          <a:noFill/>
        </p:spPr>
        <p:txBody>
          <a:bodyPr wrap="square" rtlCol="0">
            <a:spAutoFit/>
          </a:bodyPr>
          <a:lstStyle/>
          <a:p>
            <a:pPr lvl="0" algn="ctr">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Journal + conference versions: </a:t>
            </a:r>
            <a:r>
              <a:rPr lang="en-US" dirty="0"/>
              <a:t>87,527</a:t>
            </a:r>
            <a:r>
              <a:rPr lang="en-US" dirty="0">
                <a:solidFill>
                  <a:prstClr val="black"/>
                </a:solidFill>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citations </a:t>
            </a:r>
            <a:r>
              <a:rPr lang="en-US" dirty="0">
                <a:solidFill>
                  <a:prstClr val="black"/>
                </a:solidFill>
                <a:latin typeface="Calibri"/>
              </a:rPr>
              <a:t>(</a:t>
            </a:r>
            <a:r>
              <a:rPr kumimoji="0" lang="en-US" sz="1800" b="0" i="0" u="none" strike="noStrike" kern="1200" cap="none" spc="0" normalizeH="0" baseline="0" noProof="0" dirty="0" err="1">
                <a:ln>
                  <a:noFill/>
                </a:ln>
                <a:solidFill>
                  <a:prstClr val="black"/>
                </a:solidFill>
                <a:effectLst/>
                <a:uLnTx/>
                <a:uFillTx/>
                <a:latin typeface="Calibri"/>
                <a:ea typeface="+mn-ea"/>
                <a:cs typeface="+mn-cs"/>
              </a:rPr>
              <a:t>AlexNet</a:t>
            </a:r>
            <a:r>
              <a:rPr kumimoji="0" lang="en-US" sz="1800" b="0" i="0" u="none" strike="noStrike" kern="1200" cap="none" spc="0" normalizeH="0" baseline="0" noProof="0" dirty="0">
                <a:ln>
                  <a:noFill/>
                </a:ln>
                <a:solidFill>
                  <a:prstClr val="black"/>
                </a:solidFill>
                <a:effectLst/>
                <a:uLnTx/>
                <a:uFillTx/>
                <a:latin typeface="Calibri"/>
                <a:ea typeface="+mn-ea"/>
                <a:cs typeface="+mn-cs"/>
              </a:rPr>
              <a:t> paper has </a:t>
            </a:r>
            <a:r>
              <a:rPr lang="en-US" dirty="0"/>
              <a:t>93,821)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Slide Number Placeholder 2">
            <a:extLst>
              <a:ext uri="{FF2B5EF4-FFF2-40B4-BE49-F238E27FC236}">
                <a16:creationId xmlns:a16="http://schemas.microsoft.com/office/drawing/2014/main" id="{2F29C176-97C4-4905-880C-3BA1D424E415}"/>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63</a:t>
            </a:fld>
            <a:endParaRPr lang="en-US">
              <a:solidFill>
                <a:prstClr val="black">
                  <a:tint val="75000"/>
                </a:prstClr>
              </a:solidFill>
            </a:endParaRPr>
          </a:p>
        </p:txBody>
      </p:sp>
    </p:spTree>
    <p:extLst>
      <p:ext uri="{BB962C8B-B14F-4D97-AF65-F5344CB8AC3E}">
        <p14:creationId xmlns:p14="http://schemas.microsoft.com/office/powerpoint/2010/main" val="20283959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Computing gradients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23703" y="4360922"/>
                <a:ext cx="3333404" cy="614825"/>
              </a:xfrm>
            </p:spPr>
            <p:txBody>
              <a:bodyPr>
                <a:normAutofit fontScale="77500" lnSpcReduction="20000"/>
              </a:bodyPr>
              <a:lstStyle/>
              <a:p>
                <a:r>
                  <a:rPr lang="en-US" dirty="0"/>
                  <a:t>tan(</a:t>
                </a:r>
                <a:r>
                  <a:rPr lang="en-US" i="1" dirty="0"/>
                  <a:t>α</a:t>
                </a:r>
                <a:r>
                  <a:rPr lang="en-US" dirty="0"/>
                  <a:t>)=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𝑜𝑝𝑝𝑜𝑠𝑖𝑡𝑒</m:t>
                        </m:r>
                        <m:r>
                          <a:rPr lang="en-US" b="0" i="1" smtClean="0">
                            <a:latin typeface="Cambria Math" panose="02040503050406030204" pitchFamily="18" charset="0"/>
                          </a:rPr>
                          <m:t> </m:t>
                        </m:r>
                        <m:r>
                          <a:rPr lang="en-US" b="0" i="1" smtClean="0">
                            <a:latin typeface="Cambria Math" panose="02040503050406030204" pitchFamily="18" charset="0"/>
                          </a:rPr>
                          <m:t>𝑠𝑖𝑑𝑒</m:t>
                        </m:r>
                      </m:num>
                      <m:den>
                        <m:r>
                          <a:rPr lang="en-US" b="0" i="1" smtClean="0">
                            <a:latin typeface="Cambria Math" panose="02040503050406030204" pitchFamily="18" charset="0"/>
                          </a:rPr>
                          <m:t>𝑎𝑑𝑗𝑎𝑐𝑒𝑛𝑡</m:t>
                        </m:r>
                        <m:r>
                          <a:rPr lang="en-US" b="0" i="1" smtClean="0">
                            <a:latin typeface="Cambria Math" panose="02040503050406030204" pitchFamily="18" charset="0"/>
                          </a:rPr>
                          <m:t> </m:t>
                        </m:r>
                        <m:r>
                          <a:rPr lang="en-US" b="0" i="1" smtClean="0">
                            <a:latin typeface="Cambria Math" panose="02040503050406030204" pitchFamily="18" charset="0"/>
                          </a:rPr>
                          <m:t>𝑠𝑖𝑑𝑒</m:t>
                        </m:r>
                      </m:den>
                    </m:f>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23703" y="4360922"/>
                <a:ext cx="3333404" cy="614825"/>
              </a:xfrm>
              <a:blipFill>
                <a:blip r:embed="rId2"/>
                <a:stretch>
                  <a:fillRect l="-2742" t="-5941" b="-1980"/>
                </a:stretch>
              </a:blipFill>
            </p:spPr>
            <p:txBody>
              <a:bodyPr/>
              <a:lstStyle/>
              <a:p>
                <a:r>
                  <a:rPr lang="en-US">
                    <a:noFill/>
                  </a:rPr>
                  <a:t> </a:t>
                </a:r>
              </a:p>
            </p:txBody>
          </p:sp>
        </mc:Fallback>
      </mc:AlternateContent>
      <p:pic>
        <p:nvPicPr>
          <p:cNvPr id="27650" name="Picture 2" descr="http://www.mathworks.com/help/releases/R2015b/matlab/ref/definition_si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2812" y="2776716"/>
            <a:ext cx="3619500" cy="40005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52774"/>
          <a:stretch/>
        </p:blipFill>
        <p:spPr>
          <a:xfrm>
            <a:off x="523703" y="1619782"/>
            <a:ext cx="6766559" cy="521015"/>
          </a:xfrm>
          <a:prstGeom prst="rect">
            <a:avLst/>
          </a:prstGeom>
        </p:spPr>
      </p:pic>
      <p:sp>
        <p:nvSpPr>
          <p:cNvPr id="4" name="TextBox 3"/>
          <p:cNvSpPr txBox="1"/>
          <p:nvPr/>
        </p:nvSpPr>
        <p:spPr>
          <a:xfrm>
            <a:off x="483947" y="1219198"/>
            <a:ext cx="23021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 = the image intensity</a:t>
            </a:r>
          </a:p>
        </p:txBody>
      </p:sp>
      <p:sp>
        <p:nvSpPr>
          <p:cNvPr id="5" name="Left Brace 4"/>
          <p:cNvSpPr/>
          <p:nvPr/>
        </p:nvSpPr>
        <p:spPr>
          <a:xfrm rot="16200000">
            <a:off x="2890434" y="1032530"/>
            <a:ext cx="268499" cy="237901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Left Brace 8"/>
          <p:cNvSpPr/>
          <p:nvPr/>
        </p:nvSpPr>
        <p:spPr>
          <a:xfrm rot="16200000">
            <a:off x="5691813" y="1029930"/>
            <a:ext cx="268499" cy="237901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p:cNvSpPr txBox="1"/>
          <p:nvPr/>
        </p:nvSpPr>
        <p:spPr>
          <a:xfrm>
            <a:off x="1886868" y="2293528"/>
            <a:ext cx="22907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gradient in x direction </a:t>
            </a:r>
          </a:p>
        </p:txBody>
      </p:sp>
      <p:sp>
        <p:nvSpPr>
          <p:cNvPr id="11" name="TextBox 10"/>
          <p:cNvSpPr txBox="1"/>
          <p:nvPr/>
        </p:nvSpPr>
        <p:spPr>
          <a:xfrm>
            <a:off x="4689885" y="2293528"/>
            <a:ext cx="22907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gradient in y direction </a:t>
            </a:r>
          </a:p>
        </p:txBody>
      </p:sp>
      <p:grpSp>
        <p:nvGrpSpPr>
          <p:cNvPr id="10" name="Group 9"/>
          <p:cNvGrpSpPr/>
          <p:nvPr/>
        </p:nvGrpSpPr>
        <p:grpSpPr>
          <a:xfrm>
            <a:off x="523702" y="2908553"/>
            <a:ext cx="6766559" cy="847611"/>
            <a:chOff x="523702" y="2855545"/>
            <a:chExt cx="6766559" cy="847611"/>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62701"/>
            <a:stretch/>
          </p:blipFill>
          <p:spPr>
            <a:xfrm>
              <a:off x="523702" y="2855545"/>
              <a:ext cx="6766559" cy="411500"/>
            </a:xfrm>
            <a:prstGeom prst="rect">
              <a:avLst/>
            </a:prstGeom>
          </p:spPr>
        </p:pic>
        <p:sp>
          <p:nvSpPr>
            <p:cNvPr id="12" name="Left Brace 11"/>
            <p:cNvSpPr/>
            <p:nvPr/>
          </p:nvSpPr>
          <p:spPr>
            <a:xfrm rot="16200000">
              <a:off x="3135601" y="2072826"/>
              <a:ext cx="268499" cy="237901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Left Brace 12"/>
            <p:cNvSpPr/>
            <p:nvPr/>
          </p:nvSpPr>
          <p:spPr>
            <a:xfrm rot="16200000">
              <a:off x="5804460" y="2070226"/>
              <a:ext cx="268499" cy="237901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2132035" y="3333824"/>
              <a:ext cx="22955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gradient in y direction </a:t>
              </a:r>
            </a:p>
          </p:txBody>
        </p:sp>
        <p:sp>
          <p:nvSpPr>
            <p:cNvPr id="15" name="TextBox 14"/>
            <p:cNvSpPr txBox="1"/>
            <p:nvPr/>
          </p:nvSpPr>
          <p:spPr>
            <a:xfrm>
              <a:off x="4802532" y="3333824"/>
              <a:ext cx="22907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gradient in x direction </a:t>
              </a:r>
            </a:p>
          </p:txBody>
        </p:sp>
      </p:grpSp>
      <p:sp>
        <p:nvSpPr>
          <p:cNvPr id="16" name="Slide Number Placeholder 15">
            <a:extLst>
              <a:ext uri="{FF2B5EF4-FFF2-40B4-BE49-F238E27FC236}">
                <a16:creationId xmlns:a16="http://schemas.microsoft.com/office/drawing/2014/main" id="{8D28F3C8-1A07-4C5F-952D-CD2F4066A3B2}"/>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64</a:t>
            </a:fld>
            <a:endParaRPr lang="en-US">
              <a:solidFill>
                <a:prstClr val="black">
                  <a:tint val="75000"/>
                </a:prstClr>
              </a:solidFill>
            </a:endParaRPr>
          </a:p>
        </p:txBody>
      </p:sp>
    </p:spTree>
    <p:extLst>
      <p:ext uri="{BB962C8B-B14F-4D97-AF65-F5344CB8AC3E}">
        <p14:creationId xmlns:p14="http://schemas.microsoft.com/office/powerpoint/2010/main" val="138219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9" grpId="0" animBg="1"/>
      <p:bldP spid="8" grpId="0"/>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Gradients</a:t>
            </a:r>
          </a:p>
        </p:txBody>
      </p:sp>
      <p:graphicFrame>
        <p:nvGraphicFramePr>
          <p:cNvPr id="4" name="Content Placeholder 3"/>
          <p:cNvGraphicFramePr>
            <a:graphicFrameLocks noGrp="1"/>
          </p:cNvGraphicFramePr>
          <p:nvPr>
            <p:ph idx="1"/>
          </p:nvPr>
        </p:nvGraphicFramePr>
        <p:xfrm>
          <a:off x="573312" y="990600"/>
          <a:ext cx="7315200" cy="5486400"/>
        </p:xfrm>
        <a:graphic>
          <a:graphicData uri="http://schemas.openxmlformats.org/drawingml/2006/table">
            <a:tbl>
              <a:tblPr firstRow="1" bandRow="1">
                <a:tableStyleId>{5940675A-B579-460E-94D1-54222C63F5DA}</a:tableStyleId>
              </a:tblPr>
              <a:tblGrid>
                <a:gridCol w="365760">
                  <a:extLst>
                    <a:ext uri="{9D8B030D-6E8A-4147-A177-3AD203B41FA5}">
                      <a16:colId xmlns:a16="http://schemas.microsoft.com/office/drawing/2014/main" val="20000"/>
                    </a:ext>
                  </a:extLst>
                </a:gridCol>
                <a:gridCol w="365760">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365760">
                  <a:extLst>
                    <a:ext uri="{9D8B030D-6E8A-4147-A177-3AD203B41FA5}">
                      <a16:colId xmlns:a16="http://schemas.microsoft.com/office/drawing/2014/main" val="20004"/>
                    </a:ext>
                  </a:extLst>
                </a:gridCol>
                <a:gridCol w="365760">
                  <a:extLst>
                    <a:ext uri="{9D8B030D-6E8A-4147-A177-3AD203B41FA5}">
                      <a16:colId xmlns:a16="http://schemas.microsoft.com/office/drawing/2014/main" val="20005"/>
                    </a:ext>
                  </a:extLst>
                </a:gridCol>
                <a:gridCol w="365760">
                  <a:extLst>
                    <a:ext uri="{9D8B030D-6E8A-4147-A177-3AD203B41FA5}">
                      <a16:colId xmlns:a16="http://schemas.microsoft.com/office/drawing/2014/main" val="20006"/>
                    </a:ext>
                  </a:extLst>
                </a:gridCol>
                <a:gridCol w="365760">
                  <a:extLst>
                    <a:ext uri="{9D8B030D-6E8A-4147-A177-3AD203B41FA5}">
                      <a16:colId xmlns:a16="http://schemas.microsoft.com/office/drawing/2014/main" val="20007"/>
                    </a:ext>
                  </a:extLst>
                </a:gridCol>
                <a:gridCol w="365760">
                  <a:extLst>
                    <a:ext uri="{9D8B030D-6E8A-4147-A177-3AD203B41FA5}">
                      <a16:colId xmlns:a16="http://schemas.microsoft.com/office/drawing/2014/main" val="20008"/>
                    </a:ext>
                  </a:extLst>
                </a:gridCol>
                <a:gridCol w="365760">
                  <a:extLst>
                    <a:ext uri="{9D8B030D-6E8A-4147-A177-3AD203B41FA5}">
                      <a16:colId xmlns:a16="http://schemas.microsoft.com/office/drawing/2014/main" val="20009"/>
                    </a:ext>
                  </a:extLst>
                </a:gridCol>
                <a:gridCol w="365760">
                  <a:extLst>
                    <a:ext uri="{9D8B030D-6E8A-4147-A177-3AD203B41FA5}">
                      <a16:colId xmlns:a16="http://schemas.microsoft.com/office/drawing/2014/main" val="20010"/>
                    </a:ext>
                  </a:extLst>
                </a:gridCol>
                <a:gridCol w="365760">
                  <a:extLst>
                    <a:ext uri="{9D8B030D-6E8A-4147-A177-3AD203B41FA5}">
                      <a16:colId xmlns:a16="http://schemas.microsoft.com/office/drawing/2014/main" val="20011"/>
                    </a:ext>
                  </a:extLst>
                </a:gridCol>
                <a:gridCol w="365760">
                  <a:extLst>
                    <a:ext uri="{9D8B030D-6E8A-4147-A177-3AD203B41FA5}">
                      <a16:colId xmlns:a16="http://schemas.microsoft.com/office/drawing/2014/main" val="20012"/>
                    </a:ext>
                  </a:extLst>
                </a:gridCol>
                <a:gridCol w="365760">
                  <a:extLst>
                    <a:ext uri="{9D8B030D-6E8A-4147-A177-3AD203B41FA5}">
                      <a16:colId xmlns:a16="http://schemas.microsoft.com/office/drawing/2014/main" val="20013"/>
                    </a:ext>
                  </a:extLst>
                </a:gridCol>
                <a:gridCol w="365760">
                  <a:extLst>
                    <a:ext uri="{9D8B030D-6E8A-4147-A177-3AD203B41FA5}">
                      <a16:colId xmlns:a16="http://schemas.microsoft.com/office/drawing/2014/main" val="20014"/>
                    </a:ext>
                  </a:extLst>
                </a:gridCol>
                <a:gridCol w="365760">
                  <a:extLst>
                    <a:ext uri="{9D8B030D-6E8A-4147-A177-3AD203B41FA5}">
                      <a16:colId xmlns:a16="http://schemas.microsoft.com/office/drawing/2014/main" val="20015"/>
                    </a:ext>
                  </a:extLst>
                </a:gridCol>
                <a:gridCol w="365760">
                  <a:extLst>
                    <a:ext uri="{9D8B030D-6E8A-4147-A177-3AD203B41FA5}">
                      <a16:colId xmlns:a16="http://schemas.microsoft.com/office/drawing/2014/main" val="20016"/>
                    </a:ext>
                  </a:extLst>
                </a:gridCol>
                <a:gridCol w="365760">
                  <a:extLst>
                    <a:ext uri="{9D8B030D-6E8A-4147-A177-3AD203B41FA5}">
                      <a16:colId xmlns:a16="http://schemas.microsoft.com/office/drawing/2014/main" val="20017"/>
                    </a:ext>
                  </a:extLst>
                </a:gridCol>
                <a:gridCol w="365760">
                  <a:extLst>
                    <a:ext uri="{9D8B030D-6E8A-4147-A177-3AD203B41FA5}">
                      <a16:colId xmlns:a16="http://schemas.microsoft.com/office/drawing/2014/main" val="20018"/>
                    </a:ext>
                  </a:extLst>
                </a:gridCol>
                <a:gridCol w="365760">
                  <a:extLst>
                    <a:ext uri="{9D8B030D-6E8A-4147-A177-3AD203B41FA5}">
                      <a16:colId xmlns:a16="http://schemas.microsoft.com/office/drawing/2014/main" val="20019"/>
                    </a:ext>
                  </a:extLst>
                </a:gridCol>
              </a:tblGrid>
              <a:tr h="27432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274320">
                <a:tc>
                  <a:txBody>
                    <a:bodyPr/>
                    <a:lstStyle/>
                    <a:p>
                      <a:endParaRPr lang="en-US"/>
                    </a:p>
                  </a:txBody>
                  <a:tcPr/>
                </a:tc>
                <a:tc>
                  <a:txBody>
                    <a:bodyPr/>
                    <a:lstStyle/>
                    <a:p>
                      <a:endParaRPr lang="en-US" dirty="0"/>
                    </a:p>
                  </a:txBody>
                  <a:tcPr>
                    <a:solidFill>
                      <a:srgbClr val="FF0000"/>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7"/>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8"/>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9"/>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10"/>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11"/>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12"/>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extLst>
                  <a:ext uri="{0D108BD9-81ED-4DB2-BD59-A6C34878D82A}">
                    <a16:rowId xmlns:a16="http://schemas.microsoft.com/office/drawing/2014/main" val="10013"/>
                  </a:ext>
                </a:extLst>
              </a:tr>
              <a:tr h="27432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14"/>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5317" y="99962"/>
            <a:ext cx="4382112" cy="714475"/>
          </a:xfrm>
          <a:prstGeom prst="rect">
            <a:avLst/>
          </a:prstGeom>
        </p:spPr>
      </p:pic>
      <p:sp>
        <p:nvSpPr>
          <p:cNvPr id="3" name="TextBox 2"/>
          <p:cNvSpPr txBox="1"/>
          <p:nvPr/>
        </p:nvSpPr>
        <p:spPr>
          <a:xfrm>
            <a:off x="1828799" y="1966686"/>
            <a:ext cx="2348720"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m(x, y) = </a:t>
            </a:r>
            <a:r>
              <a:rPr kumimoji="0" lang="en-US" sz="1800" b="0" i="0" u="none" strike="noStrike" kern="1200" cap="none" spc="0" normalizeH="0" baseline="0" noProof="0" dirty="0" err="1">
                <a:ln>
                  <a:noFill/>
                </a:ln>
                <a:solidFill>
                  <a:srgbClr val="FF0000"/>
                </a:solidFill>
                <a:effectLst/>
                <a:uLnTx/>
                <a:uFillTx/>
                <a:latin typeface="Calibri"/>
                <a:ea typeface="+mn-ea"/>
                <a:cs typeface="+mn-cs"/>
              </a:rPr>
              <a:t>sqrt</a:t>
            </a:r>
            <a:r>
              <a:rPr kumimoji="0" lang="en-US" sz="1800" b="0" i="0" u="none" strike="noStrike" kern="1200" cap="none" spc="0" normalizeH="0" baseline="0" noProof="0" dirty="0">
                <a:ln>
                  <a:noFill/>
                </a:ln>
                <a:solidFill>
                  <a:srgbClr val="FF0000"/>
                </a:solidFill>
                <a:effectLst/>
                <a:uLnTx/>
                <a:uFillTx/>
                <a:latin typeface="Calibri"/>
                <a:ea typeface="+mn-ea"/>
                <a:cs typeface="+mn-cs"/>
              </a:rPr>
              <a:t>(1 + 0) =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FF0000"/>
                </a:solidFill>
                <a:effectLst/>
                <a:uLnTx/>
                <a:uFillTx/>
                <a:latin typeface="Calibri"/>
                <a:ea typeface="+mn-ea"/>
                <a:cs typeface="+mn-cs"/>
              </a:rPr>
              <a:t>Θ</a:t>
            </a:r>
            <a:r>
              <a:rPr kumimoji="0" lang="en-US" sz="1800" b="0" i="0" u="none" strike="noStrike" kern="1200" cap="none" spc="0" normalizeH="0" baseline="0" noProof="0" dirty="0">
                <a:ln>
                  <a:noFill/>
                </a:ln>
                <a:solidFill>
                  <a:srgbClr val="FF0000"/>
                </a:solidFill>
                <a:effectLst/>
                <a:uLnTx/>
                <a:uFillTx/>
                <a:latin typeface="Calibri"/>
                <a:ea typeface="+mn-ea"/>
                <a:cs typeface="+mn-cs"/>
              </a:rPr>
              <a:t>(x, y) = </a:t>
            </a:r>
            <a:r>
              <a:rPr kumimoji="0" lang="en-US" sz="1800" b="0" i="0" u="none" strike="noStrike" kern="1200" cap="none" spc="0" normalizeH="0" baseline="0" noProof="0" dirty="0" err="1">
                <a:ln>
                  <a:noFill/>
                </a:ln>
                <a:solidFill>
                  <a:srgbClr val="FF0000"/>
                </a:solidFill>
                <a:effectLst/>
                <a:uLnTx/>
                <a:uFillTx/>
                <a:latin typeface="Calibri"/>
                <a:ea typeface="+mn-ea"/>
                <a:cs typeface="+mn-cs"/>
              </a:rPr>
              <a:t>atan</a:t>
            </a:r>
            <a:r>
              <a:rPr kumimoji="0" lang="en-US" sz="1800" b="0" i="0" u="none" strike="noStrike" kern="1200" cap="none" spc="0" normalizeH="0" baseline="0" noProof="0" dirty="0">
                <a:ln>
                  <a:noFill/>
                </a:ln>
                <a:solidFill>
                  <a:srgbClr val="FF0000"/>
                </a:solidFill>
                <a:effectLst/>
                <a:uLnTx/>
                <a:uFillTx/>
                <a:latin typeface="Calibri"/>
                <a:ea typeface="+mn-ea"/>
                <a:cs typeface="+mn-cs"/>
              </a:rPr>
              <a:t>(0/-1) = 0 </a:t>
            </a:r>
          </a:p>
        </p:txBody>
      </p:sp>
      <p:cxnSp>
        <p:nvCxnSpPr>
          <p:cNvPr id="7" name="Straight Arrow Connector 6"/>
          <p:cNvCxnSpPr/>
          <p:nvPr/>
        </p:nvCxnSpPr>
        <p:spPr>
          <a:xfrm>
            <a:off x="558800" y="2264228"/>
            <a:ext cx="11176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AC4726A-8E20-4033-B44D-72BB9BDF8B73}"/>
              </a:ext>
            </a:extLst>
          </p:cNvPr>
          <p:cNvSpPr txBox="1"/>
          <p:nvPr/>
        </p:nvSpPr>
        <p:spPr>
          <a:xfrm>
            <a:off x="248574" y="6477000"/>
            <a:ext cx="670376" cy="369332"/>
          </a:xfrm>
          <a:prstGeom prst="rect">
            <a:avLst/>
          </a:prstGeom>
          <a:noFill/>
        </p:spPr>
        <p:txBody>
          <a:bodyPr wrap="none" rtlCol="0">
            <a:spAutoFit/>
          </a:bodyPr>
          <a:lstStyle/>
          <a:p>
            <a:r>
              <a:rPr lang="en-US" dirty="0"/>
              <a:t>(0, 0)</a:t>
            </a:r>
          </a:p>
        </p:txBody>
      </p:sp>
      <p:sp>
        <p:nvSpPr>
          <p:cNvPr id="8" name="TextBox 7">
            <a:extLst>
              <a:ext uri="{FF2B5EF4-FFF2-40B4-BE49-F238E27FC236}">
                <a16:creationId xmlns:a16="http://schemas.microsoft.com/office/drawing/2014/main" id="{3EC41D1A-5FF6-4B6B-A226-BBD8E0BC937F}"/>
              </a:ext>
            </a:extLst>
          </p:cNvPr>
          <p:cNvSpPr txBox="1"/>
          <p:nvPr/>
        </p:nvSpPr>
        <p:spPr>
          <a:xfrm>
            <a:off x="7604460" y="6477000"/>
            <a:ext cx="284052" cy="369332"/>
          </a:xfrm>
          <a:prstGeom prst="rect">
            <a:avLst/>
          </a:prstGeom>
          <a:noFill/>
        </p:spPr>
        <p:txBody>
          <a:bodyPr wrap="none" rtlCol="0">
            <a:spAutoFit/>
          </a:bodyPr>
          <a:lstStyle/>
          <a:p>
            <a:r>
              <a:rPr lang="en-US" dirty="0"/>
              <a:t>x</a:t>
            </a:r>
          </a:p>
        </p:txBody>
      </p:sp>
      <p:sp>
        <p:nvSpPr>
          <p:cNvPr id="10" name="TextBox 9">
            <a:extLst>
              <a:ext uri="{FF2B5EF4-FFF2-40B4-BE49-F238E27FC236}">
                <a16:creationId xmlns:a16="http://schemas.microsoft.com/office/drawing/2014/main" id="{A5EAA19B-CC7D-472C-841E-61F9F3DF5C70}"/>
              </a:ext>
            </a:extLst>
          </p:cNvPr>
          <p:cNvSpPr txBox="1"/>
          <p:nvPr/>
        </p:nvSpPr>
        <p:spPr>
          <a:xfrm>
            <a:off x="248574" y="914400"/>
            <a:ext cx="288862" cy="369332"/>
          </a:xfrm>
          <a:prstGeom prst="rect">
            <a:avLst/>
          </a:prstGeom>
          <a:noFill/>
        </p:spPr>
        <p:txBody>
          <a:bodyPr wrap="none" rtlCol="0">
            <a:spAutoFit/>
          </a:bodyPr>
          <a:lstStyle/>
          <a:p>
            <a:r>
              <a:rPr lang="en-US" dirty="0"/>
              <a:t>y</a:t>
            </a:r>
          </a:p>
        </p:txBody>
      </p:sp>
      <p:sp>
        <p:nvSpPr>
          <p:cNvPr id="9" name="Slide Number Placeholder 8">
            <a:extLst>
              <a:ext uri="{FF2B5EF4-FFF2-40B4-BE49-F238E27FC236}">
                <a16:creationId xmlns:a16="http://schemas.microsoft.com/office/drawing/2014/main" id="{324C3C8A-D36A-4753-8A43-C6549C733BBD}"/>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65</a:t>
            </a:fld>
            <a:endParaRPr lang="en-US">
              <a:solidFill>
                <a:prstClr val="black">
                  <a:tint val="75000"/>
                </a:prstClr>
              </a:solidFill>
            </a:endParaRPr>
          </a:p>
        </p:txBody>
      </p:sp>
    </p:spTree>
    <p:extLst>
      <p:ext uri="{BB962C8B-B14F-4D97-AF65-F5344CB8AC3E}">
        <p14:creationId xmlns:p14="http://schemas.microsoft.com/office/powerpoint/2010/main" val="3610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Gradients</a:t>
            </a:r>
          </a:p>
        </p:txBody>
      </p:sp>
      <p:graphicFrame>
        <p:nvGraphicFramePr>
          <p:cNvPr id="4" name="Content Placeholder 3"/>
          <p:cNvGraphicFramePr>
            <a:graphicFrameLocks noGrp="1"/>
          </p:cNvGraphicFramePr>
          <p:nvPr>
            <p:ph idx="1"/>
          </p:nvPr>
        </p:nvGraphicFramePr>
        <p:xfrm>
          <a:off x="573312" y="990600"/>
          <a:ext cx="7315200" cy="5486400"/>
        </p:xfrm>
        <a:graphic>
          <a:graphicData uri="http://schemas.openxmlformats.org/drawingml/2006/table">
            <a:tbl>
              <a:tblPr firstRow="1" bandRow="1">
                <a:tableStyleId>{5940675A-B579-460E-94D1-54222C63F5DA}</a:tableStyleId>
              </a:tblPr>
              <a:tblGrid>
                <a:gridCol w="365760">
                  <a:extLst>
                    <a:ext uri="{9D8B030D-6E8A-4147-A177-3AD203B41FA5}">
                      <a16:colId xmlns:a16="http://schemas.microsoft.com/office/drawing/2014/main" val="20000"/>
                    </a:ext>
                  </a:extLst>
                </a:gridCol>
                <a:gridCol w="365760">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365760">
                  <a:extLst>
                    <a:ext uri="{9D8B030D-6E8A-4147-A177-3AD203B41FA5}">
                      <a16:colId xmlns:a16="http://schemas.microsoft.com/office/drawing/2014/main" val="20004"/>
                    </a:ext>
                  </a:extLst>
                </a:gridCol>
                <a:gridCol w="365760">
                  <a:extLst>
                    <a:ext uri="{9D8B030D-6E8A-4147-A177-3AD203B41FA5}">
                      <a16:colId xmlns:a16="http://schemas.microsoft.com/office/drawing/2014/main" val="20005"/>
                    </a:ext>
                  </a:extLst>
                </a:gridCol>
                <a:gridCol w="365760">
                  <a:extLst>
                    <a:ext uri="{9D8B030D-6E8A-4147-A177-3AD203B41FA5}">
                      <a16:colId xmlns:a16="http://schemas.microsoft.com/office/drawing/2014/main" val="20006"/>
                    </a:ext>
                  </a:extLst>
                </a:gridCol>
                <a:gridCol w="365760">
                  <a:extLst>
                    <a:ext uri="{9D8B030D-6E8A-4147-A177-3AD203B41FA5}">
                      <a16:colId xmlns:a16="http://schemas.microsoft.com/office/drawing/2014/main" val="20007"/>
                    </a:ext>
                  </a:extLst>
                </a:gridCol>
                <a:gridCol w="365760">
                  <a:extLst>
                    <a:ext uri="{9D8B030D-6E8A-4147-A177-3AD203B41FA5}">
                      <a16:colId xmlns:a16="http://schemas.microsoft.com/office/drawing/2014/main" val="20008"/>
                    </a:ext>
                  </a:extLst>
                </a:gridCol>
                <a:gridCol w="365760">
                  <a:extLst>
                    <a:ext uri="{9D8B030D-6E8A-4147-A177-3AD203B41FA5}">
                      <a16:colId xmlns:a16="http://schemas.microsoft.com/office/drawing/2014/main" val="20009"/>
                    </a:ext>
                  </a:extLst>
                </a:gridCol>
                <a:gridCol w="365760">
                  <a:extLst>
                    <a:ext uri="{9D8B030D-6E8A-4147-A177-3AD203B41FA5}">
                      <a16:colId xmlns:a16="http://schemas.microsoft.com/office/drawing/2014/main" val="20010"/>
                    </a:ext>
                  </a:extLst>
                </a:gridCol>
                <a:gridCol w="365760">
                  <a:extLst>
                    <a:ext uri="{9D8B030D-6E8A-4147-A177-3AD203B41FA5}">
                      <a16:colId xmlns:a16="http://schemas.microsoft.com/office/drawing/2014/main" val="20011"/>
                    </a:ext>
                  </a:extLst>
                </a:gridCol>
                <a:gridCol w="365760">
                  <a:extLst>
                    <a:ext uri="{9D8B030D-6E8A-4147-A177-3AD203B41FA5}">
                      <a16:colId xmlns:a16="http://schemas.microsoft.com/office/drawing/2014/main" val="20012"/>
                    </a:ext>
                  </a:extLst>
                </a:gridCol>
                <a:gridCol w="365760">
                  <a:extLst>
                    <a:ext uri="{9D8B030D-6E8A-4147-A177-3AD203B41FA5}">
                      <a16:colId xmlns:a16="http://schemas.microsoft.com/office/drawing/2014/main" val="20013"/>
                    </a:ext>
                  </a:extLst>
                </a:gridCol>
                <a:gridCol w="365760">
                  <a:extLst>
                    <a:ext uri="{9D8B030D-6E8A-4147-A177-3AD203B41FA5}">
                      <a16:colId xmlns:a16="http://schemas.microsoft.com/office/drawing/2014/main" val="20014"/>
                    </a:ext>
                  </a:extLst>
                </a:gridCol>
                <a:gridCol w="365760">
                  <a:extLst>
                    <a:ext uri="{9D8B030D-6E8A-4147-A177-3AD203B41FA5}">
                      <a16:colId xmlns:a16="http://schemas.microsoft.com/office/drawing/2014/main" val="20015"/>
                    </a:ext>
                  </a:extLst>
                </a:gridCol>
                <a:gridCol w="365760">
                  <a:extLst>
                    <a:ext uri="{9D8B030D-6E8A-4147-A177-3AD203B41FA5}">
                      <a16:colId xmlns:a16="http://schemas.microsoft.com/office/drawing/2014/main" val="20016"/>
                    </a:ext>
                  </a:extLst>
                </a:gridCol>
                <a:gridCol w="365760">
                  <a:extLst>
                    <a:ext uri="{9D8B030D-6E8A-4147-A177-3AD203B41FA5}">
                      <a16:colId xmlns:a16="http://schemas.microsoft.com/office/drawing/2014/main" val="20017"/>
                    </a:ext>
                  </a:extLst>
                </a:gridCol>
                <a:gridCol w="365760">
                  <a:extLst>
                    <a:ext uri="{9D8B030D-6E8A-4147-A177-3AD203B41FA5}">
                      <a16:colId xmlns:a16="http://schemas.microsoft.com/office/drawing/2014/main" val="20018"/>
                    </a:ext>
                  </a:extLst>
                </a:gridCol>
                <a:gridCol w="365760">
                  <a:extLst>
                    <a:ext uri="{9D8B030D-6E8A-4147-A177-3AD203B41FA5}">
                      <a16:colId xmlns:a16="http://schemas.microsoft.com/office/drawing/2014/main" val="20019"/>
                    </a:ext>
                  </a:extLst>
                </a:gridCol>
              </a:tblGrid>
              <a:tr h="27432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7"/>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8"/>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9"/>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10"/>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11"/>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rgbClr val="FF0000"/>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12"/>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extLst>
                  <a:ext uri="{0D108BD9-81ED-4DB2-BD59-A6C34878D82A}">
                    <a16:rowId xmlns:a16="http://schemas.microsoft.com/office/drawing/2014/main" val="10013"/>
                  </a:ext>
                </a:extLst>
              </a:tr>
              <a:tr h="27432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14"/>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5317" y="99962"/>
            <a:ext cx="4382112" cy="714475"/>
          </a:xfrm>
          <a:prstGeom prst="rect">
            <a:avLst/>
          </a:prstGeom>
        </p:spPr>
      </p:pic>
      <p:sp>
        <p:nvSpPr>
          <p:cNvPr id="3" name="TextBox 2"/>
          <p:cNvSpPr txBox="1"/>
          <p:nvPr/>
        </p:nvSpPr>
        <p:spPr>
          <a:xfrm>
            <a:off x="2097312" y="4165600"/>
            <a:ext cx="2401491"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m(x, y) = </a:t>
            </a:r>
            <a:r>
              <a:rPr kumimoji="0" lang="en-US" sz="1800" b="0" i="0" u="none" strike="noStrike" kern="1200" cap="none" spc="0" normalizeH="0" baseline="0" noProof="0" dirty="0" err="1">
                <a:ln>
                  <a:noFill/>
                </a:ln>
                <a:solidFill>
                  <a:srgbClr val="FF0000"/>
                </a:solidFill>
                <a:effectLst/>
                <a:uLnTx/>
                <a:uFillTx/>
                <a:latin typeface="Calibri"/>
                <a:ea typeface="+mn-ea"/>
                <a:cs typeface="+mn-cs"/>
              </a:rPr>
              <a:t>sqrt</a:t>
            </a:r>
            <a:r>
              <a:rPr kumimoji="0" lang="en-US" sz="1800" b="0" i="0" u="none" strike="noStrike" kern="1200" cap="none" spc="0" normalizeH="0" baseline="0" noProof="0" dirty="0">
                <a:ln>
                  <a:noFill/>
                </a:ln>
                <a:solidFill>
                  <a:srgbClr val="FF0000"/>
                </a:solidFill>
                <a:effectLst/>
                <a:uLnTx/>
                <a:uFillTx/>
                <a:latin typeface="Calibri"/>
                <a:ea typeface="+mn-ea"/>
                <a:cs typeface="+mn-cs"/>
              </a:rPr>
              <a:t>(0 + 1) =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FF0000"/>
                </a:solidFill>
                <a:effectLst/>
                <a:uLnTx/>
                <a:uFillTx/>
                <a:latin typeface="Calibri"/>
                <a:ea typeface="+mn-ea"/>
                <a:cs typeface="+mn-cs"/>
              </a:rPr>
              <a:t>Θ</a:t>
            </a:r>
            <a:r>
              <a:rPr kumimoji="0" lang="en-US" sz="1800" b="0" i="0" u="none" strike="noStrike" kern="1200" cap="none" spc="0" normalizeH="0" baseline="0" noProof="0" dirty="0">
                <a:ln>
                  <a:noFill/>
                </a:ln>
                <a:solidFill>
                  <a:srgbClr val="FF0000"/>
                </a:solidFill>
                <a:effectLst/>
                <a:uLnTx/>
                <a:uFillTx/>
                <a:latin typeface="Calibri"/>
                <a:ea typeface="+mn-ea"/>
                <a:cs typeface="+mn-cs"/>
              </a:rPr>
              <a:t>(x, y) = </a:t>
            </a:r>
            <a:r>
              <a:rPr kumimoji="0" lang="en-US" sz="1800" b="0" i="0" u="none" strike="noStrike" kern="1200" cap="none" spc="0" normalizeH="0" baseline="0" noProof="0" dirty="0" err="1">
                <a:ln>
                  <a:noFill/>
                </a:ln>
                <a:solidFill>
                  <a:srgbClr val="FF0000"/>
                </a:solidFill>
                <a:effectLst/>
                <a:uLnTx/>
                <a:uFillTx/>
                <a:latin typeface="Calibri"/>
                <a:ea typeface="+mn-ea"/>
                <a:cs typeface="+mn-cs"/>
              </a:rPr>
              <a:t>atan</a:t>
            </a:r>
            <a:r>
              <a:rPr kumimoji="0" lang="en-US" sz="1800" b="0" i="0" u="none" strike="noStrike" kern="1200" cap="none" spc="0" normalizeH="0" baseline="0" noProof="0" dirty="0">
                <a:ln>
                  <a:noFill/>
                </a:ln>
                <a:solidFill>
                  <a:srgbClr val="FF0000"/>
                </a:solidFill>
                <a:effectLst/>
                <a:uLnTx/>
                <a:uFillTx/>
                <a:latin typeface="Calibri"/>
                <a:ea typeface="+mn-ea"/>
                <a:cs typeface="+mn-cs"/>
              </a:rPr>
              <a:t>(1/0) = 90 </a:t>
            </a:r>
          </a:p>
        </p:txBody>
      </p:sp>
      <p:cxnSp>
        <p:nvCxnSpPr>
          <p:cNvPr id="8" name="Straight Arrow Connector 7"/>
          <p:cNvCxnSpPr/>
          <p:nvPr/>
        </p:nvCxnSpPr>
        <p:spPr>
          <a:xfrm rot="16200000">
            <a:off x="3113314" y="5537199"/>
            <a:ext cx="11176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AD08FDF-1971-4CD1-9644-B696E84E3714}"/>
              </a:ext>
            </a:extLst>
          </p:cNvPr>
          <p:cNvSpPr txBox="1"/>
          <p:nvPr/>
        </p:nvSpPr>
        <p:spPr>
          <a:xfrm>
            <a:off x="248574" y="6477000"/>
            <a:ext cx="670376" cy="369332"/>
          </a:xfrm>
          <a:prstGeom prst="rect">
            <a:avLst/>
          </a:prstGeom>
          <a:noFill/>
        </p:spPr>
        <p:txBody>
          <a:bodyPr wrap="none" rtlCol="0">
            <a:spAutoFit/>
          </a:bodyPr>
          <a:lstStyle/>
          <a:p>
            <a:r>
              <a:rPr lang="en-US" dirty="0"/>
              <a:t>(0, 0)</a:t>
            </a:r>
          </a:p>
        </p:txBody>
      </p:sp>
      <p:sp>
        <p:nvSpPr>
          <p:cNvPr id="10" name="TextBox 9">
            <a:extLst>
              <a:ext uri="{FF2B5EF4-FFF2-40B4-BE49-F238E27FC236}">
                <a16:creationId xmlns:a16="http://schemas.microsoft.com/office/drawing/2014/main" id="{927C4D7D-0050-45BE-927C-2002F50667FA}"/>
              </a:ext>
            </a:extLst>
          </p:cNvPr>
          <p:cNvSpPr txBox="1"/>
          <p:nvPr/>
        </p:nvSpPr>
        <p:spPr>
          <a:xfrm>
            <a:off x="7604460" y="6477000"/>
            <a:ext cx="284052" cy="369332"/>
          </a:xfrm>
          <a:prstGeom prst="rect">
            <a:avLst/>
          </a:prstGeom>
          <a:noFill/>
        </p:spPr>
        <p:txBody>
          <a:bodyPr wrap="none" rtlCol="0">
            <a:spAutoFit/>
          </a:bodyPr>
          <a:lstStyle/>
          <a:p>
            <a:r>
              <a:rPr lang="en-US" dirty="0"/>
              <a:t>x</a:t>
            </a:r>
          </a:p>
        </p:txBody>
      </p:sp>
      <p:sp>
        <p:nvSpPr>
          <p:cNvPr id="12" name="TextBox 11">
            <a:extLst>
              <a:ext uri="{FF2B5EF4-FFF2-40B4-BE49-F238E27FC236}">
                <a16:creationId xmlns:a16="http://schemas.microsoft.com/office/drawing/2014/main" id="{77BA68ED-0DD9-45BB-ABDD-E70968E16B43}"/>
              </a:ext>
            </a:extLst>
          </p:cNvPr>
          <p:cNvSpPr txBox="1"/>
          <p:nvPr/>
        </p:nvSpPr>
        <p:spPr>
          <a:xfrm>
            <a:off x="248574" y="914400"/>
            <a:ext cx="288862" cy="369332"/>
          </a:xfrm>
          <a:prstGeom prst="rect">
            <a:avLst/>
          </a:prstGeom>
          <a:noFill/>
        </p:spPr>
        <p:txBody>
          <a:bodyPr wrap="none" rtlCol="0">
            <a:spAutoFit/>
          </a:bodyPr>
          <a:lstStyle/>
          <a:p>
            <a:r>
              <a:rPr lang="en-US" dirty="0"/>
              <a:t>y</a:t>
            </a:r>
          </a:p>
        </p:txBody>
      </p:sp>
      <p:sp>
        <p:nvSpPr>
          <p:cNvPr id="7" name="Slide Number Placeholder 6">
            <a:extLst>
              <a:ext uri="{FF2B5EF4-FFF2-40B4-BE49-F238E27FC236}">
                <a16:creationId xmlns:a16="http://schemas.microsoft.com/office/drawing/2014/main" id="{8A8A82E0-946E-49C0-B261-3B4E41D700CE}"/>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66</a:t>
            </a:fld>
            <a:endParaRPr lang="en-US">
              <a:solidFill>
                <a:prstClr val="black">
                  <a:tint val="75000"/>
                </a:prstClr>
              </a:solidFill>
            </a:endParaRPr>
          </a:p>
        </p:txBody>
      </p:sp>
    </p:spTree>
    <p:extLst>
      <p:ext uri="{BB962C8B-B14F-4D97-AF65-F5344CB8AC3E}">
        <p14:creationId xmlns:p14="http://schemas.microsoft.com/office/powerpoint/2010/main" val="61851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Gradients</a:t>
            </a:r>
          </a:p>
        </p:txBody>
      </p:sp>
      <p:graphicFrame>
        <p:nvGraphicFramePr>
          <p:cNvPr id="4" name="Content Placeholder 3"/>
          <p:cNvGraphicFramePr>
            <a:graphicFrameLocks noGrp="1"/>
          </p:cNvGraphicFramePr>
          <p:nvPr>
            <p:ph idx="1"/>
          </p:nvPr>
        </p:nvGraphicFramePr>
        <p:xfrm>
          <a:off x="573312" y="990600"/>
          <a:ext cx="7315200" cy="5486400"/>
        </p:xfrm>
        <a:graphic>
          <a:graphicData uri="http://schemas.openxmlformats.org/drawingml/2006/table">
            <a:tbl>
              <a:tblPr firstRow="1" bandRow="1">
                <a:tableStyleId>{5940675A-B579-460E-94D1-54222C63F5DA}</a:tableStyleId>
              </a:tblPr>
              <a:tblGrid>
                <a:gridCol w="365760">
                  <a:extLst>
                    <a:ext uri="{9D8B030D-6E8A-4147-A177-3AD203B41FA5}">
                      <a16:colId xmlns:a16="http://schemas.microsoft.com/office/drawing/2014/main" val="20000"/>
                    </a:ext>
                  </a:extLst>
                </a:gridCol>
                <a:gridCol w="365760">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365760">
                  <a:extLst>
                    <a:ext uri="{9D8B030D-6E8A-4147-A177-3AD203B41FA5}">
                      <a16:colId xmlns:a16="http://schemas.microsoft.com/office/drawing/2014/main" val="20004"/>
                    </a:ext>
                  </a:extLst>
                </a:gridCol>
                <a:gridCol w="365760">
                  <a:extLst>
                    <a:ext uri="{9D8B030D-6E8A-4147-A177-3AD203B41FA5}">
                      <a16:colId xmlns:a16="http://schemas.microsoft.com/office/drawing/2014/main" val="20005"/>
                    </a:ext>
                  </a:extLst>
                </a:gridCol>
                <a:gridCol w="365760">
                  <a:extLst>
                    <a:ext uri="{9D8B030D-6E8A-4147-A177-3AD203B41FA5}">
                      <a16:colId xmlns:a16="http://schemas.microsoft.com/office/drawing/2014/main" val="20006"/>
                    </a:ext>
                  </a:extLst>
                </a:gridCol>
                <a:gridCol w="365760">
                  <a:extLst>
                    <a:ext uri="{9D8B030D-6E8A-4147-A177-3AD203B41FA5}">
                      <a16:colId xmlns:a16="http://schemas.microsoft.com/office/drawing/2014/main" val="20007"/>
                    </a:ext>
                  </a:extLst>
                </a:gridCol>
                <a:gridCol w="365760">
                  <a:extLst>
                    <a:ext uri="{9D8B030D-6E8A-4147-A177-3AD203B41FA5}">
                      <a16:colId xmlns:a16="http://schemas.microsoft.com/office/drawing/2014/main" val="20008"/>
                    </a:ext>
                  </a:extLst>
                </a:gridCol>
                <a:gridCol w="365760">
                  <a:extLst>
                    <a:ext uri="{9D8B030D-6E8A-4147-A177-3AD203B41FA5}">
                      <a16:colId xmlns:a16="http://schemas.microsoft.com/office/drawing/2014/main" val="20009"/>
                    </a:ext>
                  </a:extLst>
                </a:gridCol>
                <a:gridCol w="365760">
                  <a:extLst>
                    <a:ext uri="{9D8B030D-6E8A-4147-A177-3AD203B41FA5}">
                      <a16:colId xmlns:a16="http://schemas.microsoft.com/office/drawing/2014/main" val="20010"/>
                    </a:ext>
                  </a:extLst>
                </a:gridCol>
                <a:gridCol w="365760">
                  <a:extLst>
                    <a:ext uri="{9D8B030D-6E8A-4147-A177-3AD203B41FA5}">
                      <a16:colId xmlns:a16="http://schemas.microsoft.com/office/drawing/2014/main" val="20011"/>
                    </a:ext>
                  </a:extLst>
                </a:gridCol>
                <a:gridCol w="365760">
                  <a:extLst>
                    <a:ext uri="{9D8B030D-6E8A-4147-A177-3AD203B41FA5}">
                      <a16:colId xmlns:a16="http://schemas.microsoft.com/office/drawing/2014/main" val="20012"/>
                    </a:ext>
                  </a:extLst>
                </a:gridCol>
                <a:gridCol w="365760">
                  <a:extLst>
                    <a:ext uri="{9D8B030D-6E8A-4147-A177-3AD203B41FA5}">
                      <a16:colId xmlns:a16="http://schemas.microsoft.com/office/drawing/2014/main" val="20013"/>
                    </a:ext>
                  </a:extLst>
                </a:gridCol>
                <a:gridCol w="365760">
                  <a:extLst>
                    <a:ext uri="{9D8B030D-6E8A-4147-A177-3AD203B41FA5}">
                      <a16:colId xmlns:a16="http://schemas.microsoft.com/office/drawing/2014/main" val="20014"/>
                    </a:ext>
                  </a:extLst>
                </a:gridCol>
                <a:gridCol w="365760">
                  <a:extLst>
                    <a:ext uri="{9D8B030D-6E8A-4147-A177-3AD203B41FA5}">
                      <a16:colId xmlns:a16="http://schemas.microsoft.com/office/drawing/2014/main" val="20015"/>
                    </a:ext>
                  </a:extLst>
                </a:gridCol>
                <a:gridCol w="365760">
                  <a:extLst>
                    <a:ext uri="{9D8B030D-6E8A-4147-A177-3AD203B41FA5}">
                      <a16:colId xmlns:a16="http://schemas.microsoft.com/office/drawing/2014/main" val="20016"/>
                    </a:ext>
                  </a:extLst>
                </a:gridCol>
                <a:gridCol w="365760">
                  <a:extLst>
                    <a:ext uri="{9D8B030D-6E8A-4147-A177-3AD203B41FA5}">
                      <a16:colId xmlns:a16="http://schemas.microsoft.com/office/drawing/2014/main" val="20017"/>
                    </a:ext>
                  </a:extLst>
                </a:gridCol>
                <a:gridCol w="365760">
                  <a:extLst>
                    <a:ext uri="{9D8B030D-6E8A-4147-A177-3AD203B41FA5}">
                      <a16:colId xmlns:a16="http://schemas.microsoft.com/office/drawing/2014/main" val="20018"/>
                    </a:ext>
                  </a:extLst>
                </a:gridCol>
                <a:gridCol w="365760">
                  <a:extLst>
                    <a:ext uri="{9D8B030D-6E8A-4147-A177-3AD203B41FA5}">
                      <a16:colId xmlns:a16="http://schemas.microsoft.com/office/drawing/2014/main" val="20019"/>
                    </a:ext>
                  </a:extLst>
                </a:gridCol>
              </a:tblGrid>
              <a:tr h="27432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solidFill>
                          <a:srgbClr val="FF0000"/>
                        </a:solidFill>
                      </a:endParaRPr>
                    </a:p>
                  </a:txBody>
                  <a:tcPr>
                    <a:solidFill>
                      <a:srgbClr val="FF0000"/>
                    </a:solidFill>
                  </a:tcPr>
                </a:tc>
                <a:tc>
                  <a:txBody>
                    <a:bodyPr/>
                    <a:lstStyle/>
                    <a:p>
                      <a:endParaRPr lang="en-US" dirty="0"/>
                    </a:p>
                  </a:txBody>
                  <a:tcPr>
                    <a:solidFill>
                      <a:schemeClr val="tx1"/>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7"/>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8"/>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9"/>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10"/>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11"/>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12"/>
                  </a:ext>
                </a:extLst>
              </a:tr>
              <a:tr h="274320">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tc>
                <a:extLst>
                  <a:ext uri="{0D108BD9-81ED-4DB2-BD59-A6C34878D82A}">
                    <a16:rowId xmlns:a16="http://schemas.microsoft.com/office/drawing/2014/main" val="10013"/>
                  </a:ext>
                </a:extLst>
              </a:tr>
              <a:tr h="27432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14"/>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5317" y="99962"/>
            <a:ext cx="4382112" cy="714475"/>
          </a:xfrm>
          <a:prstGeom prst="rect">
            <a:avLst/>
          </a:prstGeom>
        </p:spPr>
      </p:pic>
      <p:sp>
        <p:nvSpPr>
          <p:cNvPr id="3" name="TextBox 2"/>
          <p:cNvSpPr txBox="1"/>
          <p:nvPr/>
        </p:nvSpPr>
        <p:spPr>
          <a:xfrm>
            <a:off x="1784445" y="3604242"/>
            <a:ext cx="2640466"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m(x, y) = </a:t>
            </a:r>
            <a:r>
              <a:rPr kumimoji="0" lang="en-US" sz="1800" b="0" i="0" u="none" strike="noStrike" kern="1200" cap="none" spc="0" normalizeH="0" baseline="0" noProof="0" dirty="0" err="1">
                <a:ln>
                  <a:noFill/>
                </a:ln>
                <a:solidFill>
                  <a:srgbClr val="FF0000"/>
                </a:solidFill>
                <a:effectLst/>
                <a:uLnTx/>
                <a:uFillTx/>
                <a:latin typeface="Calibri"/>
                <a:ea typeface="+mn-ea"/>
                <a:cs typeface="+mn-cs"/>
              </a:rPr>
              <a:t>sqrt</a:t>
            </a:r>
            <a:r>
              <a:rPr kumimoji="0" lang="en-US" sz="1800" b="0" i="0" u="none" strike="noStrike" kern="1200" cap="none" spc="0" normalizeH="0" baseline="0" noProof="0" dirty="0">
                <a:ln>
                  <a:noFill/>
                </a:ln>
                <a:solidFill>
                  <a:srgbClr val="FF0000"/>
                </a:solidFill>
                <a:effectLst/>
                <a:uLnTx/>
                <a:uFillTx/>
                <a:latin typeface="Calibri"/>
                <a:ea typeface="+mn-ea"/>
                <a:cs typeface="+mn-cs"/>
              </a:rPr>
              <a:t>(1 + 1) = 1.41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FF0000"/>
                </a:solidFill>
                <a:effectLst/>
                <a:uLnTx/>
                <a:uFillTx/>
                <a:latin typeface="Calibri"/>
                <a:ea typeface="+mn-ea"/>
                <a:cs typeface="+mn-cs"/>
              </a:rPr>
              <a:t>Θ</a:t>
            </a:r>
            <a:r>
              <a:rPr kumimoji="0" lang="en-US" sz="1800" b="0" i="0" u="none" strike="noStrike" kern="1200" cap="none" spc="0" normalizeH="0" baseline="0" noProof="0" dirty="0">
                <a:ln>
                  <a:noFill/>
                </a:ln>
                <a:solidFill>
                  <a:srgbClr val="FF0000"/>
                </a:solidFill>
                <a:effectLst/>
                <a:uLnTx/>
                <a:uFillTx/>
                <a:latin typeface="Calibri"/>
                <a:ea typeface="+mn-ea"/>
                <a:cs typeface="+mn-cs"/>
              </a:rPr>
              <a:t>(x, y) = </a:t>
            </a:r>
            <a:r>
              <a:rPr kumimoji="0" lang="en-US" sz="1800" b="0" i="0" u="none" strike="noStrike" kern="1200" cap="none" spc="0" normalizeH="0" baseline="0" noProof="0" dirty="0" err="1">
                <a:ln>
                  <a:noFill/>
                </a:ln>
                <a:solidFill>
                  <a:srgbClr val="FF0000"/>
                </a:solidFill>
                <a:effectLst/>
                <a:uLnTx/>
                <a:uFillTx/>
                <a:latin typeface="Calibri"/>
                <a:ea typeface="+mn-ea"/>
                <a:cs typeface="+mn-cs"/>
              </a:rPr>
              <a:t>atan</a:t>
            </a:r>
            <a:r>
              <a:rPr kumimoji="0" lang="en-US" sz="1800" b="0" i="0" u="none" strike="noStrike" kern="1200" cap="none" spc="0" normalizeH="0" baseline="0" noProof="0" dirty="0">
                <a:ln>
                  <a:noFill/>
                </a:ln>
                <a:solidFill>
                  <a:srgbClr val="FF0000"/>
                </a:solidFill>
                <a:effectLst/>
                <a:uLnTx/>
                <a:uFillTx/>
                <a:latin typeface="Calibri"/>
                <a:ea typeface="+mn-ea"/>
                <a:cs typeface="+mn-cs"/>
              </a:rPr>
              <a:t>(-1/-1) = 45 </a:t>
            </a:r>
          </a:p>
        </p:txBody>
      </p:sp>
      <p:cxnSp>
        <p:nvCxnSpPr>
          <p:cNvPr id="8" name="Straight Arrow Connector 7"/>
          <p:cNvCxnSpPr>
            <a:cxnSpLocks/>
          </p:cNvCxnSpPr>
          <p:nvPr/>
        </p:nvCxnSpPr>
        <p:spPr>
          <a:xfrm rot="18900000" flipV="1">
            <a:off x="4143936" y="3564099"/>
            <a:ext cx="157276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439B14B-692E-44C5-ACE4-2FCD2AD25D3E}"/>
              </a:ext>
            </a:extLst>
          </p:cNvPr>
          <p:cNvSpPr txBox="1"/>
          <p:nvPr/>
        </p:nvSpPr>
        <p:spPr>
          <a:xfrm>
            <a:off x="5486378" y="2508293"/>
            <a:ext cx="2616870"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(note length / magnitude)</a:t>
            </a:r>
          </a:p>
        </p:txBody>
      </p:sp>
      <p:sp>
        <p:nvSpPr>
          <p:cNvPr id="6" name="TextBox 5">
            <a:extLst>
              <a:ext uri="{FF2B5EF4-FFF2-40B4-BE49-F238E27FC236}">
                <a16:creationId xmlns:a16="http://schemas.microsoft.com/office/drawing/2014/main" id="{49CE0F8D-AAFC-41F7-B53C-CDF4078DD02B}"/>
              </a:ext>
            </a:extLst>
          </p:cNvPr>
          <p:cNvSpPr txBox="1"/>
          <p:nvPr/>
        </p:nvSpPr>
        <p:spPr>
          <a:xfrm>
            <a:off x="248574" y="6477000"/>
            <a:ext cx="670376" cy="369332"/>
          </a:xfrm>
          <a:prstGeom prst="rect">
            <a:avLst/>
          </a:prstGeom>
          <a:noFill/>
        </p:spPr>
        <p:txBody>
          <a:bodyPr wrap="none" rtlCol="0">
            <a:spAutoFit/>
          </a:bodyPr>
          <a:lstStyle/>
          <a:p>
            <a:r>
              <a:rPr lang="en-US" dirty="0"/>
              <a:t>(0, 0)</a:t>
            </a:r>
          </a:p>
        </p:txBody>
      </p:sp>
      <p:sp>
        <p:nvSpPr>
          <p:cNvPr id="7" name="TextBox 6">
            <a:extLst>
              <a:ext uri="{FF2B5EF4-FFF2-40B4-BE49-F238E27FC236}">
                <a16:creationId xmlns:a16="http://schemas.microsoft.com/office/drawing/2014/main" id="{A9D0BC6D-2458-4E36-A71A-1B51B36F6C05}"/>
              </a:ext>
            </a:extLst>
          </p:cNvPr>
          <p:cNvSpPr txBox="1"/>
          <p:nvPr/>
        </p:nvSpPr>
        <p:spPr>
          <a:xfrm>
            <a:off x="7604460" y="6477000"/>
            <a:ext cx="284052" cy="369332"/>
          </a:xfrm>
          <a:prstGeom prst="rect">
            <a:avLst/>
          </a:prstGeom>
          <a:noFill/>
        </p:spPr>
        <p:txBody>
          <a:bodyPr wrap="none" rtlCol="0">
            <a:spAutoFit/>
          </a:bodyPr>
          <a:lstStyle/>
          <a:p>
            <a:r>
              <a:rPr lang="en-US" dirty="0"/>
              <a:t>x</a:t>
            </a:r>
          </a:p>
        </p:txBody>
      </p:sp>
      <p:sp>
        <p:nvSpPr>
          <p:cNvPr id="13" name="TextBox 12">
            <a:extLst>
              <a:ext uri="{FF2B5EF4-FFF2-40B4-BE49-F238E27FC236}">
                <a16:creationId xmlns:a16="http://schemas.microsoft.com/office/drawing/2014/main" id="{BEEE1353-DE36-4D29-BD6C-67717554478E}"/>
              </a:ext>
            </a:extLst>
          </p:cNvPr>
          <p:cNvSpPr txBox="1"/>
          <p:nvPr/>
        </p:nvSpPr>
        <p:spPr>
          <a:xfrm>
            <a:off x="248574" y="914400"/>
            <a:ext cx="288862" cy="369332"/>
          </a:xfrm>
          <a:prstGeom prst="rect">
            <a:avLst/>
          </a:prstGeom>
          <a:noFill/>
        </p:spPr>
        <p:txBody>
          <a:bodyPr wrap="none" rtlCol="0">
            <a:spAutoFit/>
          </a:bodyPr>
          <a:lstStyle/>
          <a:p>
            <a:r>
              <a:rPr lang="en-US" dirty="0"/>
              <a:t>y</a:t>
            </a:r>
          </a:p>
        </p:txBody>
      </p:sp>
      <p:sp>
        <p:nvSpPr>
          <p:cNvPr id="10" name="Slide Number Placeholder 9">
            <a:extLst>
              <a:ext uri="{FF2B5EF4-FFF2-40B4-BE49-F238E27FC236}">
                <a16:creationId xmlns:a16="http://schemas.microsoft.com/office/drawing/2014/main" id="{DAE58465-1D3B-4671-9198-D08D0FCF77BB}"/>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67</a:t>
            </a:fld>
            <a:endParaRPr lang="en-US">
              <a:solidFill>
                <a:prstClr val="black">
                  <a:tint val="75000"/>
                </a:prstClr>
              </a:solidFill>
            </a:endParaRPr>
          </a:p>
        </p:txBody>
      </p:sp>
    </p:spTree>
    <p:extLst>
      <p:ext uri="{BB962C8B-B14F-4D97-AF65-F5344CB8AC3E}">
        <p14:creationId xmlns:p14="http://schemas.microsoft.com/office/powerpoint/2010/main" val="113195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txBox="1">
            <a:spLocks noChangeArrowheads="1"/>
          </p:cNvSpPr>
          <p:nvPr>
            <p:custDataLst>
              <p:tags r:id="rId1"/>
            </p:custDataLst>
          </p:nvPr>
        </p:nvSpPr>
        <p:spPr bwMode="auto">
          <a:xfrm>
            <a:off x="685800" y="914400"/>
            <a:ext cx="8001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tx1"/>
                </a:solidFill>
                <a:latin typeface="Times New Roman" pitchFamily="18" charset="0"/>
                <a:ea typeface="ＭＳ Ｐゴシック" charset="-128"/>
              </a:defRPr>
            </a:lvl1pPr>
            <a:lvl2pPr marL="742950" indent="-285750">
              <a:defRPr sz="2400" b="1">
                <a:solidFill>
                  <a:schemeClr val="tx1"/>
                </a:solidFill>
                <a:latin typeface="Times New Roman" pitchFamily="18" charset="0"/>
                <a:ea typeface="ＭＳ Ｐゴシック" charset="-128"/>
              </a:defRPr>
            </a:lvl2pPr>
            <a:lvl3pPr>
              <a:defRPr sz="2400" b="1">
                <a:solidFill>
                  <a:schemeClr val="tx1"/>
                </a:solidFill>
                <a:latin typeface="Times New Roman" pitchFamily="18" charset="0"/>
                <a:ea typeface="ＭＳ Ｐゴシック" charset="-128"/>
              </a:defRPr>
            </a:lvl3pPr>
            <a:lvl4pPr>
              <a:defRPr sz="2400" b="1">
                <a:solidFill>
                  <a:schemeClr val="tx1"/>
                </a:solidFill>
                <a:latin typeface="Times New Roman" pitchFamily="18" charset="0"/>
                <a:ea typeface="ＭＳ Ｐゴシック" charset="-128"/>
              </a:defRPr>
            </a:lvl4pPr>
            <a:lvl5pPr>
              <a:defRPr sz="2400" b="1">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b="1">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b="1">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b="1">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b="1">
                <a:solidFill>
                  <a:schemeClr val="tx1"/>
                </a:solidFill>
                <a:latin typeface="Times New Roman" pitchFamily="18" charset="0"/>
                <a:ea typeface="ＭＳ Ｐゴシック" charset="-128"/>
              </a:defRPr>
            </a:lvl9p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Basic idea:</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Take 16x16 square window around detected feature</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Compute gradient orientation for each pixel</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Create histogram over edge orientations weighted by magnitude</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That’s your feature descriptor! </a:t>
            </a:r>
          </a:p>
        </p:txBody>
      </p:sp>
      <p:sp>
        <p:nvSpPr>
          <p:cNvPr id="67587" name="Rectangle 2"/>
          <p:cNvSpPr>
            <a:spLocks noGrp="1" noChangeArrowheads="1"/>
          </p:cNvSpPr>
          <p:nvPr>
            <p:ph type="title"/>
            <p:custDataLst>
              <p:tags r:id="rId2"/>
            </p:custDataLst>
          </p:nvPr>
        </p:nvSpPr>
        <p:spPr/>
        <p:txBody>
          <a:bodyPr/>
          <a:lstStyle/>
          <a:p>
            <a:r>
              <a:rPr lang="en-US" dirty="0">
                <a:solidFill>
                  <a:srgbClr val="0066FF"/>
                </a:solidFill>
              </a:rPr>
              <a:t>S</a:t>
            </a:r>
            <a:r>
              <a:rPr lang="en-US" dirty="0"/>
              <a:t>cale </a:t>
            </a:r>
            <a:r>
              <a:rPr lang="en-US" dirty="0">
                <a:solidFill>
                  <a:srgbClr val="0066FF"/>
                </a:solidFill>
              </a:rPr>
              <a:t>I</a:t>
            </a:r>
            <a:r>
              <a:rPr lang="en-US" dirty="0"/>
              <a:t>nvariant </a:t>
            </a:r>
            <a:r>
              <a:rPr lang="en-US" dirty="0">
                <a:solidFill>
                  <a:srgbClr val="0066FF"/>
                </a:solidFill>
              </a:rPr>
              <a:t>F</a:t>
            </a:r>
            <a:r>
              <a:rPr lang="en-US" dirty="0"/>
              <a:t>eature </a:t>
            </a:r>
            <a:r>
              <a:rPr lang="en-US" dirty="0">
                <a:solidFill>
                  <a:srgbClr val="0066FF"/>
                </a:solidFill>
              </a:rPr>
              <a:t>T</a:t>
            </a:r>
            <a:r>
              <a:rPr lang="en-US" dirty="0"/>
              <a:t>ransform</a:t>
            </a:r>
          </a:p>
        </p:txBody>
      </p:sp>
      <p:sp>
        <p:nvSpPr>
          <p:cNvPr id="67588" name="Rectangle 14"/>
          <p:cNvSpPr>
            <a:spLocks noChangeArrowheads="1"/>
          </p:cNvSpPr>
          <p:nvPr>
            <p:custDataLst>
              <p:tags r:id="rId3"/>
            </p:custDataLst>
          </p:nvPr>
        </p:nvSpPr>
        <p:spPr bwMode="auto">
          <a:xfrm>
            <a:off x="0" y="6607856"/>
            <a:ext cx="198804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mn-cs"/>
              </a:rPr>
              <a:t>Adapted from L. </a:t>
            </a:r>
            <a:r>
              <a:rPr kumimoji="0" lang="en-US" sz="105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128"/>
                <a:cs typeface="+mn-cs"/>
              </a:rPr>
              <a:t>Zitnick</a:t>
            </a: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mn-cs"/>
              </a:rPr>
              <a:t>, D. Lowe</a:t>
            </a:r>
          </a:p>
        </p:txBody>
      </p:sp>
      <p:pic>
        <p:nvPicPr>
          <p:cNvPr id="67589" name="Picture 4" descr="descrip"/>
          <p:cNvPicPr>
            <a:picLocks noChangeAspect="1" noChangeArrowheads="1"/>
          </p:cNvPicPr>
          <p:nvPr>
            <p:custDataLst>
              <p:tags r:id="rId4"/>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1573213" y="2895600"/>
            <a:ext cx="6580187"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Rectangle 11"/>
          <p:cNvSpPr>
            <a:spLocks noChangeArrowheads="1"/>
          </p:cNvSpPr>
          <p:nvPr>
            <p:custDataLst>
              <p:tags r:id="rId5"/>
            </p:custDataLst>
          </p:nvPr>
        </p:nvSpPr>
        <p:spPr bwMode="auto">
          <a:xfrm>
            <a:off x="5562600" y="2895600"/>
            <a:ext cx="2590800" cy="313213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grpSp>
        <p:nvGrpSpPr>
          <p:cNvPr id="67591" name="Group 26"/>
          <p:cNvGrpSpPr>
            <a:grpSpLocks/>
          </p:cNvGrpSpPr>
          <p:nvPr>
            <p:custDataLst>
              <p:tags r:id="rId6"/>
            </p:custDataLst>
          </p:nvPr>
        </p:nvGrpSpPr>
        <p:grpSpPr bwMode="auto">
          <a:xfrm>
            <a:off x="5715000" y="3048000"/>
            <a:ext cx="2362200" cy="1300163"/>
            <a:chOff x="5715000" y="4343400"/>
            <a:chExt cx="2362200" cy="1299865"/>
          </a:xfrm>
        </p:grpSpPr>
        <p:cxnSp>
          <p:nvCxnSpPr>
            <p:cNvPr id="67603" name="Straight Arrow Connector 13"/>
            <p:cNvCxnSpPr>
              <a:cxnSpLocks noChangeShapeType="1"/>
            </p:cNvCxnSpPr>
            <p:nvPr>
              <p:custDataLst>
                <p:tags r:id="rId18"/>
              </p:custDataLst>
            </p:nvPr>
          </p:nvCxnSpPr>
          <p:spPr bwMode="auto">
            <a:xfrm>
              <a:off x="5791200" y="5256212"/>
              <a:ext cx="2133600" cy="158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67604" name="Rectangle 20"/>
            <p:cNvSpPr>
              <a:spLocks noChangeArrowheads="1"/>
            </p:cNvSpPr>
            <p:nvPr>
              <p:custDataLst>
                <p:tags r:id="rId19"/>
              </p:custDataLst>
            </p:nvPr>
          </p:nvSpPr>
          <p:spPr bwMode="auto">
            <a:xfrm>
              <a:off x="5791200" y="4343400"/>
              <a:ext cx="228600" cy="91281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7605" name="Rectangle 15"/>
            <p:cNvSpPr>
              <a:spLocks noChangeArrowheads="1"/>
            </p:cNvSpPr>
            <p:nvPr>
              <p:custDataLst>
                <p:tags r:id="rId20"/>
              </p:custDataLst>
            </p:nvPr>
          </p:nvSpPr>
          <p:spPr bwMode="auto">
            <a:xfrm>
              <a:off x="6019800" y="4800600"/>
              <a:ext cx="228600" cy="45561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7606" name="Rectangle 16"/>
            <p:cNvSpPr>
              <a:spLocks noChangeArrowheads="1"/>
            </p:cNvSpPr>
            <p:nvPr>
              <p:custDataLst>
                <p:tags r:id="rId21"/>
              </p:custDataLst>
            </p:nvPr>
          </p:nvSpPr>
          <p:spPr bwMode="auto">
            <a:xfrm>
              <a:off x="6248400" y="4953000"/>
              <a:ext cx="228600" cy="30321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7607" name="Rectangle 17"/>
            <p:cNvSpPr>
              <a:spLocks noChangeArrowheads="1"/>
            </p:cNvSpPr>
            <p:nvPr>
              <p:custDataLst>
                <p:tags r:id="rId22"/>
              </p:custDataLst>
            </p:nvPr>
          </p:nvSpPr>
          <p:spPr bwMode="auto">
            <a:xfrm>
              <a:off x="6477000" y="5177134"/>
              <a:ext cx="228600" cy="79077"/>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7608" name="Rectangle 18"/>
            <p:cNvSpPr>
              <a:spLocks noChangeArrowheads="1"/>
            </p:cNvSpPr>
            <p:nvPr>
              <p:custDataLst>
                <p:tags r:id="rId23"/>
              </p:custDataLst>
            </p:nvPr>
          </p:nvSpPr>
          <p:spPr bwMode="auto">
            <a:xfrm>
              <a:off x="6705600" y="4953000"/>
              <a:ext cx="228600" cy="30321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7609" name="Rectangle 19"/>
            <p:cNvSpPr>
              <a:spLocks noChangeArrowheads="1"/>
            </p:cNvSpPr>
            <p:nvPr>
              <p:custDataLst>
                <p:tags r:id="rId24"/>
              </p:custDataLst>
            </p:nvPr>
          </p:nvSpPr>
          <p:spPr bwMode="auto">
            <a:xfrm>
              <a:off x="6934200" y="5177134"/>
              <a:ext cx="228600" cy="79078"/>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7610" name="Rectangle 20"/>
            <p:cNvSpPr>
              <a:spLocks noChangeArrowheads="1"/>
            </p:cNvSpPr>
            <p:nvPr>
              <p:custDataLst>
                <p:tags r:id="rId25"/>
              </p:custDataLst>
            </p:nvPr>
          </p:nvSpPr>
          <p:spPr bwMode="auto">
            <a:xfrm>
              <a:off x="7162800" y="4953000"/>
              <a:ext cx="228600" cy="30321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7611" name="Rectangle 21"/>
            <p:cNvSpPr>
              <a:spLocks noChangeArrowheads="1"/>
            </p:cNvSpPr>
            <p:nvPr>
              <p:custDataLst>
                <p:tags r:id="rId26"/>
              </p:custDataLst>
            </p:nvPr>
          </p:nvSpPr>
          <p:spPr bwMode="auto">
            <a:xfrm>
              <a:off x="7391400" y="4953000"/>
              <a:ext cx="228600" cy="304800"/>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7612" name="TextBox 23"/>
            <p:cNvSpPr txBox="1">
              <a:spLocks noChangeArrowheads="1"/>
            </p:cNvSpPr>
            <p:nvPr>
              <p:custDataLst>
                <p:tags r:id="rId27"/>
              </p:custDataLst>
            </p:nvPr>
          </p:nvSpPr>
          <p:spPr bwMode="auto">
            <a:xfrm>
              <a:off x="5715000" y="5181408"/>
              <a:ext cx="457200" cy="46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ea typeface="ＭＳ Ｐゴシック" charset="-128"/>
                </a:defRPr>
              </a:lvl1pPr>
              <a:lvl2pPr marL="37931725" indent="-37474525">
                <a:defRPr sz="2400" b="1">
                  <a:solidFill>
                    <a:schemeClr val="tx1"/>
                  </a:solidFill>
                  <a:latin typeface="Times New Roman" pitchFamily="18" charset="0"/>
                  <a:ea typeface="ＭＳ Ｐゴシック" charset="-128"/>
                </a:defRPr>
              </a:lvl2pPr>
              <a:lvl3pPr>
                <a:defRPr sz="2400" b="1">
                  <a:solidFill>
                    <a:schemeClr val="tx1"/>
                  </a:solidFill>
                  <a:latin typeface="Times New Roman" pitchFamily="18" charset="0"/>
                  <a:ea typeface="ＭＳ Ｐゴシック" charset="-128"/>
                </a:defRPr>
              </a:lvl3pPr>
              <a:lvl4pPr>
                <a:defRPr sz="2400" b="1">
                  <a:solidFill>
                    <a:schemeClr val="tx1"/>
                  </a:solidFill>
                  <a:latin typeface="Times New Roman" pitchFamily="18" charset="0"/>
                  <a:ea typeface="ＭＳ Ｐゴシック" charset="-128"/>
                </a:defRPr>
              </a:lvl4pPr>
              <a:lvl5pPr>
                <a:defRPr sz="2400" b="1">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b="1">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b="1">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b="1">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b="1">
                  <a:solidFill>
                    <a:schemeClr val="tx1"/>
                  </a:solidFill>
                  <a:latin typeface="Times New Roman" pitchFamily="18"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128"/>
                  <a:cs typeface="+mn-cs"/>
                </a:rPr>
                <a:t>0</a:t>
              </a:r>
            </a:p>
          </p:txBody>
        </p:sp>
        <p:sp>
          <p:nvSpPr>
            <p:cNvPr id="67613" name="TextBox 24"/>
            <p:cNvSpPr txBox="1">
              <a:spLocks noChangeArrowheads="1"/>
            </p:cNvSpPr>
            <p:nvPr>
              <p:custDataLst>
                <p:tags r:id="rId28"/>
              </p:custDataLst>
            </p:nvPr>
          </p:nvSpPr>
          <p:spPr bwMode="auto">
            <a:xfrm>
              <a:off x="7239000" y="5176647"/>
              <a:ext cx="838200" cy="46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ea typeface="ＭＳ Ｐゴシック" charset="-128"/>
                </a:defRPr>
              </a:lvl1pPr>
              <a:lvl2pPr marL="37931725" indent="-37474525">
                <a:defRPr sz="2400" b="1">
                  <a:solidFill>
                    <a:schemeClr val="tx1"/>
                  </a:solidFill>
                  <a:latin typeface="Times New Roman" pitchFamily="18" charset="0"/>
                  <a:ea typeface="ＭＳ Ｐゴシック" charset="-128"/>
                </a:defRPr>
              </a:lvl2pPr>
              <a:lvl3pPr>
                <a:defRPr sz="2400" b="1">
                  <a:solidFill>
                    <a:schemeClr val="tx1"/>
                  </a:solidFill>
                  <a:latin typeface="Times New Roman" pitchFamily="18" charset="0"/>
                  <a:ea typeface="ＭＳ Ｐゴシック" charset="-128"/>
                </a:defRPr>
              </a:lvl3pPr>
              <a:lvl4pPr>
                <a:defRPr sz="2400" b="1">
                  <a:solidFill>
                    <a:schemeClr val="tx1"/>
                  </a:solidFill>
                  <a:latin typeface="Times New Roman" pitchFamily="18" charset="0"/>
                  <a:ea typeface="ＭＳ Ｐゴシック" charset="-128"/>
                </a:defRPr>
              </a:lvl4pPr>
              <a:lvl5pPr>
                <a:defRPr sz="2400" b="1">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b="1">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b="1">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b="1">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b="1">
                  <a:solidFill>
                    <a:schemeClr val="tx1"/>
                  </a:solidFill>
                  <a:latin typeface="Times New Roman" pitchFamily="18"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128"/>
                  <a:cs typeface="+mn-cs"/>
                  <a:sym typeface="Symbol" pitchFamily="18" charset="2"/>
                </a:rPr>
                <a:t>2</a:t>
              </a:r>
              <a:r>
                <a:rPr kumimoji="0" lang="el-GR" sz="2400" b="1" i="0" u="none" strike="noStrike" kern="1200" cap="none" spc="0" normalizeH="0" baseline="0" noProof="0">
                  <a:ln>
                    <a:noFill/>
                  </a:ln>
                  <a:solidFill>
                    <a:srgbClr val="000000"/>
                  </a:solidFill>
                  <a:effectLst/>
                  <a:uLnTx/>
                  <a:uFillTx/>
                  <a:latin typeface="Arial" charset="0"/>
                  <a:ea typeface="ＭＳ Ｐゴシック" charset="-128"/>
                  <a:cs typeface="+mn-cs"/>
                  <a:sym typeface="Symbol" pitchFamily="18" charset="2"/>
                </a:rPr>
                <a:t></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sp>
        <p:nvSpPr>
          <p:cNvPr id="67592" name="Rectangle 8"/>
          <p:cNvSpPr>
            <a:spLocks noChangeArrowheads="1"/>
          </p:cNvSpPr>
          <p:nvPr>
            <p:custDataLst>
              <p:tags r:id="rId7"/>
            </p:custDataLst>
          </p:nvPr>
        </p:nvSpPr>
        <p:spPr bwMode="auto">
          <a:xfrm>
            <a:off x="5921375" y="4278313"/>
            <a:ext cx="1851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ＭＳ Ｐゴシック" charset="-128"/>
                <a:cs typeface="+mn-cs"/>
              </a:rPr>
              <a:t>angle histogram</a:t>
            </a:r>
          </a:p>
        </p:txBody>
      </p:sp>
      <p:grpSp>
        <p:nvGrpSpPr>
          <p:cNvPr id="67593" name="Group 46"/>
          <p:cNvGrpSpPr>
            <a:grpSpLocks/>
          </p:cNvGrpSpPr>
          <p:nvPr>
            <p:custDataLst>
              <p:tags r:id="rId8"/>
            </p:custDataLst>
          </p:nvPr>
        </p:nvGrpSpPr>
        <p:grpSpPr bwMode="auto">
          <a:xfrm>
            <a:off x="6324600" y="4953000"/>
            <a:ext cx="1219200" cy="762000"/>
            <a:chOff x="6324600" y="4953000"/>
            <a:chExt cx="1219200" cy="762000"/>
          </a:xfrm>
        </p:grpSpPr>
        <p:cxnSp>
          <p:nvCxnSpPr>
            <p:cNvPr id="67594" name="Straight Arrow Connector 31"/>
            <p:cNvCxnSpPr>
              <a:cxnSpLocks noChangeShapeType="1"/>
            </p:cNvCxnSpPr>
            <p:nvPr>
              <p:custDataLst>
                <p:tags r:id="rId9"/>
              </p:custDataLst>
            </p:nvPr>
          </p:nvCxnSpPr>
          <p:spPr bwMode="auto">
            <a:xfrm>
              <a:off x="6705600" y="5334000"/>
              <a:ext cx="838200" cy="1588"/>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595" name="Straight Arrow Connector 33"/>
            <p:cNvCxnSpPr>
              <a:cxnSpLocks noChangeShapeType="1"/>
            </p:cNvCxnSpPr>
            <p:nvPr>
              <p:custDataLst>
                <p:tags r:id="rId10"/>
              </p:custDataLst>
            </p:nvPr>
          </p:nvCxnSpPr>
          <p:spPr bwMode="auto">
            <a:xfrm rot="5400000" flipH="1" flipV="1">
              <a:off x="6705600" y="4953000"/>
              <a:ext cx="381000" cy="381000"/>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596" name="Straight Arrow Connector 35"/>
            <p:cNvCxnSpPr>
              <a:cxnSpLocks noChangeShapeType="1"/>
            </p:cNvCxnSpPr>
            <p:nvPr>
              <p:custDataLst>
                <p:tags r:id="rId11"/>
              </p:custDataLst>
            </p:nvPr>
          </p:nvCxnSpPr>
          <p:spPr bwMode="auto">
            <a:xfrm rot="5400000" flipH="1" flipV="1">
              <a:off x="6514306" y="5144294"/>
              <a:ext cx="382588" cy="1588"/>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597" name="Straight Arrow Connector 37"/>
            <p:cNvCxnSpPr>
              <a:cxnSpLocks noChangeShapeType="1"/>
            </p:cNvCxnSpPr>
            <p:nvPr>
              <p:custDataLst>
                <p:tags r:id="rId12"/>
              </p:custDataLst>
            </p:nvPr>
          </p:nvCxnSpPr>
          <p:spPr bwMode="auto">
            <a:xfrm rot="16200000" flipV="1">
              <a:off x="6550024" y="5181600"/>
              <a:ext cx="154782" cy="154782"/>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598" name="Straight Arrow Connector 39"/>
            <p:cNvCxnSpPr>
              <a:cxnSpLocks noChangeShapeType="1"/>
            </p:cNvCxnSpPr>
            <p:nvPr>
              <p:custDataLst>
                <p:tags r:id="rId13"/>
              </p:custDataLst>
            </p:nvPr>
          </p:nvCxnSpPr>
          <p:spPr bwMode="auto">
            <a:xfrm rot="10800000">
              <a:off x="6324600" y="5336382"/>
              <a:ext cx="380206" cy="1588"/>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599" name="Straight Arrow Connector 42"/>
            <p:cNvCxnSpPr>
              <a:cxnSpLocks noChangeShapeType="1"/>
            </p:cNvCxnSpPr>
            <p:nvPr>
              <p:custDataLst>
                <p:tags r:id="rId14"/>
              </p:custDataLst>
            </p:nvPr>
          </p:nvCxnSpPr>
          <p:spPr bwMode="auto">
            <a:xfrm rot="5400000">
              <a:off x="6553200" y="5331618"/>
              <a:ext cx="154782" cy="154782"/>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600" name="Straight Arrow Connector 43"/>
            <p:cNvCxnSpPr>
              <a:cxnSpLocks noChangeShapeType="1"/>
            </p:cNvCxnSpPr>
            <p:nvPr>
              <p:custDataLst>
                <p:tags r:id="rId15"/>
              </p:custDataLst>
            </p:nvPr>
          </p:nvCxnSpPr>
          <p:spPr bwMode="auto">
            <a:xfrm rot="16200000" flipH="1">
              <a:off x="6515100" y="5522912"/>
              <a:ext cx="382588" cy="1588"/>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601" name="Straight Arrow Connector 44"/>
            <p:cNvCxnSpPr>
              <a:cxnSpLocks noChangeShapeType="1"/>
            </p:cNvCxnSpPr>
            <p:nvPr>
              <p:custDataLst>
                <p:tags r:id="rId16"/>
              </p:custDataLst>
            </p:nvPr>
          </p:nvCxnSpPr>
          <p:spPr bwMode="auto">
            <a:xfrm rot="16200000" flipH="1">
              <a:off x="6701632" y="5337969"/>
              <a:ext cx="312737" cy="304800"/>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sp>
          <p:nvSpPr>
            <p:cNvPr id="67602" name="Oval 27"/>
            <p:cNvSpPr>
              <a:spLocks noChangeArrowheads="1"/>
            </p:cNvSpPr>
            <p:nvPr>
              <p:custDataLst>
                <p:tags r:id="rId17"/>
              </p:custDataLst>
            </p:nvPr>
          </p:nvSpPr>
          <p:spPr bwMode="auto">
            <a:xfrm>
              <a:off x="6657976" y="5286376"/>
              <a:ext cx="76200" cy="76200"/>
            </a:xfrm>
            <a:prstGeom prst="ellipse">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grpSp>
      <p:sp>
        <p:nvSpPr>
          <p:cNvPr id="2" name="Slide Number Placeholder 1">
            <a:extLst>
              <a:ext uri="{FF2B5EF4-FFF2-40B4-BE49-F238E27FC236}">
                <a16:creationId xmlns:a16="http://schemas.microsoft.com/office/drawing/2014/main" id="{C97C4E27-20E1-4564-8342-6B4C97844867}"/>
              </a:ext>
            </a:extLst>
          </p:cNvPr>
          <p:cNvSpPr>
            <a:spLocks noGrp="1"/>
          </p:cNvSpPr>
          <p:nvPr>
            <p:ph type="sldNum" sz="quarter" idx="12"/>
          </p:nvPr>
        </p:nvSpPr>
        <p:spPr/>
        <p:txBody>
          <a:bodyPr/>
          <a:lstStyle/>
          <a:p>
            <a:fld id="{389209BF-32E9-49CB-9F4C-066BCF3FD8AA}" type="slidenum">
              <a:rPr lang="en-US" smtClean="0">
                <a:solidFill>
                  <a:srgbClr val="000000"/>
                </a:solidFill>
              </a:rPr>
              <a:pPr/>
              <a:t>68</a:t>
            </a:fld>
            <a:endParaRPr lang="en-US">
              <a:solidFill>
                <a:srgbClr val="000000"/>
              </a:solidFill>
            </a:endParaRPr>
          </a:p>
        </p:txBody>
      </p:sp>
    </p:spTree>
    <p:extLst>
      <p:ext uri="{BB962C8B-B14F-4D97-AF65-F5344CB8AC3E}">
        <p14:creationId xmlns:p14="http://schemas.microsoft.com/office/powerpoint/2010/main" val="375936918"/>
      </p:ext>
    </p:extLst>
  </p:cSld>
  <p:clrMapOvr>
    <a:masterClrMapping/>
  </p:clrMapOvr>
  <p:transition advClick="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txBox="1">
            <a:spLocks noChangeArrowheads="1"/>
          </p:cNvSpPr>
          <p:nvPr>
            <p:custDataLst>
              <p:tags r:id="rId1"/>
            </p:custDataLst>
          </p:nvPr>
        </p:nvSpPr>
        <p:spPr bwMode="auto">
          <a:xfrm>
            <a:off x="685800" y="914400"/>
            <a:ext cx="8148484"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tx1"/>
                </a:solidFill>
                <a:latin typeface="Times New Roman" pitchFamily="18" charset="0"/>
                <a:ea typeface="ＭＳ Ｐゴシック" charset="-128"/>
              </a:defRPr>
            </a:lvl1pPr>
            <a:lvl2pPr marL="742950" indent="-285750">
              <a:defRPr sz="2400" b="1">
                <a:solidFill>
                  <a:schemeClr val="tx1"/>
                </a:solidFill>
                <a:latin typeface="Times New Roman" pitchFamily="18" charset="0"/>
                <a:ea typeface="ＭＳ Ｐゴシック" charset="-128"/>
              </a:defRPr>
            </a:lvl2pPr>
            <a:lvl3pPr>
              <a:defRPr sz="2400" b="1">
                <a:solidFill>
                  <a:schemeClr val="tx1"/>
                </a:solidFill>
                <a:latin typeface="Times New Roman" pitchFamily="18" charset="0"/>
                <a:ea typeface="ＭＳ Ｐゴシック" charset="-128"/>
              </a:defRPr>
            </a:lvl3pPr>
            <a:lvl4pPr>
              <a:defRPr sz="2400" b="1">
                <a:solidFill>
                  <a:schemeClr val="tx1"/>
                </a:solidFill>
                <a:latin typeface="Times New Roman" pitchFamily="18" charset="0"/>
                <a:ea typeface="ＭＳ Ｐゴシック" charset="-128"/>
              </a:defRPr>
            </a:lvl4pPr>
            <a:lvl5pPr>
              <a:defRPr sz="2400" b="1">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b="1">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b="1">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b="1">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b="1">
                <a:solidFill>
                  <a:schemeClr val="tx1"/>
                </a:solidFill>
                <a:latin typeface="Times New Roman" pitchFamily="18" charset="0"/>
                <a:ea typeface="ＭＳ Ｐゴシック" charset="-128"/>
              </a:defRPr>
            </a:lvl9p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Full version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Divide the 16x16 window into a 4x4 grid of cells (2x2 case shown below)</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Quantize the gradient orientations i.e. snap each gradient to one of 8 angles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Each gradient contributes not just 1, but magnitude(gradient) to the histogram, i.e. stronger gradients contribute more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16 cells * 8 orientations = 128 dimensional descriptor for each detected feature</a:t>
            </a:r>
          </a:p>
          <a:p>
            <a:pPr marL="742950" marR="0" lvl="1" indent="-285750" algn="l" defTabSz="914400" rtl="0" eaLnBrk="0" fontAlgn="base" latinLnBrk="0" hangingPunct="0">
              <a:lnSpc>
                <a:spcPct val="100000"/>
              </a:lnSpc>
              <a:spcBef>
                <a:spcPct val="2000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68610" name="Rectangle 2"/>
          <p:cNvSpPr>
            <a:spLocks noGrp="1" noChangeArrowheads="1"/>
          </p:cNvSpPr>
          <p:nvPr>
            <p:ph type="title"/>
            <p:custDataLst>
              <p:tags r:id="rId2"/>
            </p:custDataLst>
          </p:nvPr>
        </p:nvSpPr>
        <p:spPr/>
        <p:txBody>
          <a:bodyPr/>
          <a:lstStyle/>
          <a:p>
            <a:r>
              <a:rPr lang="en-US" dirty="0">
                <a:solidFill>
                  <a:srgbClr val="0066FF"/>
                </a:solidFill>
              </a:rPr>
              <a:t>S</a:t>
            </a:r>
            <a:r>
              <a:rPr lang="en-US" dirty="0"/>
              <a:t>cale </a:t>
            </a:r>
            <a:r>
              <a:rPr lang="en-US" dirty="0">
                <a:solidFill>
                  <a:srgbClr val="0066FF"/>
                </a:solidFill>
              </a:rPr>
              <a:t>I</a:t>
            </a:r>
            <a:r>
              <a:rPr lang="en-US" dirty="0"/>
              <a:t>nvariant </a:t>
            </a:r>
            <a:r>
              <a:rPr lang="en-US" dirty="0">
                <a:solidFill>
                  <a:srgbClr val="0066FF"/>
                </a:solidFill>
              </a:rPr>
              <a:t>F</a:t>
            </a:r>
            <a:r>
              <a:rPr lang="en-US" dirty="0"/>
              <a:t>eature </a:t>
            </a:r>
            <a:r>
              <a:rPr lang="en-US" dirty="0">
                <a:solidFill>
                  <a:srgbClr val="0066FF"/>
                </a:solidFill>
              </a:rPr>
              <a:t>T</a:t>
            </a:r>
            <a:r>
              <a:rPr lang="en-US" dirty="0"/>
              <a:t>ransform</a:t>
            </a:r>
            <a:endParaRPr lang="en-US" b="1" dirty="0"/>
          </a:p>
        </p:txBody>
      </p:sp>
      <p:pic>
        <p:nvPicPr>
          <p:cNvPr id="68611" name="Picture 4" descr="descrip"/>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1371600" y="2997198"/>
            <a:ext cx="6580188"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4"/>
          <p:cNvSpPr>
            <a:spLocks noChangeArrowheads="1"/>
          </p:cNvSpPr>
          <p:nvPr>
            <p:custDataLst>
              <p:tags r:id="rId4"/>
            </p:custDataLst>
          </p:nvPr>
        </p:nvSpPr>
        <p:spPr bwMode="auto">
          <a:xfrm>
            <a:off x="0" y="6607856"/>
            <a:ext cx="194316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mn-cs"/>
              </a:rPr>
              <a:t>Adapted from L. </a:t>
            </a:r>
            <a:r>
              <a:rPr kumimoji="0" lang="en-US" sz="105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128"/>
                <a:cs typeface="+mn-cs"/>
              </a:rPr>
              <a:t>Zitnick</a:t>
            </a: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mn-cs"/>
              </a:rPr>
              <a:t>, D. Lowe</a:t>
            </a:r>
          </a:p>
        </p:txBody>
      </p:sp>
      <p:sp>
        <p:nvSpPr>
          <p:cNvPr id="2" name="Slide Number Placeholder 1">
            <a:extLst>
              <a:ext uri="{FF2B5EF4-FFF2-40B4-BE49-F238E27FC236}">
                <a16:creationId xmlns:a16="http://schemas.microsoft.com/office/drawing/2014/main" id="{B3EA8A5E-4CE6-4E43-B49F-1E6880172738}"/>
              </a:ext>
            </a:extLst>
          </p:cNvPr>
          <p:cNvSpPr>
            <a:spLocks noGrp="1"/>
          </p:cNvSpPr>
          <p:nvPr>
            <p:ph type="sldNum" sz="quarter" idx="12"/>
          </p:nvPr>
        </p:nvSpPr>
        <p:spPr/>
        <p:txBody>
          <a:bodyPr/>
          <a:lstStyle/>
          <a:p>
            <a:fld id="{389209BF-32E9-49CB-9F4C-066BCF3FD8AA}" type="slidenum">
              <a:rPr lang="en-US" smtClean="0">
                <a:solidFill>
                  <a:srgbClr val="000000"/>
                </a:solidFill>
              </a:rPr>
              <a:pPr/>
              <a:t>69</a:t>
            </a:fld>
            <a:endParaRPr lang="en-US">
              <a:solidFill>
                <a:srgbClr val="000000"/>
              </a:solidFill>
            </a:endParaRPr>
          </a:p>
        </p:txBody>
      </p:sp>
    </p:spTree>
    <p:extLst>
      <p:ext uri="{BB962C8B-B14F-4D97-AF65-F5344CB8AC3E}">
        <p14:creationId xmlns:p14="http://schemas.microsoft.com/office/powerpoint/2010/main" val="69059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6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6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6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Local features: desired properties</a:t>
            </a:r>
          </a:p>
        </p:txBody>
      </p:sp>
      <p:sp>
        <p:nvSpPr>
          <p:cNvPr id="3" name="Content Placeholder 2"/>
          <p:cNvSpPr>
            <a:spLocks noGrp="1"/>
          </p:cNvSpPr>
          <p:nvPr>
            <p:ph idx="1"/>
          </p:nvPr>
        </p:nvSpPr>
        <p:spPr>
          <a:xfrm>
            <a:off x="457200" y="990600"/>
            <a:ext cx="6993231" cy="5135563"/>
          </a:xfrm>
        </p:spPr>
        <p:txBody>
          <a:bodyPr>
            <a:noAutofit/>
          </a:bodyPr>
          <a:lstStyle/>
          <a:p>
            <a:pPr>
              <a:lnSpc>
                <a:spcPct val="90000"/>
              </a:lnSpc>
            </a:pPr>
            <a:r>
              <a:rPr lang="en-US" sz="2800" dirty="0">
                <a:latin typeface="+mj-lt"/>
              </a:rPr>
              <a:t>Locality</a:t>
            </a:r>
          </a:p>
          <a:p>
            <a:pPr lvl="1">
              <a:lnSpc>
                <a:spcPct val="90000"/>
              </a:lnSpc>
            </a:pPr>
            <a:r>
              <a:rPr lang="en-US" sz="2400" dirty="0">
                <a:latin typeface="+mj-lt"/>
              </a:rPr>
              <a:t>A feature occupies a relatively small area of the	 image; robust to clutter and occlusion</a:t>
            </a:r>
          </a:p>
          <a:p>
            <a:pPr>
              <a:lnSpc>
                <a:spcPct val="90000"/>
              </a:lnSpc>
            </a:pPr>
            <a:r>
              <a:rPr lang="en-US" sz="2800" dirty="0">
                <a:latin typeface="+mj-lt"/>
              </a:rPr>
              <a:t>Repeatability and flexibility</a:t>
            </a:r>
          </a:p>
          <a:p>
            <a:pPr lvl="1">
              <a:lnSpc>
                <a:spcPct val="90000"/>
              </a:lnSpc>
            </a:pPr>
            <a:r>
              <a:rPr lang="en-US" sz="2400" kern="0" dirty="0">
                <a:solidFill>
                  <a:prstClr val="black"/>
                </a:solidFill>
              </a:rPr>
              <a:t>Robustness to expected variations: t</a:t>
            </a:r>
            <a:r>
              <a:rPr lang="en-US" sz="2400" dirty="0">
                <a:latin typeface="+mj-lt"/>
              </a:rPr>
              <a:t>he same feature can be found in several images      despite geometric/photometric transformations </a:t>
            </a:r>
          </a:p>
          <a:p>
            <a:pPr lvl="1">
              <a:spcBef>
                <a:spcPct val="0"/>
              </a:spcBef>
              <a:defRPr/>
            </a:pPr>
            <a:r>
              <a:rPr lang="en-US" sz="2400" kern="0" dirty="0">
                <a:solidFill>
                  <a:prstClr val="black"/>
                </a:solidFill>
                <a:latin typeface="+mj-lt"/>
              </a:rPr>
              <a:t>Maximize correct matches (panda to panda)</a:t>
            </a:r>
            <a:endParaRPr lang="en-US" sz="2400" dirty="0">
              <a:latin typeface="+mj-lt"/>
            </a:endParaRPr>
          </a:p>
          <a:p>
            <a:pPr>
              <a:lnSpc>
                <a:spcPct val="90000"/>
              </a:lnSpc>
            </a:pPr>
            <a:r>
              <a:rPr lang="en-US" sz="2800" dirty="0">
                <a:latin typeface="+mj-lt"/>
              </a:rPr>
              <a:t>Distinctiveness </a:t>
            </a:r>
          </a:p>
          <a:p>
            <a:pPr lvl="1">
              <a:lnSpc>
                <a:spcPct val="90000"/>
              </a:lnSpc>
            </a:pPr>
            <a:r>
              <a:rPr lang="en-US" sz="2400" dirty="0">
                <a:latin typeface="+mj-lt"/>
              </a:rPr>
              <a:t>Each feature has a distinctive description</a:t>
            </a:r>
          </a:p>
          <a:p>
            <a:pPr lvl="1">
              <a:lnSpc>
                <a:spcPct val="90000"/>
              </a:lnSpc>
            </a:pPr>
            <a:r>
              <a:rPr lang="en-US" sz="2400" kern="0" dirty="0">
                <a:solidFill>
                  <a:prstClr val="black"/>
                </a:solidFill>
                <a:latin typeface="+mj-lt"/>
              </a:rPr>
              <a:t>Minimize wrong matches (panda to giraffe)</a:t>
            </a:r>
          </a:p>
          <a:p>
            <a:pPr>
              <a:lnSpc>
                <a:spcPct val="90000"/>
              </a:lnSpc>
            </a:pPr>
            <a:r>
              <a:rPr lang="en-US" sz="2800" dirty="0">
                <a:latin typeface="+mj-lt"/>
              </a:rPr>
              <a:t>Compactness and efficiency</a:t>
            </a:r>
          </a:p>
          <a:p>
            <a:pPr lvl="1">
              <a:lnSpc>
                <a:spcPct val="90000"/>
              </a:lnSpc>
            </a:pPr>
            <a:r>
              <a:rPr lang="en-US" sz="2400" dirty="0">
                <a:latin typeface="+mj-lt"/>
              </a:rPr>
              <a:t>Many fewer features than image pixels</a:t>
            </a:r>
          </a:p>
          <a:p>
            <a:endParaRPr lang="en-US" sz="2400" dirty="0">
              <a:latin typeface="+mj-lt"/>
            </a:endParaRPr>
          </a:p>
        </p:txBody>
      </p:sp>
      <p:sp>
        <p:nvSpPr>
          <p:cNvPr id="5" name="TextBox 4"/>
          <p:cNvSpPr txBox="1"/>
          <p:nvPr/>
        </p:nvSpPr>
        <p:spPr>
          <a:xfrm>
            <a:off x="0" y="6601022"/>
            <a:ext cx="2393604"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Adapted from K. </a:t>
            </a:r>
            <a:r>
              <a:rPr kumimoji="0" lang="en-US" sz="1050" b="0" i="0" u="none" strike="noStrike" kern="0" cap="none" spc="0" normalizeH="0" baseline="0" noProof="0" dirty="0" err="1">
                <a:ln>
                  <a:noFill/>
                </a:ln>
                <a:solidFill>
                  <a:prstClr val="black"/>
                </a:solidFill>
                <a:effectLst/>
                <a:uLnTx/>
                <a:uFillTx/>
              </a:rPr>
              <a:t>Grauman</a:t>
            </a:r>
            <a:r>
              <a:rPr kumimoji="0" lang="en-US" sz="1050" b="0" i="0" u="none" strike="noStrike" kern="0" cap="none" spc="0" normalizeH="0" baseline="0" noProof="0" dirty="0">
                <a:ln>
                  <a:noFill/>
                </a:ln>
                <a:solidFill>
                  <a:prstClr val="black"/>
                </a:solidFill>
                <a:effectLst/>
                <a:uLnTx/>
                <a:uFillTx/>
              </a:rPr>
              <a:t> and D.</a:t>
            </a:r>
            <a:r>
              <a:rPr kumimoji="0" lang="en-US" sz="1050" b="0" i="0" u="none" strike="noStrike" kern="0" cap="none" spc="0" normalizeH="0" noProof="0" dirty="0">
                <a:ln>
                  <a:noFill/>
                </a:ln>
                <a:solidFill>
                  <a:prstClr val="black"/>
                </a:solidFill>
                <a:effectLst/>
                <a:uLnTx/>
                <a:uFillTx/>
              </a:rPr>
              <a:t> </a:t>
            </a:r>
            <a:r>
              <a:rPr kumimoji="0" lang="en-US" sz="1050" b="0" i="0" u="none" strike="noStrike" kern="0" cap="none" spc="0" normalizeH="0" noProof="0" dirty="0" err="1">
                <a:ln>
                  <a:noFill/>
                </a:ln>
                <a:solidFill>
                  <a:prstClr val="black"/>
                </a:solidFill>
                <a:effectLst/>
                <a:uLnTx/>
                <a:uFillTx/>
              </a:rPr>
              <a:t>Hoiem</a:t>
            </a:r>
            <a:endParaRPr kumimoji="0" lang="en-US" sz="1050" b="0" i="0" u="none" strike="noStrike" kern="0" cap="none" spc="0" normalizeH="0" baseline="0" noProof="0" dirty="0">
              <a:ln>
                <a:noFill/>
              </a:ln>
              <a:solidFill>
                <a:prstClr val="black"/>
              </a:solidFill>
              <a:effectLst/>
              <a:uLnTx/>
              <a:uFillTx/>
            </a:endParaRPr>
          </a:p>
        </p:txBody>
      </p:sp>
      <p:pic>
        <p:nvPicPr>
          <p:cNvPr id="16386" name="Picture 2" descr="Image result for panda behind t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0431" y="1146630"/>
            <a:ext cx="1425024" cy="106952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panda behind tr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0431" y="2292351"/>
            <a:ext cx="1419495" cy="2130875"/>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Image result for giraffe 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0431" y="4499426"/>
            <a:ext cx="1423339" cy="12229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150087" y="1510748"/>
            <a:ext cx="198782" cy="19878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835485" y="1234799"/>
            <a:ext cx="629203" cy="6292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151676" y="2908852"/>
            <a:ext cx="198782" cy="19878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318914" y="5011509"/>
            <a:ext cx="198782" cy="19878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88563C10-5A4F-4532-A779-FB54EDE4FD06}"/>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7</a:t>
            </a:fld>
            <a:endParaRPr lang="en-US">
              <a:solidFill>
                <a:prstClr val="black">
                  <a:tint val="75000"/>
                </a:prstClr>
              </a:solidFill>
            </a:endParaRPr>
          </a:p>
        </p:txBody>
      </p:sp>
    </p:spTree>
    <p:extLst>
      <p:ext uri="{BB962C8B-B14F-4D97-AF65-F5344CB8AC3E}">
        <p14:creationId xmlns:p14="http://schemas.microsoft.com/office/powerpoint/2010/main" val="36771296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38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38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39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9" grpId="0" animBg="1"/>
      <p:bldP spid="10" grpId="0" animBg="1"/>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39562-0E6B-4B04-AE99-18001AEE4D84}"/>
              </a:ext>
            </a:extLst>
          </p:cNvPr>
          <p:cNvSpPr>
            <a:spLocks noGrp="1"/>
          </p:cNvSpPr>
          <p:nvPr>
            <p:ph type="title"/>
          </p:nvPr>
        </p:nvSpPr>
        <p:spPr/>
        <p:txBody>
          <a:bodyPr/>
          <a:lstStyle/>
          <a:p>
            <a:r>
              <a:rPr lang="en-US" dirty="0">
                <a:solidFill>
                  <a:srgbClr val="0066FF"/>
                </a:solidFill>
              </a:rPr>
              <a:t>S</a:t>
            </a:r>
            <a:r>
              <a:rPr lang="en-US" dirty="0"/>
              <a:t>cale </a:t>
            </a:r>
            <a:r>
              <a:rPr lang="en-US" dirty="0">
                <a:solidFill>
                  <a:srgbClr val="0066FF"/>
                </a:solidFill>
              </a:rPr>
              <a:t>I</a:t>
            </a:r>
            <a:r>
              <a:rPr lang="en-US" dirty="0"/>
              <a:t>nvariant </a:t>
            </a:r>
            <a:r>
              <a:rPr lang="en-US" dirty="0">
                <a:solidFill>
                  <a:srgbClr val="0066FF"/>
                </a:solidFill>
              </a:rPr>
              <a:t>F</a:t>
            </a:r>
            <a:r>
              <a:rPr lang="en-US" dirty="0"/>
              <a:t>eature </a:t>
            </a:r>
            <a:r>
              <a:rPr lang="en-US" dirty="0">
                <a:solidFill>
                  <a:srgbClr val="0066FF"/>
                </a:solidFill>
              </a:rPr>
              <a:t>T</a:t>
            </a:r>
            <a:r>
              <a:rPr lang="en-US" dirty="0"/>
              <a:t>ransform</a:t>
            </a:r>
          </a:p>
        </p:txBody>
      </p:sp>
      <p:graphicFrame>
        <p:nvGraphicFramePr>
          <p:cNvPr id="4" name="Table 3">
            <a:extLst>
              <a:ext uri="{FF2B5EF4-FFF2-40B4-BE49-F238E27FC236}">
                <a16:creationId xmlns:a16="http://schemas.microsoft.com/office/drawing/2014/main" id="{0DD00D8E-C7D3-4FCC-8F40-551A1573C4F9}"/>
              </a:ext>
            </a:extLst>
          </p:cNvPr>
          <p:cNvGraphicFramePr>
            <a:graphicFrameLocks noGrp="1"/>
          </p:cNvGraphicFramePr>
          <p:nvPr/>
        </p:nvGraphicFramePr>
        <p:xfrm>
          <a:off x="1007165" y="1397000"/>
          <a:ext cx="2743200" cy="2743200"/>
        </p:xfrm>
        <a:graphic>
          <a:graphicData uri="http://schemas.openxmlformats.org/drawingml/2006/table">
            <a:tbl>
              <a:tblPr firstRow="1" bandRow="1">
                <a:tableStyleId>{F5AB1C69-6EDB-4FF4-983F-18BD219EF322}</a:tableStyleId>
              </a:tblPr>
              <a:tblGrid>
                <a:gridCol w="914400">
                  <a:extLst>
                    <a:ext uri="{9D8B030D-6E8A-4147-A177-3AD203B41FA5}">
                      <a16:colId xmlns:a16="http://schemas.microsoft.com/office/drawing/2014/main" val="3899254540"/>
                    </a:ext>
                  </a:extLst>
                </a:gridCol>
                <a:gridCol w="914400">
                  <a:extLst>
                    <a:ext uri="{9D8B030D-6E8A-4147-A177-3AD203B41FA5}">
                      <a16:colId xmlns:a16="http://schemas.microsoft.com/office/drawing/2014/main" val="1739776547"/>
                    </a:ext>
                  </a:extLst>
                </a:gridCol>
                <a:gridCol w="914400">
                  <a:extLst>
                    <a:ext uri="{9D8B030D-6E8A-4147-A177-3AD203B41FA5}">
                      <a16:colId xmlns:a16="http://schemas.microsoft.com/office/drawing/2014/main" val="3834793742"/>
                    </a:ext>
                  </a:extLst>
                </a:gridCol>
              </a:tblGrid>
              <a:tr h="9144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2111005"/>
                  </a:ext>
                </a:extLst>
              </a:tr>
              <a:tr h="9144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6010624"/>
                  </a:ext>
                </a:extLst>
              </a:tr>
              <a:tr h="9144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208732"/>
                  </a:ext>
                </a:extLst>
              </a:tr>
            </a:tbl>
          </a:graphicData>
        </a:graphic>
      </p:graphicFrame>
      <p:cxnSp>
        <p:nvCxnSpPr>
          <p:cNvPr id="6" name="Straight Arrow Connector 5">
            <a:extLst>
              <a:ext uri="{FF2B5EF4-FFF2-40B4-BE49-F238E27FC236}">
                <a16:creationId xmlns:a16="http://schemas.microsoft.com/office/drawing/2014/main" id="{ED6C5777-BAA7-423A-93E0-E4CCF5091F3F}"/>
              </a:ext>
            </a:extLst>
          </p:cNvPr>
          <p:cNvCxnSpPr/>
          <p:nvPr/>
        </p:nvCxnSpPr>
        <p:spPr bwMode="auto">
          <a:xfrm flipV="1">
            <a:off x="1417983" y="1563757"/>
            <a:ext cx="132521" cy="53008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D888F5B8-C822-4C56-846F-D3B242BE2F06}"/>
              </a:ext>
            </a:extLst>
          </p:cNvPr>
          <p:cNvCxnSpPr/>
          <p:nvPr/>
        </p:nvCxnSpPr>
        <p:spPr bwMode="auto">
          <a:xfrm>
            <a:off x="2236304" y="1842053"/>
            <a:ext cx="28492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204A5EEE-323F-4BE3-8CFC-99C04E261953}"/>
              </a:ext>
            </a:extLst>
          </p:cNvPr>
          <p:cNvCxnSpPr>
            <a:cxnSpLocks/>
          </p:cNvCxnSpPr>
          <p:nvPr/>
        </p:nvCxnSpPr>
        <p:spPr bwMode="auto">
          <a:xfrm flipV="1">
            <a:off x="3273287" y="1563758"/>
            <a:ext cx="0" cy="53008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F0F4FF95-21F9-44D5-9B9F-57803BD34344}"/>
              </a:ext>
            </a:extLst>
          </p:cNvPr>
          <p:cNvCxnSpPr/>
          <p:nvPr/>
        </p:nvCxnSpPr>
        <p:spPr bwMode="auto">
          <a:xfrm>
            <a:off x="1378225" y="2523435"/>
            <a:ext cx="172279" cy="4903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90D1276C-2344-4707-9184-BC4E4BD808EE}"/>
              </a:ext>
            </a:extLst>
          </p:cNvPr>
          <p:cNvCxnSpPr/>
          <p:nvPr/>
        </p:nvCxnSpPr>
        <p:spPr bwMode="auto">
          <a:xfrm>
            <a:off x="2054087" y="2768600"/>
            <a:ext cx="569843"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6F7979C8-4755-429A-A764-17CE09011B15}"/>
              </a:ext>
            </a:extLst>
          </p:cNvPr>
          <p:cNvCxnSpPr>
            <a:cxnSpLocks/>
          </p:cNvCxnSpPr>
          <p:nvPr/>
        </p:nvCxnSpPr>
        <p:spPr bwMode="auto">
          <a:xfrm>
            <a:off x="3273287" y="2768600"/>
            <a:ext cx="0" cy="19878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028E2E1A-6F75-43A2-8C50-9FC4EB6D9C1B}"/>
              </a:ext>
            </a:extLst>
          </p:cNvPr>
          <p:cNvCxnSpPr/>
          <p:nvPr/>
        </p:nvCxnSpPr>
        <p:spPr bwMode="auto">
          <a:xfrm flipH="1">
            <a:off x="1298712" y="3657600"/>
            <a:ext cx="291549"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7D9F4262-BE4D-4B28-A236-31B6DD409B09}"/>
              </a:ext>
            </a:extLst>
          </p:cNvPr>
          <p:cNvCxnSpPr/>
          <p:nvPr/>
        </p:nvCxnSpPr>
        <p:spPr bwMode="auto">
          <a:xfrm>
            <a:off x="2378765" y="3429000"/>
            <a:ext cx="0" cy="533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B5FA9711-563A-40D0-BA3C-EF05AAFC183F}"/>
              </a:ext>
            </a:extLst>
          </p:cNvPr>
          <p:cNvCxnSpPr/>
          <p:nvPr/>
        </p:nvCxnSpPr>
        <p:spPr bwMode="auto">
          <a:xfrm flipH="1">
            <a:off x="3154017" y="3657600"/>
            <a:ext cx="25179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6" name="Straight Connector 25">
            <a:extLst>
              <a:ext uri="{FF2B5EF4-FFF2-40B4-BE49-F238E27FC236}">
                <a16:creationId xmlns:a16="http://schemas.microsoft.com/office/drawing/2014/main" id="{6A32D24D-A257-420C-BC74-57BA989DDA8B}"/>
              </a:ext>
            </a:extLst>
          </p:cNvPr>
          <p:cNvCxnSpPr/>
          <p:nvPr/>
        </p:nvCxnSpPr>
        <p:spPr bwMode="auto">
          <a:xfrm>
            <a:off x="4704522" y="4140200"/>
            <a:ext cx="355158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Arrow Connector 27">
            <a:extLst>
              <a:ext uri="{FF2B5EF4-FFF2-40B4-BE49-F238E27FC236}">
                <a16:creationId xmlns:a16="http://schemas.microsoft.com/office/drawing/2014/main" id="{AEB5E318-0178-4419-9A6E-6C0A0677D6F7}"/>
              </a:ext>
            </a:extLst>
          </p:cNvPr>
          <p:cNvCxnSpPr/>
          <p:nvPr/>
        </p:nvCxnSpPr>
        <p:spPr bwMode="auto">
          <a:xfrm flipV="1">
            <a:off x="5155096" y="4412974"/>
            <a:ext cx="0" cy="38431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325C2DCE-69EA-4510-8C19-6C7C474B3AD6}"/>
              </a:ext>
            </a:extLst>
          </p:cNvPr>
          <p:cNvCxnSpPr/>
          <p:nvPr/>
        </p:nvCxnSpPr>
        <p:spPr bwMode="auto">
          <a:xfrm flipV="1">
            <a:off x="5912180" y="4412974"/>
            <a:ext cx="0" cy="384313"/>
          </a:xfrm>
          <a:prstGeom prst="straightConnector1">
            <a:avLst/>
          </a:prstGeom>
          <a:solidFill>
            <a:schemeClr val="accent1"/>
          </a:solidFill>
          <a:ln w="9525" cap="flat" cmpd="sng" algn="ctr">
            <a:solidFill>
              <a:schemeClr val="tx1"/>
            </a:solidFill>
            <a:prstDash val="solid"/>
            <a:round/>
            <a:headEnd type="triangle" w="med" len="med"/>
            <a:tailEnd type="none"/>
          </a:ln>
          <a:effectLst/>
        </p:spPr>
      </p:cxnSp>
      <p:cxnSp>
        <p:nvCxnSpPr>
          <p:cNvPr id="33" name="Straight Arrow Connector 32">
            <a:extLst>
              <a:ext uri="{FF2B5EF4-FFF2-40B4-BE49-F238E27FC236}">
                <a16:creationId xmlns:a16="http://schemas.microsoft.com/office/drawing/2014/main" id="{F55AE01C-DBAF-4EDE-BF5A-39B501F8C43A}"/>
              </a:ext>
            </a:extLst>
          </p:cNvPr>
          <p:cNvCxnSpPr/>
          <p:nvPr/>
        </p:nvCxnSpPr>
        <p:spPr bwMode="auto">
          <a:xfrm>
            <a:off x="6518788" y="4557252"/>
            <a:ext cx="384048"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5" name="Straight Arrow Connector 34">
            <a:extLst>
              <a:ext uri="{FF2B5EF4-FFF2-40B4-BE49-F238E27FC236}">
                <a16:creationId xmlns:a16="http://schemas.microsoft.com/office/drawing/2014/main" id="{C2430F48-21B3-4FA9-9F9C-DB70177432D6}"/>
              </a:ext>
            </a:extLst>
          </p:cNvPr>
          <p:cNvCxnSpPr/>
          <p:nvPr/>
        </p:nvCxnSpPr>
        <p:spPr bwMode="auto">
          <a:xfrm flipH="1">
            <a:off x="7329952" y="4557252"/>
            <a:ext cx="384048"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6" name="TextBox 35">
            <a:extLst>
              <a:ext uri="{FF2B5EF4-FFF2-40B4-BE49-F238E27FC236}">
                <a16:creationId xmlns:a16="http://schemas.microsoft.com/office/drawing/2014/main" id="{2E8D80AE-1BD9-4DFE-B68E-C75B32BA72B7}"/>
              </a:ext>
            </a:extLst>
          </p:cNvPr>
          <p:cNvSpPr txBox="1"/>
          <p:nvPr/>
        </p:nvSpPr>
        <p:spPr>
          <a:xfrm>
            <a:off x="1746538" y="5895763"/>
            <a:ext cx="11849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Gradients</a:t>
            </a:r>
          </a:p>
        </p:txBody>
      </p:sp>
      <p:sp>
        <p:nvSpPr>
          <p:cNvPr id="37" name="TextBox 36">
            <a:extLst>
              <a:ext uri="{FF2B5EF4-FFF2-40B4-BE49-F238E27FC236}">
                <a16:creationId xmlns:a16="http://schemas.microsoft.com/office/drawing/2014/main" id="{14261D5B-923C-4737-A780-5AD228FC8F0D}"/>
              </a:ext>
            </a:extLst>
          </p:cNvPr>
          <p:cNvSpPr txBox="1"/>
          <p:nvPr/>
        </p:nvSpPr>
        <p:spPr>
          <a:xfrm>
            <a:off x="5304648" y="5895763"/>
            <a:ext cx="25058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Histogram of gradients</a:t>
            </a:r>
          </a:p>
        </p:txBody>
      </p:sp>
      <p:sp>
        <p:nvSpPr>
          <p:cNvPr id="38" name="TextBox 37">
            <a:extLst>
              <a:ext uri="{FF2B5EF4-FFF2-40B4-BE49-F238E27FC236}">
                <a16:creationId xmlns:a16="http://schemas.microsoft.com/office/drawing/2014/main" id="{94D6ECC7-ED34-4CBA-A97C-F9119C1AF27B}"/>
              </a:ext>
            </a:extLst>
          </p:cNvPr>
          <p:cNvSpPr txBox="1"/>
          <p:nvPr/>
        </p:nvSpPr>
        <p:spPr>
          <a:xfrm>
            <a:off x="5016467" y="5153186"/>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1</a:t>
            </a:r>
          </a:p>
        </p:txBody>
      </p:sp>
      <p:sp>
        <p:nvSpPr>
          <p:cNvPr id="39" name="TextBox 38">
            <a:extLst>
              <a:ext uri="{FF2B5EF4-FFF2-40B4-BE49-F238E27FC236}">
                <a16:creationId xmlns:a16="http://schemas.microsoft.com/office/drawing/2014/main" id="{CED5F5C6-B0AD-442F-A35B-C66EA4353D21}"/>
              </a:ext>
            </a:extLst>
          </p:cNvPr>
          <p:cNvSpPr txBox="1"/>
          <p:nvPr/>
        </p:nvSpPr>
        <p:spPr>
          <a:xfrm>
            <a:off x="5755727" y="5153186"/>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mn-ea"/>
                <a:cs typeface="+mn-cs"/>
              </a:rPr>
              <a:t>2</a:t>
            </a:r>
          </a:p>
        </p:txBody>
      </p:sp>
      <p:sp>
        <p:nvSpPr>
          <p:cNvPr id="40" name="TextBox 39">
            <a:extLst>
              <a:ext uri="{FF2B5EF4-FFF2-40B4-BE49-F238E27FC236}">
                <a16:creationId xmlns:a16="http://schemas.microsoft.com/office/drawing/2014/main" id="{88C354B5-1615-466F-8F69-D1968E7DA2FA}"/>
              </a:ext>
            </a:extLst>
          </p:cNvPr>
          <p:cNvSpPr txBox="1"/>
          <p:nvPr/>
        </p:nvSpPr>
        <p:spPr>
          <a:xfrm>
            <a:off x="6557555" y="5153186"/>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Arial"/>
                <a:ea typeface="+mn-ea"/>
                <a:cs typeface="+mn-cs"/>
              </a:rPr>
              <a:t>3</a:t>
            </a:r>
          </a:p>
        </p:txBody>
      </p:sp>
      <p:sp>
        <p:nvSpPr>
          <p:cNvPr id="41" name="TextBox 40">
            <a:extLst>
              <a:ext uri="{FF2B5EF4-FFF2-40B4-BE49-F238E27FC236}">
                <a16:creationId xmlns:a16="http://schemas.microsoft.com/office/drawing/2014/main" id="{001FE41F-B72A-4305-86B9-9C484F4551D8}"/>
              </a:ext>
            </a:extLst>
          </p:cNvPr>
          <p:cNvSpPr txBox="1"/>
          <p:nvPr/>
        </p:nvSpPr>
        <p:spPr>
          <a:xfrm>
            <a:off x="7401094" y="5153186"/>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Arial"/>
                <a:ea typeface="+mn-ea"/>
                <a:cs typeface="+mn-cs"/>
              </a:rPr>
              <a:t>4</a:t>
            </a:r>
          </a:p>
        </p:txBody>
      </p:sp>
      <p:sp>
        <p:nvSpPr>
          <p:cNvPr id="42" name="TextBox 41">
            <a:extLst>
              <a:ext uri="{FF2B5EF4-FFF2-40B4-BE49-F238E27FC236}">
                <a16:creationId xmlns:a16="http://schemas.microsoft.com/office/drawing/2014/main" id="{6511BE3C-E445-4C2C-9774-9F08FF4374EB}"/>
              </a:ext>
            </a:extLst>
          </p:cNvPr>
          <p:cNvSpPr txBox="1"/>
          <p:nvPr/>
        </p:nvSpPr>
        <p:spPr>
          <a:xfrm>
            <a:off x="4507631" y="1407652"/>
            <a:ext cx="37240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Uniform weight (ignore magnitude)</a:t>
            </a:r>
          </a:p>
        </p:txBody>
      </p:sp>
      <p:sp>
        <p:nvSpPr>
          <p:cNvPr id="43" name="TextBox 42">
            <a:extLst>
              <a:ext uri="{FF2B5EF4-FFF2-40B4-BE49-F238E27FC236}">
                <a16:creationId xmlns:a16="http://schemas.microsoft.com/office/drawing/2014/main" id="{BFFEC6BE-FD9C-4137-B4E9-282C1027A46A}"/>
              </a:ext>
            </a:extLst>
          </p:cNvPr>
          <p:cNvSpPr txBox="1"/>
          <p:nvPr/>
        </p:nvSpPr>
        <p:spPr>
          <a:xfrm rot="16200000">
            <a:off x="3987225" y="3244333"/>
            <a:ext cx="8002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Count</a:t>
            </a:r>
          </a:p>
        </p:txBody>
      </p:sp>
      <p:sp>
        <p:nvSpPr>
          <p:cNvPr id="44" name="TextBox 43">
            <a:extLst>
              <a:ext uri="{FF2B5EF4-FFF2-40B4-BE49-F238E27FC236}">
                <a16:creationId xmlns:a16="http://schemas.microsoft.com/office/drawing/2014/main" id="{6C9B7FE0-311B-4B88-8196-412A1A1DE9A2}"/>
              </a:ext>
            </a:extLst>
          </p:cNvPr>
          <p:cNvSpPr txBox="1"/>
          <p:nvPr/>
        </p:nvSpPr>
        <p:spPr>
          <a:xfrm>
            <a:off x="4965512" y="3259081"/>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a:t>
            </a:r>
          </a:p>
        </p:txBody>
      </p:sp>
      <p:sp>
        <p:nvSpPr>
          <p:cNvPr id="45" name="TextBox 44">
            <a:extLst>
              <a:ext uri="{FF2B5EF4-FFF2-40B4-BE49-F238E27FC236}">
                <a16:creationId xmlns:a16="http://schemas.microsoft.com/office/drawing/2014/main" id="{6E64DF1D-F542-44DD-B66D-C892111E11E2}"/>
              </a:ext>
            </a:extLst>
          </p:cNvPr>
          <p:cNvSpPr txBox="1"/>
          <p:nvPr/>
        </p:nvSpPr>
        <p:spPr>
          <a:xfrm>
            <a:off x="4011954" y="5152448"/>
            <a:ext cx="9477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Type = </a:t>
            </a:r>
          </a:p>
        </p:txBody>
      </p:sp>
      <p:sp>
        <p:nvSpPr>
          <p:cNvPr id="46" name="TextBox 45">
            <a:extLst>
              <a:ext uri="{FF2B5EF4-FFF2-40B4-BE49-F238E27FC236}">
                <a16:creationId xmlns:a16="http://schemas.microsoft.com/office/drawing/2014/main" id="{B6DA46FE-08A2-4EDE-B221-F28ED8FFF067}"/>
              </a:ext>
            </a:extLst>
          </p:cNvPr>
          <p:cNvSpPr txBox="1"/>
          <p:nvPr/>
        </p:nvSpPr>
        <p:spPr>
          <a:xfrm>
            <a:off x="1604544" y="1415165"/>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1</a:t>
            </a:r>
          </a:p>
        </p:txBody>
      </p:sp>
      <p:sp>
        <p:nvSpPr>
          <p:cNvPr id="47" name="TextBox 46">
            <a:extLst>
              <a:ext uri="{FF2B5EF4-FFF2-40B4-BE49-F238E27FC236}">
                <a16:creationId xmlns:a16="http://schemas.microsoft.com/office/drawing/2014/main" id="{4720B0A5-E2F0-4BA7-B510-79BDD271A4F0}"/>
              </a:ext>
            </a:extLst>
          </p:cNvPr>
          <p:cNvSpPr txBox="1"/>
          <p:nvPr/>
        </p:nvSpPr>
        <p:spPr>
          <a:xfrm>
            <a:off x="3422481" y="1415165"/>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1</a:t>
            </a:r>
          </a:p>
        </p:txBody>
      </p:sp>
      <p:sp>
        <p:nvSpPr>
          <p:cNvPr id="48" name="TextBox 47">
            <a:extLst>
              <a:ext uri="{FF2B5EF4-FFF2-40B4-BE49-F238E27FC236}">
                <a16:creationId xmlns:a16="http://schemas.microsoft.com/office/drawing/2014/main" id="{18C898FA-7B5F-4FE8-956A-004EAD7A178D}"/>
              </a:ext>
            </a:extLst>
          </p:cNvPr>
          <p:cNvSpPr txBox="1"/>
          <p:nvPr/>
        </p:nvSpPr>
        <p:spPr>
          <a:xfrm>
            <a:off x="1604544" y="2332534"/>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mn-ea"/>
                <a:cs typeface="+mn-cs"/>
              </a:rPr>
              <a:t>2</a:t>
            </a:r>
          </a:p>
        </p:txBody>
      </p:sp>
      <p:sp>
        <p:nvSpPr>
          <p:cNvPr id="49" name="TextBox 48">
            <a:extLst>
              <a:ext uri="{FF2B5EF4-FFF2-40B4-BE49-F238E27FC236}">
                <a16:creationId xmlns:a16="http://schemas.microsoft.com/office/drawing/2014/main" id="{9570ADA3-DF7B-4E21-AAF4-84BB7C8769A3}"/>
              </a:ext>
            </a:extLst>
          </p:cNvPr>
          <p:cNvSpPr txBox="1"/>
          <p:nvPr/>
        </p:nvSpPr>
        <p:spPr>
          <a:xfrm>
            <a:off x="3422481" y="2332534"/>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mn-ea"/>
                <a:cs typeface="+mn-cs"/>
              </a:rPr>
              <a:t>2</a:t>
            </a:r>
          </a:p>
        </p:txBody>
      </p:sp>
      <p:sp>
        <p:nvSpPr>
          <p:cNvPr id="50" name="TextBox 49">
            <a:extLst>
              <a:ext uri="{FF2B5EF4-FFF2-40B4-BE49-F238E27FC236}">
                <a16:creationId xmlns:a16="http://schemas.microsoft.com/office/drawing/2014/main" id="{210B838A-0716-40C3-8C0F-4D273826D367}"/>
              </a:ext>
            </a:extLst>
          </p:cNvPr>
          <p:cNvSpPr txBox="1"/>
          <p:nvPr/>
        </p:nvSpPr>
        <p:spPr>
          <a:xfrm>
            <a:off x="2495955" y="3206353"/>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mn-ea"/>
                <a:cs typeface="+mn-cs"/>
              </a:rPr>
              <a:t>2</a:t>
            </a:r>
          </a:p>
        </p:txBody>
      </p:sp>
      <p:sp>
        <p:nvSpPr>
          <p:cNvPr id="51" name="TextBox 50">
            <a:extLst>
              <a:ext uri="{FF2B5EF4-FFF2-40B4-BE49-F238E27FC236}">
                <a16:creationId xmlns:a16="http://schemas.microsoft.com/office/drawing/2014/main" id="{1EAB3543-6ADE-41F4-B010-4BA629B13967}"/>
              </a:ext>
            </a:extLst>
          </p:cNvPr>
          <p:cNvSpPr txBox="1"/>
          <p:nvPr/>
        </p:nvSpPr>
        <p:spPr>
          <a:xfrm>
            <a:off x="5755727" y="3259081"/>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3</a:t>
            </a:r>
          </a:p>
        </p:txBody>
      </p:sp>
      <p:sp>
        <p:nvSpPr>
          <p:cNvPr id="52" name="TextBox 51">
            <a:extLst>
              <a:ext uri="{FF2B5EF4-FFF2-40B4-BE49-F238E27FC236}">
                <a16:creationId xmlns:a16="http://schemas.microsoft.com/office/drawing/2014/main" id="{E94A7F7F-B403-4861-B625-D1885117213F}"/>
              </a:ext>
            </a:extLst>
          </p:cNvPr>
          <p:cNvSpPr txBox="1"/>
          <p:nvPr/>
        </p:nvSpPr>
        <p:spPr>
          <a:xfrm>
            <a:off x="2495955" y="1415165"/>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Arial"/>
                <a:ea typeface="+mn-ea"/>
                <a:cs typeface="+mn-cs"/>
              </a:rPr>
              <a:t>3</a:t>
            </a:r>
          </a:p>
        </p:txBody>
      </p:sp>
      <p:sp>
        <p:nvSpPr>
          <p:cNvPr id="53" name="TextBox 52">
            <a:extLst>
              <a:ext uri="{FF2B5EF4-FFF2-40B4-BE49-F238E27FC236}">
                <a16:creationId xmlns:a16="http://schemas.microsoft.com/office/drawing/2014/main" id="{08158F3E-BF3F-450E-A8AE-25D17C8094DF}"/>
              </a:ext>
            </a:extLst>
          </p:cNvPr>
          <p:cNvSpPr txBox="1"/>
          <p:nvPr/>
        </p:nvSpPr>
        <p:spPr>
          <a:xfrm>
            <a:off x="2495955" y="2332534"/>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Arial"/>
                <a:ea typeface="+mn-ea"/>
                <a:cs typeface="+mn-cs"/>
              </a:rPr>
              <a:t>3</a:t>
            </a:r>
          </a:p>
        </p:txBody>
      </p:sp>
      <p:sp>
        <p:nvSpPr>
          <p:cNvPr id="55" name="TextBox 54">
            <a:extLst>
              <a:ext uri="{FF2B5EF4-FFF2-40B4-BE49-F238E27FC236}">
                <a16:creationId xmlns:a16="http://schemas.microsoft.com/office/drawing/2014/main" id="{03D8021F-26E8-44D1-82B4-13901C767F2D}"/>
              </a:ext>
            </a:extLst>
          </p:cNvPr>
          <p:cNvSpPr txBox="1"/>
          <p:nvPr/>
        </p:nvSpPr>
        <p:spPr>
          <a:xfrm>
            <a:off x="6562760" y="3259081"/>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a:t>
            </a:r>
          </a:p>
        </p:txBody>
      </p:sp>
      <p:sp>
        <p:nvSpPr>
          <p:cNvPr id="56" name="TextBox 55">
            <a:extLst>
              <a:ext uri="{FF2B5EF4-FFF2-40B4-BE49-F238E27FC236}">
                <a16:creationId xmlns:a16="http://schemas.microsoft.com/office/drawing/2014/main" id="{96A67ACE-C925-4507-93A0-D874518A2FE9}"/>
              </a:ext>
            </a:extLst>
          </p:cNvPr>
          <p:cNvSpPr txBox="1"/>
          <p:nvPr/>
        </p:nvSpPr>
        <p:spPr>
          <a:xfrm>
            <a:off x="1604544" y="3206353"/>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Arial"/>
                <a:ea typeface="+mn-ea"/>
                <a:cs typeface="+mn-cs"/>
              </a:rPr>
              <a:t>4</a:t>
            </a:r>
          </a:p>
        </p:txBody>
      </p:sp>
      <p:sp>
        <p:nvSpPr>
          <p:cNvPr id="57" name="TextBox 56">
            <a:extLst>
              <a:ext uri="{FF2B5EF4-FFF2-40B4-BE49-F238E27FC236}">
                <a16:creationId xmlns:a16="http://schemas.microsoft.com/office/drawing/2014/main" id="{DEDA6D6C-2AE3-423A-8CAE-8EB2127D5255}"/>
              </a:ext>
            </a:extLst>
          </p:cNvPr>
          <p:cNvSpPr txBox="1"/>
          <p:nvPr/>
        </p:nvSpPr>
        <p:spPr>
          <a:xfrm>
            <a:off x="3422481" y="3206353"/>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Arial"/>
                <a:ea typeface="+mn-ea"/>
                <a:cs typeface="+mn-cs"/>
              </a:rPr>
              <a:t>4</a:t>
            </a:r>
          </a:p>
        </p:txBody>
      </p:sp>
      <p:sp>
        <p:nvSpPr>
          <p:cNvPr id="58" name="TextBox 57">
            <a:extLst>
              <a:ext uri="{FF2B5EF4-FFF2-40B4-BE49-F238E27FC236}">
                <a16:creationId xmlns:a16="http://schemas.microsoft.com/office/drawing/2014/main" id="{DE8494B0-BEB7-4F16-B1A8-BDFD59701B92}"/>
              </a:ext>
            </a:extLst>
          </p:cNvPr>
          <p:cNvSpPr txBox="1"/>
          <p:nvPr/>
        </p:nvSpPr>
        <p:spPr>
          <a:xfrm>
            <a:off x="7365523" y="3259081"/>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a:t>
            </a:r>
          </a:p>
        </p:txBody>
      </p:sp>
      <p:sp>
        <p:nvSpPr>
          <p:cNvPr id="3" name="Slide Number Placeholder 2">
            <a:extLst>
              <a:ext uri="{FF2B5EF4-FFF2-40B4-BE49-F238E27FC236}">
                <a16:creationId xmlns:a16="http://schemas.microsoft.com/office/drawing/2014/main" id="{54470D54-7DDD-45D3-9378-0386E0CEDE0C}"/>
              </a:ext>
            </a:extLst>
          </p:cNvPr>
          <p:cNvSpPr>
            <a:spLocks noGrp="1"/>
          </p:cNvSpPr>
          <p:nvPr>
            <p:ph type="sldNum" sz="quarter" idx="12"/>
          </p:nvPr>
        </p:nvSpPr>
        <p:spPr/>
        <p:txBody>
          <a:bodyPr/>
          <a:lstStyle/>
          <a:p>
            <a:fld id="{389209BF-32E9-49CB-9F4C-066BCF3FD8AA}" type="slidenum">
              <a:rPr lang="en-US" smtClean="0">
                <a:solidFill>
                  <a:srgbClr val="000000"/>
                </a:solidFill>
              </a:rPr>
              <a:pPr/>
              <a:t>70</a:t>
            </a:fld>
            <a:endParaRPr lang="en-US">
              <a:solidFill>
                <a:srgbClr val="000000"/>
              </a:solidFill>
            </a:endParaRPr>
          </a:p>
        </p:txBody>
      </p:sp>
    </p:spTree>
    <p:extLst>
      <p:ext uri="{BB962C8B-B14F-4D97-AF65-F5344CB8AC3E}">
        <p14:creationId xmlns:p14="http://schemas.microsoft.com/office/powerpoint/2010/main" val="9379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5" grpId="0"/>
      <p:bldP spid="56" grpId="0"/>
      <p:bldP spid="57" grpId="0"/>
      <p:bldP spid="5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39562-0E6B-4B04-AE99-18001AEE4D84}"/>
              </a:ext>
            </a:extLst>
          </p:cNvPr>
          <p:cNvSpPr>
            <a:spLocks noGrp="1"/>
          </p:cNvSpPr>
          <p:nvPr>
            <p:ph type="title"/>
          </p:nvPr>
        </p:nvSpPr>
        <p:spPr/>
        <p:txBody>
          <a:bodyPr/>
          <a:lstStyle/>
          <a:p>
            <a:r>
              <a:rPr lang="en-US" dirty="0">
                <a:solidFill>
                  <a:srgbClr val="0066FF"/>
                </a:solidFill>
              </a:rPr>
              <a:t>S</a:t>
            </a:r>
            <a:r>
              <a:rPr lang="en-US" dirty="0"/>
              <a:t>cale </a:t>
            </a:r>
            <a:r>
              <a:rPr lang="en-US" dirty="0">
                <a:solidFill>
                  <a:srgbClr val="0066FF"/>
                </a:solidFill>
              </a:rPr>
              <a:t>I</a:t>
            </a:r>
            <a:r>
              <a:rPr lang="en-US" dirty="0"/>
              <a:t>nvariant </a:t>
            </a:r>
            <a:r>
              <a:rPr lang="en-US" dirty="0">
                <a:solidFill>
                  <a:srgbClr val="0066FF"/>
                </a:solidFill>
              </a:rPr>
              <a:t>F</a:t>
            </a:r>
            <a:r>
              <a:rPr lang="en-US" dirty="0"/>
              <a:t>eature </a:t>
            </a:r>
            <a:r>
              <a:rPr lang="en-US" dirty="0">
                <a:solidFill>
                  <a:srgbClr val="0066FF"/>
                </a:solidFill>
              </a:rPr>
              <a:t>T</a:t>
            </a:r>
            <a:r>
              <a:rPr lang="en-US" dirty="0"/>
              <a:t>ransform</a:t>
            </a:r>
          </a:p>
        </p:txBody>
      </p:sp>
      <p:graphicFrame>
        <p:nvGraphicFramePr>
          <p:cNvPr id="4" name="Table 3">
            <a:extLst>
              <a:ext uri="{FF2B5EF4-FFF2-40B4-BE49-F238E27FC236}">
                <a16:creationId xmlns:a16="http://schemas.microsoft.com/office/drawing/2014/main" id="{0DD00D8E-C7D3-4FCC-8F40-551A1573C4F9}"/>
              </a:ext>
            </a:extLst>
          </p:cNvPr>
          <p:cNvGraphicFramePr>
            <a:graphicFrameLocks noGrp="1"/>
          </p:cNvGraphicFramePr>
          <p:nvPr/>
        </p:nvGraphicFramePr>
        <p:xfrm>
          <a:off x="1007165" y="1397000"/>
          <a:ext cx="2743200" cy="2743200"/>
        </p:xfrm>
        <a:graphic>
          <a:graphicData uri="http://schemas.openxmlformats.org/drawingml/2006/table">
            <a:tbl>
              <a:tblPr firstRow="1" bandRow="1">
                <a:tableStyleId>{F5AB1C69-6EDB-4FF4-983F-18BD219EF322}</a:tableStyleId>
              </a:tblPr>
              <a:tblGrid>
                <a:gridCol w="914400">
                  <a:extLst>
                    <a:ext uri="{9D8B030D-6E8A-4147-A177-3AD203B41FA5}">
                      <a16:colId xmlns:a16="http://schemas.microsoft.com/office/drawing/2014/main" val="3899254540"/>
                    </a:ext>
                  </a:extLst>
                </a:gridCol>
                <a:gridCol w="914400">
                  <a:extLst>
                    <a:ext uri="{9D8B030D-6E8A-4147-A177-3AD203B41FA5}">
                      <a16:colId xmlns:a16="http://schemas.microsoft.com/office/drawing/2014/main" val="1739776547"/>
                    </a:ext>
                  </a:extLst>
                </a:gridCol>
                <a:gridCol w="914400">
                  <a:extLst>
                    <a:ext uri="{9D8B030D-6E8A-4147-A177-3AD203B41FA5}">
                      <a16:colId xmlns:a16="http://schemas.microsoft.com/office/drawing/2014/main" val="3834793742"/>
                    </a:ext>
                  </a:extLst>
                </a:gridCol>
              </a:tblGrid>
              <a:tr h="9144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2111005"/>
                  </a:ext>
                </a:extLst>
              </a:tr>
              <a:tr h="9144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6010624"/>
                  </a:ext>
                </a:extLst>
              </a:tr>
              <a:tr h="9144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208732"/>
                  </a:ext>
                </a:extLst>
              </a:tr>
            </a:tbl>
          </a:graphicData>
        </a:graphic>
      </p:graphicFrame>
      <p:cxnSp>
        <p:nvCxnSpPr>
          <p:cNvPr id="6" name="Straight Arrow Connector 5">
            <a:extLst>
              <a:ext uri="{FF2B5EF4-FFF2-40B4-BE49-F238E27FC236}">
                <a16:creationId xmlns:a16="http://schemas.microsoft.com/office/drawing/2014/main" id="{ED6C5777-BAA7-423A-93E0-E4CCF5091F3F}"/>
              </a:ext>
            </a:extLst>
          </p:cNvPr>
          <p:cNvCxnSpPr/>
          <p:nvPr/>
        </p:nvCxnSpPr>
        <p:spPr bwMode="auto">
          <a:xfrm flipV="1">
            <a:off x="1417983" y="1563757"/>
            <a:ext cx="132521" cy="53008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D888F5B8-C822-4C56-846F-D3B242BE2F06}"/>
              </a:ext>
            </a:extLst>
          </p:cNvPr>
          <p:cNvCxnSpPr/>
          <p:nvPr/>
        </p:nvCxnSpPr>
        <p:spPr bwMode="auto">
          <a:xfrm>
            <a:off x="2236304" y="1842053"/>
            <a:ext cx="28492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204A5EEE-323F-4BE3-8CFC-99C04E261953}"/>
              </a:ext>
            </a:extLst>
          </p:cNvPr>
          <p:cNvCxnSpPr>
            <a:cxnSpLocks/>
          </p:cNvCxnSpPr>
          <p:nvPr/>
        </p:nvCxnSpPr>
        <p:spPr bwMode="auto">
          <a:xfrm flipV="1">
            <a:off x="3273287" y="1563758"/>
            <a:ext cx="0" cy="53008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F0F4FF95-21F9-44D5-9B9F-57803BD34344}"/>
              </a:ext>
            </a:extLst>
          </p:cNvPr>
          <p:cNvCxnSpPr/>
          <p:nvPr/>
        </p:nvCxnSpPr>
        <p:spPr bwMode="auto">
          <a:xfrm>
            <a:off x="1378225" y="2523435"/>
            <a:ext cx="172279" cy="4903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90D1276C-2344-4707-9184-BC4E4BD808EE}"/>
              </a:ext>
            </a:extLst>
          </p:cNvPr>
          <p:cNvCxnSpPr/>
          <p:nvPr/>
        </p:nvCxnSpPr>
        <p:spPr bwMode="auto">
          <a:xfrm>
            <a:off x="2054087" y="2768600"/>
            <a:ext cx="569843"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6F7979C8-4755-429A-A764-17CE09011B15}"/>
              </a:ext>
            </a:extLst>
          </p:cNvPr>
          <p:cNvCxnSpPr>
            <a:cxnSpLocks/>
          </p:cNvCxnSpPr>
          <p:nvPr/>
        </p:nvCxnSpPr>
        <p:spPr bwMode="auto">
          <a:xfrm>
            <a:off x="3273287" y="2768600"/>
            <a:ext cx="0" cy="19878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028E2E1A-6F75-43A2-8C50-9FC4EB6D9C1B}"/>
              </a:ext>
            </a:extLst>
          </p:cNvPr>
          <p:cNvCxnSpPr/>
          <p:nvPr/>
        </p:nvCxnSpPr>
        <p:spPr bwMode="auto">
          <a:xfrm flipH="1">
            <a:off x="1298712" y="3657600"/>
            <a:ext cx="291549"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7D9F4262-BE4D-4B28-A236-31B6DD409B09}"/>
              </a:ext>
            </a:extLst>
          </p:cNvPr>
          <p:cNvCxnSpPr/>
          <p:nvPr/>
        </p:nvCxnSpPr>
        <p:spPr bwMode="auto">
          <a:xfrm>
            <a:off x="2378765" y="3429000"/>
            <a:ext cx="0" cy="533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B5FA9711-563A-40D0-BA3C-EF05AAFC183F}"/>
              </a:ext>
            </a:extLst>
          </p:cNvPr>
          <p:cNvCxnSpPr/>
          <p:nvPr/>
        </p:nvCxnSpPr>
        <p:spPr bwMode="auto">
          <a:xfrm flipH="1">
            <a:off x="3154017" y="3657600"/>
            <a:ext cx="25179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6" name="Straight Connector 25">
            <a:extLst>
              <a:ext uri="{FF2B5EF4-FFF2-40B4-BE49-F238E27FC236}">
                <a16:creationId xmlns:a16="http://schemas.microsoft.com/office/drawing/2014/main" id="{6A32D24D-A257-420C-BC74-57BA989DDA8B}"/>
              </a:ext>
            </a:extLst>
          </p:cNvPr>
          <p:cNvCxnSpPr/>
          <p:nvPr/>
        </p:nvCxnSpPr>
        <p:spPr bwMode="auto">
          <a:xfrm>
            <a:off x="4704522" y="4140200"/>
            <a:ext cx="355158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Arrow Connector 27">
            <a:extLst>
              <a:ext uri="{FF2B5EF4-FFF2-40B4-BE49-F238E27FC236}">
                <a16:creationId xmlns:a16="http://schemas.microsoft.com/office/drawing/2014/main" id="{AEB5E318-0178-4419-9A6E-6C0A0677D6F7}"/>
              </a:ext>
            </a:extLst>
          </p:cNvPr>
          <p:cNvCxnSpPr/>
          <p:nvPr/>
        </p:nvCxnSpPr>
        <p:spPr bwMode="auto">
          <a:xfrm flipV="1">
            <a:off x="5155096" y="4412974"/>
            <a:ext cx="0" cy="38431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325C2DCE-69EA-4510-8C19-6C7C474B3AD6}"/>
              </a:ext>
            </a:extLst>
          </p:cNvPr>
          <p:cNvCxnSpPr/>
          <p:nvPr/>
        </p:nvCxnSpPr>
        <p:spPr bwMode="auto">
          <a:xfrm flipV="1">
            <a:off x="5912180" y="4412974"/>
            <a:ext cx="0" cy="384313"/>
          </a:xfrm>
          <a:prstGeom prst="straightConnector1">
            <a:avLst/>
          </a:prstGeom>
          <a:solidFill>
            <a:schemeClr val="accent1"/>
          </a:solidFill>
          <a:ln w="9525" cap="flat" cmpd="sng" algn="ctr">
            <a:solidFill>
              <a:schemeClr val="tx1"/>
            </a:solidFill>
            <a:prstDash val="solid"/>
            <a:round/>
            <a:headEnd type="triangle" w="med" len="med"/>
            <a:tailEnd type="none"/>
          </a:ln>
          <a:effectLst/>
        </p:spPr>
      </p:cxnSp>
      <p:cxnSp>
        <p:nvCxnSpPr>
          <p:cNvPr id="33" name="Straight Arrow Connector 32">
            <a:extLst>
              <a:ext uri="{FF2B5EF4-FFF2-40B4-BE49-F238E27FC236}">
                <a16:creationId xmlns:a16="http://schemas.microsoft.com/office/drawing/2014/main" id="{F55AE01C-DBAF-4EDE-BF5A-39B501F8C43A}"/>
              </a:ext>
            </a:extLst>
          </p:cNvPr>
          <p:cNvCxnSpPr/>
          <p:nvPr/>
        </p:nvCxnSpPr>
        <p:spPr bwMode="auto">
          <a:xfrm>
            <a:off x="6518788" y="4557252"/>
            <a:ext cx="384048"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5" name="Straight Arrow Connector 34">
            <a:extLst>
              <a:ext uri="{FF2B5EF4-FFF2-40B4-BE49-F238E27FC236}">
                <a16:creationId xmlns:a16="http://schemas.microsoft.com/office/drawing/2014/main" id="{C2430F48-21B3-4FA9-9F9C-DB70177432D6}"/>
              </a:ext>
            </a:extLst>
          </p:cNvPr>
          <p:cNvCxnSpPr/>
          <p:nvPr/>
        </p:nvCxnSpPr>
        <p:spPr bwMode="auto">
          <a:xfrm flipH="1">
            <a:off x="7329952" y="4557252"/>
            <a:ext cx="384048"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6" name="TextBox 35">
            <a:extLst>
              <a:ext uri="{FF2B5EF4-FFF2-40B4-BE49-F238E27FC236}">
                <a16:creationId xmlns:a16="http://schemas.microsoft.com/office/drawing/2014/main" id="{2E8D80AE-1BD9-4DFE-B68E-C75B32BA72B7}"/>
              </a:ext>
            </a:extLst>
          </p:cNvPr>
          <p:cNvSpPr txBox="1"/>
          <p:nvPr/>
        </p:nvSpPr>
        <p:spPr>
          <a:xfrm>
            <a:off x="1746538" y="5895763"/>
            <a:ext cx="11849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Gradients</a:t>
            </a:r>
          </a:p>
        </p:txBody>
      </p:sp>
      <p:sp>
        <p:nvSpPr>
          <p:cNvPr id="37" name="TextBox 36">
            <a:extLst>
              <a:ext uri="{FF2B5EF4-FFF2-40B4-BE49-F238E27FC236}">
                <a16:creationId xmlns:a16="http://schemas.microsoft.com/office/drawing/2014/main" id="{14261D5B-923C-4737-A780-5AD228FC8F0D}"/>
              </a:ext>
            </a:extLst>
          </p:cNvPr>
          <p:cNvSpPr txBox="1"/>
          <p:nvPr/>
        </p:nvSpPr>
        <p:spPr>
          <a:xfrm>
            <a:off x="5304648" y="5895763"/>
            <a:ext cx="25058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Histogram of gradients</a:t>
            </a:r>
          </a:p>
        </p:txBody>
      </p:sp>
      <p:sp>
        <p:nvSpPr>
          <p:cNvPr id="38" name="TextBox 37">
            <a:extLst>
              <a:ext uri="{FF2B5EF4-FFF2-40B4-BE49-F238E27FC236}">
                <a16:creationId xmlns:a16="http://schemas.microsoft.com/office/drawing/2014/main" id="{94D6ECC7-ED34-4CBA-A97C-F9119C1AF27B}"/>
              </a:ext>
            </a:extLst>
          </p:cNvPr>
          <p:cNvSpPr txBox="1"/>
          <p:nvPr/>
        </p:nvSpPr>
        <p:spPr>
          <a:xfrm>
            <a:off x="5016467" y="5153186"/>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1</a:t>
            </a:r>
          </a:p>
        </p:txBody>
      </p:sp>
      <p:sp>
        <p:nvSpPr>
          <p:cNvPr id="39" name="TextBox 38">
            <a:extLst>
              <a:ext uri="{FF2B5EF4-FFF2-40B4-BE49-F238E27FC236}">
                <a16:creationId xmlns:a16="http://schemas.microsoft.com/office/drawing/2014/main" id="{CED5F5C6-B0AD-442F-A35B-C66EA4353D21}"/>
              </a:ext>
            </a:extLst>
          </p:cNvPr>
          <p:cNvSpPr txBox="1"/>
          <p:nvPr/>
        </p:nvSpPr>
        <p:spPr>
          <a:xfrm>
            <a:off x="5755727" y="5153186"/>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mn-ea"/>
                <a:cs typeface="+mn-cs"/>
              </a:rPr>
              <a:t>2</a:t>
            </a:r>
          </a:p>
        </p:txBody>
      </p:sp>
      <p:sp>
        <p:nvSpPr>
          <p:cNvPr id="40" name="TextBox 39">
            <a:extLst>
              <a:ext uri="{FF2B5EF4-FFF2-40B4-BE49-F238E27FC236}">
                <a16:creationId xmlns:a16="http://schemas.microsoft.com/office/drawing/2014/main" id="{88C354B5-1615-466F-8F69-D1968E7DA2FA}"/>
              </a:ext>
            </a:extLst>
          </p:cNvPr>
          <p:cNvSpPr txBox="1"/>
          <p:nvPr/>
        </p:nvSpPr>
        <p:spPr>
          <a:xfrm>
            <a:off x="6557555" y="5153186"/>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Arial"/>
                <a:ea typeface="+mn-ea"/>
                <a:cs typeface="+mn-cs"/>
              </a:rPr>
              <a:t>3</a:t>
            </a:r>
          </a:p>
        </p:txBody>
      </p:sp>
      <p:sp>
        <p:nvSpPr>
          <p:cNvPr id="41" name="TextBox 40">
            <a:extLst>
              <a:ext uri="{FF2B5EF4-FFF2-40B4-BE49-F238E27FC236}">
                <a16:creationId xmlns:a16="http://schemas.microsoft.com/office/drawing/2014/main" id="{001FE41F-B72A-4305-86B9-9C484F4551D8}"/>
              </a:ext>
            </a:extLst>
          </p:cNvPr>
          <p:cNvSpPr txBox="1"/>
          <p:nvPr/>
        </p:nvSpPr>
        <p:spPr>
          <a:xfrm>
            <a:off x="7401094" y="5153186"/>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Arial"/>
                <a:ea typeface="+mn-ea"/>
                <a:cs typeface="+mn-cs"/>
              </a:rPr>
              <a:t>4</a:t>
            </a:r>
          </a:p>
        </p:txBody>
      </p:sp>
      <p:sp>
        <p:nvSpPr>
          <p:cNvPr id="42" name="TextBox 41">
            <a:extLst>
              <a:ext uri="{FF2B5EF4-FFF2-40B4-BE49-F238E27FC236}">
                <a16:creationId xmlns:a16="http://schemas.microsoft.com/office/drawing/2014/main" id="{6511BE3C-E445-4C2C-9774-9F08FF4374EB}"/>
              </a:ext>
            </a:extLst>
          </p:cNvPr>
          <p:cNvSpPr txBox="1"/>
          <p:nvPr/>
        </p:nvSpPr>
        <p:spPr>
          <a:xfrm>
            <a:off x="4507631" y="1407652"/>
            <a:ext cx="392511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Weight contribution by magnitude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(e.g. long = 1, short = 0.5)</a:t>
            </a:r>
          </a:p>
        </p:txBody>
      </p:sp>
      <p:sp>
        <p:nvSpPr>
          <p:cNvPr id="43" name="TextBox 42">
            <a:extLst>
              <a:ext uri="{FF2B5EF4-FFF2-40B4-BE49-F238E27FC236}">
                <a16:creationId xmlns:a16="http://schemas.microsoft.com/office/drawing/2014/main" id="{BFFEC6BE-FD9C-4137-B4E9-282C1027A46A}"/>
              </a:ext>
            </a:extLst>
          </p:cNvPr>
          <p:cNvSpPr txBox="1"/>
          <p:nvPr/>
        </p:nvSpPr>
        <p:spPr>
          <a:xfrm rot="16200000">
            <a:off x="3987225" y="3244333"/>
            <a:ext cx="8002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Count</a:t>
            </a:r>
          </a:p>
        </p:txBody>
      </p:sp>
      <p:sp>
        <p:nvSpPr>
          <p:cNvPr id="44" name="TextBox 43">
            <a:extLst>
              <a:ext uri="{FF2B5EF4-FFF2-40B4-BE49-F238E27FC236}">
                <a16:creationId xmlns:a16="http://schemas.microsoft.com/office/drawing/2014/main" id="{6C9B7FE0-311B-4B88-8196-412A1A1DE9A2}"/>
              </a:ext>
            </a:extLst>
          </p:cNvPr>
          <p:cNvSpPr txBox="1"/>
          <p:nvPr/>
        </p:nvSpPr>
        <p:spPr>
          <a:xfrm>
            <a:off x="4965512" y="3259081"/>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a:t>
            </a:r>
          </a:p>
        </p:txBody>
      </p:sp>
      <p:sp>
        <p:nvSpPr>
          <p:cNvPr id="45" name="TextBox 44">
            <a:extLst>
              <a:ext uri="{FF2B5EF4-FFF2-40B4-BE49-F238E27FC236}">
                <a16:creationId xmlns:a16="http://schemas.microsoft.com/office/drawing/2014/main" id="{6E64DF1D-F542-44DD-B66D-C892111E11E2}"/>
              </a:ext>
            </a:extLst>
          </p:cNvPr>
          <p:cNvSpPr txBox="1"/>
          <p:nvPr/>
        </p:nvSpPr>
        <p:spPr>
          <a:xfrm>
            <a:off x="4011954" y="5152448"/>
            <a:ext cx="9477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Type = </a:t>
            </a:r>
          </a:p>
        </p:txBody>
      </p:sp>
      <p:sp>
        <p:nvSpPr>
          <p:cNvPr id="46" name="TextBox 45">
            <a:extLst>
              <a:ext uri="{FF2B5EF4-FFF2-40B4-BE49-F238E27FC236}">
                <a16:creationId xmlns:a16="http://schemas.microsoft.com/office/drawing/2014/main" id="{B6DA46FE-08A2-4EDE-B221-F28ED8FFF067}"/>
              </a:ext>
            </a:extLst>
          </p:cNvPr>
          <p:cNvSpPr txBox="1"/>
          <p:nvPr/>
        </p:nvSpPr>
        <p:spPr>
          <a:xfrm>
            <a:off x="1604544" y="1415165"/>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1</a:t>
            </a:r>
          </a:p>
        </p:txBody>
      </p:sp>
      <p:sp>
        <p:nvSpPr>
          <p:cNvPr id="47" name="TextBox 46">
            <a:extLst>
              <a:ext uri="{FF2B5EF4-FFF2-40B4-BE49-F238E27FC236}">
                <a16:creationId xmlns:a16="http://schemas.microsoft.com/office/drawing/2014/main" id="{4720B0A5-E2F0-4BA7-B510-79BDD271A4F0}"/>
              </a:ext>
            </a:extLst>
          </p:cNvPr>
          <p:cNvSpPr txBox="1"/>
          <p:nvPr/>
        </p:nvSpPr>
        <p:spPr>
          <a:xfrm>
            <a:off x="3422481" y="1415165"/>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1</a:t>
            </a:r>
          </a:p>
        </p:txBody>
      </p:sp>
      <p:sp>
        <p:nvSpPr>
          <p:cNvPr id="48" name="TextBox 47">
            <a:extLst>
              <a:ext uri="{FF2B5EF4-FFF2-40B4-BE49-F238E27FC236}">
                <a16:creationId xmlns:a16="http://schemas.microsoft.com/office/drawing/2014/main" id="{18C898FA-7B5F-4FE8-956A-004EAD7A178D}"/>
              </a:ext>
            </a:extLst>
          </p:cNvPr>
          <p:cNvSpPr txBox="1"/>
          <p:nvPr/>
        </p:nvSpPr>
        <p:spPr>
          <a:xfrm>
            <a:off x="1604544" y="2332534"/>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mn-ea"/>
                <a:cs typeface="+mn-cs"/>
              </a:rPr>
              <a:t>2</a:t>
            </a:r>
          </a:p>
        </p:txBody>
      </p:sp>
      <p:sp>
        <p:nvSpPr>
          <p:cNvPr id="49" name="TextBox 48">
            <a:extLst>
              <a:ext uri="{FF2B5EF4-FFF2-40B4-BE49-F238E27FC236}">
                <a16:creationId xmlns:a16="http://schemas.microsoft.com/office/drawing/2014/main" id="{9570ADA3-DF7B-4E21-AAF4-84BB7C8769A3}"/>
              </a:ext>
            </a:extLst>
          </p:cNvPr>
          <p:cNvSpPr txBox="1"/>
          <p:nvPr/>
        </p:nvSpPr>
        <p:spPr>
          <a:xfrm>
            <a:off x="3422481" y="2332534"/>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mn-ea"/>
                <a:cs typeface="+mn-cs"/>
              </a:rPr>
              <a:t>2</a:t>
            </a:r>
          </a:p>
        </p:txBody>
      </p:sp>
      <p:sp>
        <p:nvSpPr>
          <p:cNvPr id="50" name="TextBox 49">
            <a:extLst>
              <a:ext uri="{FF2B5EF4-FFF2-40B4-BE49-F238E27FC236}">
                <a16:creationId xmlns:a16="http://schemas.microsoft.com/office/drawing/2014/main" id="{210B838A-0716-40C3-8C0F-4D273826D367}"/>
              </a:ext>
            </a:extLst>
          </p:cNvPr>
          <p:cNvSpPr txBox="1"/>
          <p:nvPr/>
        </p:nvSpPr>
        <p:spPr>
          <a:xfrm>
            <a:off x="2495955" y="3206353"/>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mn-ea"/>
                <a:cs typeface="+mn-cs"/>
              </a:rPr>
              <a:t>2</a:t>
            </a:r>
          </a:p>
        </p:txBody>
      </p:sp>
      <p:sp>
        <p:nvSpPr>
          <p:cNvPr id="51" name="TextBox 50">
            <a:extLst>
              <a:ext uri="{FF2B5EF4-FFF2-40B4-BE49-F238E27FC236}">
                <a16:creationId xmlns:a16="http://schemas.microsoft.com/office/drawing/2014/main" id="{1EAB3543-6ADE-41F4-B010-4BA629B13967}"/>
              </a:ext>
            </a:extLst>
          </p:cNvPr>
          <p:cNvSpPr txBox="1"/>
          <p:nvPr/>
        </p:nvSpPr>
        <p:spPr>
          <a:xfrm>
            <a:off x="5755727" y="3259081"/>
            <a:ext cx="5052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2.5</a:t>
            </a:r>
          </a:p>
        </p:txBody>
      </p:sp>
      <p:sp>
        <p:nvSpPr>
          <p:cNvPr id="52" name="TextBox 51">
            <a:extLst>
              <a:ext uri="{FF2B5EF4-FFF2-40B4-BE49-F238E27FC236}">
                <a16:creationId xmlns:a16="http://schemas.microsoft.com/office/drawing/2014/main" id="{E94A7F7F-B403-4861-B625-D1885117213F}"/>
              </a:ext>
            </a:extLst>
          </p:cNvPr>
          <p:cNvSpPr txBox="1"/>
          <p:nvPr/>
        </p:nvSpPr>
        <p:spPr>
          <a:xfrm>
            <a:off x="2495955" y="1415165"/>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Arial"/>
                <a:ea typeface="+mn-ea"/>
                <a:cs typeface="+mn-cs"/>
              </a:rPr>
              <a:t>3</a:t>
            </a:r>
          </a:p>
        </p:txBody>
      </p:sp>
      <p:sp>
        <p:nvSpPr>
          <p:cNvPr id="53" name="TextBox 52">
            <a:extLst>
              <a:ext uri="{FF2B5EF4-FFF2-40B4-BE49-F238E27FC236}">
                <a16:creationId xmlns:a16="http://schemas.microsoft.com/office/drawing/2014/main" id="{08158F3E-BF3F-450E-A8AE-25D17C8094DF}"/>
              </a:ext>
            </a:extLst>
          </p:cNvPr>
          <p:cNvSpPr txBox="1"/>
          <p:nvPr/>
        </p:nvSpPr>
        <p:spPr>
          <a:xfrm>
            <a:off x="2495955" y="2332534"/>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Arial"/>
                <a:ea typeface="+mn-ea"/>
                <a:cs typeface="+mn-cs"/>
              </a:rPr>
              <a:t>3</a:t>
            </a:r>
          </a:p>
        </p:txBody>
      </p:sp>
      <p:sp>
        <p:nvSpPr>
          <p:cNvPr id="55" name="TextBox 54">
            <a:extLst>
              <a:ext uri="{FF2B5EF4-FFF2-40B4-BE49-F238E27FC236}">
                <a16:creationId xmlns:a16="http://schemas.microsoft.com/office/drawing/2014/main" id="{03D8021F-26E8-44D1-82B4-13901C767F2D}"/>
              </a:ext>
            </a:extLst>
          </p:cNvPr>
          <p:cNvSpPr txBox="1"/>
          <p:nvPr/>
        </p:nvSpPr>
        <p:spPr>
          <a:xfrm>
            <a:off x="6562760" y="3259081"/>
            <a:ext cx="5052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1.5</a:t>
            </a:r>
          </a:p>
        </p:txBody>
      </p:sp>
      <p:sp>
        <p:nvSpPr>
          <p:cNvPr id="56" name="TextBox 55">
            <a:extLst>
              <a:ext uri="{FF2B5EF4-FFF2-40B4-BE49-F238E27FC236}">
                <a16:creationId xmlns:a16="http://schemas.microsoft.com/office/drawing/2014/main" id="{96A67ACE-C925-4507-93A0-D874518A2FE9}"/>
              </a:ext>
            </a:extLst>
          </p:cNvPr>
          <p:cNvSpPr txBox="1"/>
          <p:nvPr/>
        </p:nvSpPr>
        <p:spPr>
          <a:xfrm>
            <a:off x="1604544" y="3206353"/>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Arial"/>
                <a:ea typeface="+mn-ea"/>
                <a:cs typeface="+mn-cs"/>
              </a:rPr>
              <a:t>4</a:t>
            </a:r>
          </a:p>
        </p:txBody>
      </p:sp>
      <p:sp>
        <p:nvSpPr>
          <p:cNvPr id="57" name="TextBox 56">
            <a:extLst>
              <a:ext uri="{FF2B5EF4-FFF2-40B4-BE49-F238E27FC236}">
                <a16:creationId xmlns:a16="http://schemas.microsoft.com/office/drawing/2014/main" id="{DEDA6D6C-2AE3-423A-8CAE-8EB2127D5255}"/>
              </a:ext>
            </a:extLst>
          </p:cNvPr>
          <p:cNvSpPr txBox="1"/>
          <p:nvPr/>
        </p:nvSpPr>
        <p:spPr>
          <a:xfrm>
            <a:off x="3422481" y="3206353"/>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Arial"/>
                <a:ea typeface="+mn-ea"/>
                <a:cs typeface="+mn-cs"/>
              </a:rPr>
              <a:t>4</a:t>
            </a:r>
          </a:p>
        </p:txBody>
      </p:sp>
      <p:sp>
        <p:nvSpPr>
          <p:cNvPr id="58" name="TextBox 57">
            <a:extLst>
              <a:ext uri="{FF2B5EF4-FFF2-40B4-BE49-F238E27FC236}">
                <a16:creationId xmlns:a16="http://schemas.microsoft.com/office/drawing/2014/main" id="{DE8494B0-BEB7-4F16-B1A8-BDFD59701B92}"/>
              </a:ext>
            </a:extLst>
          </p:cNvPr>
          <p:cNvSpPr txBox="1"/>
          <p:nvPr/>
        </p:nvSpPr>
        <p:spPr>
          <a:xfrm>
            <a:off x="7365523" y="3259081"/>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1</a:t>
            </a:r>
          </a:p>
        </p:txBody>
      </p:sp>
      <p:sp>
        <p:nvSpPr>
          <p:cNvPr id="3" name="Slide Number Placeholder 2">
            <a:extLst>
              <a:ext uri="{FF2B5EF4-FFF2-40B4-BE49-F238E27FC236}">
                <a16:creationId xmlns:a16="http://schemas.microsoft.com/office/drawing/2014/main" id="{D05AE36F-70D1-44EE-BFD2-469871A967A4}"/>
              </a:ext>
            </a:extLst>
          </p:cNvPr>
          <p:cNvSpPr>
            <a:spLocks noGrp="1"/>
          </p:cNvSpPr>
          <p:nvPr>
            <p:ph type="sldNum" sz="quarter" idx="12"/>
          </p:nvPr>
        </p:nvSpPr>
        <p:spPr/>
        <p:txBody>
          <a:bodyPr/>
          <a:lstStyle/>
          <a:p>
            <a:fld id="{389209BF-32E9-49CB-9F4C-066BCF3FD8AA}" type="slidenum">
              <a:rPr lang="en-US" smtClean="0">
                <a:solidFill>
                  <a:srgbClr val="000000"/>
                </a:solidFill>
              </a:rPr>
              <a:pPr/>
              <a:t>71</a:t>
            </a:fld>
            <a:endParaRPr lang="en-US">
              <a:solidFill>
                <a:srgbClr val="000000"/>
              </a:solidFill>
            </a:endParaRPr>
          </a:p>
        </p:txBody>
      </p:sp>
    </p:spTree>
    <p:extLst>
      <p:ext uri="{BB962C8B-B14F-4D97-AF65-F5344CB8AC3E}">
        <p14:creationId xmlns:p14="http://schemas.microsoft.com/office/powerpoint/2010/main" val="210488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5" grpId="0"/>
      <p:bldP spid="5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txBox="1">
            <a:spLocks noChangeArrowheads="1"/>
          </p:cNvSpPr>
          <p:nvPr>
            <p:custDataLst>
              <p:tags r:id="rId1"/>
            </p:custDataLst>
          </p:nvPr>
        </p:nvSpPr>
        <p:spPr bwMode="auto">
          <a:xfrm>
            <a:off x="685800" y="914400"/>
            <a:ext cx="8305800" cy="5257800"/>
          </a:xfrm>
          <a:prstGeom prst="rect">
            <a:avLst/>
          </a:prstGeom>
          <a:solidFill>
            <a:schemeClr val="bg1"/>
          </a:solidFill>
          <a:ln>
            <a:noFill/>
          </a:ln>
        </p:spPr>
        <p:txBody>
          <a:bodyPr/>
          <a:lstStyle>
            <a:lvl1pPr marL="342900" indent="-342900">
              <a:defRPr sz="2400" b="1">
                <a:solidFill>
                  <a:schemeClr val="tx1"/>
                </a:solidFill>
                <a:latin typeface="Times New Roman" pitchFamily="18" charset="0"/>
                <a:ea typeface="ＭＳ Ｐゴシック" charset="-128"/>
              </a:defRPr>
            </a:lvl1pPr>
            <a:lvl2pPr marL="742950" indent="-285750">
              <a:defRPr sz="2400" b="1">
                <a:solidFill>
                  <a:schemeClr val="tx1"/>
                </a:solidFill>
                <a:latin typeface="Times New Roman" pitchFamily="18" charset="0"/>
                <a:ea typeface="ＭＳ Ｐゴシック" charset="-128"/>
              </a:defRPr>
            </a:lvl2pPr>
            <a:lvl3pPr>
              <a:defRPr sz="2400" b="1">
                <a:solidFill>
                  <a:schemeClr val="tx1"/>
                </a:solidFill>
                <a:latin typeface="Times New Roman" pitchFamily="18" charset="0"/>
                <a:ea typeface="ＭＳ Ｐゴシック" charset="-128"/>
              </a:defRPr>
            </a:lvl3pPr>
            <a:lvl4pPr>
              <a:defRPr sz="2400" b="1">
                <a:solidFill>
                  <a:schemeClr val="tx1"/>
                </a:solidFill>
                <a:latin typeface="Times New Roman" pitchFamily="18" charset="0"/>
                <a:ea typeface="ＭＳ Ｐゴシック" charset="-128"/>
              </a:defRPr>
            </a:lvl4pPr>
            <a:lvl5pPr>
              <a:defRPr sz="2400" b="1">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b="1">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b="1">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b="1">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b="1">
                <a:solidFill>
                  <a:schemeClr val="tx1"/>
                </a:solidFill>
                <a:latin typeface="Times New Roman" pitchFamily="18" charset="0"/>
                <a:ea typeface="ＭＳ Ｐゴシック" charset="-128"/>
              </a:defRPr>
            </a:lvl9p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Full version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Divide the 16x16 window into a 4x4 grid of cells (2x2 case shown below)</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Quantize the gradient orientations i.e. snap each gradient to one of 8 angles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Each gradient contributes not just 1, but magnitude(gradient) to the histogram, i.e. stronger gradients contribute more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16 cells * 8 orientations = 128 dimensional descriptor for each detected feature</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Normalize + clip (threshold normalize to 0.2) + normalize the descriptor</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We want:</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742950" marR="0" lvl="1" indent="-285750" algn="l" defTabSz="914400" rtl="0" eaLnBrk="0" fontAlgn="base" latinLnBrk="0" hangingPunct="0">
              <a:lnSpc>
                <a:spcPct val="100000"/>
              </a:lnSpc>
              <a:spcBef>
                <a:spcPct val="2000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68610" name="Rectangle 2"/>
          <p:cNvSpPr>
            <a:spLocks noGrp="1" noChangeArrowheads="1"/>
          </p:cNvSpPr>
          <p:nvPr>
            <p:ph type="title"/>
            <p:custDataLst>
              <p:tags r:id="rId2"/>
            </p:custDataLst>
          </p:nvPr>
        </p:nvSpPr>
        <p:spPr/>
        <p:txBody>
          <a:bodyPr/>
          <a:lstStyle/>
          <a:p>
            <a:r>
              <a:rPr lang="en-US" dirty="0">
                <a:solidFill>
                  <a:srgbClr val="0066FF"/>
                </a:solidFill>
              </a:rPr>
              <a:t>S</a:t>
            </a:r>
            <a:r>
              <a:rPr lang="en-US" dirty="0"/>
              <a:t>cale </a:t>
            </a:r>
            <a:r>
              <a:rPr lang="en-US" dirty="0">
                <a:solidFill>
                  <a:srgbClr val="0066FF"/>
                </a:solidFill>
              </a:rPr>
              <a:t>I</a:t>
            </a:r>
            <a:r>
              <a:rPr lang="en-US" dirty="0"/>
              <a:t>nvariant </a:t>
            </a:r>
            <a:r>
              <a:rPr lang="en-US" dirty="0">
                <a:solidFill>
                  <a:srgbClr val="0066FF"/>
                </a:solidFill>
              </a:rPr>
              <a:t>F</a:t>
            </a:r>
            <a:r>
              <a:rPr lang="en-US" dirty="0"/>
              <a:t>eature </a:t>
            </a:r>
            <a:r>
              <a:rPr lang="en-US" dirty="0">
                <a:solidFill>
                  <a:srgbClr val="0066FF"/>
                </a:solidFill>
              </a:rPr>
              <a:t>T</a:t>
            </a:r>
            <a:r>
              <a:rPr lang="en-US" dirty="0"/>
              <a:t>ransform</a:t>
            </a:r>
            <a:endParaRPr lang="en-US" b="1" dirty="0"/>
          </a:p>
        </p:txBody>
      </p:sp>
      <p:grpSp>
        <p:nvGrpSpPr>
          <p:cNvPr id="4" name="Group 3"/>
          <p:cNvGrpSpPr/>
          <p:nvPr/>
        </p:nvGrpSpPr>
        <p:grpSpPr>
          <a:xfrm>
            <a:off x="1371600" y="4800600"/>
            <a:ext cx="5791200" cy="914610"/>
            <a:chOff x="1371600" y="3733164"/>
            <a:chExt cx="5791200" cy="914610"/>
          </a:xfrm>
        </p:grpSpPr>
        <p:cxnSp>
          <p:nvCxnSpPr>
            <p:cNvPr id="7" name="Straight Arrow Connector 13"/>
            <p:cNvCxnSpPr>
              <a:cxnSpLocks noChangeShapeType="1"/>
            </p:cNvCxnSpPr>
            <p:nvPr>
              <p:custDataLst>
                <p:tags r:id="rId4"/>
              </p:custDataLst>
            </p:nvPr>
          </p:nvCxnSpPr>
          <p:spPr bwMode="auto">
            <a:xfrm flipV="1">
              <a:off x="1371600" y="4642259"/>
              <a:ext cx="5791200" cy="392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8" name="Rectangle 20"/>
            <p:cNvSpPr>
              <a:spLocks noChangeArrowheads="1"/>
            </p:cNvSpPr>
            <p:nvPr>
              <p:custDataLst>
                <p:tags r:id="rId5"/>
              </p:custDataLst>
            </p:nvPr>
          </p:nvSpPr>
          <p:spPr bwMode="auto">
            <a:xfrm>
              <a:off x="1371600" y="3733164"/>
              <a:ext cx="228600" cy="91302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9" name="Rectangle 15"/>
            <p:cNvSpPr>
              <a:spLocks noChangeArrowheads="1"/>
            </p:cNvSpPr>
            <p:nvPr>
              <p:custDataLst>
                <p:tags r:id="rId6"/>
              </p:custDataLst>
            </p:nvPr>
          </p:nvSpPr>
          <p:spPr bwMode="auto">
            <a:xfrm>
              <a:off x="1600200" y="4190469"/>
              <a:ext cx="228600" cy="455717"/>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0" name="Rectangle 16"/>
            <p:cNvSpPr>
              <a:spLocks noChangeArrowheads="1"/>
            </p:cNvSpPr>
            <p:nvPr>
              <p:custDataLst>
                <p:tags r:id="rId7"/>
              </p:custDataLst>
            </p:nvPr>
          </p:nvSpPr>
          <p:spPr bwMode="auto">
            <a:xfrm>
              <a:off x="1828800" y="4038600"/>
              <a:ext cx="228600" cy="607586"/>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1" name="Rectangle 17"/>
            <p:cNvSpPr>
              <a:spLocks noChangeArrowheads="1"/>
            </p:cNvSpPr>
            <p:nvPr>
              <p:custDataLst>
                <p:tags r:id="rId8"/>
              </p:custDataLst>
            </p:nvPr>
          </p:nvSpPr>
          <p:spPr bwMode="auto">
            <a:xfrm>
              <a:off x="2057400" y="4567089"/>
              <a:ext cx="228600" cy="79095"/>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2" name="Rectangle 18"/>
            <p:cNvSpPr>
              <a:spLocks noChangeArrowheads="1"/>
            </p:cNvSpPr>
            <p:nvPr>
              <p:custDataLst>
                <p:tags r:id="rId9"/>
              </p:custDataLst>
            </p:nvPr>
          </p:nvSpPr>
          <p:spPr bwMode="auto">
            <a:xfrm>
              <a:off x="2286000" y="4414402"/>
              <a:ext cx="228600" cy="231784"/>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3" name="Rectangle 19"/>
            <p:cNvSpPr>
              <a:spLocks noChangeArrowheads="1"/>
            </p:cNvSpPr>
            <p:nvPr>
              <p:custDataLst>
                <p:tags r:id="rId10"/>
              </p:custDataLst>
            </p:nvPr>
          </p:nvSpPr>
          <p:spPr bwMode="auto">
            <a:xfrm>
              <a:off x="2514600" y="4567089"/>
              <a:ext cx="228600" cy="79096"/>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4" name="Rectangle 20"/>
            <p:cNvSpPr>
              <a:spLocks noChangeArrowheads="1"/>
            </p:cNvSpPr>
            <p:nvPr>
              <p:custDataLst>
                <p:tags r:id="rId11"/>
              </p:custDataLst>
            </p:nvPr>
          </p:nvSpPr>
          <p:spPr bwMode="auto">
            <a:xfrm>
              <a:off x="2743200" y="4342904"/>
              <a:ext cx="228600" cy="30328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5" name="Rectangle 21"/>
            <p:cNvSpPr>
              <a:spLocks noChangeArrowheads="1"/>
            </p:cNvSpPr>
            <p:nvPr>
              <p:custDataLst>
                <p:tags r:id="rId12"/>
              </p:custDataLst>
            </p:nvPr>
          </p:nvSpPr>
          <p:spPr bwMode="auto">
            <a:xfrm>
              <a:off x="2971800" y="4342904"/>
              <a:ext cx="228600" cy="304870"/>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9" name="Rectangle 20"/>
            <p:cNvSpPr>
              <a:spLocks noChangeArrowheads="1"/>
            </p:cNvSpPr>
            <p:nvPr>
              <p:custDataLst>
                <p:tags r:id="rId13"/>
              </p:custDataLst>
            </p:nvPr>
          </p:nvSpPr>
          <p:spPr bwMode="auto">
            <a:xfrm>
              <a:off x="3199906" y="4038599"/>
              <a:ext cx="228600" cy="605007"/>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0" name="Rectangle 15"/>
            <p:cNvSpPr>
              <a:spLocks noChangeArrowheads="1"/>
            </p:cNvSpPr>
            <p:nvPr>
              <p:custDataLst>
                <p:tags r:id="rId14"/>
              </p:custDataLst>
            </p:nvPr>
          </p:nvSpPr>
          <p:spPr bwMode="auto">
            <a:xfrm>
              <a:off x="3428506" y="4187890"/>
              <a:ext cx="228600" cy="455717"/>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1" name="Rectangle 16"/>
            <p:cNvSpPr>
              <a:spLocks noChangeArrowheads="1"/>
            </p:cNvSpPr>
            <p:nvPr>
              <p:custDataLst>
                <p:tags r:id="rId15"/>
              </p:custDataLst>
            </p:nvPr>
          </p:nvSpPr>
          <p:spPr bwMode="auto">
            <a:xfrm>
              <a:off x="3657106" y="3733164"/>
              <a:ext cx="228600" cy="910443"/>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2" name="Rectangle 17"/>
            <p:cNvSpPr>
              <a:spLocks noChangeArrowheads="1"/>
            </p:cNvSpPr>
            <p:nvPr>
              <p:custDataLst>
                <p:tags r:id="rId16"/>
              </p:custDataLst>
            </p:nvPr>
          </p:nvSpPr>
          <p:spPr bwMode="auto">
            <a:xfrm>
              <a:off x="3885706" y="4564510"/>
              <a:ext cx="228600" cy="79095"/>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3" name="Rectangle 18"/>
            <p:cNvSpPr>
              <a:spLocks noChangeArrowheads="1"/>
            </p:cNvSpPr>
            <p:nvPr>
              <p:custDataLst>
                <p:tags r:id="rId17"/>
              </p:custDataLst>
            </p:nvPr>
          </p:nvSpPr>
          <p:spPr bwMode="auto">
            <a:xfrm>
              <a:off x="4114306" y="4340325"/>
              <a:ext cx="228600" cy="30328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4" name="Rectangle 19"/>
            <p:cNvSpPr>
              <a:spLocks noChangeArrowheads="1"/>
            </p:cNvSpPr>
            <p:nvPr>
              <p:custDataLst>
                <p:tags r:id="rId18"/>
              </p:custDataLst>
            </p:nvPr>
          </p:nvSpPr>
          <p:spPr bwMode="auto">
            <a:xfrm>
              <a:off x="4342906" y="4564510"/>
              <a:ext cx="228600" cy="79096"/>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5" name="Rectangle 20"/>
            <p:cNvSpPr>
              <a:spLocks noChangeArrowheads="1"/>
            </p:cNvSpPr>
            <p:nvPr>
              <p:custDataLst>
                <p:tags r:id="rId19"/>
              </p:custDataLst>
            </p:nvPr>
          </p:nvSpPr>
          <p:spPr bwMode="auto">
            <a:xfrm>
              <a:off x="4571506" y="4190469"/>
              <a:ext cx="228600" cy="453138"/>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6" name="Rectangle 21"/>
            <p:cNvSpPr>
              <a:spLocks noChangeArrowheads="1"/>
            </p:cNvSpPr>
            <p:nvPr>
              <p:custDataLst>
                <p:tags r:id="rId20"/>
              </p:custDataLst>
            </p:nvPr>
          </p:nvSpPr>
          <p:spPr bwMode="auto">
            <a:xfrm>
              <a:off x="4800106" y="4340325"/>
              <a:ext cx="228600" cy="304870"/>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7" name="Rectangle 20"/>
            <p:cNvSpPr>
              <a:spLocks noChangeArrowheads="1"/>
            </p:cNvSpPr>
            <p:nvPr>
              <p:custDataLst>
                <p:tags r:id="rId21"/>
              </p:custDataLst>
            </p:nvPr>
          </p:nvSpPr>
          <p:spPr bwMode="auto">
            <a:xfrm>
              <a:off x="5027718" y="3962399"/>
              <a:ext cx="228600" cy="679861"/>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8" name="Rectangle 15"/>
            <p:cNvSpPr>
              <a:spLocks noChangeArrowheads="1"/>
            </p:cNvSpPr>
            <p:nvPr>
              <p:custDataLst>
                <p:tags r:id="rId22"/>
              </p:custDataLst>
            </p:nvPr>
          </p:nvSpPr>
          <p:spPr bwMode="auto">
            <a:xfrm>
              <a:off x="5256318" y="4186544"/>
              <a:ext cx="228600" cy="455717"/>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9" name="Rectangle 16"/>
            <p:cNvSpPr>
              <a:spLocks noChangeArrowheads="1"/>
            </p:cNvSpPr>
            <p:nvPr>
              <p:custDataLst>
                <p:tags r:id="rId23"/>
              </p:custDataLst>
            </p:nvPr>
          </p:nvSpPr>
          <p:spPr bwMode="auto">
            <a:xfrm>
              <a:off x="5484918" y="4338979"/>
              <a:ext cx="228600" cy="30328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0" name="Rectangle 17"/>
            <p:cNvSpPr>
              <a:spLocks noChangeArrowheads="1"/>
            </p:cNvSpPr>
            <p:nvPr>
              <p:custDataLst>
                <p:tags r:id="rId24"/>
              </p:custDataLst>
            </p:nvPr>
          </p:nvSpPr>
          <p:spPr bwMode="auto">
            <a:xfrm>
              <a:off x="5713518" y="4563164"/>
              <a:ext cx="228600" cy="79095"/>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1" name="Rectangle 18"/>
            <p:cNvSpPr>
              <a:spLocks noChangeArrowheads="1"/>
            </p:cNvSpPr>
            <p:nvPr>
              <p:custDataLst>
                <p:tags r:id="rId25"/>
              </p:custDataLst>
            </p:nvPr>
          </p:nvSpPr>
          <p:spPr bwMode="auto">
            <a:xfrm>
              <a:off x="5942118" y="4338979"/>
              <a:ext cx="228600" cy="30328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2" name="Rectangle 19"/>
            <p:cNvSpPr>
              <a:spLocks noChangeArrowheads="1"/>
            </p:cNvSpPr>
            <p:nvPr>
              <p:custDataLst>
                <p:tags r:id="rId26"/>
              </p:custDataLst>
            </p:nvPr>
          </p:nvSpPr>
          <p:spPr bwMode="auto">
            <a:xfrm>
              <a:off x="6170718" y="4563164"/>
              <a:ext cx="228600" cy="79096"/>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3" name="Rectangle 20"/>
            <p:cNvSpPr>
              <a:spLocks noChangeArrowheads="1"/>
            </p:cNvSpPr>
            <p:nvPr>
              <p:custDataLst>
                <p:tags r:id="rId27"/>
              </p:custDataLst>
            </p:nvPr>
          </p:nvSpPr>
          <p:spPr bwMode="auto">
            <a:xfrm>
              <a:off x="6399318" y="3962399"/>
              <a:ext cx="228600" cy="67986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4" name="Rectangle 21"/>
            <p:cNvSpPr>
              <a:spLocks noChangeArrowheads="1"/>
            </p:cNvSpPr>
            <p:nvPr>
              <p:custDataLst>
                <p:tags r:id="rId28"/>
              </p:custDataLst>
            </p:nvPr>
          </p:nvSpPr>
          <p:spPr bwMode="auto">
            <a:xfrm>
              <a:off x="6627918" y="4338979"/>
              <a:ext cx="228600" cy="304870"/>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grpSp>
      <p:cxnSp>
        <p:nvCxnSpPr>
          <p:cNvPr id="35" name="Straight Connector 34"/>
          <p:cNvCxnSpPr/>
          <p:nvPr/>
        </p:nvCxnSpPr>
        <p:spPr bwMode="auto">
          <a:xfrm>
            <a:off x="1371600" y="4800600"/>
            <a:ext cx="57912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6" name="TextBox 35"/>
          <p:cNvSpPr txBox="1"/>
          <p:nvPr/>
        </p:nvSpPr>
        <p:spPr>
          <a:xfrm>
            <a:off x="914400" y="4610100"/>
            <a:ext cx="6858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0.2</a:t>
            </a:r>
          </a:p>
        </p:txBody>
      </p:sp>
      <p:sp>
        <p:nvSpPr>
          <p:cNvPr id="37" name="Rectangle 14"/>
          <p:cNvSpPr>
            <a:spLocks noChangeArrowheads="1"/>
          </p:cNvSpPr>
          <p:nvPr>
            <p:custDataLst>
              <p:tags r:id="rId3"/>
            </p:custDataLst>
          </p:nvPr>
        </p:nvSpPr>
        <p:spPr bwMode="auto">
          <a:xfrm>
            <a:off x="0" y="6607856"/>
            <a:ext cx="194316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mn-cs"/>
              </a:rPr>
              <a:t>Adapted from L. </a:t>
            </a:r>
            <a:r>
              <a:rPr kumimoji="0" lang="en-US" sz="105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128"/>
                <a:cs typeface="+mn-cs"/>
              </a:rPr>
              <a:t>Zitnick</a:t>
            </a: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mn-cs"/>
              </a:rPr>
              <a:t>, D. Lowe</a:t>
            </a:r>
          </a:p>
        </p:txBody>
      </p:sp>
      <p:grpSp>
        <p:nvGrpSpPr>
          <p:cNvPr id="6" name="Group 5"/>
          <p:cNvGrpSpPr/>
          <p:nvPr/>
        </p:nvGrpSpPr>
        <p:grpSpPr>
          <a:xfrm>
            <a:off x="2393903" y="3432066"/>
            <a:ext cx="4785389" cy="1020196"/>
            <a:chOff x="2393903" y="3432066"/>
            <a:chExt cx="4785389" cy="1020196"/>
          </a:xfrm>
        </p:grpSpPr>
        <p:grpSp>
          <p:nvGrpSpPr>
            <p:cNvPr id="3" name="Group 2"/>
            <p:cNvGrpSpPr/>
            <p:nvPr/>
          </p:nvGrpSpPr>
          <p:grpSpPr>
            <a:xfrm>
              <a:off x="2393903" y="3432066"/>
              <a:ext cx="4785389" cy="1020196"/>
              <a:chOff x="2393903" y="3432066"/>
              <a:chExt cx="4785389" cy="1020196"/>
            </a:xfrm>
          </p:grpSpPr>
          <p:pic>
            <p:nvPicPr>
              <p:cNvPr id="1026" name="Picture 2"/>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393903" y="3439884"/>
                <a:ext cx="1873297" cy="1012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611504" y="3432066"/>
                <a:ext cx="1567788" cy="590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72968" y="3557028"/>
                <a:ext cx="16749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such that:</a:t>
                </a:r>
              </a:p>
            </p:txBody>
          </p:sp>
        </p:grpSp>
        <p:sp>
          <p:nvSpPr>
            <p:cNvPr id="5" name="Rectangle 4"/>
            <p:cNvSpPr/>
            <p:nvPr/>
          </p:nvSpPr>
          <p:spPr bwMode="auto">
            <a:xfrm>
              <a:off x="3320969" y="3517698"/>
              <a:ext cx="195943" cy="20942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16" name="Slide Number Placeholder 15">
            <a:extLst>
              <a:ext uri="{FF2B5EF4-FFF2-40B4-BE49-F238E27FC236}">
                <a16:creationId xmlns:a16="http://schemas.microsoft.com/office/drawing/2014/main" id="{DB419E2F-5E1C-4000-9BB9-7E79E97E7F41}"/>
              </a:ext>
            </a:extLst>
          </p:cNvPr>
          <p:cNvSpPr>
            <a:spLocks noGrp="1"/>
          </p:cNvSpPr>
          <p:nvPr>
            <p:ph type="sldNum" sz="quarter" idx="12"/>
          </p:nvPr>
        </p:nvSpPr>
        <p:spPr/>
        <p:txBody>
          <a:bodyPr/>
          <a:lstStyle/>
          <a:p>
            <a:fld id="{389209BF-32E9-49CB-9F4C-066BCF3FD8AA}" type="slidenum">
              <a:rPr lang="en-US" smtClean="0">
                <a:solidFill>
                  <a:srgbClr val="000000"/>
                </a:solidFill>
              </a:rPr>
              <a:pPr/>
              <a:t>72</a:t>
            </a:fld>
            <a:endParaRPr lang="en-US">
              <a:solidFill>
                <a:srgbClr val="000000"/>
              </a:solidFill>
            </a:endParaRPr>
          </a:p>
        </p:txBody>
      </p:sp>
    </p:spTree>
    <p:extLst>
      <p:ext uri="{BB962C8B-B14F-4D97-AF65-F5344CB8AC3E}">
        <p14:creationId xmlns:p14="http://schemas.microsoft.com/office/powerpoint/2010/main" val="265779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61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86436" name="Picture 2" descr="matierb1"/>
          <p:cNvPicPr>
            <a:picLocks noChangeAspect="1" noChangeArrowheads="1"/>
          </p:cNvPicPr>
          <p:nvPr/>
        </p:nvPicPr>
        <p:blipFill>
          <a:blip r:embed="rId54" cstate="print"/>
          <a:srcRect/>
          <a:stretch>
            <a:fillRect/>
          </a:stretch>
        </p:blipFill>
        <p:spPr bwMode="auto">
          <a:xfrm>
            <a:off x="1618667" y="1244039"/>
            <a:ext cx="3638917" cy="2563306"/>
          </a:xfrm>
          <a:prstGeom prst="rect">
            <a:avLst/>
          </a:prstGeom>
          <a:noFill/>
          <a:ln w="9525">
            <a:noFill/>
            <a:miter lim="800000"/>
            <a:headEnd/>
            <a:tailEnd/>
          </a:ln>
        </p:spPr>
      </p:pic>
      <p:pic>
        <p:nvPicPr>
          <p:cNvPr id="786438" name="Picture 5" descr="matierbf1"/>
          <p:cNvPicPr>
            <a:picLocks noChangeAspect="1" noChangeArrowheads="1"/>
          </p:cNvPicPr>
          <p:nvPr/>
        </p:nvPicPr>
        <p:blipFill>
          <a:blip r:embed="rId55" cstate="print"/>
          <a:srcRect/>
          <a:stretch>
            <a:fillRect/>
          </a:stretch>
        </p:blipFill>
        <p:spPr bwMode="auto">
          <a:xfrm>
            <a:off x="5843798" y="1915767"/>
            <a:ext cx="1453937" cy="1457429"/>
          </a:xfrm>
          <a:prstGeom prst="rect">
            <a:avLst/>
          </a:prstGeom>
          <a:noFill/>
          <a:ln w="9525">
            <a:noFill/>
            <a:miter lim="800000"/>
            <a:headEnd/>
            <a:tailEnd/>
          </a:ln>
        </p:spPr>
      </p:pic>
      <p:sp>
        <p:nvSpPr>
          <p:cNvPr id="786439" name="Line 6"/>
          <p:cNvSpPr>
            <a:spLocks noChangeShapeType="1"/>
          </p:cNvSpPr>
          <p:nvPr/>
        </p:nvSpPr>
        <p:spPr bwMode="auto">
          <a:xfrm>
            <a:off x="5831099" y="1622079"/>
            <a:ext cx="1459196" cy="1164"/>
          </a:xfrm>
          <a:prstGeom prst="line">
            <a:avLst/>
          </a:prstGeom>
          <a:noFill/>
          <a:ln w="50800">
            <a:solidFill>
              <a:srgbClr val="0000FF"/>
            </a:solidFill>
            <a:round/>
            <a:headEnd type="triangle" w="lg" len="med"/>
            <a:tailEnd type="triangle" w="lg"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86440" name="Line 7"/>
          <p:cNvSpPr>
            <a:spLocks noChangeShapeType="1"/>
          </p:cNvSpPr>
          <p:nvPr/>
        </p:nvSpPr>
        <p:spPr bwMode="auto">
          <a:xfrm>
            <a:off x="3300984" y="1773474"/>
            <a:ext cx="437693" cy="90798"/>
          </a:xfrm>
          <a:prstGeom prst="line">
            <a:avLst/>
          </a:prstGeom>
          <a:noFill/>
          <a:ln w="31750">
            <a:solidFill>
              <a:srgbClr val="0000FF"/>
            </a:solidFill>
            <a:round/>
            <a:headEnd type="triangle" w="lg" len="med"/>
            <a:tailEnd type="triangle" w="lg"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 name="Rectangle 8"/>
          <p:cNvSpPr/>
          <p:nvPr/>
        </p:nvSpPr>
        <p:spPr>
          <a:xfrm>
            <a:off x="561462" y="5456485"/>
            <a:ext cx="8734482" cy="830997"/>
          </a:xfrm>
          <a:prstGeom prst="rect">
            <a:avLst/>
          </a:prstGeom>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Times New Roman" pitchFamily="18" charset="0"/>
              </a:rPr>
              <a:t>Rotate patch according to its dominant gradient orientation</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Times New Roman" pitchFamily="18" charset="0"/>
              </a:rPr>
              <a:t>This puts the patches into a </a:t>
            </a:r>
            <a:r>
              <a:rPr kumimoji="0" lang="en-US" sz="2400" b="0" i="0" u="none" strike="noStrike" kern="1200" cap="none" spc="0" normalizeH="0" baseline="0" noProof="0">
                <a:ln>
                  <a:noFill/>
                </a:ln>
                <a:solidFill>
                  <a:srgbClr val="000000"/>
                </a:solidFill>
                <a:effectLst/>
                <a:uLnTx/>
                <a:uFillTx/>
                <a:latin typeface="Calibri"/>
                <a:ea typeface="+mn-ea"/>
                <a:cs typeface="Times New Roman" pitchFamily="18" charset="0"/>
              </a:rPr>
              <a:t>canonical orientation</a:t>
            </a:r>
            <a:endParaRPr kumimoji="0" lang="ru-RU" sz="2400" b="0" i="0" u="none" strike="noStrike" kern="1200" cap="none" spc="0" normalizeH="0" baseline="0" noProof="0" dirty="0">
              <a:ln>
                <a:noFill/>
              </a:ln>
              <a:solidFill>
                <a:srgbClr val="000000"/>
              </a:solidFill>
              <a:effectLst/>
              <a:uLnTx/>
              <a:uFillTx/>
              <a:latin typeface="Calibri"/>
              <a:ea typeface="+mn-ea"/>
              <a:cs typeface="Times New Roman" pitchFamily="18" charset="0"/>
            </a:endParaRPr>
          </a:p>
        </p:txBody>
      </p:sp>
      <p:sp>
        <p:nvSpPr>
          <p:cNvPr id="10" name="TextBox 9"/>
          <p:cNvSpPr txBox="1"/>
          <p:nvPr/>
        </p:nvSpPr>
        <p:spPr>
          <a:xfrm>
            <a:off x="0" y="6593765"/>
            <a:ext cx="3239990" cy="253916"/>
          </a:xfrm>
          <a:prstGeom prst="rect">
            <a:avLst/>
          </a:prstGeom>
          <a:noFill/>
        </p:spPr>
        <p:txBody>
          <a:bodyPr wrap="none" rtlCol="0">
            <a:spAutoFit/>
          </a:bodyPr>
          <a:lstStyle/>
          <a:p>
            <a:pPr>
              <a:defRPr/>
            </a:pPr>
            <a:r>
              <a:rPr kumimoji="0" lang="en-US" sz="1050" b="0" i="0" u="none" strike="noStrike" kern="0" cap="none" spc="0" normalizeH="0" baseline="0" noProof="0" dirty="0">
                <a:ln>
                  <a:noFill/>
                </a:ln>
                <a:solidFill>
                  <a:srgbClr val="000000"/>
                </a:solidFill>
                <a:effectLst/>
                <a:uLnTx/>
                <a:uFillTx/>
                <a:latin typeface="Calibri"/>
                <a:ea typeface="+mn-ea"/>
                <a:cs typeface="+mn-cs"/>
              </a:rPr>
              <a:t>Adapted from K. </a:t>
            </a:r>
            <a:r>
              <a:rPr kumimoji="0" lang="en-US" sz="1050" b="0" i="0" u="none" strike="noStrike" kern="0" cap="none" spc="0" normalizeH="0" baseline="0" noProof="0" dirty="0" err="1">
                <a:ln>
                  <a:noFill/>
                </a:ln>
                <a:solidFill>
                  <a:srgbClr val="000000"/>
                </a:solidFill>
                <a:effectLst/>
                <a:uLnTx/>
                <a:uFillTx/>
                <a:latin typeface="Calibri"/>
                <a:ea typeface="+mn-ea"/>
                <a:cs typeface="+mn-cs"/>
              </a:rPr>
              <a:t>Grauman</a:t>
            </a:r>
            <a:r>
              <a:rPr kumimoji="0" lang="en-US" sz="1050" b="0" i="0" u="none" strike="noStrike" kern="0" cap="none" spc="0" normalizeH="0" baseline="0" noProof="0" dirty="0">
                <a:ln>
                  <a:noFill/>
                </a:ln>
                <a:solidFill>
                  <a:srgbClr val="000000"/>
                </a:solidFill>
                <a:effectLst/>
                <a:uLnTx/>
                <a:uFillTx/>
                <a:latin typeface="Calibri"/>
                <a:ea typeface="+mn-ea"/>
                <a:cs typeface="+mn-cs"/>
              </a:rPr>
              <a:t>, </a:t>
            </a:r>
            <a:r>
              <a:rPr lang="en-US" sz="1050" dirty="0" err="1">
                <a:solidFill>
                  <a:srgbClr val="000000"/>
                </a:solidFill>
                <a:latin typeface="Calibri"/>
              </a:rPr>
              <a:t>i</a:t>
            </a:r>
            <a:r>
              <a:rPr kumimoji="0" lang="en-US" sz="1050" b="0" i="0" u="none" strike="noStrike" kern="1200" cap="none" spc="0" normalizeH="0" baseline="0" noProof="0" dirty="0">
                <a:ln>
                  <a:noFill/>
                </a:ln>
                <a:solidFill>
                  <a:srgbClr val="000000"/>
                </a:solidFill>
                <a:effectLst/>
                <a:uLnTx/>
                <a:uFillTx/>
                <a:latin typeface="Calibri"/>
                <a:ea typeface="+mn-ea"/>
                <a:cs typeface="+mn-cs"/>
              </a:rPr>
              <a:t>mage from Matthew Brown</a:t>
            </a:r>
          </a:p>
        </p:txBody>
      </p:sp>
      <p:sp>
        <p:nvSpPr>
          <p:cNvPr id="2" name="Title 1"/>
          <p:cNvSpPr>
            <a:spLocks noGrp="1"/>
          </p:cNvSpPr>
          <p:nvPr>
            <p:ph type="title"/>
          </p:nvPr>
        </p:nvSpPr>
        <p:spPr/>
        <p:txBody>
          <a:bodyPr/>
          <a:lstStyle/>
          <a:p>
            <a:pPr algn="ctr"/>
            <a:r>
              <a:rPr lang="en-US" dirty="0"/>
              <a:t>Making descriptor rotation invariant</a:t>
            </a:r>
          </a:p>
        </p:txBody>
      </p:sp>
      <p:grpSp>
        <p:nvGrpSpPr>
          <p:cNvPr id="38" name="Group 37">
            <a:extLst>
              <a:ext uri="{FF2B5EF4-FFF2-40B4-BE49-F238E27FC236}">
                <a16:creationId xmlns:a16="http://schemas.microsoft.com/office/drawing/2014/main" id="{FA41D3D7-0969-411B-A67F-931EA0DA2AB1}"/>
              </a:ext>
            </a:extLst>
          </p:cNvPr>
          <p:cNvGrpSpPr/>
          <p:nvPr/>
        </p:nvGrpSpPr>
        <p:grpSpPr>
          <a:xfrm>
            <a:off x="1041485" y="4361039"/>
            <a:ext cx="3015614" cy="850154"/>
            <a:chOff x="1041485" y="4361039"/>
            <a:chExt cx="3015614" cy="850154"/>
          </a:xfrm>
        </p:grpSpPr>
        <p:grpSp>
          <p:nvGrpSpPr>
            <p:cNvPr id="11" name="Group 10">
              <a:extLst>
                <a:ext uri="{FF2B5EF4-FFF2-40B4-BE49-F238E27FC236}">
                  <a16:creationId xmlns:a16="http://schemas.microsoft.com/office/drawing/2014/main" id="{35C74887-3C49-4C4B-9B13-AFDC40644F04}"/>
                </a:ext>
              </a:extLst>
            </p:cNvPr>
            <p:cNvGrpSpPr/>
            <p:nvPr/>
          </p:nvGrpSpPr>
          <p:grpSpPr>
            <a:xfrm>
              <a:off x="1041485" y="4361039"/>
              <a:ext cx="3015614" cy="476259"/>
              <a:chOff x="1371600" y="3733164"/>
              <a:chExt cx="5791200" cy="914610"/>
            </a:xfrm>
          </p:grpSpPr>
          <p:cxnSp>
            <p:nvCxnSpPr>
              <p:cNvPr id="12" name="Straight Arrow Connector 13">
                <a:extLst>
                  <a:ext uri="{FF2B5EF4-FFF2-40B4-BE49-F238E27FC236}">
                    <a16:creationId xmlns:a16="http://schemas.microsoft.com/office/drawing/2014/main" id="{0937628F-9C95-4B6E-B6EB-844554C3288E}"/>
                  </a:ext>
                </a:extLst>
              </p:cNvPr>
              <p:cNvCxnSpPr>
                <a:cxnSpLocks noChangeShapeType="1"/>
              </p:cNvCxnSpPr>
              <p:nvPr>
                <p:custDataLst>
                  <p:tags r:id="rId27"/>
                </p:custDataLst>
              </p:nvPr>
            </p:nvCxnSpPr>
            <p:spPr bwMode="auto">
              <a:xfrm flipV="1">
                <a:off x="1371600" y="4642259"/>
                <a:ext cx="5791200" cy="392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3" name="Rectangle 20">
                <a:extLst>
                  <a:ext uri="{FF2B5EF4-FFF2-40B4-BE49-F238E27FC236}">
                    <a16:creationId xmlns:a16="http://schemas.microsoft.com/office/drawing/2014/main" id="{821810F0-8003-44B3-B803-0900C427ADE4}"/>
                  </a:ext>
                </a:extLst>
              </p:cNvPr>
              <p:cNvSpPr>
                <a:spLocks noChangeArrowheads="1"/>
              </p:cNvSpPr>
              <p:nvPr>
                <p:custDataLst>
                  <p:tags r:id="rId28"/>
                </p:custDataLst>
              </p:nvPr>
            </p:nvSpPr>
            <p:spPr bwMode="auto">
              <a:xfrm>
                <a:off x="1371602" y="3962399"/>
                <a:ext cx="216264" cy="683787"/>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5" name="Rectangle 15">
                <a:extLst>
                  <a:ext uri="{FF2B5EF4-FFF2-40B4-BE49-F238E27FC236}">
                    <a16:creationId xmlns:a16="http://schemas.microsoft.com/office/drawing/2014/main" id="{154E98B7-34D0-4071-A0C1-1ED7C26B539B}"/>
                  </a:ext>
                </a:extLst>
              </p:cNvPr>
              <p:cNvSpPr>
                <a:spLocks noChangeArrowheads="1"/>
              </p:cNvSpPr>
              <p:nvPr>
                <p:custDataLst>
                  <p:tags r:id="rId29"/>
                </p:custDataLst>
              </p:nvPr>
            </p:nvSpPr>
            <p:spPr bwMode="auto">
              <a:xfrm>
                <a:off x="1600200" y="4190469"/>
                <a:ext cx="228600" cy="455717"/>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6" name="Rectangle 16">
                <a:extLst>
                  <a:ext uri="{FF2B5EF4-FFF2-40B4-BE49-F238E27FC236}">
                    <a16:creationId xmlns:a16="http://schemas.microsoft.com/office/drawing/2014/main" id="{560C7D52-902F-4D53-993A-A7C65CF24F91}"/>
                  </a:ext>
                </a:extLst>
              </p:cNvPr>
              <p:cNvSpPr>
                <a:spLocks noChangeArrowheads="1"/>
              </p:cNvSpPr>
              <p:nvPr>
                <p:custDataLst>
                  <p:tags r:id="rId30"/>
                </p:custDataLst>
              </p:nvPr>
            </p:nvSpPr>
            <p:spPr bwMode="auto">
              <a:xfrm>
                <a:off x="1828800" y="4038600"/>
                <a:ext cx="228600" cy="607586"/>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7" name="Rectangle 17">
                <a:extLst>
                  <a:ext uri="{FF2B5EF4-FFF2-40B4-BE49-F238E27FC236}">
                    <a16:creationId xmlns:a16="http://schemas.microsoft.com/office/drawing/2014/main" id="{4016FB1C-05E2-4C2C-87A0-E473DA705957}"/>
                  </a:ext>
                </a:extLst>
              </p:cNvPr>
              <p:cNvSpPr>
                <a:spLocks noChangeArrowheads="1"/>
              </p:cNvSpPr>
              <p:nvPr>
                <p:custDataLst>
                  <p:tags r:id="rId31"/>
                </p:custDataLst>
              </p:nvPr>
            </p:nvSpPr>
            <p:spPr bwMode="auto">
              <a:xfrm>
                <a:off x="2057400" y="4567089"/>
                <a:ext cx="228600" cy="79095"/>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8" name="Rectangle 18">
                <a:extLst>
                  <a:ext uri="{FF2B5EF4-FFF2-40B4-BE49-F238E27FC236}">
                    <a16:creationId xmlns:a16="http://schemas.microsoft.com/office/drawing/2014/main" id="{7E7CB35A-2B7A-434D-84F2-F4066F77D6E0}"/>
                  </a:ext>
                </a:extLst>
              </p:cNvPr>
              <p:cNvSpPr>
                <a:spLocks noChangeArrowheads="1"/>
              </p:cNvSpPr>
              <p:nvPr>
                <p:custDataLst>
                  <p:tags r:id="rId32"/>
                </p:custDataLst>
              </p:nvPr>
            </p:nvSpPr>
            <p:spPr bwMode="auto">
              <a:xfrm>
                <a:off x="2286000" y="4414402"/>
                <a:ext cx="228600" cy="231784"/>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19" name="Rectangle 19">
                <a:extLst>
                  <a:ext uri="{FF2B5EF4-FFF2-40B4-BE49-F238E27FC236}">
                    <a16:creationId xmlns:a16="http://schemas.microsoft.com/office/drawing/2014/main" id="{E83728A3-2329-43B9-AB20-40D2D83B0683}"/>
                  </a:ext>
                </a:extLst>
              </p:cNvPr>
              <p:cNvSpPr>
                <a:spLocks noChangeArrowheads="1"/>
              </p:cNvSpPr>
              <p:nvPr>
                <p:custDataLst>
                  <p:tags r:id="rId33"/>
                </p:custDataLst>
              </p:nvPr>
            </p:nvSpPr>
            <p:spPr bwMode="auto">
              <a:xfrm>
                <a:off x="2514600" y="4567089"/>
                <a:ext cx="228600" cy="79096"/>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0" name="Rectangle 20">
                <a:extLst>
                  <a:ext uri="{FF2B5EF4-FFF2-40B4-BE49-F238E27FC236}">
                    <a16:creationId xmlns:a16="http://schemas.microsoft.com/office/drawing/2014/main" id="{BB68E7F0-BEC3-43D1-99F7-B41C4F8F134D}"/>
                  </a:ext>
                </a:extLst>
              </p:cNvPr>
              <p:cNvSpPr>
                <a:spLocks noChangeArrowheads="1"/>
              </p:cNvSpPr>
              <p:nvPr>
                <p:custDataLst>
                  <p:tags r:id="rId34"/>
                </p:custDataLst>
              </p:nvPr>
            </p:nvSpPr>
            <p:spPr bwMode="auto">
              <a:xfrm>
                <a:off x="2743200" y="4342904"/>
                <a:ext cx="228600" cy="303282"/>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1" name="Rectangle 21">
                <a:extLst>
                  <a:ext uri="{FF2B5EF4-FFF2-40B4-BE49-F238E27FC236}">
                    <a16:creationId xmlns:a16="http://schemas.microsoft.com/office/drawing/2014/main" id="{6B13C015-469D-485B-AFF8-5B48E133C373}"/>
                  </a:ext>
                </a:extLst>
              </p:cNvPr>
              <p:cNvSpPr>
                <a:spLocks noChangeArrowheads="1"/>
              </p:cNvSpPr>
              <p:nvPr>
                <p:custDataLst>
                  <p:tags r:id="rId35"/>
                </p:custDataLst>
              </p:nvPr>
            </p:nvSpPr>
            <p:spPr bwMode="auto">
              <a:xfrm>
                <a:off x="2971800" y="4342904"/>
                <a:ext cx="228600" cy="304870"/>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2" name="Rectangle 20">
                <a:extLst>
                  <a:ext uri="{FF2B5EF4-FFF2-40B4-BE49-F238E27FC236}">
                    <a16:creationId xmlns:a16="http://schemas.microsoft.com/office/drawing/2014/main" id="{8EBDD069-72BC-4617-9098-87EEC82EC486}"/>
                  </a:ext>
                </a:extLst>
              </p:cNvPr>
              <p:cNvSpPr>
                <a:spLocks noChangeArrowheads="1"/>
              </p:cNvSpPr>
              <p:nvPr>
                <p:custDataLst>
                  <p:tags r:id="rId36"/>
                </p:custDataLst>
              </p:nvPr>
            </p:nvSpPr>
            <p:spPr bwMode="auto">
              <a:xfrm>
                <a:off x="3199906" y="4038599"/>
                <a:ext cx="228600" cy="605007"/>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3" name="Rectangle 15">
                <a:extLst>
                  <a:ext uri="{FF2B5EF4-FFF2-40B4-BE49-F238E27FC236}">
                    <a16:creationId xmlns:a16="http://schemas.microsoft.com/office/drawing/2014/main" id="{1FEE8031-4A52-4011-BE4E-E73EA81E225A}"/>
                  </a:ext>
                </a:extLst>
              </p:cNvPr>
              <p:cNvSpPr>
                <a:spLocks noChangeArrowheads="1"/>
              </p:cNvSpPr>
              <p:nvPr>
                <p:custDataLst>
                  <p:tags r:id="rId37"/>
                </p:custDataLst>
              </p:nvPr>
            </p:nvSpPr>
            <p:spPr bwMode="auto">
              <a:xfrm>
                <a:off x="3428506" y="4187890"/>
                <a:ext cx="228600" cy="455717"/>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4" name="Rectangle 16">
                <a:extLst>
                  <a:ext uri="{FF2B5EF4-FFF2-40B4-BE49-F238E27FC236}">
                    <a16:creationId xmlns:a16="http://schemas.microsoft.com/office/drawing/2014/main" id="{AA52D394-58D7-4015-87FD-D50365BDE590}"/>
                  </a:ext>
                </a:extLst>
              </p:cNvPr>
              <p:cNvSpPr>
                <a:spLocks noChangeArrowheads="1"/>
              </p:cNvSpPr>
              <p:nvPr>
                <p:custDataLst>
                  <p:tags r:id="rId38"/>
                </p:custDataLst>
              </p:nvPr>
            </p:nvSpPr>
            <p:spPr bwMode="auto">
              <a:xfrm>
                <a:off x="3657106" y="3733164"/>
                <a:ext cx="228600" cy="910443"/>
              </a:xfrm>
              <a:prstGeom prst="rect">
                <a:avLst/>
              </a:prstGeom>
              <a:solidFill>
                <a:srgbClr val="FF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5" name="Rectangle 17">
                <a:extLst>
                  <a:ext uri="{FF2B5EF4-FFF2-40B4-BE49-F238E27FC236}">
                    <a16:creationId xmlns:a16="http://schemas.microsoft.com/office/drawing/2014/main" id="{0D3231BA-051C-4F87-BFC1-FC52232F99E4}"/>
                  </a:ext>
                </a:extLst>
              </p:cNvPr>
              <p:cNvSpPr>
                <a:spLocks noChangeArrowheads="1"/>
              </p:cNvSpPr>
              <p:nvPr>
                <p:custDataLst>
                  <p:tags r:id="rId39"/>
                </p:custDataLst>
              </p:nvPr>
            </p:nvSpPr>
            <p:spPr bwMode="auto">
              <a:xfrm>
                <a:off x="3885706" y="4564510"/>
                <a:ext cx="228600" cy="79095"/>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6" name="Rectangle 18">
                <a:extLst>
                  <a:ext uri="{FF2B5EF4-FFF2-40B4-BE49-F238E27FC236}">
                    <a16:creationId xmlns:a16="http://schemas.microsoft.com/office/drawing/2014/main" id="{A8BA64BA-ABEB-459E-B5A0-822E9BE796BB}"/>
                  </a:ext>
                </a:extLst>
              </p:cNvPr>
              <p:cNvSpPr>
                <a:spLocks noChangeArrowheads="1"/>
              </p:cNvSpPr>
              <p:nvPr>
                <p:custDataLst>
                  <p:tags r:id="rId40"/>
                </p:custDataLst>
              </p:nvPr>
            </p:nvSpPr>
            <p:spPr bwMode="auto">
              <a:xfrm>
                <a:off x="4114306" y="4340325"/>
                <a:ext cx="228600" cy="30328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7" name="Rectangle 19">
                <a:extLst>
                  <a:ext uri="{FF2B5EF4-FFF2-40B4-BE49-F238E27FC236}">
                    <a16:creationId xmlns:a16="http://schemas.microsoft.com/office/drawing/2014/main" id="{CD7AC9EB-2354-4D2D-9324-5036807527EE}"/>
                  </a:ext>
                </a:extLst>
              </p:cNvPr>
              <p:cNvSpPr>
                <a:spLocks noChangeArrowheads="1"/>
              </p:cNvSpPr>
              <p:nvPr>
                <p:custDataLst>
                  <p:tags r:id="rId41"/>
                </p:custDataLst>
              </p:nvPr>
            </p:nvSpPr>
            <p:spPr bwMode="auto">
              <a:xfrm>
                <a:off x="4342906" y="4564510"/>
                <a:ext cx="228600" cy="79096"/>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8" name="Rectangle 20">
                <a:extLst>
                  <a:ext uri="{FF2B5EF4-FFF2-40B4-BE49-F238E27FC236}">
                    <a16:creationId xmlns:a16="http://schemas.microsoft.com/office/drawing/2014/main" id="{8297AEF0-9CF7-46BF-92D6-93AA41D21394}"/>
                  </a:ext>
                </a:extLst>
              </p:cNvPr>
              <p:cNvSpPr>
                <a:spLocks noChangeArrowheads="1"/>
              </p:cNvSpPr>
              <p:nvPr>
                <p:custDataLst>
                  <p:tags r:id="rId42"/>
                </p:custDataLst>
              </p:nvPr>
            </p:nvSpPr>
            <p:spPr bwMode="auto">
              <a:xfrm>
                <a:off x="4571506" y="4190469"/>
                <a:ext cx="228600" cy="453138"/>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29" name="Rectangle 21">
                <a:extLst>
                  <a:ext uri="{FF2B5EF4-FFF2-40B4-BE49-F238E27FC236}">
                    <a16:creationId xmlns:a16="http://schemas.microsoft.com/office/drawing/2014/main" id="{265CB19E-65B3-45A0-A37F-A3E45171A31F}"/>
                  </a:ext>
                </a:extLst>
              </p:cNvPr>
              <p:cNvSpPr>
                <a:spLocks noChangeArrowheads="1"/>
              </p:cNvSpPr>
              <p:nvPr>
                <p:custDataLst>
                  <p:tags r:id="rId43"/>
                </p:custDataLst>
              </p:nvPr>
            </p:nvSpPr>
            <p:spPr bwMode="auto">
              <a:xfrm>
                <a:off x="4800106" y="4340325"/>
                <a:ext cx="228600" cy="304870"/>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0" name="Rectangle 20">
                <a:extLst>
                  <a:ext uri="{FF2B5EF4-FFF2-40B4-BE49-F238E27FC236}">
                    <a16:creationId xmlns:a16="http://schemas.microsoft.com/office/drawing/2014/main" id="{2DC62D46-25B1-4A65-A231-6B2B4465138E}"/>
                  </a:ext>
                </a:extLst>
              </p:cNvPr>
              <p:cNvSpPr>
                <a:spLocks noChangeArrowheads="1"/>
              </p:cNvSpPr>
              <p:nvPr>
                <p:custDataLst>
                  <p:tags r:id="rId44"/>
                </p:custDataLst>
              </p:nvPr>
            </p:nvSpPr>
            <p:spPr bwMode="auto">
              <a:xfrm>
                <a:off x="5027718" y="3962399"/>
                <a:ext cx="228600" cy="679861"/>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1" name="Rectangle 15">
                <a:extLst>
                  <a:ext uri="{FF2B5EF4-FFF2-40B4-BE49-F238E27FC236}">
                    <a16:creationId xmlns:a16="http://schemas.microsoft.com/office/drawing/2014/main" id="{52026508-D021-4272-9E08-BCC4019A13DB}"/>
                  </a:ext>
                </a:extLst>
              </p:cNvPr>
              <p:cNvSpPr>
                <a:spLocks noChangeArrowheads="1"/>
              </p:cNvSpPr>
              <p:nvPr>
                <p:custDataLst>
                  <p:tags r:id="rId45"/>
                </p:custDataLst>
              </p:nvPr>
            </p:nvSpPr>
            <p:spPr bwMode="auto">
              <a:xfrm>
                <a:off x="5256318" y="4186544"/>
                <a:ext cx="228600" cy="455717"/>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2" name="Rectangle 16">
                <a:extLst>
                  <a:ext uri="{FF2B5EF4-FFF2-40B4-BE49-F238E27FC236}">
                    <a16:creationId xmlns:a16="http://schemas.microsoft.com/office/drawing/2014/main" id="{877F8BF0-0F9B-4031-B466-2E795F7CA5D0}"/>
                  </a:ext>
                </a:extLst>
              </p:cNvPr>
              <p:cNvSpPr>
                <a:spLocks noChangeArrowheads="1"/>
              </p:cNvSpPr>
              <p:nvPr>
                <p:custDataLst>
                  <p:tags r:id="rId46"/>
                </p:custDataLst>
              </p:nvPr>
            </p:nvSpPr>
            <p:spPr bwMode="auto">
              <a:xfrm>
                <a:off x="5484918" y="4338979"/>
                <a:ext cx="228600" cy="30328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3" name="Rectangle 17">
                <a:extLst>
                  <a:ext uri="{FF2B5EF4-FFF2-40B4-BE49-F238E27FC236}">
                    <a16:creationId xmlns:a16="http://schemas.microsoft.com/office/drawing/2014/main" id="{7E3419DE-1917-4098-AEAD-1D9C0C3CA29B}"/>
                  </a:ext>
                </a:extLst>
              </p:cNvPr>
              <p:cNvSpPr>
                <a:spLocks noChangeArrowheads="1"/>
              </p:cNvSpPr>
              <p:nvPr>
                <p:custDataLst>
                  <p:tags r:id="rId47"/>
                </p:custDataLst>
              </p:nvPr>
            </p:nvSpPr>
            <p:spPr bwMode="auto">
              <a:xfrm>
                <a:off x="5713518" y="4563164"/>
                <a:ext cx="228600" cy="79095"/>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4" name="Rectangle 18">
                <a:extLst>
                  <a:ext uri="{FF2B5EF4-FFF2-40B4-BE49-F238E27FC236}">
                    <a16:creationId xmlns:a16="http://schemas.microsoft.com/office/drawing/2014/main" id="{7A635687-EF20-468E-83F4-44427C6B2B5D}"/>
                  </a:ext>
                </a:extLst>
              </p:cNvPr>
              <p:cNvSpPr>
                <a:spLocks noChangeArrowheads="1"/>
              </p:cNvSpPr>
              <p:nvPr>
                <p:custDataLst>
                  <p:tags r:id="rId48"/>
                </p:custDataLst>
              </p:nvPr>
            </p:nvSpPr>
            <p:spPr bwMode="auto">
              <a:xfrm>
                <a:off x="5942118" y="4338979"/>
                <a:ext cx="228600" cy="30328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5" name="Rectangle 19">
                <a:extLst>
                  <a:ext uri="{FF2B5EF4-FFF2-40B4-BE49-F238E27FC236}">
                    <a16:creationId xmlns:a16="http://schemas.microsoft.com/office/drawing/2014/main" id="{F56373B9-3A24-4B50-A722-15A75A0F36A0}"/>
                  </a:ext>
                </a:extLst>
              </p:cNvPr>
              <p:cNvSpPr>
                <a:spLocks noChangeArrowheads="1"/>
              </p:cNvSpPr>
              <p:nvPr>
                <p:custDataLst>
                  <p:tags r:id="rId49"/>
                </p:custDataLst>
              </p:nvPr>
            </p:nvSpPr>
            <p:spPr bwMode="auto">
              <a:xfrm>
                <a:off x="6170718" y="4563164"/>
                <a:ext cx="228600" cy="79096"/>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6" name="Rectangle 20">
                <a:extLst>
                  <a:ext uri="{FF2B5EF4-FFF2-40B4-BE49-F238E27FC236}">
                    <a16:creationId xmlns:a16="http://schemas.microsoft.com/office/drawing/2014/main" id="{BA77BD11-5DDB-4443-9E4C-4EFF3F6DCAD7}"/>
                  </a:ext>
                </a:extLst>
              </p:cNvPr>
              <p:cNvSpPr>
                <a:spLocks noChangeArrowheads="1"/>
              </p:cNvSpPr>
              <p:nvPr>
                <p:custDataLst>
                  <p:tags r:id="rId50"/>
                </p:custDataLst>
              </p:nvPr>
            </p:nvSpPr>
            <p:spPr bwMode="auto">
              <a:xfrm>
                <a:off x="6399318" y="3962399"/>
                <a:ext cx="228600" cy="67986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37" name="Rectangle 21">
                <a:extLst>
                  <a:ext uri="{FF2B5EF4-FFF2-40B4-BE49-F238E27FC236}">
                    <a16:creationId xmlns:a16="http://schemas.microsoft.com/office/drawing/2014/main" id="{15E36DC1-76E6-4124-8CB4-AF316A23F7C2}"/>
                  </a:ext>
                </a:extLst>
              </p:cNvPr>
              <p:cNvSpPr>
                <a:spLocks noChangeArrowheads="1"/>
              </p:cNvSpPr>
              <p:nvPr>
                <p:custDataLst>
                  <p:tags r:id="rId51"/>
                </p:custDataLst>
              </p:nvPr>
            </p:nvSpPr>
            <p:spPr bwMode="auto">
              <a:xfrm>
                <a:off x="6627918" y="4338979"/>
                <a:ext cx="228600" cy="304870"/>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grpSp>
        <p:cxnSp>
          <p:nvCxnSpPr>
            <p:cNvPr id="8" name="Straight Arrow Connector 7">
              <a:extLst>
                <a:ext uri="{FF2B5EF4-FFF2-40B4-BE49-F238E27FC236}">
                  <a16:creationId xmlns:a16="http://schemas.microsoft.com/office/drawing/2014/main" id="{70B49762-E41C-487F-BE42-C37D073B16F4}"/>
                </a:ext>
              </a:extLst>
            </p:cNvPr>
            <p:cNvCxnSpPr/>
            <p:nvPr/>
          </p:nvCxnSpPr>
          <p:spPr>
            <a:xfrm flipV="1">
              <a:off x="1094752" y="4944862"/>
              <a:ext cx="0" cy="266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E944E7AA-2926-49F7-876C-4A1195F8AFA7}"/>
                </a:ext>
              </a:extLst>
            </p:cNvPr>
            <p:cNvCxnSpPr>
              <a:cxnSpLocks/>
            </p:cNvCxnSpPr>
            <p:nvPr/>
          </p:nvCxnSpPr>
          <p:spPr>
            <a:xfrm rot="16200000" flipV="1">
              <a:off x="2270398" y="4856082"/>
              <a:ext cx="0" cy="266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96329FCC-AC1A-4007-8889-2F16A7AA6B47}"/>
              </a:ext>
            </a:extLst>
          </p:cNvPr>
          <p:cNvGrpSpPr/>
          <p:nvPr/>
        </p:nvGrpSpPr>
        <p:grpSpPr>
          <a:xfrm>
            <a:off x="5148466" y="4362299"/>
            <a:ext cx="3109941" cy="840016"/>
            <a:chOff x="5148466" y="4362299"/>
            <a:chExt cx="3109941" cy="840016"/>
          </a:xfrm>
        </p:grpSpPr>
        <p:grpSp>
          <p:nvGrpSpPr>
            <p:cNvPr id="39" name="Group 38">
              <a:extLst>
                <a:ext uri="{FF2B5EF4-FFF2-40B4-BE49-F238E27FC236}">
                  <a16:creationId xmlns:a16="http://schemas.microsoft.com/office/drawing/2014/main" id="{0D3AFC3D-7E5B-464B-8340-729FFB8F651F}"/>
                </a:ext>
              </a:extLst>
            </p:cNvPr>
            <p:cNvGrpSpPr/>
            <p:nvPr/>
          </p:nvGrpSpPr>
          <p:grpSpPr>
            <a:xfrm>
              <a:off x="5234424" y="4362299"/>
              <a:ext cx="3023983" cy="475432"/>
              <a:chOff x="3657106" y="3733164"/>
              <a:chExt cx="5807271" cy="913022"/>
            </a:xfrm>
          </p:grpSpPr>
          <p:cxnSp>
            <p:nvCxnSpPr>
              <p:cNvPr id="40" name="Straight Arrow Connector 13">
                <a:extLst>
                  <a:ext uri="{FF2B5EF4-FFF2-40B4-BE49-F238E27FC236}">
                    <a16:creationId xmlns:a16="http://schemas.microsoft.com/office/drawing/2014/main" id="{848A76B1-A96A-450A-B0B8-00E022303FC6}"/>
                  </a:ext>
                </a:extLst>
              </p:cNvPr>
              <p:cNvCxnSpPr>
                <a:cxnSpLocks noChangeShapeType="1"/>
              </p:cNvCxnSpPr>
              <p:nvPr>
                <p:custDataLst>
                  <p:tags r:id="rId2"/>
                </p:custDataLst>
              </p:nvPr>
            </p:nvCxnSpPr>
            <p:spPr bwMode="auto">
              <a:xfrm flipV="1">
                <a:off x="3673175" y="4642259"/>
                <a:ext cx="5791202" cy="392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41" name="Rectangle 20">
                <a:extLst>
                  <a:ext uri="{FF2B5EF4-FFF2-40B4-BE49-F238E27FC236}">
                    <a16:creationId xmlns:a16="http://schemas.microsoft.com/office/drawing/2014/main" id="{AC89790F-AFDF-4EC0-9382-61A29108E708}"/>
                  </a:ext>
                </a:extLst>
              </p:cNvPr>
              <p:cNvSpPr>
                <a:spLocks noChangeArrowheads="1"/>
              </p:cNvSpPr>
              <p:nvPr>
                <p:custDataLst>
                  <p:tags r:id="rId3"/>
                </p:custDataLst>
              </p:nvPr>
            </p:nvSpPr>
            <p:spPr bwMode="auto">
              <a:xfrm>
                <a:off x="6861275" y="3958633"/>
                <a:ext cx="216264" cy="683787"/>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42" name="Rectangle 15">
                <a:extLst>
                  <a:ext uri="{FF2B5EF4-FFF2-40B4-BE49-F238E27FC236}">
                    <a16:creationId xmlns:a16="http://schemas.microsoft.com/office/drawing/2014/main" id="{9278AF9E-C1F8-417D-8398-7A69BA7048FF}"/>
                  </a:ext>
                </a:extLst>
              </p:cNvPr>
              <p:cNvSpPr>
                <a:spLocks noChangeArrowheads="1"/>
              </p:cNvSpPr>
              <p:nvPr>
                <p:custDataLst>
                  <p:tags r:id="rId4"/>
                </p:custDataLst>
              </p:nvPr>
            </p:nvSpPr>
            <p:spPr bwMode="auto">
              <a:xfrm>
                <a:off x="7089873" y="4186704"/>
                <a:ext cx="228599" cy="455718"/>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43" name="Rectangle 16">
                <a:extLst>
                  <a:ext uri="{FF2B5EF4-FFF2-40B4-BE49-F238E27FC236}">
                    <a16:creationId xmlns:a16="http://schemas.microsoft.com/office/drawing/2014/main" id="{F511C214-F2AE-47BF-81FE-86D4DB91C408}"/>
                  </a:ext>
                </a:extLst>
              </p:cNvPr>
              <p:cNvSpPr>
                <a:spLocks noChangeArrowheads="1"/>
              </p:cNvSpPr>
              <p:nvPr>
                <p:custDataLst>
                  <p:tags r:id="rId5"/>
                </p:custDataLst>
              </p:nvPr>
            </p:nvSpPr>
            <p:spPr bwMode="auto">
              <a:xfrm>
                <a:off x="7318474" y="4034835"/>
                <a:ext cx="228599" cy="607585"/>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44" name="Rectangle 17">
                <a:extLst>
                  <a:ext uri="{FF2B5EF4-FFF2-40B4-BE49-F238E27FC236}">
                    <a16:creationId xmlns:a16="http://schemas.microsoft.com/office/drawing/2014/main" id="{70B0F8E7-4E4C-4B3B-AB1D-4DB1399E71DC}"/>
                  </a:ext>
                </a:extLst>
              </p:cNvPr>
              <p:cNvSpPr>
                <a:spLocks noChangeArrowheads="1"/>
              </p:cNvSpPr>
              <p:nvPr>
                <p:custDataLst>
                  <p:tags r:id="rId6"/>
                </p:custDataLst>
              </p:nvPr>
            </p:nvSpPr>
            <p:spPr bwMode="auto">
              <a:xfrm>
                <a:off x="7547073" y="4563322"/>
                <a:ext cx="228599" cy="79096"/>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45" name="Rectangle 18">
                <a:extLst>
                  <a:ext uri="{FF2B5EF4-FFF2-40B4-BE49-F238E27FC236}">
                    <a16:creationId xmlns:a16="http://schemas.microsoft.com/office/drawing/2014/main" id="{20E2CBD1-23C1-4605-9813-4BA8A91A1FD3}"/>
                  </a:ext>
                </a:extLst>
              </p:cNvPr>
              <p:cNvSpPr>
                <a:spLocks noChangeArrowheads="1"/>
              </p:cNvSpPr>
              <p:nvPr>
                <p:custDataLst>
                  <p:tags r:id="rId7"/>
                </p:custDataLst>
              </p:nvPr>
            </p:nvSpPr>
            <p:spPr bwMode="auto">
              <a:xfrm>
                <a:off x="7775674" y="4410637"/>
                <a:ext cx="228599" cy="231783"/>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46" name="Rectangle 19">
                <a:extLst>
                  <a:ext uri="{FF2B5EF4-FFF2-40B4-BE49-F238E27FC236}">
                    <a16:creationId xmlns:a16="http://schemas.microsoft.com/office/drawing/2014/main" id="{9E1DEE5B-6505-4F95-A3C3-4B906AEB874A}"/>
                  </a:ext>
                </a:extLst>
              </p:cNvPr>
              <p:cNvSpPr>
                <a:spLocks noChangeArrowheads="1"/>
              </p:cNvSpPr>
              <p:nvPr>
                <p:custDataLst>
                  <p:tags r:id="rId8"/>
                </p:custDataLst>
              </p:nvPr>
            </p:nvSpPr>
            <p:spPr bwMode="auto">
              <a:xfrm>
                <a:off x="8004273" y="4563322"/>
                <a:ext cx="228599" cy="79096"/>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47" name="Rectangle 20">
                <a:extLst>
                  <a:ext uri="{FF2B5EF4-FFF2-40B4-BE49-F238E27FC236}">
                    <a16:creationId xmlns:a16="http://schemas.microsoft.com/office/drawing/2014/main" id="{DA2D0CBF-79A2-45AA-85B3-624C231853E4}"/>
                  </a:ext>
                </a:extLst>
              </p:cNvPr>
              <p:cNvSpPr>
                <a:spLocks noChangeArrowheads="1"/>
              </p:cNvSpPr>
              <p:nvPr>
                <p:custDataLst>
                  <p:tags r:id="rId9"/>
                </p:custDataLst>
              </p:nvPr>
            </p:nvSpPr>
            <p:spPr bwMode="auto">
              <a:xfrm>
                <a:off x="8232872" y="4339138"/>
                <a:ext cx="228599" cy="303282"/>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48" name="Rectangle 21">
                <a:extLst>
                  <a:ext uri="{FF2B5EF4-FFF2-40B4-BE49-F238E27FC236}">
                    <a16:creationId xmlns:a16="http://schemas.microsoft.com/office/drawing/2014/main" id="{4CD33F62-E1FA-4671-A4E7-DD7CFD71AA9B}"/>
                  </a:ext>
                </a:extLst>
              </p:cNvPr>
              <p:cNvSpPr>
                <a:spLocks noChangeArrowheads="1"/>
              </p:cNvSpPr>
              <p:nvPr>
                <p:custDataLst>
                  <p:tags r:id="rId10"/>
                </p:custDataLst>
              </p:nvPr>
            </p:nvSpPr>
            <p:spPr bwMode="auto">
              <a:xfrm>
                <a:off x="8461473" y="4339138"/>
                <a:ext cx="228599" cy="304870"/>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49" name="Rectangle 20">
                <a:extLst>
                  <a:ext uri="{FF2B5EF4-FFF2-40B4-BE49-F238E27FC236}">
                    <a16:creationId xmlns:a16="http://schemas.microsoft.com/office/drawing/2014/main" id="{A477251E-CD9E-42EA-9C96-048C516291AF}"/>
                  </a:ext>
                </a:extLst>
              </p:cNvPr>
              <p:cNvSpPr>
                <a:spLocks noChangeArrowheads="1"/>
              </p:cNvSpPr>
              <p:nvPr>
                <p:custDataLst>
                  <p:tags r:id="rId11"/>
                </p:custDataLst>
              </p:nvPr>
            </p:nvSpPr>
            <p:spPr bwMode="auto">
              <a:xfrm>
                <a:off x="8689578" y="4034833"/>
                <a:ext cx="228599" cy="605006"/>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50" name="Rectangle 15">
                <a:extLst>
                  <a:ext uri="{FF2B5EF4-FFF2-40B4-BE49-F238E27FC236}">
                    <a16:creationId xmlns:a16="http://schemas.microsoft.com/office/drawing/2014/main" id="{3394509B-6151-43D1-A648-2FD82B50F58D}"/>
                  </a:ext>
                </a:extLst>
              </p:cNvPr>
              <p:cNvSpPr>
                <a:spLocks noChangeArrowheads="1"/>
              </p:cNvSpPr>
              <p:nvPr>
                <p:custDataLst>
                  <p:tags r:id="rId12"/>
                </p:custDataLst>
              </p:nvPr>
            </p:nvSpPr>
            <p:spPr bwMode="auto">
              <a:xfrm>
                <a:off x="8918177" y="4184125"/>
                <a:ext cx="228599" cy="455718"/>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51" name="Rectangle 16">
                <a:extLst>
                  <a:ext uri="{FF2B5EF4-FFF2-40B4-BE49-F238E27FC236}">
                    <a16:creationId xmlns:a16="http://schemas.microsoft.com/office/drawing/2014/main" id="{3056DDE3-EB53-4006-B0CE-0FB235AB8D1B}"/>
                  </a:ext>
                </a:extLst>
              </p:cNvPr>
              <p:cNvSpPr>
                <a:spLocks noChangeArrowheads="1"/>
              </p:cNvSpPr>
              <p:nvPr>
                <p:custDataLst>
                  <p:tags r:id="rId13"/>
                </p:custDataLst>
              </p:nvPr>
            </p:nvSpPr>
            <p:spPr bwMode="auto">
              <a:xfrm>
                <a:off x="3657106" y="3733164"/>
                <a:ext cx="228600" cy="910443"/>
              </a:xfrm>
              <a:prstGeom prst="rect">
                <a:avLst/>
              </a:prstGeom>
              <a:solidFill>
                <a:srgbClr val="FF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52" name="Rectangle 17">
                <a:extLst>
                  <a:ext uri="{FF2B5EF4-FFF2-40B4-BE49-F238E27FC236}">
                    <a16:creationId xmlns:a16="http://schemas.microsoft.com/office/drawing/2014/main" id="{C0F6903A-ECE8-47A1-A6D9-8B9BFC6816B9}"/>
                  </a:ext>
                </a:extLst>
              </p:cNvPr>
              <p:cNvSpPr>
                <a:spLocks noChangeArrowheads="1"/>
              </p:cNvSpPr>
              <p:nvPr>
                <p:custDataLst>
                  <p:tags r:id="rId14"/>
                </p:custDataLst>
              </p:nvPr>
            </p:nvSpPr>
            <p:spPr bwMode="auto">
              <a:xfrm>
                <a:off x="3885706" y="4564510"/>
                <a:ext cx="228600" cy="79095"/>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53" name="Rectangle 18">
                <a:extLst>
                  <a:ext uri="{FF2B5EF4-FFF2-40B4-BE49-F238E27FC236}">
                    <a16:creationId xmlns:a16="http://schemas.microsoft.com/office/drawing/2014/main" id="{B0A06016-5FEC-4ECA-BAF3-FAD36885CAE2}"/>
                  </a:ext>
                </a:extLst>
              </p:cNvPr>
              <p:cNvSpPr>
                <a:spLocks noChangeArrowheads="1"/>
              </p:cNvSpPr>
              <p:nvPr>
                <p:custDataLst>
                  <p:tags r:id="rId15"/>
                </p:custDataLst>
              </p:nvPr>
            </p:nvSpPr>
            <p:spPr bwMode="auto">
              <a:xfrm>
                <a:off x="4114306" y="4340325"/>
                <a:ext cx="228600" cy="30328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54" name="Rectangle 19">
                <a:extLst>
                  <a:ext uri="{FF2B5EF4-FFF2-40B4-BE49-F238E27FC236}">
                    <a16:creationId xmlns:a16="http://schemas.microsoft.com/office/drawing/2014/main" id="{2B85DA68-3328-4CAA-8C3F-64CF42E20144}"/>
                  </a:ext>
                </a:extLst>
              </p:cNvPr>
              <p:cNvSpPr>
                <a:spLocks noChangeArrowheads="1"/>
              </p:cNvSpPr>
              <p:nvPr>
                <p:custDataLst>
                  <p:tags r:id="rId16"/>
                </p:custDataLst>
              </p:nvPr>
            </p:nvSpPr>
            <p:spPr bwMode="auto">
              <a:xfrm>
                <a:off x="4342906" y="4564510"/>
                <a:ext cx="228600" cy="79096"/>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55" name="Rectangle 20">
                <a:extLst>
                  <a:ext uri="{FF2B5EF4-FFF2-40B4-BE49-F238E27FC236}">
                    <a16:creationId xmlns:a16="http://schemas.microsoft.com/office/drawing/2014/main" id="{37CDDCCC-6AEC-49EB-ADD3-9980ED5DEB6E}"/>
                  </a:ext>
                </a:extLst>
              </p:cNvPr>
              <p:cNvSpPr>
                <a:spLocks noChangeArrowheads="1"/>
              </p:cNvSpPr>
              <p:nvPr>
                <p:custDataLst>
                  <p:tags r:id="rId17"/>
                </p:custDataLst>
              </p:nvPr>
            </p:nvSpPr>
            <p:spPr bwMode="auto">
              <a:xfrm>
                <a:off x="4571506" y="4190469"/>
                <a:ext cx="228600" cy="453138"/>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56" name="Rectangle 21">
                <a:extLst>
                  <a:ext uri="{FF2B5EF4-FFF2-40B4-BE49-F238E27FC236}">
                    <a16:creationId xmlns:a16="http://schemas.microsoft.com/office/drawing/2014/main" id="{CC064BAC-927B-48C1-9C62-87793B6F9989}"/>
                  </a:ext>
                </a:extLst>
              </p:cNvPr>
              <p:cNvSpPr>
                <a:spLocks noChangeArrowheads="1"/>
              </p:cNvSpPr>
              <p:nvPr>
                <p:custDataLst>
                  <p:tags r:id="rId18"/>
                </p:custDataLst>
              </p:nvPr>
            </p:nvSpPr>
            <p:spPr bwMode="auto">
              <a:xfrm>
                <a:off x="4800106" y="4340325"/>
                <a:ext cx="228600" cy="304870"/>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57" name="Rectangle 20">
                <a:extLst>
                  <a:ext uri="{FF2B5EF4-FFF2-40B4-BE49-F238E27FC236}">
                    <a16:creationId xmlns:a16="http://schemas.microsoft.com/office/drawing/2014/main" id="{51F4E879-B213-48CC-9134-8D98C02AC6A4}"/>
                  </a:ext>
                </a:extLst>
              </p:cNvPr>
              <p:cNvSpPr>
                <a:spLocks noChangeArrowheads="1"/>
              </p:cNvSpPr>
              <p:nvPr>
                <p:custDataLst>
                  <p:tags r:id="rId19"/>
                </p:custDataLst>
              </p:nvPr>
            </p:nvSpPr>
            <p:spPr bwMode="auto">
              <a:xfrm>
                <a:off x="5027718" y="3962399"/>
                <a:ext cx="228600" cy="679861"/>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58" name="Rectangle 15">
                <a:extLst>
                  <a:ext uri="{FF2B5EF4-FFF2-40B4-BE49-F238E27FC236}">
                    <a16:creationId xmlns:a16="http://schemas.microsoft.com/office/drawing/2014/main" id="{26C20109-914B-44BC-8CBF-73B782C75B8D}"/>
                  </a:ext>
                </a:extLst>
              </p:cNvPr>
              <p:cNvSpPr>
                <a:spLocks noChangeArrowheads="1"/>
              </p:cNvSpPr>
              <p:nvPr>
                <p:custDataLst>
                  <p:tags r:id="rId20"/>
                </p:custDataLst>
              </p:nvPr>
            </p:nvSpPr>
            <p:spPr bwMode="auto">
              <a:xfrm>
                <a:off x="5256318" y="4186544"/>
                <a:ext cx="228600" cy="455717"/>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59" name="Rectangle 16">
                <a:extLst>
                  <a:ext uri="{FF2B5EF4-FFF2-40B4-BE49-F238E27FC236}">
                    <a16:creationId xmlns:a16="http://schemas.microsoft.com/office/drawing/2014/main" id="{05604061-A3FA-4C9E-AB43-085F23824AC3}"/>
                  </a:ext>
                </a:extLst>
              </p:cNvPr>
              <p:cNvSpPr>
                <a:spLocks noChangeArrowheads="1"/>
              </p:cNvSpPr>
              <p:nvPr>
                <p:custDataLst>
                  <p:tags r:id="rId21"/>
                </p:custDataLst>
              </p:nvPr>
            </p:nvSpPr>
            <p:spPr bwMode="auto">
              <a:xfrm>
                <a:off x="5484918" y="4338979"/>
                <a:ext cx="228600" cy="30328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0" name="Rectangle 17">
                <a:extLst>
                  <a:ext uri="{FF2B5EF4-FFF2-40B4-BE49-F238E27FC236}">
                    <a16:creationId xmlns:a16="http://schemas.microsoft.com/office/drawing/2014/main" id="{788C201B-8A80-4090-82DA-B726135ABFCD}"/>
                  </a:ext>
                </a:extLst>
              </p:cNvPr>
              <p:cNvSpPr>
                <a:spLocks noChangeArrowheads="1"/>
              </p:cNvSpPr>
              <p:nvPr>
                <p:custDataLst>
                  <p:tags r:id="rId22"/>
                </p:custDataLst>
              </p:nvPr>
            </p:nvSpPr>
            <p:spPr bwMode="auto">
              <a:xfrm>
                <a:off x="5713518" y="4563164"/>
                <a:ext cx="228600" cy="79095"/>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1" name="Rectangle 18">
                <a:extLst>
                  <a:ext uri="{FF2B5EF4-FFF2-40B4-BE49-F238E27FC236}">
                    <a16:creationId xmlns:a16="http://schemas.microsoft.com/office/drawing/2014/main" id="{808D9B39-B990-4095-BADB-7BEAF5D5390E}"/>
                  </a:ext>
                </a:extLst>
              </p:cNvPr>
              <p:cNvSpPr>
                <a:spLocks noChangeArrowheads="1"/>
              </p:cNvSpPr>
              <p:nvPr>
                <p:custDataLst>
                  <p:tags r:id="rId23"/>
                </p:custDataLst>
              </p:nvPr>
            </p:nvSpPr>
            <p:spPr bwMode="auto">
              <a:xfrm>
                <a:off x="5942118" y="4338979"/>
                <a:ext cx="228600" cy="30328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2" name="Rectangle 19">
                <a:extLst>
                  <a:ext uri="{FF2B5EF4-FFF2-40B4-BE49-F238E27FC236}">
                    <a16:creationId xmlns:a16="http://schemas.microsoft.com/office/drawing/2014/main" id="{1C3E15E2-7AC8-4633-80D4-061F947DF4CA}"/>
                  </a:ext>
                </a:extLst>
              </p:cNvPr>
              <p:cNvSpPr>
                <a:spLocks noChangeArrowheads="1"/>
              </p:cNvSpPr>
              <p:nvPr>
                <p:custDataLst>
                  <p:tags r:id="rId24"/>
                </p:custDataLst>
              </p:nvPr>
            </p:nvSpPr>
            <p:spPr bwMode="auto">
              <a:xfrm>
                <a:off x="6170718" y="4563164"/>
                <a:ext cx="228600" cy="79096"/>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3" name="Rectangle 20">
                <a:extLst>
                  <a:ext uri="{FF2B5EF4-FFF2-40B4-BE49-F238E27FC236}">
                    <a16:creationId xmlns:a16="http://schemas.microsoft.com/office/drawing/2014/main" id="{C08B0680-0F20-45C7-8233-397E9E6C39F1}"/>
                  </a:ext>
                </a:extLst>
              </p:cNvPr>
              <p:cNvSpPr>
                <a:spLocks noChangeArrowheads="1"/>
              </p:cNvSpPr>
              <p:nvPr>
                <p:custDataLst>
                  <p:tags r:id="rId25"/>
                </p:custDataLst>
              </p:nvPr>
            </p:nvSpPr>
            <p:spPr bwMode="auto">
              <a:xfrm>
                <a:off x="6399318" y="3962399"/>
                <a:ext cx="228600" cy="679862"/>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sp>
            <p:nvSpPr>
              <p:cNvPr id="64" name="Rectangle 21">
                <a:extLst>
                  <a:ext uri="{FF2B5EF4-FFF2-40B4-BE49-F238E27FC236}">
                    <a16:creationId xmlns:a16="http://schemas.microsoft.com/office/drawing/2014/main" id="{5743C9DD-47B8-488B-9FF7-C8572D6EF14D}"/>
                  </a:ext>
                </a:extLst>
              </p:cNvPr>
              <p:cNvSpPr>
                <a:spLocks noChangeArrowheads="1"/>
              </p:cNvSpPr>
              <p:nvPr>
                <p:custDataLst>
                  <p:tags r:id="rId26"/>
                </p:custDataLst>
              </p:nvPr>
            </p:nvSpPr>
            <p:spPr bwMode="auto">
              <a:xfrm>
                <a:off x="6627918" y="4338979"/>
                <a:ext cx="228600" cy="304870"/>
              </a:xfrm>
              <a:prstGeom prst="rect">
                <a:avLst/>
              </a:prstGeom>
              <a:solidFill>
                <a:srgbClr val="FFC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ＭＳ Ｐゴシック" charset="-128"/>
                  <a:cs typeface="+mn-cs"/>
                </a:endParaRPr>
              </a:p>
            </p:txBody>
          </p:sp>
        </p:grpSp>
        <p:cxnSp>
          <p:nvCxnSpPr>
            <p:cNvPr id="69" name="Straight Arrow Connector 68">
              <a:extLst>
                <a:ext uri="{FF2B5EF4-FFF2-40B4-BE49-F238E27FC236}">
                  <a16:creationId xmlns:a16="http://schemas.microsoft.com/office/drawing/2014/main" id="{1F03498A-06BF-4C8B-AFD1-CA8E39D1BE1E}"/>
                </a:ext>
              </a:extLst>
            </p:cNvPr>
            <p:cNvCxnSpPr/>
            <p:nvPr/>
          </p:nvCxnSpPr>
          <p:spPr>
            <a:xfrm flipV="1">
              <a:off x="6953021" y="4935984"/>
              <a:ext cx="0" cy="266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BE951483-CBC9-4A23-954C-4386829990DF}"/>
                </a:ext>
              </a:extLst>
            </p:cNvPr>
            <p:cNvCxnSpPr>
              <a:cxnSpLocks/>
            </p:cNvCxnSpPr>
            <p:nvPr/>
          </p:nvCxnSpPr>
          <p:spPr>
            <a:xfrm rot="16200000" flipV="1">
              <a:off x="5281632" y="4845859"/>
              <a:ext cx="0" cy="266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4B4381D3-9A68-409D-B647-43F8B8378DEB}"/>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73</a:t>
            </a:fld>
            <a:endParaRPr lang="en-US">
              <a:solidFill>
                <a:prstClr val="black">
                  <a:tint val="75000"/>
                </a:prstClr>
              </a:solidFill>
            </a:endParaRPr>
          </a:p>
        </p:txBody>
      </p:sp>
    </p:spTree>
    <p:extLst>
      <p:ext uri="{BB962C8B-B14F-4D97-AF65-F5344CB8AC3E}">
        <p14:creationId xmlns:p14="http://schemas.microsoft.com/office/powerpoint/2010/main" val="168545031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SIFT is robust</a:t>
            </a:r>
          </a:p>
        </p:txBody>
      </p:sp>
      <p:sp>
        <p:nvSpPr>
          <p:cNvPr id="3" name="Content Placeholder 2"/>
          <p:cNvSpPr>
            <a:spLocks noGrp="1"/>
          </p:cNvSpPr>
          <p:nvPr>
            <p:ph idx="1"/>
          </p:nvPr>
        </p:nvSpPr>
        <p:spPr/>
        <p:txBody>
          <a:bodyPr>
            <a:normAutofit/>
          </a:bodyPr>
          <a:lstStyle/>
          <a:p>
            <a:pPr eaLnBrk="1" hangingPunct="1">
              <a:buFont typeface="Arial" pitchFamily="34" charset="0"/>
              <a:buChar char="•"/>
            </a:pPr>
            <a:r>
              <a:rPr lang="en-US" sz="2400" dirty="0"/>
              <a:t>Can handle changes in viewpoint</a:t>
            </a:r>
          </a:p>
          <a:p>
            <a:pPr lvl="1" eaLnBrk="1" hangingPunct="1">
              <a:buFont typeface="Arial" pitchFamily="34" charset="0"/>
              <a:buChar char="•"/>
            </a:pPr>
            <a:r>
              <a:rPr lang="en-US" sz="2000" dirty="0"/>
              <a:t>Up to about 60 degree out of plane rotation</a:t>
            </a:r>
          </a:p>
          <a:p>
            <a:pPr eaLnBrk="1" hangingPunct="1">
              <a:buFont typeface="Arial" pitchFamily="34" charset="0"/>
              <a:buChar char="•"/>
            </a:pPr>
            <a:r>
              <a:rPr lang="en-US" sz="2400" dirty="0"/>
              <a:t>Can handle significant changes in illumination</a:t>
            </a:r>
          </a:p>
          <a:p>
            <a:pPr lvl="1" eaLnBrk="1" hangingPunct="1">
              <a:buFont typeface="Arial" pitchFamily="34" charset="0"/>
              <a:buChar char="•"/>
            </a:pPr>
            <a:r>
              <a:rPr lang="en-US" sz="2000" dirty="0"/>
              <a:t>Sometimes even day vs. night (below)</a:t>
            </a:r>
          </a:p>
          <a:p>
            <a:pPr eaLnBrk="1" hangingPunct="1">
              <a:buFont typeface="Arial" pitchFamily="34" charset="0"/>
              <a:buChar char="•"/>
            </a:pPr>
            <a:r>
              <a:rPr lang="en-US" sz="2400" dirty="0"/>
              <a:t>Fast and efficient—can run in real time</a:t>
            </a:r>
          </a:p>
          <a:p>
            <a:pPr eaLnBrk="1" hangingPunct="1">
              <a:buFont typeface="Arial" pitchFamily="34" charset="0"/>
              <a:buChar char="•"/>
            </a:pPr>
            <a:endParaRPr lang="en-US" sz="2400" dirty="0"/>
          </a:p>
          <a:p>
            <a:pPr eaLnBrk="1" hangingPunct="1">
              <a:buFont typeface="Arial" pitchFamily="34" charset="0"/>
              <a:buChar char="•"/>
            </a:pPr>
            <a:r>
              <a:rPr lang="en-US" sz="2400" dirty="0"/>
              <a:t>Can be made to work without feature detection, resulting in “dense SIFT” (more points means robustness to occlusion)</a:t>
            </a:r>
          </a:p>
          <a:p>
            <a:pPr eaLnBrk="1" hangingPunct="1">
              <a:buFont typeface="Arial" pitchFamily="34" charset="0"/>
              <a:buChar char="•"/>
            </a:pPr>
            <a:endParaRPr lang="en-US" sz="2400" dirty="0"/>
          </a:p>
          <a:p>
            <a:pPr eaLnBrk="1" hangingPunct="1">
              <a:buFont typeface="Arial" pitchFamily="34" charset="0"/>
              <a:buChar char="•"/>
            </a:pPr>
            <a:r>
              <a:rPr lang="en-US" sz="2400" dirty="0"/>
              <a:t>One commonly used implementation</a:t>
            </a:r>
          </a:p>
          <a:p>
            <a:pPr lvl="1" eaLnBrk="1" hangingPunct="1">
              <a:buFont typeface="Arial" pitchFamily="34" charset="0"/>
              <a:buChar char="•"/>
            </a:pPr>
            <a:r>
              <a:rPr lang="en-US" sz="2000" dirty="0">
                <a:hlinkClick r:id="rId2"/>
              </a:rPr>
              <a:t>http://www.vlfeat.org/overview/sift.html</a:t>
            </a:r>
            <a:r>
              <a:rPr lang="en-US" sz="2000" dirty="0"/>
              <a:t> </a:t>
            </a:r>
          </a:p>
        </p:txBody>
      </p:sp>
      <p:sp>
        <p:nvSpPr>
          <p:cNvPr id="4" name="TextBox 3"/>
          <p:cNvSpPr txBox="1"/>
          <p:nvPr/>
        </p:nvSpPr>
        <p:spPr>
          <a:xfrm>
            <a:off x="0" y="6593765"/>
            <a:ext cx="136287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a:ea typeface="+mn-ea"/>
                <a:cs typeface="+mn-cs"/>
              </a:rPr>
              <a:t>Adapted from S. Seitz</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9FB2C900-7C82-40A6-86E5-EB9E175EE997}"/>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74</a:t>
            </a:fld>
            <a:endParaRPr lang="en-US">
              <a:solidFill>
                <a:prstClr val="black">
                  <a:tint val="75000"/>
                </a:prstClr>
              </a:solidFill>
            </a:endParaRPr>
          </a:p>
        </p:txBody>
      </p:sp>
    </p:spTree>
    <p:extLst>
      <p:ext uri="{BB962C8B-B14F-4D97-AF65-F5344CB8AC3E}">
        <p14:creationId xmlns:p14="http://schemas.microsoft.com/office/powerpoint/2010/main" val="13305724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Examples of using SIFT</a:t>
            </a:r>
          </a:p>
        </p:txBody>
      </p:sp>
      <p:pic>
        <p:nvPicPr>
          <p:cNvPr id="4"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82136" y="945015"/>
            <a:ext cx="4034785" cy="5702851"/>
          </a:xfrm>
          <a:noFill/>
          <a:ln/>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pic>
        <p:nvPicPr>
          <p:cNvPr id="5" name="Content Placeholder 4"/>
          <p:cNvPicPr>
            <a:picLocks noGrp="1" noChangeAspect="1" noChangeArrowheads="1"/>
          </p:cNvPicPr>
          <p:nvPr>
            <p:ph idx="4294967295"/>
          </p:nvPr>
        </p:nvPicPr>
        <p:blipFill>
          <a:blip r:embed="rId4" cstate="print">
            <a:extLst>
              <a:ext uri="{28A0092B-C50C-407E-A947-70E740481C1C}">
                <a14:useLocalDpi xmlns:a14="http://schemas.microsoft.com/office/drawing/2010/main" val="0"/>
              </a:ext>
            </a:extLst>
          </a:blip>
          <a:srcRect/>
          <a:stretch>
            <a:fillRect/>
          </a:stretch>
        </p:blipFill>
        <p:spPr>
          <a:xfrm>
            <a:off x="4986338" y="851585"/>
            <a:ext cx="4157662" cy="5788025"/>
          </a:xfrm>
          <a:noFill/>
          <a:ln/>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sp>
        <p:nvSpPr>
          <p:cNvPr id="3" name="Slide Number Placeholder 2">
            <a:extLst>
              <a:ext uri="{FF2B5EF4-FFF2-40B4-BE49-F238E27FC236}">
                <a16:creationId xmlns:a16="http://schemas.microsoft.com/office/drawing/2014/main" id="{7F50CE21-DFE2-44BC-9312-0AE508372FD3}"/>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75</a:t>
            </a:fld>
            <a:endParaRPr lang="en-US">
              <a:solidFill>
                <a:prstClr val="black">
                  <a:tint val="75000"/>
                </a:prstClr>
              </a:solidFill>
            </a:endParaRPr>
          </a:p>
        </p:txBody>
      </p:sp>
    </p:spTree>
    <p:extLst>
      <p:ext uri="{BB962C8B-B14F-4D97-AF65-F5344CB8AC3E}">
        <p14:creationId xmlns:p14="http://schemas.microsoft.com/office/powerpoint/2010/main" val="261899564"/>
      </p:ext>
    </p:extLst>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ctr"/>
            <a:r>
              <a:rPr lang="en-US" dirty="0"/>
              <a:t>Examples of using SIFT</a:t>
            </a:r>
          </a:p>
        </p:txBody>
      </p:sp>
      <p:pic>
        <p:nvPicPr>
          <p:cNvPr id="5" name="Content Placeholder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85093" y="990600"/>
            <a:ext cx="6373813" cy="5135563"/>
          </a:xfrm>
          <a:noFill/>
          <a:ln/>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sp>
        <p:nvSpPr>
          <p:cNvPr id="2" name="Slide Number Placeholder 1">
            <a:extLst>
              <a:ext uri="{FF2B5EF4-FFF2-40B4-BE49-F238E27FC236}">
                <a16:creationId xmlns:a16="http://schemas.microsoft.com/office/drawing/2014/main" id="{28BBEF93-BCC3-4C75-A9C3-18398033855D}"/>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76</a:t>
            </a:fld>
            <a:endParaRPr lang="en-US">
              <a:solidFill>
                <a:prstClr val="black">
                  <a:tint val="75000"/>
                </a:prstClr>
              </a:solidFill>
            </a:endParaRPr>
          </a:p>
        </p:txBody>
      </p:sp>
    </p:spTree>
    <p:extLst>
      <p:ext uri="{BB962C8B-B14F-4D97-AF65-F5344CB8AC3E}">
        <p14:creationId xmlns:p14="http://schemas.microsoft.com/office/powerpoint/2010/main" val="257203312"/>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Examples of using SIFT</a:t>
            </a:r>
          </a:p>
        </p:txBody>
      </p:sp>
      <p:pic>
        <p:nvPicPr>
          <p:cNvPr id="4" name="Picture 2" descr="http://www.cs.washington.edu/homes/snavely/outgoing/test/1a.jpg"/>
          <p:cNvPicPr>
            <a:picLocks noChangeAspect="1" noChangeArrowheads="1"/>
          </p:cNvPicPr>
          <p:nvPr/>
        </p:nvPicPr>
        <p:blipFill>
          <a:blip r:embed="rId2" cstate="print"/>
          <a:srcRect/>
          <a:stretch>
            <a:fillRect/>
          </a:stretch>
        </p:blipFill>
        <p:spPr bwMode="auto">
          <a:xfrm>
            <a:off x="555570" y="2459043"/>
            <a:ext cx="3505248" cy="2627698"/>
          </a:xfrm>
          <a:prstGeom prst="rect">
            <a:avLst/>
          </a:prstGeom>
          <a:noFill/>
          <a:ln w="9525">
            <a:noFill/>
            <a:miter lim="800000"/>
            <a:headEnd/>
            <a:tailEnd/>
          </a:ln>
        </p:spPr>
      </p:pic>
      <p:pic>
        <p:nvPicPr>
          <p:cNvPr id="5" name="Picture 4" descr="http://www.cs.washington.edu/homes/snavely/outgoing/test/2a.jpg"/>
          <p:cNvPicPr>
            <a:picLocks noChangeAspect="1" noChangeArrowheads="1"/>
          </p:cNvPicPr>
          <p:nvPr/>
        </p:nvPicPr>
        <p:blipFill>
          <a:blip r:embed="rId3" cstate="print"/>
          <a:srcRect/>
          <a:stretch>
            <a:fillRect/>
          </a:stretch>
        </p:blipFill>
        <p:spPr bwMode="auto">
          <a:xfrm>
            <a:off x="5136234" y="2463993"/>
            <a:ext cx="3496584" cy="2622747"/>
          </a:xfrm>
          <a:prstGeom prst="rect">
            <a:avLst/>
          </a:prstGeom>
          <a:noFill/>
          <a:ln w="9525">
            <a:noFill/>
            <a:miter lim="800000"/>
            <a:headEnd/>
            <a:tailEnd/>
          </a:ln>
        </p:spPr>
      </p:pic>
      <p:sp>
        <p:nvSpPr>
          <p:cNvPr id="6" name="TextBox 5"/>
          <p:cNvSpPr txBox="1"/>
          <p:nvPr/>
        </p:nvSpPr>
        <p:spPr>
          <a:xfrm>
            <a:off x="0" y="6593765"/>
            <a:ext cx="128592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a:ea typeface="+mn-ea"/>
                <a:cs typeface="+mn-cs"/>
              </a:rPr>
              <a:t>Images from S. Seitz</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Slide Number Placeholder 2">
            <a:extLst>
              <a:ext uri="{FF2B5EF4-FFF2-40B4-BE49-F238E27FC236}">
                <a16:creationId xmlns:a16="http://schemas.microsoft.com/office/drawing/2014/main" id="{5E98B9AC-E030-4721-9A10-3A310A9F08C8}"/>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77</a:t>
            </a:fld>
            <a:endParaRPr lang="en-US">
              <a:solidFill>
                <a:prstClr val="black">
                  <a:tint val="75000"/>
                </a:prstClr>
              </a:solidFill>
            </a:endParaRPr>
          </a:p>
        </p:txBody>
      </p:sp>
    </p:spTree>
    <p:extLst>
      <p:ext uri="{BB962C8B-B14F-4D97-AF65-F5344CB8AC3E}">
        <p14:creationId xmlns:p14="http://schemas.microsoft.com/office/powerpoint/2010/main" val="25023318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pPr algn="ctr"/>
            <a:r>
              <a:rPr lang="en-US" dirty="0"/>
              <a:t>Applications of local invariant features</a:t>
            </a:r>
          </a:p>
        </p:txBody>
      </p:sp>
      <p:sp>
        <p:nvSpPr>
          <p:cNvPr id="501763" name="Rectangle 3"/>
          <p:cNvSpPr>
            <a:spLocks noGrp="1" noChangeArrowheads="1"/>
          </p:cNvSpPr>
          <p:nvPr>
            <p:ph idx="1"/>
          </p:nvPr>
        </p:nvSpPr>
        <p:spPr/>
        <p:txBody>
          <a:bodyPr>
            <a:normAutofit/>
          </a:bodyPr>
          <a:lstStyle/>
          <a:p>
            <a:pPr>
              <a:lnSpc>
                <a:spcPct val="90000"/>
              </a:lnSpc>
            </a:pPr>
            <a:r>
              <a:rPr lang="en-US" sz="2800" dirty="0"/>
              <a:t>Object recognition</a:t>
            </a:r>
          </a:p>
          <a:p>
            <a:pPr>
              <a:lnSpc>
                <a:spcPct val="90000"/>
              </a:lnSpc>
            </a:pPr>
            <a:r>
              <a:rPr lang="en-US" sz="2800" dirty="0"/>
              <a:t>Indexing and retrieval</a:t>
            </a:r>
          </a:p>
          <a:p>
            <a:pPr>
              <a:lnSpc>
                <a:spcPct val="90000"/>
              </a:lnSpc>
            </a:pPr>
            <a:r>
              <a:rPr lang="en-US" sz="2800" dirty="0"/>
              <a:t>Robot navigation</a:t>
            </a:r>
          </a:p>
          <a:p>
            <a:pPr>
              <a:lnSpc>
                <a:spcPct val="90000"/>
              </a:lnSpc>
            </a:pPr>
            <a:r>
              <a:rPr lang="en-US" sz="2800" dirty="0"/>
              <a:t>3D reconstruction </a:t>
            </a:r>
          </a:p>
          <a:p>
            <a:pPr>
              <a:lnSpc>
                <a:spcPct val="90000"/>
              </a:lnSpc>
            </a:pPr>
            <a:r>
              <a:rPr lang="en-US" sz="2800" dirty="0"/>
              <a:t>Motion tracking</a:t>
            </a:r>
          </a:p>
          <a:p>
            <a:pPr>
              <a:lnSpc>
                <a:spcPct val="90000"/>
              </a:lnSpc>
            </a:pPr>
            <a:r>
              <a:rPr lang="en-US" sz="2800" dirty="0"/>
              <a:t>Image alignment</a:t>
            </a:r>
          </a:p>
          <a:p>
            <a:pPr>
              <a:lnSpc>
                <a:spcPct val="90000"/>
              </a:lnSpc>
            </a:pPr>
            <a:r>
              <a:rPr lang="en-US" sz="2800" dirty="0"/>
              <a:t>Panoramas and mosaics</a:t>
            </a:r>
          </a:p>
          <a:p>
            <a:pPr>
              <a:lnSpc>
                <a:spcPct val="90000"/>
              </a:lnSpc>
            </a:pPr>
            <a:r>
              <a:rPr lang="en-US" sz="2800" dirty="0"/>
              <a:t>…</a:t>
            </a:r>
          </a:p>
          <a:p>
            <a:pPr>
              <a:lnSpc>
                <a:spcPct val="90000"/>
              </a:lnSpc>
            </a:pPr>
            <a:endParaRPr lang="en-US" sz="2800" dirty="0"/>
          </a:p>
        </p:txBody>
      </p:sp>
      <p:sp>
        <p:nvSpPr>
          <p:cNvPr id="5" name="TextBox 4"/>
          <p:cNvSpPr txBox="1"/>
          <p:nvPr/>
        </p:nvSpPr>
        <p:spPr>
          <a:xfrm>
            <a:off x="0" y="6596742"/>
            <a:ext cx="3098800" cy="25391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Adapted from K. </a:t>
            </a:r>
            <a:r>
              <a:rPr kumimoji="0" lang="en-US" sz="105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Grauman</a:t>
            </a: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and L. </a:t>
            </a:r>
            <a:r>
              <a:rPr kumimoji="0" lang="en-US" sz="105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Lazebnik</a:t>
            </a: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grpSp>
        <p:nvGrpSpPr>
          <p:cNvPr id="6" name="Group 5"/>
          <p:cNvGrpSpPr/>
          <p:nvPr/>
        </p:nvGrpSpPr>
        <p:grpSpPr>
          <a:xfrm>
            <a:off x="4860903" y="2884708"/>
            <a:ext cx="3889146" cy="3760568"/>
            <a:chOff x="1836414" y="1173162"/>
            <a:chExt cx="5359511" cy="5182324"/>
          </a:xfrm>
        </p:grpSpPr>
        <p:grpSp>
          <p:nvGrpSpPr>
            <p:cNvPr id="7" name="Group 11"/>
            <p:cNvGrpSpPr>
              <a:grpSpLocks/>
            </p:cNvGrpSpPr>
            <p:nvPr/>
          </p:nvGrpSpPr>
          <p:grpSpPr bwMode="auto">
            <a:xfrm>
              <a:off x="1905000" y="1173162"/>
              <a:ext cx="5257800" cy="4724400"/>
              <a:chOff x="1104" y="528"/>
              <a:chExt cx="3552" cy="3264"/>
            </a:xfrm>
          </p:grpSpPr>
          <p:graphicFrame>
            <p:nvGraphicFramePr>
              <p:cNvPr id="9" name="Object 4"/>
              <p:cNvGraphicFramePr>
                <a:graphicFrameLocks noChangeAspect="1"/>
              </p:cNvGraphicFramePr>
              <p:nvPr/>
            </p:nvGraphicFramePr>
            <p:xfrm>
              <a:off x="1104" y="528"/>
              <a:ext cx="3552" cy="1281"/>
            </p:xfrm>
            <a:graphic>
              <a:graphicData uri="http://schemas.openxmlformats.org/presentationml/2006/ole">
                <mc:AlternateContent xmlns:mc="http://schemas.openxmlformats.org/markup-compatibility/2006">
                  <mc:Choice xmlns:v="urn:schemas-microsoft-com:vml" Requires="v">
                    <p:oleObj spid="_x0000_s37941" name="Bitmap Image" r:id="rId5" imgW="11447619" imgH="4123810" progId="PBrush">
                      <p:embed/>
                    </p:oleObj>
                  </mc:Choice>
                  <mc:Fallback>
                    <p:oleObj name="Bitmap Image" r:id="rId5" imgW="11447619" imgH="4123810" progId="PBrush">
                      <p:embed/>
                      <p:pic>
                        <p:nvPicPr>
                          <p:cNvPr id="9"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4" y="528"/>
                            <a:ext cx="3552" cy="1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 name="Picture 9"/>
              <p:cNvPicPr>
                <a:picLocks noChangeAspect="1" noChangeArrowheads="1"/>
              </p:cNvPicPr>
              <p:nvPr/>
            </p:nvPicPr>
            <p:blipFill>
              <a:blip r:embed="rId7" cstate="print"/>
              <a:srcRect/>
              <a:stretch>
                <a:fillRect/>
              </a:stretch>
            </p:blipFill>
            <p:spPr bwMode="auto">
              <a:xfrm>
                <a:off x="1104" y="1824"/>
                <a:ext cx="3552" cy="951"/>
              </a:xfrm>
              <a:prstGeom prst="rect">
                <a:avLst/>
              </a:prstGeom>
              <a:noFill/>
              <a:ln w="9525" algn="ctr">
                <a:noFill/>
                <a:miter lim="800000"/>
                <a:headEnd/>
                <a:tailEnd/>
              </a:ln>
            </p:spPr>
          </p:pic>
          <p:pic>
            <p:nvPicPr>
              <p:cNvPr id="11" name="Picture 10"/>
              <p:cNvPicPr>
                <a:picLocks noChangeAspect="1" noChangeArrowheads="1"/>
              </p:cNvPicPr>
              <p:nvPr/>
            </p:nvPicPr>
            <p:blipFill>
              <a:blip r:embed="rId8" cstate="print"/>
              <a:srcRect/>
              <a:stretch>
                <a:fillRect/>
              </a:stretch>
            </p:blipFill>
            <p:spPr bwMode="auto">
              <a:xfrm>
                <a:off x="1104" y="2805"/>
                <a:ext cx="3552" cy="987"/>
              </a:xfrm>
              <a:prstGeom prst="rect">
                <a:avLst/>
              </a:prstGeom>
              <a:noFill/>
              <a:ln w="9525" algn="ctr">
                <a:noFill/>
                <a:miter lim="800000"/>
                <a:headEnd/>
                <a:tailEnd/>
              </a:ln>
            </p:spPr>
          </p:pic>
        </p:grpSp>
        <p:sp>
          <p:nvSpPr>
            <p:cNvPr id="8" name="Rectangle 8"/>
            <p:cNvSpPr>
              <a:spLocks noChangeArrowheads="1"/>
            </p:cNvSpPr>
            <p:nvPr/>
          </p:nvSpPr>
          <p:spPr bwMode="auto">
            <a:xfrm>
              <a:off x="1836414" y="5973762"/>
              <a:ext cx="5359511" cy="38172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20000"/>
                </a:spcBef>
                <a:spcAft>
                  <a:spcPct val="0"/>
                </a:spcAft>
                <a:buClr>
                  <a:srgbClr val="BBE0E3"/>
                </a:buClr>
                <a:buSzPct val="65000"/>
                <a:buFont typeface="Wingdings" pitchFamily="2" charset="2"/>
                <a:buNone/>
                <a:tabLst/>
                <a:defRPr/>
              </a:pPr>
              <a:r>
                <a:rPr kumimoji="0" lang="en-US" altLang="ko-KR" sz="1200" b="0" i="0" u="none" strike="noStrike" kern="1200" cap="none" spc="0" normalizeH="0" baseline="0" noProof="0" dirty="0">
                  <a:ln>
                    <a:noFill/>
                  </a:ln>
                  <a:solidFill>
                    <a:srgbClr val="000000"/>
                  </a:solidFill>
                  <a:effectLst/>
                  <a:uLnTx/>
                  <a:uFillTx/>
                  <a:latin typeface="Calibri"/>
                  <a:ea typeface="Gulim"/>
                  <a:cs typeface="Gulim"/>
                  <a:hlinkClick r:id="rId9"/>
                </a:rPr>
                <a:t>http://www.cs.ubc.ca/~mbrown/autostitch/autostitch.html</a:t>
              </a:r>
              <a:endParaRPr kumimoji="0" lang="en-US" altLang="ko-KR" sz="1200" b="0" i="0" u="none" strike="noStrike" kern="1200" cap="none" spc="0" normalizeH="0" baseline="0" noProof="0" dirty="0">
                <a:ln>
                  <a:noFill/>
                </a:ln>
                <a:solidFill>
                  <a:srgbClr val="000000"/>
                </a:solidFill>
                <a:effectLst/>
                <a:uLnTx/>
                <a:uFillTx/>
                <a:latin typeface="Calibri"/>
                <a:ea typeface="Gulim"/>
                <a:cs typeface="Gulim"/>
              </a:endParaRPr>
            </a:p>
          </p:txBody>
        </p:sp>
      </p:grpSp>
      <p:sp>
        <p:nvSpPr>
          <p:cNvPr id="2" name="Slide Number Placeholder 1">
            <a:extLst>
              <a:ext uri="{FF2B5EF4-FFF2-40B4-BE49-F238E27FC236}">
                <a16:creationId xmlns:a16="http://schemas.microsoft.com/office/drawing/2014/main" id="{57381971-B4D2-4DC2-A2EF-E416F1F29A0E}"/>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78</a:t>
            </a:fld>
            <a:endParaRPr lang="en-US">
              <a:solidFill>
                <a:prstClr val="black">
                  <a:tint val="75000"/>
                </a:prstClr>
              </a:solidFill>
            </a:endParaRPr>
          </a:p>
        </p:txBody>
      </p:sp>
    </p:spTree>
    <p:extLst>
      <p:ext uri="{BB962C8B-B14F-4D97-AF65-F5344CB8AC3E}">
        <p14:creationId xmlns:p14="http://schemas.microsoft.com/office/powerpoint/2010/main" val="1522632308"/>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this lecture</a:t>
            </a:r>
          </a:p>
        </p:txBody>
      </p:sp>
      <p:sp>
        <p:nvSpPr>
          <p:cNvPr id="3" name="Content Placeholder 2"/>
          <p:cNvSpPr>
            <a:spLocks noGrp="1"/>
          </p:cNvSpPr>
          <p:nvPr>
            <p:ph idx="1"/>
          </p:nvPr>
        </p:nvSpPr>
        <p:spPr/>
        <p:txBody>
          <a:bodyPr/>
          <a:lstStyle/>
          <a:p>
            <a:r>
              <a:rPr lang="en-US" dirty="0"/>
              <a:t>Feature detection / </a:t>
            </a:r>
            <a:r>
              <a:rPr lang="en-US" dirty="0" err="1"/>
              <a:t>keypoint</a:t>
            </a:r>
            <a:r>
              <a:rPr lang="en-US" dirty="0"/>
              <a:t> extraction</a:t>
            </a:r>
          </a:p>
          <a:p>
            <a:pPr lvl="1"/>
            <a:r>
              <a:rPr lang="en-US" dirty="0"/>
              <a:t>Corner detection</a:t>
            </a:r>
          </a:p>
          <a:p>
            <a:pPr lvl="1"/>
            <a:r>
              <a:rPr lang="en-US" dirty="0"/>
              <a:t>Blob detection</a:t>
            </a:r>
          </a:p>
          <a:p>
            <a:r>
              <a:rPr lang="en-US" dirty="0"/>
              <a:t>Feature description (of detected features)</a:t>
            </a:r>
          </a:p>
          <a:p>
            <a:r>
              <a:rPr lang="en-US" dirty="0"/>
              <a:t>Matching features across images</a:t>
            </a:r>
          </a:p>
          <a:p>
            <a:pPr marL="0" indent="0">
              <a:buNone/>
            </a:pPr>
            <a:endParaRPr lang="en-US" dirty="0"/>
          </a:p>
        </p:txBody>
      </p:sp>
      <p:sp>
        <p:nvSpPr>
          <p:cNvPr id="4" name="Rectangle 3"/>
          <p:cNvSpPr/>
          <p:nvPr/>
        </p:nvSpPr>
        <p:spPr>
          <a:xfrm>
            <a:off x="251791" y="3813308"/>
            <a:ext cx="8600661" cy="59966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A4EC68A9-C5A1-47C7-9472-7F6B9EC2D889}"/>
              </a:ext>
            </a:extLst>
          </p:cNvPr>
          <p:cNvSpPr>
            <a:spLocks noGrp="1"/>
          </p:cNvSpPr>
          <p:nvPr>
            <p:ph type="sldNum" sz="quarter" idx="12"/>
          </p:nvPr>
        </p:nvSpPr>
        <p:spPr/>
        <p:txBody>
          <a:bodyPr/>
          <a:lstStyle/>
          <a:p>
            <a:fld id="{F3A9CEBD-06BE-4342-B09A-C7EEE98F9B13}" type="slidenum">
              <a:rPr lang="en-US" smtClean="0">
                <a:solidFill>
                  <a:prstClr val="black">
                    <a:tint val="75000"/>
                  </a:prstClr>
                </a:solidFill>
              </a:rPr>
              <a:pPr/>
              <a:t>79</a:t>
            </a:fld>
            <a:endParaRPr lang="en-US">
              <a:solidFill>
                <a:prstClr val="black">
                  <a:tint val="75000"/>
                </a:prstClr>
              </a:solidFill>
            </a:endParaRPr>
          </a:p>
        </p:txBody>
      </p:sp>
    </p:spTree>
    <p:extLst>
      <p:ext uri="{BB962C8B-B14F-4D97-AF65-F5344CB8AC3E}">
        <p14:creationId xmlns:p14="http://schemas.microsoft.com/office/powerpoint/2010/main" val="2965879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Interest(</a:t>
            </a:r>
            <a:r>
              <a:rPr lang="en-US" dirty="0" err="1"/>
              <a:t>ing</a:t>
            </a:r>
            <a:r>
              <a:rPr lang="en-US" dirty="0"/>
              <a:t>) points</a:t>
            </a:r>
          </a:p>
        </p:txBody>
      </p:sp>
      <p:sp>
        <p:nvSpPr>
          <p:cNvPr id="3" name="Content Placeholder 2"/>
          <p:cNvSpPr>
            <a:spLocks noGrp="1"/>
          </p:cNvSpPr>
          <p:nvPr>
            <p:ph idx="1"/>
          </p:nvPr>
        </p:nvSpPr>
        <p:spPr>
          <a:xfrm>
            <a:off x="457200" y="990600"/>
            <a:ext cx="7543800" cy="5573078"/>
          </a:xfrm>
        </p:spPr>
        <p:txBody>
          <a:bodyPr>
            <a:normAutofit/>
          </a:bodyPr>
          <a:lstStyle/>
          <a:p>
            <a:r>
              <a:rPr lang="en-US" dirty="0"/>
              <a:t>Note: “interest points” = “</a:t>
            </a:r>
            <a:r>
              <a:rPr lang="en-US" dirty="0" err="1"/>
              <a:t>keypoints</a:t>
            </a:r>
            <a:r>
              <a:rPr lang="en-US" dirty="0"/>
              <a:t>”, also sometimes called “features”</a:t>
            </a:r>
          </a:p>
          <a:p>
            <a:endParaRPr lang="en-US" dirty="0"/>
          </a:p>
          <a:p>
            <a:r>
              <a:rPr lang="en-US" dirty="0"/>
              <a:t>Many applications</a:t>
            </a:r>
          </a:p>
          <a:p>
            <a:pPr lvl="1"/>
            <a:r>
              <a:rPr lang="en-US" dirty="0"/>
              <a:t>Recognition: which patches are likely to tell us something about the object category?</a:t>
            </a:r>
          </a:p>
          <a:p>
            <a:pPr lvl="1"/>
            <a:r>
              <a:rPr lang="en-US" dirty="0"/>
              <a:t>Image search: which points would allow us to match images between query and database?</a:t>
            </a:r>
          </a:p>
          <a:p>
            <a:pPr lvl="1"/>
            <a:r>
              <a:rPr lang="en-US" dirty="0"/>
              <a:t>3D reconstruction: how to find correspondences across different views?</a:t>
            </a:r>
          </a:p>
          <a:p>
            <a:pPr lvl="1"/>
            <a:r>
              <a:rPr lang="en-US" dirty="0"/>
              <a:t>Tracking: which points are good to track?</a:t>
            </a:r>
          </a:p>
          <a:p>
            <a:endParaRPr lang="en-US" dirty="0"/>
          </a:p>
          <a:p>
            <a:endParaRPr lang="en-US" dirty="0"/>
          </a:p>
          <a:p>
            <a:endParaRPr lang="en-US" dirty="0"/>
          </a:p>
        </p:txBody>
      </p:sp>
      <p:sp>
        <p:nvSpPr>
          <p:cNvPr id="4" name="TextBox 3"/>
          <p:cNvSpPr txBox="1"/>
          <p:nvPr/>
        </p:nvSpPr>
        <p:spPr>
          <a:xfrm>
            <a:off x="0" y="6596390"/>
            <a:ext cx="1484702"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Adapted</a:t>
            </a:r>
            <a:r>
              <a:rPr kumimoji="0" lang="en-US" sz="1050" b="0" i="0" u="none" strike="noStrike" kern="0" cap="none" spc="0" normalizeH="0" noProof="0" dirty="0">
                <a:ln>
                  <a:noFill/>
                </a:ln>
                <a:solidFill>
                  <a:prstClr val="black"/>
                </a:solidFill>
                <a:effectLst/>
                <a:uLnTx/>
                <a:uFillTx/>
              </a:rPr>
              <a:t> from </a:t>
            </a:r>
            <a:r>
              <a:rPr kumimoji="0" lang="en-US" sz="1050" b="0" i="0" u="none" strike="noStrike" kern="0" cap="none" spc="0" normalizeH="0" baseline="0" noProof="0" dirty="0">
                <a:ln>
                  <a:noFill/>
                </a:ln>
                <a:solidFill>
                  <a:prstClr val="black"/>
                </a:solidFill>
                <a:effectLst/>
                <a:uLnTx/>
                <a:uFillTx/>
              </a:rPr>
              <a:t>D. </a:t>
            </a:r>
            <a:r>
              <a:rPr kumimoji="0" lang="en-US" sz="1050" b="0" i="0" u="none" strike="noStrike" kern="0" cap="none" spc="0" normalizeH="0" baseline="0" noProof="0" dirty="0" err="1">
                <a:ln>
                  <a:noFill/>
                </a:ln>
                <a:solidFill>
                  <a:prstClr val="black"/>
                </a:solidFill>
                <a:effectLst/>
                <a:uLnTx/>
                <a:uFillTx/>
              </a:rPr>
              <a:t>Hoiem</a:t>
            </a:r>
            <a:endParaRPr kumimoji="0" lang="en-US" sz="1050" b="0" i="0" u="none" strike="noStrike" kern="0" cap="none" spc="0" normalizeH="0" baseline="0" noProof="0" dirty="0">
              <a:ln>
                <a:noFill/>
              </a:ln>
              <a:solidFill>
                <a:prstClr val="black"/>
              </a:solidFill>
              <a:effectLst/>
              <a:uLnTx/>
              <a:uFillTx/>
            </a:endParaRPr>
          </a:p>
        </p:txBody>
      </p:sp>
      <p:sp>
        <p:nvSpPr>
          <p:cNvPr id="5" name="Slide Number Placeholder 4">
            <a:extLst>
              <a:ext uri="{FF2B5EF4-FFF2-40B4-BE49-F238E27FC236}">
                <a16:creationId xmlns:a16="http://schemas.microsoft.com/office/drawing/2014/main" id="{3ABEF2F6-1243-4581-B37A-B20076AA9105}"/>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8</a:t>
            </a:fld>
            <a:endParaRPr lang="en-US">
              <a:solidFill>
                <a:prstClr val="black">
                  <a:tint val="75000"/>
                </a:prstClr>
              </a:solidFill>
            </a:endParaRPr>
          </a:p>
        </p:txBody>
      </p:sp>
    </p:spTree>
    <p:extLst>
      <p:ext uri="{BB962C8B-B14F-4D97-AF65-F5344CB8AC3E}">
        <p14:creationId xmlns:p14="http://schemas.microsoft.com/office/powerpoint/2010/main" val="57192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76200"/>
            <a:ext cx="8229600" cy="1143000"/>
          </a:xfrm>
        </p:spPr>
        <p:txBody>
          <a:bodyPr/>
          <a:lstStyle/>
          <a:p>
            <a:r>
              <a:rPr lang="en-US"/>
              <a:t>Matching local features</a:t>
            </a:r>
          </a:p>
        </p:txBody>
      </p:sp>
      <p:pic>
        <p:nvPicPr>
          <p:cNvPr id="48131" name="Content Placeholder 3" descr="building2.jpg"/>
          <p:cNvPicPr>
            <a:picLocks noGrp="1" noChangeAspect="1"/>
          </p:cNvPicPr>
          <p:nvPr>
            <p:ph idx="1"/>
          </p:nvPr>
        </p:nvPicPr>
        <p:blipFill>
          <a:blip r:embed="rId3" cstate="print"/>
          <a:srcRect/>
          <a:stretch>
            <a:fillRect/>
          </a:stretch>
        </p:blipFill>
        <p:spPr>
          <a:xfrm>
            <a:off x="457200" y="1325563"/>
            <a:ext cx="4064000" cy="3048000"/>
          </a:xfrm>
        </p:spPr>
      </p:pic>
      <p:pic>
        <p:nvPicPr>
          <p:cNvPr id="48132" name="Picture 4" descr="building1.jpg"/>
          <p:cNvPicPr>
            <a:picLocks noChangeAspect="1"/>
          </p:cNvPicPr>
          <p:nvPr/>
        </p:nvPicPr>
        <p:blipFill>
          <a:blip r:embed="rId4" cstate="print"/>
          <a:srcRect/>
          <a:stretch>
            <a:fillRect/>
          </a:stretch>
        </p:blipFill>
        <p:spPr bwMode="auto">
          <a:xfrm>
            <a:off x="4800600" y="1249363"/>
            <a:ext cx="4105275" cy="3079750"/>
          </a:xfrm>
          <a:prstGeom prst="rect">
            <a:avLst/>
          </a:prstGeom>
          <a:noFill/>
          <a:ln w="9525">
            <a:noFill/>
            <a:miter lim="800000"/>
            <a:headEnd/>
            <a:tailEnd/>
          </a:ln>
        </p:spPr>
      </p:pic>
      <p:pic>
        <p:nvPicPr>
          <p:cNvPr id="48133" name="Picture 5" descr="building2_siftpatches.jpg"/>
          <p:cNvPicPr>
            <a:picLocks noChangeAspect="1"/>
          </p:cNvPicPr>
          <p:nvPr/>
        </p:nvPicPr>
        <p:blipFill>
          <a:blip r:embed="rId5" cstate="print"/>
          <a:srcRect l="9975" t="5734" r="10223" b="8244"/>
          <a:stretch>
            <a:fillRect/>
          </a:stretch>
        </p:blipFill>
        <p:spPr bwMode="auto">
          <a:xfrm>
            <a:off x="4800600" y="1344613"/>
            <a:ext cx="4038600" cy="3028950"/>
          </a:xfrm>
          <a:prstGeom prst="rect">
            <a:avLst/>
          </a:prstGeom>
          <a:noFill/>
          <a:ln w="9525">
            <a:noFill/>
            <a:miter lim="800000"/>
            <a:headEnd/>
            <a:tailEnd/>
          </a:ln>
        </p:spPr>
      </p:pic>
      <p:pic>
        <p:nvPicPr>
          <p:cNvPr id="48134" name="Picture 6" descr="building1_siftpatches.jpg"/>
          <p:cNvPicPr>
            <a:picLocks noChangeAspect="1"/>
          </p:cNvPicPr>
          <p:nvPr/>
        </p:nvPicPr>
        <p:blipFill>
          <a:blip r:embed="rId6" cstate="print"/>
          <a:srcRect l="9975" t="3943" r="10223" b="8601"/>
          <a:stretch>
            <a:fillRect/>
          </a:stretch>
        </p:blipFill>
        <p:spPr bwMode="auto">
          <a:xfrm>
            <a:off x="457200" y="1325563"/>
            <a:ext cx="4038600" cy="3079750"/>
          </a:xfrm>
          <a:prstGeom prst="rect">
            <a:avLst/>
          </a:prstGeom>
          <a:noFill/>
          <a:ln w="9525">
            <a:noFill/>
            <a:miter lim="800000"/>
            <a:headEnd/>
            <a:tailEnd/>
          </a:ln>
        </p:spPr>
      </p:pic>
      <p:sp>
        <p:nvSpPr>
          <p:cNvPr id="8" name="Rectangle 7"/>
          <p:cNvSpPr>
            <a:spLocks noChangeArrowheads="1"/>
          </p:cNvSpPr>
          <p:nvPr/>
        </p:nvSpPr>
        <p:spPr bwMode="auto">
          <a:xfrm rot="-297055">
            <a:off x="2305050" y="2527300"/>
            <a:ext cx="377825" cy="449263"/>
          </a:xfrm>
          <a:prstGeom prst="rect">
            <a:avLst/>
          </a:prstGeom>
          <a:noFill/>
          <a:ln w="57150" algn="ctr">
            <a:solidFill>
              <a:srgbClr val="FFC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cxnSp>
        <p:nvCxnSpPr>
          <p:cNvPr id="15" name="Straight Arrow Connector 14"/>
          <p:cNvCxnSpPr>
            <a:cxnSpLocks noChangeShapeType="1"/>
          </p:cNvCxnSpPr>
          <p:nvPr/>
        </p:nvCxnSpPr>
        <p:spPr bwMode="auto">
          <a:xfrm flipV="1">
            <a:off x="2971800" y="2087563"/>
            <a:ext cx="2743200" cy="533400"/>
          </a:xfrm>
          <a:prstGeom prst="straightConnector1">
            <a:avLst/>
          </a:prstGeom>
          <a:noFill/>
          <a:ln w="57150" algn="ctr">
            <a:solidFill>
              <a:srgbClr val="FFC000"/>
            </a:solidFill>
            <a:round/>
            <a:headEnd/>
            <a:tailEnd type="arrow" w="med" len="med"/>
          </a:ln>
        </p:spPr>
      </p:cxnSp>
      <p:cxnSp>
        <p:nvCxnSpPr>
          <p:cNvPr id="16" name="Straight Arrow Connector 15"/>
          <p:cNvCxnSpPr>
            <a:cxnSpLocks noChangeShapeType="1"/>
          </p:cNvCxnSpPr>
          <p:nvPr/>
        </p:nvCxnSpPr>
        <p:spPr bwMode="auto">
          <a:xfrm>
            <a:off x="2971800" y="2620963"/>
            <a:ext cx="2895600" cy="304800"/>
          </a:xfrm>
          <a:prstGeom prst="straightConnector1">
            <a:avLst/>
          </a:prstGeom>
          <a:noFill/>
          <a:ln w="57150" algn="ctr">
            <a:solidFill>
              <a:srgbClr val="FFC000"/>
            </a:solidFill>
            <a:round/>
            <a:headEnd/>
            <a:tailEnd type="arrow" w="med" len="med"/>
          </a:ln>
        </p:spPr>
      </p:cxnSp>
      <p:cxnSp>
        <p:nvCxnSpPr>
          <p:cNvPr id="19" name="Straight Arrow Connector 18"/>
          <p:cNvCxnSpPr>
            <a:cxnSpLocks noChangeShapeType="1"/>
          </p:cNvCxnSpPr>
          <p:nvPr/>
        </p:nvCxnSpPr>
        <p:spPr bwMode="auto">
          <a:xfrm>
            <a:off x="2971800" y="2620963"/>
            <a:ext cx="2971800" cy="990600"/>
          </a:xfrm>
          <a:prstGeom prst="straightConnector1">
            <a:avLst/>
          </a:prstGeom>
          <a:noFill/>
          <a:ln w="57150" algn="ctr">
            <a:solidFill>
              <a:srgbClr val="FFC000"/>
            </a:solidFill>
            <a:round/>
            <a:headEnd/>
            <a:tailEnd type="arrow" w="med" len="med"/>
          </a:ln>
        </p:spPr>
      </p:cxnSp>
      <p:sp>
        <p:nvSpPr>
          <p:cNvPr id="21" name="TextBox 20"/>
          <p:cNvSpPr txBox="1">
            <a:spLocks noChangeArrowheads="1"/>
          </p:cNvSpPr>
          <p:nvPr/>
        </p:nvSpPr>
        <p:spPr bwMode="auto">
          <a:xfrm>
            <a:off x="3733800" y="1684338"/>
            <a:ext cx="914400" cy="70802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pitchFamily="34" charset="0"/>
                <a:ea typeface="+mn-ea"/>
                <a:cs typeface="+mn-cs"/>
              </a:rPr>
              <a:t>?</a:t>
            </a:r>
          </a:p>
        </p:txBody>
      </p:sp>
      <p:sp>
        <p:nvSpPr>
          <p:cNvPr id="22" name="TextBox 21"/>
          <p:cNvSpPr txBox="1">
            <a:spLocks noChangeArrowheads="1"/>
          </p:cNvSpPr>
          <p:nvPr/>
        </p:nvSpPr>
        <p:spPr bwMode="auto">
          <a:xfrm>
            <a:off x="457201" y="4754563"/>
            <a:ext cx="8448674" cy="1492716"/>
          </a:xfrm>
          <a:prstGeom prst="rect">
            <a:avLst/>
          </a:prstGeom>
          <a:noFill/>
          <a:ln w="9525">
            <a:noFill/>
            <a:miter lim="800000"/>
            <a:headEnd/>
            <a:tailEnd/>
          </a:ln>
        </p:spPr>
        <p:txBody>
          <a:bodyPr wrap="square">
            <a:spAutoFit/>
          </a:bodyPr>
          <a:lstStyle/>
          <a:p>
            <a:pPr marL="342900" marR="0" lvl="0"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rPr>
              <a:t>To generate </a:t>
            </a:r>
            <a:r>
              <a:rPr kumimoji="0" lang="en-US" sz="2150" b="1" i="0" u="none" strike="noStrike" kern="1200" cap="none" spc="0" normalizeH="0" baseline="0" noProof="0" dirty="0">
                <a:ln>
                  <a:noFill/>
                </a:ln>
                <a:solidFill>
                  <a:srgbClr val="000000"/>
                </a:solidFill>
                <a:effectLst/>
                <a:uLnTx/>
                <a:uFillTx/>
                <a:latin typeface="Arial" pitchFamily="34" charset="0"/>
                <a:ea typeface="+mn-ea"/>
                <a:cs typeface="+mn-cs"/>
              </a:rPr>
              <a:t>candidate matches</a:t>
            </a:r>
            <a:r>
              <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rPr>
              <a:t>, find patches that have the most similar appearance (e.g., lowest feature Euclidean distance)</a:t>
            </a:r>
          </a:p>
          <a:p>
            <a:pPr marL="342900" marR="0" lvl="0"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rPr>
              <a:t>Simplest approach: take the closest (or closest k, or within a </a:t>
            </a:r>
            <a:r>
              <a:rPr kumimoji="0" lang="en-US" sz="2150" b="0" i="0" u="none" strike="noStrike" kern="1200" cap="none" spc="0" normalizeH="0" baseline="0" noProof="0" dirty="0" err="1">
                <a:ln>
                  <a:noFill/>
                </a:ln>
                <a:solidFill>
                  <a:srgbClr val="000000"/>
                </a:solidFill>
                <a:effectLst/>
                <a:uLnTx/>
                <a:uFillTx/>
                <a:latin typeface="Arial" pitchFamily="34" charset="0"/>
                <a:ea typeface="+mn-ea"/>
                <a:cs typeface="+mn-cs"/>
              </a:rPr>
              <a:t>thresholded</a:t>
            </a:r>
            <a:r>
              <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rPr>
              <a:t> distance) as matches to query</a:t>
            </a:r>
          </a:p>
        </p:txBody>
      </p:sp>
      <p:sp>
        <p:nvSpPr>
          <p:cNvPr id="48141" name="TextBox 22"/>
          <p:cNvSpPr txBox="1">
            <a:spLocks noChangeArrowheads="1"/>
          </p:cNvSpPr>
          <p:nvPr/>
        </p:nvSpPr>
        <p:spPr bwMode="auto">
          <a:xfrm>
            <a:off x="1981200" y="4384675"/>
            <a:ext cx="1524000" cy="369888"/>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mn-ea"/>
                <a:cs typeface="+mn-cs"/>
              </a:rPr>
              <a:t>Image 1</a:t>
            </a:r>
          </a:p>
        </p:txBody>
      </p:sp>
      <p:sp>
        <p:nvSpPr>
          <p:cNvPr id="48142" name="TextBox 23"/>
          <p:cNvSpPr txBox="1">
            <a:spLocks noChangeArrowheads="1"/>
          </p:cNvSpPr>
          <p:nvPr/>
        </p:nvSpPr>
        <p:spPr bwMode="auto">
          <a:xfrm>
            <a:off x="6400800" y="4373563"/>
            <a:ext cx="1524000" cy="36988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mn-ea"/>
                <a:cs typeface="+mn-cs"/>
              </a:rPr>
              <a:t>Image 2</a:t>
            </a:r>
          </a:p>
        </p:txBody>
      </p:sp>
      <p:sp>
        <p:nvSpPr>
          <p:cNvPr id="17" name="TextBox 16"/>
          <p:cNvSpPr txBox="1"/>
          <p:nvPr/>
        </p:nvSpPr>
        <p:spPr>
          <a:xfrm>
            <a:off x="0" y="6596742"/>
            <a:ext cx="19812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K. </a:t>
            </a:r>
            <a:r>
              <a:rPr kumimoji="0" lang="en-US" sz="1050" b="0" i="0" u="none" strike="noStrike" kern="1200" cap="none" spc="0" normalizeH="0" baseline="0" noProof="0" dirty="0" err="1">
                <a:ln>
                  <a:noFill/>
                </a:ln>
                <a:solidFill>
                  <a:srgbClr val="000000"/>
                </a:solidFill>
                <a:effectLst/>
                <a:uLnTx/>
                <a:uFillTx/>
                <a:latin typeface="Arial"/>
                <a:ea typeface="+mn-ea"/>
                <a:cs typeface="+mn-cs"/>
              </a:rPr>
              <a:t>Grauman</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21C5BCAF-9A3F-4052-B913-B09DEB20BDBD}"/>
              </a:ext>
            </a:extLst>
          </p:cNvPr>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80</a:t>
            </a:fld>
            <a:endParaRPr lang="en-US">
              <a:solidFill>
                <a:srgbClr val="000000"/>
              </a:solidFill>
            </a:endParaRPr>
          </a:p>
        </p:txBody>
      </p:sp>
    </p:spTree>
    <p:extLst>
      <p:ext uri="{BB962C8B-B14F-4D97-AF65-F5344CB8AC3E}">
        <p14:creationId xmlns:p14="http://schemas.microsoft.com/office/powerpoint/2010/main" val="14588394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76200"/>
            <a:ext cx="8229600" cy="1143000"/>
          </a:xfrm>
        </p:spPr>
        <p:txBody>
          <a:bodyPr/>
          <a:lstStyle/>
          <a:p>
            <a:r>
              <a:rPr lang="en-US" dirty="0"/>
              <a:t>Robust matching</a:t>
            </a:r>
          </a:p>
        </p:txBody>
      </p:sp>
      <p:pic>
        <p:nvPicPr>
          <p:cNvPr id="50179" name="Content Placeholder 3" descr="building2.jpg"/>
          <p:cNvPicPr>
            <a:picLocks noGrp="1" noChangeAspect="1"/>
          </p:cNvPicPr>
          <p:nvPr>
            <p:ph idx="1"/>
          </p:nvPr>
        </p:nvPicPr>
        <p:blipFill>
          <a:blip r:embed="rId4" cstate="print"/>
          <a:srcRect/>
          <a:stretch>
            <a:fillRect/>
          </a:stretch>
        </p:blipFill>
        <p:spPr>
          <a:xfrm>
            <a:off x="457200" y="1325563"/>
            <a:ext cx="4064000" cy="3048000"/>
          </a:xfrm>
        </p:spPr>
      </p:pic>
      <p:pic>
        <p:nvPicPr>
          <p:cNvPr id="50180" name="Picture 4" descr="building1.jpg"/>
          <p:cNvPicPr>
            <a:picLocks noChangeAspect="1"/>
          </p:cNvPicPr>
          <p:nvPr/>
        </p:nvPicPr>
        <p:blipFill>
          <a:blip r:embed="rId5" cstate="print"/>
          <a:srcRect/>
          <a:stretch>
            <a:fillRect/>
          </a:stretch>
        </p:blipFill>
        <p:spPr bwMode="auto">
          <a:xfrm>
            <a:off x="4800600" y="1249363"/>
            <a:ext cx="4105275" cy="3079750"/>
          </a:xfrm>
          <a:prstGeom prst="rect">
            <a:avLst/>
          </a:prstGeom>
          <a:noFill/>
          <a:ln w="9525">
            <a:noFill/>
            <a:miter lim="800000"/>
            <a:headEnd/>
            <a:tailEnd/>
          </a:ln>
        </p:spPr>
      </p:pic>
      <p:pic>
        <p:nvPicPr>
          <p:cNvPr id="50181" name="Picture 5" descr="building2_siftpatches.jpg"/>
          <p:cNvPicPr>
            <a:picLocks noChangeAspect="1"/>
          </p:cNvPicPr>
          <p:nvPr/>
        </p:nvPicPr>
        <p:blipFill>
          <a:blip r:embed="rId6" cstate="print"/>
          <a:srcRect l="9975" t="5734" r="10223" b="8244"/>
          <a:stretch>
            <a:fillRect/>
          </a:stretch>
        </p:blipFill>
        <p:spPr bwMode="auto">
          <a:xfrm>
            <a:off x="4800600" y="1344613"/>
            <a:ext cx="4038600" cy="3028950"/>
          </a:xfrm>
          <a:prstGeom prst="rect">
            <a:avLst/>
          </a:prstGeom>
          <a:noFill/>
          <a:ln w="9525">
            <a:noFill/>
            <a:miter lim="800000"/>
            <a:headEnd/>
            <a:tailEnd/>
          </a:ln>
        </p:spPr>
      </p:pic>
      <p:pic>
        <p:nvPicPr>
          <p:cNvPr id="50182" name="Picture 6" descr="building1_siftpatches.jpg"/>
          <p:cNvPicPr>
            <a:picLocks noChangeAspect="1"/>
          </p:cNvPicPr>
          <p:nvPr/>
        </p:nvPicPr>
        <p:blipFill>
          <a:blip r:embed="rId7" cstate="print"/>
          <a:srcRect l="9975" t="3943" r="10223" b="8601"/>
          <a:stretch>
            <a:fillRect/>
          </a:stretch>
        </p:blipFill>
        <p:spPr bwMode="auto">
          <a:xfrm>
            <a:off x="457200" y="1325563"/>
            <a:ext cx="4038600" cy="3079750"/>
          </a:xfrm>
          <a:prstGeom prst="rect">
            <a:avLst/>
          </a:prstGeom>
          <a:noFill/>
          <a:ln w="9525">
            <a:noFill/>
            <a:miter lim="800000"/>
            <a:headEnd/>
            <a:tailEnd/>
          </a:ln>
        </p:spPr>
      </p:pic>
      <p:sp>
        <p:nvSpPr>
          <p:cNvPr id="8" name="Rectangle 7"/>
          <p:cNvSpPr>
            <a:spLocks noChangeArrowheads="1"/>
          </p:cNvSpPr>
          <p:nvPr/>
        </p:nvSpPr>
        <p:spPr bwMode="auto">
          <a:xfrm rot="-297055">
            <a:off x="2346325" y="3222625"/>
            <a:ext cx="377825" cy="449263"/>
          </a:xfrm>
          <a:prstGeom prst="rect">
            <a:avLst/>
          </a:prstGeom>
          <a:noFill/>
          <a:ln w="57150" algn="ctr">
            <a:solidFill>
              <a:srgbClr val="FFC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2" name="TextBox 21"/>
          <p:cNvSpPr txBox="1">
            <a:spLocks noChangeArrowheads="1"/>
          </p:cNvSpPr>
          <p:nvPr/>
        </p:nvSpPr>
        <p:spPr bwMode="auto">
          <a:xfrm>
            <a:off x="685800" y="4754563"/>
            <a:ext cx="8001000" cy="2385268"/>
          </a:xfrm>
          <a:prstGeom prst="rect">
            <a:avLst/>
          </a:prstGeom>
          <a:noFill/>
          <a:ln w="9525">
            <a:noFill/>
            <a:miter lim="800000"/>
            <a:headEnd/>
            <a:tailEnd/>
          </a:ln>
        </p:spPr>
        <p:txBody>
          <a:bodyPr>
            <a:spAutoFit/>
          </a:bodyPr>
          <a:lstStyle/>
          <a:p>
            <a:pPr marL="342900" marR="0" lvl="0"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rPr>
              <a:t>At what Euclidean distance value do we have a good match?</a:t>
            </a:r>
          </a:p>
          <a:p>
            <a:pPr marL="342900" marR="0" lvl="0"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rPr>
              <a:t>To add robustness to matching, can consider </a:t>
            </a:r>
            <a:r>
              <a:rPr kumimoji="0" lang="en-US" sz="2150" b="1" i="0" u="none" strike="noStrike" kern="1200" cap="none" spc="0" normalizeH="0" baseline="0" noProof="0" dirty="0">
                <a:ln>
                  <a:noFill/>
                </a:ln>
                <a:solidFill>
                  <a:srgbClr val="000000"/>
                </a:solidFill>
                <a:effectLst/>
                <a:uLnTx/>
                <a:uFillTx/>
                <a:latin typeface="Arial" pitchFamily="34" charset="0"/>
                <a:ea typeface="+mn-ea"/>
                <a:cs typeface="+mn-cs"/>
              </a:rPr>
              <a:t>ratio</a:t>
            </a:r>
            <a:r>
              <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rPr>
              <a:t>: distance of query to best match  / distance to second best match</a:t>
            </a:r>
          </a:p>
          <a:p>
            <a:pPr marL="800100" marR="0" lvl="1"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rPr>
              <a:t>If low, first match looks good</a:t>
            </a:r>
          </a:p>
          <a:p>
            <a:pPr marL="800100" marR="0" lvl="1"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rPr>
              <a:t>If high, could be ambiguous match</a:t>
            </a:r>
          </a:p>
          <a:p>
            <a:pPr marL="342900" marR="0" lvl="0"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endParaRPr kumimoji="0" lang="en-US" sz="215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0185" name="TextBox 22"/>
          <p:cNvSpPr txBox="1">
            <a:spLocks noChangeArrowheads="1"/>
          </p:cNvSpPr>
          <p:nvPr/>
        </p:nvSpPr>
        <p:spPr bwMode="auto">
          <a:xfrm>
            <a:off x="1981200" y="4384675"/>
            <a:ext cx="1524000" cy="369888"/>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mn-ea"/>
                <a:cs typeface="+mn-cs"/>
              </a:rPr>
              <a:t>Image 1</a:t>
            </a:r>
          </a:p>
        </p:txBody>
      </p:sp>
      <p:sp>
        <p:nvSpPr>
          <p:cNvPr id="50186" name="TextBox 23"/>
          <p:cNvSpPr txBox="1">
            <a:spLocks noChangeArrowheads="1"/>
          </p:cNvSpPr>
          <p:nvPr/>
        </p:nvSpPr>
        <p:spPr bwMode="auto">
          <a:xfrm>
            <a:off x="6400800" y="4373563"/>
            <a:ext cx="1524000" cy="36988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34" charset="0"/>
                <a:ea typeface="+mn-ea"/>
                <a:cs typeface="+mn-cs"/>
              </a:rPr>
              <a:t>Image 2</a:t>
            </a:r>
          </a:p>
        </p:txBody>
      </p:sp>
      <p:sp>
        <p:nvSpPr>
          <p:cNvPr id="12" name="TextBox 11"/>
          <p:cNvSpPr txBox="1">
            <a:spLocks noChangeArrowheads="1"/>
          </p:cNvSpPr>
          <p:nvPr/>
        </p:nvSpPr>
        <p:spPr bwMode="auto">
          <a:xfrm>
            <a:off x="5486400" y="3001963"/>
            <a:ext cx="685800" cy="862012"/>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0" b="0" i="0" u="none" strike="noStrike" kern="1200" cap="none" spc="0" normalizeH="0" baseline="0" noProof="0">
                <a:ln>
                  <a:noFill/>
                </a:ln>
                <a:solidFill>
                  <a:srgbClr val="FF0000"/>
                </a:solidFill>
                <a:effectLst/>
                <a:uLnTx/>
                <a:uFillTx/>
                <a:latin typeface="Arial" pitchFamily="34" charset="0"/>
                <a:ea typeface="+mn-ea"/>
                <a:cs typeface="+mn-cs"/>
              </a:rPr>
              <a:t>?</a:t>
            </a:r>
          </a:p>
        </p:txBody>
      </p:sp>
      <p:sp>
        <p:nvSpPr>
          <p:cNvPr id="13" name="TextBox 12"/>
          <p:cNvSpPr txBox="1">
            <a:spLocks noChangeArrowheads="1"/>
          </p:cNvSpPr>
          <p:nvPr/>
        </p:nvSpPr>
        <p:spPr bwMode="auto">
          <a:xfrm>
            <a:off x="5943600" y="3001963"/>
            <a:ext cx="685800" cy="862012"/>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0" b="0" i="0" u="none" strike="noStrike" kern="1200" cap="none" spc="0" normalizeH="0" baseline="0" noProof="0">
                <a:ln>
                  <a:noFill/>
                </a:ln>
                <a:solidFill>
                  <a:srgbClr val="FF0000"/>
                </a:solidFill>
                <a:effectLst/>
                <a:uLnTx/>
                <a:uFillTx/>
                <a:latin typeface="Arial" pitchFamily="34" charset="0"/>
                <a:ea typeface="+mn-ea"/>
                <a:cs typeface="+mn-cs"/>
              </a:rPr>
              <a:t>?</a:t>
            </a:r>
          </a:p>
        </p:txBody>
      </p:sp>
      <p:sp>
        <p:nvSpPr>
          <p:cNvPr id="14" name="TextBox 13"/>
          <p:cNvSpPr txBox="1">
            <a:spLocks noChangeArrowheads="1"/>
          </p:cNvSpPr>
          <p:nvPr/>
        </p:nvSpPr>
        <p:spPr bwMode="auto">
          <a:xfrm>
            <a:off x="6400800" y="3001963"/>
            <a:ext cx="685800" cy="862012"/>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0" b="0" i="0" u="none" strike="noStrike" kern="1200" cap="none" spc="0" normalizeH="0" baseline="0" noProof="0">
                <a:ln>
                  <a:noFill/>
                </a:ln>
                <a:solidFill>
                  <a:srgbClr val="FF0000"/>
                </a:solidFill>
                <a:effectLst/>
                <a:uLnTx/>
                <a:uFillTx/>
                <a:latin typeface="Arial" pitchFamily="34" charset="0"/>
                <a:ea typeface="+mn-ea"/>
                <a:cs typeface="+mn-cs"/>
              </a:rPr>
              <a:t>?</a:t>
            </a:r>
          </a:p>
        </p:txBody>
      </p:sp>
      <p:sp>
        <p:nvSpPr>
          <p:cNvPr id="15" name="TextBox 14"/>
          <p:cNvSpPr txBox="1">
            <a:spLocks noChangeArrowheads="1"/>
          </p:cNvSpPr>
          <p:nvPr/>
        </p:nvSpPr>
        <p:spPr bwMode="auto">
          <a:xfrm>
            <a:off x="6858000" y="3001963"/>
            <a:ext cx="685800" cy="862012"/>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0" b="0" i="0" u="none" strike="noStrike" kern="1200" cap="none" spc="0" normalizeH="0" baseline="0" noProof="0">
                <a:ln>
                  <a:noFill/>
                </a:ln>
                <a:solidFill>
                  <a:srgbClr val="FF0000"/>
                </a:solidFill>
                <a:effectLst/>
                <a:uLnTx/>
                <a:uFillTx/>
                <a:latin typeface="Arial" pitchFamily="34" charset="0"/>
                <a:ea typeface="+mn-ea"/>
                <a:cs typeface="+mn-cs"/>
              </a:rPr>
              <a:t>?</a:t>
            </a:r>
          </a:p>
        </p:txBody>
      </p:sp>
      <p:sp>
        <p:nvSpPr>
          <p:cNvPr id="17" name="TextBox 16"/>
          <p:cNvSpPr txBox="1"/>
          <p:nvPr/>
        </p:nvSpPr>
        <p:spPr>
          <a:xfrm>
            <a:off x="0" y="6596742"/>
            <a:ext cx="19812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K. </a:t>
            </a:r>
            <a:r>
              <a:rPr kumimoji="0" lang="en-US" sz="1050" b="0" i="0" u="none" strike="noStrike" kern="1200" cap="none" spc="0" normalizeH="0" baseline="0" noProof="0" dirty="0" err="1">
                <a:ln>
                  <a:noFill/>
                </a:ln>
                <a:solidFill>
                  <a:srgbClr val="000000"/>
                </a:solidFill>
                <a:effectLst/>
                <a:uLnTx/>
                <a:uFillTx/>
                <a:latin typeface="Arial"/>
                <a:ea typeface="+mn-ea"/>
                <a:cs typeface="+mn-cs"/>
              </a:rPr>
              <a:t>Grauman</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extBox 1">
            <a:extLst>
              <a:ext uri="{FF2B5EF4-FFF2-40B4-BE49-F238E27FC236}">
                <a16:creationId xmlns:a16="http://schemas.microsoft.com/office/drawing/2014/main" id="{F3240EB9-9A75-43C7-BB5F-E11FCDC7E8ED}"/>
              </a:ext>
            </a:extLst>
          </p:cNvPr>
          <p:cNvSpPr txBox="1"/>
          <p:nvPr/>
        </p:nvSpPr>
        <p:spPr>
          <a:xfrm>
            <a:off x="6924582" y="5947197"/>
            <a:ext cx="1838965" cy="369332"/>
          </a:xfrm>
          <a:prstGeom prst="rect">
            <a:avLst/>
          </a:prstGeom>
          <a:noFill/>
        </p:spPr>
        <p:txBody>
          <a:bodyPr wrap="none" rtlCol="0">
            <a:spAutoFit/>
          </a:bodyPr>
          <a:lstStyle/>
          <a:p>
            <a:r>
              <a:rPr lang="en-US" dirty="0"/>
              <a:t>d(q, f1) / d(q, f2)</a:t>
            </a:r>
          </a:p>
        </p:txBody>
      </p:sp>
      <p:sp>
        <p:nvSpPr>
          <p:cNvPr id="3" name="Slide Number Placeholder 2">
            <a:extLst>
              <a:ext uri="{FF2B5EF4-FFF2-40B4-BE49-F238E27FC236}">
                <a16:creationId xmlns:a16="http://schemas.microsoft.com/office/drawing/2014/main" id="{FF385801-586B-4748-9B70-600CEC995B48}"/>
              </a:ext>
            </a:extLst>
          </p:cNvPr>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81</a:t>
            </a:fld>
            <a:endParaRPr lang="en-US">
              <a:solidFill>
                <a:srgbClr val="000000"/>
              </a:solidFill>
            </a:endParaRPr>
          </a:p>
        </p:txBody>
      </p:sp>
    </p:spTree>
    <p:extLst>
      <p:ext uri="{BB962C8B-B14F-4D97-AF65-F5344CB8AC3E}">
        <p14:creationId xmlns:p14="http://schemas.microsoft.com/office/powerpoint/2010/main" val="27535084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57200" y="-76200"/>
            <a:ext cx="8229600" cy="1143000"/>
          </a:xfrm>
        </p:spPr>
        <p:txBody>
          <a:bodyPr/>
          <a:lstStyle/>
          <a:p>
            <a:r>
              <a:rPr lang="en-US" dirty="0"/>
              <a:t>Matching SIFT descriptors</a:t>
            </a:r>
          </a:p>
        </p:txBody>
      </p:sp>
      <p:sp>
        <p:nvSpPr>
          <p:cNvPr id="63491" name="Content Placeholder 4"/>
          <p:cNvSpPr>
            <a:spLocks noGrp="1"/>
          </p:cNvSpPr>
          <p:nvPr>
            <p:ph idx="1"/>
          </p:nvPr>
        </p:nvSpPr>
        <p:spPr>
          <a:xfrm>
            <a:off x="457200" y="1182914"/>
            <a:ext cx="8229600" cy="4943249"/>
          </a:xfrm>
        </p:spPr>
        <p:txBody>
          <a:bodyPr/>
          <a:lstStyle/>
          <a:p>
            <a:r>
              <a:rPr lang="en-US" sz="2400" dirty="0"/>
              <a:t>Nearest neighbor (Euclidean distance)</a:t>
            </a:r>
          </a:p>
          <a:p>
            <a:r>
              <a:rPr lang="en-US" sz="2400" dirty="0"/>
              <a:t>Threshold ratio of 1</a:t>
            </a:r>
            <a:r>
              <a:rPr lang="en-US" sz="2400" baseline="30000" dirty="0"/>
              <a:t>st</a:t>
            </a:r>
            <a:r>
              <a:rPr lang="en-US" sz="2400" dirty="0"/>
              <a:t> nearest to 2</a:t>
            </a:r>
            <a:r>
              <a:rPr lang="en-US" sz="2400" baseline="30000" dirty="0"/>
              <a:t>nd</a:t>
            </a:r>
            <a:r>
              <a:rPr lang="en-US" sz="2400" dirty="0"/>
              <a:t> nearest descriptor</a:t>
            </a:r>
          </a:p>
        </p:txBody>
      </p:sp>
      <p:pic>
        <p:nvPicPr>
          <p:cNvPr id="63492" name="Picture 2"/>
          <p:cNvPicPr>
            <a:picLocks noChangeAspect="1" noChangeArrowheads="1"/>
          </p:cNvPicPr>
          <p:nvPr/>
        </p:nvPicPr>
        <p:blipFill>
          <a:blip r:embed="rId3" cstate="print"/>
          <a:srcRect/>
          <a:stretch>
            <a:fillRect/>
          </a:stretch>
        </p:blipFill>
        <p:spPr bwMode="auto">
          <a:xfrm>
            <a:off x="1748367" y="2365833"/>
            <a:ext cx="5647267" cy="4064000"/>
          </a:xfrm>
          <a:prstGeom prst="rect">
            <a:avLst/>
          </a:prstGeom>
          <a:noFill/>
          <a:ln w="9525">
            <a:noFill/>
            <a:miter lim="800000"/>
            <a:headEnd/>
            <a:tailEnd/>
          </a:ln>
        </p:spPr>
      </p:pic>
      <p:sp>
        <p:nvSpPr>
          <p:cNvPr id="63493" name="TextBox 5"/>
          <p:cNvSpPr txBox="1">
            <a:spLocks noChangeArrowheads="1"/>
          </p:cNvSpPr>
          <p:nvPr/>
        </p:nvSpPr>
        <p:spPr bwMode="auto">
          <a:xfrm>
            <a:off x="7265988" y="6488113"/>
            <a:ext cx="1878012" cy="369887"/>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Lowe IJCV 2004</a:t>
            </a:r>
          </a:p>
        </p:txBody>
      </p:sp>
      <p:sp>
        <p:nvSpPr>
          <p:cNvPr id="2" name="Slide Number Placeholder 1">
            <a:extLst>
              <a:ext uri="{FF2B5EF4-FFF2-40B4-BE49-F238E27FC236}">
                <a16:creationId xmlns:a16="http://schemas.microsoft.com/office/drawing/2014/main" id="{B1C9086B-4AD1-40E2-A104-EC8440DD1B9A}"/>
              </a:ext>
            </a:extLst>
          </p:cNvPr>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82</a:t>
            </a:fld>
            <a:endParaRPr lang="en-US">
              <a:solidFill>
                <a:srgbClr val="000000"/>
              </a:solidFill>
            </a:endParaRPr>
          </a:p>
        </p:txBody>
      </p:sp>
    </p:spTree>
    <p:extLst>
      <p:ext uri="{BB962C8B-B14F-4D97-AF65-F5344CB8AC3E}">
        <p14:creationId xmlns:p14="http://schemas.microsoft.com/office/powerpoint/2010/main" val="2463484531"/>
      </p:ext>
    </p:extLst>
  </p:cSld>
  <p:clrMapOvr>
    <a:overrideClrMapping bg1="lt1" tx1="dk1" bg2="lt2" tx2="dk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80160"/>
            <a:ext cx="8395252" cy="4525963"/>
          </a:xfrm>
        </p:spPr>
        <p:txBody>
          <a:bodyPr/>
          <a:lstStyle/>
          <a:p>
            <a:r>
              <a:rPr lang="en-US" sz="2800" dirty="0"/>
              <a:t>So far we discussed matching features across just two images</a:t>
            </a:r>
          </a:p>
          <a:p>
            <a:r>
              <a:rPr lang="en-US" sz="2800" dirty="0"/>
              <a:t>What if you wanted to match a query feature from one image, to features from all frames in a video? </a:t>
            </a:r>
          </a:p>
          <a:p>
            <a:r>
              <a:rPr lang="en-US" sz="2800" dirty="0"/>
              <a:t>Or an image to other images in a giant database?</a:t>
            </a:r>
          </a:p>
          <a:p>
            <a:r>
              <a:rPr lang="en-US" sz="2800" dirty="0"/>
              <a:t>With potentially thousands of features per image, and hundreds to millions of images to search, how to efficiently find those that are relevant to a new image?</a:t>
            </a:r>
          </a:p>
        </p:txBody>
      </p:sp>
      <p:sp>
        <p:nvSpPr>
          <p:cNvPr id="5"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Arial"/>
                <a:ea typeface="+mn-ea"/>
                <a:cs typeface="+mn-cs"/>
              </a:rPr>
              <a:t>Efficient matching</a:t>
            </a:r>
          </a:p>
        </p:txBody>
      </p:sp>
      <p:sp>
        <p:nvSpPr>
          <p:cNvPr id="6" name="TextBox 5"/>
          <p:cNvSpPr txBox="1"/>
          <p:nvPr/>
        </p:nvSpPr>
        <p:spPr>
          <a:xfrm>
            <a:off x="-1" y="6609979"/>
            <a:ext cx="309074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Adapted from K. </a:t>
            </a:r>
            <a:r>
              <a:rPr kumimoji="0" lang="en-US" sz="1000" b="0" i="0" u="none" strike="noStrike" kern="1200" cap="none" spc="0" normalizeH="0" baseline="0" noProof="0" dirty="0" err="1">
                <a:ln>
                  <a:noFill/>
                </a:ln>
                <a:solidFill>
                  <a:srgbClr val="000000"/>
                </a:solidFill>
                <a:effectLst/>
                <a:uLnTx/>
                <a:uFillTx/>
                <a:latin typeface="Arial"/>
                <a:ea typeface="+mn-ea"/>
                <a:cs typeface="+mn-cs"/>
              </a:rPr>
              <a:t>Grauman</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22182AE6-F7C9-4459-B7EC-1F0D5D813326}"/>
              </a:ext>
            </a:extLst>
          </p:cNvPr>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83</a:t>
            </a:fld>
            <a:endParaRPr lang="en-US">
              <a:solidFill>
                <a:srgbClr val="000000"/>
              </a:solidFill>
            </a:endParaRPr>
          </a:p>
        </p:txBody>
      </p:sp>
    </p:spTree>
    <p:extLst>
      <p:ext uri="{BB962C8B-B14F-4D97-AF65-F5344CB8AC3E}">
        <p14:creationId xmlns:p14="http://schemas.microsoft.com/office/powerpoint/2010/main" val="12526696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Arial"/>
                <a:ea typeface="+mn-ea"/>
                <a:cs typeface="+mn-cs"/>
              </a:rPr>
              <a:t>Matching local features: Setup</a:t>
            </a:r>
          </a:p>
        </p:txBody>
      </p:sp>
      <p:sp>
        <p:nvSpPr>
          <p:cNvPr id="60421" name="Content Placeholder 4"/>
          <p:cNvSpPr>
            <a:spLocks noGrp="1"/>
          </p:cNvSpPr>
          <p:nvPr>
            <p:ph idx="4294967295"/>
          </p:nvPr>
        </p:nvSpPr>
        <p:spPr>
          <a:xfrm>
            <a:off x="457200" y="1280160"/>
            <a:ext cx="8229600" cy="1312862"/>
          </a:xfrm>
        </p:spPr>
        <p:txBody>
          <a:bodyPr/>
          <a:lstStyle/>
          <a:p>
            <a:pPr eaLnBrk="1" hangingPunct="1"/>
            <a:r>
              <a:rPr lang="en-US" sz="2800" dirty="0">
                <a:latin typeface="Arial" pitchFamily="34" charset="0"/>
                <a:cs typeface="Arial" pitchFamily="34" charset="0"/>
              </a:rPr>
              <a:t>Each patch / region has a descriptor, which is a point in some high-dimensional feature space (e.g., SIFT)</a:t>
            </a:r>
          </a:p>
          <a:p>
            <a:pPr eaLnBrk="1" hangingPunct="1"/>
            <a:endParaRPr lang="en-US" sz="2800" dirty="0">
              <a:latin typeface="Arial" pitchFamily="34" charset="0"/>
              <a:cs typeface="Arial" pitchFamily="34" charset="0"/>
            </a:endParaRPr>
          </a:p>
        </p:txBody>
      </p:sp>
      <p:sp>
        <p:nvSpPr>
          <p:cNvPr id="60419" name="Rectangle 30"/>
          <p:cNvSpPr>
            <a:spLocks noChangeArrowheads="1"/>
          </p:cNvSpPr>
          <p:nvPr/>
        </p:nvSpPr>
        <p:spPr bwMode="auto">
          <a:xfrm>
            <a:off x="1913507" y="3669779"/>
            <a:ext cx="721038" cy="24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Rectangle 1"/>
          <p:cNvSpPr/>
          <p:nvPr/>
        </p:nvSpPr>
        <p:spPr bwMode="auto">
          <a:xfrm>
            <a:off x="860757"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 name="Rectangle 30"/>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 name="Rectangle 32"/>
          <p:cNvSpPr/>
          <p:nvPr/>
        </p:nvSpPr>
        <p:spPr bwMode="auto">
          <a:xfrm>
            <a:off x="1992490"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 name="Rectangle 33"/>
          <p:cNvSpPr/>
          <p:nvPr/>
        </p:nvSpPr>
        <p:spPr bwMode="auto">
          <a:xfrm rot="4425073">
            <a:off x="1284140"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 name="Rectangle 34"/>
          <p:cNvSpPr/>
          <p:nvPr/>
        </p:nvSpPr>
        <p:spPr bwMode="auto">
          <a:xfrm rot="1660106">
            <a:off x="1430740"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 name="Rectangle 35"/>
          <p:cNvSpPr/>
          <p:nvPr/>
        </p:nvSpPr>
        <p:spPr bwMode="auto">
          <a:xfrm rot="2887875">
            <a:off x="979545"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 name="Rectangle 36"/>
          <p:cNvSpPr/>
          <p:nvPr/>
        </p:nvSpPr>
        <p:spPr bwMode="auto">
          <a:xfrm rot="5038897">
            <a:off x="1040437"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 name="Rectangle 37"/>
          <p:cNvSpPr/>
          <p:nvPr/>
        </p:nvSpPr>
        <p:spPr bwMode="auto">
          <a:xfrm rot="4100336">
            <a:off x="1827677"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 name="Rectangle 38"/>
          <p:cNvSpPr/>
          <p:nvPr/>
        </p:nvSpPr>
        <p:spPr bwMode="auto">
          <a:xfrm rot="5038897">
            <a:off x="1111435"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 name="Rectangle 39"/>
          <p:cNvSpPr/>
          <p:nvPr/>
        </p:nvSpPr>
        <p:spPr bwMode="auto">
          <a:xfrm rot="4100336">
            <a:off x="2988331"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 name="Rectangle 40"/>
          <p:cNvSpPr/>
          <p:nvPr/>
        </p:nvSpPr>
        <p:spPr bwMode="auto">
          <a:xfrm rot="823157">
            <a:off x="1255989"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 name="Rectangle 41"/>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TextBox 2"/>
          <p:cNvSpPr txBox="1"/>
          <p:nvPr/>
        </p:nvSpPr>
        <p:spPr>
          <a:xfrm>
            <a:off x="3657600" y="5112603"/>
            <a:ext cx="2362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Descriptor’s feature space</a:t>
            </a:r>
          </a:p>
        </p:txBody>
      </p:sp>
      <p:cxnSp>
        <p:nvCxnSpPr>
          <p:cNvPr id="5" name="Straight Arrow Connector 4"/>
          <p:cNvCxnSpPr/>
          <p:nvPr/>
        </p:nvCxnSpPr>
        <p:spPr bwMode="auto">
          <a:xfrm flipV="1">
            <a:off x="3936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5" name="Straight Arrow Connector 44"/>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8" name="Straight Arrow Connector 47"/>
          <p:cNvCxnSpPr/>
          <p:nvPr/>
        </p:nvCxnSpPr>
        <p:spPr bwMode="auto">
          <a:xfrm>
            <a:off x="3936175"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Oval 14"/>
          <p:cNvSpPr/>
          <p:nvPr/>
        </p:nvSpPr>
        <p:spPr bwMode="auto">
          <a:xfrm>
            <a:off x="4038600" y="33528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 name="Oval 56"/>
          <p:cNvSpPr/>
          <p:nvPr/>
        </p:nvSpPr>
        <p:spPr bwMode="auto">
          <a:xfrm>
            <a:off x="4191000" y="3505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8" name="Oval 57"/>
          <p:cNvSpPr/>
          <p:nvPr/>
        </p:nvSpPr>
        <p:spPr bwMode="auto">
          <a:xfrm>
            <a:off x="4267200" y="3276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 name="Oval 58"/>
          <p:cNvSpPr/>
          <p:nvPr/>
        </p:nvSpPr>
        <p:spPr bwMode="auto">
          <a:xfrm>
            <a:off x="4572000" y="37568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 name="Oval 59"/>
          <p:cNvSpPr/>
          <p:nvPr/>
        </p:nvSpPr>
        <p:spPr bwMode="auto">
          <a:xfrm>
            <a:off x="4800600" y="3886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 name="Oval 60"/>
          <p:cNvSpPr/>
          <p:nvPr/>
        </p:nvSpPr>
        <p:spPr bwMode="auto">
          <a:xfrm>
            <a:off x="4953000" y="3657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2" name="Oval 61"/>
          <p:cNvSpPr/>
          <p:nvPr/>
        </p:nvSpPr>
        <p:spPr bwMode="auto">
          <a:xfrm>
            <a:off x="5105400" y="32004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3" name="Oval 62"/>
          <p:cNvSpPr/>
          <p:nvPr/>
        </p:nvSpPr>
        <p:spPr bwMode="auto">
          <a:xfrm>
            <a:off x="5257800" y="34520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 name="Oval 63"/>
          <p:cNvSpPr/>
          <p:nvPr/>
        </p:nvSpPr>
        <p:spPr bwMode="auto">
          <a:xfrm>
            <a:off x="5410200" y="39092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 name="Oval 64"/>
          <p:cNvSpPr/>
          <p:nvPr/>
        </p:nvSpPr>
        <p:spPr bwMode="auto">
          <a:xfrm>
            <a:off x="4541322" y="4302113"/>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17" name="Curved Connector 16"/>
          <p:cNvCxnSpPr>
            <a:endCxn id="59" idx="2"/>
          </p:cNvCxnSpPr>
          <p:nvPr/>
        </p:nvCxnSpPr>
        <p:spPr bwMode="auto">
          <a:xfrm>
            <a:off x="1674405" y="3405913"/>
            <a:ext cx="2897595" cy="415631"/>
          </a:xfrm>
          <a:prstGeom prst="curvedConnector3">
            <a:avLst/>
          </a:prstGeom>
          <a:solidFill>
            <a:schemeClr val="accent1"/>
          </a:solidFill>
          <a:ln w="9525" cap="flat" cmpd="sng" algn="ctr">
            <a:solidFill>
              <a:schemeClr val="tx1"/>
            </a:solidFill>
            <a:prstDash val="solid"/>
            <a:round/>
            <a:headEnd type="none" w="med" len="med"/>
            <a:tailEnd type="arrow"/>
          </a:ln>
          <a:effectLst/>
        </p:spPr>
      </p:cxnSp>
      <p:cxnSp>
        <p:nvCxnSpPr>
          <p:cNvPr id="19" name="Curved Connector 18"/>
          <p:cNvCxnSpPr>
            <a:endCxn id="60" idx="3"/>
          </p:cNvCxnSpPr>
          <p:nvPr/>
        </p:nvCxnSpPr>
        <p:spPr bwMode="auto">
          <a:xfrm flipV="1">
            <a:off x="2371112" y="3996576"/>
            <a:ext cx="2451806" cy="581158"/>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44" name="TextBox 43"/>
          <p:cNvSpPr txBox="1"/>
          <p:nvPr/>
        </p:nvSpPr>
        <p:spPr>
          <a:xfrm>
            <a:off x="-1" y="6609979"/>
            <a:ext cx="309074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K. </a:t>
            </a:r>
            <a:r>
              <a:rPr kumimoji="0" lang="en-US" sz="1000" b="0" i="0" u="none" strike="noStrike" kern="1200" cap="none" spc="0" normalizeH="0" baseline="0" noProof="0" dirty="0" err="1">
                <a:ln>
                  <a:noFill/>
                </a:ln>
                <a:solidFill>
                  <a:srgbClr val="000000"/>
                </a:solidFill>
                <a:effectLst/>
                <a:uLnTx/>
                <a:uFillTx/>
                <a:latin typeface="Arial"/>
                <a:ea typeface="+mn-ea"/>
                <a:cs typeface="+mn-cs"/>
              </a:rPr>
              <a:t>Grauman</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43" name="TextBox 42"/>
          <p:cNvSpPr txBox="1"/>
          <p:nvPr/>
        </p:nvSpPr>
        <p:spPr>
          <a:xfrm>
            <a:off x="963767" y="6027003"/>
            <a:ext cx="2362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Database images</a:t>
            </a:r>
          </a:p>
        </p:txBody>
      </p:sp>
      <p:sp>
        <p:nvSpPr>
          <p:cNvPr id="4" name="Slide Number Placeholder 3">
            <a:extLst>
              <a:ext uri="{FF2B5EF4-FFF2-40B4-BE49-F238E27FC236}">
                <a16:creationId xmlns:a16="http://schemas.microsoft.com/office/drawing/2014/main" id="{A5FC3090-5F48-45E5-B4D0-793B42386AA6}"/>
              </a:ext>
            </a:extLst>
          </p:cNvPr>
          <p:cNvSpPr>
            <a:spLocks noGrp="1"/>
          </p:cNvSpPr>
          <p:nvPr>
            <p:ph type="sldNum" sz="quarter" idx="12"/>
          </p:nvPr>
        </p:nvSpPr>
        <p:spPr/>
        <p:txBody>
          <a:bodyPr/>
          <a:lstStyle/>
          <a:p>
            <a:pPr>
              <a:defRPr/>
            </a:pPr>
            <a:fld id="{FF4AA181-C266-46AA-B644-17442AFAF3F6}" type="slidenum">
              <a:rPr lang="en-US" smtClean="0">
                <a:solidFill>
                  <a:srgbClr val="000000"/>
                </a:solidFill>
              </a:rPr>
              <a:pPr>
                <a:defRPr/>
              </a:pPr>
              <a:t>84</a:t>
            </a:fld>
            <a:endParaRPr lang="en-US">
              <a:solidFill>
                <a:srgbClr val="000000"/>
              </a:solidFill>
            </a:endParaRPr>
          </a:p>
        </p:txBody>
      </p:sp>
    </p:spTree>
    <p:extLst>
      <p:ext uri="{BB962C8B-B14F-4D97-AF65-F5344CB8AC3E}">
        <p14:creationId xmlns:p14="http://schemas.microsoft.com/office/powerpoint/2010/main" val="81139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604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build="p"/>
      <p:bldP spid="60419" grpId="0"/>
      <p:bldP spid="2" grpId="0" animBg="1"/>
      <p:bldP spid="31"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3" grpId="0"/>
      <p:bldP spid="15" grpId="0" animBg="1"/>
      <p:bldP spid="57" grpId="0" animBg="1"/>
      <p:bldP spid="58" grpId="0" animBg="1"/>
      <p:bldP spid="59" grpId="0" animBg="1"/>
      <p:bldP spid="60" grpId="0" animBg="1"/>
      <p:bldP spid="61" grpId="0" animBg="1"/>
      <p:bldP spid="62" grpId="0" animBg="1"/>
      <p:bldP spid="63" grpId="0" animBg="1"/>
      <p:bldP spid="64" grpId="0" animBg="1"/>
      <p:bldP spid="65" grpId="0" animBg="1"/>
      <p:bldP spid="4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3338"/>
            <a:ext cx="8229600" cy="1143000"/>
          </a:xfrm>
        </p:spPr>
        <p:txBody>
          <a:bodyPr/>
          <a:lstStyle/>
          <a:p>
            <a:pPr eaLnBrk="1" hangingPunct="1"/>
            <a:r>
              <a:rPr lang="en-US" dirty="0"/>
              <a:t>Matching local features: Setup</a:t>
            </a:r>
          </a:p>
        </p:txBody>
      </p:sp>
      <p:sp>
        <p:nvSpPr>
          <p:cNvPr id="61445" name="Rectangle 3"/>
          <p:cNvSpPr>
            <a:spLocks noChangeArrowheads="1"/>
          </p:cNvSpPr>
          <p:nvPr/>
        </p:nvSpPr>
        <p:spPr bwMode="auto">
          <a:xfrm>
            <a:off x="457200" y="10747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Trebuchet MS" pitchFamily="34" charset="0"/>
              <a:ea typeface="+mn-ea"/>
              <a:cs typeface="+mn-cs"/>
            </a:endParaRPr>
          </a:p>
        </p:txBody>
      </p:sp>
      <p:sp>
        <p:nvSpPr>
          <p:cNvPr id="761859" name="Content Placeholder 8"/>
          <p:cNvSpPr>
            <a:spLocks noGrp="1"/>
          </p:cNvSpPr>
          <p:nvPr>
            <p:ph idx="4294967295"/>
          </p:nvPr>
        </p:nvSpPr>
        <p:spPr>
          <a:xfrm>
            <a:off x="457200" y="1280160"/>
            <a:ext cx="8686800" cy="3733800"/>
          </a:xfrm>
        </p:spPr>
        <p:txBody>
          <a:bodyPr/>
          <a:lstStyle/>
          <a:p>
            <a:pPr eaLnBrk="1" hangingPunct="1"/>
            <a:r>
              <a:rPr lang="en-US" sz="2800" dirty="0"/>
              <a:t>When we see close points in feature space, we have similar descriptors, which indicates similar local content</a:t>
            </a:r>
          </a:p>
          <a:p>
            <a:pPr eaLnBrk="1" hangingPunct="1"/>
            <a:endParaRPr lang="en-US" sz="2800" dirty="0"/>
          </a:p>
          <a:p>
            <a:pPr eaLnBrk="1" hangingPunct="1"/>
            <a:endParaRPr lang="en-US" sz="2800" dirty="0"/>
          </a:p>
          <a:p>
            <a:pPr eaLnBrk="1" hangingPunct="1"/>
            <a:endParaRPr lang="en-US" sz="2800" dirty="0"/>
          </a:p>
          <a:p>
            <a:pPr eaLnBrk="1" hangingPunct="1">
              <a:buFontTx/>
              <a:buNone/>
            </a:pPr>
            <a:endParaRPr lang="en-US" sz="2800" dirty="0"/>
          </a:p>
          <a:p>
            <a:pPr eaLnBrk="1" hangingPunct="1">
              <a:buFontTx/>
              <a:buNone/>
            </a:pPr>
            <a:endParaRPr lang="en-US" sz="2800" dirty="0"/>
          </a:p>
        </p:txBody>
      </p:sp>
      <p:sp>
        <p:nvSpPr>
          <p:cNvPr id="7" name="Rectangle 30"/>
          <p:cNvSpPr>
            <a:spLocks noChangeArrowheads="1"/>
          </p:cNvSpPr>
          <p:nvPr/>
        </p:nvSpPr>
        <p:spPr bwMode="auto">
          <a:xfrm>
            <a:off x="1913507" y="3669779"/>
            <a:ext cx="721038" cy="24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bwMode="auto">
          <a:xfrm>
            <a:off x="860757"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8"/>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9"/>
          <p:cNvSpPr/>
          <p:nvPr/>
        </p:nvSpPr>
        <p:spPr bwMode="auto">
          <a:xfrm>
            <a:off x="1992490"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Rectangle 10"/>
          <p:cNvSpPr/>
          <p:nvPr/>
        </p:nvSpPr>
        <p:spPr bwMode="auto">
          <a:xfrm rot="4425073">
            <a:off x="1284140"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Rectangle 11"/>
          <p:cNvSpPr/>
          <p:nvPr/>
        </p:nvSpPr>
        <p:spPr bwMode="auto">
          <a:xfrm rot="1660106">
            <a:off x="1430740"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Rectangle 12"/>
          <p:cNvSpPr/>
          <p:nvPr/>
        </p:nvSpPr>
        <p:spPr bwMode="auto">
          <a:xfrm rot="2887875">
            <a:off x="979545"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Rectangle 13"/>
          <p:cNvSpPr/>
          <p:nvPr/>
        </p:nvSpPr>
        <p:spPr bwMode="auto">
          <a:xfrm rot="5038897">
            <a:off x="1040437"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Rectangle 14"/>
          <p:cNvSpPr/>
          <p:nvPr/>
        </p:nvSpPr>
        <p:spPr bwMode="auto">
          <a:xfrm rot="4100336">
            <a:off x="1827677"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Rectangle 15"/>
          <p:cNvSpPr/>
          <p:nvPr/>
        </p:nvSpPr>
        <p:spPr bwMode="auto">
          <a:xfrm rot="5038897">
            <a:off x="1111435"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Rectangle 16"/>
          <p:cNvSpPr/>
          <p:nvPr/>
        </p:nvSpPr>
        <p:spPr bwMode="auto">
          <a:xfrm rot="4100336">
            <a:off x="2988331"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Rectangle 17"/>
          <p:cNvSpPr/>
          <p:nvPr/>
        </p:nvSpPr>
        <p:spPr bwMode="auto">
          <a:xfrm rot="823157">
            <a:off x="1255989"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Rectangle 18"/>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 name="TextBox 19"/>
          <p:cNvSpPr txBox="1"/>
          <p:nvPr/>
        </p:nvSpPr>
        <p:spPr>
          <a:xfrm>
            <a:off x="3657600" y="5112603"/>
            <a:ext cx="2362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Descriptor’s feature space</a:t>
            </a:r>
          </a:p>
        </p:txBody>
      </p:sp>
      <p:cxnSp>
        <p:nvCxnSpPr>
          <p:cNvPr id="21" name="Straight Arrow Connector 20"/>
          <p:cNvCxnSpPr/>
          <p:nvPr/>
        </p:nvCxnSpPr>
        <p:spPr bwMode="auto">
          <a:xfrm flipV="1">
            <a:off x="3936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3936175"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Oval 23"/>
          <p:cNvSpPr/>
          <p:nvPr/>
        </p:nvSpPr>
        <p:spPr bwMode="auto">
          <a:xfrm>
            <a:off x="4038600" y="33528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 name="Oval 24"/>
          <p:cNvSpPr/>
          <p:nvPr/>
        </p:nvSpPr>
        <p:spPr bwMode="auto">
          <a:xfrm>
            <a:off x="4191000" y="3505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 name="Oval 25"/>
          <p:cNvSpPr/>
          <p:nvPr/>
        </p:nvSpPr>
        <p:spPr bwMode="auto">
          <a:xfrm>
            <a:off x="4267200" y="3276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 name="Oval 26"/>
          <p:cNvSpPr/>
          <p:nvPr/>
        </p:nvSpPr>
        <p:spPr bwMode="auto">
          <a:xfrm>
            <a:off x="4572000" y="37568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 name="Oval 27"/>
          <p:cNvSpPr/>
          <p:nvPr/>
        </p:nvSpPr>
        <p:spPr bwMode="auto">
          <a:xfrm>
            <a:off x="4800600" y="3886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 name="Oval 28"/>
          <p:cNvSpPr/>
          <p:nvPr/>
        </p:nvSpPr>
        <p:spPr bwMode="auto">
          <a:xfrm>
            <a:off x="4953000" y="3657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 name="Oval 29"/>
          <p:cNvSpPr/>
          <p:nvPr/>
        </p:nvSpPr>
        <p:spPr bwMode="auto">
          <a:xfrm>
            <a:off x="5105400" y="32004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 name="Oval 30"/>
          <p:cNvSpPr/>
          <p:nvPr/>
        </p:nvSpPr>
        <p:spPr bwMode="auto">
          <a:xfrm>
            <a:off x="5257800" y="34520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 name="Oval 31"/>
          <p:cNvSpPr/>
          <p:nvPr/>
        </p:nvSpPr>
        <p:spPr bwMode="auto">
          <a:xfrm>
            <a:off x="5410200" y="39092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 name="Oval 32"/>
          <p:cNvSpPr/>
          <p:nvPr/>
        </p:nvSpPr>
        <p:spPr bwMode="auto">
          <a:xfrm>
            <a:off x="4541322" y="4302113"/>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34" name="Curved Connector 33"/>
          <p:cNvCxnSpPr>
            <a:endCxn id="27" idx="2"/>
          </p:cNvCxnSpPr>
          <p:nvPr/>
        </p:nvCxnSpPr>
        <p:spPr bwMode="auto">
          <a:xfrm>
            <a:off x="1674405" y="3405913"/>
            <a:ext cx="2897595" cy="415631"/>
          </a:xfrm>
          <a:prstGeom prst="curvedConnector3">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a:endCxn id="28" idx="3"/>
          </p:cNvCxnSpPr>
          <p:nvPr/>
        </p:nvCxnSpPr>
        <p:spPr bwMode="auto">
          <a:xfrm flipV="1">
            <a:off x="2371112" y="3996576"/>
            <a:ext cx="2451806" cy="581158"/>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36" name="TextBox 35"/>
          <p:cNvSpPr txBox="1"/>
          <p:nvPr/>
        </p:nvSpPr>
        <p:spPr>
          <a:xfrm>
            <a:off x="963767" y="6027003"/>
            <a:ext cx="2362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Database images</a:t>
            </a:r>
          </a:p>
        </p:txBody>
      </p:sp>
      <p:sp>
        <p:nvSpPr>
          <p:cNvPr id="37" name="Rectangle 36"/>
          <p:cNvSpPr/>
          <p:nvPr/>
        </p:nvSpPr>
        <p:spPr bwMode="auto">
          <a:xfrm>
            <a:off x="6781800" y="348211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 name="TextBox 37"/>
          <p:cNvSpPr txBox="1"/>
          <p:nvPr/>
        </p:nvSpPr>
        <p:spPr>
          <a:xfrm>
            <a:off x="6553200" y="4956815"/>
            <a:ext cx="1905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Query image</a:t>
            </a:r>
          </a:p>
        </p:txBody>
      </p:sp>
      <p:sp>
        <p:nvSpPr>
          <p:cNvPr id="39" name="Rectangle 38"/>
          <p:cNvSpPr/>
          <p:nvPr/>
        </p:nvSpPr>
        <p:spPr bwMode="auto">
          <a:xfrm rot="2887875">
            <a:off x="7356697" y="4057885"/>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 name="Rectangle 39"/>
          <p:cNvSpPr/>
          <p:nvPr/>
        </p:nvSpPr>
        <p:spPr bwMode="auto">
          <a:xfrm rot="5038897">
            <a:off x="7488587" y="3667687"/>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 name="Rectangle 40"/>
          <p:cNvSpPr/>
          <p:nvPr/>
        </p:nvSpPr>
        <p:spPr bwMode="auto">
          <a:xfrm rot="823157">
            <a:off x="7633141" y="411562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 name="Rectangle 41"/>
          <p:cNvSpPr/>
          <p:nvPr/>
        </p:nvSpPr>
        <p:spPr bwMode="auto">
          <a:xfrm rot="823157">
            <a:off x="7131221" y="4252394"/>
            <a:ext cx="407873" cy="42534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43" name="Curved Connector 42"/>
          <p:cNvCxnSpPr>
            <a:endCxn id="47" idx="6"/>
          </p:cNvCxnSpPr>
          <p:nvPr/>
        </p:nvCxnSpPr>
        <p:spPr bwMode="auto">
          <a:xfrm rot="10800000" flipV="1">
            <a:off x="5105401" y="3821543"/>
            <a:ext cx="2536463" cy="281714"/>
          </a:xfrm>
          <a:prstGeom prst="curvedConnector3">
            <a:avLst/>
          </a:prstGeom>
          <a:solidFill>
            <a:schemeClr val="accent1"/>
          </a:solidFill>
          <a:ln w="9525" cap="flat" cmpd="sng" algn="ctr">
            <a:solidFill>
              <a:schemeClr val="tx1"/>
            </a:solidFill>
            <a:prstDash val="solid"/>
            <a:round/>
            <a:headEnd type="none" w="med" len="med"/>
            <a:tailEnd type="arrow"/>
          </a:ln>
          <a:effectLst/>
        </p:spPr>
      </p:cxnSp>
      <p:sp>
        <p:nvSpPr>
          <p:cNvPr id="47" name="Oval 46"/>
          <p:cNvSpPr/>
          <p:nvPr/>
        </p:nvSpPr>
        <p:spPr bwMode="auto">
          <a:xfrm>
            <a:off x="4953000" y="4038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Oval 5"/>
          <p:cNvSpPr/>
          <p:nvPr/>
        </p:nvSpPr>
        <p:spPr bwMode="auto">
          <a:xfrm>
            <a:off x="4693722" y="3722256"/>
            <a:ext cx="564078" cy="60999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 name="Oval 49"/>
          <p:cNvSpPr/>
          <p:nvPr/>
        </p:nvSpPr>
        <p:spPr bwMode="auto">
          <a:xfrm>
            <a:off x="2096837" y="4275835"/>
            <a:ext cx="564078" cy="60999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 name="TextBox 45"/>
          <p:cNvSpPr txBox="1"/>
          <p:nvPr/>
        </p:nvSpPr>
        <p:spPr>
          <a:xfrm>
            <a:off x="-1" y="6609979"/>
            <a:ext cx="309074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K. </a:t>
            </a:r>
            <a:r>
              <a:rPr kumimoji="0" lang="en-US" sz="1000" b="0" i="0" u="none" strike="noStrike" kern="1200" cap="none" spc="0" normalizeH="0" baseline="0" noProof="0" dirty="0" err="1">
                <a:ln>
                  <a:noFill/>
                </a:ln>
                <a:solidFill>
                  <a:srgbClr val="000000"/>
                </a:solidFill>
                <a:effectLst/>
                <a:uLnTx/>
                <a:uFillTx/>
                <a:latin typeface="Arial"/>
                <a:ea typeface="+mn-ea"/>
                <a:cs typeface="+mn-cs"/>
              </a:rPr>
              <a:t>Grauman</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040D9B28-D8AB-4E01-BB26-5F63AB732594}"/>
              </a:ext>
            </a:extLst>
          </p:cNvPr>
          <p:cNvSpPr>
            <a:spLocks noGrp="1"/>
          </p:cNvSpPr>
          <p:nvPr>
            <p:ph type="sldNum" sz="quarter" idx="12"/>
          </p:nvPr>
        </p:nvSpPr>
        <p:spPr/>
        <p:txBody>
          <a:bodyPr/>
          <a:lstStyle/>
          <a:p>
            <a:pPr>
              <a:defRPr/>
            </a:pPr>
            <a:fld id="{FF4AA181-C266-46AA-B644-17442AFAF3F6}" type="slidenum">
              <a:rPr lang="en-US" smtClean="0">
                <a:solidFill>
                  <a:srgbClr val="000000"/>
                </a:solidFill>
              </a:rPr>
              <a:pPr>
                <a:defRPr/>
              </a:pPr>
              <a:t>85</a:t>
            </a:fld>
            <a:endParaRPr lang="en-US">
              <a:solidFill>
                <a:srgbClr val="000000"/>
              </a:solidFill>
            </a:endParaRPr>
          </a:p>
        </p:txBody>
      </p:sp>
    </p:spTree>
    <p:extLst>
      <p:ext uri="{BB962C8B-B14F-4D97-AF65-F5344CB8AC3E}">
        <p14:creationId xmlns:p14="http://schemas.microsoft.com/office/powerpoint/2010/main" val="373159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9" grpId="0" animBg="1"/>
      <p:bldP spid="40" grpId="0" animBg="1"/>
      <p:bldP spid="41" grpId="0" animBg="1"/>
      <p:bldP spid="42" grpId="0" animBg="1"/>
      <p:bldP spid="47" grpId="0" animBg="1"/>
      <p:bldP spid="6" grpId="0" animBg="1"/>
      <p:bldP spid="5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106363"/>
            <a:ext cx="8229600" cy="1143000"/>
          </a:xfrm>
        </p:spPr>
        <p:txBody>
          <a:bodyPr/>
          <a:lstStyle/>
          <a:p>
            <a:r>
              <a:rPr lang="en-US" dirty="0"/>
              <a:t>Indexing local features</a:t>
            </a:r>
          </a:p>
        </p:txBody>
      </p:sp>
      <p:sp>
        <p:nvSpPr>
          <p:cNvPr id="64515" name="Content Placeholder 2"/>
          <p:cNvSpPr>
            <a:spLocks noGrp="1"/>
          </p:cNvSpPr>
          <p:nvPr>
            <p:ph idx="1"/>
          </p:nvPr>
        </p:nvSpPr>
        <p:spPr>
          <a:xfrm>
            <a:off x="5703888" y="1420813"/>
            <a:ext cx="3213100" cy="4525962"/>
          </a:xfrm>
        </p:spPr>
        <p:txBody>
          <a:bodyPr/>
          <a:lstStyle/>
          <a:p>
            <a:pPr eaLnBrk="1" hangingPunct="1">
              <a:spcAft>
                <a:spcPts val="600"/>
              </a:spcAft>
            </a:pPr>
            <a:r>
              <a:rPr lang="en-US" sz="2400" dirty="0"/>
              <a:t>For text documents, an efficient way to find all </a:t>
            </a:r>
            <a:r>
              <a:rPr lang="en-US" sz="2400" i="1" dirty="0">
                <a:solidFill>
                  <a:srgbClr val="004DBF"/>
                </a:solidFill>
              </a:rPr>
              <a:t>pages</a:t>
            </a:r>
            <a:r>
              <a:rPr lang="en-US" sz="2400" dirty="0"/>
              <a:t> on which a </a:t>
            </a:r>
            <a:r>
              <a:rPr lang="en-US" sz="2400" i="1" dirty="0">
                <a:solidFill>
                  <a:srgbClr val="7030A0"/>
                </a:solidFill>
              </a:rPr>
              <a:t>word</a:t>
            </a:r>
            <a:r>
              <a:rPr lang="en-US" sz="2400" dirty="0"/>
              <a:t> occurs is to use an index…</a:t>
            </a:r>
          </a:p>
          <a:p>
            <a:pPr eaLnBrk="1" hangingPunct="1">
              <a:spcAft>
                <a:spcPts val="600"/>
              </a:spcAft>
            </a:pPr>
            <a:r>
              <a:rPr lang="en-US" sz="2400" dirty="0"/>
              <a:t>We want to find all </a:t>
            </a:r>
            <a:r>
              <a:rPr lang="en-US" sz="2400" i="1" dirty="0">
                <a:solidFill>
                  <a:srgbClr val="004DBF"/>
                </a:solidFill>
              </a:rPr>
              <a:t>images</a:t>
            </a:r>
            <a:r>
              <a:rPr lang="en-US" sz="2400" dirty="0"/>
              <a:t> in which a </a:t>
            </a:r>
            <a:r>
              <a:rPr lang="en-US" sz="2400" i="1" dirty="0">
                <a:solidFill>
                  <a:srgbClr val="7030A0"/>
                </a:solidFill>
              </a:rPr>
              <a:t>feature</a:t>
            </a:r>
            <a:r>
              <a:rPr lang="en-US" sz="2400" dirty="0"/>
              <a:t> occurs.</a:t>
            </a:r>
          </a:p>
          <a:p>
            <a:pPr eaLnBrk="1" hangingPunct="1">
              <a:spcAft>
                <a:spcPts val="600"/>
              </a:spcAft>
            </a:pPr>
            <a:r>
              <a:rPr lang="en-US" sz="2400" dirty="0"/>
              <a:t>To use this idea, we’ll need to map our features to “visual words”.</a:t>
            </a:r>
          </a:p>
          <a:p>
            <a:endParaRPr lang="en-US" sz="2400" dirty="0"/>
          </a:p>
        </p:txBody>
      </p:sp>
      <p:pic>
        <p:nvPicPr>
          <p:cNvPr id="64516" name="Picture 4" descr="BookIndex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363" y="1419225"/>
            <a:ext cx="4953000" cy="724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185355" y="6608279"/>
            <a:ext cx="161178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K. </a:t>
            </a:r>
            <a:r>
              <a:rPr kumimoji="0" lang="en-US" sz="1050" b="0" i="0" u="none" strike="noStrike" kern="1200" cap="none" spc="0" normalizeH="0" baseline="0" noProof="0" dirty="0" err="1">
                <a:ln>
                  <a:noFill/>
                </a:ln>
                <a:solidFill>
                  <a:srgbClr val="000000"/>
                </a:solidFill>
                <a:effectLst/>
                <a:uLnTx/>
                <a:uFillTx/>
                <a:latin typeface="Arial"/>
                <a:ea typeface="+mn-ea"/>
                <a:cs typeface="+mn-cs"/>
              </a:rPr>
              <a:t>Grauman</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0695E5D1-2710-4BCF-98A8-7D0EC68F771E}"/>
              </a:ext>
            </a:extLst>
          </p:cNvPr>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86</a:t>
            </a:fld>
            <a:endParaRPr lang="en-US">
              <a:solidFill>
                <a:srgbClr val="000000"/>
              </a:solidFill>
            </a:endParaRPr>
          </a:p>
        </p:txBody>
      </p:sp>
    </p:spTree>
    <p:extLst>
      <p:ext uri="{BB962C8B-B14F-4D97-AF65-F5344CB8AC3E}">
        <p14:creationId xmlns:p14="http://schemas.microsoft.com/office/powerpoint/2010/main" val="211495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33338"/>
            <a:ext cx="8229600" cy="1143000"/>
          </a:xfrm>
        </p:spPr>
        <p:txBody>
          <a:bodyPr/>
          <a:lstStyle/>
          <a:p>
            <a:r>
              <a:rPr lang="en-US" dirty="0">
                <a:latin typeface="Arial" pitchFamily="34" charset="0"/>
                <a:cs typeface="Arial" pitchFamily="34" charset="0"/>
              </a:rPr>
              <a:t>Visual words: Main idea</a:t>
            </a:r>
          </a:p>
        </p:txBody>
      </p:sp>
      <p:sp>
        <p:nvSpPr>
          <p:cNvPr id="66563" name="Content Placeholder 2"/>
          <p:cNvSpPr>
            <a:spLocks noGrp="1"/>
          </p:cNvSpPr>
          <p:nvPr>
            <p:ph idx="1"/>
          </p:nvPr>
        </p:nvSpPr>
        <p:spPr/>
        <p:txBody>
          <a:bodyPr/>
          <a:lstStyle/>
          <a:p>
            <a:endParaRPr lang="en-US">
              <a:latin typeface="Arial" pitchFamily="34" charset="0"/>
              <a:cs typeface="Arial" pitchFamily="34" charset="0"/>
            </a:endParaRPr>
          </a:p>
        </p:txBody>
      </p:sp>
      <p:sp>
        <p:nvSpPr>
          <p:cNvPr id="94" name="Content Placeholder 6"/>
          <p:cNvSpPr txBox="1">
            <a:spLocks/>
          </p:cNvSpPr>
          <p:nvPr/>
        </p:nvSpPr>
        <p:spPr bwMode="auto">
          <a:xfrm>
            <a:off x="457200" y="1146175"/>
            <a:ext cx="8686800" cy="44958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000099"/>
              </a:buClr>
              <a:buSzPct val="115000"/>
              <a:buFontTx/>
              <a:buChar char="•"/>
              <a:tabLst/>
              <a:defRPr/>
            </a:pPr>
            <a:r>
              <a:rPr kumimoji="1" lang="en-US" sz="24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Extract some local features from a number of images …</a:t>
            </a:r>
          </a:p>
          <a:p>
            <a:pPr marL="342900" marR="0" lvl="0" indent="-342900" algn="l" defTabSz="914400" rtl="0" eaLnBrk="1" fontAlgn="base" latinLnBrk="0" hangingPunct="1">
              <a:lnSpc>
                <a:spcPct val="100000"/>
              </a:lnSpc>
              <a:spcBef>
                <a:spcPct val="20000"/>
              </a:spcBef>
              <a:spcAft>
                <a:spcPct val="0"/>
              </a:spcAft>
              <a:buClr>
                <a:srgbClr val="000099"/>
              </a:buClr>
              <a:buSzPct val="115000"/>
              <a:buFontTx/>
              <a:buChar char="•"/>
              <a:tabLst/>
              <a:defRPr/>
            </a:pPr>
            <a:endParaRPr kumimoji="1" lang="en-US" sz="24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66565" name="Rectangle 2"/>
          <p:cNvSpPr>
            <a:spLocks noChangeArrowheads="1"/>
          </p:cNvSpPr>
          <p:nvPr/>
        </p:nvSpPr>
        <p:spPr bwMode="auto">
          <a:xfrm>
            <a:off x="5029200" y="1577975"/>
            <a:ext cx="3733800" cy="312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pic>
        <p:nvPicPr>
          <p:cNvPr id="96" name="Picture 3" descr="115_15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
          <p:cNvGrpSpPr>
            <a:grpSpLocks/>
          </p:cNvGrpSpPr>
          <p:nvPr/>
        </p:nvGrpSpPr>
        <p:grpSpPr bwMode="auto">
          <a:xfrm>
            <a:off x="1123950" y="1912938"/>
            <a:ext cx="3143250" cy="2546350"/>
            <a:chOff x="708" y="499"/>
            <a:chExt cx="1980" cy="1604"/>
          </a:xfrm>
        </p:grpSpPr>
        <p:sp>
          <p:nvSpPr>
            <p:cNvPr id="66628" name="Oval 5"/>
            <p:cNvSpPr>
              <a:spLocks noChangeArrowheads="1"/>
            </p:cNvSpPr>
            <p:nvPr/>
          </p:nvSpPr>
          <p:spPr bwMode="auto">
            <a:xfrm rot="613854">
              <a:off x="1265" y="1805"/>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29" name="Oval 6"/>
            <p:cNvSpPr>
              <a:spLocks noChangeArrowheads="1"/>
            </p:cNvSpPr>
            <p:nvPr/>
          </p:nvSpPr>
          <p:spPr bwMode="auto">
            <a:xfrm>
              <a:off x="864" y="1037"/>
              <a:ext cx="768" cy="52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0" name="Oval 7"/>
            <p:cNvSpPr>
              <a:spLocks noChangeArrowheads="1"/>
            </p:cNvSpPr>
            <p:nvPr/>
          </p:nvSpPr>
          <p:spPr bwMode="auto">
            <a:xfrm rot="-1606730">
              <a:off x="2016" y="1701"/>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1" name="Oval 8"/>
            <p:cNvSpPr>
              <a:spLocks noChangeArrowheads="1"/>
            </p:cNvSpPr>
            <p:nvPr/>
          </p:nvSpPr>
          <p:spPr bwMode="auto">
            <a:xfrm>
              <a:off x="1668" y="500"/>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2" name="Oval 9"/>
            <p:cNvSpPr>
              <a:spLocks noChangeArrowheads="1"/>
            </p:cNvSpPr>
            <p:nvPr/>
          </p:nvSpPr>
          <p:spPr bwMode="auto">
            <a:xfrm rot="613854">
              <a:off x="1448" y="1867"/>
              <a:ext cx="184"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3" name="Oval 10"/>
            <p:cNvSpPr>
              <a:spLocks noChangeArrowheads="1"/>
            </p:cNvSpPr>
            <p:nvPr/>
          </p:nvSpPr>
          <p:spPr bwMode="auto">
            <a:xfrm rot="2358062">
              <a:off x="917" y="1644"/>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4" name="Oval 11"/>
            <p:cNvSpPr>
              <a:spLocks noChangeArrowheads="1"/>
            </p:cNvSpPr>
            <p:nvPr/>
          </p:nvSpPr>
          <p:spPr bwMode="auto">
            <a:xfrm flipH="1">
              <a:off x="2385" y="1229"/>
              <a:ext cx="288" cy="14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5" name="Oval 12"/>
            <p:cNvSpPr>
              <a:spLocks noChangeArrowheads="1"/>
            </p:cNvSpPr>
            <p:nvPr/>
          </p:nvSpPr>
          <p:spPr bwMode="auto">
            <a:xfrm rot="1176257">
              <a:off x="1152" y="1776"/>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6" name="Oval 13"/>
            <p:cNvSpPr>
              <a:spLocks noChangeArrowheads="1"/>
            </p:cNvSpPr>
            <p:nvPr/>
          </p:nvSpPr>
          <p:spPr bwMode="auto">
            <a:xfrm rot="613854">
              <a:off x="1839" y="499"/>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7" name="Oval 14"/>
            <p:cNvSpPr>
              <a:spLocks noChangeArrowheads="1"/>
            </p:cNvSpPr>
            <p:nvPr/>
          </p:nvSpPr>
          <p:spPr bwMode="auto">
            <a:xfrm>
              <a:off x="1577" y="686"/>
              <a:ext cx="336" cy="110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8" name="Oval 15"/>
            <p:cNvSpPr>
              <a:spLocks noChangeArrowheads="1"/>
            </p:cNvSpPr>
            <p:nvPr/>
          </p:nvSpPr>
          <p:spPr bwMode="auto">
            <a:xfrm rot="-1855333">
              <a:off x="974" y="816"/>
              <a:ext cx="121" cy="23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39" name="Oval 16"/>
            <p:cNvSpPr>
              <a:spLocks noChangeArrowheads="1"/>
            </p:cNvSpPr>
            <p:nvPr/>
          </p:nvSpPr>
          <p:spPr bwMode="auto">
            <a:xfrm rot="2771294">
              <a:off x="2309" y="681"/>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0" name="Oval 17"/>
            <p:cNvSpPr>
              <a:spLocks noChangeArrowheads="1"/>
            </p:cNvSpPr>
            <p:nvPr/>
          </p:nvSpPr>
          <p:spPr bwMode="auto">
            <a:xfrm rot="2771294">
              <a:off x="799" y="1504"/>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1" name="Oval 18"/>
            <p:cNvSpPr>
              <a:spLocks noChangeArrowheads="1"/>
            </p:cNvSpPr>
            <p:nvPr/>
          </p:nvSpPr>
          <p:spPr bwMode="auto">
            <a:xfrm rot="18828706" flipH="1">
              <a:off x="2198" y="1536"/>
              <a:ext cx="226"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2" name="Oval 19"/>
            <p:cNvSpPr>
              <a:spLocks noChangeArrowheads="1"/>
            </p:cNvSpPr>
            <p:nvPr/>
          </p:nvSpPr>
          <p:spPr bwMode="auto">
            <a:xfrm rot="3765951">
              <a:off x="2405" y="777"/>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3" name="Oval 20"/>
            <p:cNvSpPr>
              <a:spLocks noChangeArrowheads="1"/>
            </p:cNvSpPr>
            <p:nvPr/>
          </p:nvSpPr>
          <p:spPr bwMode="auto">
            <a:xfrm rot="18828706" flipH="1">
              <a:off x="900" y="907"/>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4" name="Oval 21"/>
            <p:cNvSpPr>
              <a:spLocks noChangeArrowheads="1"/>
            </p:cNvSpPr>
            <p:nvPr/>
          </p:nvSpPr>
          <p:spPr bwMode="auto">
            <a:xfrm rot="1635042">
              <a:off x="1010" y="1715"/>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5" name="Oval 22"/>
            <p:cNvSpPr>
              <a:spLocks noChangeArrowheads="1"/>
            </p:cNvSpPr>
            <p:nvPr/>
          </p:nvSpPr>
          <p:spPr bwMode="auto">
            <a:xfrm rot="-215175">
              <a:off x="1968" y="886"/>
              <a:ext cx="192" cy="65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6" name="Oval 23"/>
            <p:cNvSpPr>
              <a:spLocks noChangeArrowheads="1"/>
            </p:cNvSpPr>
            <p:nvPr/>
          </p:nvSpPr>
          <p:spPr bwMode="auto">
            <a:xfrm rot="-1140700">
              <a:off x="1783" y="1777"/>
              <a:ext cx="17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7" name="Oval 24"/>
            <p:cNvSpPr>
              <a:spLocks noChangeArrowheads="1"/>
            </p:cNvSpPr>
            <p:nvPr/>
          </p:nvSpPr>
          <p:spPr bwMode="auto">
            <a:xfrm rot="-1140700">
              <a:off x="1670" y="1815"/>
              <a:ext cx="17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8" name="Oval 25"/>
            <p:cNvSpPr>
              <a:spLocks noChangeArrowheads="1"/>
            </p:cNvSpPr>
            <p:nvPr/>
          </p:nvSpPr>
          <p:spPr bwMode="auto">
            <a:xfrm rot="-1140700">
              <a:off x="1246" y="665"/>
              <a:ext cx="138"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49" name="Oval 26"/>
            <p:cNvSpPr>
              <a:spLocks noChangeArrowheads="1"/>
            </p:cNvSpPr>
            <p:nvPr/>
          </p:nvSpPr>
          <p:spPr bwMode="auto">
            <a:xfrm rot="-1140700">
              <a:off x="2031" y="586"/>
              <a:ext cx="192"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50" name="Oval 27"/>
            <p:cNvSpPr>
              <a:spLocks noChangeArrowheads="1"/>
            </p:cNvSpPr>
            <p:nvPr/>
          </p:nvSpPr>
          <p:spPr bwMode="auto">
            <a:xfrm rot="-3299226">
              <a:off x="2352" y="1421"/>
              <a:ext cx="17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51" name="Oval 28"/>
            <p:cNvSpPr>
              <a:spLocks noChangeArrowheads="1"/>
            </p:cNvSpPr>
            <p:nvPr/>
          </p:nvSpPr>
          <p:spPr bwMode="auto">
            <a:xfrm rot="-3299226">
              <a:off x="2398" y="1315"/>
              <a:ext cx="17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52" name="Oval 29"/>
            <p:cNvSpPr>
              <a:spLocks noChangeArrowheads="1"/>
            </p:cNvSpPr>
            <p:nvPr/>
          </p:nvSpPr>
          <p:spPr bwMode="auto">
            <a:xfrm flipH="1">
              <a:off x="2400" y="1028"/>
              <a:ext cx="288" cy="18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53" name="Oval 30"/>
            <p:cNvSpPr>
              <a:spLocks noChangeArrowheads="1"/>
            </p:cNvSpPr>
            <p:nvPr/>
          </p:nvSpPr>
          <p:spPr bwMode="auto">
            <a:xfrm flipH="1">
              <a:off x="708" y="1348"/>
              <a:ext cx="187" cy="1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54" name="Oval 31"/>
            <p:cNvSpPr>
              <a:spLocks noChangeArrowheads="1"/>
            </p:cNvSpPr>
            <p:nvPr/>
          </p:nvSpPr>
          <p:spPr bwMode="auto">
            <a:xfrm rot="613854">
              <a:off x="1465" y="581"/>
              <a:ext cx="184"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5" name="Group 32"/>
          <p:cNvGrpSpPr>
            <a:grpSpLocks/>
          </p:cNvGrpSpPr>
          <p:nvPr/>
        </p:nvGrpSpPr>
        <p:grpSpPr bwMode="auto">
          <a:xfrm>
            <a:off x="5562600" y="1958975"/>
            <a:ext cx="3011488" cy="2671763"/>
            <a:chOff x="3504" y="525"/>
            <a:chExt cx="1897" cy="1683"/>
          </a:xfrm>
        </p:grpSpPr>
        <p:sp>
          <p:nvSpPr>
            <p:cNvPr id="66599" name="Oval 33"/>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0" name="Oval 34"/>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1" name="Oval 35"/>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2" name="Oval 36"/>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3" name="Oval 37"/>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4" name="Oval 38"/>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5" name="Oval 3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6" name="Oval 40"/>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7" name="Oval 41"/>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8" name="Oval 42"/>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09" name="Oval 43"/>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0" name="Oval 44"/>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1" name="Oval 45"/>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2" name="Oval 46"/>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3" name="Oval 47"/>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4" name="Oval 48"/>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5" name="Oval 49"/>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6" name="Oval 50"/>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7" name="Oval 51"/>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8" name="Oval 52"/>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19" name="Oval 53"/>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20" name="Oval 54"/>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21" name="Oval 55"/>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22" name="Oval 56"/>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23" name="Oval 57"/>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24" name="Oval 58"/>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25" name="Oval 59"/>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26" name="Oval 60"/>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6627" name="Oval 61"/>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6" name="Group 62"/>
          <p:cNvGrpSpPr>
            <a:grpSpLocks/>
          </p:cNvGrpSpPr>
          <p:nvPr/>
        </p:nvGrpSpPr>
        <p:grpSpPr bwMode="auto">
          <a:xfrm>
            <a:off x="1219200" y="1970088"/>
            <a:ext cx="7304088" cy="2655887"/>
            <a:chOff x="768" y="535"/>
            <a:chExt cx="4601" cy="1673"/>
          </a:xfrm>
        </p:grpSpPr>
        <p:sp>
          <p:nvSpPr>
            <p:cNvPr id="156" name="Line 63"/>
            <p:cNvSpPr>
              <a:spLocks noChangeShapeType="1"/>
            </p:cNvSpPr>
            <p:nvPr/>
          </p:nvSpPr>
          <p:spPr bwMode="auto">
            <a:xfrm>
              <a:off x="2112" y="1824"/>
              <a:ext cx="1968" cy="240"/>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7" name="Line 64"/>
            <p:cNvSpPr>
              <a:spLocks noChangeShapeType="1"/>
            </p:cNvSpPr>
            <p:nvPr/>
          </p:nvSpPr>
          <p:spPr bwMode="auto">
            <a:xfrm>
              <a:off x="2352" y="1680"/>
              <a:ext cx="1968" cy="38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8" name="Line 65"/>
            <p:cNvSpPr>
              <a:spLocks noChangeShapeType="1"/>
            </p:cNvSpPr>
            <p:nvPr/>
          </p:nvSpPr>
          <p:spPr bwMode="auto">
            <a:xfrm>
              <a:off x="2448" y="1584"/>
              <a:ext cx="1829" cy="211"/>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9" name="Line 66"/>
            <p:cNvSpPr>
              <a:spLocks noChangeShapeType="1"/>
            </p:cNvSpPr>
            <p:nvPr/>
          </p:nvSpPr>
          <p:spPr bwMode="auto">
            <a:xfrm>
              <a:off x="1872" y="1920"/>
              <a:ext cx="2400" cy="288"/>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0" name="Line 67"/>
            <p:cNvSpPr>
              <a:spLocks noChangeShapeType="1"/>
            </p:cNvSpPr>
            <p:nvPr/>
          </p:nvSpPr>
          <p:spPr bwMode="auto">
            <a:xfrm flipV="1">
              <a:off x="1728" y="1200"/>
              <a:ext cx="1872" cy="768"/>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1" name="Line 68"/>
            <p:cNvSpPr>
              <a:spLocks noChangeShapeType="1"/>
            </p:cNvSpPr>
            <p:nvPr/>
          </p:nvSpPr>
          <p:spPr bwMode="auto">
            <a:xfrm>
              <a:off x="2448" y="1488"/>
              <a:ext cx="1728" cy="480"/>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2" name="Line 69"/>
            <p:cNvSpPr>
              <a:spLocks noChangeShapeType="1"/>
            </p:cNvSpPr>
            <p:nvPr/>
          </p:nvSpPr>
          <p:spPr bwMode="auto">
            <a:xfrm>
              <a:off x="2544" y="1296"/>
              <a:ext cx="1682" cy="266"/>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3" name="Line 70"/>
            <p:cNvSpPr>
              <a:spLocks noChangeShapeType="1"/>
            </p:cNvSpPr>
            <p:nvPr/>
          </p:nvSpPr>
          <p:spPr bwMode="auto">
            <a:xfrm>
              <a:off x="2544" y="1104"/>
              <a:ext cx="1826" cy="365"/>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4" name="Line 71"/>
            <p:cNvSpPr>
              <a:spLocks noChangeShapeType="1"/>
            </p:cNvSpPr>
            <p:nvPr/>
          </p:nvSpPr>
          <p:spPr bwMode="auto">
            <a:xfrm>
              <a:off x="2448" y="912"/>
              <a:ext cx="1824" cy="360"/>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5" name="Line 72"/>
            <p:cNvSpPr>
              <a:spLocks noChangeShapeType="1"/>
            </p:cNvSpPr>
            <p:nvPr/>
          </p:nvSpPr>
          <p:spPr bwMode="auto">
            <a:xfrm>
              <a:off x="2352" y="816"/>
              <a:ext cx="2199" cy="27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6" name="Line 73"/>
            <p:cNvSpPr>
              <a:spLocks noChangeShapeType="1"/>
            </p:cNvSpPr>
            <p:nvPr/>
          </p:nvSpPr>
          <p:spPr bwMode="auto">
            <a:xfrm>
              <a:off x="2112" y="672"/>
              <a:ext cx="2486" cy="273"/>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7" name="Line 74"/>
            <p:cNvSpPr>
              <a:spLocks noChangeShapeType="1"/>
            </p:cNvSpPr>
            <p:nvPr/>
          </p:nvSpPr>
          <p:spPr bwMode="auto">
            <a:xfrm>
              <a:off x="1920" y="624"/>
              <a:ext cx="3177" cy="511"/>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8" name="Line 75"/>
            <p:cNvSpPr>
              <a:spLocks noChangeShapeType="1"/>
            </p:cNvSpPr>
            <p:nvPr/>
          </p:nvSpPr>
          <p:spPr bwMode="auto">
            <a:xfrm>
              <a:off x="2064" y="1200"/>
              <a:ext cx="2594" cy="475"/>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9" name="Line 76"/>
            <p:cNvSpPr>
              <a:spLocks noChangeShapeType="1"/>
            </p:cNvSpPr>
            <p:nvPr/>
          </p:nvSpPr>
          <p:spPr bwMode="auto">
            <a:xfrm flipV="1">
              <a:off x="1728" y="535"/>
              <a:ext cx="1989" cy="713"/>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0" name="Line 77"/>
            <p:cNvSpPr>
              <a:spLocks noChangeShapeType="1"/>
            </p:cNvSpPr>
            <p:nvPr/>
          </p:nvSpPr>
          <p:spPr bwMode="auto">
            <a:xfrm>
              <a:off x="1728" y="672"/>
              <a:ext cx="3393" cy="19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1" name="Line 78"/>
            <p:cNvSpPr>
              <a:spLocks noChangeShapeType="1"/>
            </p:cNvSpPr>
            <p:nvPr/>
          </p:nvSpPr>
          <p:spPr bwMode="auto">
            <a:xfrm>
              <a:off x="1536" y="672"/>
              <a:ext cx="3135" cy="7"/>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2" name="Line 79"/>
            <p:cNvSpPr>
              <a:spLocks noChangeShapeType="1"/>
            </p:cNvSpPr>
            <p:nvPr/>
          </p:nvSpPr>
          <p:spPr bwMode="auto">
            <a:xfrm flipV="1">
              <a:off x="1248" y="1223"/>
              <a:ext cx="4121" cy="73"/>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3" name="Line 80"/>
            <p:cNvSpPr>
              <a:spLocks noChangeShapeType="1"/>
            </p:cNvSpPr>
            <p:nvPr/>
          </p:nvSpPr>
          <p:spPr bwMode="auto">
            <a:xfrm flipV="1">
              <a:off x="1344" y="588"/>
              <a:ext cx="3264" cy="180"/>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4" name="Line 81"/>
            <p:cNvSpPr>
              <a:spLocks noChangeShapeType="1"/>
            </p:cNvSpPr>
            <p:nvPr/>
          </p:nvSpPr>
          <p:spPr bwMode="auto">
            <a:xfrm flipV="1">
              <a:off x="1008" y="768"/>
              <a:ext cx="3024" cy="14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5" name="Line 82"/>
            <p:cNvSpPr>
              <a:spLocks noChangeShapeType="1"/>
            </p:cNvSpPr>
            <p:nvPr/>
          </p:nvSpPr>
          <p:spPr bwMode="auto">
            <a:xfrm flipV="1">
              <a:off x="960" y="912"/>
              <a:ext cx="3084" cy="14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6" name="Line 83"/>
            <p:cNvSpPr>
              <a:spLocks noChangeShapeType="1"/>
            </p:cNvSpPr>
            <p:nvPr/>
          </p:nvSpPr>
          <p:spPr bwMode="auto">
            <a:xfrm flipV="1">
              <a:off x="768" y="1159"/>
              <a:ext cx="3840" cy="281"/>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7" name="Line 84"/>
            <p:cNvSpPr>
              <a:spLocks noChangeShapeType="1"/>
            </p:cNvSpPr>
            <p:nvPr/>
          </p:nvSpPr>
          <p:spPr bwMode="auto">
            <a:xfrm flipV="1">
              <a:off x="864" y="1126"/>
              <a:ext cx="3163" cy="55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8" name="Line 85"/>
            <p:cNvSpPr>
              <a:spLocks noChangeShapeType="1"/>
            </p:cNvSpPr>
            <p:nvPr/>
          </p:nvSpPr>
          <p:spPr bwMode="auto">
            <a:xfrm flipV="1">
              <a:off x="1008" y="948"/>
              <a:ext cx="4344" cy="828"/>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79" name="Line 86"/>
            <p:cNvSpPr>
              <a:spLocks noChangeShapeType="1"/>
            </p:cNvSpPr>
            <p:nvPr/>
          </p:nvSpPr>
          <p:spPr bwMode="auto">
            <a:xfrm flipV="1">
              <a:off x="1056" y="1267"/>
              <a:ext cx="2839" cy="605"/>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80" name="Line 87"/>
            <p:cNvSpPr>
              <a:spLocks noChangeShapeType="1"/>
            </p:cNvSpPr>
            <p:nvPr/>
          </p:nvSpPr>
          <p:spPr bwMode="auto">
            <a:xfrm flipV="1">
              <a:off x="1200" y="1337"/>
              <a:ext cx="3351" cy="583"/>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81" name="Line 88"/>
            <p:cNvSpPr>
              <a:spLocks noChangeShapeType="1"/>
            </p:cNvSpPr>
            <p:nvPr/>
          </p:nvSpPr>
          <p:spPr bwMode="auto">
            <a:xfrm flipV="1">
              <a:off x="1344" y="1344"/>
              <a:ext cx="2493" cy="576"/>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82" name="Line 89"/>
            <p:cNvSpPr>
              <a:spLocks noChangeShapeType="1"/>
            </p:cNvSpPr>
            <p:nvPr/>
          </p:nvSpPr>
          <p:spPr bwMode="auto">
            <a:xfrm flipV="1">
              <a:off x="1536" y="1665"/>
              <a:ext cx="3408" cy="303"/>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66570" name="Text Box 92"/>
          <p:cNvSpPr txBox="1">
            <a:spLocks noChangeArrowheads="1"/>
          </p:cNvSpPr>
          <p:nvPr/>
        </p:nvSpPr>
        <p:spPr bwMode="auto">
          <a:xfrm>
            <a:off x="5037138" y="4797425"/>
            <a:ext cx="3743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rPr>
              <a:t>e.g., SIFT descriptor space: each point is 128-dimensional</a:t>
            </a:r>
          </a:p>
        </p:txBody>
      </p:sp>
      <p:sp>
        <p:nvSpPr>
          <p:cNvPr id="185"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en-US" sz="10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Nister</a:t>
            </a: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CVPR 2006</a:t>
            </a:r>
          </a:p>
        </p:txBody>
      </p:sp>
      <p:sp>
        <p:nvSpPr>
          <p:cNvPr id="2" name="Slide Number Placeholder 1">
            <a:extLst>
              <a:ext uri="{FF2B5EF4-FFF2-40B4-BE49-F238E27FC236}">
                <a16:creationId xmlns:a16="http://schemas.microsoft.com/office/drawing/2014/main" id="{9BB3FDEE-D7C6-4F08-91D6-532F508AD3D8}"/>
              </a:ext>
            </a:extLst>
          </p:cNvPr>
          <p:cNvSpPr>
            <a:spLocks noGrp="1"/>
          </p:cNvSpPr>
          <p:nvPr>
            <p:ph type="sldNum" sz="quarter" idx="12"/>
          </p:nvPr>
        </p:nvSpPr>
        <p:spPr/>
        <p:txBody>
          <a:bodyPr/>
          <a:lstStyle/>
          <a:p>
            <a:pPr>
              <a:defRPr/>
            </a:pPr>
            <a:fld id="{F06E71E2-51D6-4385-A36A-210EC8DC474B}" type="slidenum">
              <a:rPr lang="en-US" smtClean="0">
                <a:solidFill>
                  <a:srgbClr val="000000">
                    <a:tint val="75000"/>
                  </a:srgbClr>
                </a:solidFill>
              </a:rPr>
              <a:pPr>
                <a:defRPr/>
              </a:pPr>
              <a:t>87</a:t>
            </a:fld>
            <a:endParaRPr lang="en-US">
              <a:solidFill>
                <a:srgbClr val="000000">
                  <a:tint val="75000"/>
                </a:srgbClr>
              </a:solidFill>
            </a:endParaRPr>
          </a:p>
        </p:txBody>
      </p:sp>
    </p:spTree>
    <p:extLst>
      <p:ext uri="{BB962C8B-B14F-4D97-AF65-F5344CB8AC3E}">
        <p14:creationId xmlns:p14="http://schemas.microsoft.com/office/powerpoint/2010/main" val="2252137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anim calcmode="lin" valueType="num">
                                      <p:cBhvr>
                                        <p:cTn id="8" dur="500" fill="hold"/>
                                        <p:tgtEl>
                                          <p:spTgt spid="96"/>
                                        </p:tgtEl>
                                        <p:attrNameLst>
                                          <p:attrName>ppt_x</p:attrName>
                                        </p:attrNameLst>
                                      </p:cBhvr>
                                      <p:tavLst>
                                        <p:tav tm="0">
                                          <p:val>
                                            <p:strVal val="#ppt_x"/>
                                          </p:val>
                                        </p:tav>
                                        <p:tav tm="100000">
                                          <p:val>
                                            <p:strVal val="#ppt_x"/>
                                          </p:val>
                                        </p:tav>
                                      </p:tavLst>
                                    </p:anim>
                                    <p:anim calcmode="lin" valueType="num">
                                      <p:cBhvr>
                                        <p:cTn id="9" dur="500" fill="hold"/>
                                        <p:tgtEl>
                                          <p:spTgt spid="9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subTnLst>
                                    <p:set>
                                      <p:cBhvr override="childStyle">
                                        <p:cTn dur="1" fill="hold" display="0" masterRel="sameClick" afterEffect="1">
                                          <p:stCondLst>
                                            <p:cond evt="end" delay="0">
                                              <p:tn val="16"/>
                                            </p:cond>
                                          </p:stCondLst>
                                        </p:cTn>
                                        <p:tgtEl>
                                          <p:spTgt spid="6"/>
                                        </p:tgtEl>
                                        <p:attrNameLst>
                                          <p:attrName>style.visibility</p:attrName>
                                        </p:attrNameLst>
                                      </p:cBhvr>
                                      <p:to>
                                        <p:strVal val="hidden"/>
                                      </p:to>
                                    </p:set>
                                  </p:sub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54" presetClass="exit" presetSubtype="0" decel="100000" fill="hold" nodeType="afterEffect">
                                  <p:stCondLst>
                                    <p:cond delay="0"/>
                                  </p:stCondLst>
                                  <p:childTnLst>
                                    <p:anim calcmode="lin" valueType="num">
                                      <p:cBhvr>
                                        <p:cTn id="24" dur="500"/>
                                        <p:tgtEl>
                                          <p:spTgt spid="96"/>
                                        </p:tgtEl>
                                        <p:attrNameLst>
                                          <p:attrName>ppt_w</p:attrName>
                                        </p:attrNameLst>
                                      </p:cBhvr>
                                      <p:tavLst>
                                        <p:tav tm="0">
                                          <p:val>
                                            <p:strVal val="ppt_w"/>
                                          </p:val>
                                        </p:tav>
                                        <p:tav tm="100000">
                                          <p:val>
                                            <p:strVal val="ppt_w*0.05"/>
                                          </p:val>
                                        </p:tav>
                                      </p:tavLst>
                                    </p:anim>
                                    <p:anim calcmode="lin" valueType="num">
                                      <p:cBhvr>
                                        <p:cTn id="25" dur="500"/>
                                        <p:tgtEl>
                                          <p:spTgt spid="96"/>
                                        </p:tgtEl>
                                        <p:attrNameLst>
                                          <p:attrName>ppt_h</p:attrName>
                                        </p:attrNameLst>
                                      </p:cBhvr>
                                      <p:tavLst>
                                        <p:tav tm="0">
                                          <p:val>
                                            <p:strVal val="ppt_h"/>
                                          </p:val>
                                        </p:tav>
                                        <p:tav tm="100000">
                                          <p:val>
                                            <p:strVal val="ppt_h"/>
                                          </p:val>
                                        </p:tav>
                                      </p:tavLst>
                                    </p:anim>
                                    <p:anim calcmode="lin" valueType="num">
                                      <p:cBhvr>
                                        <p:cTn id="26" dur="500"/>
                                        <p:tgtEl>
                                          <p:spTgt spid="96"/>
                                        </p:tgtEl>
                                        <p:attrNameLst>
                                          <p:attrName>ppt_x</p:attrName>
                                        </p:attrNameLst>
                                      </p:cBhvr>
                                      <p:tavLst>
                                        <p:tav tm="0">
                                          <p:val>
                                            <p:strVal val="ppt_x"/>
                                          </p:val>
                                        </p:tav>
                                        <p:tav tm="100000">
                                          <p:val>
                                            <p:strVal val="ppt_x-.2"/>
                                          </p:val>
                                        </p:tav>
                                      </p:tavLst>
                                    </p:anim>
                                    <p:anim calcmode="lin" valueType="num">
                                      <p:cBhvr>
                                        <p:cTn id="27" dur="500"/>
                                        <p:tgtEl>
                                          <p:spTgt spid="96"/>
                                        </p:tgtEl>
                                        <p:attrNameLst>
                                          <p:attrName>ppt_y</p:attrName>
                                        </p:attrNameLst>
                                      </p:cBhvr>
                                      <p:tavLst>
                                        <p:tav tm="0">
                                          <p:val>
                                            <p:strVal val="ppt_y"/>
                                          </p:val>
                                        </p:tav>
                                        <p:tav tm="100000">
                                          <p:val>
                                            <p:strVal val="ppt_y"/>
                                          </p:val>
                                        </p:tav>
                                      </p:tavLst>
                                    </p:anim>
                                    <p:animEffect transition="out" filter="fade">
                                      <p:cBhvr>
                                        <p:cTn id="28" dur="500"/>
                                        <p:tgtEl>
                                          <p:spTgt spid="96"/>
                                        </p:tgtEl>
                                      </p:cBhvr>
                                    </p:animEffect>
                                    <p:set>
                                      <p:cBhvr>
                                        <p:cTn id="29" dur="1" fill="hold">
                                          <p:stCondLst>
                                            <p:cond delay="499"/>
                                          </p:stCondLst>
                                        </p:cTn>
                                        <p:tgtEl>
                                          <p:spTgt spid="96"/>
                                        </p:tgtEl>
                                        <p:attrNameLst>
                                          <p:attrName>style.visibility</p:attrName>
                                        </p:attrNameLst>
                                      </p:cBhvr>
                                      <p:to>
                                        <p:strVal val="hidden"/>
                                      </p:to>
                                    </p:set>
                                  </p:childTnLst>
                                </p:cTn>
                              </p:par>
                              <p:par>
                                <p:cTn id="30" presetID="54" presetClass="exit" presetSubtype="0" decel="100000" fill="hold" nodeType="withEffect">
                                  <p:stCondLst>
                                    <p:cond delay="500"/>
                                  </p:stCondLst>
                                  <p:childTnLst>
                                    <p:anim calcmode="lin" valueType="num">
                                      <p:cBhvr>
                                        <p:cTn id="31" dur="500"/>
                                        <p:tgtEl>
                                          <p:spTgt spid="4"/>
                                        </p:tgtEl>
                                        <p:attrNameLst>
                                          <p:attrName>ppt_w</p:attrName>
                                        </p:attrNameLst>
                                      </p:cBhvr>
                                      <p:tavLst>
                                        <p:tav tm="0">
                                          <p:val>
                                            <p:strVal val="ppt_w"/>
                                          </p:val>
                                        </p:tav>
                                        <p:tav tm="100000">
                                          <p:val>
                                            <p:strVal val="ppt_w*0.05"/>
                                          </p:val>
                                        </p:tav>
                                      </p:tavLst>
                                    </p:anim>
                                    <p:anim calcmode="lin" valueType="num">
                                      <p:cBhvr>
                                        <p:cTn id="32" dur="500"/>
                                        <p:tgtEl>
                                          <p:spTgt spid="4"/>
                                        </p:tgtEl>
                                        <p:attrNameLst>
                                          <p:attrName>ppt_h</p:attrName>
                                        </p:attrNameLst>
                                      </p:cBhvr>
                                      <p:tavLst>
                                        <p:tav tm="0">
                                          <p:val>
                                            <p:strVal val="ppt_h"/>
                                          </p:val>
                                        </p:tav>
                                        <p:tav tm="100000">
                                          <p:val>
                                            <p:strVal val="ppt_h"/>
                                          </p:val>
                                        </p:tav>
                                      </p:tavLst>
                                    </p:anim>
                                    <p:anim calcmode="lin" valueType="num">
                                      <p:cBhvr>
                                        <p:cTn id="33" dur="500"/>
                                        <p:tgtEl>
                                          <p:spTgt spid="4"/>
                                        </p:tgtEl>
                                        <p:attrNameLst>
                                          <p:attrName>ppt_x</p:attrName>
                                        </p:attrNameLst>
                                      </p:cBhvr>
                                      <p:tavLst>
                                        <p:tav tm="0">
                                          <p:val>
                                            <p:strVal val="ppt_x"/>
                                          </p:val>
                                        </p:tav>
                                        <p:tav tm="100000">
                                          <p:val>
                                            <p:strVal val="ppt_x-.2"/>
                                          </p:val>
                                        </p:tav>
                                      </p:tavLst>
                                    </p:anim>
                                    <p:anim calcmode="lin" valueType="num">
                                      <p:cBhvr>
                                        <p:cTn id="34" dur="500"/>
                                        <p:tgtEl>
                                          <p:spTgt spid="4"/>
                                        </p:tgtEl>
                                        <p:attrNameLst>
                                          <p:attrName>ppt_y</p:attrName>
                                        </p:attrNameLst>
                                      </p:cBhvr>
                                      <p:tavLst>
                                        <p:tav tm="0">
                                          <p:val>
                                            <p:strVal val="ppt_y"/>
                                          </p:val>
                                        </p:tav>
                                        <p:tav tm="100000">
                                          <p:val>
                                            <p:strVal val="ppt_y"/>
                                          </p:val>
                                        </p:tav>
                                      </p:tavLst>
                                    </p:anim>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idx="1"/>
          </p:nvPr>
        </p:nvSpPr>
        <p:spPr/>
        <p:txBody>
          <a:bodyPr/>
          <a:lstStyle/>
          <a:p>
            <a:endParaRPr lang="en-US">
              <a:latin typeface="Arial" pitchFamily="34" charset="0"/>
              <a:cs typeface="Arial" pitchFamily="34" charset="0"/>
            </a:endParaRPr>
          </a:p>
        </p:txBody>
      </p:sp>
      <p:pic>
        <p:nvPicPr>
          <p:cNvPr id="78" name="Picture 2" descr="115_15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3"/>
          <p:cNvSpPr>
            <a:spLocks noChangeArrowheads="1"/>
          </p:cNvSpPr>
          <p:nvPr/>
        </p:nvSpPr>
        <p:spPr bwMode="auto">
          <a:xfrm>
            <a:off x="5029200" y="1577975"/>
            <a:ext cx="3733800" cy="312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2" name="Group 4"/>
          <p:cNvGrpSpPr>
            <a:grpSpLocks/>
          </p:cNvGrpSpPr>
          <p:nvPr/>
        </p:nvGrpSpPr>
        <p:grpSpPr bwMode="auto">
          <a:xfrm>
            <a:off x="5635625" y="1917700"/>
            <a:ext cx="2322513" cy="2560638"/>
            <a:chOff x="3550" y="502"/>
            <a:chExt cx="1463" cy="1613"/>
          </a:xfrm>
        </p:grpSpPr>
        <p:sp>
          <p:nvSpPr>
            <p:cNvPr id="67647" name="Oval 5"/>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48" name="Oval 6"/>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49" name="Oval 7"/>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0" name="Oval 8"/>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1" name="Oval 9"/>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2" name="Oval 10"/>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3" name="Oval 11"/>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4" name="Oval 12"/>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5" name="Oval 13"/>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6" name="Oval 14"/>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7" name="Oval 15"/>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8" name="Oval 16"/>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59" name="Oval 17"/>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60" name="Oval 18"/>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61" name="Oval 19"/>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4" name="Group 20"/>
          <p:cNvGrpSpPr>
            <a:grpSpLocks/>
          </p:cNvGrpSpPr>
          <p:nvPr/>
        </p:nvGrpSpPr>
        <p:grpSpPr bwMode="auto">
          <a:xfrm>
            <a:off x="927100" y="1423988"/>
            <a:ext cx="3286125" cy="3281362"/>
            <a:chOff x="584" y="191"/>
            <a:chExt cx="2070" cy="2067"/>
          </a:xfrm>
        </p:grpSpPr>
        <p:sp>
          <p:nvSpPr>
            <p:cNvPr id="67635" name="Oval 21"/>
            <p:cNvSpPr>
              <a:spLocks noChangeArrowheads="1"/>
            </p:cNvSpPr>
            <p:nvPr/>
          </p:nvSpPr>
          <p:spPr bwMode="auto">
            <a:xfrm>
              <a:off x="1503" y="314"/>
              <a:ext cx="348" cy="55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36" name="Oval 22"/>
            <p:cNvSpPr>
              <a:spLocks noChangeArrowheads="1"/>
            </p:cNvSpPr>
            <p:nvPr/>
          </p:nvSpPr>
          <p:spPr bwMode="auto">
            <a:xfrm rot="1683787" flipH="1">
              <a:off x="1934" y="1337"/>
              <a:ext cx="720" cy="40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37" name="Oval 23"/>
            <p:cNvSpPr>
              <a:spLocks noChangeArrowheads="1"/>
            </p:cNvSpPr>
            <p:nvPr/>
          </p:nvSpPr>
          <p:spPr bwMode="auto">
            <a:xfrm rot="613854">
              <a:off x="1952" y="868"/>
              <a:ext cx="281" cy="461"/>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38" name="Oval 24"/>
            <p:cNvSpPr>
              <a:spLocks noChangeArrowheads="1"/>
            </p:cNvSpPr>
            <p:nvPr/>
          </p:nvSpPr>
          <p:spPr bwMode="auto">
            <a:xfrm rot="613854">
              <a:off x="1536" y="1440"/>
              <a:ext cx="336" cy="81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39" name="Oval 25"/>
            <p:cNvSpPr>
              <a:spLocks noChangeArrowheads="1"/>
            </p:cNvSpPr>
            <p:nvPr/>
          </p:nvSpPr>
          <p:spPr bwMode="auto">
            <a:xfrm>
              <a:off x="1056" y="912"/>
              <a:ext cx="528" cy="96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40" name="Oval 26"/>
            <p:cNvSpPr>
              <a:spLocks noChangeArrowheads="1"/>
            </p:cNvSpPr>
            <p:nvPr/>
          </p:nvSpPr>
          <p:spPr bwMode="auto">
            <a:xfrm rot="613854">
              <a:off x="1584" y="720"/>
              <a:ext cx="52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41" name="Oval 27"/>
            <p:cNvSpPr>
              <a:spLocks noChangeArrowheads="1"/>
            </p:cNvSpPr>
            <p:nvPr/>
          </p:nvSpPr>
          <p:spPr bwMode="auto">
            <a:xfrm rot="-1205321">
              <a:off x="584" y="958"/>
              <a:ext cx="816" cy="48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42" name="Oval 28"/>
            <p:cNvSpPr>
              <a:spLocks noChangeArrowheads="1"/>
            </p:cNvSpPr>
            <p:nvPr/>
          </p:nvSpPr>
          <p:spPr bwMode="auto">
            <a:xfrm rot="737102">
              <a:off x="713" y="826"/>
              <a:ext cx="672" cy="33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43" name="Oval 29"/>
            <p:cNvSpPr>
              <a:spLocks noChangeArrowheads="1"/>
            </p:cNvSpPr>
            <p:nvPr/>
          </p:nvSpPr>
          <p:spPr bwMode="auto">
            <a:xfrm rot="737102">
              <a:off x="912" y="413"/>
              <a:ext cx="672" cy="33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44" name="Oval 30"/>
            <p:cNvSpPr>
              <a:spLocks noChangeArrowheads="1"/>
            </p:cNvSpPr>
            <p:nvPr/>
          </p:nvSpPr>
          <p:spPr bwMode="auto">
            <a:xfrm rot="20862898" flipH="1">
              <a:off x="1829" y="623"/>
              <a:ext cx="672" cy="38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45" name="Oval 31"/>
            <p:cNvSpPr>
              <a:spLocks noChangeArrowheads="1"/>
            </p:cNvSpPr>
            <p:nvPr/>
          </p:nvSpPr>
          <p:spPr bwMode="auto">
            <a:xfrm rot="737102">
              <a:off x="1525" y="1102"/>
              <a:ext cx="384" cy="43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46" name="Oval 32"/>
            <p:cNvSpPr>
              <a:spLocks noChangeArrowheads="1"/>
            </p:cNvSpPr>
            <p:nvPr/>
          </p:nvSpPr>
          <p:spPr bwMode="auto">
            <a:xfrm rot="737102">
              <a:off x="1727" y="191"/>
              <a:ext cx="432" cy="62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5" name="Group 33"/>
          <p:cNvGrpSpPr>
            <a:grpSpLocks/>
          </p:cNvGrpSpPr>
          <p:nvPr/>
        </p:nvGrpSpPr>
        <p:grpSpPr bwMode="auto">
          <a:xfrm>
            <a:off x="1600200" y="1951038"/>
            <a:ext cx="6318250" cy="2498725"/>
            <a:chOff x="1008" y="523"/>
            <a:chExt cx="3980" cy="1574"/>
          </a:xfrm>
        </p:grpSpPr>
        <p:sp>
          <p:nvSpPr>
            <p:cNvPr id="110" name="Line 34"/>
            <p:cNvSpPr>
              <a:spLocks noChangeShapeType="1"/>
            </p:cNvSpPr>
            <p:nvPr/>
          </p:nvSpPr>
          <p:spPr bwMode="auto">
            <a:xfrm>
              <a:off x="2304" y="1536"/>
              <a:ext cx="1880" cy="561"/>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1" name="Line 35"/>
            <p:cNvSpPr>
              <a:spLocks noChangeShapeType="1"/>
            </p:cNvSpPr>
            <p:nvPr/>
          </p:nvSpPr>
          <p:spPr bwMode="auto">
            <a:xfrm>
              <a:off x="1680" y="1824"/>
              <a:ext cx="2619" cy="113"/>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2" name="Line 36"/>
            <p:cNvSpPr>
              <a:spLocks noChangeShapeType="1"/>
            </p:cNvSpPr>
            <p:nvPr/>
          </p:nvSpPr>
          <p:spPr bwMode="auto">
            <a:xfrm>
              <a:off x="1296" y="1392"/>
              <a:ext cx="3692" cy="449"/>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3" name="Line 37"/>
            <p:cNvSpPr>
              <a:spLocks noChangeShapeType="1"/>
            </p:cNvSpPr>
            <p:nvPr/>
          </p:nvSpPr>
          <p:spPr bwMode="auto">
            <a:xfrm>
              <a:off x="1008" y="1200"/>
              <a:ext cx="3504" cy="38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4" name="Line 38"/>
            <p:cNvSpPr>
              <a:spLocks noChangeShapeType="1"/>
            </p:cNvSpPr>
            <p:nvPr/>
          </p:nvSpPr>
          <p:spPr bwMode="auto">
            <a:xfrm>
              <a:off x="1044" y="981"/>
              <a:ext cx="3273" cy="392"/>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5" name="Line 39"/>
            <p:cNvSpPr>
              <a:spLocks noChangeShapeType="1"/>
            </p:cNvSpPr>
            <p:nvPr/>
          </p:nvSpPr>
          <p:spPr bwMode="auto">
            <a:xfrm>
              <a:off x="1728" y="1344"/>
              <a:ext cx="2282" cy="67"/>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6" name="Line 40"/>
            <p:cNvSpPr>
              <a:spLocks noChangeShapeType="1"/>
            </p:cNvSpPr>
            <p:nvPr/>
          </p:nvSpPr>
          <p:spPr bwMode="auto">
            <a:xfrm>
              <a:off x="2112" y="1104"/>
              <a:ext cx="2319" cy="646"/>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7" name="Line 41"/>
            <p:cNvSpPr>
              <a:spLocks noChangeShapeType="1"/>
            </p:cNvSpPr>
            <p:nvPr/>
          </p:nvSpPr>
          <p:spPr bwMode="auto">
            <a:xfrm>
              <a:off x="1248" y="576"/>
              <a:ext cx="2618" cy="590"/>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8" name="Line 42"/>
            <p:cNvSpPr>
              <a:spLocks noChangeShapeType="1"/>
            </p:cNvSpPr>
            <p:nvPr/>
          </p:nvSpPr>
          <p:spPr bwMode="auto">
            <a:xfrm>
              <a:off x="1680" y="576"/>
              <a:ext cx="3245" cy="435"/>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19" name="Line 43"/>
            <p:cNvSpPr>
              <a:spLocks noChangeShapeType="1"/>
            </p:cNvSpPr>
            <p:nvPr/>
          </p:nvSpPr>
          <p:spPr bwMode="auto">
            <a:xfrm flipV="1">
              <a:off x="2160" y="727"/>
              <a:ext cx="1411" cy="89"/>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20" name="Line 44"/>
            <p:cNvSpPr>
              <a:spLocks noChangeShapeType="1"/>
            </p:cNvSpPr>
            <p:nvPr/>
          </p:nvSpPr>
          <p:spPr bwMode="auto">
            <a:xfrm flipV="1">
              <a:off x="1920" y="523"/>
              <a:ext cx="1639" cy="5"/>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21" name="Line 45"/>
            <p:cNvSpPr>
              <a:spLocks noChangeShapeType="1"/>
            </p:cNvSpPr>
            <p:nvPr/>
          </p:nvSpPr>
          <p:spPr bwMode="auto">
            <a:xfrm>
              <a:off x="1824" y="864"/>
              <a:ext cx="2921" cy="50"/>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67592" name="Group 46"/>
          <p:cNvGrpSpPr>
            <a:grpSpLocks/>
          </p:cNvGrpSpPr>
          <p:nvPr/>
        </p:nvGrpSpPr>
        <p:grpSpPr bwMode="auto">
          <a:xfrm>
            <a:off x="5562600" y="1958975"/>
            <a:ext cx="3011488" cy="2671763"/>
            <a:chOff x="3504" y="525"/>
            <a:chExt cx="1897" cy="1683"/>
          </a:xfrm>
        </p:grpSpPr>
        <p:sp>
          <p:nvSpPr>
            <p:cNvPr id="67594" name="Oval 47"/>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595" name="Oval 48"/>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596" name="Oval 49"/>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597" name="Oval 50"/>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598" name="Oval 51"/>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599" name="Oval 52"/>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0" name="Oval 53"/>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1" name="Oval 54"/>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2" name="Oval 55"/>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3" name="Oval 56"/>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4" name="Oval 57"/>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5" name="Oval 58"/>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6" name="Oval 59"/>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7" name="Oval 60"/>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8" name="Oval 61"/>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09" name="Oval 62"/>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0" name="Oval 63"/>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1" name="Oval 64"/>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2" name="Oval 65"/>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3" name="Oval 66"/>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4" name="Oval 67"/>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5" name="Oval 68"/>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6" name="Oval 69"/>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7" name="Oval 70"/>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8" name="Oval 71"/>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19" name="Oval 72"/>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20" name="Oval 73"/>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21" name="Oval 74"/>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7622" name="Oval 75"/>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sp>
        <p:nvSpPr>
          <p:cNvPr id="152"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Visual words: </a:t>
            </a:r>
            <a:r>
              <a:rPr kumimoji="0" lang="en-US" sz="4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a:t>
            </a:r>
            <a:r>
              <a:rPr kumimoji="0" lang="en-US" sz="44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ain idea</a:t>
            </a:r>
          </a:p>
        </p:txBody>
      </p:sp>
      <p:sp>
        <p:nvSpPr>
          <p:cNvPr id="79"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en-US" sz="10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Nister</a:t>
            </a: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CVPR 2006</a:t>
            </a:r>
          </a:p>
        </p:txBody>
      </p:sp>
      <p:sp>
        <p:nvSpPr>
          <p:cNvPr id="3" name="Slide Number Placeholder 2">
            <a:extLst>
              <a:ext uri="{FF2B5EF4-FFF2-40B4-BE49-F238E27FC236}">
                <a16:creationId xmlns:a16="http://schemas.microsoft.com/office/drawing/2014/main" id="{3CCC9013-0D61-44E6-91D9-7473379B9083}"/>
              </a:ext>
            </a:extLst>
          </p:cNvPr>
          <p:cNvSpPr>
            <a:spLocks noGrp="1"/>
          </p:cNvSpPr>
          <p:nvPr>
            <p:ph type="sldNum" sz="quarter" idx="12"/>
          </p:nvPr>
        </p:nvSpPr>
        <p:spPr/>
        <p:txBody>
          <a:bodyPr/>
          <a:lstStyle/>
          <a:p>
            <a:pPr>
              <a:defRPr/>
            </a:pPr>
            <a:fld id="{F06E71E2-51D6-4385-A36A-210EC8DC474B}" type="slidenum">
              <a:rPr lang="en-US" smtClean="0">
                <a:solidFill>
                  <a:srgbClr val="000000">
                    <a:tint val="75000"/>
                  </a:srgbClr>
                </a:solidFill>
              </a:rPr>
              <a:pPr>
                <a:defRPr/>
              </a:pPr>
              <a:t>88</a:t>
            </a:fld>
            <a:endParaRPr lang="en-US">
              <a:solidFill>
                <a:srgbClr val="000000">
                  <a:tint val="75000"/>
                </a:srgbClr>
              </a:solidFill>
            </a:endParaRPr>
          </a:p>
        </p:txBody>
      </p:sp>
    </p:spTree>
    <p:extLst>
      <p:ext uri="{BB962C8B-B14F-4D97-AF65-F5344CB8AC3E}">
        <p14:creationId xmlns:p14="http://schemas.microsoft.com/office/powerpoint/2010/main" val="4077106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anim calcmode="lin" valueType="num">
                                      <p:cBhvr>
                                        <p:cTn id="8" dur="500" fill="hold"/>
                                        <p:tgtEl>
                                          <p:spTgt spid="78"/>
                                        </p:tgtEl>
                                        <p:attrNameLst>
                                          <p:attrName>ppt_x</p:attrName>
                                        </p:attrNameLst>
                                      </p:cBhvr>
                                      <p:tavLst>
                                        <p:tav tm="0">
                                          <p:val>
                                            <p:strVal val="#ppt_x"/>
                                          </p:val>
                                        </p:tav>
                                        <p:tav tm="100000">
                                          <p:val>
                                            <p:strVal val="#ppt_x"/>
                                          </p:val>
                                        </p:tav>
                                      </p:tavLst>
                                    </p:anim>
                                    <p:anim calcmode="lin" valueType="num">
                                      <p:cBhvr>
                                        <p:cTn id="9" dur="500" fill="hold"/>
                                        <p:tgtEl>
                                          <p:spTgt spid="7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subTnLst>
                                    <p:set>
                                      <p:cBhvr override="childStyle">
                                        <p:cTn dur="1" fill="hold" display="0" masterRel="sameClick" afterEffect="1">
                                          <p:stCondLst>
                                            <p:cond evt="end" delay="0">
                                              <p:tn val="15"/>
                                            </p:cond>
                                          </p:stCondLst>
                                        </p:cTn>
                                        <p:tgtEl>
                                          <p:spTgt spid="5"/>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78"/>
                                        </p:tgtEl>
                                        <p:attrNameLst>
                                          <p:attrName>ppt_w</p:attrName>
                                        </p:attrNameLst>
                                      </p:cBhvr>
                                      <p:tavLst>
                                        <p:tav tm="0">
                                          <p:val>
                                            <p:strVal val="ppt_w"/>
                                          </p:val>
                                        </p:tav>
                                        <p:tav tm="100000">
                                          <p:val>
                                            <p:strVal val="ppt_w*0.05"/>
                                          </p:val>
                                        </p:tav>
                                      </p:tavLst>
                                    </p:anim>
                                    <p:anim calcmode="lin" valueType="num">
                                      <p:cBhvr>
                                        <p:cTn id="24" dur="500"/>
                                        <p:tgtEl>
                                          <p:spTgt spid="78"/>
                                        </p:tgtEl>
                                        <p:attrNameLst>
                                          <p:attrName>ppt_h</p:attrName>
                                        </p:attrNameLst>
                                      </p:cBhvr>
                                      <p:tavLst>
                                        <p:tav tm="0">
                                          <p:val>
                                            <p:strVal val="ppt_h"/>
                                          </p:val>
                                        </p:tav>
                                        <p:tav tm="100000">
                                          <p:val>
                                            <p:strVal val="ppt_h"/>
                                          </p:val>
                                        </p:tav>
                                      </p:tavLst>
                                    </p:anim>
                                    <p:anim calcmode="lin" valueType="num">
                                      <p:cBhvr>
                                        <p:cTn id="25" dur="500"/>
                                        <p:tgtEl>
                                          <p:spTgt spid="78"/>
                                        </p:tgtEl>
                                        <p:attrNameLst>
                                          <p:attrName>ppt_x</p:attrName>
                                        </p:attrNameLst>
                                      </p:cBhvr>
                                      <p:tavLst>
                                        <p:tav tm="0">
                                          <p:val>
                                            <p:strVal val="ppt_x"/>
                                          </p:val>
                                        </p:tav>
                                        <p:tav tm="100000">
                                          <p:val>
                                            <p:strVal val="ppt_x-.2"/>
                                          </p:val>
                                        </p:tav>
                                      </p:tavLst>
                                    </p:anim>
                                    <p:anim calcmode="lin" valueType="num">
                                      <p:cBhvr>
                                        <p:cTn id="26" dur="500"/>
                                        <p:tgtEl>
                                          <p:spTgt spid="78"/>
                                        </p:tgtEl>
                                        <p:attrNameLst>
                                          <p:attrName>ppt_y</p:attrName>
                                        </p:attrNameLst>
                                      </p:cBhvr>
                                      <p:tavLst>
                                        <p:tav tm="0">
                                          <p:val>
                                            <p:strVal val="ppt_y"/>
                                          </p:val>
                                        </p:tav>
                                        <p:tav tm="100000">
                                          <p:val>
                                            <p:strVal val="ppt_y"/>
                                          </p:val>
                                        </p:tav>
                                      </p:tavLst>
                                    </p:anim>
                                    <p:animEffect transition="out" filter="fade">
                                      <p:cBhvr>
                                        <p:cTn id="27" dur="500"/>
                                        <p:tgtEl>
                                          <p:spTgt spid="78"/>
                                        </p:tgtEl>
                                      </p:cBhvr>
                                    </p:animEffect>
                                    <p:set>
                                      <p:cBhvr>
                                        <p:cTn id="28" dur="1" fill="hold">
                                          <p:stCondLst>
                                            <p:cond delay="499"/>
                                          </p:stCondLst>
                                        </p:cTn>
                                        <p:tgtEl>
                                          <p:spTgt spid="78"/>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4"/>
                                        </p:tgtEl>
                                        <p:attrNameLst>
                                          <p:attrName>ppt_w</p:attrName>
                                        </p:attrNameLst>
                                      </p:cBhvr>
                                      <p:tavLst>
                                        <p:tav tm="0">
                                          <p:val>
                                            <p:strVal val="ppt_w"/>
                                          </p:val>
                                        </p:tav>
                                        <p:tav tm="100000">
                                          <p:val>
                                            <p:strVal val="ppt_w*0.05"/>
                                          </p:val>
                                        </p:tav>
                                      </p:tavLst>
                                    </p:anim>
                                    <p:anim calcmode="lin" valueType="num">
                                      <p:cBhvr>
                                        <p:cTn id="31" dur="500"/>
                                        <p:tgtEl>
                                          <p:spTgt spid="4"/>
                                        </p:tgtEl>
                                        <p:attrNameLst>
                                          <p:attrName>ppt_h</p:attrName>
                                        </p:attrNameLst>
                                      </p:cBhvr>
                                      <p:tavLst>
                                        <p:tav tm="0">
                                          <p:val>
                                            <p:strVal val="ppt_h"/>
                                          </p:val>
                                        </p:tav>
                                        <p:tav tm="100000">
                                          <p:val>
                                            <p:strVal val="ppt_h"/>
                                          </p:val>
                                        </p:tav>
                                      </p:tavLst>
                                    </p:anim>
                                    <p:anim calcmode="lin" valueType="num">
                                      <p:cBhvr>
                                        <p:cTn id="32" dur="500"/>
                                        <p:tgtEl>
                                          <p:spTgt spid="4"/>
                                        </p:tgtEl>
                                        <p:attrNameLst>
                                          <p:attrName>ppt_x</p:attrName>
                                        </p:attrNameLst>
                                      </p:cBhvr>
                                      <p:tavLst>
                                        <p:tav tm="0">
                                          <p:val>
                                            <p:strVal val="ppt_x"/>
                                          </p:val>
                                        </p:tav>
                                        <p:tav tm="100000">
                                          <p:val>
                                            <p:strVal val="ppt_x-.2"/>
                                          </p:val>
                                        </p:tav>
                                      </p:tavLst>
                                    </p:anim>
                                    <p:anim calcmode="lin" valueType="num">
                                      <p:cBhvr>
                                        <p:cTn id="33" dur="500"/>
                                        <p:tgtEl>
                                          <p:spTgt spid="4"/>
                                        </p:tgtEl>
                                        <p:attrNameLst>
                                          <p:attrName>ppt_y</p:attrName>
                                        </p:attrNameLst>
                                      </p:cBhvr>
                                      <p:tavLst>
                                        <p:tav tm="0">
                                          <p:val>
                                            <p:strVal val="ppt_y"/>
                                          </p:val>
                                        </p:tav>
                                        <p:tav tm="100000">
                                          <p:val>
                                            <p:strVal val="ppt_y"/>
                                          </p:val>
                                        </p:tav>
                                      </p:tavLst>
                                    </p:anim>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Content Placeholder 2"/>
          <p:cNvSpPr>
            <a:spLocks noGrp="1"/>
          </p:cNvSpPr>
          <p:nvPr>
            <p:ph idx="1"/>
          </p:nvPr>
        </p:nvSpPr>
        <p:spPr/>
        <p:txBody>
          <a:bodyPr/>
          <a:lstStyle/>
          <a:p>
            <a:endParaRPr lang="en-US">
              <a:latin typeface="Arial" pitchFamily="34" charset="0"/>
              <a:cs typeface="Arial" pitchFamily="34" charset="0"/>
            </a:endParaRPr>
          </a:p>
        </p:txBody>
      </p:sp>
      <p:pic>
        <p:nvPicPr>
          <p:cNvPr id="124" name="Picture 2" descr="115_153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Rectangle 3"/>
          <p:cNvSpPr>
            <a:spLocks noChangeArrowheads="1"/>
          </p:cNvSpPr>
          <p:nvPr/>
        </p:nvSpPr>
        <p:spPr bwMode="auto">
          <a:xfrm>
            <a:off x="5029200" y="1577975"/>
            <a:ext cx="3733800" cy="312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4" name="Group 4"/>
          <p:cNvGrpSpPr>
            <a:grpSpLocks/>
          </p:cNvGrpSpPr>
          <p:nvPr/>
        </p:nvGrpSpPr>
        <p:grpSpPr bwMode="auto">
          <a:xfrm>
            <a:off x="762000" y="1870075"/>
            <a:ext cx="3863975" cy="2670175"/>
            <a:chOff x="480" y="472"/>
            <a:chExt cx="2434" cy="1682"/>
          </a:xfrm>
        </p:grpSpPr>
        <p:sp>
          <p:nvSpPr>
            <p:cNvPr id="68714" name="Oval 5"/>
            <p:cNvSpPr>
              <a:spLocks noChangeArrowheads="1"/>
            </p:cNvSpPr>
            <p:nvPr/>
          </p:nvSpPr>
          <p:spPr bwMode="auto">
            <a:xfrm rot="613854">
              <a:off x="959" y="1444"/>
              <a:ext cx="384" cy="43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15" name="Oval 6"/>
            <p:cNvSpPr>
              <a:spLocks noChangeArrowheads="1"/>
            </p:cNvSpPr>
            <p:nvPr/>
          </p:nvSpPr>
          <p:spPr bwMode="auto">
            <a:xfrm rot="613854">
              <a:off x="814" y="575"/>
              <a:ext cx="384" cy="335"/>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16" name="Oval 7"/>
            <p:cNvSpPr>
              <a:spLocks noChangeArrowheads="1"/>
            </p:cNvSpPr>
            <p:nvPr/>
          </p:nvSpPr>
          <p:spPr bwMode="auto">
            <a:xfrm>
              <a:off x="480" y="864"/>
              <a:ext cx="463" cy="81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17" name="Oval 8"/>
            <p:cNvSpPr>
              <a:spLocks noChangeArrowheads="1"/>
            </p:cNvSpPr>
            <p:nvPr/>
          </p:nvSpPr>
          <p:spPr bwMode="auto">
            <a:xfrm rot="-659712">
              <a:off x="714" y="1546"/>
              <a:ext cx="288" cy="24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18" name="Oval 9"/>
            <p:cNvSpPr>
              <a:spLocks noChangeArrowheads="1"/>
            </p:cNvSpPr>
            <p:nvPr/>
          </p:nvSpPr>
          <p:spPr bwMode="auto">
            <a:xfrm rot="-659712">
              <a:off x="964" y="815"/>
              <a:ext cx="384" cy="38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19" name="Oval 10"/>
            <p:cNvSpPr>
              <a:spLocks noChangeArrowheads="1"/>
            </p:cNvSpPr>
            <p:nvPr/>
          </p:nvSpPr>
          <p:spPr bwMode="auto">
            <a:xfrm rot="-659712">
              <a:off x="1160" y="662"/>
              <a:ext cx="472" cy="48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0" name="Oval 11"/>
            <p:cNvSpPr>
              <a:spLocks noChangeArrowheads="1"/>
            </p:cNvSpPr>
            <p:nvPr/>
          </p:nvSpPr>
          <p:spPr bwMode="auto">
            <a:xfrm rot="-659712">
              <a:off x="1571" y="992"/>
              <a:ext cx="384" cy="145"/>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1" name="Oval 12"/>
            <p:cNvSpPr>
              <a:spLocks noChangeArrowheads="1"/>
            </p:cNvSpPr>
            <p:nvPr/>
          </p:nvSpPr>
          <p:spPr bwMode="auto">
            <a:xfrm rot="-323525">
              <a:off x="1932" y="1240"/>
              <a:ext cx="23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2" name="Oval 13"/>
            <p:cNvSpPr>
              <a:spLocks noChangeArrowheads="1"/>
            </p:cNvSpPr>
            <p:nvPr/>
          </p:nvSpPr>
          <p:spPr bwMode="auto">
            <a:xfrm rot="-323525">
              <a:off x="1891" y="1465"/>
              <a:ext cx="23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3" name="Oval 14"/>
            <p:cNvSpPr>
              <a:spLocks noChangeArrowheads="1"/>
            </p:cNvSpPr>
            <p:nvPr/>
          </p:nvSpPr>
          <p:spPr bwMode="auto">
            <a:xfrm rot="-323525">
              <a:off x="1942" y="1134"/>
              <a:ext cx="23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4" name="Oval 15"/>
            <p:cNvSpPr>
              <a:spLocks noChangeArrowheads="1"/>
            </p:cNvSpPr>
            <p:nvPr/>
          </p:nvSpPr>
          <p:spPr bwMode="auto">
            <a:xfrm rot="613854">
              <a:off x="1001" y="1057"/>
              <a:ext cx="410" cy="4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5" name="Oval 16"/>
            <p:cNvSpPr>
              <a:spLocks noChangeArrowheads="1"/>
            </p:cNvSpPr>
            <p:nvPr/>
          </p:nvSpPr>
          <p:spPr bwMode="auto">
            <a:xfrm rot="-323525">
              <a:off x="1824" y="1677"/>
              <a:ext cx="236" cy="16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6" name="Oval 17"/>
            <p:cNvSpPr>
              <a:spLocks noChangeArrowheads="1"/>
            </p:cNvSpPr>
            <p:nvPr/>
          </p:nvSpPr>
          <p:spPr bwMode="auto">
            <a:xfrm rot="-323525">
              <a:off x="1879" y="813"/>
              <a:ext cx="23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7" name="Oval 18"/>
            <p:cNvSpPr>
              <a:spLocks noChangeArrowheads="1"/>
            </p:cNvSpPr>
            <p:nvPr/>
          </p:nvSpPr>
          <p:spPr bwMode="auto">
            <a:xfrm rot="608847">
              <a:off x="1779" y="612"/>
              <a:ext cx="25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8" name="Oval 19"/>
            <p:cNvSpPr>
              <a:spLocks noChangeArrowheads="1"/>
            </p:cNvSpPr>
            <p:nvPr/>
          </p:nvSpPr>
          <p:spPr bwMode="auto">
            <a:xfrm rot="608847">
              <a:off x="1680" y="480"/>
              <a:ext cx="189" cy="15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29" name="Oval 20"/>
            <p:cNvSpPr>
              <a:spLocks noChangeArrowheads="1"/>
            </p:cNvSpPr>
            <p:nvPr/>
          </p:nvSpPr>
          <p:spPr bwMode="auto">
            <a:xfrm rot="608847">
              <a:off x="971" y="472"/>
              <a:ext cx="432"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30" name="Oval 21"/>
            <p:cNvSpPr>
              <a:spLocks noChangeArrowheads="1"/>
            </p:cNvSpPr>
            <p:nvPr/>
          </p:nvSpPr>
          <p:spPr bwMode="auto">
            <a:xfrm rot="608847">
              <a:off x="1531" y="1007"/>
              <a:ext cx="449" cy="62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31" name="Oval 22"/>
            <p:cNvSpPr>
              <a:spLocks noChangeArrowheads="1"/>
            </p:cNvSpPr>
            <p:nvPr/>
          </p:nvSpPr>
          <p:spPr bwMode="auto">
            <a:xfrm rot="608847">
              <a:off x="1854" y="643"/>
              <a:ext cx="1060" cy="115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732" name="Oval 23"/>
            <p:cNvSpPr>
              <a:spLocks noChangeArrowheads="1"/>
            </p:cNvSpPr>
            <p:nvPr/>
          </p:nvSpPr>
          <p:spPr bwMode="auto">
            <a:xfrm rot="1501949">
              <a:off x="1346" y="1452"/>
              <a:ext cx="528" cy="70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5" name="Group 24"/>
          <p:cNvGrpSpPr>
            <a:grpSpLocks/>
          </p:cNvGrpSpPr>
          <p:nvPr/>
        </p:nvGrpSpPr>
        <p:grpSpPr bwMode="auto">
          <a:xfrm>
            <a:off x="1066800" y="1890713"/>
            <a:ext cx="7467600" cy="2227262"/>
            <a:chOff x="672" y="485"/>
            <a:chExt cx="4704" cy="1403"/>
          </a:xfrm>
        </p:grpSpPr>
        <p:sp>
          <p:nvSpPr>
            <p:cNvPr id="147" name="Line 25"/>
            <p:cNvSpPr>
              <a:spLocks noChangeShapeType="1"/>
            </p:cNvSpPr>
            <p:nvPr/>
          </p:nvSpPr>
          <p:spPr bwMode="auto">
            <a:xfrm flipV="1">
              <a:off x="2054" y="1152"/>
              <a:ext cx="3322" cy="76"/>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48" name="Line 26"/>
            <p:cNvSpPr>
              <a:spLocks noChangeShapeType="1"/>
            </p:cNvSpPr>
            <p:nvPr/>
          </p:nvSpPr>
          <p:spPr bwMode="auto">
            <a:xfrm flipV="1">
              <a:off x="1776" y="978"/>
              <a:ext cx="3279" cy="366"/>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49" name="Line 27"/>
            <p:cNvSpPr>
              <a:spLocks noChangeShapeType="1"/>
            </p:cNvSpPr>
            <p:nvPr/>
          </p:nvSpPr>
          <p:spPr bwMode="auto">
            <a:xfrm>
              <a:off x="2385" y="1209"/>
              <a:ext cx="2079" cy="26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0" name="Line 28"/>
            <p:cNvSpPr>
              <a:spLocks noChangeShapeType="1"/>
            </p:cNvSpPr>
            <p:nvPr/>
          </p:nvSpPr>
          <p:spPr bwMode="auto">
            <a:xfrm>
              <a:off x="1602" y="1809"/>
              <a:ext cx="2726" cy="79"/>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1" name="Line 29"/>
            <p:cNvSpPr>
              <a:spLocks noChangeShapeType="1"/>
            </p:cNvSpPr>
            <p:nvPr/>
          </p:nvSpPr>
          <p:spPr bwMode="auto">
            <a:xfrm>
              <a:off x="1152" y="1680"/>
              <a:ext cx="3062" cy="18"/>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2" name="Line 30"/>
            <p:cNvSpPr>
              <a:spLocks noChangeShapeType="1"/>
            </p:cNvSpPr>
            <p:nvPr/>
          </p:nvSpPr>
          <p:spPr bwMode="auto">
            <a:xfrm>
              <a:off x="1948" y="1754"/>
              <a:ext cx="2973" cy="6"/>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3" name="Line 31"/>
            <p:cNvSpPr>
              <a:spLocks noChangeShapeType="1"/>
            </p:cNvSpPr>
            <p:nvPr/>
          </p:nvSpPr>
          <p:spPr bwMode="auto">
            <a:xfrm>
              <a:off x="1993" y="1571"/>
              <a:ext cx="2289" cy="0"/>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4" name="Line 32"/>
            <p:cNvSpPr>
              <a:spLocks noChangeShapeType="1"/>
            </p:cNvSpPr>
            <p:nvPr/>
          </p:nvSpPr>
          <p:spPr bwMode="auto">
            <a:xfrm flipV="1">
              <a:off x="2064" y="841"/>
              <a:ext cx="1744" cy="503"/>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5" name="Line 33"/>
            <p:cNvSpPr>
              <a:spLocks noChangeShapeType="1"/>
            </p:cNvSpPr>
            <p:nvPr/>
          </p:nvSpPr>
          <p:spPr bwMode="auto">
            <a:xfrm>
              <a:off x="1968" y="912"/>
              <a:ext cx="2253" cy="20"/>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6" name="Line 34"/>
            <p:cNvSpPr>
              <a:spLocks noChangeShapeType="1"/>
            </p:cNvSpPr>
            <p:nvPr/>
          </p:nvSpPr>
          <p:spPr bwMode="auto">
            <a:xfrm flipV="1">
              <a:off x="1776" y="731"/>
              <a:ext cx="1945" cy="325"/>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7" name="Line 35"/>
            <p:cNvSpPr>
              <a:spLocks noChangeShapeType="1"/>
            </p:cNvSpPr>
            <p:nvPr/>
          </p:nvSpPr>
          <p:spPr bwMode="auto">
            <a:xfrm>
              <a:off x="1920" y="720"/>
              <a:ext cx="2392" cy="273"/>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8" name="Line 36"/>
            <p:cNvSpPr>
              <a:spLocks noChangeShapeType="1"/>
            </p:cNvSpPr>
            <p:nvPr/>
          </p:nvSpPr>
          <p:spPr bwMode="auto">
            <a:xfrm>
              <a:off x="1776" y="576"/>
              <a:ext cx="2931" cy="546"/>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59" name="Line 37"/>
            <p:cNvSpPr>
              <a:spLocks noChangeShapeType="1"/>
            </p:cNvSpPr>
            <p:nvPr/>
          </p:nvSpPr>
          <p:spPr bwMode="auto">
            <a:xfrm flipV="1">
              <a:off x="1392" y="632"/>
              <a:ext cx="3400" cy="280"/>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0" name="Line 38"/>
            <p:cNvSpPr>
              <a:spLocks noChangeShapeType="1"/>
            </p:cNvSpPr>
            <p:nvPr/>
          </p:nvSpPr>
          <p:spPr bwMode="auto">
            <a:xfrm>
              <a:off x="1200" y="624"/>
              <a:ext cx="3643" cy="242"/>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1" name="Line 39"/>
            <p:cNvSpPr>
              <a:spLocks noChangeShapeType="1"/>
            </p:cNvSpPr>
            <p:nvPr/>
          </p:nvSpPr>
          <p:spPr bwMode="auto">
            <a:xfrm>
              <a:off x="1000" y="742"/>
              <a:ext cx="3885" cy="197"/>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2" name="Line 40"/>
            <p:cNvSpPr>
              <a:spLocks noChangeShapeType="1"/>
            </p:cNvSpPr>
            <p:nvPr/>
          </p:nvSpPr>
          <p:spPr bwMode="auto">
            <a:xfrm flipV="1">
              <a:off x="1152" y="515"/>
              <a:ext cx="3575" cy="493"/>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3" name="Line 41"/>
            <p:cNvSpPr>
              <a:spLocks noChangeShapeType="1"/>
            </p:cNvSpPr>
            <p:nvPr/>
          </p:nvSpPr>
          <p:spPr bwMode="auto">
            <a:xfrm flipV="1">
              <a:off x="1200" y="742"/>
              <a:ext cx="3568" cy="55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4" name="Line 42"/>
            <p:cNvSpPr>
              <a:spLocks noChangeShapeType="1"/>
            </p:cNvSpPr>
            <p:nvPr/>
          </p:nvSpPr>
          <p:spPr bwMode="auto">
            <a:xfrm flipV="1">
              <a:off x="864" y="1316"/>
              <a:ext cx="2885" cy="364"/>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65" name="Line 43"/>
            <p:cNvSpPr>
              <a:spLocks noChangeShapeType="1"/>
            </p:cNvSpPr>
            <p:nvPr/>
          </p:nvSpPr>
          <p:spPr bwMode="auto">
            <a:xfrm flipV="1">
              <a:off x="672" y="485"/>
              <a:ext cx="3878" cy="811"/>
            </a:xfrm>
            <a:prstGeom prst="line">
              <a:avLst/>
            </a:prstGeom>
            <a:noFill/>
            <a:ln w="38100">
              <a:solidFill>
                <a:srgbClr val="80008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grpSp>
        <p:nvGrpSpPr>
          <p:cNvPr id="6" name="Group 44"/>
          <p:cNvGrpSpPr>
            <a:grpSpLocks/>
          </p:cNvGrpSpPr>
          <p:nvPr/>
        </p:nvGrpSpPr>
        <p:grpSpPr bwMode="auto">
          <a:xfrm>
            <a:off x="5889625" y="1881188"/>
            <a:ext cx="2647950" cy="2262187"/>
            <a:chOff x="3710" y="479"/>
            <a:chExt cx="1668" cy="1425"/>
          </a:xfrm>
        </p:grpSpPr>
        <p:sp>
          <p:nvSpPr>
            <p:cNvPr id="68675" name="Oval 45"/>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76" name="Oval 46"/>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77" name="Oval 47"/>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78" name="Oval 48"/>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79" name="Oval 4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0" name="Oval 50"/>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1" name="Oval 51"/>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2" name="Oval 52"/>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3" name="Oval 53"/>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4" name="Oval 54"/>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5" name="Oval 55"/>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6" name="Oval 56"/>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7" name="Oval 57"/>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8" name="Oval 58"/>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89" name="Oval 59"/>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90" name="Oval 60"/>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91" name="Oval 61"/>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92" name="Oval 62"/>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93" name="Oval 63"/>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94" name="Oval 64"/>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68617" name="Group 65"/>
          <p:cNvGrpSpPr>
            <a:grpSpLocks/>
          </p:cNvGrpSpPr>
          <p:nvPr/>
        </p:nvGrpSpPr>
        <p:grpSpPr bwMode="auto">
          <a:xfrm>
            <a:off x="5562600" y="1806575"/>
            <a:ext cx="3011488" cy="2824163"/>
            <a:chOff x="3504" y="432"/>
            <a:chExt cx="1897" cy="1779"/>
          </a:xfrm>
        </p:grpSpPr>
        <p:grpSp>
          <p:nvGrpSpPr>
            <p:cNvPr id="68619" name="Group 66"/>
            <p:cNvGrpSpPr>
              <a:grpSpLocks/>
            </p:cNvGrpSpPr>
            <p:nvPr/>
          </p:nvGrpSpPr>
          <p:grpSpPr bwMode="auto">
            <a:xfrm>
              <a:off x="4075" y="432"/>
              <a:ext cx="1075" cy="1355"/>
              <a:chOff x="4075" y="432"/>
              <a:chExt cx="1075" cy="1355"/>
            </a:xfrm>
          </p:grpSpPr>
          <p:sp>
            <p:nvSpPr>
              <p:cNvPr id="68666" name="Oval 67"/>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67" name="Oval 68"/>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68" name="Oval 69"/>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69" name="Oval 70"/>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70" name="Oval 71"/>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71" name="Oval 72"/>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72" name="Oval 73"/>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73" name="Oval 74"/>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74" name="Oval 75"/>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68620" name="Group 76"/>
            <p:cNvGrpSpPr>
              <a:grpSpLocks/>
            </p:cNvGrpSpPr>
            <p:nvPr/>
          </p:nvGrpSpPr>
          <p:grpSpPr bwMode="auto">
            <a:xfrm>
              <a:off x="3550" y="502"/>
              <a:ext cx="1463" cy="1613"/>
              <a:chOff x="3550" y="502"/>
              <a:chExt cx="1463" cy="1613"/>
            </a:xfrm>
          </p:grpSpPr>
          <p:sp>
            <p:nvSpPr>
              <p:cNvPr id="68651" name="Oval 77"/>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52" name="Oval 78"/>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53" name="Oval 79"/>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54" name="Oval 80"/>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55" name="Oval 81"/>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56" name="Oval 82"/>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57" name="Oval 83"/>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58" name="Oval 84"/>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59" name="Oval 85"/>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60" name="Oval 86"/>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61" name="Oval 87"/>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62" name="Oval 88"/>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63" name="Oval 89"/>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64" name="Oval 90"/>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65" name="Oval 91"/>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68621" name="Group 92"/>
            <p:cNvGrpSpPr>
              <a:grpSpLocks/>
            </p:cNvGrpSpPr>
            <p:nvPr/>
          </p:nvGrpSpPr>
          <p:grpSpPr bwMode="auto">
            <a:xfrm>
              <a:off x="3504" y="528"/>
              <a:ext cx="1897" cy="1683"/>
              <a:chOff x="3504" y="525"/>
              <a:chExt cx="1897" cy="1683"/>
            </a:xfrm>
          </p:grpSpPr>
          <p:sp>
            <p:nvSpPr>
              <p:cNvPr id="68622" name="Oval 93"/>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23" name="Oval 94"/>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24" name="Oval 95"/>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25" name="Oval 96"/>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26" name="Oval 97"/>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27" name="Oval 98"/>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28" name="Oval 9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29" name="Oval 100"/>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0" name="Oval 101"/>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1" name="Oval 102"/>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2" name="Oval 103"/>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3" name="Oval 104"/>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4" name="Oval 105"/>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5" name="Oval 106"/>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6" name="Oval 107"/>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7" name="Oval 108"/>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8" name="Oval 109"/>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39" name="Oval 110"/>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0" name="Oval 111"/>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1" name="Oval 112"/>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2" name="Oval 113"/>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3" name="Oval 114"/>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4" name="Oval 115"/>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5" name="Oval 116"/>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6" name="Oval 117"/>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7" name="Oval 118"/>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8" name="Oval 119"/>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49" name="Oval 120"/>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8650" name="Oval 121"/>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sp>
        <p:nvSpPr>
          <p:cNvPr id="244"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Visual words: </a:t>
            </a:r>
            <a:r>
              <a:rPr kumimoji="0" lang="en-US" sz="4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a:t>
            </a:r>
            <a:r>
              <a:rPr kumimoji="0" lang="en-US" sz="44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ain idea</a:t>
            </a:r>
          </a:p>
        </p:txBody>
      </p:sp>
      <p:sp>
        <p:nvSpPr>
          <p:cNvPr id="125"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en-US" sz="10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Nister</a:t>
            </a: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CVPR 2006</a:t>
            </a:r>
          </a:p>
        </p:txBody>
      </p:sp>
      <p:sp>
        <p:nvSpPr>
          <p:cNvPr id="2" name="Slide Number Placeholder 1">
            <a:extLst>
              <a:ext uri="{FF2B5EF4-FFF2-40B4-BE49-F238E27FC236}">
                <a16:creationId xmlns:a16="http://schemas.microsoft.com/office/drawing/2014/main" id="{AA11787E-A63E-4AEE-92D6-388E2699C54C}"/>
              </a:ext>
            </a:extLst>
          </p:cNvPr>
          <p:cNvSpPr>
            <a:spLocks noGrp="1"/>
          </p:cNvSpPr>
          <p:nvPr>
            <p:ph type="sldNum" sz="quarter" idx="12"/>
          </p:nvPr>
        </p:nvSpPr>
        <p:spPr/>
        <p:txBody>
          <a:bodyPr/>
          <a:lstStyle/>
          <a:p>
            <a:pPr>
              <a:defRPr/>
            </a:pPr>
            <a:fld id="{F06E71E2-51D6-4385-A36A-210EC8DC474B}" type="slidenum">
              <a:rPr lang="en-US" smtClean="0">
                <a:solidFill>
                  <a:srgbClr val="000000">
                    <a:tint val="75000"/>
                  </a:srgbClr>
                </a:solidFill>
              </a:rPr>
              <a:pPr>
                <a:defRPr/>
              </a:pPr>
              <a:t>89</a:t>
            </a:fld>
            <a:endParaRPr lang="en-US">
              <a:solidFill>
                <a:srgbClr val="000000">
                  <a:tint val="75000"/>
                </a:srgbClr>
              </a:solidFill>
            </a:endParaRPr>
          </a:p>
        </p:txBody>
      </p:sp>
    </p:spTree>
    <p:extLst>
      <p:ext uri="{BB962C8B-B14F-4D97-AF65-F5344CB8AC3E}">
        <p14:creationId xmlns:p14="http://schemas.microsoft.com/office/powerpoint/2010/main" val="13771592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anim calcmode="lin" valueType="num">
                                      <p:cBhvr>
                                        <p:cTn id="8" dur="500" fill="hold"/>
                                        <p:tgtEl>
                                          <p:spTgt spid="124"/>
                                        </p:tgtEl>
                                        <p:attrNameLst>
                                          <p:attrName>ppt_x</p:attrName>
                                        </p:attrNameLst>
                                      </p:cBhvr>
                                      <p:tavLst>
                                        <p:tav tm="0">
                                          <p:val>
                                            <p:strVal val="#ppt_x"/>
                                          </p:val>
                                        </p:tav>
                                        <p:tav tm="100000">
                                          <p:val>
                                            <p:strVal val="#ppt_x"/>
                                          </p:val>
                                        </p:tav>
                                      </p:tavLst>
                                    </p:anim>
                                    <p:anim calcmode="lin" valueType="num">
                                      <p:cBhvr>
                                        <p:cTn id="9" dur="500" fill="hold"/>
                                        <p:tgtEl>
                                          <p:spTgt spid="12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subTnLst>
                                    <p:set>
                                      <p:cBhvr override="childStyle">
                                        <p:cTn dur="1" fill="hold" display="0" masterRel="sameClick" afterEffect="1">
                                          <p:stCondLst>
                                            <p:cond evt="end" delay="0">
                                              <p:tn val="15"/>
                                            </p:cond>
                                          </p:stCondLst>
                                        </p:cTn>
                                        <p:tgtEl>
                                          <p:spTgt spid="5"/>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124"/>
                                        </p:tgtEl>
                                        <p:attrNameLst>
                                          <p:attrName>ppt_w</p:attrName>
                                        </p:attrNameLst>
                                      </p:cBhvr>
                                      <p:tavLst>
                                        <p:tav tm="0">
                                          <p:val>
                                            <p:strVal val="ppt_w"/>
                                          </p:val>
                                        </p:tav>
                                        <p:tav tm="100000">
                                          <p:val>
                                            <p:strVal val="ppt_w*0.05"/>
                                          </p:val>
                                        </p:tav>
                                      </p:tavLst>
                                    </p:anim>
                                    <p:anim calcmode="lin" valueType="num">
                                      <p:cBhvr>
                                        <p:cTn id="24" dur="500"/>
                                        <p:tgtEl>
                                          <p:spTgt spid="124"/>
                                        </p:tgtEl>
                                        <p:attrNameLst>
                                          <p:attrName>ppt_h</p:attrName>
                                        </p:attrNameLst>
                                      </p:cBhvr>
                                      <p:tavLst>
                                        <p:tav tm="0">
                                          <p:val>
                                            <p:strVal val="ppt_h"/>
                                          </p:val>
                                        </p:tav>
                                        <p:tav tm="100000">
                                          <p:val>
                                            <p:strVal val="ppt_h"/>
                                          </p:val>
                                        </p:tav>
                                      </p:tavLst>
                                    </p:anim>
                                    <p:anim calcmode="lin" valueType="num">
                                      <p:cBhvr>
                                        <p:cTn id="25" dur="500"/>
                                        <p:tgtEl>
                                          <p:spTgt spid="124"/>
                                        </p:tgtEl>
                                        <p:attrNameLst>
                                          <p:attrName>ppt_x</p:attrName>
                                        </p:attrNameLst>
                                      </p:cBhvr>
                                      <p:tavLst>
                                        <p:tav tm="0">
                                          <p:val>
                                            <p:strVal val="ppt_x"/>
                                          </p:val>
                                        </p:tav>
                                        <p:tav tm="100000">
                                          <p:val>
                                            <p:strVal val="ppt_x-.2"/>
                                          </p:val>
                                        </p:tav>
                                      </p:tavLst>
                                    </p:anim>
                                    <p:anim calcmode="lin" valueType="num">
                                      <p:cBhvr>
                                        <p:cTn id="26" dur="500"/>
                                        <p:tgtEl>
                                          <p:spTgt spid="124"/>
                                        </p:tgtEl>
                                        <p:attrNameLst>
                                          <p:attrName>ppt_y</p:attrName>
                                        </p:attrNameLst>
                                      </p:cBhvr>
                                      <p:tavLst>
                                        <p:tav tm="0">
                                          <p:val>
                                            <p:strVal val="ppt_y"/>
                                          </p:val>
                                        </p:tav>
                                        <p:tav tm="100000">
                                          <p:val>
                                            <p:strVal val="ppt_y"/>
                                          </p:val>
                                        </p:tav>
                                      </p:tavLst>
                                    </p:anim>
                                    <p:animEffect transition="out" filter="fade">
                                      <p:cBhvr>
                                        <p:cTn id="27" dur="500"/>
                                        <p:tgtEl>
                                          <p:spTgt spid="124"/>
                                        </p:tgtEl>
                                      </p:cBhvr>
                                    </p:animEffect>
                                    <p:set>
                                      <p:cBhvr>
                                        <p:cTn id="28" dur="1" fill="hold">
                                          <p:stCondLst>
                                            <p:cond delay="499"/>
                                          </p:stCondLst>
                                        </p:cTn>
                                        <p:tgtEl>
                                          <p:spTgt spid="124"/>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4"/>
                                        </p:tgtEl>
                                        <p:attrNameLst>
                                          <p:attrName>ppt_w</p:attrName>
                                        </p:attrNameLst>
                                      </p:cBhvr>
                                      <p:tavLst>
                                        <p:tav tm="0">
                                          <p:val>
                                            <p:strVal val="ppt_w"/>
                                          </p:val>
                                        </p:tav>
                                        <p:tav tm="100000">
                                          <p:val>
                                            <p:strVal val="ppt_w*0.05"/>
                                          </p:val>
                                        </p:tav>
                                      </p:tavLst>
                                    </p:anim>
                                    <p:anim calcmode="lin" valueType="num">
                                      <p:cBhvr>
                                        <p:cTn id="31" dur="500"/>
                                        <p:tgtEl>
                                          <p:spTgt spid="4"/>
                                        </p:tgtEl>
                                        <p:attrNameLst>
                                          <p:attrName>ppt_h</p:attrName>
                                        </p:attrNameLst>
                                      </p:cBhvr>
                                      <p:tavLst>
                                        <p:tav tm="0">
                                          <p:val>
                                            <p:strVal val="ppt_h"/>
                                          </p:val>
                                        </p:tav>
                                        <p:tav tm="100000">
                                          <p:val>
                                            <p:strVal val="ppt_h"/>
                                          </p:val>
                                        </p:tav>
                                      </p:tavLst>
                                    </p:anim>
                                    <p:anim calcmode="lin" valueType="num">
                                      <p:cBhvr>
                                        <p:cTn id="32" dur="500"/>
                                        <p:tgtEl>
                                          <p:spTgt spid="4"/>
                                        </p:tgtEl>
                                        <p:attrNameLst>
                                          <p:attrName>ppt_x</p:attrName>
                                        </p:attrNameLst>
                                      </p:cBhvr>
                                      <p:tavLst>
                                        <p:tav tm="0">
                                          <p:val>
                                            <p:strVal val="ppt_x"/>
                                          </p:val>
                                        </p:tav>
                                        <p:tav tm="100000">
                                          <p:val>
                                            <p:strVal val="ppt_x-.2"/>
                                          </p:val>
                                        </p:tav>
                                      </p:tavLst>
                                    </p:anim>
                                    <p:anim calcmode="lin" valueType="num">
                                      <p:cBhvr>
                                        <p:cTn id="33" dur="500"/>
                                        <p:tgtEl>
                                          <p:spTgt spid="4"/>
                                        </p:tgtEl>
                                        <p:attrNameLst>
                                          <p:attrName>ppt_y</p:attrName>
                                        </p:attrNameLst>
                                      </p:cBhvr>
                                      <p:tavLst>
                                        <p:tav tm="0">
                                          <p:val>
                                            <p:strVal val="ppt_y"/>
                                          </p:val>
                                        </p:tav>
                                        <p:tav tm="100000">
                                          <p:val>
                                            <p:strVal val="ppt_y"/>
                                          </p:val>
                                        </p:tav>
                                      </p:tavLst>
                                    </p:anim>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Interest points</a:t>
            </a:r>
          </a:p>
        </p:txBody>
      </p:sp>
      <p:sp>
        <p:nvSpPr>
          <p:cNvPr id="3" name="Content Placeholder 2"/>
          <p:cNvSpPr>
            <a:spLocks noGrp="1"/>
          </p:cNvSpPr>
          <p:nvPr>
            <p:ph idx="1"/>
          </p:nvPr>
        </p:nvSpPr>
        <p:spPr>
          <a:xfrm>
            <a:off x="457199" y="990600"/>
            <a:ext cx="4343401" cy="5573078"/>
          </a:xfrm>
        </p:spPr>
        <p:txBody>
          <a:bodyPr>
            <a:normAutofit/>
          </a:bodyPr>
          <a:lstStyle/>
          <a:p>
            <a:r>
              <a:rPr lang="en-US" dirty="0"/>
              <a:t>Suppose you have to click on some point,  go away and come back after I deform the image, and click on the same points again.  </a:t>
            </a:r>
          </a:p>
          <a:p>
            <a:pPr lvl="1"/>
            <a:r>
              <a:rPr lang="en-US" dirty="0"/>
              <a:t>Which points would you choose?</a:t>
            </a:r>
          </a:p>
          <a:p>
            <a:endParaRPr lang="en-US" dirty="0"/>
          </a:p>
          <a:p>
            <a:endParaRPr lang="en-US" dirty="0"/>
          </a:p>
        </p:txBody>
      </p:sp>
      <p:pic>
        <p:nvPicPr>
          <p:cNvPr id="4" name="Picture 11"/>
          <p:cNvPicPr>
            <a:picLocks noChangeAspect="1" noChangeArrowheads="1"/>
          </p:cNvPicPr>
          <p:nvPr/>
        </p:nvPicPr>
        <p:blipFill>
          <a:blip r:embed="rId2" cstate="print"/>
          <a:srcRect/>
          <a:stretch>
            <a:fillRect/>
          </a:stretch>
        </p:blipFill>
        <p:spPr bwMode="auto">
          <a:xfrm>
            <a:off x="5336063" y="1223446"/>
            <a:ext cx="3191578" cy="2485309"/>
          </a:xfrm>
          <a:prstGeom prst="rect">
            <a:avLst/>
          </a:prstGeom>
          <a:noFill/>
          <a:ln w="12700" cap="sq">
            <a:solidFill>
              <a:srgbClr val="002060"/>
            </a:solidFill>
            <a:miter lim="800000"/>
            <a:headEnd type="none" w="sm" len="sm"/>
            <a:tailEnd type="none" w="sm" len="sm"/>
          </a:ln>
        </p:spPr>
      </p:pic>
      <p:pic>
        <p:nvPicPr>
          <p:cNvPr id="6" name="Picture 11"/>
          <p:cNvPicPr>
            <a:picLocks noChangeAspect="1" noChangeArrowheads="1"/>
          </p:cNvPicPr>
          <p:nvPr/>
        </p:nvPicPr>
        <p:blipFill>
          <a:blip r:embed="rId2" cstate="print"/>
          <a:srcRect/>
          <a:stretch>
            <a:fillRect/>
          </a:stretch>
        </p:blipFill>
        <p:spPr bwMode="auto">
          <a:xfrm rot="14825777">
            <a:off x="5189274" y="3888101"/>
            <a:ext cx="3546167" cy="2463560"/>
          </a:xfrm>
          <a:prstGeom prst="rect">
            <a:avLst/>
          </a:prstGeom>
          <a:noFill/>
          <a:ln w="12700" cap="sq">
            <a:solidFill>
              <a:srgbClr val="002060"/>
            </a:solidFill>
            <a:miter lim="800000"/>
            <a:headEnd type="none" w="sm" len="sm"/>
            <a:tailEnd type="none" w="sm" len="sm"/>
          </a:ln>
          <a:scene3d>
            <a:camera prst="orthographicFront">
              <a:rot lat="20783509" lon="19661947" rev="17225537"/>
            </a:camera>
            <a:lightRig rig="threePt" dir="t"/>
          </a:scene3d>
        </p:spPr>
      </p:pic>
      <p:sp>
        <p:nvSpPr>
          <p:cNvPr id="7" name="TextBox 6"/>
          <p:cNvSpPr txBox="1"/>
          <p:nvPr/>
        </p:nvSpPr>
        <p:spPr>
          <a:xfrm>
            <a:off x="6477000" y="838200"/>
            <a:ext cx="928459" cy="369332"/>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charset="0"/>
              </a:rPr>
              <a:t>original</a:t>
            </a:r>
          </a:p>
        </p:txBody>
      </p:sp>
      <p:sp>
        <p:nvSpPr>
          <p:cNvPr id="8" name="TextBox 7"/>
          <p:cNvSpPr txBox="1"/>
          <p:nvPr/>
        </p:nvSpPr>
        <p:spPr>
          <a:xfrm>
            <a:off x="4856490" y="4017801"/>
            <a:ext cx="1159292" cy="369332"/>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charset="0"/>
              </a:rPr>
              <a:t>deformed</a:t>
            </a:r>
          </a:p>
        </p:txBody>
      </p:sp>
      <p:sp>
        <p:nvSpPr>
          <p:cNvPr id="9" name="TextBox 8"/>
          <p:cNvSpPr txBox="1"/>
          <p:nvPr/>
        </p:nvSpPr>
        <p:spPr>
          <a:xfrm>
            <a:off x="0" y="6596390"/>
            <a:ext cx="715260"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D. </a:t>
            </a:r>
            <a:r>
              <a:rPr kumimoji="0" lang="en-US" sz="1050" b="0" i="0" u="none" strike="noStrike" kern="0" cap="none" spc="0" normalizeH="0" baseline="0" noProof="0" dirty="0" err="1">
                <a:ln>
                  <a:noFill/>
                </a:ln>
                <a:solidFill>
                  <a:prstClr val="black"/>
                </a:solidFill>
                <a:effectLst/>
                <a:uLnTx/>
                <a:uFillTx/>
              </a:rPr>
              <a:t>Hoiem</a:t>
            </a:r>
            <a:endParaRPr kumimoji="0" lang="en-US" sz="1050" b="0" i="0" u="none" strike="noStrike" kern="0" cap="none" spc="0" normalizeH="0" baseline="0" noProof="0" dirty="0">
              <a:ln>
                <a:noFill/>
              </a:ln>
              <a:solidFill>
                <a:prstClr val="black"/>
              </a:solidFill>
              <a:effectLst/>
              <a:uLnTx/>
              <a:uFillTx/>
            </a:endParaRPr>
          </a:p>
        </p:txBody>
      </p:sp>
      <p:sp>
        <p:nvSpPr>
          <p:cNvPr id="5" name="Slide Number Placeholder 4">
            <a:extLst>
              <a:ext uri="{FF2B5EF4-FFF2-40B4-BE49-F238E27FC236}">
                <a16:creationId xmlns:a16="http://schemas.microsoft.com/office/drawing/2014/main" id="{4482998F-EAAD-4B38-8E63-041CB535A250}"/>
              </a:ext>
            </a:extLst>
          </p:cNvPr>
          <p:cNvSpPr>
            <a:spLocks noGrp="1"/>
          </p:cNvSpPr>
          <p:nvPr>
            <p:ph type="sldNum" sz="quarter" idx="12"/>
          </p:nvPr>
        </p:nvSpPr>
        <p:spPr/>
        <p:txBody>
          <a:bodyPr/>
          <a:lstStyle/>
          <a:p>
            <a:pPr>
              <a:defRPr/>
            </a:pPr>
            <a:fld id="{A5147F23-469E-4275-BA72-9C5EDBFB9387}" type="slidenum">
              <a:rPr lang="en-US" smtClean="0">
                <a:solidFill>
                  <a:prstClr val="black">
                    <a:tint val="75000"/>
                  </a:prstClr>
                </a:solidFill>
              </a:rPr>
              <a:pPr>
                <a:defRPr/>
              </a:pPr>
              <a:t>9</a:t>
            </a:fld>
            <a:endParaRPr lang="en-US">
              <a:solidFill>
                <a:prstClr val="black">
                  <a:tint val="75000"/>
                </a:prstClr>
              </a:solidFill>
            </a:endParaRPr>
          </a:p>
        </p:txBody>
      </p:sp>
    </p:spTree>
    <p:extLst>
      <p:ext uri="{BB962C8B-B14F-4D97-AF65-F5344CB8AC3E}">
        <p14:creationId xmlns:p14="http://schemas.microsoft.com/office/powerpoint/2010/main" val="25126507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2" descr="115_15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8115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
          <p:cNvGrpSpPr>
            <a:grpSpLocks/>
          </p:cNvGrpSpPr>
          <p:nvPr/>
        </p:nvGrpSpPr>
        <p:grpSpPr bwMode="auto">
          <a:xfrm>
            <a:off x="906463" y="1519238"/>
            <a:ext cx="3584575" cy="2511425"/>
            <a:chOff x="571" y="249"/>
            <a:chExt cx="2258" cy="1582"/>
          </a:xfrm>
        </p:grpSpPr>
        <p:sp>
          <p:nvSpPr>
            <p:cNvPr id="69762" name="Oval 4"/>
            <p:cNvSpPr>
              <a:spLocks noChangeArrowheads="1"/>
            </p:cNvSpPr>
            <p:nvPr/>
          </p:nvSpPr>
          <p:spPr bwMode="auto">
            <a:xfrm rot="613854">
              <a:off x="2197" y="253"/>
              <a:ext cx="632" cy="32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63" name="Oval 5"/>
            <p:cNvSpPr>
              <a:spLocks noChangeArrowheads="1"/>
            </p:cNvSpPr>
            <p:nvPr/>
          </p:nvSpPr>
          <p:spPr bwMode="auto">
            <a:xfrm rot="613854">
              <a:off x="571" y="863"/>
              <a:ext cx="184" cy="141"/>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64" name="Oval 6"/>
            <p:cNvSpPr>
              <a:spLocks noChangeArrowheads="1"/>
            </p:cNvSpPr>
            <p:nvPr/>
          </p:nvSpPr>
          <p:spPr bwMode="auto">
            <a:xfrm rot="613854">
              <a:off x="1945" y="973"/>
              <a:ext cx="298" cy="471"/>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65" name="Oval 7"/>
            <p:cNvSpPr>
              <a:spLocks noChangeArrowheads="1"/>
            </p:cNvSpPr>
            <p:nvPr/>
          </p:nvSpPr>
          <p:spPr bwMode="auto">
            <a:xfrm rot="613854">
              <a:off x="1696" y="818"/>
              <a:ext cx="344" cy="90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66" name="Oval 8"/>
            <p:cNvSpPr>
              <a:spLocks noChangeArrowheads="1"/>
            </p:cNvSpPr>
            <p:nvPr/>
          </p:nvSpPr>
          <p:spPr bwMode="auto">
            <a:xfrm rot="1593798">
              <a:off x="607" y="249"/>
              <a:ext cx="462" cy="86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67" name="Oval 9"/>
            <p:cNvSpPr>
              <a:spLocks noChangeArrowheads="1"/>
            </p:cNvSpPr>
            <p:nvPr/>
          </p:nvSpPr>
          <p:spPr bwMode="auto">
            <a:xfrm rot="613854">
              <a:off x="2256" y="1152"/>
              <a:ext cx="184"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68" name="Oval 10"/>
            <p:cNvSpPr>
              <a:spLocks noChangeArrowheads="1"/>
            </p:cNvSpPr>
            <p:nvPr/>
          </p:nvSpPr>
          <p:spPr bwMode="auto">
            <a:xfrm rot="613854">
              <a:off x="1967" y="1615"/>
              <a:ext cx="320" cy="21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69" name="Oval 11"/>
            <p:cNvSpPr>
              <a:spLocks noChangeArrowheads="1"/>
            </p:cNvSpPr>
            <p:nvPr/>
          </p:nvSpPr>
          <p:spPr bwMode="auto">
            <a:xfrm rot="613854">
              <a:off x="2217" y="834"/>
              <a:ext cx="219" cy="15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0" name="Oval 12"/>
            <p:cNvSpPr>
              <a:spLocks noChangeArrowheads="1"/>
            </p:cNvSpPr>
            <p:nvPr/>
          </p:nvSpPr>
          <p:spPr bwMode="auto">
            <a:xfrm rot="613854">
              <a:off x="2125" y="1522"/>
              <a:ext cx="184"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1" name="Oval 13"/>
            <p:cNvSpPr>
              <a:spLocks noChangeArrowheads="1"/>
            </p:cNvSpPr>
            <p:nvPr/>
          </p:nvSpPr>
          <p:spPr bwMode="auto">
            <a:xfrm rot="613854">
              <a:off x="2214" y="1306"/>
              <a:ext cx="184" cy="225"/>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2" name="Oval 14"/>
            <p:cNvSpPr>
              <a:spLocks noChangeArrowheads="1"/>
            </p:cNvSpPr>
            <p:nvPr/>
          </p:nvSpPr>
          <p:spPr bwMode="auto">
            <a:xfrm rot="613854">
              <a:off x="2447" y="1261"/>
              <a:ext cx="184" cy="33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3" name="Oval 15"/>
            <p:cNvSpPr>
              <a:spLocks noChangeArrowheads="1"/>
            </p:cNvSpPr>
            <p:nvPr/>
          </p:nvSpPr>
          <p:spPr bwMode="auto">
            <a:xfrm rot="613854">
              <a:off x="1226" y="395"/>
              <a:ext cx="275" cy="68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4" name="Oval 16"/>
            <p:cNvSpPr>
              <a:spLocks noChangeArrowheads="1"/>
            </p:cNvSpPr>
            <p:nvPr/>
          </p:nvSpPr>
          <p:spPr bwMode="auto">
            <a:xfrm rot="1985307">
              <a:off x="726" y="622"/>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5" name="Oval 17"/>
            <p:cNvSpPr>
              <a:spLocks noChangeArrowheads="1"/>
            </p:cNvSpPr>
            <p:nvPr/>
          </p:nvSpPr>
          <p:spPr bwMode="auto">
            <a:xfrm rot="1985307">
              <a:off x="860" y="308"/>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6" name="Oval 18"/>
            <p:cNvSpPr>
              <a:spLocks noChangeArrowheads="1"/>
            </p:cNvSpPr>
            <p:nvPr/>
          </p:nvSpPr>
          <p:spPr bwMode="auto">
            <a:xfrm rot="1985307">
              <a:off x="1807" y="1355"/>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7" name="Oval 19"/>
            <p:cNvSpPr>
              <a:spLocks noChangeArrowheads="1"/>
            </p:cNvSpPr>
            <p:nvPr/>
          </p:nvSpPr>
          <p:spPr bwMode="auto">
            <a:xfrm rot="1985307">
              <a:off x="1746" y="1135"/>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8" name="Oval 20"/>
            <p:cNvSpPr>
              <a:spLocks noChangeArrowheads="1"/>
            </p:cNvSpPr>
            <p:nvPr/>
          </p:nvSpPr>
          <p:spPr bwMode="auto">
            <a:xfrm rot="1985307">
              <a:off x="2250" y="1040"/>
              <a:ext cx="194" cy="111"/>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79" name="Oval 21"/>
            <p:cNvSpPr>
              <a:spLocks noChangeArrowheads="1"/>
            </p:cNvSpPr>
            <p:nvPr/>
          </p:nvSpPr>
          <p:spPr bwMode="auto">
            <a:xfrm rot="1985307">
              <a:off x="913" y="475"/>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80" name="Oval 22"/>
            <p:cNvSpPr>
              <a:spLocks noChangeArrowheads="1"/>
            </p:cNvSpPr>
            <p:nvPr/>
          </p:nvSpPr>
          <p:spPr bwMode="auto">
            <a:xfrm rot="1985307">
              <a:off x="761" y="771"/>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81" name="Oval 23"/>
            <p:cNvSpPr>
              <a:spLocks noChangeArrowheads="1"/>
            </p:cNvSpPr>
            <p:nvPr/>
          </p:nvSpPr>
          <p:spPr bwMode="auto">
            <a:xfrm rot="1985307">
              <a:off x="784" y="452"/>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82" name="Oval 24"/>
            <p:cNvSpPr>
              <a:spLocks noChangeArrowheads="1"/>
            </p:cNvSpPr>
            <p:nvPr/>
          </p:nvSpPr>
          <p:spPr bwMode="auto">
            <a:xfrm rot="1985307">
              <a:off x="1829" y="999"/>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sp>
        <p:nvSpPr>
          <p:cNvPr id="69637" name="Rectangle 25"/>
          <p:cNvSpPr>
            <a:spLocks noChangeArrowheads="1"/>
          </p:cNvSpPr>
          <p:nvPr/>
        </p:nvSpPr>
        <p:spPr bwMode="auto">
          <a:xfrm>
            <a:off x="5029200" y="1581150"/>
            <a:ext cx="3733800" cy="312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4" name="Group 26"/>
          <p:cNvGrpSpPr>
            <a:grpSpLocks/>
          </p:cNvGrpSpPr>
          <p:nvPr/>
        </p:nvGrpSpPr>
        <p:grpSpPr bwMode="auto">
          <a:xfrm>
            <a:off x="1050925" y="1714500"/>
            <a:ext cx="7559675" cy="2228850"/>
            <a:chOff x="662" y="372"/>
            <a:chExt cx="4762" cy="1404"/>
          </a:xfrm>
        </p:grpSpPr>
        <p:sp>
          <p:nvSpPr>
            <p:cNvPr id="69741" name="Line 27"/>
            <p:cNvSpPr>
              <a:spLocks noChangeShapeType="1"/>
            </p:cNvSpPr>
            <p:nvPr/>
          </p:nvSpPr>
          <p:spPr bwMode="auto">
            <a:xfrm>
              <a:off x="1920" y="1056"/>
              <a:ext cx="3504" cy="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42" name="Line 28"/>
            <p:cNvSpPr>
              <a:spLocks noChangeShapeType="1"/>
            </p:cNvSpPr>
            <p:nvPr/>
          </p:nvSpPr>
          <p:spPr bwMode="auto">
            <a:xfrm flipV="1">
              <a:off x="2112" y="1698"/>
              <a:ext cx="2223" cy="7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43" name="Line 29"/>
            <p:cNvSpPr>
              <a:spLocks noChangeShapeType="1"/>
            </p:cNvSpPr>
            <p:nvPr/>
          </p:nvSpPr>
          <p:spPr bwMode="auto">
            <a:xfrm flipV="1">
              <a:off x="2544" y="1281"/>
              <a:ext cx="1420"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44" name="Line 30"/>
            <p:cNvSpPr>
              <a:spLocks noChangeShapeType="1"/>
            </p:cNvSpPr>
            <p:nvPr/>
          </p:nvSpPr>
          <p:spPr bwMode="auto">
            <a:xfrm>
              <a:off x="2208" y="1632"/>
              <a:ext cx="2087" cy="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45" name="Line 31"/>
            <p:cNvSpPr>
              <a:spLocks noChangeShapeType="1"/>
            </p:cNvSpPr>
            <p:nvPr/>
          </p:nvSpPr>
          <p:spPr bwMode="auto">
            <a:xfrm flipV="1">
              <a:off x="2304" y="1349"/>
              <a:ext cx="1670" cy="9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46" name="Line 32"/>
            <p:cNvSpPr>
              <a:spLocks noChangeShapeType="1"/>
            </p:cNvSpPr>
            <p:nvPr/>
          </p:nvSpPr>
          <p:spPr bwMode="auto">
            <a:xfrm flipV="1">
              <a:off x="2352" y="1096"/>
              <a:ext cx="1821" cy="15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47" name="Line 33"/>
            <p:cNvSpPr>
              <a:spLocks noChangeShapeType="1"/>
            </p:cNvSpPr>
            <p:nvPr/>
          </p:nvSpPr>
          <p:spPr bwMode="auto">
            <a:xfrm flipV="1">
              <a:off x="2352" y="587"/>
              <a:ext cx="1427" cy="32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48" name="Line 34"/>
            <p:cNvSpPr>
              <a:spLocks noChangeShapeType="1"/>
            </p:cNvSpPr>
            <p:nvPr/>
          </p:nvSpPr>
          <p:spPr bwMode="auto">
            <a:xfrm>
              <a:off x="2496" y="432"/>
              <a:ext cx="1245" cy="35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49" name="Line 35"/>
            <p:cNvSpPr>
              <a:spLocks noChangeShapeType="1"/>
            </p:cNvSpPr>
            <p:nvPr/>
          </p:nvSpPr>
          <p:spPr bwMode="auto">
            <a:xfrm flipV="1">
              <a:off x="2112" y="1041"/>
              <a:ext cx="1837"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0" name="Line 36"/>
            <p:cNvSpPr>
              <a:spLocks noChangeShapeType="1"/>
            </p:cNvSpPr>
            <p:nvPr/>
          </p:nvSpPr>
          <p:spPr bwMode="auto">
            <a:xfrm flipV="1">
              <a:off x="1872" y="854"/>
              <a:ext cx="2413" cy="39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1" name="Line 37"/>
            <p:cNvSpPr>
              <a:spLocks noChangeShapeType="1"/>
            </p:cNvSpPr>
            <p:nvPr/>
          </p:nvSpPr>
          <p:spPr bwMode="auto">
            <a:xfrm flipV="1">
              <a:off x="1344" y="539"/>
              <a:ext cx="3284" cy="18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2" name="Line 38"/>
            <p:cNvSpPr>
              <a:spLocks noChangeShapeType="1"/>
            </p:cNvSpPr>
            <p:nvPr/>
          </p:nvSpPr>
          <p:spPr bwMode="auto">
            <a:xfrm>
              <a:off x="864" y="672"/>
              <a:ext cx="3929" cy="96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3" name="Line 39"/>
            <p:cNvSpPr>
              <a:spLocks noChangeShapeType="1"/>
            </p:cNvSpPr>
            <p:nvPr/>
          </p:nvSpPr>
          <p:spPr bwMode="auto">
            <a:xfrm>
              <a:off x="662" y="937"/>
              <a:ext cx="3823" cy="71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4" name="Line 40"/>
            <p:cNvSpPr>
              <a:spLocks noChangeShapeType="1"/>
            </p:cNvSpPr>
            <p:nvPr/>
          </p:nvSpPr>
          <p:spPr bwMode="auto">
            <a:xfrm flipV="1">
              <a:off x="2342" y="1032"/>
              <a:ext cx="1731" cy="6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5" name="Line 41"/>
            <p:cNvSpPr>
              <a:spLocks noChangeShapeType="1"/>
            </p:cNvSpPr>
            <p:nvPr/>
          </p:nvSpPr>
          <p:spPr bwMode="auto">
            <a:xfrm flipV="1">
              <a:off x="1811" y="652"/>
              <a:ext cx="2398" cy="55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6" name="Line 42"/>
            <p:cNvSpPr>
              <a:spLocks noChangeShapeType="1"/>
            </p:cNvSpPr>
            <p:nvPr/>
          </p:nvSpPr>
          <p:spPr bwMode="auto">
            <a:xfrm flipV="1">
              <a:off x="1887" y="1167"/>
              <a:ext cx="2087" cy="26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7" name="Line 43"/>
            <p:cNvSpPr>
              <a:spLocks noChangeShapeType="1"/>
            </p:cNvSpPr>
            <p:nvPr/>
          </p:nvSpPr>
          <p:spPr bwMode="auto">
            <a:xfrm>
              <a:off x="833" y="849"/>
              <a:ext cx="3754" cy="89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8" name="Line 44"/>
            <p:cNvSpPr>
              <a:spLocks noChangeShapeType="1"/>
            </p:cNvSpPr>
            <p:nvPr/>
          </p:nvSpPr>
          <p:spPr bwMode="auto">
            <a:xfrm>
              <a:off x="788" y="697"/>
              <a:ext cx="4072" cy="887"/>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59" name="Line 45"/>
            <p:cNvSpPr>
              <a:spLocks noChangeShapeType="1"/>
            </p:cNvSpPr>
            <p:nvPr/>
          </p:nvSpPr>
          <p:spPr bwMode="auto">
            <a:xfrm>
              <a:off x="985" y="546"/>
              <a:ext cx="3573" cy="95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60" name="Line 46"/>
            <p:cNvSpPr>
              <a:spLocks noChangeShapeType="1"/>
            </p:cNvSpPr>
            <p:nvPr/>
          </p:nvSpPr>
          <p:spPr bwMode="auto">
            <a:xfrm>
              <a:off x="856" y="515"/>
              <a:ext cx="3633" cy="81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761" name="Line 47"/>
            <p:cNvSpPr>
              <a:spLocks noChangeShapeType="1"/>
            </p:cNvSpPr>
            <p:nvPr/>
          </p:nvSpPr>
          <p:spPr bwMode="auto">
            <a:xfrm>
              <a:off x="940" y="372"/>
              <a:ext cx="3496" cy="72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nvGrpSpPr>
          <p:cNvPr id="5" name="Group 48"/>
          <p:cNvGrpSpPr>
            <a:grpSpLocks/>
          </p:cNvGrpSpPr>
          <p:nvPr/>
        </p:nvGrpSpPr>
        <p:grpSpPr bwMode="auto">
          <a:xfrm>
            <a:off x="5926138" y="1957388"/>
            <a:ext cx="2684462" cy="1966912"/>
            <a:chOff x="3733" y="525"/>
            <a:chExt cx="1691" cy="1239"/>
          </a:xfrm>
        </p:grpSpPr>
        <p:sp>
          <p:nvSpPr>
            <p:cNvPr id="69720" name="Oval 49"/>
            <p:cNvSpPr>
              <a:spLocks noChangeArrowheads="1"/>
            </p:cNvSpPr>
            <p:nvPr/>
          </p:nvSpPr>
          <p:spPr bwMode="auto">
            <a:xfrm>
              <a:off x="3961"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21" name="Oval 50"/>
            <p:cNvSpPr>
              <a:spLocks noChangeArrowheads="1"/>
            </p:cNvSpPr>
            <p:nvPr/>
          </p:nvSpPr>
          <p:spPr bwMode="auto">
            <a:xfrm>
              <a:off x="3733" y="783"/>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22" name="Oval 51"/>
            <p:cNvSpPr>
              <a:spLocks noChangeArrowheads="1"/>
            </p:cNvSpPr>
            <p:nvPr/>
          </p:nvSpPr>
          <p:spPr bwMode="auto">
            <a:xfrm>
              <a:off x="4304" y="162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23" name="Oval 52"/>
            <p:cNvSpPr>
              <a:spLocks noChangeArrowheads="1"/>
            </p:cNvSpPr>
            <p:nvPr/>
          </p:nvSpPr>
          <p:spPr bwMode="auto">
            <a:xfrm>
              <a:off x="4578" y="174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24" name="Oval 53"/>
            <p:cNvSpPr>
              <a:spLocks noChangeArrowheads="1"/>
            </p:cNvSpPr>
            <p:nvPr/>
          </p:nvSpPr>
          <p:spPr bwMode="auto">
            <a:xfrm>
              <a:off x="4784" y="162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25" name="Oval 54"/>
            <p:cNvSpPr>
              <a:spLocks noChangeArrowheads="1"/>
            </p:cNvSpPr>
            <p:nvPr/>
          </p:nvSpPr>
          <p:spPr bwMode="auto">
            <a:xfrm>
              <a:off x="3961"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26" name="Oval 55"/>
            <p:cNvSpPr>
              <a:spLocks noChangeArrowheads="1"/>
            </p:cNvSpPr>
            <p:nvPr/>
          </p:nvSpPr>
          <p:spPr bwMode="auto">
            <a:xfrm>
              <a:off x="3961" y="134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27" name="Oval 56"/>
            <p:cNvSpPr>
              <a:spLocks noChangeArrowheads="1"/>
            </p:cNvSpPr>
            <p:nvPr/>
          </p:nvSpPr>
          <p:spPr bwMode="auto">
            <a:xfrm>
              <a:off x="4167" y="108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28" name="Oval 57"/>
            <p:cNvSpPr>
              <a:spLocks noChangeArrowheads="1"/>
            </p:cNvSpPr>
            <p:nvPr/>
          </p:nvSpPr>
          <p:spPr bwMode="auto">
            <a:xfrm>
              <a:off x="4075" y="101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29" name="Oval 58"/>
            <p:cNvSpPr>
              <a:spLocks noChangeArrowheads="1"/>
            </p:cNvSpPr>
            <p:nvPr/>
          </p:nvSpPr>
          <p:spPr bwMode="auto">
            <a:xfrm>
              <a:off x="4555" y="148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0" name="Oval 59"/>
            <p:cNvSpPr>
              <a:spLocks noChangeArrowheads="1"/>
            </p:cNvSpPr>
            <p:nvPr/>
          </p:nvSpPr>
          <p:spPr bwMode="auto">
            <a:xfrm>
              <a:off x="4624" y="525"/>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1" name="Oval 60"/>
            <p:cNvSpPr>
              <a:spLocks noChangeArrowheads="1"/>
            </p:cNvSpPr>
            <p:nvPr/>
          </p:nvSpPr>
          <p:spPr bwMode="auto">
            <a:xfrm>
              <a:off x="4418" y="108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2" name="Oval 61"/>
            <p:cNvSpPr>
              <a:spLocks noChangeArrowheads="1"/>
            </p:cNvSpPr>
            <p:nvPr/>
          </p:nvSpPr>
          <p:spPr bwMode="auto">
            <a:xfrm>
              <a:off x="3961" y="101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3" name="Oval 62"/>
            <p:cNvSpPr>
              <a:spLocks noChangeArrowheads="1"/>
            </p:cNvSpPr>
            <p:nvPr/>
          </p:nvSpPr>
          <p:spPr bwMode="auto">
            <a:xfrm>
              <a:off x="4464" y="164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4" name="Oval 63"/>
            <p:cNvSpPr>
              <a:spLocks noChangeArrowheads="1"/>
            </p:cNvSpPr>
            <p:nvPr/>
          </p:nvSpPr>
          <p:spPr bwMode="auto">
            <a:xfrm>
              <a:off x="4853" y="1577"/>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5" name="Oval 64"/>
            <p:cNvSpPr>
              <a:spLocks noChangeArrowheads="1"/>
            </p:cNvSpPr>
            <p:nvPr/>
          </p:nvSpPr>
          <p:spPr bwMode="auto">
            <a:xfrm>
              <a:off x="4190" y="64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6" name="Oval 65"/>
            <p:cNvSpPr>
              <a:spLocks noChangeArrowheads="1"/>
            </p:cNvSpPr>
            <p:nvPr/>
          </p:nvSpPr>
          <p:spPr bwMode="auto">
            <a:xfrm>
              <a:off x="4258"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7" name="Oval 66"/>
            <p:cNvSpPr>
              <a:spLocks noChangeArrowheads="1"/>
            </p:cNvSpPr>
            <p:nvPr/>
          </p:nvSpPr>
          <p:spPr bwMode="auto">
            <a:xfrm>
              <a:off x="3778"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8" name="Oval 67"/>
            <p:cNvSpPr>
              <a:spLocks noChangeArrowheads="1"/>
            </p:cNvSpPr>
            <p:nvPr/>
          </p:nvSpPr>
          <p:spPr bwMode="auto">
            <a:xfrm>
              <a:off x="4464" y="132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39" name="Oval 68"/>
            <p:cNvSpPr>
              <a:spLocks noChangeArrowheads="1"/>
            </p:cNvSpPr>
            <p:nvPr/>
          </p:nvSpPr>
          <p:spPr bwMode="auto">
            <a:xfrm>
              <a:off x="4350" y="169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40" name="Oval 69"/>
            <p:cNvSpPr>
              <a:spLocks noChangeArrowheads="1"/>
            </p:cNvSpPr>
            <p:nvPr/>
          </p:nvSpPr>
          <p:spPr bwMode="auto">
            <a:xfrm>
              <a:off x="5401" y="104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69640" name="Group 70"/>
          <p:cNvGrpSpPr>
            <a:grpSpLocks/>
          </p:cNvGrpSpPr>
          <p:nvPr/>
        </p:nvGrpSpPr>
        <p:grpSpPr bwMode="auto">
          <a:xfrm>
            <a:off x="5562600" y="1809750"/>
            <a:ext cx="3011488" cy="2824163"/>
            <a:chOff x="3504" y="432"/>
            <a:chExt cx="1897" cy="1779"/>
          </a:xfrm>
        </p:grpSpPr>
        <p:grpSp>
          <p:nvGrpSpPr>
            <p:cNvPr id="69642" name="Group 71"/>
            <p:cNvGrpSpPr>
              <a:grpSpLocks/>
            </p:cNvGrpSpPr>
            <p:nvPr/>
          </p:nvGrpSpPr>
          <p:grpSpPr bwMode="auto">
            <a:xfrm>
              <a:off x="3710" y="479"/>
              <a:ext cx="1668" cy="1425"/>
              <a:chOff x="3710" y="479"/>
              <a:chExt cx="1668" cy="1425"/>
            </a:xfrm>
          </p:grpSpPr>
          <p:sp>
            <p:nvSpPr>
              <p:cNvPr id="69700" name="Oval 72"/>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01" name="Oval 73"/>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02" name="Oval 74"/>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03" name="Oval 75"/>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04" name="Oval 76"/>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05" name="Oval 77"/>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06" name="Oval 78"/>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07" name="Oval 79"/>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08" name="Oval 80"/>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09" name="Oval 81"/>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0" name="Oval 82"/>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1" name="Oval 83"/>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2" name="Oval 84"/>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3" name="Oval 85"/>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4" name="Oval 86"/>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5" name="Oval 87"/>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6" name="Oval 88"/>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7" name="Oval 89"/>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8" name="Oval 90"/>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719" name="Oval 91"/>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69643" name="Group 92"/>
            <p:cNvGrpSpPr>
              <a:grpSpLocks/>
            </p:cNvGrpSpPr>
            <p:nvPr/>
          </p:nvGrpSpPr>
          <p:grpSpPr bwMode="auto">
            <a:xfrm>
              <a:off x="3504" y="432"/>
              <a:ext cx="1897" cy="1779"/>
              <a:chOff x="3504" y="432"/>
              <a:chExt cx="1897" cy="1779"/>
            </a:xfrm>
          </p:grpSpPr>
          <p:grpSp>
            <p:nvGrpSpPr>
              <p:cNvPr id="69644" name="Group 93"/>
              <p:cNvGrpSpPr>
                <a:grpSpLocks/>
              </p:cNvGrpSpPr>
              <p:nvPr/>
            </p:nvGrpSpPr>
            <p:grpSpPr bwMode="auto">
              <a:xfrm>
                <a:off x="4075" y="432"/>
                <a:ext cx="1075" cy="1355"/>
                <a:chOff x="4075" y="432"/>
                <a:chExt cx="1075" cy="1355"/>
              </a:xfrm>
            </p:grpSpPr>
            <p:sp>
              <p:nvSpPr>
                <p:cNvPr id="69691" name="Oval 94"/>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92" name="Oval 95"/>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93" name="Oval 96"/>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94" name="Oval 97"/>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95" name="Oval 98"/>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96" name="Oval 99"/>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97" name="Oval 100"/>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98" name="Oval 101"/>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99" name="Oval 102"/>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69645" name="Group 103"/>
              <p:cNvGrpSpPr>
                <a:grpSpLocks/>
              </p:cNvGrpSpPr>
              <p:nvPr/>
            </p:nvGrpSpPr>
            <p:grpSpPr bwMode="auto">
              <a:xfrm>
                <a:off x="3550" y="502"/>
                <a:ext cx="1463" cy="1613"/>
                <a:chOff x="3550" y="502"/>
                <a:chExt cx="1463" cy="1613"/>
              </a:xfrm>
            </p:grpSpPr>
            <p:sp>
              <p:nvSpPr>
                <p:cNvPr id="69676" name="Oval 104"/>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77" name="Oval 105"/>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78" name="Oval 106"/>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79" name="Oval 107"/>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0" name="Oval 108"/>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1" name="Oval 109"/>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2" name="Oval 110"/>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3" name="Oval 111"/>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4" name="Oval 112"/>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5" name="Oval 113"/>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6" name="Oval 114"/>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7" name="Oval 115"/>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8" name="Oval 116"/>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89" name="Oval 117"/>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90" name="Oval 118"/>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69646" name="Group 119"/>
              <p:cNvGrpSpPr>
                <a:grpSpLocks/>
              </p:cNvGrpSpPr>
              <p:nvPr/>
            </p:nvGrpSpPr>
            <p:grpSpPr bwMode="auto">
              <a:xfrm>
                <a:off x="3504" y="528"/>
                <a:ext cx="1897" cy="1683"/>
                <a:chOff x="3504" y="525"/>
                <a:chExt cx="1897" cy="1683"/>
              </a:xfrm>
            </p:grpSpPr>
            <p:sp>
              <p:nvSpPr>
                <p:cNvPr id="69647" name="Oval 120"/>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48" name="Oval 121"/>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49" name="Oval 122"/>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0" name="Oval 123"/>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1" name="Oval 124"/>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2" name="Oval 125"/>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3" name="Oval 126"/>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4" name="Oval 127"/>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5" name="Oval 128"/>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6" name="Oval 129"/>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7" name="Oval 130"/>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8" name="Oval 131"/>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59" name="Oval 132"/>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0" name="Oval 133"/>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1" name="Oval 134"/>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2" name="Oval 135"/>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3" name="Oval 136"/>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4" name="Oval 137"/>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5" name="Oval 138"/>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6" name="Oval 139"/>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7" name="Oval 140"/>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8" name="Oval 141"/>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69" name="Oval 142"/>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70" name="Oval 143"/>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71" name="Oval 144"/>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72" name="Oval 145"/>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73" name="Oval 146"/>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74" name="Oval 147"/>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69675" name="Oval 148"/>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grpSp>
      <p:sp>
        <p:nvSpPr>
          <p:cNvPr id="384"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Visual words: </a:t>
            </a:r>
            <a:r>
              <a:rPr kumimoji="0" lang="en-US" sz="4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a:t>
            </a:r>
            <a:r>
              <a:rPr kumimoji="0" lang="en-US" sz="44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ain idea</a:t>
            </a:r>
          </a:p>
        </p:txBody>
      </p:sp>
      <p:sp>
        <p:nvSpPr>
          <p:cNvPr id="151"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en-US" sz="10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Nister</a:t>
            </a: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CVPR 2006</a:t>
            </a:r>
          </a:p>
        </p:txBody>
      </p:sp>
      <p:sp>
        <p:nvSpPr>
          <p:cNvPr id="2" name="Slide Number Placeholder 1">
            <a:extLst>
              <a:ext uri="{FF2B5EF4-FFF2-40B4-BE49-F238E27FC236}">
                <a16:creationId xmlns:a16="http://schemas.microsoft.com/office/drawing/2014/main" id="{AFCB9F96-BB09-4117-81AE-5EA26EB92BFB}"/>
              </a:ext>
            </a:extLst>
          </p:cNvPr>
          <p:cNvSpPr>
            <a:spLocks noGrp="1"/>
          </p:cNvSpPr>
          <p:nvPr>
            <p:ph type="sldNum" sz="quarter" idx="12"/>
          </p:nvPr>
        </p:nvSpPr>
        <p:spPr/>
        <p:txBody>
          <a:bodyPr/>
          <a:lstStyle/>
          <a:p>
            <a:pPr>
              <a:defRPr/>
            </a:pPr>
            <a:fld id="{F06E71E2-51D6-4385-A36A-210EC8DC474B}" type="slidenum">
              <a:rPr lang="en-US" smtClean="0">
                <a:solidFill>
                  <a:srgbClr val="000000">
                    <a:tint val="75000"/>
                  </a:srgbClr>
                </a:solidFill>
              </a:rPr>
              <a:pPr>
                <a:defRPr/>
              </a:pPr>
              <a:t>90</a:t>
            </a:fld>
            <a:endParaRPr lang="en-US">
              <a:solidFill>
                <a:srgbClr val="000000">
                  <a:tint val="75000"/>
                </a:srgbClr>
              </a:solidFill>
            </a:endParaRPr>
          </a:p>
        </p:txBody>
      </p:sp>
    </p:spTree>
    <p:extLst>
      <p:ext uri="{BB962C8B-B14F-4D97-AF65-F5344CB8AC3E}">
        <p14:creationId xmlns:p14="http://schemas.microsoft.com/office/powerpoint/2010/main" val="1031857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anim calcmode="lin" valueType="num">
                                      <p:cBhvr>
                                        <p:cTn id="8" dur="500" fill="hold"/>
                                        <p:tgtEl>
                                          <p:spTgt spid="126"/>
                                        </p:tgtEl>
                                        <p:attrNameLst>
                                          <p:attrName>ppt_x</p:attrName>
                                        </p:attrNameLst>
                                      </p:cBhvr>
                                      <p:tavLst>
                                        <p:tav tm="0">
                                          <p:val>
                                            <p:strVal val="#ppt_x"/>
                                          </p:val>
                                        </p:tav>
                                        <p:tav tm="100000">
                                          <p:val>
                                            <p:strVal val="#ppt_x"/>
                                          </p:val>
                                        </p:tav>
                                      </p:tavLst>
                                    </p:anim>
                                    <p:anim calcmode="lin" valueType="num">
                                      <p:cBhvr>
                                        <p:cTn id="9" dur="500" fill="hold"/>
                                        <p:tgtEl>
                                          <p:spTgt spid="12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126"/>
                                        </p:tgtEl>
                                        <p:attrNameLst>
                                          <p:attrName>ppt_w</p:attrName>
                                        </p:attrNameLst>
                                      </p:cBhvr>
                                      <p:tavLst>
                                        <p:tav tm="0">
                                          <p:val>
                                            <p:strVal val="ppt_w"/>
                                          </p:val>
                                        </p:tav>
                                        <p:tav tm="100000">
                                          <p:val>
                                            <p:strVal val="ppt_w*0.05"/>
                                          </p:val>
                                        </p:tav>
                                      </p:tavLst>
                                    </p:anim>
                                    <p:anim calcmode="lin" valueType="num">
                                      <p:cBhvr>
                                        <p:cTn id="24" dur="500"/>
                                        <p:tgtEl>
                                          <p:spTgt spid="126"/>
                                        </p:tgtEl>
                                        <p:attrNameLst>
                                          <p:attrName>ppt_h</p:attrName>
                                        </p:attrNameLst>
                                      </p:cBhvr>
                                      <p:tavLst>
                                        <p:tav tm="0">
                                          <p:val>
                                            <p:strVal val="ppt_h"/>
                                          </p:val>
                                        </p:tav>
                                        <p:tav tm="100000">
                                          <p:val>
                                            <p:strVal val="ppt_h"/>
                                          </p:val>
                                        </p:tav>
                                      </p:tavLst>
                                    </p:anim>
                                    <p:anim calcmode="lin" valueType="num">
                                      <p:cBhvr>
                                        <p:cTn id="25" dur="500"/>
                                        <p:tgtEl>
                                          <p:spTgt spid="126"/>
                                        </p:tgtEl>
                                        <p:attrNameLst>
                                          <p:attrName>ppt_x</p:attrName>
                                        </p:attrNameLst>
                                      </p:cBhvr>
                                      <p:tavLst>
                                        <p:tav tm="0">
                                          <p:val>
                                            <p:strVal val="ppt_x"/>
                                          </p:val>
                                        </p:tav>
                                        <p:tav tm="100000">
                                          <p:val>
                                            <p:strVal val="ppt_x-.2"/>
                                          </p:val>
                                        </p:tav>
                                      </p:tavLst>
                                    </p:anim>
                                    <p:anim calcmode="lin" valueType="num">
                                      <p:cBhvr>
                                        <p:cTn id="26" dur="500"/>
                                        <p:tgtEl>
                                          <p:spTgt spid="126"/>
                                        </p:tgtEl>
                                        <p:attrNameLst>
                                          <p:attrName>ppt_y</p:attrName>
                                        </p:attrNameLst>
                                      </p:cBhvr>
                                      <p:tavLst>
                                        <p:tav tm="0">
                                          <p:val>
                                            <p:strVal val="ppt_y"/>
                                          </p:val>
                                        </p:tav>
                                        <p:tav tm="100000">
                                          <p:val>
                                            <p:strVal val="ppt_y"/>
                                          </p:val>
                                        </p:tav>
                                      </p:tavLst>
                                    </p:anim>
                                    <p:animEffect transition="out" filter="fade">
                                      <p:cBhvr>
                                        <p:cTn id="27" dur="500"/>
                                        <p:tgtEl>
                                          <p:spTgt spid="126"/>
                                        </p:tgtEl>
                                      </p:cBhvr>
                                    </p:animEffect>
                                    <p:set>
                                      <p:cBhvr>
                                        <p:cTn id="28" dur="1" fill="hold">
                                          <p:stCondLst>
                                            <p:cond delay="499"/>
                                          </p:stCondLst>
                                        </p:cTn>
                                        <p:tgtEl>
                                          <p:spTgt spid="126"/>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3"/>
                                        </p:tgtEl>
                                        <p:attrNameLst>
                                          <p:attrName>ppt_w</p:attrName>
                                        </p:attrNameLst>
                                      </p:cBhvr>
                                      <p:tavLst>
                                        <p:tav tm="0">
                                          <p:val>
                                            <p:strVal val="ppt_w"/>
                                          </p:val>
                                        </p:tav>
                                        <p:tav tm="100000">
                                          <p:val>
                                            <p:strVal val="ppt_w*0.05"/>
                                          </p:val>
                                        </p:tav>
                                      </p:tavLst>
                                    </p:anim>
                                    <p:anim calcmode="lin" valueType="num">
                                      <p:cBhvr>
                                        <p:cTn id="31" dur="500"/>
                                        <p:tgtEl>
                                          <p:spTgt spid="3"/>
                                        </p:tgtEl>
                                        <p:attrNameLst>
                                          <p:attrName>ppt_h</p:attrName>
                                        </p:attrNameLst>
                                      </p:cBhvr>
                                      <p:tavLst>
                                        <p:tav tm="0">
                                          <p:val>
                                            <p:strVal val="ppt_h"/>
                                          </p:val>
                                        </p:tav>
                                        <p:tav tm="100000">
                                          <p:val>
                                            <p:strVal val="ppt_h"/>
                                          </p:val>
                                        </p:tav>
                                      </p:tavLst>
                                    </p:anim>
                                    <p:anim calcmode="lin" valueType="num">
                                      <p:cBhvr>
                                        <p:cTn id="32" dur="500"/>
                                        <p:tgtEl>
                                          <p:spTgt spid="3"/>
                                        </p:tgtEl>
                                        <p:attrNameLst>
                                          <p:attrName>ppt_x</p:attrName>
                                        </p:attrNameLst>
                                      </p:cBhvr>
                                      <p:tavLst>
                                        <p:tav tm="0">
                                          <p:val>
                                            <p:strVal val="ppt_x"/>
                                          </p:val>
                                        </p:tav>
                                        <p:tav tm="100000">
                                          <p:val>
                                            <p:strVal val="ppt_x-.2"/>
                                          </p:val>
                                        </p:tav>
                                      </p:tavLst>
                                    </p:anim>
                                    <p:anim calcmode="lin" valueType="num">
                                      <p:cBhvr>
                                        <p:cTn id="33" dur="500"/>
                                        <p:tgtEl>
                                          <p:spTgt spid="3"/>
                                        </p:tgtEl>
                                        <p:attrNameLst>
                                          <p:attrName>ppt_y</p:attrName>
                                        </p:attrNameLst>
                                      </p:cBhvr>
                                      <p:tavLst>
                                        <p:tav tm="0">
                                          <p:val>
                                            <p:strVal val="ppt_y"/>
                                          </p:val>
                                        </p:tav>
                                        <p:tav tm="100000">
                                          <p:val>
                                            <p:strVal val="ppt_y"/>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endParaRPr lang="en-US">
              <a:latin typeface="Arial" pitchFamily="34" charset="0"/>
              <a:cs typeface="Arial" pitchFamily="34" charset="0"/>
            </a:endParaRPr>
          </a:p>
        </p:txBody>
      </p:sp>
      <p:sp>
        <p:nvSpPr>
          <p:cNvPr id="70659" name="Content Placeholder 2"/>
          <p:cNvSpPr>
            <a:spLocks noGrp="1"/>
          </p:cNvSpPr>
          <p:nvPr>
            <p:ph idx="1"/>
          </p:nvPr>
        </p:nvSpPr>
        <p:spPr/>
        <p:txBody>
          <a:bodyPr/>
          <a:lstStyle/>
          <a:p>
            <a:endParaRPr lang="en-US">
              <a:latin typeface="Arial" pitchFamily="34" charset="0"/>
              <a:cs typeface="Arial" pitchFamily="34" charset="0"/>
            </a:endParaRPr>
          </a:p>
        </p:txBody>
      </p:sp>
      <p:grpSp>
        <p:nvGrpSpPr>
          <p:cNvPr id="4" name="Group 2"/>
          <p:cNvGrpSpPr>
            <a:grpSpLocks/>
          </p:cNvGrpSpPr>
          <p:nvPr/>
        </p:nvGrpSpPr>
        <p:grpSpPr bwMode="auto">
          <a:xfrm>
            <a:off x="5029200" y="1562100"/>
            <a:ext cx="3733800" cy="3124200"/>
            <a:chOff x="3168" y="288"/>
            <a:chExt cx="2352" cy="1968"/>
          </a:xfrm>
        </p:grpSpPr>
        <p:sp>
          <p:nvSpPr>
            <p:cNvPr id="71020" name="Rectangle 3"/>
            <p:cNvSpPr>
              <a:spLocks noChangeArrowheads="1"/>
            </p:cNvSpPr>
            <p:nvPr/>
          </p:nvSpPr>
          <p:spPr bwMode="auto">
            <a:xfrm>
              <a:off x="3168" y="288"/>
              <a:ext cx="2352" cy="19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71021" name="Group 4"/>
            <p:cNvGrpSpPr>
              <a:grpSpLocks/>
            </p:cNvGrpSpPr>
            <p:nvPr/>
          </p:nvGrpSpPr>
          <p:grpSpPr bwMode="auto">
            <a:xfrm>
              <a:off x="3618" y="783"/>
              <a:ext cx="1623" cy="911"/>
              <a:chOff x="3618" y="783"/>
              <a:chExt cx="1623" cy="911"/>
            </a:xfrm>
          </p:grpSpPr>
          <p:sp>
            <p:nvSpPr>
              <p:cNvPr id="71125" name="Oval 5"/>
              <p:cNvSpPr>
                <a:spLocks noChangeArrowheads="1"/>
              </p:cNvSpPr>
              <p:nvPr/>
            </p:nvSpPr>
            <p:spPr bwMode="auto">
              <a:xfrm>
                <a:off x="3915" y="129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26" name="Oval 6"/>
              <p:cNvSpPr>
                <a:spLocks noChangeArrowheads="1"/>
              </p:cNvSpPr>
              <p:nvPr/>
            </p:nvSpPr>
            <p:spPr bwMode="auto">
              <a:xfrm>
                <a:off x="3870" y="99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27" name="Oval 7"/>
              <p:cNvSpPr>
                <a:spLocks noChangeArrowheads="1"/>
              </p:cNvSpPr>
              <p:nvPr/>
            </p:nvSpPr>
            <p:spPr bwMode="auto">
              <a:xfrm>
                <a:off x="4487" y="167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28" name="Oval 8"/>
              <p:cNvSpPr>
                <a:spLocks noChangeArrowheads="1"/>
              </p:cNvSpPr>
              <p:nvPr/>
            </p:nvSpPr>
            <p:spPr bwMode="auto">
              <a:xfrm>
                <a:off x="4121"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29" name="Oval 9"/>
              <p:cNvSpPr>
                <a:spLocks noChangeArrowheads="1"/>
              </p:cNvSpPr>
              <p:nvPr/>
            </p:nvSpPr>
            <p:spPr bwMode="auto">
              <a:xfrm>
                <a:off x="4030" y="106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0" name="Oval 10"/>
              <p:cNvSpPr>
                <a:spLocks noChangeArrowheads="1"/>
              </p:cNvSpPr>
              <p:nvPr/>
            </p:nvSpPr>
            <p:spPr bwMode="auto">
              <a:xfrm>
                <a:off x="4807" y="104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1" name="Oval 11"/>
              <p:cNvSpPr>
                <a:spLocks noChangeArrowheads="1"/>
              </p:cNvSpPr>
              <p:nvPr/>
            </p:nvSpPr>
            <p:spPr bwMode="auto">
              <a:xfrm>
                <a:off x="4624" y="104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2" name="Oval 12"/>
              <p:cNvSpPr>
                <a:spLocks noChangeArrowheads="1"/>
              </p:cNvSpPr>
              <p:nvPr/>
            </p:nvSpPr>
            <p:spPr bwMode="auto">
              <a:xfrm>
                <a:off x="4967" y="104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3" name="Oval 13"/>
              <p:cNvSpPr>
                <a:spLocks noChangeArrowheads="1"/>
              </p:cNvSpPr>
              <p:nvPr/>
            </p:nvSpPr>
            <p:spPr bwMode="auto">
              <a:xfrm>
                <a:off x="5218" y="94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4" name="Oval 14"/>
              <p:cNvSpPr>
                <a:spLocks noChangeArrowheads="1"/>
              </p:cNvSpPr>
              <p:nvPr/>
            </p:nvSpPr>
            <p:spPr bwMode="auto">
              <a:xfrm>
                <a:off x="4144" y="136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5" name="Oval 15"/>
              <p:cNvSpPr>
                <a:spLocks noChangeArrowheads="1"/>
              </p:cNvSpPr>
              <p:nvPr/>
            </p:nvSpPr>
            <p:spPr bwMode="auto">
              <a:xfrm>
                <a:off x="4967" y="92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6" name="Oval 16"/>
              <p:cNvSpPr>
                <a:spLocks noChangeArrowheads="1"/>
              </p:cNvSpPr>
              <p:nvPr/>
            </p:nvSpPr>
            <p:spPr bwMode="auto">
              <a:xfrm>
                <a:off x="3618" y="118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7" name="Oval 17"/>
              <p:cNvSpPr>
                <a:spLocks noChangeArrowheads="1"/>
              </p:cNvSpPr>
              <p:nvPr/>
            </p:nvSpPr>
            <p:spPr bwMode="auto">
              <a:xfrm>
                <a:off x="3755" y="118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8" name="Oval 18"/>
              <p:cNvSpPr>
                <a:spLocks noChangeArrowheads="1"/>
              </p:cNvSpPr>
              <p:nvPr/>
            </p:nvSpPr>
            <p:spPr bwMode="auto">
              <a:xfrm>
                <a:off x="3733" y="1133"/>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39" name="Oval 19"/>
              <p:cNvSpPr>
                <a:spLocks noChangeArrowheads="1"/>
              </p:cNvSpPr>
              <p:nvPr/>
            </p:nvSpPr>
            <p:spPr bwMode="auto">
              <a:xfrm>
                <a:off x="4121" y="141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40" name="Oval 20"/>
              <p:cNvSpPr>
                <a:spLocks noChangeArrowheads="1"/>
              </p:cNvSpPr>
              <p:nvPr/>
            </p:nvSpPr>
            <p:spPr bwMode="auto">
              <a:xfrm>
                <a:off x="4213" y="1390"/>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41" name="Oval 21"/>
              <p:cNvSpPr>
                <a:spLocks noChangeArrowheads="1"/>
              </p:cNvSpPr>
              <p:nvPr/>
            </p:nvSpPr>
            <p:spPr bwMode="auto">
              <a:xfrm>
                <a:off x="3641" y="78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1022" name="Group 22"/>
            <p:cNvGrpSpPr>
              <a:grpSpLocks/>
            </p:cNvGrpSpPr>
            <p:nvPr/>
          </p:nvGrpSpPr>
          <p:grpSpPr bwMode="auto">
            <a:xfrm>
              <a:off x="3168" y="288"/>
              <a:ext cx="2352" cy="1968"/>
              <a:chOff x="3168" y="288"/>
              <a:chExt cx="2352" cy="1968"/>
            </a:xfrm>
          </p:grpSpPr>
          <p:sp>
            <p:nvSpPr>
              <p:cNvPr id="71023" name="Rectangle 23"/>
              <p:cNvSpPr>
                <a:spLocks noChangeArrowheads="1"/>
              </p:cNvSpPr>
              <p:nvPr/>
            </p:nvSpPr>
            <p:spPr bwMode="auto">
              <a:xfrm>
                <a:off x="3168" y="288"/>
                <a:ext cx="2352" cy="196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71024" name="Group 24"/>
              <p:cNvGrpSpPr>
                <a:grpSpLocks/>
              </p:cNvGrpSpPr>
              <p:nvPr/>
            </p:nvGrpSpPr>
            <p:grpSpPr bwMode="auto">
              <a:xfrm>
                <a:off x="3733" y="525"/>
                <a:ext cx="1691" cy="1239"/>
                <a:chOff x="3733" y="525"/>
                <a:chExt cx="1691" cy="1239"/>
              </a:xfrm>
            </p:grpSpPr>
            <p:sp>
              <p:nvSpPr>
                <p:cNvPr id="71104" name="Oval 25"/>
                <p:cNvSpPr>
                  <a:spLocks noChangeArrowheads="1"/>
                </p:cNvSpPr>
                <p:nvPr/>
              </p:nvSpPr>
              <p:spPr bwMode="auto">
                <a:xfrm>
                  <a:off x="3961"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05" name="Oval 26"/>
                <p:cNvSpPr>
                  <a:spLocks noChangeArrowheads="1"/>
                </p:cNvSpPr>
                <p:nvPr/>
              </p:nvSpPr>
              <p:spPr bwMode="auto">
                <a:xfrm>
                  <a:off x="3733" y="783"/>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06" name="Oval 27"/>
                <p:cNvSpPr>
                  <a:spLocks noChangeArrowheads="1"/>
                </p:cNvSpPr>
                <p:nvPr/>
              </p:nvSpPr>
              <p:spPr bwMode="auto">
                <a:xfrm>
                  <a:off x="4304" y="162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07" name="Oval 28"/>
                <p:cNvSpPr>
                  <a:spLocks noChangeArrowheads="1"/>
                </p:cNvSpPr>
                <p:nvPr/>
              </p:nvSpPr>
              <p:spPr bwMode="auto">
                <a:xfrm>
                  <a:off x="4578" y="174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08" name="Oval 29"/>
                <p:cNvSpPr>
                  <a:spLocks noChangeArrowheads="1"/>
                </p:cNvSpPr>
                <p:nvPr/>
              </p:nvSpPr>
              <p:spPr bwMode="auto">
                <a:xfrm>
                  <a:off x="4784" y="162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09" name="Oval 30"/>
                <p:cNvSpPr>
                  <a:spLocks noChangeArrowheads="1"/>
                </p:cNvSpPr>
                <p:nvPr/>
              </p:nvSpPr>
              <p:spPr bwMode="auto">
                <a:xfrm>
                  <a:off x="3961"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0" name="Oval 31"/>
                <p:cNvSpPr>
                  <a:spLocks noChangeArrowheads="1"/>
                </p:cNvSpPr>
                <p:nvPr/>
              </p:nvSpPr>
              <p:spPr bwMode="auto">
                <a:xfrm>
                  <a:off x="3961" y="134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1" name="Oval 32"/>
                <p:cNvSpPr>
                  <a:spLocks noChangeArrowheads="1"/>
                </p:cNvSpPr>
                <p:nvPr/>
              </p:nvSpPr>
              <p:spPr bwMode="auto">
                <a:xfrm>
                  <a:off x="4167" y="108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2" name="Oval 33"/>
                <p:cNvSpPr>
                  <a:spLocks noChangeArrowheads="1"/>
                </p:cNvSpPr>
                <p:nvPr/>
              </p:nvSpPr>
              <p:spPr bwMode="auto">
                <a:xfrm>
                  <a:off x="4075" y="101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3" name="Oval 34"/>
                <p:cNvSpPr>
                  <a:spLocks noChangeArrowheads="1"/>
                </p:cNvSpPr>
                <p:nvPr/>
              </p:nvSpPr>
              <p:spPr bwMode="auto">
                <a:xfrm>
                  <a:off x="4555" y="148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4" name="Oval 35"/>
                <p:cNvSpPr>
                  <a:spLocks noChangeArrowheads="1"/>
                </p:cNvSpPr>
                <p:nvPr/>
              </p:nvSpPr>
              <p:spPr bwMode="auto">
                <a:xfrm>
                  <a:off x="4624" y="525"/>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5" name="Oval 36"/>
                <p:cNvSpPr>
                  <a:spLocks noChangeArrowheads="1"/>
                </p:cNvSpPr>
                <p:nvPr/>
              </p:nvSpPr>
              <p:spPr bwMode="auto">
                <a:xfrm>
                  <a:off x="4418" y="108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6" name="Oval 37"/>
                <p:cNvSpPr>
                  <a:spLocks noChangeArrowheads="1"/>
                </p:cNvSpPr>
                <p:nvPr/>
              </p:nvSpPr>
              <p:spPr bwMode="auto">
                <a:xfrm>
                  <a:off x="3961" y="101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7" name="Oval 38"/>
                <p:cNvSpPr>
                  <a:spLocks noChangeArrowheads="1"/>
                </p:cNvSpPr>
                <p:nvPr/>
              </p:nvSpPr>
              <p:spPr bwMode="auto">
                <a:xfrm>
                  <a:off x="4464" y="164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8" name="Oval 39"/>
                <p:cNvSpPr>
                  <a:spLocks noChangeArrowheads="1"/>
                </p:cNvSpPr>
                <p:nvPr/>
              </p:nvSpPr>
              <p:spPr bwMode="auto">
                <a:xfrm>
                  <a:off x="4853" y="1577"/>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19" name="Oval 40"/>
                <p:cNvSpPr>
                  <a:spLocks noChangeArrowheads="1"/>
                </p:cNvSpPr>
                <p:nvPr/>
              </p:nvSpPr>
              <p:spPr bwMode="auto">
                <a:xfrm>
                  <a:off x="4190" y="64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20" name="Oval 41"/>
                <p:cNvSpPr>
                  <a:spLocks noChangeArrowheads="1"/>
                </p:cNvSpPr>
                <p:nvPr/>
              </p:nvSpPr>
              <p:spPr bwMode="auto">
                <a:xfrm>
                  <a:off x="4258"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21" name="Oval 42"/>
                <p:cNvSpPr>
                  <a:spLocks noChangeArrowheads="1"/>
                </p:cNvSpPr>
                <p:nvPr/>
              </p:nvSpPr>
              <p:spPr bwMode="auto">
                <a:xfrm>
                  <a:off x="3778"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22" name="Oval 43"/>
                <p:cNvSpPr>
                  <a:spLocks noChangeArrowheads="1"/>
                </p:cNvSpPr>
                <p:nvPr/>
              </p:nvSpPr>
              <p:spPr bwMode="auto">
                <a:xfrm>
                  <a:off x="4464" y="132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23" name="Oval 44"/>
                <p:cNvSpPr>
                  <a:spLocks noChangeArrowheads="1"/>
                </p:cNvSpPr>
                <p:nvPr/>
              </p:nvSpPr>
              <p:spPr bwMode="auto">
                <a:xfrm>
                  <a:off x="4350" y="169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24" name="Oval 45"/>
                <p:cNvSpPr>
                  <a:spLocks noChangeArrowheads="1"/>
                </p:cNvSpPr>
                <p:nvPr/>
              </p:nvSpPr>
              <p:spPr bwMode="auto">
                <a:xfrm>
                  <a:off x="5401" y="104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1025" name="Group 46"/>
              <p:cNvGrpSpPr>
                <a:grpSpLocks/>
              </p:cNvGrpSpPr>
              <p:nvPr/>
            </p:nvGrpSpPr>
            <p:grpSpPr bwMode="auto">
              <a:xfrm>
                <a:off x="3504" y="432"/>
                <a:ext cx="1897" cy="1779"/>
                <a:chOff x="3504" y="432"/>
                <a:chExt cx="1897" cy="1779"/>
              </a:xfrm>
            </p:grpSpPr>
            <p:grpSp>
              <p:nvGrpSpPr>
                <p:cNvPr id="71026" name="Group 47"/>
                <p:cNvGrpSpPr>
                  <a:grpSpLocks/>
                </p:cNvGrpSpPr>
                <p:nvPr/>
              </p:nvGrpSpPr>
              <p:grpSpPr bwMode="auto">
                <a:xfrm>
                  <a:off x="3710" y="479"/>
                  <a:ext cx="1668" cy="1425"/>
                  <a:chOff x="3710" y="479"/>
                  <a:chExt cx="1668" cy="1425"/>
                </a:xfrm>
              </p:grpSpPr>
              <p:sp>
                <p:nvSpPr>
                  <p:cNvPr id="71084" name="Oval 48"/>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85" name="Oval 49"/>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86" name="Oval 50"/>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87" name="Oval 51"/>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88" name="Oval 52"/>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89" name="Oval 53"/>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0" name="Oval 54"/>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1" name="Oval 55"/>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2" name="Oval 56"/>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3" name="Oval 57"/>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4" name="Oval 58"/>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5" name="Oval 59"/>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6" name="Oval 60"/>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7" name="Oval 61"/>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8" name="Oval 62"/>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99" name="Oval 63"/>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00" name="Oval 64"/>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01" name="Oval 65"/>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02" name="Oval 66"/>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103" name="Oval 67"/>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1027" name="Group 68"/>
                <p:cNvGrpSpPr>
                  <a:grpSpLocks/>
                </p:cNvGrpSpPr>
                <p:nvPr/>
              </p:nvGrpSpPr>
              <p:grpSpPr bwMode="auto">
                <a:xfrm>
                  <a:off x="3504" y="432"/>
                  <a:ext cx="1897" cy="1779"/>
                  <a:chOff x="3504" y="432"/>
                  <a:chExt cx="1897" cy="1779"/>
                </a:xfrm>
              </p:grpSpPr>
              <p:grpSp>
                <p:nvGrpSpPr>
                  <p:cNvPr id="71028" name="Group 69"/>
                  <p:cNvGrpSpPr>
                    <a:grpSpLocks/>
                  </p:cNvGrpSpPr>
                  <p:nvPr/>
                </p:nvGrpSpPr>
                <p:grpSpPr bwMode="auto">
                  <a:xfrm>
                    <a:off x="4075" y="432"/>
                    <a:ext cx="1075" cy="1355"/>
                    <a:chOff x="4075" y="432"/>
                    <a:chExt cx="1075" cy="1355"/>
                  </a:xfrm>
                </p:grpSpPr>
                <p:sp>
                  <p:nvSpPr>
                    <p:cNvPr id="71075" name="Oval 70"/>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76" name="Oval 71"/>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77" name="Oval 72"/>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78" name="Oval 73"/>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79" name="Oval 74"/>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80" name="Oval 75"/>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81" name="Oval 76"/>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82" name="Oval 77"/>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83" name="Oval 78"/>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1029" name="Group 79"/>
                  <p:cNvGrpSpPr>
                    <a:grpSpLocks/>
                  </p:cNvGrpSpPr>
                  <p:nvPr/>
                </p:nvGrpSpPr>
                <p:grpSpPr bwMode="auto">
                  <a:xfrm>
                    <a:off x="3550" y="502"/>
                    <a:ext cx="1463" cy="1613"/>
                    <a:chOff x="3550" y="502"/>
                    <a:chExt cx="1463" cy="1613"/>
                  </a:xfrm>
                </p:grpSpPr>
                <p:sp>
                  <p:nvSpPr>
                    <p:cNvPr id="71060" name="Oval 80"/>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61" name="Oval 81"/>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62" name="Oval 82"/>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63" name="Oval 83"/>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64" name="Oval 84"/>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65" name="Oval 85"/>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66" name="Oval 86"/>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67" name="Oval 87"/>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68" name="Oval 88"/>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69" name="Oval 89"/>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70" name="Oval 90"/>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71" name="Oval 91"/>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72" name="Oval 92"/>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73" name="Oval 93"/>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74" name="Oval 94"/>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1030" name="Group 95"/>
                  <p:cNvGrpSpPr>
                    <a:grpSpLocks/>
                  </p:cNvGrpSpPr>
                  <p:nvPr/>
                </p:nvGrpSpPr>
                <p:grpSpPr bwMode="auto">
                  <a:xfrm>
                    <a:off x="3504" y="528"/>
                    <a:ext cx="1897" cy="1683"/>
                    <a:chOff x="3504" y="525"/>
                    <a:chExt cx="1897" cy="1683"/>
                  </a:xfrm>
                </p:grpSpPr>
                <p:sp>
                  <p:nvSpPr>
                    <p:cNvPr id="71031" name="Oval 96"/>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32" name="Oval 97"/>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33" name="Oval 98"/>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34" name="Oval 99"/>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35" name="Oval 100"/>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36" name="Oval 101"/>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37" name="Oval 102"/>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38" name="Oval 103"/>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39" name="Oval 104"/>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0" name="Oval 105"/>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1" name="Oval 106"/>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2" name="Oval 107"/>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3" name="Oval 108"/>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4" name="Oval 109"/>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5" name="Oval 110"/>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6" name="Oval 111"/>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7" name="Oval 112"/>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8" name="Oval 113"/>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49" name="Oval 114"/>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0" name="Oval 115"/>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1" name="Oval 116"/>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2" name="Oval 117"/>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3" name="Oval 118"/>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4" name="Oval 119"/>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5" name="Oval 120"/>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6" name="Oval 121"/>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7" name="Oval 122"/>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8" name="Oval 123"/>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59" name="Oval 124"/>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grpSp>
        </p:grpSp>
      </p:grpSp>
      <p:grpSp>
        <p:nvGrpSpPr>
          <p:cNvPr id="14" name="Group 125"/>
          <p:cNvGrpSpPr>
            <a:grpSpLocks noChangeAspect="1"/>
          </p:cNvGrpSpPr>
          <p:nvPr/>
        </p:nvGrpSpPr>
        <p:grpSpPr bwMode="auto">
          <a:xfrm>
            <a:off x="3517900" y="1549400"/>
            <a:ext cx="4889500" cy="4090988"/>
            <a:chOff x="3168" y="288"/>
            <a:chExt cx="2352" cy="1968"/>
          </a:xfrm>
        </p:grpSpPr>
        <p:sp>
          <p:nvSpPr>
            <p:cNvPr id="70898" name="Rectangle 126"/>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70899" name="Group 127"/>
            <p:cNvGrpSpPr>
              <a:grpSpLocks noChangeAspect="1"/>
            </p:cNvGrpSpPr>
            <p:nvPr/>
          </p:nvGrpSpPr>
          <p:grpSpPr bwMode="auto">
            <a:xfrm>
              <a:off x="3618" y="783"/>
              <a:ext cx="1623" cy="911"/>
              <a:chOff x="3618" y="783"/>
              <a:chExt cx="1623" cy="911"/>
            </a:xfrm>
          </p:grpSpPr>
          <p:sp>
            <p:nvSpPr>
              <p:cNvPr id="71003" name="Oval 128"/>
              <p:cNvSpPr>
                <a:spLocks noChangeAspect="1" noChangeArrowheads="1"/>
              </p:cNvSpPr>
              <p:nvPr/>
            </p:nvSpPr>
            <p:spPr bwMode="auto">
              <a:xfrm>
                <a:off x="3915" y="129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04" name="Oval 129"/>
              <p:cNvSpPr>
                <a:spLocks noChangeAspect="1" noChangeArrowheads="1"/>
              </p:cNvSpPr>
              <p:nvPr/>
            </p:nvSpPr>
            <p:spPr bwMode="auto">
              <a:xfrm>
                <a:off x="3870" y="99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05" name="Oval 130"/>
              <p:cNvSpPr>
                <a:spLocks noChangeAspect="1" noChangeArrowheads="1"/>
              </p:cNvSpPr>
              <p:nvPr/>
            </p:nvSpPr>
            <p:spPr bwMode="auto">
              <a:xfrm>
                <a:off x="4487" y="167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06" name="Oval 131"/>
              <p:cNvSpPr>
                <a:spLocks noChangeAspect="1" noChangeArrowheads="1"/>
              </p:cNvSpPr>
              <p:nvPr/>
            </p:nvSpPr>
            <p:spPr bwMode="auto">
              <a:xfrm>
                <a:off x="4121"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07" name="Oval 132"/>
              <p:cNvSpPr>
                <a:spLocks noChangeAspect="1" noChangeArrowheads="1"/>
              </p:cNvSpPr>
              <p:nvPr/>
            </p:nvSpPr>
            <p:spPr bwMode="auto">
              <a:xfrm>
                <a:off x="4030" y="106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08" name="Oval 133"/>
              <p:cNvSpPr>
                <a:spLocks noChangeAspect="1" noChangeArrowheads="1"/>
              </p:cNvSpPr>
              <p:nvPr/>
            </p:nvSpPr>
            <p:spPr bwMode="auto">
              <a:xfrm>
                <a:off x="4807" y="1040"/>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09" name="Oval 134"/>
              <p:cNvSpPr>
                <a:spLocks noChangeAspect="1" noChangeArrowheads="1"/>
              </p:cNvSpPr>
              <p:nvPr/>
            </p:nvSpPr>
            <p:spPr bwMode="auto">
              <a:xfrm>
                <a:off x="4624"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0" name="Oval 135"/>
              <p:cNvSpPr>
                <a:spLocks noChangeAspect="1" noChangeArrowheads="1"/>
              </p:cNvSpPr>
              <p:nvPr/>
            </p:nvSpPr>
            <p:spPr bwMode="auto">
              <a:xfrm>
                <a:off x="4967"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1" name="Oval 136"/>
              <p:cNvSpPr>
                <a:spLocks noChangeAspect="1" noChangeArrowheads="1"/>
              </p:cNvSpPr>
              <p:nvPr/>
            </p:nvSpPr>
            <p:spPr bwMode="auto">
              <a:xfrm>
                <a:off x="5218" y="94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2" name="Oval 137"/>
              <p:cNvSpPr>
                <a:spLocks noChangeAspect="1" noChangeArrowheads="1"/>
              </p:cNvSpPr>
              <p:nvPr/>
            </p:nvSpPr>
            <p:spPr bwMode="auto">
              <a:xfrm>
                <a:off x="4144" y="136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3" name="Oval 138"/>
              <p:cNvSpPr>
                <a:spLocks noChangeAspect="1" noChangeArrowheads="1"/>
              </p:cNvSpPr>
              <p:nvPr/>
            </p:nvSpPr>
            <p:spPr bwMode="auto">
              <a:xfrm>
                <a:off x="4967"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4" name="Oval 139"/>
              <p:cNvSpPr>
                <a:spLocks noChangeAspect="1" noChangeArrowheads="1"/>
              </p:cNvSpPr>
              <p:nvPr/>
            </p:nvSpPr>
            <p:spPr bwMode="auto">
              <a:xfrm>
                <a:off x="3618" y="118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5" name="Oval 140"/>
              <p:cNvSpPr>
                <a:spLocks noChangeAspect="1" noChangeArrowheads="1"/>
              </p:cNvSpPr>
              <p:nvPr/>
            </p:nvSpPr>
            <p:spPr bwMode="auto">
              <a:xfrm>
                <a:off x="3754" y="1180"/>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6" name="Oval 141"/>
              <p:cNvSpPr>
                <a:spLocks noChangeAspect="1" noChangeArrowheads="1"/>
              </p:cNvSpPr>
              <p:nvPr/>
            </p:nvSpPr>
            <p:spPr bwMode="auto">
              <a:xfrm>
                <a:off x="3733" y="1133"/>
                <a:ext cx="21"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7" name="Oval 142"/>
              <p:cNvSpPr>
                <a:spLocks noChangeAspect="1" noChangeArrowheads="1"/>
              </p:cNvSpPr>
              <p:nvPr/>
            </p:nvSpPr>
            <p:spPr bwMode="auto">
              <a:xfrm>
                <a:off x="4121" y="141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8" name="Oval 143"/>
              <p:cNvSpPr>
                <a:spLocks noChangeAspect="1" noChangeArrowheads="1"/>
              </p:cNvSpPr>
              <p:nvPr/>
            </p:nvSpPr>
            <p:spPr bwMode="auto">
              <a:xfrm>
                <a:off x="4213" y="139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19" name="Oval 144"/>
              <p:cNvSpPr>
                <a:spLocks noChangeAspect="1" noChangeArrowheads="1"/>
              </p:cNvSpPr>
              <p:nvPr/>
            </p:nvSpPr>
            <p:spPr bwMode="auto">
              <a:xfrm>
                <a:off x="3641" y="78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900" name="Group 145"/>
            <p:cNvGrpSpPr>
              <a:grpSpLocks noChangeAspect="1"/>
            </p:cNvGrpSpPr>
            <p:nvPr/>
          </p:nvGrpSpPr>
          <p:grpSpPr bwMode="auto">
            <a:xfrm>
              <a:off x="3168" y="288"/>
              <a:ext cx="2352" cy="1968"/>
              <a:chOff x="3168" y="288"/>
              <a:chExt cx="2352" cy="1968"/>
            </a:xfrm>
          </p:grpSpPr>
          <p:sp>
            <p:nvSpPr>
              <p:cNvPr id="70901" name="Rectangle 146"/>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70902" name="Group 147"/>
              <p:cNvGrpSpPr>
                <a:grpSpLocks noChangeAspect="1"/>
              </p:cNvGrpSpPr>
              <p:nvPr/>
            </p:nvGrpSpPr>
            <p:grpSpPr bwMode="auto">
              <a:xfrm>
                <a:off x="3733" y="525"/>
                <a:ext cx="1691" cy="1239"/>
                <a:chOff x="3733" y="525"/>
                <a:chExt cx="1691" cy="1239"/>
              </a:xfrm>
            </p:grpSpPr>
            <p:sp>
              <p:nvSpPr>
                <p:cNvPr id="70982" name="Oval 148"/>
                <p:cNvSpPr>
                  <a:spLocks noChangeAspect="1" noChangeArrowheads="1"/>
                </p:cNvSpPr>
                <p:nvPr/>
              </p:nvSpPr>
              <p:spPr bwMode="auto">
                <a:xfrm>
                  <a:off x="3961"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83" name="Oval 149"/>
                <p:cNvSpPr>
                  <a:spLocks noChangeAspect="1" noChangeArrowheads="1"/>
                </p:cNvSpPr>
                <p:nvPr/>
              </p:nvSpPr>
              <p:spPr bwMode="auto">
                <a:xfrm>
                  <a:off x="3733" y="783"/>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84" name="Oval 150"/>
                <p:cNvSpPr>
                  <a:spLocks noChangeAspect="1" noChangeArrowheads="1"/>
                </p:cNvSpPr>
                <p:nvPr/>
              </p:nvSpPr>
              <p:spPr bwMode="auto">
                <a:xfrm>
                  <a:off x="4304" y="162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85" name="Oval 151"/>
                <p:cNvSpPr>
                  <a:spLocks noChangeAspect="1" noChangeArrowheads="1"/>
                </p:cNvSpPr>
                <p:nvPr/>
              </p:nvSpPr>
              <p:spPr bwMode="auto">
                <a:xfrm>
                  <a:off x="4578"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86" name="Oval 152"/>
                <p:cNvSpPr>
                  <a:spLocks noChangeAspect="1" noChangeArrowheads="1"/>
                </p:cNvSpPr>
                <p:nvPr/>
              </p:nvSpPr>
              <p:spPr bwMode="auto">
                <a:xfrm>
                  <a:off x="4784" y="162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87" name="Oval 153"/>
                <p:cNvSpPr>
                  <a:spLocks noChangeAspect="1" noChangeArrowheads="1"/>
                </p:cNvSpPr>
                <p:nvPr/>
              </p:nvSpPr>
              <p:spPr bwMode="auto">
                <a:xfrm>
                  <a:off x="3961"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88" name="Oval 154"/>
                <p:cNvSpPr>
                  <a:spLocks noChangeAspect="1" noChangeArrowheads="1"/>
                </p:cNvSpPr>
                <p:nvPr/>
              </p:nvSpPr>
              <p:spPr bwMode="auto">
                <a:xfrm>
                  <a:off x="3961" y="134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89" name="Oval 155"/>
                <p:cNvSpPr>
                  <a:spLocks noChangeAspect="1" noChangeArrowheads="1"/>
                </p:cNvSpPr>
                <p:nvPr/>
              </p:nvSpPr>
              <p:spPr bwMode="auto">
                <a:xfrm>
                  <a:off x="4167"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0" name="Oval 156"/>
                <p:cNvSpPr>
                  <a:spLocks noChangeAspect="1" noChangeArrowheads="1"/>
                </p:cNvSpPr>
                <p:nvPr/>
              </p:nvSpPr>
              <p:spPr bwMode="auto">
                <a:xfrm>
                  <a:off x="4075" y="101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1" name="Oval 157"/>
                <p:cNvSpPr>
                  <a:spLocks noChangeAspect="1" noChangeArrowheads="1"/>
                </p:cNvSpPr>
                <p:nvPr/>
              </p:nvSpPr>
              <p:spPr bwMode="auto">
                <a:xfrm>
                  <a:off x="4555" y="148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2" name="Oval 158"/>
                <p:cNvSpPr>
                  <a:spLocks noChangeAspect="1" noChangeArrowheads="1"/>
                </p:cNvSpPr>
                <p:nvPr/>
              </p:nvSpPr>
              <p:spPr bwMode="auto">
                <a:xfrm>
                  <a:off x="4624" y="525"/>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3" name="Oval 159"/>
                <p:cNvSpPr>
                  <a:spLocks noChangeAspect="1" noChangeArrowheads="1"/>
                </p:cNvSpPr>
                <p:nvPr/>
              </p:nvSpPr>
              <p:spPr bwMode="auto">
                <a:xfrm>
                  <a:off x="4418"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4" name="Oval 160"/>
                <p:cNvSpPr>
                  <a:spLocks noChangeAspect="1" noChangeArrowheads="1"/>
                </p:cNvSpPr>
                <p:nvPr/>
              </p:nvSpPr>
              <p:spPr bwMode="auto">
                <a:xfrm>
                  <a:off x="3961" y="101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5" name="Oval 161"/>
                <p:cNvSpPr>
                  <a:spLocks noChangeAspect="1" noChangeArrowheads="1"/>
                </p:cNvSpPr>
                <p:nvPr/>
              </p:nvSpPr>
              <p:spPr bwMode="auto">
                <a:xfrm>
                  <a:off x="4464" y="1647"/>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6" name="Oval 162"/>
                <p:cNvSpPr>
                  <a:spLocks noChangeAspect="1" noChangeArrowheads="1"/>
                </p:cNvSpPr>
                <p:nvPr/>
              </p:nvSpPr>
              <p:spPr bwMode="auto">
                <a:xfrm>
                  <a:off x="4853" y="157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7" name="Oval 163"/>
                <p:cNvSpPr>
                  <a:spLocks noChangeAspect="1" noChangeArrowheads="1"/>
                </p:cNvSpPr>
                <p:nvPr/>
              </p:nvSpPr>
              <p:spPr bwMode="auto">
                <a:xfrm>
                  <a:off x="4190" y="64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8" name="Oval 164"/>
                <p:cNvSpPr>
                  <a:spLocks noChangeAspect="1" noChangeArrowheads="1"/>
                </p:cNvSpPr>
                <p:nvPr/>
              </p:nvSpPr>
              <p:spPr bwMode="auto">
                <a:xfrm>
                  <a:off x="4258"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99" name="Oval 165"/>
                <p:cNvSpPr>
                  <a:spLocks noChangeAspect="1" noChangeArrowheads="1"/>
                </p:cNvSpPr>
                <p:nvPr/>
              </p:nvSpPr>
              <p:spPr bwMode="auto">
                <a:xfrm>
                  <a:off x="3778" y="57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00" name="Oval 166"/>
                <p:cNvSpPr>
                  <a:spLocks noChangeAspect="1" noChangeArrowheads="1"/>
                </p:cNvSpPr>
                <p:nvPr/>
              </p:nvSpPr>
              <p:spPr bwMode="auto">
                <a:xfrm>
                  <a:off x="4464" y="132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01" name="Oval 167"/>
                <p:cNvSpPr>
                  <a:spLocks noChangeAspect="1" noChangeArrowheads="1"/>
                </p:cNvSpPr>
                <p:nvPr/>
              </p:nvSpPr>
              <p:spPr bwMode="auto">
                <a:xfrm>
                  <a:off x="4350" y="169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002" name="Oval 168"/>
                <p:cNvSpPr>
                  <a:spLocks noChangeAspect="1" noChangeArrowheads="1"/>
                </p:cNvSpPr>
                <p:nvPr/>
              </p:nvSpPr>
              <p:spPr bwMode="auto">
                <a:xfrm>
                  <a:off x="5401"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903" name="Group 169"/>
              <p:cNvGrpSpPr>
                <a:grpSpLocks noChangeAspect="1"/>
              </p:cNvGrpSpPr>
              <p:nvPr/>
            </p:nvGrpSpPr>
            <p:grpSpPr bwMode="auto">
              <a:xfrm>
                <a:off x="3504" y="432"/>
                <a:ext cx="1897" cy="1779"/>
                <a:chOff x="3504" y="432"/>
                <a:chExt cx="1897" cy="1779"/>
              </a:xfrm>
            </p:grpSpPr>
            <p:grpSp>
              <p:nvGrpSpPr>
                <p:cNvPr id="70904" name="Group 170"/>
                <p:cNvGrpSpPr>
                  <a:grpSpLocks noChangeAspect="1"/>
                </p:cNvGrpSpPr>
                <p:nvPr/>
              </p:nvGrpSpPr>
              <p:grpSpPr bwMode="auto">
                <a:xfrm>
                  <a:off x="3710" y="480"/>
                  <a:ext cx="1668" cy="1424"/>
                  <a:chOff x="3710" y="480"/>
                  <a:chExt cx="1668" cy="1424"/>
                </a:xfrm>
              </p:grpSpPr>
              <p:sp>
                <p:nvSpPr>
                  <p:cNvPr id="70962" name="Oval 171"/>
                  <p:cNvSpPr>
                    <a:spLocks noChangeAspect="1" noChangeArrowheads="1"/>
                  </p:cNvSpPr>
                  <p:nvPr/>
                </p:nvSpPr>
                <p:spPr bwMode="auto">
                  <a:xfrm>
                    <a:off x="3755" y="129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63" name="Oval 172"/>
                  <p:cNvSpPr>
                    <a:spLocks noChangeAspect="1" noChangeArrowheads="1"/>
                  </p:cNvSpPr>
                  <p:nvPr/>
                </p:nvSpPr>
                <p:spPr bwMode="auto">
                  <a:xfrm>
                    <a:off x="4327" y="188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64" name="Oval 173"/>
                  <p:cNvSpPr>
                    <a:spLocks noChangeAspect="1" noChangeArrowheads="1"/>
                  </p:cNvSpPr>
                  <p:nvPr/>
                </p:nvSpPr>
                <p:spPr bwMode="auto">
                  <a:xfrm>
                    <a:off x="4281"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65" name="Oval 174"/>
                  <p:cNvSpPr>
                    <a:spLocks noChangeAspect="1" noChangeArrowheads="1"/>
                  </p:cNvSpPr>
                  <p:nvPr/>
                </p:nvSpPr>
                <p:spPr bwMode="auto">
                  <a:xfrm>
                    <a:off x="4213" y="1694"/>
                    <a:ext cx="21"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66" name="Oval 175"/>
                  <p:cNvSpPr>
                    <a:spLocks noChangeAspect="1" noChangeArrowheads="1"/>
                  </p:cNvSpPr>
                  <p:nvPr/>
                </p:nvSpPr>
                <p:spPr bwMode="auto">
                  <a:xfrm>
                    <a:off x="4235" y="1554"/>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67" name="Oval 176"/>
                  <p:cNvSpPr>
                    <a:spLocks noChangeAspect="1" noChangeArrowheads="1"/>
                  </p:cNvSpPr>
                  <p:nvPr/>
                </p:nvSpPr>
                <p:spPr bwMode="auto">
                  <a:xfrm>
                    <a:off x="4921"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68" name="Oval 177"/>
                  <p:cNvSpPr>
                    <a:spLocks noChangeAspect="1" noChangeArrowheads="1"/>
                  </p:cNvSpPr>
                  <p:nvPr/>
                </p:nvSpPr>
                <p:spPr bwMode="auto">
                  <a:xfrm>
                    <a:off x="3710" y="71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69" name="Oval 178"/>
                  <p:cNvSpPr>
                    <a:spLocks noChangeAspect="1" noChangeArrowheads="1"/>
                  </p:cNvSpPr>
                  <p:nvPr/>
                </p:nvSpPr>
                <p:spPr bwMode="auto">
                  <a:xfrm>
                    <a:off x="4693" y="111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0" name="Oval 179"/>
                  <p:cNvSpPr>
                    <a:spLocks noChangeAspect="1" noChangeArrowheads="1"/>
                  </p:cNvSpPr>
                  <p:nvPr/>
                </p:nvSpPr>
                <p:spPr bwMode="auto">
                  <a:xfrm>
                    <a:off x="3801" y="82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1" name="Oval 180"/>
                  <p:cNvSpPr>
                    <a:spLocks noChangeAspect="1" noChangeArrowheads="1"/>
                  </p:cNvSpPr>
                  <p:nvPr/>
                </p:nvSpPr>
                <p:spPr bwMode="auto">
                  <a:xfrm>
                    <a:off x="4761" y="619"/>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2" name="Oval 181"/>
                  <p:cNvSpPr>
                    <a:spLocks noChangeAspect="1" noChangeArrowheads="1"/>
                  </p:cNvSpPr>
                  <p:nvPr/>
                </p:nvSpPr>
                <p:spPr bwMode="auto">
                  <a:xfrm>
                    <a:off x="4464" y="146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3" name="Oval 182"/>
                  <p:cNvSpPr>
                    <a:spLocks noChangeAspect="1" noChangeArrowheads="1"/>
                  </p:cNvSpPr>
                  <p:nvPr/>
                </p:nvSpPr>
                <p:spPr bwMode="auto">
                  <a:xfrm>
                    <a:off x="4875" y="923"/>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4" name="Oval 183"/>
                  <p:cNvSpPr>
                    <a:spLocks noChangeAspect="1" noChangeArrowheads="1"/>
                  </p:cNvSpPr>
                  <p:nvPr/>
                </p:nvSpPr>
                <p:spPr bwMode="auto">
                  <a:xfrm>
                    <a:off x="4830" y="853"/>
                    <a:ext cx="24"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5" name="Oval 184"/>
                  <p:cNvSpPr>
                    <a:spLocks noChangeAspect="1" noChangeArrowheads="1"/>
                  </p:cNvSpPr>
                  <p:nvPr/>
                </p:nvSpPr>
                <p:spPr bwMode="auto">
                  <a:xfrm>
                    <a:off x="4213" y="923"/>
                    <a:ext cx="21"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6" name="Oval 185"/>
                  <p:cNvSpPr>
                    <a:spLocks noChangeAspect="1" noChangeArrowheads="1"/>
                  </p:cNvSpPr>
                  <p:nvPr/>
                </p:nvSpPr>
                <p:spPr bwMode="auto">
                  <a:xfrm>
                    <a:off x="4304" y="96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7" name="Oval 186"/>
                  <p:cNvSpPr>
                    <a:spLocks noChangeAspect="1" noChangeArrowheads="1"/>
                  </p:cNvSpPr>
                  <p:nvPr/>
                </p:nvSpPr>
                <p:spPr bwMode="auto">
                  <a:xfrm>
                    <a:off x="4761" y="73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8" name="Oval 187"/>
                  <p:cNvSpPr>
                    <a:spLocks noChangeAspect="1" noChangeArrowheads="1"/>
                  </p:cNvSpPr>
                  <p:nvPr/>
                </p:nvSpPr>
                <p:spPr bwMode="auto">
                  <a:xfrm>
                    <a:off x="4715" y="5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79" name="Oval 188"/>
                  <p:cNvSpPr>
                    <a:spLocks noChangeAspect="1" noChangeArrowheads="1"/>
                  </p:cNvSpPr>
                  <p:nvPr/>
                </p:nvSpPr>
                <p:spPr bwMode="auto">
                  <a:xfrm>
                    <a:off x="4533" y="480"/>
                    <a:ext cx="21"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80" name="Oval 189"/>
                  <p:cNvSpPr>
                    <a:spLocks noChangeAspect="1" noChangeArrowheads="1"/>
                  </p:cNvSpPr>
                  <p:nvPr/>
                </p:nvSpPr>
                <p:spPr bwMode="auto">
                  <a:xfrm>
                    <a:off x="5355" y="113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81" name="Oval 190"/>
                  <p:cNvSpPr>
                    <a:spLocks noChangeAspect="1" noChangeArrowheads="1"/>
                  </p:cNvSpPr>
                  <p:nvPr/>
                </p:nvSpPr>
                <p:spPr bwMode="auto">
                  <a:xfrm>
                    <a:off x="5035" y="96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905" name="Group 191"/>
                <p:cNvGrpSpPr>
                  <a:grpSpLocks noChangeAspect="1"/>
                </p:cNvGrpSpPr>
                <p:nvPr/>
              </p:nvGrpSpPr>
              <p:grpSpPr bwMode="auto">
                <a:xfrm>
                  <a:off x="3504" y="432"/>
                  <a:ext cx="1897" cy="1779"/>
                  <a:chOff x="3504" y="432"/>
                  <a:chExt cx="1897" cy="1779"/>
                </a:xfrm>
              </p:grpSpPr>
              <p:grpSp>
                <p:nvGrpSpPr>
                  <p:cNvPr id="70906" name="Group 192"/>
                  <p:cNvGrpSpPr>
                    <a:grpSpLocks noChangeAspect="1"/>
                  </p:cNvGrpSpPr>
                  <p:nvPr/>
                </p:nvGrpSpPr>
                <p:grpSpPr bwMode="auto">
                  <a:xfrm>
                    <a:off x="4075" y="432"/>
                    <a:ext cx="1075" cy="1355"/>
                    <a:chOff x="4075" y="432"/>
                    <a:chExt cx="1075" cy="1355"/>
                  </a:xfrm>
                </p:grpSpPr>
                <p:sp>
                  <p:nvSpPr>
                    <p:cNvPr id="70953" name="Oval 193"/>
                    <p:cNvSpPr>
                      <a:spLocks noChangeAspect="1" noChangeArrowheads="1"/>
                    </p:cNvSpPr>
                    <p:nvPr/>
                  </p:nvSpPr>
                  <p:spPr bwMode="auto">
                    <a:xfrm>
                      <a:off x="4761" y="176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54" name="Oval 194"/>
                    <p:cNvSpPr>
                      <a:spLocks noChangeAspect="1" noChangeArrowheads="1"/>
                    </p:cNvSpPr>
                    <p:nvPr/>
                  </p:nvSpPr>
                  <p:spPr bwMode="auto">
                    <a:xfrm>
                      <a:off x="4533" y="143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55" name="Oval 195"/>
                    <p:cNvSpPr>
                      <a:spLocks noChangeAspect="1" noChangeArrowheads="1"/>
                    </p:cNvSpPr>
                    <p:nvPr/>
                  </p:nvSpPr>
                  <p:spPr bwMode="auto">
                    <a:xfrm>
                      <a:off x="4693" y="80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56" name="Oval 196"/>
                    <p:cNvSpPr>
                      <a:spLocks noChangeAspect="1" noChangeArrowheads="1"/>
                    </p:cNvSpPr>
                    <p:nvPr/>
                  </p:nvSpPr>
                  <p:spPr bwMode="auto">
                    <a:xfrm>
                      <a:off x="4555" y="68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57" name="Oval 197"/>
                    <p:cNvSpPr>
                      <a:spLocks noChangeAspect="1" noChangeArrowheads="1"/>
                    </p:cNvSpPr>
                    <p:nvPr/>
                  </p:nvSpPr>
                  <p:spPr bwMode="auto">
                    <a:xfrm>
                      <a:off x="5127" y="106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58" name="Oval 198"/>
                    <p:cNvSpPr>
                      <a:spLocks noChangeAspect="1" noChangeArrowheads="1"/>
                    </p:cNvSpPr>
                    <p:nvPr/>
                  </p:nvSpPr>
                  <p:spPr bwMode="auto">
                    <a:xfrm>
                      <a:off x="4304"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59" name="Oval 199"/>
                    <p:cNvSpPr>
                      <a:spLocks noChangeAspect="1" noChangeArrowheads="1"/>
                    </p:cNvSpPr>
                    <p:nvPr/>
                  </p:nvSpPr>
                  <p:spPr bwMode="auto">
                    <a:xfrm>
                      <a:off x="4075"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60" name="Oval 200"/>
                    <p:cNvSpPr>
                      <a:spLocks noChangeAspect="1" noChangeArrowheads="1"/>
                    </p:cNvSpPr>
                    <p:nvPr/>
                  </p:nvSpPr>
                  <p:spPr bwMode="auto">
                    <a:xfrm>
                      <a:off x="4578" y="43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61" name="Oval 201"/>
                    <p:cNvSpPr>
                      <a:spLocks noChangeAspect="1" noChangeArrowheads="1"/>
                    </p:cNvSpPr>
                    <p:nvPr/>
                  </p:nvSpPr>
                  <p:spPr bwMode="auto">
                    <a:xfrm>
                      <a:off x="4464" y="57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907" name="Group 202"/>
                  <p:cNvGrpSpPr>
                    <a:grpSpLocks noChangeAspect="1"/>
                  </p:cNvGrpSpPr>
                  <p:nvPr/>
                </p:nvGrpSpPr>
                <p:grpSpPr bwMode="auto">
                  <a:xfrm>
                    <a:off x="3550" y="503"/>
                    <a:ext cx="1463" cy="1612"/>
                    <a:chOff x="3550" y="503"/>
                    <a:chExt cx="1463" cy="1612"/>
                  </a:xfrm>
                </p:grpSpPr>
                <p:sp>
                  <p:nvSpPr>
                    <p:cNvPr id="70938" name="Oval 203"/>
                    <p:cNvSpPr>
                      <a:spLocks noChangeAspect="1" noChangeArrowheads="1"/>
                    </p:cNvSpPr>
                    <p:nvPr/>
                  </p:nvSpPr>
                  <p:spPr bwMode="auto">
                    <a:xfrm>
                      <a:off x="4235" y="1904"/>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39" name="Oval 204"/>
                    <p:cNvSpPr>
                      <a:spLocks noChangeAspect="1" noChangeArrowheads="1"/>
                    </p:cNvSpPr>
                    <p:nvPr/>
                  </p:nvSpPr>
                  <p:spPr bwMode="auto">
                    <a:xfrm>
                      <a:off x="4304" y="1928"/>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0" name="Oval 205"/>
                    <p:cNvSpPr>
                      <a:spLocks noChangeAspect="1" noChangeArrowheads="1"/>
                    </p:cNvSpPr>
                    <p:nvPr/>
                  </p:nvSpPr>
                  <p:spPr bwMode="auto">
                    <a:xfrm>
                      <a:off x="4441"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1" name="Oval 206"/>
                    <p:cNvSpPr>
                      <a:spLocks noChangeAspect="1" noChangeArrowheads="1"/>
                    </p:cNvSpPr>
                    <p:nvPr/>
                  </p:nvSpPr>
                  <p:spPr bwMode="auto">
                    <a:xfrm>
                      <a:off x="4258" y="136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2" name="Oval 207"/>
                    <p:cNvSpPr>
                      <a:spLocks noChangeAspect="1" noChangeArrowheads="1"/>
                    </p:cNvSpPr>
                    <p:nvPr/>
                  </p:nvSpPr>
                  <p:spPr bwMode="auto">
                    <a:xfrm>
                      <a:off x="3870"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3" name="Oval 208"/>
                    <p:cNvSpPr>
                      <a:spLocks noChangeAspect="1" noChangeArrowheads="1"/>
                    </p:cNvSpPr>
                    <p:nvPr/>
                  </p:nvSpPr>
                  <p:spPr bwMode="auto">
                    <a:xfrm>
                      <a:off x="3573" y="713"/>
                      <a:ext cx="22"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4" name="Oval 209"/>
                    <p:cNvSpPr>
                      <a:spLocks noChangeAspect="1" noChangeArrowheads="1"/>
                    </p:cNvSpPr>
                    <p:nvPr/>
                  </p:nvSpPr>
                  <p:spPr bwMode="auto">
                    <a:xfrm>
                      <a:off x="4738" y="90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5" name="Oval 210"/>
                    <p:cNvSpPr>
                      <a:spLocks noChangeAspect="1" noChangeArrowheads="1"/>
                    </p:cNvSpPr>
                    <p:nvPr/>
                  </p:nvSpPr>
                  <p:spPr bwMode="auto">
                    <a:xfrm>
                      <a:off x="4921" y="99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6" name="Oval 211"/>
                    <p:cNvSpPr>
                      <a:spLocks noChangeAspect="1" noChangeArrowheads="1"/>
                    </p:cNvSpPr>
                    <p:nvPr/>
                  </p:nvSpPr>
                  <p:spPr bwMode="auto">
                    <a:xfrm>
                      <a:off x="4441" y="157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7" name="Oval 212"/>
                    <p:cNvSpPr>
                      <a:spLocks noChangeAspect="1" noChangeArrowheads="1"/>
                    </p:cNvSpPr>
                    <p:nvPr/>
                  </p:nvSpPr>
                  <p:spPr bwMode="auto">
                    <a:xfrm>
                      <a:off x="4510" y="157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8" name="Oval 213"/>
                    <p:cNvSpPr>
                      <a:spLocks noChangeAspect="1" noChangeArrowheads="1"/>
                    </p:cNvSpPr>
                    <p:nvPr/>
                  </p:nvSpPr>
                  <p:spPr bwMode="auto">
                    <a:xfrm>
                      <a:off x="4190" y="2091"/>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49" name="Oval 214"/>
                    <p:cNvSpPr>
                      <a:spLocks noChangeAspect="1" noChangeArrowheads="1"/>
                    </p:cNvSpPr>
                    <p:nvPr/>
                  </p:nvSpPr>
                  <p:spPr bwMode="auto">
                    <a:xfrm>
                      <a:off x="4990" y="183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50" name="Oval 215"/>
                    <p:cNvSpPr>
                      <a:spLocks noChangeAspect="1" noChangeArrowheads="1"/>
                    </p:cNvSpPr>
                    <p:nvPr/>
                  </p:nvSpPr>
                  <p:spPr bwMode="auto">
                    <a:xfrm>
                      <a:off x="4327" y="136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51" name="Oval 216"/>
                    <p:cNvSpPr>
                      <a:spLocks noChangeAspect="1" noChangeArrowheads="1"/>
                    </p:cNvSpPr>
                    <p:nvPr/>
                  </p:nvSpPr>
                  <p:spPr bwMode="auto">
                    <a:xfrm>
                      <a:off x="4007" y="139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52" name="Oval 217"/>
                    <p:cNvSpPr>
                      <a:spLocks noChangeAspect="1" noChangeArrowheads="1"/>
                    </p:cNvSpPr>
                    <p:nvPr/>
                  </p:nvSpPr>
                  <p:spPr bwMode="auto">
                    <a:xfrm>
                      <a:off x="3550" y="50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908" name="Group 218"/>
                  <p:cNvGrpSpPr>
                    <a:grpSpLocks noChangeAspect="1"/>
                  </p:cNvGrpSpPr>
                  <p:nvPr/>
                </p:nvGrpSpPr>
                <p:grpSpPr bwMode="auto">
                  <a:xfrm>
                    <a:off x="3504" y="529"/>
                    <a:ext cx="1897" cy="1682"/>
                    <a:chOff x="3504" y="526"/>
                    <a:chExt cx="1897" cy="1682"/>
                  </a:xfrm>
                </p:grpSpPr>
                <p:sp>
                  <p:nvSpPr>
                    <p:cNvPr id="70909" name="Oval 219"/>
                    <p:cNvSpPr>
                      <a:spLocks noChangeAspect="1" noChangeArrowheads="1"/>
                    </p:cNvSpPr>
                    <p:nvPr/>
                  </p:nvSpPr>
                  <p:spPr bwMode="auto">
                    <a:xfrm>
                      <a:off x="3870" y="125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0" name="Oval 220"/>
                    <p:cNvSpPr>
                      <a:spLocks noChangeAspect="1" noChangeArrowheads="1"/>
                    </p:cNvSpPr>
                    <p:nvPr/>
                  </p:nvSpPr>
                  <p:spPr bwMode="auto">
                    <a:xfrm>
                      <a:off x="3915"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1" name="Oval 221"/>
                    <p:cNvSpPr>
                      <a:spLocks noChangeAspect="1" noChangeArrowheads="1"/>
                    </p:cNvSpPr>
                    <p:nvPr/>
                  </p:nvSpPr>
                  <p:spPr bwMode="auto">
                    <a:xfrm>
                      <a:off x="4167" y="195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2" name="Oval 222"/>
                    <p:cNvSpPr>
                      <a:spLocks noChangeAspect="1" noChangeArrowheads="1"/>
                    </p:cNvSpPr>
                    <p:nvPr/>
                  </p:nvSpPr>
                  <p:spPr bwMode="auto">
                    <a:xfrm>
                      <a:off x="4281" y="1787"/>
                      <a:ext cx="24"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3" name="Oval 223"/>
                    <p:cNvSpPr>
                      <a:spLocks noChangeAspect="1" noChangeArrowheads="1"/>
                    </p:cNvSpPr>
                    <p:nvPr/>
                  </p:nvSpPr>
                  <p:spPr bwMode="auto">
                    <a:xfrm>
                      <a:off x="4304" y="206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4" name="Oval 224"/>
                    <p:cNvSpPr>
                      <a:spLocks noChangeAspect="1" noChangeArrowheads="1"/>
                    </p:cNvSpPr>
                    <p:nvPr/>
                  </p:nvSpPr>
                  <p:spPr bwMode="auto">
                    <a:xfrm>
                      <a:off x="4075" y="2044"/>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5" name="Oval 225"/>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6" name="Oval 226"/>
                    <p:cNvSpPr>
                      <a:spLocks noChangeAspect="1" noChangeArrowheads="1"/>
                    </p:cNvSpPr>
                    <p:nvPr/>
                  </p:nvSpPr>
                  <p:spPr bwMode="auto">
                    <a:xfrm>
                      <a:off x="4647" y="167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7" name="Oval 227"/>
                    <p:cNvSpPr>
                      <a:spLocks noChangeAspect="1" noChangeArrowheads="1"/>
                    </p:cNvSpPr>
                    <p:nvPr/>
                  </p:nvSpPr>
                  <p:spPr bwMode="auto">
                    <a:xfrm>
                      <a:off x="4944" y="1647"/>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8" name="Oval 228"/>
                    <p:cNvSpPr>
                      <a:spLocks noChangeAspect="1" noChangeArrowheads="1"/>
                    </p:cNvSpPr>
                    <p:nvPr/>
                  </p:nvSpPr>
                  <p:spPr bwMode="auto">
                    <a:xfrm>
                      <a:off x="4350" y="146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19" name="Oval 229"/>
                    <p:cNvSpPr>
                      <a:spLocks noChangeAspect="1" noChangeArrowheads="1"/>
                    </p:cNvSpPr>
                    <p:nvPr/>
                  </p:nvSpPr>
                  <p:spPr bwMode="auto">
                    <a:xfrm>
                      <a:off x="3824" y="132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0" name="Oval 230"/>
                    <p:cNvSpPr>
                      <a:spLocks noChangeAspect="1" noChangeArrowheads="1"/>
                    </p:cNvSpPr>
                    <p:nvPr/>
                  </p:nvSpPr>
                  <p:spPr bwMode="auto">
                    <a:xfrm>
                      <a:off x="4007" y="111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1" name="Oval 231"/>
                    <p:cNvSpPr>
                      <a:spLocks noChangeAspect="1" noChangeArrowheads="1"/>
                    </p:cNvSpPr>
                    <p:nvPr/>
                  </p:nvSpPr>
                  <p:spPr bwMode="auto">
                    <a:xfrm>
                      <a:off x="4030" y="901"/>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2" name="Oval 232"/>
                    <p:cNvSpPr>
                      <a:spLocks noChangeAspect="1" noChangeArrowheads="1"/>
                    </p:cNvSpPr>
                    <p:nvPr/>
                  </p:nvSpPr>
                  <p:spPr bwMode="auto">
                    <a:xfrm>
                      <a:off x="4258"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3" name="Oval 233"/>
                    <p:cNvSpPr>
                      <a:spLocks noChangeAspect="1" noChangeArrowheads="1"/>
                    </p:cNvSpPr>
                    <p:nvPr/>
                  </p:nvSpPr>
                  <p:spPr bwMode="auto">
                    <a:xfrm>
                      <a:off x="4624" y="122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4" name="Oval 234"/>
                    <p:cNvSpPr>
                      <a:spLocks noChangeAspect="1" noChangeArrowheads="1"/>
                    </p:cNvSpPr>
                    <p:nvPr/>
                  </p:nvSpPr>
                  <p:spPr bwMode="auto">
                    <a:xfrm>
                      <a:off x="4578"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5" name="Oval 235"/>
                    <p:cNvSpPr>
                      <a:spLocks noChangeAspect="1" noChangeArrowheads="1"/>
                    </p:cNvSpPr>
                    <p:nvPr/>
                  </p:nvSpPr>
                  <p:spPr bwMode="auto">
                    <a:xfrm>
                      <a:off x="3710" y="52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6" name="Oval 236"/>
                    <p:cNvSpPr>
                      <a:spLocks noChangeAspect="1" noChangeArrowheads="1"/>
                    </p:cNvSpPr>
                    <p:nvPr/>
                  </p:nvSpPr>
                  <p:spPr bwMode="auto">
                    <a:xfrm>
                      <a:off x="4670" y="66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7" name="Oval 237"/>
                    <p:cNvSpPr>
                      <a:spLocks noChangeAspect="1" noChangeArrowheads="1"/>
                    </p:cNvSpPr>
                    <p:nvPr/>
                  </p:nvSpPr>
                  <p:spPr bwMode="auto">
                    <a:xfrm>
                      <a:off x="4578" y="574"/>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8" name="Oval 238"/>
                    <p:cNvSpPr>
                      <a:spLocks noChangeAspect="1" noChangeArrowheads="1"/>
                    </p:cNvSpPr>
                    <p:nvPr/>
                  </p:nvSpPr>
                  <p:spPr bwMode="auto">
                    <a:xfrm>
                      <a:off x="5104"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29" name="Oval 239"/>
                    <p:cNvSpPr>
                      <a:spLocks noChangeAspect="1" noChangeArrowheads="1"/>
                    </p:cNvSpPr>
                    <p:nvPr/>
                  </p:nvSpPr>
                  <p:spPr bwMode="auto">
                    <a:xfrm>
                      <a:off x="5081" y="113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30" name="Oval 240"/>
                    <p:cNvSpPr>
                      <a:spLocks noChangeAspect="1" noChangeArrowheads="1"/>
                    </p:cNvSpPr>
                    <p:nvPr/>
                  </p:nvSpPr>
                  <p:spPr bwMode="auto">
                    <a:xfrm>
                      <a:off x="5378"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31" name="Oval 241"/>
                    <p:cNvSpPr>
                      <a:spLocks noChangeAspect="1" noChangeArrowheads="1"/>
                    </p:cNvSpPr>
                    <p:nvPr/>
                  </p:nvSpPr>
                  <p:spPr bwMode="auto">
                    <a:xfrm>
                      <a:off x="5333" y="946"/>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32" name="Oval 242"/>
                    <p:cNvSpPr>
                      <a:spLocks noChangeAspect="1" noChangeArrowheads="1"/>
                    </p:cNvSpPr>
                    <p:nvPr/>
                  </p:nvSpPr>
                  <p:spPr bwMode="auto">
                    <a:xfrm>
                      <a:off x="4258" y="2185"/>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33" name="Oval 243"/>
                    <p:cNvSpPr>
                      <a:spLocks noChangeAspect="1" noChangeArrowheads="1"/>
                    </p:cNvSpPr>
                    <p:nvPr/>
                  </p:nvSpPr>
                  <p:spPr bwMode="auto">
                    <a:xfrm>
                      <a:off x="4030" y="75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34" name="Oval 244"/>
                    <p:cNvSpPr>
                      <a:spLocks noChangeAspect="1" noChangeArrowheads="1"/>
                    </p:cNvSpPr>
                    <p:nvPr/>
                  </p:nvSpPr>
                  <p:spPr bwMode="auto">
                    <a:xfrm>
                      <a:off x="3504" y="59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35" name="Oval 245"/>
                    <p:cNvSpPr>
                      <a:spLocks noChangeAspect="1" noChangeArrowheads="1"/>
                    </p:cNvSpPr>
                    <p:nvPr/>
                  </p:nvSpPr>
                  <p:spPr bwMode="auto">
                    <a:xfrm>
                      <a:off x="4533" y="1321"/>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36" name="Oval 246"/>
                    <p:cNvSpPr>
                      <a:spLocks noChangeAspect="1" noChangeArrowheads="1"/>
                    </p:cNvSpPr>
                    <p:nvPr/>
                  </p:nvSpPr>
                  <p:spPr bwMode="auto">
                    <a:xfrm>
                      <a:off x="4533" y="1086"/>
                      <a:ext cx="22"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937" name="Oval 247"/>
                    <p:cNvSpPr>
                      <a:spLocks noChangeAspect="1" noChangeArrowheads="1"/>
                    </p:cNvSpPr>
                    <p:nvPr/>
                  </p:nvSpPr>
                  <p:spPr bwMode="auto">
                    <a:xfrm>
                      <a:off x="4578"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grpSp>
        </p:grpSp>
      </p:grpSp>
      <p:grpSp>
        <p:nvGrpSpPr>
          <p:cNvPr id="24" name="Group 248"/>
          <p:cNvGrpSpPr>
            <a:grpSpLocks noChangeAspect="1"/>
          </p:cNvGrpSpPr>
          <p:nvPr/>
        </p:nvGrpSpPr>
        <p:grpSpPr bwMode="auto">
          <a:xfrm>
            <a:off x="2005013" y="1411288"/>
            <a:ext cx="6362700" cy="5324475"/>
            <a:chOff x="3168" y="288"/>
            <a:chExt cx="2352" cy="1968"/>
          </a:xfrm>
        </p:grpSpPr>
        <p:sp>
          <p:nvSpPr>
            <p:cNvPr id="70776" name="Rectangle 249"/>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70777" name="Group 250"/>
            <p:cNvGrpSpPr>
              <a:grpSpLocks noChangeAspect="1"/>
            </p:cNvGrpSpPr>
            <p:nvPr/>
          </p:nvGrpSpPr>
          <p:grpSpPr bwMode="auto">
            <a:xfrm>
              <a:off x="3618" y="783"/>
              <a:ext cx="1623" cy="911"/>
              <a:chOff x="3618" y="783"/>
              <a:chExt cx="1623" cy="911"/>
            </a:xfrm>
          </p:grpSpPr>
          <p:sp>
            <p:nvSpPr>
              <p:cNvPr id="70881" name="Oval 251"/>
              <p:cNvSpPr>
                <a:spLocks noChangeAspect="1" noChangeArrowheads="1"/>
              </p:cNvSpPr>
              <p:nvPr/>
            </p:nvSpPr>
            <p:spPr bwMode="auto">
              <a:xfrm>
                <a:off x="3915" y="129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82" name="Oval 252"/>
              <p:cNvSpPr>
                <a:spLocks noChangeAspect="1" noChangeArrowheads="1"/>
              </p:cNvSpPr>
              <p:nvPr/>
            </p:nvSpPr>
            <p:spPr bwMode="auto">
              <a:xfrm>
                <a:off x="3870" y="99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83" name="Oval 253"/>
              <p:cNvSpPr>
                <a:spLocks noChangeAspect="1" noChangeArrowheads="1"/>
              </p:cNvSpPr>
              <p:nvPr/>
            </p:nvSpPr>
            <p:spPr bwMode="auto">
              <a:xfrm>
                <a:off x="4487" y="167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84" name="Oval 254"/>
              <p:cNvSpPr>
                <a:spLocks noChangeAspect="1" noChangeArrowheads="1"/>
              </p:cNvSpPr>
              <p:nvPr/>
            </p:nvSpPr>
            <p:spPr bwMode="auto">
              <a:xfrm>
                <a:off x="4121" y="120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85" name="Oval 255"/>
              <p:cNvSpPr>
                <a:spLocks noChangeAspect="1" noChangeArrowheads="1"/>
              </p:cNvSpPr>
              <p:nvPr/>
            </p:nvSpPr>
            <p:spPr bwMode="auto">
              <a:xfrm>
                <a:off x="4030" y="106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86" name="Oval 256"/>
              <p:cNvSpPr>
                <a:spLocks noChangeAspect="1" noChangeArrowheads="1"/>
              </p:cNvSpPr>
              <p:nvPr/>
            </p:nvSpPr>
            <p:spPr bwMode="auto">
              <a:xfrm>
                <a:off x="4807"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87" name="Oval 257"/>
              <p:cNvSpPr>
                <a:spLocks noChangeAspect="1" noChangeArrowheads="1"/>
              </p:cNvSpPr>
              <p:nvPr/>
            </p:nvSpPr>
            <p:spPr bwMode="auto">
              <a:xfrm>
                <a:off x="4624"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88" name="Oval 258"/>
              <p:cNvSpPr>
                <a:spLocks noChangeAspect="1" noChangeArrowheads="1"/>
              </p:cNvSpPr>
              <p:nvPr/>
            </p:nvSpPr>
            <p:spPr bwMode="auto">
              <a:xfrm>
                <a:off x="4967"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89" name="Oval 259"/>
              <p:cNvSpPr>
                <a:spLocks noChangeAspect="1" noChangeArrowheads="1"/>
              </p:cNvSpPr>
              <p:nvPr/>
            </p:nvSpPr>
            <p:spPr bwMode="auto">
              <a:xfrm>
                <a:off x="5218" y="94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90" name="Oval 260"/>
              <p:cNvSpPr>
                <a:spLocks noChangeAspect="1" noChangeArrowheads="1"/>
              </p:cNvSpPr>
              <p:nvPr/>
            </p:nvSpPr>
            <p:spPr bwMode="auto">
              <a:xfrm>
                <a:off x="4144" y="136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91" name="Oval 261"/>
              <p:cNvSpPr>
                <a:spLocks noChangeAspect="1" noChangeArrowheads="1"/>
              </p:cNvSpPr>
              <p:nvPr/>
            </p:nvSpPr>
            <p:spPr bwMode="auto">
              <a:xfrm>
                <a:off x="4967"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92" name="Oval 262"/>
              <p:cNvSpPr>
                <a:spLocks noChangeAspect="1" noChangeArrowheads="1"/>
              </p:cNvSpPr>
              <p:nvPr/>
            </p:nvSpPr>
            <p:spPr bwMode="auto">
              <a:xfrm>
                <a:off x="3618" y="118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93" name="Oval 263"/>
              <p:cNvSpPr>
                <a:spLocks noChangeAspect="1" noChangeArrowheads="1"/>
              </p:cNvSpPr>
              <p:nvPr/>
            </p:nvSpPr>
            <p:spPr bwMode="auto">
              <a:xfrm>
                <a:off x="3755" y="118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94" name="Oval 264"/>
              <p:cNvSpPr>
                <a:spLocks noChangeAspect="1" noChangeArrowheads="1"/>
              </p:cNvSpPr>
              <p:nvPr/>
            </p:nvSpPr>
            <p:spPr bwMode="auto">
              <a:xfrm>
                <a:off x="3733" y="1133"/>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95" name="Oval 265"/>
              <p:cNvSpPr>
                <a:spLocks noChangeAspect="1" noChangeArrowheads="1"/>
              </p:cNvSpPr>
              <p:nvPr/>
            </p:nvSpPr>
            <p:spPr bwMode="auto">
              <a:xfrm>
                <a:off x="4121" y="141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96" name="Oval 266"/>
              <p:cNvSpPr>
                <a:spLocks noChangeAspect="1" noChangeArrowheads="1"/>
              </p:cNvSpPr>
              <p:nvPr/>
            </p:nvSpPr>
            <p:spPr bwMode="auto">
              <a:xfrm>
                <a:off x="4213" y="139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97" name="Oval 267"/>
              <p:cNvSpPr>
                <a:spLocks noChangeAspect="1" noChangeArrowheads="1"/>
              </p:cNvSpPr>
              <p:nvPr/>
            </p:nvSpPr>
            <p:spPr bwMode="auto">
              <a:xfrm>
                <a:off x="3641" y="78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778" name="Group 268"/>
            <p:cNvGrpSpPr>
              <a:grpSpLocks noChangeAspect="1"/>
            </p:cNvGrpSpPr>
            <p:nvPr/>
          </p:nvGrpSpPr>
          <p:grpSpPr bwMode="auto">
            <a:xfrm>
              <a:off x="3168" y="288"/>
              <a:ext cx="2352" cy="1968"/>
              <a:chOff x="3168" y="288"/>
              <a:chExt cx="2352" cy="1968"/>
            </a:xfrm>
          </p:grpSpPr>
          <p:sp>
            <p:nvSpPr>
              <p:cNvPr id="70779" name="Rectangle 269"/>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70780" name="Group 270"/>
              <p:cNvGrpSpPr>
                <a:grpSpLocks noChangeAspect="1"/>
              </p:cNvGrpSpPr>
              <p:nvPr/>
            </p:nvGrpSpPr>
            <p:grpSpPr bwMode="auto">
              <a:xfrm>
                <a:off x="3733" y="525"/>
                <a:ext cx="1691" cy="1239"/>
                <a:chOff x="3733" y="525"/>
                <a:chExt cx="1691" cy="1239"/>
              </a:xfrm>
            </p:grpSpPr>
            <p:sp>
              <p:nvSpPr>
                <p:cNvPr id="70860" name="Oval 271"/>
                <p:cNvSpPr>
                  <a:spLocks noChangeAspect="1" noChangeArrowheads="1"/>
                </p:cNvSpPr>
                <p:nvPr/>
              </p:nvSpPr>
              <p:spPr bwMode="auto">
                <a:xfrm>
                  <a:off x="3961"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61" name="Oval 272"/>
                <p:cNvSpPr>
                  <a:spLocks noChangeAspect="1" noChangeArrowheads="1"/>
                </p:cNvSpPr>
                <p:nvPr/>
              </p:nvSpPr>
              <p:spPr bwMode="auto">
                <a:xfrm>
                  <a:off x="3733" y="783"/>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62" name="Oval 273"/>
                <p:cNvSpPr>
                  <a:spLocks noChangeAspect="1" noChangeArrowheads="1"/>
                </p:cNvSpPr>
                <p:nvPr/>
              </p:nvSpPr>
              <p:spPr bwMode="auto">
                <a:xfrm>
                  <a:off x="4304" y="162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63" name="Oval 274"/>
                <p:cNvSpPr>
                  <a:spLocks noChangeAspect="1" noChangeArrowheads="1"/>
                </p:cNvSpPr>
                <p:nvPr/>
              </p:nvSpPr>
              <p:spPr bwMode="auto">
                <a:xfrm>
                  <a:off x="4578"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64" name="Oval 275"/>
                <p:cNvSpPr>
                  <a:spLocks noChangeAspect="1" noChangeArrowheads="1"/>
                </p:cNvSpPr>
                <p:nvPr/>
              </p:nvSpPr>
              <p:spPr bwMode="auto">
                <a:xfrm>
                  <a:off x="4784" y="162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65" name="Oval 276"/>
                <p:cNvSpPr>
                  <a:spLocks noChangeAspect="1" noChangeArrowheads="1"/>
                </p:cNvSpPr>
                <p:nvPr/>
              </p:nvSpPr>
              <p:spPr bwMode="auto">
                <a:xfrm>
                  <a:off x="3961"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66" name="Oval 277"/>
                <p:cNvSpPr>
                  <a:spLocks noChangeAspect="1" noChangeArrowheads="1"/>
                </p:cNvSpPr>
                <p:nvPr/>
              </p:nvSpPr>
              <p:spPr bwMode="auto">
                <a:xfrm>
                  <a:off x="3961" y="134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67" name="Oval 278"/>
                <p:cNvSpPr>
                  <a:spLocks noChangeAspect="1" noChangeArrowheads="1"/>
                </p:cNvSpPr>
                <p:nvPr/>
              </p:nvSpPr>
              <p:spPr bwMode="auto">
                <a:xfrm>
                  <a:off x="4167"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68" name="Oval 279"/>
                <p:cNvSpPr>
                  <a:spLocks noChangeAspect="1" noChangeArrowheads="1"/>
                </p:cNvSpPr>
                <p:nvPr/>
              </p:nvSpPr>
              <p:spPr bwMode="auto">
                <a:xfrm>
                  <a:off x="4075" y="101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69" name="Oval 280"/>
                <p:cNvSpPr>
                  <a:spLocks noChangeAspect="1" noChangeArrowheads="1"/>
                </p:cNvSpPr>
                <p:nvPr/>
              </p:nvSpPr>
              <p:spPr bwMode="auto">
                <a:xfrm>
                  <a:off x="4555" y="148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0" name="Oval 281"/>
                <p:cNvSpPr>
                  <a:spLocks noChangeAspect="1" noChangeArrowheads="1"/>
                </p:cNvSpPr>
                <p:nvPr/>
              </p:nvSpPr>
              <p:spPr bwMode="auto">
                <a:xfrm>
                  <a:off x="4624" y="525"/>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1" name="Oval 282"/>
                <p:cNvSpPr>
                  <a:spLocks noChangeAspect="1" noChangeArrowheads="1"/>
                </p:cNvSpPr>
                <p:nvPr/>
              </p:nvSpPr>
              <p:spPr bwMode="auto">
                <a:xfrm>
                  <a:off x="4418"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2" name="Oval 283"/>
                <p:cNvSpPr>
                  <a:spLocks noChangeAspect="1" noChangeArrowheads="1"/>
                </p:cNvSpPr>
                <p:nvPr/>
              </p:nvSpPr>
              <p:spPr bwMode="auto">
                <a:xfrm>
                  <a:off x="3961" y="101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3" name="Oval 284"/>
                <p:cNvSpPr>
                  <a:spLocks noChangeAspect="1" noChangeArrowheads="1"/>
                </p:cNvSpPr>
                <p:nvPr/>
              </p:nvSpPr>
              <p:spPr bwMode="auto">
                <a:xfrm>
                  <a:off x="4464" y="164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4" name="Oval 285"/>
                <p:cNvSpPr>
                  <a:spLocks noChangeAspect="1" noChangeArrowheads="1"/>
                </p:cNvSpPr>
                <p:nvPr/>
              </p:nvSpPr>
              <p:spPr bwMode="auto">
                <a:xfrm>
                  <a:off x="4853" y="157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5" name="Oval 286"/>
                <p:cNvSpPr>
                  <a:spLocks noChangeAspect="1" noChangeArrowheads="1"/>
                </p:cNvSpPr>
                <p:nvPr/>
              </p:nvSpPr>
              <p:spPr bwMode="auto">
                <a:xfrm>
                  <a:off x="4190" y="64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6" name="Oval 287"/>
                <p:cNvSpPr>
                  <a:spLocks noChangeAspect="1" noChangeArrowheads="1"/>
                </p:cNvSpPr>
                <p:nvPr/>
              </p:nvSpPr>
              <p:spPr bwMode="auto">
                <a:xfrm>
                  <a:off x="4258"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7" name="Oval 288"/>
                <p:cNvSpPr>
                  <a:spLocks noChangeAspect="1" noChangeArrowheads="1"/>
                </p:cNvSpPr>
                <p:nvPr/>
              </p:nvSpPr>
              <p:spPr bwMode="auto">
                <a:xfrm>
                  <a:off x="3778" y="57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8" name="Oval 289"/>
                <p:cNvSpPr>
                  <a:spLocks noChangeAspect="1" noChangeArrowheads="1"/>
                </p:cNvSpPr>
                <p:nvPr/>
              </p:nvSpPr>
              <p:spPr bwMode="auto">
                <a:xfrm>
                  <a:off x="4464" y="132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79" name="Oval 290"/>
                <p:cNvSpPr>
                  <a:spLocks noChangeAspect="1" noChangeArrowheads="1"/>
                </p:cNvSpPr>
                <p:nvPr/>
              </p:nvSpPr>
              <p:spPr bwMode="auto">
                <a:xfrm>
                  <a:off x="4350" y="169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80" name="Oval 291"/>
                <p:cNvSpPr>
                  <a:spLocks noChangeAspect="1" noChangeArrowheads="1"/>
                </p:cNvSpPr>
                <p:nvPr/>
              </p:nvSpPr>
              <p:spPr bwMode="auto">
                <a:xfrm>
                  <a:off x="5401"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781" name="Group 292"/>
              <p:cNvGrpSpPr>
                <a:grpSpLocks noChangeAspect="1"/>
              </p:cNvGrpSpPr>
              <p:nvPr/>
            </p:nvGrpSpPr>
            <p:grpSpPr bwMode="auto">
              <a:xfrm>
                <a:off x="3504" y="432"/>
                <a:ext cx="1897" cy="1779"/>
                <a:chOff x="3504" y="432"/>
                <a:chExt cx="1897" cy="1779"/>
              </a:xfrm>
            </p:grpSpPr>
            <p:grpSp>
              <p:nvGrpSpPr>
                <p:cNvPr id="70782" name="Group 293"/>
                <p:cNvGrpSpPr>
                  <a:grpSpLocks noChangeAspect="1"/>
                </p:cNvGrpSpPr>
                <p:nvPr/>
              </p:nvGrpSpPr>
              <p:grpSpPr bwMode="auto">
                <a:xfrm>
                  <a:off x="3710" y="479"/>
                  <a:ext cx="1668" cy="1425"/>
                  <a:chOff x="3710" y="479"/>
                  <a:chExt cx="1668" cy="1425"/>
                </a:xfrm>
              </p:grpSpPr>
              <p:sp>
                <p:nvSpPr>
                  <p:cNvPr id="70840" name="Oval 294"/>
                  <p:cNvSpPr>
                    <a:spLocks noChangeAspect="1" noChangeArrowheads="1"/>
                  </p:cNvSpPr>
                  <p:nvPr/>
                </p:nvSpPr>
                <p:spPr bwMode="auto">
                  <a:xfrm>
                    <a:off x="3755" y="129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41" name="Oval 295"/>
                  <p:cNvSpPr>
                    <a:spLocks noChangeAspect="1" noChangeArrowheads="1"/>
                  </p:cNvSpPr>
                  <p:nvPr/>
                </p:nvSpPr>
                <p:spPr bwMode="auto">
                  <a:xfrm>
                    <a:off x="4327" y="188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42" name="Oval 296"/>
                  <p:cNvSpPr>
                    <a:spLocks noChangeAspect="1" noChangeArrowheads="1"/>
                  </p:cNvSpPr>
                  <p:nvPr/>
                </p:nvSpPr>
                <p:spPr bwMode="auto">
                  <a:xfrm>
                    <a:off x="4281"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43" name="Oval 297"/>
                  <p:cNvSpPr>
                    <a:spLocks noChangeAspect="1" noChangeArrowheads="1"/>
                  </p:cNvSpPr>
                  <p:nvPr/>
                </p:nvSpPr>
                <p:spPr bwMode="auto">
                  <a:xfrm>
                    <a:off x="4213" y="1694"/>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44" name="Oval 298"/>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45" name="Oval 299"/>
                  <p:cNvSpPr>
                    <a:spLocks noChangeAspect="1" noChangeArrowheads="1"/>
                  </p:cNvSpPr>
                  <p:nvPr/>
                </p:nvSpPr>
                <p:spPr bwMode="auto">
                  <a:xfrm>
                    <a:off x="4921"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46" name="Oval 300"/>
                  <p:cNvSpPr>
                    <a:spLocks noChangeAspect="1" noChangeArrowheads="1"/>
                  </p:cNvSpPr>
                  <p:nvPr/>
                </p:nvSpPr>
                <p:spPr bwMode="auto">
                  <a:xfrm>
                    <a:off x="3710" y="71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47" name="Oval 301"/>
                  <p:cNvSpPr>
                    <a:spLocks noChangeAspect="1" noChangeArrowheads="1"/>
                  </p:cNvSpPr>
                  <p:nvPr/>
                </p:nvSpPr>
                <p:spPr bwMode="auto">
                  <a:xfrm>
                    <a:off x="4693" y="111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48" name="Oval 302"/>
                  <p:cNvSpPr>
                    <a:spLocks noChangeAspect="1" noChangeArrowheads="1"/>
                  </p:cNvSpPr>
                  <p:nvPr/>
                </p:nvSpPr>
                <p:spPr bwMode="auto">
                  <a:xfrm>
                    <a:off x="3801" y="82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49" name="Oval 303"/>
                  <p:cNvSpPr>
                    <a:spLocks noChangeAspect="1" noChangeArrowheads="1"/>
                  </p:cNvSpPr>
                  <p:nvPr/>
                </p:nvSpPr>
                <p:spPr bwMode="auto">
                  <a:xfrm>
                    <a:off x="4761" y="619"/>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0" name="Oval 304"/>
                  <p:cNvSpPr>
                    <a:spLocks noChangeAspect="1" noChangeArrowheads="1"/>
                  </p:cNvSpPr>
                  <p:nvPr/>
                </p:nvSpPr>
                <p:spPr bwMode="auto">
                  <a:xfrm>
                    <a:off x="4464" y="146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1" name="Oval 305"/>
                  <p:cNvSpPr>
                    <a:spLocks noChangeAspect="1" noChangeArrowheads="1"/>
                  </p:cNvSpPr>
                  <p:nvPr/>
                </p:nvSpPr>
                <p:spPr bwMode="auto">
                  <a:xfrm>
                    <a:off x="4875"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2" name="Oval 306"/>
                  <p:cNvSpPr>
                    <a:spLocks noChangeAspect="1" noChangeArrowheads="1"/>
                  </p:cNvSpPr>
                  <p:nvPr/>
                </p:nvSpPr>
                <p:spPr bwMode="auto">
                  <a:xfrm>
                    <a:off x="4830"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3" name="Oval 307"/>
                  <p:cNvSpPr>
                    <a:spLocks noChangeAspect="1" noChangeArrowheads="1"/>
                  </p:cNvSpPr>
                  <p:nvPr/>
                </p:nvSpPr>
                <p:spPr bwMode="auto">
                  <a:xfrm>
                    <a:off x="4213" y="923"/>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4" name="Oval 308"/>
                  <p:cNvSpPr>
                    <a:spLocks noChangeAspect="1" noChangeArrowheads="1"/>
                  </p:cNvSpPr>
                  <p:nvPr/>
                </p:nvSpPr>
                <p:spPr bwMode="auto">
                  <a:xfrm>
                    <a:off x="4304" y="96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5" name="Oval 309"/>
                  <p:cNvSpPr>
                    <a:spLocks noChangeAspect="1" noChangeArrowheads="1"/>
                  </p:cNvSpPr>
                  <p:nvPr/>
                </p:nvSpPr>
                <p:spPr bwMode="auto">
                  <a:xfrm>
                    <a:off x="4761" y="73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6" name="Oval 310"/>
                  <p:cNvSpPr>
                    <a:spLocks noChangeAspect="1" noChangeArrowheads="1"/>
                  </p:cNvSpPr>
                  <p:nvPr/>
                </p:nvSpPr>
                <p:spPr bwMode="auto">
                  <a:xfrm>
                    <a:off x="4715" y="50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7" name="Oval 311"/>
                  <p:cNvSpPr>
                    <a:spLocks noChangeAspect="1" noChangeArrowheads="1"/>
                  </p:cNvSpPr>
                  <p:nvPr/>
                </p:nvSpPr>
                <p:spPr bwMode="auto">
                  <a:xfrm>
                    <a:off x="4533" y="479"/>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8" name="Oval 312"/>
                  <p:cNvSpPr>
                    <a:spLocks noChangeAspect="1" noChangeArrowheads="1"/>
                  </p:cNvSpPr>
                  <p:nvPr/>
                </p:nvSpPr>
                <p:spPr bwMode="auto">
                  <a:xfrm>
                    <a:off x="5355" y="113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59" name="Oval 313"/>
                  <p:cNvSpPr>
                    <a:spLocks noChangeAspect="1" noChangeArrowheads="1"/>
                  </p:cNvSpPr>
                  <p:nvPr/>
                </p:nvSpPr>
                <p:spPr bwMode="auto">
                  <a:xfrm>
                    <a:off x="5035" y="96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783" name="Group 314"/>
                <p:cNvGrpSpPr>
                  <a:grpSpLocks noChangeAspect="1"/>
                </p:cNvGrpSpPr>
                <p:nvPr/>
              </p:nvGrpSpPr>
              <p:grpSpPr bwMode="auto">
                <a:xfrm>
                  <a:off x="3504" y="432"/>
                  <a:ext cx="1897" cy="1779"/>
                  <a:chOff x="3504" y="432"/>
                  <a:chExt cx="1897" cy="1779"/>
                </a:xfrm>
              </p:grpSpPr>
              <p:grpSp>
                <p:nvGrpSpPr>
                  <p:cNvPr id="70784" name="Group 315"/>
                  <p:cNvGrpSpPr>
                    <a:grpSpLocks noChangeAspect="1"/>
                  </p:cNvGrpSpPr>
                  <p:nvPr/>
                </p:nvGrpSpPr>
                <p:grpSpPr bwMode="auto">
                  <a:xfrm>
                    <a:off x="4075" y="432"/>
                    <a:ext cx="1075" cy="1355"/>
                    <a:chOff x="4075" y="432"/>
                    <a:chExt cx="1075" cy="1355"/>
                  </a:xfrm>
                </p:grpSpPr>
                <p:sp>
                  <p:nvSpPr>
                    <p:cNvPr id="70831" name="Oval 316"/>
                    <p:cNvSpPr>
                      <a:spLocks noChangeAspect="1" noChangeArrowheads="1"/>
                    </p:cNvSpPr>
                    <p:nvPr/>
                  </p:nvSpPr>
                  <p:spPr bwMode="auto">
                    <a:xfrm>
                      <a:off x="4761" y="176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32" name="Oval 317"/>
                    <p:cNvSpPr>
                      <a:spLocks noChangeAspect="1" noChangeArrowheads="1"/>
                    </p:cNvSpPr>
                    <p:nvPr/>
                  </p:nvSpPr>
                  <p:spPr bwMode="auto">
                    <a:xfrm>
                      <a:off x="4533" y="143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33" name="Oval 318"/>
                    <p:cNvSpPr>
                      <a:spLocks noChangeAspect="1" noChangeArrowheads="1"/>
                    </p:cNvSpPr>
                    <p:nvPr/>
                  </p:nvSpPr>
                  <p:spPr bwMode="auto">
                    <a:xfrm>
                      <a:off x="4693" y="806"/>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34" name="Oval 319"/>
                    <p:cNvSpPr>
                      <a:spLocks noChangeAspect="1" noChangeArrowheads="1"/>
                    </p:cNvSpPr>
                    <p:nvPr/>
                  </p:nvSpPr>
                  <p:spPr bwMode="auto">
                    <a:xfrm>
                      <a:off x="4555" y="689"/>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35" name="Oval 320"/>
                    <p:cNvSpPr>
                      <a:spLocks noChangeAspect="1" noChangeArrowheads="1"/>
                    </p:cNvSpPr>
                    <p:nvPr/>
                  </p:nvSpPr>
                  <p:spPr bwMode="auto">
                    <a:xfrm>
                      <a:off x="5127" y="106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36" name="Oval 321"/>
                    <p:cNvSpPr>
                      <a:spLocks noChangeAspect="1" noChangeArrowheads="1"/>
                    </p:cNvSpPr>
                    <p:nvPr/>
                  </p:nvSpPr>
                  <p:spPr bwMode="auto">
                    <a:xfrm>
                      <a:off x="4304" y="1085"/>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37" name="Oval 322"/>
                    <p:cNvSpPr>
                      <a:spLocks noChangeAspect="1" noChangeArrowheads="1"/>
                    </p:cNvSpPr>
                    <p:nvPr/>
                  </p:nvSpPr>
                  <p:spPr bwMode="auto">
                    <a:xfrm>
                      <a:off x="4075"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38" name="Oval 323"/>
                    <p:cNvSpPr>
                      <a:spLocks noChangeAspect="1" noChangeArrowheads="1"/>
                    </p:cNvSpPr>
                    <p:nvPr/>
                  </p:nvSpPr>
                  <p:spPr bwMode="auto">
                    <a:xfrm>
                      <a:off x="4578" y="43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39" name="Oval 324"/>
                    <p:cNvSpPr>
                      <a:spLocks noChangeAspect="1" noChangeArrowheads="1"/>
                    </p:cNvSpPr>
                    <p:nvPr/>
                  </p:nvSpPr>
                  <p:spPr bwMode="auto">
                    <a:xfrm>
                      <a:off x="4464" y="57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785" name="Group 325"/>
                  <p:cNvGrpSpPr>
                    <a:grpSpLocks noChangeAspect="1"/>
                  </p:cNvGrpSpPr>
                  <p:nvPr/>
                </p:nvGrpSpPr>
                <p:grpSpPr bwMode="auto">
                  <a:xfrm>
                    <a:off x="3550" y="502"/>
                    <a:ext cx="1463" cy="1613"/>
                    <a:chOff x="3550" y="502"/>
                    <a:chExt cx="1463" cy="1613"/>
                  </a:xfrm>
                </p:grpSpPr>
                <p:sp>
                  <p:nvSpPr>
                    <p:cNvPr id="70816" name="Oval 326"/>
                    <p:cNvSpPr>
                      <a:spLocks noChangeAspect="1" noChangeArrowheads="1"/>
                    </p:cNvSpPr>
                    <p:nvPr/>
                  </p:nvSpPr>
                  <p:spPr bwMode="auto">
                    <a:xfrm>
                      <a:off x="4235" y="19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17" name="Oval 327"/>
                    <p:cNvSpPr>
                      <a:spLocks noChangeAspect="1" noChangeArrowheads="1"/>
                    </p:cNvSpPr>
                    <p:nvPr/>
                  </p:nvSpPr>
                  <p:spPr bwMode="auto">
                    <a:xfrm>
                      <a:off x="4304" y="192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18" name="Oval 328"/>
                    <p:cNvSpPr>
                      <a:spLocks noChangeAspect="1" noChangeArrowheads="1"/>
                    </p:cNvSpPr>
                    <p:nvPr/>
                  </p:nvSpPr>
                  <p:spPr bwMode="auto">
                    <a:xfrm>
                      <a:off x="4441"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19" name="Oval 329"/>
                    <p:cNvSpPr>
                      <a:spLocks noChangeAspect="1" noChangeArrowheads="1"/>
                    </p:cNvSpPr>
                    <p:nvPr/>
                  </p:nvSpPr>
                  <p:spPr bwMode="auto">
                    <a:xfrm>
                      <a:off x="4258" y="1365"/>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0" name="Oval 330"/>
                    <p:cNvSpPr>
                      <a:spLocks noChangeAspect="1" noChangeArrowheads="1"/>
                    </p:cNvSpPr>
                    <p:nvPr/>
                  </p:nvSpPr>
                  <p:spPr bwMode="auto">
                    <a:xfrm>
                      <a:off x="3870"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1" name="Oval 331"/>
                    <p:cNvSpPr>
                      <a:spLocks noChangeAspect="1" noChangeArrowheads="1"/>
                    </p:cNvSpPr>
                    <p:nvPr/>
                  </p:nvSpPr>
                  <p:spPr bwMode="auto">
                    <a:xfrm>
                      <a:off x="3573" y="712"/>
                      <a:ext cx="22"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2" name="Oval 332"/>
                    <p:cNvSpPr>
                      <a:spLocks noChangeAspect="1" noChangeArrowheads="1"/>
                    </p:cNvSpPr>
                    <p:nvPr/>
                  </p:nvSpPr>
                  <p:spPr bwMode="auto">
                    <a:xfrm>
                      <a:off x="4738" y="89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3" name="Oval 333"/>
                    <p:cNvSpPr>
                      <a:spLocks noChangeAspect="1" noChangeArrowheads="1"/>
                    </p:cNvSpPr>
                    <p:nvPr/>
                  </p:nvSpPr>
                  <p:spPr bwMode="auto">
                    <a:xfrm>
                      <a:off x="4921" y="99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4" name="Oval 334"/>
                    <p:cNvSpPr>
                      <a:spLocks noChangeAspect="1" noChangeArrowheads="1"/>
                    </p:cNvSpPr>
                    <p:nvPr/>
                  </p:nvSpPr>
                  <p:spPr bwMode="auto">
                    <a:xfrm>
                      <a:off x="4441" y="157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5" name="Oval 335"/>
                    <p:cNvSpPr>
                      <a:spLocks noChangeAspect="1" noChangeArrowheads="1"/>
                    </p:cNvSpPr>
                    <p:nvPr/>
                  </p:nvSpPr>
                  <p:spPr bwMode="auto">
                    <a:xfrm>
                      <a:off x="4510" y="157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6" name="Oval 336"/>
                    <p:cNvSpPr>
                      <a:spLocks noChangeAspect="1" noChangeArrowheads="1"/>
                    </p:cNvSpPr>
                    <p:nvPr/>
                  </p:nvSpPr>
                  <p:spPr bwMode="auto">
                    <a:xfrm>
                      <a:off x="4190" y="2091"/>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7" name="Oval 337"/>
                    <p:cNvSpPr>
                      <a:spLocks noChangeAspect="1" noChangeArrowheads="1"/>
                    </p:cNvSpPr>
                    <p:nvPr/>
                  </p:nvSpPr>
                  <p:spPr bwMode="auto">
                    <a:xfrm>
                      <a:off x="4990" y="183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8" name="Oval 338"/>
                    <p:cNvSpPr>
                      <a:spLocks noChangeAspect="1" noChangeArrowheads="1"/>
                    </p:cNvSpPr>
                    <p:nvPr/>
                  </p:nvSpPr>
                  <p:spPr bwMode="auto">
                    <a:xfrm>
                      <a:off x="4327" y="1365"/>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29" name="Oval 339"/>
                    <p:cNvSpPr>
                      <a:spLocks noChangeAspect="1" noChangeArrowheads="1"/>
                    </p:cNvSpPr>
                    <p:nvPr/>
                  </p:nvSpPr>
                  <p:spPr bwMode="auto">
                    <a:xfrm>
                      <a:off x="4007" y="1389"/>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30" name="Oval 340"/>
                    <p:cNvSpPr>
                      <a:spLocks noChangeAspect="1" noChangeArrowheads="1"/>
                    </p:cNvSpPr>
                    <p:nvPr/>
                  </p:nvSpPr>
                  <p:spPr bwMode="auto">
                    <a:xfrm>
                      <a:off x="3550" y="50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70786" name="Group 341"/>
                  <p:cNvGrpSpPr>
                    <a:grpSpLocks noChangeAspect="1"/>
                  </p:cNvGrpSpPr>
                  <p:nvPr/>
                </p:nvGrpSpPr>
                <p:grpSpPr bwMode="auto">
                  <a:xfrm>
                    <a:off x="3504" y="528"/>
                    <a:ext cx="1897" cy="1683"/>
                    <a:chOff x="3504" y="525"/>
                    <a:chExt cx="1897" cy="1683"/>
                  </a:xfrm>
                </p:grpSpPr>
                <p:sp>
                  <p:nvSpPr>
                    <p:cNvPr id="70787" name="Oval 342"/>
                    <p:cNvSpPr>
                      <a:spLocks noChangeAspect="1" noChangeArrowheads="1"/>
                    </p:cNvSpPr>
                    <p:nvPr/>
                  </p:nvSpPr>
                  <p:spPr bwMode="auto">
                    <a:xfrm>
                      <a:off x="3870" y="125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88" name="Oval 343"/>
                    <p:cNvSpPr>
                      <a:spLocks noChangeAspect="1" noChangeArrowheads="1"/>
                    </p:cNvSpPr>
                    <p:nvPr/>
                  </p:nvSpPr>
                  <p:spPr bwMode="auto">
                    <a:xfrm>
                      <a:off x="3915"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89" name="Oval 344"/>
                    <p:cNvSpPr>
                      <a:spLocks noChangeAspect="1" noChangeArrowheads="1"/>
                    </p:cNvSpPr>
                    <p:nvPr/>
                  </p:nvSpPr>
                  <p:spPr bwMode="auto">
                    <a:xfrm>
                      <a:off x="4167" y="195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0" name="Oval 345"/>
                    <p:cNvSpPr>
                      <a:spLocks noChangeAspect="1" noChangeArrowheads="1"/>
                    </p:cNvSpPr>
                    <p:nvPr/>
                  </p:nvSpPr>
                  <p:spPr bwMode="auto">
                    <a:xfrm>
                      <a:off x="4281" y="178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1" name="Oval 346"/>
                    <p:cNvSpPr>
                      <a:spLocks noChangeAspect="1" noChangeArrowheads="1"/>
                    </p:cNvSpPr>
                    <p:nvPr/>
                  </p:nvSpPr>
                  <p:spPr bwMode="auto">
                    <a:xfrm>
                      <a:off x="4304" y="206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2" name="Oval 347"/>
                    <p:cNvSpPr>
                      <a:spLocks noChangeAspect="1" noChangeArrowheads="1"/>
                    </p:cNvSpPr>
                    <p:nvPr/>
                  </p:nvSpPr>
                  <p:spPr bwMode="auto">
                    <a:xfrm>
                      <a:off x="4075" y="204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3" name="Oval 348"/>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4" name="Oval 349"/>
                    <p:cNvSpPr>
                      <a:spLocks noChangeAspect="1" noChangeArrowheads="1"/>
                    </p:cNvSpPr>
                    <p:nvPr/>
                  </p:nvSpPr>
                  <p:spPr bwMode="auto">
                    <a:xfrm>
                      <a:off x="4647" y="167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5" name="Oval 350"/>
                    <p:cNvSpPr>
                      <a:spLocks noChangeAspect="1" noChangeArrowheads="1"/>
                    </p:cNvSpPr>
                    <p:nvPr/>
                  </p:nvSpPr>
                  <p:spPr bwMode="auto">
                    <a:xfrm>
                      <a:off x="4944" y="1647"/>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6" name="Oval 351"/>
                    <p:cNvSpPr>
                      <a:spLocks noChangeAspect="1" noChangeArrowheads="1"/>
                    </p:cNvSpPr>
                    <p:nvPr/>
                  </p:nvSpPr>
                  <p:spPr bwMode="auto">
                    <a:xfrm>
                      <a:off x="4350" y="146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7" name="Oval 352"/>
                    <p:cNvSpPr>
                      <a:spLocks noChangeAspect="1" noChangeArrowheads="1"/>
                    </p:cNvSpPr>
                    <p:nvPr/>
                  </p:nvSpPr>
                  <p:spPr bwMode="auto">
                    <a:xfrm>
                      <a:off x="3824" y="132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8" name="Oval 353"/>
                    <p:cNvSpPr>
                      <a:spLocks noChangeAspect="1" noChangeArrowheads="1"/>
                    </p:cNvSpPr>
                    <p:nvPr/>
                  </p:nvSpPr>
                  <p:spPr bwMode="auto">
                    <a:xfrm>
                      <a:off x="4007" y="111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99" name="Oval 354"/>
                    <p:cNvSpPr>
                      <a:spLocks noChangeAspect="1" noChangeArrowheads="1"/>
                    </p:cNvSpPr>
                    <p:nvPr/>
                  </p:nvSpPr>
                  <p:spPr bwMode="auto">
                    <a:xfrm>
                      <a:off x="4030" y="89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0" name="Oval 355"/>
                    <p:cNvSpPr>
                      <a:spLocks noChangeAspect="1" noChangeArrowheads="1"/>
                    </p:cNvSpPr>
                    <p:nvPr/>
                  </p:nvSpPr>
                  <p:spPr bwMode="auto">
                    <a:xfrm>
                      <a:off x="4258"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1" name="Oval 356"/>
                    <p:cNvSpPr>
                      <a:spLocks noChangeAspect="1" noChangeArrowheads="1"/>
                    </p:cNvSpPr>
                    <p:nvPr/>
                  </p:nvSpPr>
                  <p:spPr bwMode="auto">
                    <a:xfrm>
                      <a:off x="4624" y="122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2" name="Oval 357"/>
                    <p:cNvSpPr>
                      <a:spLocks noChangeAspect="1" noChangeArrowheads="1"/>
                    </p:cNvSpPr>
                    <p:nvPr/>
                  </p:nvSpPr>
                  <p:spPr bwMode="auto">
                    <a:xfrm>
                      <a:off x="4578"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3" name="Oval 358"/>
                    <p:cNvSpPr>
                      <a:spLocks noChangeAspect="1" noChangeArrowheads="1"/>
                    </p:cNvSpPr>
                    <p:nvPr/>
                  </p:nvSpPr>
                  <p:spPr bwMode="auto">
                    <a:xfrm>
                      <a:off x="3710" y="525"/>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4" name="Oval 359"/>
                    <p:cNvSpPr>
                      <a:spLocks noChangeAspect="1" noChangeArrowheads="1"/>
                    </p:cNvSpPr>
                    <p:nvPr/>
                  </p:nvSpPr>
                  <p:spPr bwMode="auto">
                    <a:xfrm>
                      <a:off x="4670" y="66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5" name="Oval 360"/>
                    <p:cNvSpPr>
                      <a:spLocks noChangeAspect="1" noChangeArrowheads="1"/>
                    </p:cNvSpPr>
                    <p:nvPr/>
                  </p:nvSpPr>
                  <p:spPr bwMode="auto">
                    <a:xfrm>
                      <a:off x="4578" y="57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6" name="Oval 361"/>
                    <p:cNvSpPr>
                      <a:spLocks noChangeAspect="1" noChangeArrowheads="1"/>
                    </p:cNvSpPr>
                    <p:nvPr/>
                  </p:nvSpPr>
                  <p:spPr bwMode="auto">
                    <a:xfrm>
                      <a:off x="5104"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7" name="Oval 362"/>
                    <p:cNvSpPr>
                      <a:spLocks noChangeAspect="1" noChangeArrowheads="1"/>
                    </p:cNvSpPr>
                    <p:nvPr/>
                  </p:nvSpPr>
                  <p:spPr bwMode="auto">
                    <a:xfrm>
                      <a:off x="5081" y="113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8" name="Oval 363"/>
                    <p:cNvSpPr>
                      <a:spLocks noChangeAspect="1" noChangeArrowheads="1"/>
                    </p:cNvSpPr>
                    <p:nvPr/>
                  </p:nvSpPr>
                  <p:spPr bwMode="auto">
                    <a:xfrm>
                      <a:off x="5378"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09" name="Oval 364"/>
                    <p:cNvSpPr>
                      <a:spLocks noChangeAspect="1" noChangeArrowheads="1"/>
                    </p:cNvSpPr>
                    <p:nvPr/>
                  </p:nvSpPr>
                  <p:spPr bwMode="auto">
                    <a:xfrm>
                      <a:off x="5333" y="946"/>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10" name="Oval 365"/>
                    <p:cNvSpPr>
                      <a:spLocks noChangeAspect="1" noChangeArrowheads="1"/>
                    </p:cNvSpPr>
                    <p:nvPr/>
                  </p:nvSpPr>
                  <p:spPr bwMode="auto">
                    <a:xfrm>
                      <a:off x="4258" y="2185"/>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11" name="Oval 366"/>
                    <p:cNvSpPr>
                      <a:spLocks noChangeAspect="1" noChangeArrowheads="1"/>
                    </p:cNvSpPr>
                    <p:nvPr/>
                  </p:nvSpPr>
                  <p:spPr bwMode="auto">
                    <a:xfrm>
                      <a:off x="4030" y="75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12" name="Oval 367"/>
                    <p:cNvSpPr>
                      <a:spLocks noChangeAspect="1" noChangeArrowheads="1"/>
                    </p:cNvSpPr>
                    <p:nvPr/>
                  </p:nvSpPr>
                  <p:spPr bwMode="auto">
                    <a:xfrm>
                      <a:off x="3504" y="59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13" name="Oval 368"/>
                    <p:cNvSpPr>
                      <a:spLocks noChangeAspect="1" noChangeArrowheads="1"/>
                    </p:cNvSpPr>
                    <p:nvPr/>
                  </p:nvSpPr>
                  <p:spPr bwMode="auto">
                    <a:xfrm>
                      <a:off x="4533" y="132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14" name="Oval 369"/>
                    <p:cNvSpPr>
                      <a:spLocks noChangeAspect="1" noChangeArrowheads="1"/>
                    </p:cNvSpPr>
                    <p:nvPr/>
                  </p:nvSpPr>
                  <p:spPr bwMode="auto">
                    <a:xfrm>
                      <a:off x="4533" y="1086"/>
                      <a:ext cx="22"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815" name="Oval 370"/>
                    <p:cNvSpPr>
                      <a:spLocks noChangeAspect="1" noChangeArrowheads="1"/>
                    </p:cNvSpPr>
                    <p:nvPr/>
                  </p:nvSpPr>
                  <p:spPr bwMode="auto">
                    <a:xfrm>
                      <a:off x="4578"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grpSp>
        </p:grpSp>
      </p:grpSp>
      <p:grpSp>
        <p:nvGrpSpPr>
          <p:cNvPr id="740" name="Group 371"/>
          <p:cNvGrpSpPr>
            <a:grpSpLocks noChangeAspect="1"/>
          </p:cNvGrpSpPr>
          <p:nvPr/>
        </p:nvGrpSpPr>
        <p:grpSpPr bwMode="auto">
          <a:xfrm>
            <a:off x="1244600" y="227013"/>
            <a:ext cx="6853238" cy="6200775"/>
            <a:chOff x="1056" y="288"/>
            <a:chExt cx="4032" cy="3648"/>
          </a:xfrm>
        </p:grpSpPr>
        <p:sp>
          <p:nvSpPr>
            <p:cNvPr id="70665" name="Oval 372"/>
            <p:cNvSpPr>
              <a:spLocks noChangeAspect="1" noChangeArrowheads="1"/>
            </p:cNvSpPr>
            <p:nvPr/>
          </p:nvSpPr>
          <p:spPr bwMode="auto">
            <a:xfrm>
              <a:off x="1824" y="196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66" name="Oval 373"/>
            <p:cNvSpPr>
              <a:spLocks noChangeAspect="1" noChangeArrowheads="1"/>
            </p:cNvSpPr>
            <p:nvPr/>
          </p:nvSpPr>
          <p:spPr bwMode="auto">
            <a:xfrm>
              <a:off x="1584" y="206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67" name="Oval 374"/>
            <p:cNvSpPr>
              <a:spLocks noChangeAspect="1" noChangeArrowheads="1"/>
            </p:cNvSpPr>
            <p:nvPr/>
          </p:nvSpPr>
          <p:spPr bwMode="auto">
            <a:xfrm>
              <a:off x="1920" y="187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68" name="Oval 375"/>
            <p:cNvSpPr>
              <a:spLocks noChangeAspect="1" noChangeArrowheads="1"/>
            </p:cNvSpPr>
            <p:nvPr/>
          </p:nvSpPr>
          <p:spPr bwMode="auto">
            <a:xfrm>
              <a:off x="2016" y="177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69" name="Oval 376"/>
            <p:cNvSpPr>
              <a:spLocks noChangeAspect="1" noChangeArrowheads="1"/>
            </p:cNvSpPr>
            <p:nvPr/>
          </p:nvSpPr>
          <p:spPr bwMode="auto">
            <a:xfrm>
              <a:off x="1920" y="206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0" name="Oval 377"/>
            <p:cNvSpPr>
              <a:spLocks noChangeAspect="1" noChangeArrowheads="1"/>
            </p:cNvSpPr>
            <p:nvPr/>
          </p:nvSpPr>
          <p:spPr bwMode="auto">
            <a:xfrm>
              <a:off x="1536" y="100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1" name="Oval 378"/>
            <p:cNvSpPr>
              <a:spLocks noChangeAspect="1" noChangeArrowheads="1"/>
            </p:cNvSpPr>
            <p:nvPr/>
          </p:nvSpPr>
          <p:spPr bwMode="auto">
            <a:xfrm>
              <a:off x="1824" y="14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2" name="Oval 379"/>
            <p:cNvSpPr>
              <a:spLocks noChangeAspect="1" noChangeArrowheads="1"/>
            </p:cNvSpPr>
            <p:nvPr/>
          </p:nvSpPr>
          <p:spPr bwMode="auto">
            <a:xfrm>
              <a:off x="2592" y="331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3" name="Oval 380"/>
            <p:cNvSpPr>
              <a:spLocks noChangeAspect="1" noChangeArrowheads="1"/>
            </p:cNvSpPr>
            <p:nvPr/>
          </p:nvSpPr>
          <p:spPr bwMode="auto">
            <a:xfrm>
              <a:off x="2448" y="340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4" name="Oval 381"/>
            <p:cNvSpPr>
              <a:spLocks noChangeAspect="1" noChangeArrowheads="1"/>
            </p:cNvSpPr>
            <p:nvPr/>
          </p:nvSpPr>
          <p:spPr bwMode="auto">
            <a:xfrm>
              <a:off x="2736" y="336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5" name="Oval 382"/>
            <p:cNvSpPr>
              <a:spLocks noChangeAspect="1" noChangeArrowheads="1"/>
            </p:cNvSpPr>
            <p:nvPr/>
          </p:nvSpPr>
          <p:spPr bwMode="auto">
            <a:xfrm>
              <a:off x="2784" y="3264"/>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6" name="Oval 383"/>
            <p:cNvSpPr>
              <a:spLocks noChangeAspect="1" noChangeArrowheads="1"/>
            </p:cNvSpPr>
            <p:nvPr/>
          </p:nvSpPr>
          <p:spPr bwMode="auto">
            <a:xfrm>
              <a:off x="2688" y="307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7" name="Oval 384"/>
            <p:cNvSpPr>
              <a:spLocks noChangeAspect="1" noChangeArrowheads="1"/>
            </p:cNvSpPr>
            <p:nvPr/>
          </p:nvSpPr>
          <p:spPr bwMode="auto">
            <a:xfrm>
              <a:off x="2832" y="288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8" name="Oval 385"/>
            <p:cNvSpPr>
              <a:spLocks noChangeAspect="1" noChangeArrowheads="1"/>
            </p:cNvSpPr>
            <p:nvPr/>
          </p:nvSpPr>
          <p:spPr bwMode="auto">
            <a:xfrm>
              <a:off x="3024" y="29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79" name="Oval 386"/>
            <p:cNvSpPr>
              <a:spLocks noChangeAspect="1" noChangeArrowheads="1"/>
            </p:cNvSpPr>
            <p:nvPr/>
          </p:nvSpPr>
          <p:spPr bwMode="auto">
            <a:xfrm>
              <a:off x="2688" y="259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0" name="Oval 387"/>
            <p:cNvSpPr>
              <a:spLocks noChangeAspect="1" noChangeArrowheads="1"/>
            </p:cNvSpPr>
            <p:nvPr/>
          </p:nvSpPr>
          <p:spPr bwMode="auto">
            <a:xfrm>
              <a:off x="2736" y="273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1" name="Oval 388"/>
            <p:cNvSpPr>
              <a:spLocks noChangeAspect="1" noChangeArrowheads="1"/>
            </p:cNvSpPr>
            <p:nvPr/>
          </p:nvSpPr>
          <p:spPr bwMode="auto">
            <a:xfrm>
              <a:off x="3312" y="29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2" name="Oval 389"/>
            <p:cNvSpPr>
              <a:spLocks noChangeAspect="1" noChangeArrowheads="1"/>
            </p:cNvSpPr>
            <p:nvPr/>
          </p:nvSpPr>
          <p:spPr bwMode="auto">
            <a:xfrm>
              <a:off x="3120" y="28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3" name="Oval 390"/>
            <p:cNvSpPr>
              <a:spLocks noChangeAspect="1" noChangeArrowheads="1"/>
            </p:cNvSpPr>
            <p:nvPr/>
          </p:nvSpPr>
          <p:spPr bwMode="auto">
            <a:xfrm>
              <a:off x="3696" y="302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4" name="Oval 391"/>
            <p:cNvSpPr>
              <a:spLocks noChangeAspect="1" noChangeArrowheads="1"/>
            </p:cNvSpPr>
            <p:nvPr/>
          </p:nvSpPr>
          <p:spPr bwMode="auto">
            <a:xfrm>
              <a:off x="2736" y="364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5" name="Oval 392"/>
            <p:cNvSpPr>
              <a:spLocks noChangeAspect="1" noChangeArrowheads="1"/>
            </p:cNvSpPr>
            <p:nvPr/>
          </p:nvSpPr>
          <p:spPr bwMode="auto">
            <a:xfrm>
              <a:off x="2256" y="360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6" name="Oval 393"/>
            <p:cNvSpPr>
              <a:spLocks noChangeAspect="1" noChangeArrowheads="1"/>
            </p:cNvSpPr>
            <p:nvPr/>
          </p:nvSpPr>
          <p:spPr bwMode="auto">
            <a:xfrm>
              <a:off x="2544" y="288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7" name="Oval 394"/>
            <p:cNvSpPr>
              <a:spLocks noChangeAspect="1" noChangeArrowheads="1"/>
            </p:cNvSpPr>
            <p:nvPr/>
          </p:nvSpPr>
          <p:spPr bwMode="auto">
            <a:xfrm>
              <a:off x="2592" y="259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8" name="Oval 395"/>
            <p:cNvSpPr>
              <a:spLocks noChangeAspect="1" noChangeArrowheads="1"/>
            </p:cNvSpPr>
            <p:nvPr/>
          </p:nvSpPr>
          <p:spPr bwMode="auto">
            <a:xfrm>
              <a:off x="4032" y="29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89" name="Oval 396"/>
            <p:cNvSpPr>
              <a:spLocks noChangeAspect="1" noChangeArrowheads="1"/>
            </p:cNvSpPr>
            <p:nvPr/>
          </p:nvSpPr>
          <p:spPr bwMode="auto">
            <a:xfrm>
              <a:off x="3456" y="28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0" name="Oval 397"/>
            <p:cNvSpPr>
              <a:spLocks noChangeAspect="1" noChangeArrowheads="1"/>
            </p:cNvSpPr>
            <p:nvPr/>
          </p:nvSpPr>
          <p:spPr bwMode="auto">
            <a:xfrm>
              <a:off x="4080" y="27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1" name="Oval 398"/>
            <p:cNvSpPr>
              <a:spLocks noChangeAspect="1" noChangeArrowheads="1"/>
            </p:cNvSpPr>
            <p:nvPr/>
          </p:nvSpPr>
          <p:spPr bwMode="auto">
            <a:xfrm>
              <a:off x="3744" y="273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2" name="Oval 399"/>
            <p:cNvSpPr>
              <a:spLocks noChangeAspect="1" noChangeArrowheads="1"/>
            </p:cNvSpPr>
            <p:nvPr/>
          </p:nvSpPr>
          <p:spPr bwMode="auto">
            <a:xfrm>
              <a:off x="2832" y="240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3" name="Oval 400"/>
            <p:cNvSpPr>
              <a:spLocks noChangeAspect="1" noChangeArrowheads="1"/>
            </p:cNvSpPr>
            <p:nvPr/>
          </p:nvSpPr>
          <p:spPr bwMode="auto">
            <a:xfrm>
              <a:off x="2640" y="220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4" name="Oval 401"/>
            <p:cNvSpPr>
              <a:spLocks noChangeAspect="1" noChangeArrowheads="1"/>
            </p:cNvSpPr>
            <p:nvPr/>
          </p:nvSpPr>
          <p:spPr bwMode="auto">
            <a:xfrm>
              <a:off x="2016" y="201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5" name="Oval 402"/>
            <p:cNvSpPr>
              <a:spLocks noChangeAspect="1" noChangeArrowheads="1"/>
            </p:cNvSpPr>
            <p:nvPr/>
          </p:nvSpPr>
          <p:spPr bwMode="auto">
            <a:xfrm>
              <a:off x="1488" y="86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6" name="Oval 403"/>
            <p:cNvSpPr>
              <a:spLocks noChangeAspect="1" noChangeArrowheads="1"/>
            </p:cNvSpPr>
            <p:nvPr/>
          </p:nvSpPr>
          <p:spPr bwMode="auto">
            <a:xfrm>
              <a:off x="2016" y="216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7" name="Oval 404"/>
            <p:cNvSpPr>
              <a:spLocks noChangeAspect="1" noChangeArrowheads="1"/>
            </p:cNvSpPr>
            <p:nvPr/>
          </p:nvSpPr>
          <p:spPr bwMode="auto">
            <a:xfrm>
              <a:off x="1728" y="211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8" name="Oval 405"/>
            <p:cNvSpPr>
              <a:spLocks noChangeAspect="1" noChangeArrowheads="1"/>
            </p:cNvSpPr>
            <p:nvPr/>
          </p:nvSpPr>
          <p:spPr bwMode="auto">
            <a:xfrm>
              <a:off x="1824" y="17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699" name="Oval 406"/>
            <p:cNvSpPr>
              <a:spLocks noChangeAspect="1" noChangeArrowheads="1"/>
            </p:cNvSpPr>
            <p:nvPr/>
          </p:nvSpPr>
          <p:spPr bwMode="auto">
            <a:xfrm>
              <a:off x="1440" y="192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0" name="Oval 407"/>
            <p:cNvSpPr>
              <a:spLocks noChangeAspect="1" noChangeArrowheads="1"/>
            </p:cNvSpPr>
            <p:nvPr/>
          </p:nvSpPr>
          <p:spPr bwMode="auto">
            <a:xfrm>
              <a:off x="2112" y="168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1" name="Oval 408"/>
            <p:cNvSpPr>
              <a:spLocks noChangeAspect="1" noChangeArrowheads="1"/>
            </p:cNvSpPr>
            <p:nvPr/>
          </p:nvSpPr>
          <p:spPr bwMode="auto">
            <a:xfrm>
              <a:off x="2352" y="187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2" name="Oval 409"/>
            <p:cNvSpPr>
              <a:spLocks noChangeAspect="1" noChangeArrowheads="1"/>
            </p:cNvSpPr>
            <p:nvPr/>
          </p:nvSpPr>
          <p:spPr bwMode="auto">
            <a:xfrm>
              <a:off x="2448" y="163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3" name="Oval 410"/>
            <p:cNvSpPr>
              <a:spLocks noChangeAspect="1" noChangeArrowheads="1"/>
            </p:cNvSpPr>
            <p:nvPr/>
          </p:nvSpPr>
          <p:spPr bwMode="auto">
            <a:xfrm>
              <a:off x="2256" y="148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4" name="Oval 411"/>
            <p:cNvSpPr>
              <a:spLocks noChangeAspect="1" noChangeArrowheads="1"/>
            </p:cNvSpPr>
            <p:nvPr/>
          </p:nvSpPr>
          <p:spPr bwMode="auto">
            <a:xfrm>
              <a:off x="2160" y="124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5" name="Oval 412"/>
            <p:cNvSpPr>
              <a:spLocks noChangeAspect="1" noChangeArrowheads="1"/>
            </p:cNvSpPr>
            <p:nvPr/>
          </p:nvSpPr>
          <p:spPr bwMode="auto">
            <a:xfrm>
              <a:off x="2160" y="15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6" name="Oval 413"/>
            <p:cNvSpPr>
              <a:spLocks noChangeAspect="1" noChangeArrowheads="1"/>
            </p:cNvSpPr>
            <p:nvPr/>
          </p:nvSpPr>
          <p:spPr bwMode="auto">
            <a:xfrm>
              <a:off x="2640" y="201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7" name="Oval 414"/>
            <p:cNvSpPr>
              <a:spLocks noChangeAspect="1" noChangeArrowheads="1"/>
            </p:cNvSpPr>
            <p:nvPr/>
          </p:nvSpPr>
          <p:spPr bwMode="auto">
            <a:xfrm>
              <a:off x="3408" y="192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8" name="Oval 415"/>
            <p:cNvSpPr>
              <a:spLocks noChangeAspect="1" noChangeArrowheads="1"/>
            </p:cNvSpPr>
            <p:nvPr/>
          </p:nvSpPr>
          <p:spPr bwMode="auto">
            <a:xfrm>
              <a:off x="3216" y="235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09" name="Oval 416"/>
            <p:cNvSpPr>
              <a:spLocks noChangeAspect="1" noChangeArrowheads="1"/>
            </p:cNvSpPr>
            <p:nvPr/>
          </p:nvSpPr>
          <p:spPr bwMode="auto">
            <a:xfrm>
              <a:off x="3264" y="244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0" name="Oval 417"/>
            <p:cNvSpPr>
              <a:spLocks noChangeAspect="1" noChangeArrowheads="1"/>
            </p:cNvSpPr>
            <p:nvPr/>
          </p:nvSpPr>
          <p:spPr bwMode="auto">
            <a:xfrm>
              <a:off x="3792" y="153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1" name="Oval 418"/>
            <p:cNvSpPr>
              <a:spLocks noChangeAspect="1" noChangeArrowheads="1"/>
            </p:cNvSpPr>
            <p:nvPr/>
          </p:nvSpPr>
          <p:spPr bwMode="auto">
            <a:xfrm>
              <a:off x="3408" y="153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2" name="Oval 419"/>
            <p:cNvSpPr>
              <a:spLocks noChangeAspect="1" noChangeArrowheads="1"/>
            </p:cNvSpPr>
            <p:nvPr/>
          </p:nvSpPr>
          <p:spPr bwMode="auto">
            <a:xfrm>
              <a:off x="3552" y="168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3" name="Oval 420"/>
            <p:cNvSpPr>
              <a:spLocks noChangeAspect="1" noChangeArrowheads="1"/>
            </p:cNvSpPr>
            <p:nvPr/>
          </p:nvSpPr>
          <p:spPr bwMode="auto">
            <a:xfrm>
              <a:off x="4128" y="153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4" name="Oval 421"/>
            <p:cNvSpPr>
              <a:spLocks noChangeAspect="1" noChangeArrowheads="1"/>
            </p:cNvSpPr>
            <p:nvPr/>
          </p:nvSpPr>
          <p:spPr bwMode="auto">
            <a:xfrm>
              <a:off x="3312" y="129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5" name="Oval 422"/>
            <p:cNvSpPr>
              <a:spLocks noChangeAspect="1" noChangeArrowheads="1"/>
            </p:cNvSpPr>
            <p:nvPr/>
          </p:nvSpPr>
          <p:spPr bwMode="auto">
            <a:xfrm>
              <a:off x="1680" y="110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6" name="Oval 423"/>
            <p:cNvSpPr>
              <a:spLocks noChangeAspect="1" noChangeArrowheads="1"/>
            </p:cNvSpPr>
            <p:nvPr/>
          </p:nvSpPr>
          <p:spPr bwMode="auto">
            <a:xfrm>
              <a:off x="1200" y="86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7" name="Oval 424"/>
            <p:cNvSpPr>
              <a:spLocks noChangeAspect="1" noChangeArrowheads="1"/>
            </p:cNvSpPr>
            <p:nvPr/>
          </p:nvSpPr>
          <p:spPr bwMode="auto">
            <a:xfrm>
              <a:off x="1488" y="480"/>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8" name="Oval 425"/>
            <p:cNvSpPr>
              <a:spLocks noChangeAspect="1" noChangeArrowheads="1"/>
            </p:cNvSpPr>
            <p:nvPr/>
          </p:nvSpPr>
          <p:spPr bwMode="auto">
            <a:xfrm>
              <a:off x="3552" y="105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19" name="Oval 426"/>
            <p:cNvSpPr>
              <a:spLocks noChangeAspect="1" noChangeArrowheads="1"/>
            </p:cNvSpPr>
            <p:nvPr/>
          </p:nvSpPr>
          <p:spPr bwMode="auto">
            <a:xfrm>
              <a:off x="3264" y="81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0" name="Oval 427"/>
            <p:cNvSpPr>
              <a:spLocks noChangeAspect="1" noChangeArrowheads="1"/>
            </p:cNvSpPr>
            <p:nvPr/>
          </p:nvSpPr>
          <p:spPr bwMode="auto">
            <a:xfrm>
              <a:off x="3696" y="67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1" name="Oval 428"/>
            <p:cNvSpPr>
              <a:spLocks noChangeAspect="1" noChangeArrowheads="1"/>
            </p:cNvSpPr>
            <p:nvPr/>
          </p:nvSpPr>
          <p:spPr bwMode="auto">
            <a:xfrm>
              <a:off x="3504" y="76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2" name="Oval 429"/>
            <p:cNvSpPr>
              <a:spLocks noChangeAspect="1" noChangeArrowheads="1"/>
            </p:cNvSpPr>
            <p:nvPr/>
          </p:nvSpPr>
          <p:spPr bwMode="auto">
            <a:xfrm>
              <a:off x="3408" y="480"/>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3" name="Oval 430"/>
            <p:cNvSpPr>
              <a:spLocks noChangeAspect="1" noChangeArrowheads="1"/>
            </p:cNvSpPr>
            <p:nvPr/>
          </p:nvSpPr>
          <p:spPr bwMode="auto">
            <a:xfrm>
              <a:off x="4464" y="15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4" name="Oval 431"/>
            <p:cNvSpPr>
              <a:spLocks noChangeAspect="1" noChangeArrowheads="1"/>
            </p:cNvSpPr>
            <p:nvPr/>
          </p:nvSpPr>
          <p:spPr bwMode="auto">
            <a:xfrm>
              <a:off x="4656" y="134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5" name="Oval 432"/>
            <p:cNvSpPr>
              <a:spLocks noChangeAspect="1" noChangeArrowheads="1"/>
            </p:cNvSpPr>
            <p:nvPr/>
          </p:nvSpPr>
          <p:spPr bwMode="auto">
            <a:xfrm>
              <a:off x="5040" y="153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6" name="Oval 433"/>
            <p:cNvSpPr>
              <a:spLocks noChangeAspect="1" noChangeArrowheads="1"/>
            </p:cNvSpPr>
            <p:nvPr/>
          </p:nvSpPr>
          <p:spPr bwMode="auto">
            <a:xfrm>
              <a:off x="4944" y="172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7" name="Oval 434"/>
            <p:cNvSpPr>
              <a:spLocks noChangeAspect="1" noChangeArrowheads="1"/>
            </p:cNvSpPr>
            <p:nvPr/>
          </p:nvSpPr>
          <p:spPr bwMode="auto">
            <a:xfrm>
              <a:off x="3648" y="124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8" name="Oval 435"/>
            <p:cNvSpPr>
              <a:spLocks noChangeAspect="1" noChangeArrowheads="1"/>
            </p:cNvSpPr>
            <p:nvPr/>
          </p:nvSpPr>
          <p:spPr bwMode="auto">
            <a:xfrm>
              <a:off x="3312" y="5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29" name="Oval 436"/>
            <p:cNvSpPr>
              <a:spLocks noChangeAspect="1" noChangeArrowheads="1"/>
            </p:cNvSpPr>
            <p:nvPr/>
          </p:nvSpPr>
          <p:spPr bwMode="auto">
            <a:xfrm>
              <a:off x="4272" y="139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0" name="Oval 437"/>
            <p:cNvSpPr>
              <a:spLocks noChangeAspect="1" noChangeArrowheads="1"/>
            </p:cNvSpPr>
            <p:nvPr/>
          </p:nvSpPr>
          <p:spPr bwMode="auto">
            <a:xfrm>
              <a:off x="4032" y="14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1" name="Oval 438"/>
            <p:cNvSpPr>
              <a:spLocks noChangeAspect="1" noChangeArrowheads="1"/>
            </p:cNvSpPr>
            <p:nvPr/>
          </p:nvSpPr>
          <p:spPr bwMode="auto">
            <a:xfrm>
              <a:off x="2400" y="220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2" name="Oval 439"/>
            <p:cNvSpPr>
              <a:spLocks noChangeAspect="1" noChangeArrowheads="1"/>
            </p:cNvSpPr>
            <p:nvPr/>
          </p:nvSpPr>
          <p:spPr bwMode="auto">
            <a:xfrm>
              <a:off x="2976" y="16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3" name="Oval 440"/>
            <p:cNvSpPr>
              <a:spLocks noChangeAspect="1" noChangeArrowheads="1"/>
            </p:cNvSpPr>
            <p:nvPr/>
          </p:nvSpPr>
          <p:spPr bwMode="auto">
            <a:xfrm>
              <a:off x="2016" y="148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4" name="Oval 441"/>
            <p:cNvSpPr>
              <a:spLocks noChangeAspect="1" noChangeArrowheads="1"/>
            </p:cNvSpPr>
            <p:nvPr/>
          </p:nvSpPr>
          <p:spPr bwMode="auto">
            <a:xfrm>
              <a:off x="3072" y="240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5" name="Oval 442"/>
            <p:cNvSpPr>
              <a:spLocks noChangeAspect="1" noChangeArrowheads="1"/>
            </p:cNvSpPr>
            <p:nvPr/>
          </p:nvSpPr>
          <p:spPr bwMode="auto">
            <a:xfrm>
              <a:off x="3024" y="26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6" name="Oval 443"/>
            <p:cNvSpPr>
              <a:spLocks noChangeAspect="1" noChangeArrowheads="1"/>
            </p:cNvSpPr>
            <p:nvPr/>
          </p:nvSpPr>
          <p:spPr bwMode="auto">
            <a:xfrm>
              <a:off x="3168" y="26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7" name="Oval 444"/>
            <p:cNvSpPr>
              <a:spLocks noChangeAspect="1" noChangeArrowheads="1"/>
            </p:cNvSpPr>
            <p:nvPr/>
          </p:nvSpPr>
          <p:spPr bwMode="auto">
            <a:xfrm>
              <a:off x="3936" y="129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8" name="Oval 445"/>
            <p:cNvSpPr>
              <a:spLocks noChangeAspect="1" noChangeArrowheads="1"/>
            </p:cNvSpPr>
            <p:nvPr/>
          </p:nvSpPr>
          <p:spPr bwMode="auto">
            <a:xfrm>
              <a:off x="3840" y="115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39" name="Oval 446"/>
            <p:cNvSpPr>
              <a:spLocks noChangeAspect="1" noChangeArrowheads="1"/>
            </p:cNvSpPr>
            <p:nvPr/>
          </p:nvSpPr>
          <p:spPr bwMode="auto">
            <a:xfrm>
              <a:off x="4128" y="129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0" name="Oval 447"/>
            <p:cNvSpPr>
              <a:spLocks noChangeAspect="1" noChangeArrowheads="1"/>
            </p:cNvSpPr>
            <p:nvPr/>
          </p:nvSpPr>
          <p:spPr bwMode="auto">
            <a:xfrm>
              <a:off x="4416" y="115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1" name="Oval 448"/>
            <p:cNvSpPr>
              <a:spLocks noChangeAspect="1" noChangeArrowheads="1"/>
            </p:cNvSpPr>
            <p:nvPr/>
          </p:nvSpPr>
          <p:spPr bwMode="auto">
            <a:xfrm>
              <a:off x="4368" y="172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2" name="Oval 449"/>
            <p:cNvSpPr>
              <a:spLocks noChangeAspect="1" noChangeArrowheads="1"/>
            </p:cNvSpPr>
            <p:nvPr/>
          </p:nvSpPr>
          <p:spPr bwMode="auto">
            <a:xfrm>
              <a:off x="4992" y="187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3" name="Oval 450"/>
            <p:cNvSpPr>
              <a:spLocks noChangeAspect="1" noChangeArrowheads="1"/>
            </p:cNvSpPr>
            <p:nvPr/>
          </p:nvSpPr>
          <p:spPr bwMode="auto">
            <a:xfrm>
              <a:off x="4896" y="134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4" name="Oval 451"/>
            <p:cNvSpPr>
              <a:spLocks noChangeAspect="1" noChangeArrowheads="1"/>
            </p:cNvSpPr>
            <p:nvPr/>
          </p:nvSpPr>
          <p:spPr bwMode="auto">
            <a:xfrm>
              <a:off x="3072" y="27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5" name="Oval 452"/>
            <p:cNvSpPr>
              <a:spLocks noChangeAspect="1" noChangeArrowheads="1"/>
            </p:cNvSpPr>
            <p:nvPr/>
          </p:nvSpPr>
          <p:spPr bwMode="auto">
            <a:xfrm>
              <a:off x="2496" y="3696"/>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6" name="Oval 453"/>
            <p:cNvSpPr>
              <a:spLocks noChangeAspect="1" noChangeArrowheads="1"/>
            </p:cNvSpPr>
            <p:nvPr/>
          </p:nvSpPr>
          <p:spPr bwMode="auto">
            <a:xfrm>
              <a:off x="3888" y="26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7" name="Oval 454"/>
            <p:cNvSpPr>
              <a:spLocks noChangeAspect="1" noChangeArrowheads="1"/>
            </p:cNvSpPr>
            <p:nvPr/>
          </p:nvSpPr>
          <p:spPr bwMode="auto">
            <a:xfrm>
              <a:off x="4176" y="316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8" name="Oval 455"/>
            <p:cNvSpPr>
              <a:spLocks noChangeAspect="1" noChangeArrowheads="1"/>
            </p:cNvSpPr>
            <p:nvPr/>
          </p:nvSpPr>
          <p:spPr bwMode="auto">
            <a:xfrm>
              <a:off x="2640" y="388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49" name="Oval 456"/>
            <p:cNvSpPr>
              <a:spLocks noChangeAspect="1" noChangeArrowheads="1"/>
            </p:cNvSpPr>
            <p:nvPr/>
          </p:nvSpPr>
          <p:spPr bwMode="auto">
            <a:xfrm>
              <a:off x="1296" y="182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0" name="Oval 457"/>
            <p:cNvSpPr>
              <a:spLocks noChangeAspect="1" noChangeArrowheads="1"/>
            </p:cNvSpPr>
            <p:nvPr/>
          </p:nvSpPr>
          <p:spPr bwMode="auto">
            <a:xfrm>
              <a:off x="1584" y="182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1" name="Oval 458"/>
            <p:cNvSpPr>
              <a:spLocks noChangeAspect="1" noChangeArrowheads="1"/>
            </p:cNvSpPr>
            <p:nvPr/>
          </p:nvSpPr>
          <p:spPr bwMode="auto">
            <a:xfrm>
              <a:off x="1536" y="172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2" name="Oval 459"/>
            <p:cNvSpPr>
              <a:spLocks noChangeAspect="1" noChangeArrowheads="1"/>
            </p:cNvSpPr>
            <p:nvPr/>
          </p:nvSpPr>
          <p:spPr bwMode="auto">
            <a:xfrm>
              <a:off x="2352" y="230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3" name="Oval 460"/>
            <p:cNvSpPr>
              <a:spLocks noChangeAspect="1" noChangeArrowheads="1"/>
            </p:cNvSpPr>
            <p:nvPr/>
          </p:nvSpPr>
          <p:spPr bwMode="auto">
            <a:xfrm>
              <a:off x="2784" y="220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4" name="Oval 461"/>
            <p:cNvSpPr>
              <a:spLocks noChangeAspect="1" noChangeArrowheads="1"/>
            </p:cNvSpPr>
            <p:nvPr/>
          </p:nvSpPr>
          <p:spPr bwMode="auto">
            <a:xfrm>
              <a:off x="2496" y="720"/>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5" name="Oval 462"/>
            <p:cNvSpPr>
              <a:spLocks noChangeAspect="1" noChangeArrowheads="1"/>
            </p:cNvSpPr>
            <p:nvPr/>
          </p:nvSpPr>
          <p:spPr bwMode="auto">
            <a:xfrm>
              <a:off x="2544" y="225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6" name="Oval 463"/>
            <p:cNvSpPr>
              <a:spLocks noChangeAspect="1" noChangeArrowheads="1"/>
            </p:cNvSpPr>
            <p:nvPr/>
          </p:nvSpPr>
          <p:spPr bwMode="auto">
            <a:xfrm>
              <a:off x="2160" y="960"/>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7" name="Oval 464"/>
            <p:cNvSpPr>
              <a:spLocks noChangeAspect="1" noChangeArrowheads="1"/>
            </p:cNvSpPr>
            <p:nvPr/>
          </p:nvSpPr>
          <p:spPr bwMode="auto">
            <a:xfrm>
              <a:off x="2112" y="225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8" name="Oval 465"/>
            <p:cNvSpPr>
              <a:spLocks noChangeAspect="1" noChangeArrowheads="1"/>
            </p:cNvSpPr>
            <p:nvPr/>
          </p:nvSpPr>
          <p:spPr bwMode="auto">
            <a:xfrm>
              <a:off x="2736" y="16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59" name="Oval 466"/>
            <p:cNvSpPr>
              <a:spLocks noChangeAspect="1" noChangeArrowheads="1"/>
            </p:cNvSpPr>
            <p:nvPr/>
          </p:nvSpPr>
          <p:spPr bwMode="auto">
            <a:xfrm>
              <a:off x="2640" y="115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0" name="Oval 467"/>
            <p:cNvSpPr>
              <a:spLocks noChangeAspect="1" noChangeArrowheads="1"/>
            </p:cNvSpPr>
            <p:nvPr/>
          </p:nvSpPr>
          <p:spPr bwMode="auto">
            <a:xfrm>
              <a:off x="2544" y="129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1" name="Oval 468"/>
            <p:cNvSpPr>
              <a:spLocks noChangeAspect="1" noChangeArrowheads="1"/>
            </p:cNvSpPr>
            <p:nvPr/>
          </p:nvSpPr>
          <p:spPr bwMode="auto">
            <a:xfrm>
              <a:off x="2736" y="139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2" name="Oval 469"/>
            <p:cNvSpPr>
              <a:spLocks noChangeAspect="1" noChangeArrowheads="1"/>
            </p:cNvSpPr>
            <p:nvPr/>
          </p:nvSpPr>
          <p:spPr bwMode="auto">
            <a:xfrm>
              <a:off x="1152" y="43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3" name="Oval 470"/>
            <p:cNvSpPr>
              <a:spLocks noChangeAspect="1" noChangeArrowheads="1"/>
            </p:cNvSpPr>
            <p:nvPr/>
          </p:nvSpPr>
          <p:spPr bwMode="auto">
            <a:xfrm>
              <a:off x="1056" y="62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4" name="Oval 471"/>
            <p:cNvSpPr>
              <a:spLocks noChangeAspect="1" noChangeArrowheads="1"/>
            </p:cNvSpPr>
            <p:nvPr/>
          </p:nvSpPr>
          <p:spPr bwMode="auto">
            <a:xfrm>
              <a:off x="1632" y="57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5" name="Oval 472"/>
            <p:cNvSpPr>
              <a:spLocks noChangeAspect="1" noChangeArrowheads="1"/>
            </p:cNvSpPr>
            <p:nvPr/>
          </p:nvSpPr>
          <p:spPr bwMode="auto">
            <a:xfrm>
              <a:off x="1344" y="100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6" name="Oval 473"/>
            <p:cNvSpPr>
              <a:spLocks noChangeAspect="1" noChangeArrowheads="1"/>
            </p:cNvSpPr>
            <p:nvPr/>
          </p:nvSpPr>
          <p:spPr bwMode="auto">
            <a:xfrm>
              <a:off x="2256" y="201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7" name="Oval 474"/>
            <p:cNvSpPr>
              <a:spLocks noChangeAspect="1" noChangeArrowheads="1"/>
            </p:cNvSpPr>
            <p:nvPr/>
          </p:nvSpPr>
          <p:spPr bwMode="auto">
            <a:xfrm>
              <a:off x="3216" y="211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8" name="Oval 475"/>
            <p:cNvSpPr>
              <a:spLocks noChangeAspect="1" noChangeArrowheads="1"/>
            </p:cNvSpPr>
            <p:nvPr/>
          </p:nvSpPr>
          <p:spPr bwMode="auto">
            <a:xfrm>
              <a:off x="3072" y="211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69" name="Oval 476"/>
            <p:cNvSpPr>
              <a:spLocks noChangeAspect="1" noChangeArrowheads="1"/>
            </p:cNvSpPr>
            <p:nvPr/>
          </p:nvSpPr>
          <p:spPr bwMode="auto">
            <a:xfrm>
              <a:off x="3216" y="16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70" name="Oval 477"/>
            <p:cNvSpPr>
              <a:spLocks noChangeAspect="1" noChangeArrowheads="1"/>
            </p:cNvSpPr>
            <p:nvPr/>
          </p:nvSpPr>
          <p:spPr bwMode="auto">
            <a:xfrm>
              <a:off x="3312" y="17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71" name="Oval 478"/>
            <p:cNvSpPr>
              <a:spLocks noChangeAspect="1" noChangeArrowheads="1"/>
            </p:cNvSpPr>
            <p:nvPr/>
          </p:nvSpPr>
          <p:spPr bwMode="auto">
            <a:xfrm>
              <a:off x="3696" y="91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72" name="Oval 479"/>
            <p:cNvSpPr>
              <a:spLocks noChangeAspect="1" noChangeArrowheads="1"/>
            </p:cNvSpPr>
            <p:nvPr/>
          </p:nvSpPr>
          <p:spPr bwMode="auto">
            <a:xfrm>
              <a:off x="3600" y="43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73" name="Oval 480"/>
            <p:cNvSpPr>
              <a:spLocks noChangeAspect="1" noChangeArrowheads="1"/>
            </p:cNvSpPr>
            <p:nvPr/>
          </p:nvSpPr>
          <p:spPr bwMode="auto">
            <a:xfrm>
              <a:off x="3216" y="3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74" name="Oval 481"/>
            <p:cNvSpPr>
              <a:spLocks noChangeAspect="1" noChangeArrowheads="1"/>
            </p:cNvSpPr>
            <p:nvPr/>
          </p:nvSpPr>
          <p:spPr bwMode="auto">
            <a:xfrm>
              <a:off x="3312" y="28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0775" name="Oval 482"/>
            <p:cNvSpPr>
              <a:spLocks noChangeAspect="1" noChangeArrowheads="1"/>
            </p:cNvSpPr>
            <p:nvPr/>
          </p:nvSpPr>
          <p:spPr bwMode="auto">
            <a:xfrm>
              <a:off x="3072" y="57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sp>
        <p:nvSpPr>
          <p:cNvPr id="973" name="TextBox 972"/>
          <p:cNvSpPr txBox="1">
            <a:spLocks noChangeArrowheads="1"/>
          </p:cNvSpPr>
          <p:nvPr/>
        </p:nvSpPr>
        <p:spPr bwMode="auto">
          <a:xfrm>
            <a:off x="533400" y="4648200"/>
            <a:ext cx="2819400" cy="101566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pitchFamily="34" charset="0"/>
                <a:ea typeface="+mn-ea"/>
                <a:cs typeface="+mn-cs"/>
              </a:rPr>
              <a:t>Each point is a local descriptor, e.g. SIFT feature vector. </a:t>
            </a:r>
          </a:p>
        </p:txBody>
      </p:sp>
      <p:sp>
        <p:nvSpPr>
          <p:cNvPr id="486"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en-US" sz="10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Nister</a:t>
            </a: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CVPR 2006</a:t>
            </a:r>
          </a:p>
        </p:txBody>
      </p:sp>
      <p:sp>
        <p:nvSpPr>
          <p:cNvPr id="2" name="Slide Number Placeholder 1">
            <a:extLst>
              <a:ext uri="{FF2B5EF4-FFF2-40B4-BE49-F238E27FC236}">
                <a16:creationId xmlns:a16="http://schemas.microsoft.com/office/drawing/2014/main" id="{F321224F-FAC6-4C01-8366-5CCE80B7EF4D}"/>
              </a:ext>
            </a:extLst>
          </p:cNvPr>
          <p:cNvSpPr>
            <a:spLocks noGrp="1"/>
          </p:cNvSpPr>
          <p:nvPr>
            <p:ph type="sldNum" sz="quarter" idx="12"/>
          </p:nvPr>
        </p:nvSpPr>
        <p:spPr/>
        <p:txBody>
          <a:bodyPr/>
          <a:lstStyle/>
          <a:p>
            <a:pPr>
              <a:defRPr/>
            </a:pPr>
            <a:fld id="{F06E71E2-51D6-4385-A36A-210EC8DC474B}" type="slidenum">
              <a:rPr lang="en-US" smtClean="0">
                <a:solidFill>
                  <a:srgbClr val="000000">
                    <a:tint val="75000"/>
                  </a:srgbClr>
                </a:solidFill>
              </a:rPr>
              <a:pPr>
                <a:defRPr/>
              </a:pPr>
              <a:t>91</a:t>
            </a:fld>
            <a:endParaRPr lang="en-US">
              <a:solidFill>
                <a:srgbClr val="000000">
                  <a:tint val="75000"/>
                </a:srgbClr>
              </a:solidFill>
            </a:endParaRPr>
          </a:p>
        </p:txBody>
      </p:sp>
    </p:spTree>
    <p:extLst>
      <p:ext uri="{BB962C8B-B14F-4D97-AF65-F5344CB8AC3E}">
        <p14:creationId xmlns:p14="http://schemas.microsoft.com/office/powerpoint/2010/main" val="3370431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xit" presetSubtype="272" fill="hold" nodeType="afterEffect">
                                  <p:stCondLst>
                                    <p:cond delay="0"/>
                                  </p:stCondLst>
                                  <p:childTnLst>
                                    <p:anim calcmode="lin" valueType="num">
                                      <p:cBhvr>
                                        <p:cTn id="6" dur="500"/>
                                        <p:tgtEl>
                                          <p:spTgt spid="4"/>
                                        </p:tgtEl>
                                        <p:attrNameLst>
                                          <p:attrName>ppt_w</p:attrName>
                                        </p:attrNameLst>
                                      </p:cBhvr>
                                      <p:tavLst>
                                        <p:tav tm="0">
                                          <p:val>
                                            <p:strVal val="ppt_w"/>
                                          </p:val>
                                        </p:tav>
                                        <p:tav tm="100000">
                                          <p:val>
                                            <p:strVal val="4/3*ppt_w"/>
                                          </p:val>
                                        </p:tav>
                                      </p:tavLst>
                                    </p:anim>
                                    <p:anim calcmode="lin" valueType="num">
                                      <p:cBhvr>
                                        <p:cTn id="7" dur="500"/>
                                        <p:tgtEl>
                                          <p:spTgt spid="4"/>
                                        </p:tgtEl>
                                        <p:attrNameLst>
                                          <p:attrName>ppt_h</p:attrName>
                                        </p:attrNameLst>
                                      </p:cBhvr>
                                      <p:tavLst>
                                        <p:tav tm="0">
                                          <p:val>
                                            <p:strVal val="ppt_h"/>
                                          </p:val>
                                        </p:tav>
                                        <p:tav tm="100000">
                                          <p:val>
                                            <p:strVal val="4/3*ppt_h"/>
                                          </p:val>
                                        </p:tav>
                                      </p:tavLst>
                                    </p:anim>
                                    <p:set>
                                      <p:cBhvr>
                                        <p:cTn id="8" dur="1" fill="hold">
                                          <p:stCondLst>
                                            <p:cond delay="499"/>
                                          </p:stCondLst>
                                        </p:cTn>
                                        <p:tgtEl>
                                          <p:spTgt spid="4"/>
                                        </p:tgtEl>
                                        <p:attrNameLst>
                                          <p:attrName>style.visibility</p:attrName>
                                        </p:attrNameLst>
                                      </p:cBhvr>
                                      <p:to>
                                        <p:strVal val="hidden"/>
                                      </p:to>
                                    </p:set>
                                  </p:childTnLst>
                                </p:cTn>
                              </p:par>
                              <p:par>
                                <p:cTn id="9" presetID="49" presetClass="path" presetSubtype="0" fill="hold" nodeType="withEffect">
                                  <p:stCondLst>
                                    <p:cond delay="0"/>
                                  </p:stCondLst>
                                  <p:childTnLst>
                                    <p:animMotion origin="layout" path="M 3.33333E-6 4.44444E-6 L -0.10417 4.44444E-6 " pathEditMode="relative" rAng="0" ptsTypes="AA">
                                      <p:cBhvr>
                                        <p:cTn id="10" dur="500" fill="hold"/>
                                        <p:tgtEl>
                                          <p:spTgt spid="4"/>
                                        </p:tgtEl>
                                        <p:attrNameLst>
                                          <p:attrName>ppt_x</p:attrName>
                                          <p:attrName>ppt_y</p:attrName>
                                        </p:attrNameLst>
                                      </p:cBhvr>
                                      <p:rCtr x="-5208" y="0"/>
                                    </p:animMotion>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par>
                          <p:cTn id="14" fill="hold" nodeType="afterGroup">
                            <p:stCondLst>
                              <p:cond delay="500"/>
                            </p:stCondLst>
                            <p:childTnLst>
                              <p:par>
                                <p:cTn id="15" presetID="23" presetClass="exit" presetSubtype="272" fill="hold" nodeType="afterEffect">
                                  <p:stCondLst>
                                    <p:cond delay="0"/>
                                  </p:stCondLst>
                                  <p:childTnLst>
                                    <p:anim calcmode="lin" valueType="num">
                                      <p:cBhvr>
                                        <p:cTn id="16" dur="500"/>
                                        <p:tgtEl>
                                          <p:spTgt spid="14"/>
                                        </p:tgtEl>
                                        <p:attrNameLst>
                                          <p:attrName>ppt_w</p:attrName>
                                        </p:attrNameLst>
                                      </p:cBhvr>
                                      <p:tavLst>
                                        <p:tav tm="0">
                                          <p:val>
                                            <p:strVal val="ppt_w"/>
                                          </p:val>
                                        </p:tav>
                                        <p:tav tm="100000">
                                          <p:val>
                                            <p:strVal val="4/3*ppt_w"/>
                                          </p:val>
                                        </p:tav>
                                      </p:tavLst>
                                    </p:anim>
                                    <p:anim calcmode="lin" valueType="num">
                                      <p:cBhvr>
                                        <p:cTn id="17" dur="500"/>
                                        <p:tgtEl>
                                          <p:spTgt spid="14"/>
                                        </p:tgtEl>
                                        <p:attrNameLst>
                                          <p:attrName>ppt_h</p:attrName>
                                        </p:attrNameLst>
                                      </p:cBhvr>
                                      <p:tavLst>
                                        <p:tav tm="0">
                                          <p:val>
                                            <p:strVal val="ppt_h"/>
                                          </p:val>
                                        </p:tav>
                                        <p:tav tm="100000">
                                          <p:val>
                                            <p:strVal val="4/3*ppt_h"/>
                                          </p:val>
                                        </p:tav>
                                      </p:tavLst>
                                    </p:anim>
                                    <p:set>
                                      <p:cBhvr>
                                        <p:cTn id="18" dur="1" fill="hold">
                                          <p:stCondLst>
                                            <p:cond delay="499"/>
                                          </p:stCondLst>
                                        </p:cTn>
                                        <p:tgtEl>
                                          <p:spTgt spid="14"/>
                                        </p:tgtEl>
                                        <p:attrNameLst>
                                          <p:attrName>style.visibility</p:attrName>
                                        </p:attrNameLst>
                                      </p:cBhvr>
                                      <p:to>
                                        <p:strVal val="hidden"/>
                                      </p:to>
                                    </p:set>
                                  </p:childTnLst>
                                </p:cTn>
                              </p:par>
                              <p:par>
                                <p:cTn id="19" presetID="49" presetClass="path" presetSubtype="0" fill="hold" nodeType="withEffect">
                                  <p:stCondLst>
                                    <p:cond delay="0"/>
                                  </p:stCondLst>
                                  <p:childTnLst>
                                    <p:animMotion origin="layout" path="M -0.00208 -0.06851 L -0.07708 -0.06851 " pathEditMode="relative" rAng="0" ptsTypes="AA">
                                      <p:cBhvr>
                                        <p:cTn id="20" dur="500" fill="hold"/>
                                        <p:tgtEl>
                                          <p:spTgt spid="14"/>
                                        </p:tgtEl>
                                        <p:attrNameLst>
                                          <p:attrName>ppt_x</p:attrName>
                                          <p:attrName>ppt_y</p:attrName>
                                        </p:attrNameLst>
                                      </p:cBhvr>
                                      <p:rCtr x="-3750" y="0"/>
                                    </p:animMotion>
                                  </p:childTnLst>
                                </p:cTn>
                              </p:par>
                            </p:childTnLst>
                          </p:cTn>
                        </p:par>
                        <p:par>
                          <p:cTn id="21" fill="hold" nodeType="afterGroup">
                            <p:stCondLst>
                              <p:cond delay="1000"/>
                            </p:stCondLst>
                            <p:childTnLst>
                              <p:par>
                                <p:cTn id="22" presetID="1"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childTnLst>
                          </p:cTn>
                        </p:par>
                        <p:par>
                          <p:cTn id="24" fill="hold" nodeType="afterGroup">
                            <p:stCondLst>
                              <p:cond delay="1000"/>
                            </p:stCondLst>
                            <p:childTnLst>
                              <p:par>
                                <p:cTn id="25" presetID="23" presetClass="exit" presetSubtype="272" fill="hold" nodeType="afterEffect">
                                  <p:stCondLst>
                                    <p:cond delay="0"/>
                                  </p:stCondLst>
                                  <p:childTnLst>
                                    <p:anim calcmode="lin" valueType="num">
                                      <p:cBhvr>
                                        <p:cTn id="26" dur="500"/>
                                        <p:tgtEl>
                                          <p:spTgt spid="24"/>
                                        </p:tgtEl>
                                        <p:attrNameLst>
                                          <p:attrName>ppt_w</p:attrName>
                                        </p:attrNameLst>
                                      </p:cBhvr>
                                      <p:tavLst>
                                        <p:tav tm="0">
                                          <p:val>
                                            <p:strVal val="ppt_w"/>
                                          </p:val>
                                        </p:tav>
                                        <p:tav tm="100000">
                                          <p:val>
                                            <p:strVal val="4/3*ppt_w"/>
                                          </p:val>
                                        </p:tav>
                                      </p:tavLst>
                                    </p:anim>
                                    <p:anim calcmode="lin" valueType="num">
                                      <p:cBhvr>
                                        <p:cTn id="27" dur="500"/>
                                        <p:tgtEl>
                                          <p:spTgt spid="24"/>
                                        </p:tgtEl>
                                        <p:attrNameLst>
                                          <p:attrName>ppt_h</p:attrName>
                                        </p:attrNameLst>
                                      </p:cBhvr>
                                      <p:tavLst>
                                        <p:tav tm="0">
                                          <p:val>
                                            <p:strVal val="ppt_h"/>
                                          </p:val>
                                        </p:tav>
                                        <p:tav tm="100000">
                                          <p:val>
                                            <p:strVal val="4/3*ppt_h"/>
                                          </p:val>
                                        </p:tav>
                                      </p:tavLst>
                                    </p:anim>
                                    <p:set>
                                      <p:cBhvr>
                                        <p:cTn id="28" dur="1" fill="hold">
                                          <p:stCondLst>
                                            <p:cond delay="499"/>
                                          </p:stCondLst>
                                        </p:cTn>
                                        <p:tgtEl>
                                          <p:spTgt spid="24"/>
                                        </p:tgtEl>
                                        <p:attrNameLst>
                                          <p:attrName>style.visibility</p:attrName>
                                        </p:attrNameLst>
                                      </p:cBhvr>
                                      <p:to>
                                        <p:strVal val="hidden"/>
                                      </p:to>
                                    </p:set>
                                  </p:childTnLst>
                                </p:cTn>
                              </p:par>
                              <p:par>
                                <p:cTn id="29" presetID="49" presetClass="path" presetSubtype="0" fill="hold" nodeType="withEffect">
                                  <p:stCondLst>
                                    <p:cond delay="0"/>
                                  </p:stCondLst>
                                  <p:childTnLst>
                                    <p:animMotion origin="layout" path="M 0.00781 -0.13842 L -0.10886 -0.13842 " pathEditMode="relative" rAng="0" ptsTypes="AA">
                                      <p:cBhvr>
                                        <p:cTn id="30" dur="500" fill="hold"/>
                                        <p:tgtEl>
                                          <p:spTgt spid="24"/>
                                        </p:tgtEl>
                                        <p:attrNameLst>
                                          <p:attrName>ppt_x</p:attrName>
                                          <p:attrName>ppt_y</p:attrName>
                                        </p:attrNameLst>
                                      </p:cBhvr>
                                      <p:rCtr x="-5833" y="0"/>
                                    </p:animMotion>
                                  </p:childTnLst>
                                </p:cTn>
                              </p:par>
                            </p:childTnLst>
                          </p:cTn>
                        </p:par>
                        <p:par>
                          <p:cTn id="31" fill="hold" nodeType="afterGroup">
                            <p:stCondLst>
                              <p:cond delay="1500"/>
                            </p:stCondLst>
                            <p:childTnLst>
                              <p:par>
                                <p:cTn id="32" presetID="1" presetClass="entr" presetSubtype="0" fill="hold" nodeType="afterEffect">
                                  <p:stCondLst>
                                    <p:cond delay="0"/>
                                  </p:stCondLst>
                                  <p:childTnLst>
                                    <p:set>
                                      <p:cBhvr>
                                        <p:cTn id="33" dur="1" fill="hold">
                                          <p:stCondLst>
                                            <p:cond delay="0"/>
                                          </p:stCondLst>
                                        </p:cTn>
                                        <p:tgtEl>
                                          <p:spTgt spid="740"/>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endParaRPr lang="en-US"/>
          </a:p>
        </p:txBody>
      </p:sp>
      <p:sp>
        <p:nvSpPr>
          <p:cNvPr id="71683" name="Content Placeholder 2"/>
          <p:cNvSpPr>
            <a:spLocks noGrp="1"/>
          </p:cNvSpPr>
          <p:nvPr>
            <p:ph idx="1"/>
          </p:nvPr>
        </p:nvSpPr>
        <p:spPr/>
        <p:txBody>
          <a:bodyPr/>
          <a:lstStyle/>
          <a:p>
            <a:endParaRPr lang="en-US"/>
          </a:p>
        </p:txBody>
      </p:sp>
      <p:grpSp>
        <p:nvGrpSpPr>
          <p:cNvPr id="71684" name="Group 35"/>
          <p:cNvGrpSpPr>
            <a:grpSpLocks noChangeAspect="1"/>
          </p:cNvGrpSpPr>
          <p:nvPr/>
        </p:nvGrpSpPr>
        <p:grpSpPr bwMode="auto">
          <a:xfrm>
            <a:off x="1244600" y="227013"/>
            <a:ext cx="6853238" cy="6200775"/>
            <a:chOff x="1056" y="288"/>
            <a:chExt cx="4032" cy="3648"/>
          </a:xfrm>
        </p:grpSpPr>
        <p:sp>
          <p:nvSpPr>
            <p:cNvPr id="71692" name="Oval 36"/>
            <p:cNvSpPr>
              <a:spLocks noChangeAspect="1" noChangeArrowheads="1"/>
            </p:cNvSpPr>
            <p:nvPr/>
          </p:nvSpPr>
          <p:spPr bwMode="auto">
            <a:xfrm>
              <a:off x="1824" y="196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693" name="Oval 37"/>
            <p:cNvSpPr>
              <a:spLocks noChangeAspect="1" noChangeArrowheads="1"/>
            </p:cNvSpPr>
            <p:nvPr/>
          </p:nvSpPr>
          <p:spPr bwMode="auto">
            <a:xfrm>
              <a:off x="1584" y="206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694" name="Oval 38"/>
            <p:cNvSpPr>
              <a:spLocks noChangeAspect="1" noChangeArrowheads="1"/>
            </p:cNvSpPr>
            <p:nvPr/>
          </p:nvSpPr>
          <p:spPr bwMode="auto">
            <a:xfrm>
              <a:off x="1920" y="187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695" name="Oval 39"/>
            <p:cNvSpPr>
              <a:spLocks noChangeAspect="1" noChangeArrowheads="1"/>
            </p:cNvSpPr>
            <p:nvPr/>
          </p:nvSpPr>
          <p:spPr bwMode="auto">
            <a:xfrm>
              <a:off x="2016" y="177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696" name="Oval 40"/>
            <p:cNvSpPr>
              <a:spLocks noChangeAspect="1" noChangeArrowheads="1"/>
            </p:cNvSpPr>
            <p:nvPr/>
          </p:nvSpPr>
          <p:spPr bwMode="auto">
            <a:xfrm>
              <a:off x="1920" y="206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697" name="Oval 41"/>
            <p:cNvSpPr>
              <a:spLocks noChangeAspect="1" noChangeArrowheads="1"/>
            </p:cNvSpPr>
            <p:nvPr/>
          </p:nvSpPr>
          <p:spPr bwMode="auto">
            <a:xfrm>
              <a:off x="1536" y="100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698" name="Oval 42"/>
            <p:cNvSpPr>
              <a:spLocks noChangeAspect="1" noChangeArrowheads="1"/>
            </p:cNvSpPr>
            <p:nvPr/>
          </p:nvSpPr>
          <p:spPr bwMode="auto">
            <a:xfrm>
              <a:off x="1824" y="14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699" name="Oval 43"/>
            <p:cNvSpPr>
              <a:spLocks noChangeAspect="1" noChangeArrowheads="1"/>
            </p:cNvSpPr>
            <p:nvPr/>
          </p:nvSpPr>
          <p:spPr bwMode="auto">
            <a:xfrm>
              <a:off x="2592" y="331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0" name="Oval 44"/>
            <p:cNvSpPr>
              <a:spLocks noChangeAspect="1" noChangeArrowheads="1"/>
            </p:cNvSpPr>
            <p:nvPr/>
          </p:nvSpPr>
          <p:spPr bwMode="auto">
            <a:xfrm>
              <a:off x="2448" y="340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1" name="Oval 45"/>
            <p:cNvSpPr>
              <a:spLocks noChangeAspect="1" noChangeArrowheads="1"/>
            </p:cNvSpPr>
            <p:nvPr/>
          </p:nvSpPr>
          <p:spPr bwMode="auto">
            <a:xfrm>
              <a:off x="2736" y="336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2" name="Oval 46"/>
            <p:cNvSpPr>
              <a:spLocks noChangeAspect="1" noChangeArrowheads="1"/>
            </p:cNvSpPr>
            <p:nvPr/>
          </p:nvSpPr>
          <p:spPr bwMode="auto">
            <a:xfrm>
              <a:off x="2784" y="3264"/>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3" name="Oval 47"/>
            <p:cNvSpPr>
              <a:spLocks noChangeAspect="1" noChangeArrowheads="1"/>
            </p:cNvSpPr>
            <p:nvPr/>
          </p:nvSpPr>
          <p:spPr bwMode="auto">
            <a:xfrm>
              <a:off x="2688" y="307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4" name="Oval 48"/>
            <p:cNvSpPr>
              <a:spLocks noChangeAspect="1" noChangeArrowheads="1"/>
            </p:cNvSpPr>
            <p:nvPr/>
          </p:nvSpPr>
          <p:spPr bwMode="auto">
            <a:xfrm>
              <a:off x="2832" y="288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5" name="Oval 49"/>
            <p:cNvSpPr>
              <a:spLocks noChangeAspect="1" noChangeArrowheads="1"/>
            </p:cNvSpPr>
            <p:nvPr/>
          </p:nvSpPr>
          <p:spPr bwMode="auto">
            <a:xfrm>
              <a:off x="3024" y="29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6" name="Oval 50"/>
            <p:cNvSpPr>
              <a:spLocks noChangeAspect="1" noChangeArrowheads="1"/>
            </p:cNvSpPr>
            <p:nvPr/>
          </p:nvSpPr>
          <p:spPr bwMode="auto">
            <a:xfrm>
              <a:off x="2688" y="259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7" name="Oval 51"/>
            <p:cNvSpPr>
              <a:spLocks noChangeAspect="1" noChangeArrowheads="1"/>
            </p:cNvSpPr>
            <p:nvPr/>
          </p:nvSpPr>
          <p:spPr bwMode="auto">
            <a:xfrm>
              <a:off x="2736" y="273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8" name="Oval 52"/>
            <p:cNvSpPr>
              <a:spLocks noChangeAspect="1" noChangeArrowheads="1"/>
            </p:cNvSpPr>
            <p:nvPr/>
          </p:nvSpPr>
          <p:spPr bwMode="auto">
            <a:xfrm>
              <a:off x="3312" y="29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09" name="Oval 53"/>
            <p:cNvSpPr>
              <a:spLocks noChangeAspect="1" noChangeArrowheads="1"/>
            </p:cNvSpPr>
            <p:nvPr/>
          </p:nvSpPr>
          <p:spPr bwMode="auto">
            <a:xfrm>
              <a:off x="3120" y="28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0" name="Oval 54"/>
            <p:cNvSpPr>
              <a:spLocks noChangeAspect="1" noChangeArrowheads="1"/>
            </p:cNvSpPr>
            <p:nvPr/>
          </p:nvSpPr>
          <p:spPr bwMode="auto">
            <a:xfrm>
              <a:off x="3696" y="302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1" name="Oval 55"/>
            <p:cNvSpPr>
              <a:spLocks noChangeAspect="1" noChangeArrowheads="1"/>
            </p:cNvSpPr>
            <p:nvPr/>
          </p:nvSpPr>
          <p:spPr bwMode="auto">
            <a:xfrm>
              <a:off x="2736" y="364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2" name="Oval 56"/>
            <p:cNvSpPr>
              <a:spLocks noChangeAspect="1" noChangeArrowheads="1"/>
            </p:cNvSpPr>
            <p:nvPr/>
          </p:nvSpPr>
          <p:spPr bwMode="auto">
            <a:xfrm>
              <a:off x="2256" y="360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3" name="Oval 57"/>
            <p:cNvSpPr>
              <a:spLocks noChangeAspect="1" noChangeArrowheads="1"/>
            </p:cNvSpPr>
            <p:nvPr/>
          </p:nvSpPr>
          <p:spPr bwMode="auto">
            <a:xfrm>
              <a:off x="2544" y="288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4" name="Oval 58"/>
            <p:cNvSpPr>
              <a:spLocks noChangeAspect="1" noChangeArrowheads="1"/>
            </p:cNvSpPr>
            <p:nvPr/>
          </p:nvSpPr>
          <p:spPr bwMode="auto">
            <a:xfrm>
              <a:off x="2592" y="259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5" name="Oval 59"/>
            <p:cNvSpPr>
              <a:spLocks noChangeAspect="1" noChangeArrowheads="1"/>
            </p:cNvSpPr>
            <p:nvPr/>
          </p:nvSpPr>
          <p:spPr bwMode="auto">
            <a:xfrm>
              <a:off x="4032" y="29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6" name="Oval 60"/>
            <p:cNvSpPr>
              <a:spLocks noChangeAspect="1" noChangeArrowheads="1"/>
            </p:cNvSpPr>
            <p:nvPr/>
          </p:nvSpPr>
          <p:spPr bwMode="auto">
            <a:xfrm>
              <a:off x="3456" y="28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7" name="Oval 61"/>
            <p:cNvSpPr>
              <a:spLocks noChangeAspect="1" noChangeArrowheads="1"/>
            </p:cNvSpPr>
            <p:nvPr/>
          </p:nvSpPr>
          <p:spPr bwMode="auto">
            <a:xfrm>
              <a:off x="4080" y="27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8" name="Oval 62"/>
            <p:cNvSpPr>
              <a:spLocks noChangeAspect="1" noChangeArrowheads="1"/>
            </p:cNvSpPr>
            <p:nvPr/>
          </p:nvSpPr>
          <p:spPr bwMode="auto">
            <a:xfrm>
              <a:off x="3744" y="273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19" name="Oval 63"/>
            <p:cNvSpPr>
              <a:spLocks noChangeAspect="1" noChangeArrowheads="1"/>
            </p:cNvSpPr>
            <p:nvPr/>
          </p:nvSpPr>
          <p:spPr bwMode="auto">
            <a:xfrm>
              <a:off x="2832" y="240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0" name="Oval 64"/>
            <p:cNvSpPr>
              <a:spLocks noChangeAspect="1" noChangeArrowheads="1"/>
            </p:cNvSpPr>
            <p:nvPr/>
          </p:nvSpPr>
          <p:spPr bwMode="auto">
            <a:xfrm>
              <a:off x="2640" y="220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1" name="Oval 65"/>
            <p:cNvSpPr>
              <a:spLocks noChangeAspect="1" noChangeArrowheads="1"/>
            </p:cNvSpPr>
            <p:nvPr/>
          </p:nvSpPr>
          <p:spPr bwMode="auto">
            <a:xfrm>
              <a:off x="2016" y="201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2" name="Oval 66"/>
            <p:cNvSpPr>
              <a:spLocks noChangeAspect="1" noChangeArrowheads="1"/>
            </p:cNvSpPr>
            <p:nvPr/>
          </p:nvSpPr>
          <p:spPr bwMode="auto">
            <a:xfrm>
              <a:off x="1488" y="86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3" name="Oval 67"/>
            <p:cNvSpPr>
              <a:spLocks noChangeAspect="1" noChangeArrowheads="1"/>
            </p:cNvSpPr>
            <p:nvPr/>
          </p:nvSpPr>
          <p:spPr bwMode="auto">
            <a:xfrm>
              <a:off x="2016" y="216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4" name="Oval 68"/>
            <p:cNvSpPr>
              <a:spLocks noChangeAspect="1" noChangeArrowheads="1"/>
            </p:cNvSpPr>
            <p:nvPr/>
          </p:nvSpPr>
          <p:spPr bwMode="auto">
            <a:xfrm>
              <a:off x="1728" y="211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5" name="Oval 69"/>
            <p:cNvSpPr>
              <a:spLocks noChangeAspect="1" noChangeArrowheads="1"/>
            </p:cNvSpPr>
            <p:nvPr/>
          </p:nvSpPr>
          <p:spPr bwMode="auto">
            <a:xfrm>
              <a:off x="1824" y="17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6" name="Oval 70"/>
            <p:cNvSpPr>
              <a:spLocks noChangeAspect="1" noChangeArrowheads="1"/>
            </p:cNvSpPr>
            <p:nvPr/>
          </p:nvSpPr>
          <p:spPr bwMode="auto">
            <a:xfrm>
              <a:off x="1440" y="192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7" name="Oval 71"/>
            <p:cNvSpPr>
              <a:spLocks noChangeAspect="1" noChangeArrowheads="1"/>
            </p:cNvSpPr>
            <p:nvPr/>
          </p:nvSpPr>
          <p:spPr bwMode="auto">
            <a:xfrm>
              <a:off x="2112" y="168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8" name="Oval 72"/>
            <p:cNvSpPr>
              <a:spLocks noChangeAspect="1" noChangeArrowheads="1"/>
            </p:cNvSpPr>
            <p:nvPr/>
          </p:nvSpPr>
          <p:spPr bwMode="auto">
            <a:xfrm>
              <a:off x="2352" y="187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29" name="Oval 73"/>
            <p:cNvSpPr>
              <a:spLocks noChangeAspect="1" noChangeArrowheads="1"/>
            </p:cNvSpPr>
            <p:nvPr/>
          </p:nvSpPr>
          <p:spPr bwMode="auto">
            <a:xfrm>
              <a:off x="2448" y="163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0" name="Oval 74"/>
            <p:cNvSpPr>
              <a:spLocks noChangeAspect="1" noChangeArrowheads="1"/>
            </p:cNvSpPr>
            <p:nvPr/>
          </p:nvSpPr>
          <p:spPr bwMode="auto">
            <a:xfrm>
              <a:off x="2256" y="148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1" name="Oval 75"/>
            <p:cNvSpPr>
              <a:spLocks noChangeAspect="1" noChangeArrowheads="1"/>
            </p:cNvSpPr>
            <p:nvPr/>
          </p:nvSpPr>
          <p:spPr bwMode="auto">
            <a:xfrm>
              <a:off x="2160" y="124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2" name="Oval 76"/>
            <p:cNvSpPr>
              <a:spLocks noChangeAspect="1" noChangeArrowheads="1"/>
            </p:cNvSpPr>
            <p:nvPr/>
          </p:nvSpPr>
          <p:spPr bwMode="auto">
            <a:xfrm>
              <a:off x="2160" y="15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3" name="Oval 77"/>
            <p:cNvSpPr>
              <a:spLocks noChangeAspect="1" noChangeArrowheads="1"/>
            </p:cNvSpPr>
            <p:nvPr/>
          </p:nvSpPr>
          <p:spPr bwMode="auto">
            <a:xfrm>
              <a:off x="2640" y="201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4" name="Oval 78"/>
            <p:cNvSpPr>
              <a:spLocks noChangeAspect="1" noChangeArrowheads="1"/>
            </p:cNvSpPr>
            <p:nvPr/>
          </p:nvSpPr>
          <p:spPr bwMode="auto">
            <a:xfrm>
              <a:off x="3408" y="192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5" name="Oval 79"/>
            <p:cNvSpPr>
              <a:spLocks noChangeAspect="1" noChangeArrowheads="1"/>
            </p:cNvSpPr>
            <p:nvPr/>
          </p:nvSpPr>
          <p:spPr bwMode="auto">
            <a:xfrm>
              <a:off x="3216" y="235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6" name="Oval 80"/>
            <p:cNvSpPr>
              <a:spLocks noChangeAspect="1" noChangeArrowheads="1"/>
            </p:cNvSpPr>
            <p:nvPr/>
          </p:nvSpPr>
          <p:spPr bwMode="auto">
            <a:xfrm>
              <a:off x="3264" y="244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7" name="Oval 81"/>
            <p:cNvSpPr>
              <a:spLocks noChangeAspect="1" noChangeArrowheads="1"/>
            </p:cNvSpPr>
            <p:nvPr/>
          </p:nvSpPr>
          <p:spPr bwMode="auto">
            <a:xfrm>
              <a:off x="3792" y="153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8" name="Oval 82"/>
            <p:cNvSpPr>
              <a:spLocks noChangeAspect="1" noChangeArrowheads="1"/>
            </p:cNvSpPr>
            <p:nvPr/>
          </p:nvSpPr>
          <p:spPr bwMode="auto">
            <a:xfrm>
              <a:off x="3408" y="153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39" name="Oval 83"/>
            <p:cNvSpPr>
              <a:spLocks noChangeAspect="1" noChangeArrowheads="1"/>
            </p:cNvSpPr>
            <p:nvPr/>
          </p:nvSpPr>
          <p:spPr bwMode="auto">
            <a:xfrm>
              <a:off x="3552" y="168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0" name="Oval 84"/>
            <p:cNvSpPr>
              <a:spLocks noChangeAspect="1" noChangeArrowheads="1"/>
            </p:cNvSpPr>
            <p:nvPr/>
          </p:nvSpPr>
          <p:spPr bwMode="auto">
            <a:xfrm>
              <a:off x="4128" y="153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1" name="Oval 85"/>
            <p:cNvSpPr>
              <a:spLocks noChangeAspect="1" noChangeArrowheads="1"/>
            </p:cNvSpPr>
            <p:nvPr/>
          </p:nvSpPr>
          <p:spPr bwMode="auto">
            <a:xfrm>
              <a:off x="3312" y="129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2" name="Oval 86"/>
            <p:cNvSpPr>
              <a:spLocks noChangeAspect="1" noChangeArrowheads="1"/>
            </p:cNvSpPr>
            <p:nvPr/>
          </p:nvSpPr>
          <p:spPr bwMode="auto">
            <a:xfrm>
              <a:off x="1680" y="110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3" name="Oval 87"/>
            <p:cNvSpPr>
              <a:spLocks noChangeAspect="1" noChangeArrowheads="1"/>
            </p:cNvSpPr>
            <p:nvPr/>
          </p:nvSpPr>
          <p:spPr bwMode="auto">
            <a:xfrm>
              <a:off x="1200" y="86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4" name="Oval 88"/>
            <p:cNvSpPr>
              <a:spLocks noChangeAspect="1" noChangeArrowheads="1"/>
            </p:cNvSpPr>
            <p:nvPr/>
          </p:nvSpPr>
          <p:spPr bwMode="auto">
            <a:xfrm>
              <a:off x="1488" y="480"/>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5" name="Oval 89"/>
            <p:cNvSpPr>
              <a:spLocks noChangeAspect="1" noChangeArrowheads="1"/>
            </p:cNvSpPr>
            <p:nvPr/>
          </p:nvSpPr>
          <p:spPr bwMode="auto">
            <a:xfrm>
              <a:off x="3552" y="105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6" name="Oval 90"/>
            <p:cNvSpPr>
              <a:spLocks noChangeAspect="1" noChangeArrowheads="1"/>
            </p:cNvSpPr>
            <p:nvPr/>
          </p:nvSpPr>
          <p:spPr bwMode="auto">
            <a:xfrm>
              <a:off x="3264" y="81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7" name="Oval 91"/>
            <p:cNvSpPr>
              <a:spLocks noChangeAspect="1" noChangeArrowheads="1"/>
            </p:cNvSpPr>
            <p:nvPr/>
          </p:nvSpPr>
          <p:spPr bwMode="auto">
            <a:xfrm>
              <a:off x="3696" y="67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8" name="Oval 92"/>
            <p:cNvSpPr>
              <a:spLocks noChangeAspect="1" noChangeArrowheads="1"/>
            </p:cNvSpPr>
            <p:nvPr/>
          </p:nvSpPr>
          <p:spPr bwMode="auto">
            <a:xfrm>
              <a:off x="3504" y="76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49" name="Oval 93"/>
            <p:cNvSpPr>
              <a:spLocks noChangeAspect="1" noChangeArrowheads="1"/>
            </p:cNvSpPr>
            <p:nvPr/>
          </p:nvSpPr>
          <p:spPr bwMode="auto">
            <a:xfrm>
              <a:off x="3408" y="480"/>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0" name="Oval 94"/>
            <p:cNvSpPr>
              <a:spLocks noChangeAspect="1" noChangeArrowheads="1"/>
            </p:cNvSpPr>
            <p:nvPr/>
          </p:nvSpPr>
          <p:spPr bwMode="auto">
            <a:xfrm>
              <a:off x="4464" y="15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1" name="Oval 95"/>
            <p:cNvSpPr>
              <a:spLocks noChangeAspect="1" noChangeArrowheads="1"/>
            </p:cNvSpPr>
            <p:nvPr/>
          </p:nvSpPr>
          <p:spPr bwMode="auto">
            <a:xfrm>
              <a:off x="4656" y="134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2" name="Oval 96"/>
            <p:cNvSpPr>
              <a:spLocks noChangeAspect="1" noChangeArrowheads="1"/>
            </p:cNvSpPr>
            <p:nvPr/>
          </p:nvSpPr>
          <p:spPr bwMode="auto">
            <a:xfrm>
              <a:off x="5040" y="153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3" name="Oval 97"/>
            <p:cNvSpPr>
              <a:spLocks noChangeAspect="1" noChangeArrowheads="1"/>
            </p:cNvSpPr>
            <p:nvPr/>
          </p:nvSpPr>
          <p:spPr bwMode="auto">
            <a:xfrm>
              <a:off x="4944" y="172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4" name="Oval 98"/>
            <p:cNvSpPr>
              <a:spLocks noChangeAspect="1" noChangeArrowheads="1"/>
            </p:cNvSpPr>
            <p:nvPr/>
          </p:nvSpPr>
          <p:spPr bwMode="auto">
            <a:xfrm>
              <a:off x="3648" y="124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5" name="Oval 99"/>
            <p:cNvSpPr>
              <a:spLocks noChangeAspect="1" noChangeArrowheads="1"/>
            </p:cNvSpPr>
            <p:nvPr/>
          </p:nvSpPr>
          <p:spPr bwMode="auto">
            <a:xfrm>
              <a:off x="3312" y="5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6" name="Oval 100"/>
            <p:cNvSpPr>
              <a:spLocks noChangeAspect="1" noChangeArrowheads="1"/>
            </p:cNvSpPr>
            <p:nvPr/>
          </p:nvSpPr>
          <p:spPr bwMode="auto">
            <a:xfrm>
              <a:off x="4272" y="139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7" name="Oval 101"/>
            <p:cNvSpPr>
              <a:spLocks noChangeAspect="1" noChangeArrowheads="1"/>
            </p:cNvSpPr>
            <p:nvPr/>
          </p:nvSpPr>
          <p:spPr bwMode="auto">
            <a:xfrm>
              <a:off x="4032" y="14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8" name="Oval 102"/>
            <p:cNvSpPr>
              <a:spLocks noChangeAspect="1" noChangeArrowheads="1"/>
            </p:cNvSpPr>
            <p:nvPr/>
          </p:nvSpPr>
          <p:spPr bwMode="auto">
            <a:xfrm>
              <a:off x="2400" y="220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59" name="Oval 103"/>
            <p:cNvSpPr>
              <a:spLocks noChangeAspect="1" noChangeArrowheads="1"/>
            </p:cNvSpPr>
            <p:nvPr/>
          </p:nvSpPr>
          <p:spPr bwMode="auto">
            <a:xfrm>
              <a:off x="2976" y="16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0" name="Oval 104"/>
            <p:cNvSpPr>
              <a:spLocks noChangeAspect="1" noChangeArrowheads="1"/>
            </p:cNvSpPr>
            <p:nvPr/>
          </p:nvSpPr>
          <p:spPr bwMode="auto">
            <a:xfrm>
              <a:off x="2016" y="148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1" name="Oval 105"/>
            <p:cNvSpPr>
              <a:spLocks noChangeAspect="1" noChangeArrowheads="1"/>
            </p:cNvSpPr>
            <p:nvPr/>
          </p:nvSpPr>
          <p:spPr bwMode="auto">
            <a:xfrm>
              <a:off x="3072" y="2400"/>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2" name="Oval 106"/>
            <p:cNvSpPr>
              <a:spLocks noChangeAspect="1" noChangeArrowheads="1"/>
            </p:cNvSpPr>
            <p:nvPr/>
          </p:nvSpPr>
          <p:spPr bwMode="auto">
            <a:xfrm>
              <a:off x="3024" y="26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3" name="Oval 107"/>
            <p:cNvSpPr>
              <a:spLocks noChangeAspect="1" noChangeArrowheads="1"/>
            </p:cNvSpPr>
            <p:nvPr/>
          </p:nvSpPr>
          <p:spPr bwMode="auto">
            <a:xfrm>
              <a:off x="3168" y="26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4" name="Oval 108"/>
            <p:cNvSpPr>
              <a:spLocks noChangeAspect="1" noChangeArrowheads="1"/>
            </p:cNvSpPr>
            <p:nvPr/>
          </p:nvSpPr>
          <p:spPr bwMode="auto">
            <a:xfrm>
              <a:off x="3936" y="129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5" name="Oval 109"/>
            <p:cNvSpPr>
              <a:spLocks noChangeAspect="1" noChangeArrowheads="1"/>
            </p:cNvSpPr>
            <p:nvPr/>
          </p:nvSpPr>
          <p:spPr bwMode="auto">
            <a:xfrm>
              <a:off x="3840" y="115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6" name="Oval 110"/>
            <p:cNvSpPr>
              <a:spLocks noChangeAspect="1" noChangeArrowheads="1"/>
            </p:cNvSpPr>
            <p:nvPr/>
          </p:nvSpPr>
          <p:spPr bwMode="auto">
            <a:xfrm>
              <a:off x="4128" y="129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7" name="Oval 111"/>
            <p:cNvSpPr>
              <a:spLocks noChangeAspect="1" noChangeArrowheads="1"/>
            </p:cNvSpPr>
            <p:nvPr/>
          </p:nvSpPr>
          <p:spPr bwMode="auto">
            <a:xfrm>
              <a:off x="4416" y="115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8" name="Oval 112"/>
            <p:cNvSpPr>
              <a:spLocks noChangeAspect="1" noChangeArrowheads="1"/>
            </p:cNvSpPr>
            <p:nvPr/>
          </p:nvSpPr>
          <p:spPr bwMode="auto">
            <a:xfrm>
              <a:off x="4368" y="172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69" name="Oval 113"/>
            <p:cNvSpPr>
              <a:spLocks noChangeAspect="1" noChangeArrowheads="1"/>
            </p:cNvSpPr>
            <p:nvPr/>
          </p:nvSpPr>
          <p:spPr bwMode="auto">
            <a:xfrm>
              <a:off x="4992" y="1872"/>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0" name="Oval 114"/>
            <p:cNvSpPr>
              <a:spLocks noChangeAspect="1" noChangeArrowheads="1"/>
            </p:cNvSpPr>
            <p:nvPr/>
          </p:nvSpPr>
          <p:spPr bwMode="auto">
            <a:xfrm>
              <a:off x="4896" y="134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1" name="Oval 115"/>
            <p:cNvSpPr>
              <a:spLocks noChangeAspect="1" noChangeArrowheads="1"/>
            </p:cNvSpPr>
            <p:nvPr/>
          </p:nvSpPr>
          <p:spPr bwMode="auto">
            <a:xfrm>
              <a:off x="3072" y="27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2" name="Oval 116"/>
            <p:cNvSpPr>
              <a:spLocks noChangeAspect="1" noChangeArrowheads="1"/>
            </p:cNvSpPr>
            <p:nvPr/>
          </p:nvSpPr>
          <p:spPr bwMode="auto">
            <a:xfrm>
              <a:off x="2496" y="3696"/>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3" name="Oval 117"/>
            <p:cNvSpPr>
              <a:spLocks noChangeAspect="1" noChangeArrowheads="1"/>
            </p:cNvSpPr>
            <p:nvPr/>
          </p:nvSpPr>
          <p:spPr bwMode="auto">
            <a:xfrm>
              <a:off x="3888" y="2640"/>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4" name="Oval 118"/>
            <p:cNvSpPr>
              <a:spLocks noChangeAspect="1" noChangeArrowheads="1"/>
            </p:cNvSpPr>
            <p:nvPr/>
          </p:nvSpPr>
          <p:spPr bwMode="auto">
            <a:xfrm>
              <a:off x="4176" y="316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5" name="Oval 119"/>
            <p:cNvSpPr>
              <a:spLocks noChangeAspect="1" noChangeArrowheads="1"/>
            </p:cNvSpPr>
            <p:nvPr/>
          </p:nvSpPr>
          <p:spPr bwMode="auto">
            <a:xfrm>
              <a:off x="2640" y="388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6" name="Oval 120"/>
            <p:cNvSpPr>
              <a:spLocks noChangeAspect="1" noChangeArrowheads="1"/>
            </p:cNvSpPr>
            <p:nvPr/>
          </p:nvSpPr>
          <p:spPr bwMode="auto">
            <a:xfrm>
              <a:off x="1296" y="182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7" name="Oval 121"/>
            <p:cNvSpPr>
              <a:spLocks noChangeAspect="1" noChangeArrowheads="1"/>
            </p:cNvSpPr>
            <p:nvPr/>
          </p:nvSpPr>
          <p:spPr bwMode="auto">
            <a:xfrm>
              <a:off x="1584" y="1824"/>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8" name="Oval 122"/>
            <p:cNvSpPr>
              <a:spLocks noChangeAspect="1" noChangeArrowheads="1"/>
            </p:cNvSpPr>
            <p:nvPr/>
          </p:nvSpPr>
          <p:spPr bwMode="auto">
            <a:xfrm>
              <a:off x="1536" y="1728"/>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79" name="Oval 123"/>
            <p:cNvSpPr>
              <a:spLocks noChangeAspect="1" noChangeArrowheads="1"/>
            </p:cNvSpPr>
            <p:nvPr/>
          </p:nvSpPr>
          <p:spPr bwMode="auto">
            <a:xfrm>
              <a:off x="2352" y="230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0" name="Oval 124"/>
            <p:cNvSpPr>
              <a:spLocks noChangeAspect="1" noChangeArrowheads="1"/>
            </p:cNvSpPr>
            <p:nvPr/>
          </p:nvSpPr>
          <p:spPr bwMode="auto">
            <a:xfrm>
              <a:off x="2784" y="220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1" name="Oval 125"/>
            <p:cNvSpPr>
              <a:spLocks noChangeAspect="1" noChangeArrowheads="1"/>
            </p:cNvSpPr>
            <p:nvPr/>
          </p:nvSpPr>
          <p:spPr bwMode="auto">
            <a:xfrm>
              <a:off x="2496" y="720"/>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2" name="Oval 126"/>
            <p:cNvSpPr>
              <a:spLocks noChangeAspect="1" noChangeArrowheads="1"/>
            </p:cNvSpPr>
            <p:nvPr/>
          </p:nvSpPr>
          <p:spPr bwMode="auto">
            <a:xfrm>
              <a:off x="2544" y="225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3" name="Oval 127"/>
            <p:cNvSpPr>
              <a:spLocks noChangeAspect="1" noChangeArrowheads="1"/>
            </p:cNvSpPr>
            <p:nvPr/>
          </p:nvSpPr>
          <p:spPr bwMode="auto">
            <a:xfrm>
              <a:off x="2160" y="960"/>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4" name="Oval 128"/>
            <p:cNvSpPr>
              <a:spLocks noChangeAspect="1" noChangeArrowheads="1"/>
            </p:cNvSpPr>
            <p:nvPr/>
          </p:nvSpPr>
          <p:spPr bwMode="auto">
            <a:xfrm>
              <a:off x="2112" y="225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5" name="Oval 129"/>
            <p:cNvSpPr>
              <a:spLocks noChangeAspect="1" noChangeArrowheads="1"/>
            </p:cNvSpPr>
            <p:nvPr/>
          </p:nvSpPr>
          <p:spPr bwMode="auto">
            <a:xfrm>
              <a:off x="2736" y="16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6" name="Oval 130"/>
            <p:cNvSpPr>
              <a:spLocks noChangeAspect="1" noChangeArrowheads="1"/>
            </p:cNvSpPr>
            <p:nvPr/>
          </p:nvSpPr>
          <p:spPr bwMode="auto">
            <a:xfrm>
              <a:off x="2640" y="115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7" name="Oval 131"/>
            <p:cNvSpPr>
              <a:spLocks noChangeAspect="1" noChangeArrowheads="1"/>
            </p:cNvSpPr>
            <p:nvPr/>
          </p:nvSpPr>
          <p:spPr bwMode="auto">
            <a:xfrm>
              <a:off x="2544" y="129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8" name="Oval 132"/>
            <p:cNvSpPr>
              <a:spLocks noChangeAspect="1" noChangeArrowheads="1"/>
            </p:cNvSpPr>
            <p:nvPr/>
          </p:nvSpPr>
          <p:spPr bwMode="auto">
            <a:xfrm>
              <a:off x="2736" y="139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89" name="Oval 133"/>
            <p:cNvSpPr>
              <a:spLocks noChangeAspect="1" noChangeArrowheads="1"/>
            </p:cNvSpPr>
            <p:nvPr/>
          </p:nvSpPr>
          <p:spPr bwMode="auto">
            <a:xfrm>
              <a:off x="1152" y="43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0" name="Oval 134"/>
            <p:cNvSpPr>
              <a:spLocks noChangeAspect="1" noChangeArrowheads="1"/>
            </p:cNvSpPr>
            <p:nvPr/>
          </p:nvSpPr>
          <p:spPr bwMode="auto">
            <a:xfrm>
              <a:off x="1056" y="62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1" name="Oval 135"/>
            <p:cNvSpPr>
              <a:spLocks noChangeAspect="1" noChangeArrowheads="1"/>
            </p:cNvSpPr>
            <p:nvPr/>
          </p:nvSpPr>
          <p:spPr bwMode="auto">
            <a:xfrm>
              <a:off x="1632" y="57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2" name="Oval 136"/>
            <p:cNvSpPr>
              <a:spLocks noChangeAspect="1" noChangeArrowheads="1"/>
            </p:cNvSpPr>
            <p:nvPr/>
          </p:nvSpPr>
          <p:spPr bwMode="auto">
            <a:xfrm>
              <a:off x="1344" y="100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3" name="Oval 137"/>
            <p:cNvSpPr>
              <a:spLocks noChangeAspect="1" noChangeArrowheads="1"/>
            </p:cNvSpPr>
            <p:nvPr/>
          </p:nvSpPr>
          <p:spPr bwMode="auto">
            <a:xfrm>
              <a:off x="2256" y="201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4" name="Oval 138"/>
            <p:cNvSpPr>
              <a:spLocks noChangeAspect="1" noChangeArrowheads="1"/>
            </p:cNvSpPr>
            <p:nvPr/>
          </p:nvSpPr>
          <p:spPr bwMode="auto">
            <a:xfrm>
              <a:off x="3216" y="211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5" name="Oval 139"/>
            <p:cNvSpPr>
              <a:spLocks noChangeAspect="1" noChangeArrowheads="1"/>
            </p:cNvSpPr>
            <p:nvPr/>
          </p:nvSpPr>
          <p:spPr bwMode="auto">
            <a:xfrm>
              <a:off x="3072" y="211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6" name="Oval 140"/>
            <p:cNvSpPr>
              <a:spLocks noChangeAspect="1" noChangeArrowheads="1"/>
            </p:cNvSpPr>
            <p:nvPr/>
          </p:nvSpPr>
          <p:spPr bwMode="auto">
            <a:xfrm>
              <a:off x="3216" y="1632"/>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7" name="Oval 141"/>
            <p:cNvSpPr>
              <a:spLocks noChangeAspect="1" noChangeArrowheads="1"/>
            </p:cNvSpPr>
            <p:nvPr/>
          </p:nvSpPr>
          <p:spPr bwMode="auto">
            <a:xfrm>
              <a:off x="3312" y="1776"/>
              <a:ext cx="50"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8" name="Oval 142"/>
            <p:cNvSpPr>
              <a:spLocks noChangeAspect="1" noChangeArrowheads="1"/>
            </p:cNvSpPr>
            <p:nvPr/>
          </p:nvSpPr>
          <p:spPr bwMode="auto">
            <a:xfrm>
              <a:off x="3696" y="91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799" name="Oval 143"/>
            <p:cNvSpPr>
              <a:spLocks noChangeAspect="1" noChangeArrowheads="1"/>
            </p:cNvSpPr>
            <p:nvPr/>
          </p:nvSpPr>
          <p:spPr bwMode="auto">
            <a:xfrm>
              <a:off x="3600" y="432"/>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800" name="Oval 144"/>
            <p:cNvSpPr>
              <a:spLocks noChangeAspect="1" noChangeArrowheads="1"/>
            </p:cNvSpPr>
            <p:nvPr/>
          </p:nvSpPr>
          <p:spPr bwMode="auto">
            <a:xfrm>
              <a:off x="3216" y="384"/>
              <a:ext cx="48"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801" name="Oval 145"/>
            <p:cNvSpPr>
              <a:spLocks noChangeAspect="1" noChangeArrowheads="1"/>
            </p:cNvSpPr>
            <p:nvPr/>
          </p:nvSpPr>
          <p:spPr bwMode="auto">
            <a:xfrm>
              <a:off x="3312" y="288"/>
              <a:ext cx="50" cy="48"/>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71802" name="Oval 146"/>
            <p:cNvSpPr>
              <a:spLocks noChangeAspect="1" noChangeArrowheads="1"/>
            </p:cNvSpPr>
            <p:nvPr/>
          </p:nvSpPr>
          <p:spPr bwMode="auto">
            <a:xfrm>
              <a:off x="3072" y="576"/>
              <a:ext cx="48" cy="49"/>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grpSp>
        <p:nvGrpSpPr>
          <p:cNvPr id="5" name="Group 147"/>
          <p:cNvGrpSpPr>
            <a:grpSpLocks noChangeAspect="1"/>
          </p:cNvGrpSpPr>
          <p:nvPr/>
        </p:nvGrpSpPr>
        <p:grpSpPr bwMode="auto">
          <a:xfrm>
            <a:off x="1652588" y="390525"/>
            <a:ext cx="5384800" cy="4486275"/>
            <a:chOff x="864" y="192"/>
            <a:chExt cx="3168" cy="2640"/>
          </a:xfrm>
        </p:grpSpPr>
        <p:sp>
          <p:nvSpPr>
            <p:cNvPr id="241" name="Line 148"/>
            <p:cNvSpPr>
              <a:spLocks noChangeAspect="1" noChangeShapeType="1"/>
            </p:cNvSpPr>
            <p:nvPr/>
          </p:nvSpPr>
          <p:spPr bwMode="auto">
            <a:xfrm flipH="1">
              <a:off x="864" y="1536"/>
              <a:ext cx="1584" cy="1296"/>
            </a:xfrm>
            <a:prstGeom prst="line">
              <a:avLst/>
            </a:prstGeom>
            <a:noFill/>
            <a:ln w="635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42" name="Line 149"/>
            <p:cNvSpPr>
              <a:spLocks noChangeAspect="1" noChangeShapeType="1"/>
            </p:cNvSpPr>
            <p:nvPr/>
          </p:nvSpPr>
          <p:spPr bwMode="auto">
            <a:xfrm flipV="1">
              <a:off x="2448" y="192"/>
              <a:ext cx="0" cy="1344"/>
            </a:xfrm>
            <a:prstGeom prst="line">
              <a:avLst/>
            </a:prstGeom>
            <a:noFill/>
            <a:ln w="635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43" name="Line 150"/>
            <p:cNvSpPr>
              <a:spLocks noChangeAspect="1" noChangeShapeType="1"/>
            </p:cNvSpPr>
            <p:nvPr/>
          </p:nvSpPr>
          <p:spPr bwMode="auto">
            <a:xfrm>
              <a:off x="2448" y="1536"/>
              <a:ext cx="1584" cy="1008"/>
            </a:xfrm>
            <a:prstGeom prst="line">
              <a:avLst/>
            </a:prstGeom>
            <a:noFill/>
            <a:ln w="635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244" name="AutoShape 160"/>
          <p:cNvSpPr>
            <a:spLocks noChangeAspect="1" noChangeArrowheads="1"/>
          </p:cNvSpPr>
          <p:nvPr/>
        </p:nvSpPr>
        <p:spPr bwMode="auto">
          <a:xfrm>
            <a:off x="3995738" y="4257675"/>
            <a:ext cx="406400" cy="407988"/>
          </a:xfrm>
          <a:prstGeom prst="octagon">
            <a:avLst>
              <a:gd name="adj" fmla="val 29287"/>
            </a:avLst>
          </a:prstGeom>
          <a:solidFill>
            <a:srgbClr val="008000"/>
          </a:solidFill>
          <a:ln w="9525">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45" name="AutoShape 161"/>
          <p:cNvSpPr>
            <a:spLocks noChangeAspect="1" noChangeArrowheads="1"/>
          </p:cNvSpPr>
          <p:nvPr/>
        </p:nvSpPr>
        <p:spPr bwMode="auto">
          <a:xfrm>
            <a:off x="5724525" y="1808163"/>
            <a:ext cx="406400" cy="406400"/>
          </a:xfrm>
          <a:prstGeom prst="octagon">
            <a:avLst>
              <a:gd name="adj" fmla="val 29287"/>
            </a:avLst>
          </a:prstGeom>
          <a:solidFill>
            <a:srgbClr val="008000"/>
          </a:solidFill>
          <a:ln w="9525">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46" name="AutoShape 162"/>
          <p:cNvSpPr>
            <a:spLocks noChangeAspect="1" noChangeArrowheads="1"/>
          </p:cNvSpPr>
          <p:nvPr/>
        </p:nvSpPr>
        <p:spPr bwMode="auto">
          <a:xfrm>
            <a:off x="2771775" y="1773238"/>
            <a:ext cx="407988" cy="406400"/>
          </a:xfrm>
          <a:prstGeom prst="octagon">
            <a:avLst>
              <a:gd name="adj" fmla="val 29287"/>
            </a:avLst>
          </a:prstGeom>
          <a:solidFill>
            <a:srgbClr val="008000"/>
          </a:solidFill>
          <a:ln w="9525">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123"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 </a:t>
            </a:r>
            <a:r>
              <a:rPr kumimoji="0" lang="en-US" sz="10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Nister</a:t>
            </a: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CVPR 2006</a:t>
            </a:r>
          </a:p>
        </p:txBody>
      </p:sp>
      <p:sp>
        <p:nvSpPr>
          <p:cNvPr id="2" name="TextBox 1"/>
          <p:cNvSpPr txBox="1"/>
          <p:nvPr/>
        </p:nvSpPr>
        <p:spPr>
          <a:xfrm>
            <a:off x="4793598" y="5439711"/>
            <a:ext cx="422006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“Quantize” the space by grouping (</a:t>
            </a:r>
            <a:r>
              <a:rPr kumimoji="0" lang="en-US" sz="2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clustering</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the features.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Note: For now, we’ll treat </a:t>
            </a:r>
            <a:r>
              <a:rPr kumimoji="0" lang="en-US" sz="2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clustering</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as a black box.</a:t>
            </a:r>
          </a:p>
        </p:txBody>
      </p:sp>
      <p:sp>
        <p:nvSpPr>
          <p:cNvPr id="3" name="Slide Number Placeholder 2">
            <a:extLst>
              <a:ext uri="{FF2B5EF4-FFF2-40B4-BE49-F238E27FC236}">
                <a16:creationId xmlns:a16="http://schemas.microsoft.com/office/drawing/2014/main" id="{AC790DE1-6DA5-4808-B9D7-D4A543F121DE}"/>
              </a:ext>
            </a:extLst>
          </p:cNvPr>
          <p:cNvSpPr>
            <a:spLocks noGrp="1"/>
          </p:cNvSpPr>
          <p:nvPr>
            <p:ph type="sldNum" sz="quarter" idx="12"/>
          </p:nvPr>
        </p:nvSpPr>
        <p:spPr/>
        <p:txBody>
          <a:bodyPr/>
          <a:lstStyle/>
          <a:p>
            <a:pPr>
              <a:defRPr/>
            </a:pPr>
            <a:fld id="{F06E71E2-51D6-4385-A36A-210EC8DC474B}" type="slidenum">
              <a:rPr lang="en-US" smtClean="0">
                <a:solidFill>
                  <a:srgbClr val="000000">
                    <a:tint val="75000"/>
                  </a:srgbClr>
                </a:solidFill>
              </a:rPr>
              <a:pPr>
                <a:defRPr/>
              </a:pPr>
              <a:t>92</a:t>
            </a:fld>
            <a:endParaRPr lang="en-US">
              <a:solidFill>
                <a:srgbClr val="000000">
                  <a:tint val="75000"/>
                </a:srgbClr>
              </a:solidFill>
            </a:endParaRPr>
          </a:p>
        </p:txBody>
      </p:sp>
    </p:spTree>
    <p:extLst>
      <p:ext uri="{BB962C8B-B14F-4D97-AF65-F5344CB8AC3E}">
        <p14:creationId xmlns:p14="http://schemas.microsoft.com/office/powerpoint/2010/main" val="3410614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dissolve">
                                      <p:cBhvr>
                                        <p:cTn id="7" dur="500"/>
                                        <p:tgtEl>
                                          <p:spTgt spid="24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5"/>
                                        </p:tgtEl>
                                        <p:attrNameLst>
                                          <p:attrName>style.visibility</p:attrName>
                                        </p:attrNameLst>
                                      </p:cBhvr>
                                      <p:to>
                                        <p:strVal val="visible"/>
                                      </p:to>
                                    </p:set>
                                    <p:animEffect transition="in" filter="dissolve">
                                      <p:cBhvr>
                                        <p:cTn id="10" dur="500"/>
                                        <p:tgtEl>
                                          <p:spTgt spid="24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46"/>
                                        </p:tgtEl>
                                        <p:attrNameLst>
                                          <p:attrName>style.visibility</p:attrName>
                                        </p:attrNameLst>
                                      </p:cBhvr>
                                      <p:to>
                                        <p:strVal val="visible"/>
                                      </p:to>
                                    </p:set>
                                    <p:animEffect transition="in" filter="dissolve">
                                      <p:cBhvr>
                                        <p:cTn id="13" dur="500"/>
                                        <p:tgtEl>
                                          <p:spTgt spid="246"/>
                                        </p:tgtEl>
                                      </p:cBhvr>
                                    </p:animEffect>
                                  </p:childTnLst>
                                </p:cTn>
                              </p:par>
                              <p:par>
                                <p:cTn id="14" presetID="0" presetClass="path" presetSubtype="0" accel="50000" decel="50000" fill="hold" grpId="1" nodeType="withEffect">
                                  <p:stCondLst>
                                    <p:cond delay="0"/>
                                  </p:stCondLst>
                                  <p:childTnLst>
                                    <p:animMotion origin="layout" path="M 3.61111E-6 2.59259E-6 C 0.0033 0.01342 0.0066 0.02685 0.01007 0.04004 C 0.01163 0.04606 0.01163 0.05185 0.01493 0.05671 C 0.01667 0.06273 0.02153 0.0662 0.02622 0.06828 C 0.02743 0.07708 0.02743 0.07893 0.03368 0.08171 C 0.03924 0.08865 0.04253 0.1081 0.04253 0.11828 " pathEditMode="relative" ptsTypes="fffffA">
                                      <p:cBhvr>
                                        <p:cTn id="15" dur="500" fill="hold"/>
                                        <p:tgtEl>
                                          <p:spTgt spid="244"/>
                                        </p:tgtEl>
                                        <p:attrNameLst>
                                          <p:attrName>ppt_x</p:attrName>
                                          <p:attrName>ppt_y</p:attrName>
                                        </p:attrNameLst>
                                      </p:cBhvr>
                                    </p:animMotion>
                                  </p:childTnLst>
                                </p:cTn>
                              </p:par>
                              <p:par>
                                <p:cTn id="16" presetID="0" presetClass="path" presetSubtype="0" accel="50000" decel="50000" fill="hold" grpId="1" nodeType="withEffect">
                                  <p:stCondLst>
                                    <p:cond delay="0"/>
                                  </p:stCondLst>
                                  <p:childTnLst>
                                    <p:animMotion origin="layout" path="M -2.77778E-6 5.92593E-6 L -0.13003 -0.05231 " pathEditMode="relative" ptsTypes="AA">
                                      <p:cBhvr>
                                        <p:cTn id="17" dur="500" fill="hold"/>
                                        <p:tgtEl>
                                          <p:spTgt spid="246"/>
                                        </p:tgtEl>
                                        <p:attrNameLst>
                                          <p:attrName>ppt_x</p:attrName>
                                          <p:attrName>ppt_y</p:attrName>
                                        </p:attrNameLst>
                                      </p:cBhvr>
                                    </p:animMotion>
                                  </p:childTnLst>
                                </p:cTn>
                              </p:par>
                              <p:par>
                                <p:cTn id="18" presetID="0" presetClass="path" presetSubtype="0" accel="50000" decel="50000" fill="hold" grpId="1" nodeType="withEffect">
                                  <p:stCondLst>
                                    <p:cond delay="0"/>
                                  </p:stCondLst>
                                  <p:childTnLst>
                                    <p:animMotion origin="layout" path="M -1.73472E-18 -1.11111E-6 L 0.03941 0.15764 " pathEditMode="relative" ptsTypes="AA">
                                      <p:cBhvr>
                                        <p:cTn id="19" dur="500" fill="hold"/>
                                        <p:tgtEl>
                                          <p:spTgt spid="245"/>
                                        </p:tgtEl>
                                        <p:attrNameLst>
                                          <p:attrName>ppt_x</p:attrName>
                                          <p:attrName>ppt_y</p:attrName>
                                        </p:attrNameLst>
                                      </p:cBhvr>
                                    </p:animMotion>
                                  </p:childTnLst>
                                </p:cTn>
                              </p:par>
                            </p:childTnLst>
                          </p:cTn>
                        </p:par>
                        <p:par>
                          <p:cTn id="20" fill="hold" nodeType="afterGroup">
                            <p:stCondLst>
                              <p:cond delay="500"/>
                            </p:stCondLst>
                            <p:childTnLst>
                              <p:par>
                                <p:cTn id="21" presetID="16" presetClass="entr" presetSubtype="26" fill="hold" nodeType="afterEffect">
                                  <p:stCondLst>
                                    <p:cond delay="0"/>
                                  </p:stCondLst>
                                  <p:iterate type="lt">
                                    <p:tmPct val="0"/>
                                  </p:iterate>
                                  <p:childTnLst>
                                    <p:set>
                                      <p:cBhvr>
                                        <p:cTn id="22" dur="1" fill="hold">
                                          <p:stCondLst>
                                            <p:cond delay="0"/>
                                          </p:stCondLst>
                                        </p:cTn>
                                        <p:tgtEl>
                                          <p:spTgt spid="5"/>
                                        </p:tgtEl>
                                        <p:attrNameLst>
                                          <p:attrName>style.visibility</p:attrName>
                                        </p:attrNameLst>
                                      </p:cBhvr>
                                      <p:to>
                                        <p:strVal val="visible"/>
                                      </p:to>
                                    </p:set>
                                    <p:animEffect transition="in" filter="barn(in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animBg="1"/>
      <p:bldP spid="244" grpId="1" animBg="1"/>
      <p:bldP spid="245" grpId="0" animBg="1"/>
      <p:bldP spid="245" grpId="1" animBg="1"/>
      <p:bldP spid="246" grpId="0" animBg="1"/>
      <p:bldP spid="246" grpId="1"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Content Placeholder 6"/>
          <p:cNvSpPr txBox="1">
            <a:spLocks/>
          </p:cNvSpPr>
          <p:nvPr/>
        </p:nvSpPr>
        <p:spPr bwMode="auto">
          <a:xfrm>
            <a:off x="250726" y="1204913"/>
            <a:ext cx="3416708" cy="194144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000099"/>
              </a:buClr>
              <a:buSzPct val="115000"/>
              <a:buFontTx/>
              <a:buChar char="•"/>
              <a:tabLst/>
              <a:defRPr/>
            </a:pPr>
            <a:r>
              <a:rPr kumimoji="1" lang="en-US" sz="24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Patches on the right = regions used to compute SIFT</a:t>
            </a:r>
          </a:p>
          <a:p>
            <a:pPr marL="342900" marR="0" lvl="0" indent="-342900" algn="l" defTabSz="914400" rtl="0" eaLnBrk="1" fontAlgn="base" latinLnBrk="0" hangingPunct="1">
              <a:lnSpc>
                <a:spcPct val="100000"/>
              </a:lnSpc>
              <a:spcBef>
                <a:spcPct val="20000"/>
              </a:spcBef>
              <a:spcAft>
                <a:spcPct val="0"/>
              </a:spcAft>
              <a:buClr>
                <a:srgbClr val="000099"/>
              </a:buClr>
              <a:buSzPct val="115000"/>
              <a:buFontTx/>
              <a:buChar char="•"/>
              <a:tabLst/>
              <a:defRPr/>
            </a:pPr>
            <a:r>
              <a:rPr kumimoji="1" lang="en-US" sz="24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Each group of patches belongs to the same “visual word”</a:t>
            </a:r>
          </a:p>
        </p:txBody>
      </p:sp>
      <p:pic>
        <p:nvPicPr>
          <p:cNvPr id="7475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55952" t="26868" r="13412" b="46005"/>
          <a:stretch>
            <a:fillRect/>
          </a:stretch>
        </p:blipFill>
        <p:spPr bwMode="auto">
          <a:xfrm>
            <a:off x="3919538" y="1233488"/>
            <a:ext cx="4933950" cy="26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747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952" t="70972" r="13412" b="15762"/>
          <a:stretch/>
        </p:blipFill>
        <p:spPr bwMode="auto">
          <a:xfrm>
            <a:off x="3916702" y="3903650"/>
            <a:ext cx="4935538" cy="130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74759" name="TextBox 9"/>
          <p:cNvSpPr txBox="1">
            <a:spLocks noChangeArrowheads="1"/>
          </p:cNvSpPr>
          <p:nvPr/>
        </p:nvSpPr>
        <p:spPr bwMode="auto">
          <a:xfrm>
            <a:off x="4664075" y="5266999"/>
            <a:ext cx="33972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rebuchet MS" pitchFamily="34" charset="0"/>
                <a:ea typeface="+mn-ea"/>
                <a:cs typeface="+mn-cs"/>
              </a:rPr>
              <a:t>Figure from  Sivic &amp; Zisserman, ICCV 2003</a:t>
            </a:r>
          </a:p>
        </p:txBody>
      </p:sp>
      <p:sp>
        <p:nvSpPr>
          <p:cNvPr id="135" name="Oval 69"/>
          <p:cNvSpPr>
            <a:spLocks noChangeArrowheads="1"/>
          </p:cNvSpPr>
          <p:nvPr/>
        </p:nvSpPr>
        <p:spPr bwMode="auto">
          <a:xfrm>
            <a:off x="1828800" y="4611326"/>
            <a:ext cx="225425" cy="566738"/>
          </a:xfrm>
          <a:prstGeom prst="ellipse">
            <a:avLst/>
          </a:prstGeom>
          <a:solidFill>
            <a:srgbClr val="FFFFFF"/>
          </a:solidFill>
          <a:ln w="12700" cap="sq" algn="ctr">
            <a:solidFill>
              <a:srgbClr val="FFFFFF"/>
            </a:solidFill>
            <a:round/>
            <a:headEnd type="none" w="sm" len="sm"/>
            <a:tailEnd type="none" w="sm" len="sm"/>
          </a:ln>
        </p:spPr>
        <p:txBody>
          <a:bodyPr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Trebuchet MS" pitchFamily="34" charset="0"/>
              <a:ea typeface="+mn-ea"/>
              <a:cs typeface="+mn-cs"/>
            </a:endParaRPr>
          </a:p>
        </p:txBody>
      </p:sp>
      <p:grpSp>
        <p:nvGrpSpPr>
          <p:cNvPr id="2" name="Group 1"/>
          <p:cNvGrpSpPr/>
          <p:nvPr/>
        </p:nvGrpSpPr>
        <p:grpSpPr>
          <a:xfrm>
            <a:off x="914405" y="4299778"/>
            <a:ext cx="2216162" cy="2007958"/>
            <a:chOff x="914405" y="4299778"/>
            <a:chExt cx="2216162" cy="2007958"/>
          </a:xfrm>
        </p:grpSpPr>
        <p:grpSp>
          <p:nvGrpSpPr>
            <p:cNvPr id="74764" name="Group 35"/>
            <p:cNvGrpSpPr>
              <a:grpSpLocks noChangeAspect="1"/>
            </p:cNvGrpSpPr>
            <p:nvPr/>
          </p:nvGrpSpPr>
          <p:grpSpPr bwMode="auto">
            <a:xfrm>
              <a:off x="914405" y="4299778"/>
              <a:ext cx="2216162" cy="2007958"/>
              <a:chOff x="1056" y="285"/>
              <a:chExt cx="4032" cy="3651"/>
            </a:xfrm>
          </p:grpSpPr>
          <p:sp>
            <p:nvSpPr>
              <p:cNvPr id="146" name="Oval 37"/>
              <p:cNvSpPr>
                <a:spLocks noChangeAspect="1" noChangeArrowheads="1"/>
              </p:cNvSpPr>
              <p:nvPr/>
            </p:nvSpPr>
            <p:spPr bwMode="auto">
              <a:xfrm>
                <a:off x="1585" y="2063"/>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7" name="Oval 38"/>
              <p:cNvSpPr>
                <a:spLocks noChangeAspect="1" noChangeArrowheads="1"/>
              </p:cNvSpPr>
              <p:nvPr/>
            </p:nvSpPr>
            <p:spPr bwMode="auto">
              <a:xfrm>
                <a:off x="1922" y="187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8" name="Oval 39"/>
              <p:cNvSpPr>
                <a:spLocks noChangeAspect="1" noChangeArrowheads="1"/>
              </p:cNvSpPr>
              <p:nvPr/>
            </p:nvSpPr>
            <p:spPr bwMode="auto">
              <a:xfrm>
                <a:off x="2015" y="1777"/>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9" name="Oval 40"/>
              <p:cNvSpPr>
                <a:spLocks noChangeAspect="1" noChangeArrowheads="1"/>
              </p:cNvSpPr>
              <p:nvPr/>
            </p:nvSpPr>
            <p:spPr bwMode="auto">
              <a:xfrm>
                <a:off x="1922" y="2063"/>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0" name="Oval 41"/>
              <p:cNvSpPr>
                <a:spLocks noChangeAspect="1" noChangeArrowheads="1"/>
              </p:cNvSpPr>
              <p:nvPr/>
            </p:nvSpPr>
            <p:spPr bwMode="auto">
              <a:xfrm>
                <a:off x="1538" y="1009"/>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1" name="Oval 42"/>
              <p:cNvSpPr>
                <a:spLocks noChangeAspect="1" noChangeArrowheads="1"/>
              </p:cNvSpPr>
              <p:nvPr/>
            </p:nvSpPr>
            <p:spPr bwMode="auto">
              <a:xfrm>
                <a:off x="1824" y="1439"/>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2" name="Oval 43"/>
              <p:cNvSpPr>
                <a:spLocks noChangeAspect="1" noChangeArrowheads="1"/>
              </p:cNvSpPr>
              <p:nvPr/>
            </p:nvSpPr>
            <p:spPr bwMode="auto">
              <a:xfrm>
                <a:off x="2593" y="3310"/>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3" name="Oval 44"/>
              <p:cNvSpPr>
                <a:spLocks noChangeAspect="1" noChangeArrowheads="1"/>
              </p:cNvSpPr>
              <p:nvPr/>
            </p:nvSpPr>
            <p:spPr bwMode="auto">
              <a:xfrm>
                <a:off x="2451" y="340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4" name="Oval 45"/>
              <p:cNvSpPr>
                <a:spLocks noChangeAspect="1" noChangeArrowheads="1"/>
              </p:cNvSpPr>
              <p:nvPr/>
            </p:nvSpPr>
            <p:spPr bwMode="auto">
              <a:xfrm>
                <a:off x="2737" y="3356"/>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5" name="Oval 46"/>
              <p:cNvSpPr>
                <a:spLocks noChangeAspect="1" noChangeArrowheads="1"/>
              </p:cNvSpPr>
              <p:nvPr/>
            </p:nvSpPr>
            <p:spPr bwMode="auto">
              <a:xfrm>
                <a:off x="2783" y="326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6" name="Oval 47"/>
              <p:cNvSpPr>
                <a:spLocks noChangeAspect="1" noChangeArrowheads="1"/>
              </p:cNvSpPr>
              <p:nvPr/>
            </p:nvSpPr>
            <p:spPr bwMode="auto">
              <a:xfrm>
                <a:off x="2691" y="3070"/>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7" name="Oval 48"/>
              <p:cNvSpPr>
                <a:spLocks noChangeAspect="1" noChangeArrowheads="1"/>
              </p:cNvSpPr>
              <p:nvPr/>
            </p:nvSpPr>
            <p:spPr bwMode="auto">
              <a:xfrm>
                <a:off x="2835" y="288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8" name="Oval 49"/>
              <p:cNvSpPr>
                <a:spLocks noChangeAspect="1" noChangeArrowheads="1"/>
              </p:cNvSpPr>
              <p:nvPr/>
            </p:nvSpPr>
            <p:spPr bwMode="auto">
              <a:xfrm>
                <a:off x="3023" y="2972"/>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9" name="Oval 50"/>
              <p:cNvSpPr>
                <a:spLocks noChangeAspect="1" noChangeArrowheads="1"/>
              </p:cNvSpPr>
              <p:nvPr/>
            </p:nvSpPr>
            <p:spPr bwMode="auto">
              <a:xfrm>
                <a:off x="2691" y="2588"/>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0" name="Oval 51"/>
              <p:cNvSpPr>
                <a:spLocks noChangeAspect="1" noChangeArrowheads="1"/>
              </p:cNvSpPr>
              <p:nvPr/>
            </p:nvSpPr>
            <p:spPr bwMode="auto">
              <a:xfrm>
                <a:off x="2737" y="273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1" name="Oval 52"/>
              <p:cNvSpPr>
                <a:spLocks noChangeAspect="1" noChangeArrowheads="1"/>
              </p:cNvSpPr>
              <p:nvPr/>
            </p:nvSpPr>
            <p:spPr bwMode="auto">
              <a:xfrm>
                <a:off x="3309" y="2972"/>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2"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3" name="Oval 54"/>
              <p:cNvSpPr>
                <a:spLocks noChangeAspect="1" noChangeArrowheads="1"/>
              </p:cNvSpPr>
              <p:nvPr/>
            </p:nvSpPr>
            <p:spPr bwMode="auto">
              <a:xfrm>
                <a:off x="3693" y="3024"/>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4" name="Oval 55"/>
              <p:cNvSpPr>
                <a:spLocks noChangeAspect="1" noChangeArrowheads="1"/>
              </p:cNvSpPr>
              <p:nvPr/>
            </p:nvSpPr>
            <p:spPr bwMode="auto">
              <a:xfrm>
                <a:off x="2737" y="3650"/>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5"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6"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7" name="Oval 58"/>
              <p:cNvSpPr>
                <a:spLocks noChangeAspect="1" noChangeArrowheads="1"/>
              </p:cNvSpPr>
              <p:nvPr/>
            </p:nvSpPr>
            <p:spPr bwMode="auto">
              <a:xfrm>
                <a:off x="2593" y="2588"/>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8" name="Oval 59"/>
              <p:cNvSpPr>
                <a:spLocks noChangeAspect="1" noChangeArrowheads="1"/>
              </p:cNvSpPr>
              <p:nvPr/>
            </p:nvSpPr>
            <p:spPr bwMode="auto">
              <a:xfrm>
                <a:off x="4034" y="2972"/>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9"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0" name="Oval 61"/>
              <p:cNvSpPr>
                <a:spLocks noChangeAspect="1" noChangeArrowheads="1"/>
              </p:cNvSpPr>
              <p:nvPr/>
            </p:nvSpPr>
            <p:spPr bwMode="auto">
              <a:xfrm>
                <a:off x="4080" y="2784"/>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1" name="Oval 62"/>
              <p:cNvSpPr>
                <a:spLocks noChangeAspect="1" noChangeArrowheads="1"/>
              </p:cNvSpPr>
              <p:nvPr/>
            </p:nvSpPr>
            <p:spPr bwMode="auto">
              <a:xfrm>
                <a:off x="3745" y="273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2" name="Oval 63"/>
              <p:cNvSpPr>
                <a:spLocks noChangeAspect="1" noChangeArrowheads="1"/>
              </p:cNvSpPr>
              <p:nvPr/>
            </p:nvSpPr>
            <p:spPr bwMode="auto">
              <a:xfrm>
                <a:off x="2835" y="2400"/>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3" name="Oval 64"/>
              <p:cNvSpPr>
                <a:spLocks noChangeAspect="1" noChangeArrowheads="1"/>
              </p:cNvSpPr>
              <p:nvPr/>
            </p:nvSpPr>
            <p:spPr bwMode="auto">
              <a:xfrm>
                <a:off x="2639" y="2204"/>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4" name="Oval 65"/>
              <p:cNvSpPr>
                <a:spLocks noChangeAspect="1" noChangeArrowheads="1"/>
              </p:cNvSpPr>
              <p:nvPr/>
            </p:nvSpPr>
            <p:spPr bwMode="auto">
              <a:xfrm>
                <a:off x="2015" y="2017"/>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5" name="Oval 66"/>
              <p:cNvSpPr>
                <a:spLocks noChangeAspect="1" noChangeArrowheads="1"/>
              </p:cNvSpPr>
              <p:nvPr/>
            </p:nvSpPr>
            <p:spPr bwMode="auto">
              <a:xfrm>
                <a:off x="1486" y="865"/>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6" name="Oval 67"/>
              <p:cNvSpPr>
                <a:spLocks noChangeAspect="1" noChangeArrowheads="1"/>
              </p:cNvSpPr>
              <p:nvPr/>
            </p:nvSpPr>
            <p:spPr bwMode="auto">
              <a:xfrm>
                <a:off x="2015" y="2161"/>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7" name="Oval 68"/>
              <p:cNvSpPr>
                <a:spLocks noChangeAspect="1" noChangeArrowheads="1"/>
              </p:cNvSpPr>
              <p:nvPr/>
            </p:nvSpPr>
            <p:spPr bwMode="auto">
              <a:xfrm>
                <a:off x="1726" y="2115"/>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8" name="Oval 69"/>
              <p:cNvSpPr>
                <a:spLocks noChangeAspect="1" noChangeArrowheads="1"/>
              </p:cNvSpPr>
              <p:nvPr/>
            </p:nvSpPr>
            <p:spPr bwMode="auto">
              <a:xfrm>
                <a:off x="1824" y="1777"/>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79" name="Oval 70"/>
              <p:cNvSpPr>
                <a:spLocks noChangeAspect="1" noChangeArrowheads="1"/>
              </p:cNvSpPr>
              <p:nvPr/>
            </p:nvSpPr>
            <p:spPr bwMode="auto">
              <a:xfrm>
                <a:off x="1440" y="1918"/>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0" name="Oval 71"/>
              <p:cNvSpPr>
                <a:spLocks noChangeAspect="1" noChangeArrowheads="1"/>
              </p:cNvSpPr>
              <p:nvPr/>
            </p:nvSpPr>
            <p:spPr bwMode="auto">
              <a:xfrm>
                <a:off x="2110" y="1679"/>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1" name="Oval 72"/>
              <p:cNvSpPr>
                <a:spLocks noChangeAspect="1" noChangeArrowheads="1"/>
              </p:cNvSpPr>
              <p:nvPr/>
            </p:nvSpPr>
            <p:spPr bwMode="auto">
              <a:xfrm>
                <a:off x="2353" y="187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2" name="Oval 73"/>
              <p:cNvSpPr>
                <a:spLocks noChangeAspect="1" noChangeArrowheads="1"/>
              </p:cNvSpPr>
              <p:nvPr/>
            </p:nvSpPr>
            <p:spPr bwMode="auto">
              <a:xfrm>
                <a:off x="2451" y="1633"/>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3" name="Oval 74"/>
              <p:cNvSpPr>
                <a:spLocks noChangeAspect="1" noChangeArrowheads="1"/>
              </p:cNvSpPr>
              <p:nvPr/>
            </p:nvSpPr>
            <p:spPr bwMode="auto">
              <a:xfrm>
                <a:off x="2255" y="1488"/>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4" name="Oval 75"/>
              <p:cNvSpPr>
                <a:spLocks noChangeAspect="1" noChangeArrowheads="1"/>
              </p:cNvSpPr>
              <p:nvPr/>
            </p:nvSpPr>
            <p:spPr bwMode="auto">
              <a:xfrm>
                <a:off x="2156" y="1249"/>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5" name="Oval 76"/>
              <p:cNvSpPr>
                <a:spLocks noChangeAspect="1" noChangeArrowheads="1"/>
              </p:cNvSpPr>
              <p:nvPr/>
            </p:nvSpPr>
            <p:spPr bwMode="auto">
              <a:xfrm>
                <a:off x="2156" y="158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6" name="Oval 77"/>
              <p:cNvSpPr>
                <a:spLocks noChangeAspect="1" noChangeArrowheads="1"/>
              </p:cNvSpPr>
              <p:nvPr/>
            </p:nvSpPr>
            <p:spPr bwMode="auto">
              <a:xfrm>
                <a:off x="2639" y="2017"/>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7" name="Oval 78"/>
              <p:cNvSpPr>
                <a:spLocks noChangeAspect="1" noChangeArrowheads="1"/>
              </p:cNvSpPr>
              <p:nvPr/>
            </p:nvSpPr>
            <p:spPr bwMode="auto">
              <a:xfrm>
                <a:off x="3407" y="1918"/>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8" name="Oval 79"/>
              <p:cNvSpPr>
                <a:spLocks noChangeAspect="1" noChangeArrowheads="1"/>
              </p:cNvSpPr>
              <p:nvPr/>
            </p:nvSpPr>
            <p:spPr bwMode="auto">
              <a:xfrm>
                <a:off x="3219" y="2354"/>
                <a:ext cx="43"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89" name="Oval 80"/>
              <p:cNvSpPr>
                <a:spLocks noChangeAspect="1" noChangeArrowheads="1"/>
              </p:cNvSpPr>
              <p:nvPr/>
            </p:nvSpPr>
            <p:spPr bwMode="auto">
              <a:xfrm>
                <a:off x="3263" y="2447"/>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0" name="Oval 81"/>
              <p:cNvSpPr>
                <a:spLocks noChangeAspect="1" noChangeArrowheads="1"/>
              </p:cNvSpPr>
              <p:nvPr/>
            </p:nvSpPr>
            <p:spPr bwMode="auto">
              <a:xfrm>
                <a:off x="3791" y="1534"/>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1" name="Oval 82"/>
              <p:cNvSpPr>
                <a:spLocks noChangeAspect="1" noChangeArrowheads="1"/>
              </p:cNvSpPr>
              <p:nvPr/>
            </p:nvSpPr>
            <p:spPr bwMode="auto">
              <a:xfrm>
                <a:off x="3407" y="1534"/>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2" name="Oval 83"/>
              <p:cNvSpPr>
                <a:spLocks noChangeAspect="1" noChangeArrowheads="1"/>
              </p:cNvSpPr>
              <p:nvPr/>
            </p:nvSpPr>
            <p:spPr bwMode="auto">
              <a:xfrm>
                <a:off x="3551" y="1679"/>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3" name="Oval 84"/>
              <p:cNvSpPr>
                <a:spLocks noChangeAspect="1" noChangeArrowheads="1"/>
              </p:cNvSpPr>
              <p:nvPr/>
            </p:nvSpPr>
            <p:spPr bwMode="auto">
              <a:xfrm>
                <a:off x="4129" y="1534"/>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4" name="Oval 85"/>
              <p:cNvSpPr>
                <a:spLocks noChangeAspect="1" noChangeArrowheads="1"/>
              </p:cNvSpPr>
              <p:nvPr/>
            </p:nvSpPr>
            <p:spPr bwMode="auto">
              <a:xfrm>
                <a:off x="3309" y="1295"/>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5" name="Oval 86"/>
              <p:cNvSpPr>
                <a:spLocks noChangeAspect="1" noChangeArrowheads="1"/>
              </p:cNvSpPr>
              <p:nvPr/>
            </p:nvSpPr>
            <p:spPr bwMode="auto">
              <a:xfrm>
                <a:off x="1680" y="1104"/>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6" name="Oval 87"/>
              <p:cNvSpPr>
                <a:spLocks noChangeAspect="1" noChangeArrowheads="1"/>
              </p:cNvSpPr>
              <p:nvPr/>
            </p:nvSpPr>
            <p:spPr bwMode="auto">
              <a:xfrm>
                <a:off x="1200" y="865"/>
                <a:ext cx="43"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7"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8" name="Oval 89"/>
              <p:cNvSpPr>
                <a:spLocks noChangeAspect="1" noChangeArrowheads="1"/>
              </p:cNvSpPr>
              <p:nvPr/>
            </p:nvSpPr>
            <p:spPr bwMode="auto">
              <a:xfrm>
                <a:off x="3551" y="1055"/>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99" name="Oval 90"/>
              <p:cNvSpPr>
                <a:spLocks noChangeAspect="1" noChangeArrowheads="1"/>
              </p:cNvSpPr>
              <p:nvPr/>
            </p:nvSpPr>
            <p:spPr bwMode="auto">
              <a:xfrm>
                <a:off x="3263" y="819"/>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0" name="Oval 91"/>
              <p:cNvSpPr>
                <a:spLocks noChangeAspect="1" noChangeArrowheads="1"/>
              </p:cNvSpPr>
              <p:nvPr/>
            </p:nvSpPr>
            <p:spPr bwMode="auto">
              <a:xfrm>
                <a:off x="3693" y="671"/>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1"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2" name="Oval 93"/>
              <p:cNvSpPr>
                <a:spLocks noChangeAspect="1" noChangeArrowheads="1"/>
              </p:cNvSpPr>
              <p:nvPr/>
            </p:nvSpPr>
            <p:spPr bwMode="auto">
              <a:xfrm>
                <a:off x="3407" y="481"/>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3" name="Oval 94"/>
              <p:cNvSpPr>
                <a:spLocks noChangeAspect="1" noChangeArrowheads="1"/>
              </p:cNvSpPr>
              <p:nvPr/>
            </p:nvSpPr>
            <p:spPr bwMode="auto">
              <a:xfrm>
                <a:off x="4464" y="158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4" name="Oval 95"/>
              <p:cNvSpPr>
                <a:spLocks noChangeAspect="1" noChangeArrowheads="1"/>
              </p:cNvSpPr>
              <p:nvPr/>
            </p:nvSpPr>
            <p:spPr bwMode="auto">
              <a:xfrm>
                <a:off x="4658" y="1347"/>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5" name="Oval 96"/>
              <p:cNvSpPr>
                <a:spLocks noChangeAspect="1" noChangeArrowheads="1"/>
              </p:cNvSpPr>
              <p:nvPr/>
            </p:nvSpPr>
            <p:spPr bwMode="auto">
              <a:xfrm>
                <a:off x="5042" y="1534"/>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6" name="Oval 97"/>
              <p:cNvSpPr>
                <a:spLocks noChangeAspect="1" noChangeArrowheads="1"/>
              </p:cNvSpPr>
              <p:nvPr/>
            </p:nvSpPr>
            <p:spPr bwMode="auto">
              <a:xfrm>
                <a:off x="4944" y="1731"/>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7" name="Oval 98"/>
              <p:cNvSpPr>
                <a:spLocks noChangeAspect="1" noChangeArrowheads="1"/>
              </p:cNvSpPr>
              <p:nvPr/>
            </p:nvSpPr>
            <p:spPr bwMode="auto">
              <a:xfrm>
                <a:off x="3647" y="1249"/>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8" name="Oval 99"/>
              <p:cNvSpPr>
                <a:spLocks noChangeAspect="1" noChangeArrowheads="1"/>
              </p:cNvSpPr>
              <p:nvPr/>
            </p:nvSpPr>
            <p:spPr bwMode="auto">
              <a:xfrm>
                <a:off x="3309" y="579"/>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09" name="Oval 100"/>
              <p:cNvSpPr>
                <a:spLocks noChangeAspect="1" noChangeArrowheads="1"/>
              </p:cNvSpPr>
              <p:nvPr/>
            </p:nvSpPr>
            <p:spPr bwMode="auto">
              <a:xfrm>
                <a:off x="4273" y="1393"/>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0" name="Oval 101"/>
              <p:cNvSpPr>
                <a:spLocks noChangeAspect="1" noChangeArrowheads="1"/>
              </p:cNvSpPr>
              <p:nvPr/>
            </p:nvSpPr>
            <p:spPr bwMode="auto">
              <a:xfrm>
                <a:off x="4034" y="1439"/>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1" name="Oval 102"/>
              <p:cNvSpPr>
                <a:spLocks noChangeAspect="1" noChangeArrowheads="1"/>
              </p:cNvSpPr>
              <p:nvPr/>
            </p:nvSpPr>
            <p:spPr bwMode="auto">
              <a:xfrm>
                <a:off x="2399" y="2204"/>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2" name="Oval 103"/>
              <p:cNvSpPr>
                <a:spLocks noChangeAspect="1" noChangeArrowheads="1"/>
              </p:cNvSpPr>
              <p:nvPr/>
            </p:nvSpPr>
            <p:spPr bwMode="auto">
              <a:xfrm>
                <a:off x="2977" y="1633"/>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3" name="Oval 104"/>
              <p:cNvSpPr>
                <a:spLocks noChangeAspect="1" noChangeArrowheads="1"/>
              </p:cNvSpPr>
              <p:nvPr/>
            </p:nvSpPr>
            <p:spPr bwMode="auto">
              <a:xfrm>
                <a:off x="2015" y="1488"/>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4"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5" name="Oval 106"/>
              <p:cNvSpPr>
                <a:spLocks noChangeAspect="1" noChangeArrowheads="1"/>
              </p:cNvSpPr>
              <p:nvPr/>
            </p:nvSpPr>
            <p:spPr bwMode="auto">
              <a:xfrm>
                <a:off x="3023" y="2640"/>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6" name="Oval 107"/>
              <p:cNvSpPr>
                <a:spLocks noChangeAspect="1" noChangeArrowheads="1"/>
              </p:cNvSpPr>
              <p:nvPr/>
            </p:nvSpPr>
            <p:spPr bwMode="auto">
              <a:xfrm>
                <a:off x="3167" y="2640"/>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7" name="Oval 108"/>
              <p:cNvSpPr>
                <a:spLocks noChangeAspect="1" noChangeArrowheads="1"/>
              </p:cNvSpPr>
              <p:nvPr/>
            </p:nvSpPr>
            <p:spPr bwMode="auto">
              <a:xfrm>
                <a:off x="3936" y="1295"/>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8" name="Oval 109"/>
              <p:cNvSpPr>
                <a:spLocks noChangeAspect="1" noChangeArrowheads="1"/>
              </p:cNvSpPr>
              <p:nvPr/>
            </p:nvSpPr>
            <p:spPr bwMode="auto">
              <a:xfrm>
                <a:off x="3837" y="1151"/>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19" name="Oval 110"/>
              <p:cNvSpPr>
                <a:spLocks noChangeAspect="1" noChangeArrowheads="1"/>
              </p:cNvSpPr>
              <p:nvPr/>
            </p:nvSpPr>
            <p:spPr bwMode="auto">
              <a:xfrm>
                <a:off x="4129" y="1295"/>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0" name="Oval 111"/>
              <p:cNvSpPr>
                <a:spLocks noChangeAspect="1" noChangeArrowheads="1"/>
              </p:cNvSpPr>
              <p:nvPr/>
            </p:nvSpPr>
            <p:spPr bwMode="auto">
              <a:xfrm>
                <a:off x="4418" y="1151"/>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1" name="Oval 112"/>
              <p:cNvSpPr>
                <a:spLocks noChangeAspect="1" noChangeArrowheads="1"/>
              </p:cNvSpPr>
              <p:nvPr/>
            </p:nvSpPr>
            <p:spPr bwMode="auto">
              <a:xfrm>
                <a:off x="4366" y="1731"/>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2" name="Oval 113"/>
              <p:cNvSpPr>
                <a:spLocks noChangeAspect="1" noChangeArrowheads="1"/>
              </p:cNvSpPr>
              <p:nvPr/>
            </p:nvSpPr>
            <p:spPr bwMode="auto">
              <a:xfrm>
                <a:off x="4990" y="1872"/>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3" name="Oval 114"/>
              <p:cNvSpPr>
                <a:spLocks noChangeAspect="1" noChangeArrowheads="1"/>
              </p:cNvSpPr>
              <p:nvPr/>
            </p:nvSpPr>
            <p:spPr bwMode="auto">
              <a:xfrm>
                <a:off x="4900" y="1347"/>
                <a:ext cx="43"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4"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5" name="Oval 116"/>
              <p:cNvSpPr>
                <a:spLocks noChangeAspect="1" noChangeArrowheads="1"/>
              </p:cNvSpPr>
              <p:nvPr/>
            </p:nvSpPr>
            <p:spPr bwMode="auto">
              <a:xfrm>
                <a:off x="2497" y="3696"/>
                <a:ext cx="43" cy="43"/>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6" name="Oval 117"/>
              <p:cNvSpPr>
                <a:spLocks noChangeAspect="1" noChangeArrowheads="1"/>
              </p:cNvSpPr>
              <p:nvPr/>
            </p:nvSpPr>
            <p:spPr bwMode="auto">
              <a:xfrm>
                <a:off x="3889" y="2640"/>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7" name="Oval 118"/>
              <p:cNvSpPr>
                <a:spLocks noChangeAspect="1" noChangeArrowheads="1"/>
              </p:cNvSpPr>
              <p:nvPr/>
            </p:nvSpPr>
            <p:spPr bwMode="auto">
              <a:xfrm>
                <a:off x="4175" y="316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8"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29" name="Oval 120"/>
              <p:cNvSpPr>
                <a:spLocks noChangeAspect="1" noChangeArrowheads="1"/>
              </p:cNvSpPr>
              <p:nvPr/>
            </p:nvSpPr>
            <p:spPr bwMode="auto">
              <a:xfrm>
                <a:off x="1296" y="1820"/>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0" name="Oval 121"/>
              <p:cNvSpPr>
                <a:spLocks noChangeAspect="1" noChangeArrowheads="1"/>
              </p:cNvSpPr>
              <p:nvPr/>
            </p:nvSpPr>
            <p:spPr bwMode="auto">
              <a:xfrm>
                <a:off x="1585" y="1820"/>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1" name="Oval 122"/>
              <p:cNvSpPr>
                <a:spLocks noChangeAspect="1" noChangeArrowheads="1"/>
              </p:cNvSpPr>
              <p:nvPr/>
            </p:nvSpPr>
            <p:spPr bwMode="auto">
              <a:xfrm>
                <a:off x="1538" y="1731"/>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2" name="Oval 123"/>
              <p:cNvSpPr>
                <a:spLocks noChangeAspect="1" noChangeArrowheads="1"/>
              </p:cNvSpPr>
              <p:nvPr/>
            </p:nvSpPr>
            <p:spPr bwMode="auto">
              <a:xfrm>
                <a:off x="2353" y="2302"/>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3" name="Oval 124"/>
              <p:cNvSpPr>
                <a:spLocks noChangeAspect="1" noChangeArrowheads="1"/>
              </p:cNvSpPr>
              <p:nvPr/>
            </p:nvSpPr>
            <p:spPr bwMode="auto">
              <a:xfrm>
                <a:off x="2783" y="2204"/>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4" name="Oval 125"/>
              <p:cNvSpPr>
                <a:spLocks noChangeAspect="1" noChangeArrowheads="1"/>
              </p:cNvSpPr>
              <p:nvPr/>
            </p:nvSpPr>
            <p:spPr bwMode="auto">
              <a:xfrm>
                <a:off x="2497" y="720"/>
                <a:ext cx="43"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5" name="Oval 126"/>
              <p:cNvSpPr>
                <a:spLocks noChangeAspect="1" noChangeArrowheads="1"/>
              </p:cNvSpPr>
              <p:nvPr/>
            </p:nvSpPr>
            <p:spPr bwMode="auto">
              <a:xfrm>
                <a:off x="2541" y="225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6" name="Oval 127"/>
              <p:cNvSpPr>
                <a:spLocks noChangeAspect="1" noChangeArrowheads="1"/>
              </p:cNvSpPr>
              <p:nvPr/>
            </p:nvSpPr>
            <p:spPr bwMode="auto">
              <a:xfrm>
                <a:off x="2156" y="963"/>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7" name="Oval 128"/>
              <p:cNvSpPr>
                <a:spLocks noChangeAspect="1" noChangeArrowheads="1"/>
              </p:cNvSpPr>
              <p:nvPr/>
            </p:nvSpPr>
            <p:spPr bwMode="auto">
              <a:xfrm>
                <a:off x="2110" y="2256"/>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8" name="Oval 129"/>
              <p:cNvSpPr>
                <a:spLocks noChangeAspect="1" noChangeArrowheads="1"/>
              </p:cNvSpPr>
              <p:nvPr/>
            </p:nvSpPr>
            <p:spPr bwMode="auto">
              <a:xfrm>
                <a:off x="2737" y="1633"/>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39"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0" name="Oval 131"/>
              <p:cNvSpPr>
                <a:spLocks noChangeAspect="1" noChangeArrowheads="1"/>
              </p:cNvSpPr>
              <p:nvPr/>
            </p:nvSpPr>
            <p:spPr bwMode="auto">
              <a:xfrm>
                <a:off x="2541" y="1295"/>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1" name="Oval 132"/>
              <p:cNvSpPr>
                <a:spLocks noChangeAspect="1" noChangeArrowheads="1"/>
              </p:cNvSpPr>
              <p:nvPr/>
            </p:nvSpPr>
            <p:spPr bwMode="auto">
              <a:xfrm>
                <a:off x="2737" y="1393"/>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2" name="Oval 133"/>
              <p:cNvSpPr>
                <a:spLocks noChangeAspect="1" noChangeArrowheads="1"/>
              </p:cNvSpPr>
              <p:nvPr/>
            </p:nvSpPr>
            <p:spPr bwMode="auto">
              <a:xfrm>
                <a:off x="1154" y="435"/>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3" name="Oval 134"/>
              <p:cNvSpPr>
                <a:spLocks noChangeAspect="1" noChangeArrowheads="1"/>
              </p:cNvSpPr>
              <p:nvPr/>
            </p:nvSpPr>
            <p:spPr bwMode="auto">
              <a:xfrm>
                <a:off x="1056" y="625"/>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4" name="Oval 135"/>
              <p:cNvSpPr>
                <a:spLocks noChangeAspect="1" noChangeArrowheads="1"/>
              </p:cNvSpPr>
              <p:nvPr/>
            </p:nvSpPr>
            <p:spPr bwMode="auto">
              <a:xfrm>
                <a:off x="1631" y="579"/>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5" name="Oval 136"/>
              <p:cNvSpPr>
                <a:spLocks noChangeAspect="1" noChangeArrowheads="1"/>
              </p:cNvSpPr>
              <p:nvPr/>
            </p:nvSpPr>
            <p:spPr bwMode="auto">
              <a:xfrm>
                <a:off x="1342" y="1009"/>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6" name="Oval 137"/>
              <p:cNvSpPr>
                <a:spLocks noChangeAspect="1" noChangeArrowheads="1"/>
              </p:cNvSpPr>
              <p:nvPr/>
            </p:nvSpPr>
            <p:spPr bwMode="auto">
              <a:xfrm>
                <a:off x="2255" y="2017"/>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7" name="Oval 138"/>
              <p:cNvSpPr>
                <a:spLocks noChangeAspect="1" noChangeArrowheads="1"/>
              </p:cNvSpPr>
              <p:nvPr/>
            </p:nvSpPr>
            <p:spPr bwMode="auto">
              <a:xfrm>
                <a:off x="3219" y="2115"/>
                <a:ext cx="43"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8" name="Oval 139"/>
              <p:cNvSpPr>
                <a:spLocks noChangeAspect="1" noChangeArrowheads="1"/>
              </p:cNvSpPr>
              <p:nvPr/>
            </p:nvSpPr>
            <p:spPr bwMode="auto">
              <a:xfrm>
                <a:off x="3075" y="2115"/>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49" name="Oval 140"/>
              <p:cNvSpPr>
                <a:spLocks noChangeAspect="1" noChangeArrowheads="1"/>
              </p:cNvSpPr>
              <p:nvPr/>
            </p:nvSpPr>
            <p:spPr bwMode="auto">
              <a:xfrm>
                <a:off x="3219" y="1633"/>
                <a:ext cx="43"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50" name="Oval 141"/>
              <p:cNvSpPr>
                <a:spLocks noChangeAspect="1" noChangeArrowheads="1"/>
              </p:cNvSpPr>
              <p:nvPr/>
            </p:nvSpPr>
            <p:spPr bwMode="auto">
              <a:xfrm>
                <a:off x="3309" y="1777"/>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51" name="Oval 142"/>
              <p:cNvSpPr>
                <a:spLocks noChangeAspect="1" noChangeArrowheads="1"/>
              </p:cNvSpPr>
              <p:nvPr/>
            </p:nvSpPr>
            <p:spPr bwMode="auto">
              <a:xfrm>
                <a:off x="3693" y="911"/>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52"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53" name="Oval 144"/>
              <p:cNvSpPr>
                <a:spLocks noChangeAspect="1" noChangeArrowheads="1"/>
              </p:cNvSpPr>
              <p:nvPr/>
            </p:nvSpPr>
            <p:spPr bwMode="auto">
              <a:xfrm>
                <a:off x="3219" y="383"/>
                <a:ext cx="43"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54" name="Oval 145"/>
              <p:cNvSpPr>
                <a:spLocks noChangeAspect="1" noChangeArrowheads="1"/>
              </p:cNvSpPr>
              <p:nvPr/>
            </p:nvSpPr>
            <p:spPr bwMode="auto">
              <a:xfrm>
                <a:off x="3309" y="285"/>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255" name="Oval 146"/>
              <p:cNvSpPr>
                <a:spLocks noChangeAspect="1" noChangeArrowheads="1"/>
              </p:cNvSpPr>
              <p:nvPr/>
            </p:nvSpPr>
            <p:spPr bwMode="auto">
              <a:xfrm>
                <a:off x="3075" y="579"/>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grpSp>
        <p:grpSp>
          <p:nvGrpSpPr>
            <p:cNvPr id="74765" name="Group 147"/>
            <p:cNvGrpSpPr>
              <a:grpSpLocks noChangeAspect="1"/>
            </p:cNvGrpSpPr>
            <p:nvPr/>
          </p:nvGrpSpPr>
          <p:grpSpPr bwMode="auto">
            <a:xfrm>
              <a:off x="1046883" y="4353785"/>
              <a:ext cx="1740201" cy="1452679"/>
              <a:chOff x="865" y="191"/>
              <a:chExt cx="3166" cy="2642"/>
            </a:xfrm>
          </p:grpSpPr>
          <p:sp>
            <p:nvSpPr>
              <p:cNvPr id="142" name="Line 148"/>
              <p:cNvSpPr>
                <a:spLocks noChangeAspect="1" noChangeShapeType="1"/>
              </p:cNvSpPr>
              <p:nvPr/>
            </p:nvSpPr>
            <p:spPr bwMode="auto">
              <a:xfrm flipH="1">
                <a:off x="864" y="1539"/>
                <a:ext cx="1586" cy="1293"/>
              </a:xfrm>
              <a:prstGeom prst="line">
                <a:avLst/>
              </a:prstGeom>
              <a:noFill/>
              <a:ln w="635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43" name="Line 149"/>
              <p:cNvSpPr>
                <a:spLocks noChangeAspect="1" noChangeShapeType="1"/>
              </p:cNvSpPr>
              <p:nvPr/>
            </p:nvSpPr>
            <p:spPr bwMode="auto">
              <a:xfrm flipV="1">
                <a:off x="2449" y="191"/>
                <a:ext cx="0" cy="1348"/>
              </a:xfrm>
              <a:prstGeom prst="line">
                <a:avLst/>
              </a:prstGeom>
              <a:noFill/>
              <a:ln w="635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44" name="Line 150"/>
              <p:cNvSpPr>
                <a:spLocks noChangeAspect="1" noChangeShapeType="1"/>
              </p:cNvSpPr>
              <p:nvPr/>
            </p:nvSpPr>
            <p:spPr bwMode="auto">
              <a:xfrm>
                <a:off x="2449" y="1539"/>
                <a:ext cx="1583" cy="1008"/>
              </a:xfrm>
              <a:prstGeom prst="line">
                <a:avLst/>
              </a:prstGeom>
              <a:noFill/>
              <a:ln w="635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grpSp>
        <p:sp>
          <p:nvSpPr>
            <p:cNvPr id="139" name="AutoShape 160"/>
            <p:cNvSpPr>
              <a:spLocks noChangeAspect="1" noChangeArrowheads="1"/>
            </p:cNvSpPr>
            <p:nvPr/>
          </p:nvSpPr>
          <p:spPr bwMode="auto">
            <a:xfrm>
              <a:off x="1803400" y="5604485"/>
              <a:ext cx="131763" cy="133350"/>
            </a:xfrm>
            <a:prstGeom prst="octagon">
              <a:avLst>
                <a:gd name="adj" fmla="val 29287"/>
              </a:avLst>
            </a:prstGeom>
            <a:solidFill>
              <a:srgbClr val="008000"/>
            </a:solidFill>
            <a:ln w="9525">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0" name="AutoShape 161"/>
            <p:cNvSpPr>
              <a:spLocks noChangeAspect="1" noChangeArrowheads="1"/>
            </p:cNvSpPr>
            <p:nvPr/>
          </p:nvSpPr>
          <p:spPr bwMode="auto">
            <a:xfrm>
              <a:off x="2363788" y="4813910"/>
              <a:ext cx="130175" cy="128588"/>
            </a:xfrm>
            <a:prstGeom prst="octagon">
              <a:avLst>
                <a:gd name="adj" fmla="val 29287"/>
              </a:avLst>
            </a:prstGeom>
            <a:solidFill>
              <a:srgbClr val="008000"/>
            </a:solidFill>
            <a:ln w="9525">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1" name="AutoShape 162"/>
            <p:cNvSpPr>
              <a:spLocks noChangeAspect="1" noChangeArrowheads="1"/>
            </p:cNvSpPr>
            <p:nvPr/>
          </p:nvSpPr>
          <p:spPr bwMode="auto">
            <a:xfrm>
              <a:off x="1409700" y="4801210"/>
              <a:ext cx="131763" cy="131763"/>
            </a:xfrm>
            <a:prstGeom prst="octagon">
              <a:avLst>
                <a:gd name="adj" fmla="val 29287"/>
              </a:avLst>
            </a:prstGeom>
            <a:solidFill>
              <a:srgbClr val="008000"/>
            </a:solidFill>
            <a:ln w="9525">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grpSp>
      <p:sp>
        <p:nvSpPr>
          <p:cNvPr id="256" name="Rectangle 255"/>
          <p:cNvSpPr/>
          <p:nvPr/>
        </p:nvSpPr>
        <p:spPr bwMode="auto">
          <a:xfrm>
            <a:off x="3733800" y="1201738"/>
            <a:ext cx="5257800" cy="1600200"/>
          </a:xfrm>
          <a:prstGeom prst="rect">
            <a:avLst/>
          </a:prstGeom>
          <a:noFill/>
          <a:ln w="57150" cap="flat" cmpd="sng" algn="ctr">
            <a:solidFill>
              <a:srgbClr val="000099">
                <a:lumMod val="60000"/>
                <a:lumOff val="40000"/>
              </a:srgb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257" name="Freeform 256"/>
          <p:cNvSpPr/>
          <p:nvPr/>
        </p:nvSpPr>
        <p:spPr bwMode="auto">
          <a:xfrm>
            <a:off x="1911350" y="4090010"/>
            <a:ext cx="1552575" cy="1477963"/>
          </a:xfrm>
          <a:custGeom>
            <a:avLst/>
            <a:gdLst>
              <a:gd name="connsiteX0" fmla="*/ 103909 w 1551710"/>
              <a:gd name="connsiteY0" fmla="*/ 162791 h 1478972"/>
              <a:gd name="connsiteX1" fmla="*/ 457200 w 1551710"/>
              <a:gd name="connsiteY1" fmla="*/ 58882 h 1478972"/>
              <a:gd name="connsiteX2" fmla="*/ 1371600 w 1551710"/>
              <a:gd name="connsiteY2" fmla="*/ 516082 h 1478972"/>
              <a:gd name="connsiteX3" fmla="*/ 1537855 w 1551710"/>
              <a:gd name="connsiteY3" fmla="*/ 1285009 h 1478972"/>
              <a:gd name="connsiteX4" fmla="*/ 1288473 w 1551710"/>
              <a:gd name="connsiteY4" fmla="*/ 1451263 h 1478972"/>
              <a:gd name="connsiteX5" fmla="*/ 1018309 w 1551710"/>
              <a:gd name="connsiteY5" fmla="*/ 1451263 h 1478972"/>
              <a:gd name="connsiteX6" fmla="*/ 789709 w 1551710"/>
              <a:gd name="connsiteY6" fmla="*/ 1368136 h 1478972"/>
              <a:gd name="connsiteX7" fmla="*/ 270164 w 1551710"/>
              <a:gd name="connsiteY7" fmla="*/ 1077191 h 1478972"/>
              <a:gd name="connsiteX8" fmla="*/ 83128 w 1551710"/>
              <a:gd name="connsiteY8" fmla="*/ 973282 h 1478972"/>
              <a:gd name="connsiteX9" fmla="*/ 0 w 1551710"/>
              <a:gd name="connsiteY9" fmla="*/ 723900 h 1478972"/>
              <a:gd name="connsiteX10" fmla="*/ 103909 w 1551710"/>
              <a:gd name="connsiteY10" fmla="*/ 162791 h 1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1710" h="1478972">
                <a:moveTo>
                  <a:pt x="103909" y="162791"/>
                </a:moveTo>
                <a:cubicBezTo>
                  <a:pt x="180109" y="51955"/>
                  <a:pt x="245918" y="0"/>
                  <a:pt x="457200" y="58882"/>
                </a:cubicBezTo>
                <a:cubicBezTo>
                  <a:pt x="668482" y="117764"/>
                  <a:pt x="1191491" y="311728"/>
                  <a:pt x="1371600" y="516082"/>
                </a:cubicBezTo>
                <a:cubicBezTo>
                  <a:pt x="1551709" y="720436"/>
                  <a:pt x="1551710" y="1129146"/>
                  <a:pt x="1537855" y="1285009"/>
                </a:cubicBezTo>
                <a:cubicBezTo>
                  <a:pt x="1524001" y="1440873"/>
                  <a:pt x="1375064" y="1423554"/>
                  <a:pt x="1288473" y="1451263"/>
                </a:cubicBezTo>
                <a:cubicBezTo>
                  <a:pt x="1201882" y="1478972"/>
                  <a:pt x="1101436" y="1465117"/>
                  <a:pt x="1018309" y="1451263"/>
                </a:cubicBezTo>
                <a:cubicBezTo>
                  <a:pt x="935182" y="1437409"/>
                  <a:pt x="914400" y="1430481"/>
                  <a:pt x="789709" y="1368136"/>
                </a:cubicBezTo>
                <a:cubicBezTo>
                  <a:pt x="665018" y="1305791"/>
                  <a:pt x="270164" y="1077191"/>
                  <a:pt x="270164" y="1077191"/>
                </a:cubicBezTo>
                <a:cubicBezTo>
                  <a:pt x="152401" y="1011382"/>
                  <a:pt x="128155" y="1032164"/>
                  <a:pt x="83128" y="973282"/>
                </a:cubicBezTo>
                <a:cubicBezTo>
                  <a:pt x="38101" y="914400"/>
                  <a:pt x="0" y="858982"/>
                  <a:pt x="0" y="723900"/>
                </a:cubicBezTo>
                <a:cubicBezTo>
                  <a:pt x="0" y="588818"/>
                  <a:pt x="27709" y="273627"/>
                  <a:pt x="103909" y="162791"/>
                </a:cubicBezTo>
                <a:close/>
              </a:path>
            </a:pathLst>
          </a:custGeom>
          <a:noFill/>
          <a:ln w="57150" cap="flat" cmpd="sng" algn="ctr">
            <a:solidFill>
              <a:srgbClr val="000099">
                <a:lumMod val="60000"/>
                <a:lumOff val="40000"/>
              </a:srgb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34" charset="0"/>
              <a:ea typeface="+mn-ea"/>
              <a:cs typeface="+mn-cs"/>
            </a:endParaRPr>
          </a:p>
        </p:txBody>
      </p:sp>
      <p:sp>
        <p:nvSpPr>
          <p:cNvPr id="132" name="Text Box 90"/>
          <p:cNvSpPr txBox="1">
            <a:spLocks noChangeArrowheads="1"/>
          </p:cNvSpPr>
          <p:nvPr/>
        </p:nvSpPr>
        <p:spPr bwMode="auto">
          <a:xfrm>
            <a:off x="5670" y="6609930"/>
            <a:ext cx="2465874"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Adapted from K. </a:t>
            </a:r>
            <a:r>
              <a:rPr kumimoji="0" lang="en-US" sz="10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Grauman</a:t>
            </a:r>
            <a:endPar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 name="Title 1"/>
          <p:cNvSpPr>
            <a:spLocks noGrp="1"/>
          </p:cNvSpPr>
          <p:nvPr>
            <p:ph type="title"/>
          </p:nvPr>
        </p:nvSpPr>
        <p:spPr>
          <a:xfrm>
            <a:off x="457200" y="33338"/>
            <a:ext cx="8229600" cy="1143000"/>
          </a:xfrm>
        </p:spPr>
        <p:txBody>
          <a:bodyPr/>
          <a:lstStyle/>
          <a:p>
            <a:pPr eaLnBrk="1" hangingPunct="1"/>
            <a:r>
              <a:rPr lang="en-US" dirty="0">
                <a:latin typeface="Arial" panose="020B0604020202020204" pitchFamily="34" charset="0"/>
                <a:cs typeface="Arial" panose="020B0604020202020204" pitchFamily="34" charset="0"/>
              </a:rPr>
              <a:t>Visual words</a:t>
            </a:r>
          </a:p>
        </p:txBody>
      </p:sp>
      <p:sp>
        <p:nvSpPr>
          <p:cNvPr id="3" name="Slide Number Placeholder 2">
            <a:extLst>
              <a:ext uri="{FF2B5EF4-FFF2-40B4-BE49-F238E27FC236}">
                <a16:creationId xmlns:a16="http://schemas.microsoft.com/office/drawing/2014/main" id="{80741920-E715-4330-BF1F-F5E9C09EEE34}"/>
              </a:ext>
            </a:extLst>
          </p:cNvPr>
          <p:cNvSpPr>
            <a:spLocks noGrp="1"/>
          </p:cNvSpPr>
          <p:nvPr>
            <p:ph type="sldNum" sz="quarter" idx="12"/>
          </p:nvPr>
        </p:nvSpPr>
        <p:spPr/>
        <p:txBody>
          <a:bodyPr/>
          <a:lstStyle/>
          <a:p>
            <a:pPr>
              <a:defRPr/>
            </a:pPr>
            <a:fld id="{F06E71E2-51D6-4385-A36A-210EC8DC474B}" type="slidenum">
              <a:rPr lang="en-US" smtClean="0">
                <a:solidFill>
                  <a:srgbClr val="000000">
                    <a:tint val="75000"/>
                  </a:srgbClr>
                </a:solidFill>
              </a:rPr>
              <a:pPr>
                <a:defRPr/>
              </a:pPr>
              <a:t>93</a:t>
            </a:fld>
            <a:endParaRPr lang="en-US">
              <a:solidFill>
                <a:srgbClr val="000000">
                  <a:tint val="75000"/>
                </a:srgbClr>
              </a:solidFill>
            </a:endParaRPr>
          </a:p>
        </p:txBody>
      </p:sp>
    </p:spTree>
    <p:extLst>
      <p:ext uri="{BB962C8B-B14F-4D97-AF65-F5344CB8AC3E}">
        <p14:creationId xmlns:p14="http://schemas.microsoft.com/office/powerpoint/2010/main" val="154599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P spid="25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3338"/>
            <a:ext cx="8229600" cy="1143000"/>
          </a:xfrm>
        </p:spPr>
        <p:txBody>
          <a:bodyPr/>
          <a:lstStyle/>
          <a:p>
            <a:pPr eaLnBrk="1" hangingPunct="1"/>
            <a:r>
              <a:rPr lang="en-US" dirty="0"/>
              <a:t>Visual words for indexing</a:t>
            </a:r>
          </a:p>
        </p:txBody>
      </p:sp>
      <p:sp>
        <p:nvSpPr>
          <p:cNvPr id="61445" name="Rectangle 3"/>
          <p:cNvSpPr>
            <a:spLocks noChangeArrowheads="1"/>
          </p:cNvSpPr>
          <p:nvPr/>
        </p:nvSpPr>
        <p:spPr bwMode="auto">
          <a:xfrm>
            <a:off x="457200" y="10747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Trebuchet MS" pitchFamily="34" charset="0"/>
              <a:ea typeface="+mn-ea"/>
              <a:cs typeface="+mn-cs"/>
            </a:endParaRPr>
          </a:p>
        </p:txBody>
      </p:sp>
      <p:sp>
        <p:nvSpPr>
          <p:cNvPr id="761859" name="Content Placeholder 8"/>
          <p:cNvSpPr>
            <a:spLocks noGrp="1"/>
          </p:cNvSpPr>
          <p:nvPr>
            <p:ph idx="4294967295"/>
          </p:nvPr>
        </p:nvSpPr>
        <p:spPr>
          <a:xfrm>
            <a:off x="457200" y="1219200"/>
            <a:ext cx="8686800" cy="3733800"/>
          </a:xfrm>
        </p:spPr>
        <p:txBody>
          <a:bodyPr/>
          <a:lstStyle/>
          <a:p>
            <a:pPr>
              <a:spcBef>
                <a:spcPct val="0"/>
              </a:spcBef>
            </a:pPr>
            <a:r>
              <a:rPr lang="en-US" sz="2800" dirty="0">
                <a:solidFill>
                  <a:srgbClr val="000000"/>
                </a:solidFill>
              </a:rPr>
              <a:t>Map high-dimensional descriptors to tokens/words by quantizing the feature space</a:t>
            </a:r>
          </a:p>
          <a:p>
            <a:pPr>
              <a:spcBef>
                <a:spcPct val="0"/>
              </a:spcBef>
            </a:pPr>
            <a:endParaRPr lang="en-US" sz="2800" dirty="0">
              <a:solidFill>
                <a:srgbClr val="000000"/>
              </a:solidFill>
            </a:endParaRPr>
          </a:p>
          <a:p>
            <a:pPr eaLnBrk="1" hangingPunct="1"/>
            <a:endParaRPr lang="en-US" sz="2800" dirty="0"/>
          </a:p>
          <a:p>
            <a:pPr eaLnBrk="1" hangingPunct="1"/>
            <a:endParaRPr lang="en-US" sz="2800" dirty="0"/>
          </a:p>
          <a:p>
            <a:pPr eaLnBrk="1" hangingPunct="1"/>
            <a:endParaRPr lang="en-US" sz="2800" dirty="0"/>
          </a:p>
          <a:p>
            <a:pPr eaLnBrk="1" hangingPunct="1">
              <a:buFontTx/>
              <a:buNone/>
            </a:pPr>
            <a:endParaRPr lang="en-US" sz="2800" dirty="0"/>
          </a:p>
          <a:p>
            <a:pPr eaLnBrk="1" hangingPunct="1">
              <a:buFontTx/>
              <a:buNone/>
            </a:pPr>
            <a:endParaRPr lang="en-US" sz="2800" dirty="0"/>
          </a:p>
        </p:txBody>
      </p:sp>
      <p:sp>
        <p:nvSpPr>
          <p:cNvPr id="7" name="Rectangle 30"/>
          <p:cNvSpPr>
            <a:spLocks noChangeArrowheads="1"/>
          </p:cNvSpPr>
          <p:nvPr/>
        </p:nvSpPr>
        <p:spPr bwMode="auto">
          <a:xfrm>
            <a:off x="1582206" y="3669779"/>
            <a:ext cx="721038" cy="24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bwMode="auto">
          <a:xfrm>
            <a:off x="529456"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8"/>
          <p:cNvSpPr/>
          <p:nvPr/>
        </p:nvSpPr>
        <p:spPr bwMode="auto">
          <a:xfrm>
            <a:off x="529456"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9"/>
          <p:cNvSpPr/>
          <p:nvPr/>
        </p:nvSpPr>
        <p:spPr bwMode="auto">
          <a:xfrm>
            <a:off x="1661189"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Rectangle 10"/>
          <p:cNvSpPr/>
          <p:nvPr/>
        </p:nvSpPr>
        <p:spPr bwMode="auto">
          <a:xfrm rot="4425073">
            <a:off x="952839"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Rectangle 11"/>
          <p:cNvSpPr/>
          <p:nvPr/>
        </p:nvSpPr>
        <p:spPr bwMode="auto">
          <a:xfrm rot="1660106">
            <a:off x="1099439"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Rectangle 12"/>
          <p:cNvSpPr/>
          <p:nvPr/>
        </p:nvSpPr>
        <p:spPr bwMode="auto">
          <a:xfrm rot="2887875">
            <a:off x="648244"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Rectangle 13"/>
          <p:cNvSpPr/>
          <p:nvPr/>
        </p:nvSpPr>
        <p:spPr bwMode="auto">
          <a:xfrm rot="5038897">
            <a:off x="709136"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Rectangle 14"/>
          <p:cNvSpPr/>
          <p:nvPr/>
        </p:nvSpPr>
        <p:spPr bwMode="auto">
          <a:xfrm rot="4100336">
            <a:off x="1294394"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Rectangle 15"/>
          <p:cNvSpPr/>
          <p:nvPr/>
        </p:nvSpPr>
        <p:spPr bwMode="auto">
          <a:xfrm rot="5038897">
            <a:off x="780134"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Rectangle 16"/>
          <p:cNvSpPr/>
          <p:nvPr/>
        </p:nvSpPr>
        <p:spPr bwMode="auto">
          <a:xfrm rot="4100336">
            <a:off x="2657030"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Rectangle 17"/>
          <p:cNvSpPr/>
          <p:nvPr/>
        </p:nvSpPr>
        <p:spPr bwMode="auto">
          <a:xfrm rot="823157">
            <a:off x="924688"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Rectangle 18"/>
          <p:cNvSpPr/>
          <p:nvPr/>
        </p:nvSpPr>
        <p:spPr bwMode="auto">
          <a:xfrm rot="823157">
            <a:off x="1893749"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 name="TextBox 19"/>
          <p:cNvSpPr txBox="1"/>
          <p:nvPr/>
        </p:nvSpPr>
        <p:spPr>
          <a:xfrm>
            <a:off x="3326299" y="5112603"/>
            <a:ext cx="2362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Descriptor’s feature space</a:t>
            </a:r>
          </a:p>
        </p:txBody>
      </p:sp>
      <p:cxnSp>
        <p:nvCxnSpPr>
          <p:cNvPr id="21" name="Straight Arrow Connector 20"/>
          <p:cNvCxnSpPr/>
          <p:nvPr/>
        </p:nvCxnSpPr>
        <p:spPr bwMode="auto">
          <a:xfrm flipV="1">
            <a:off x="3604874"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3604874"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3604874"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4" name="Curved Connector 33"/>
          <p:cNvCxnSpPr>
            <a:endCxn id="58" idx="3"/>
          </p:cNvCxnSpPr>
          <p:nvPr/>
        </p:nvCxnSpPr>
        <p:spPr bwMode="auto">
          <a:xfrm>
            <a:off x="1343104" y="3405913"/>
            <a:ext cx="2421667" cy="340145"/>
          </a:xfrm>
          <a:prstGeom prst="curvedConnector4">
            <a:avLst>
              <a:gd name="adj1" fmla="val 49931"/>
              <a:gd name="adj2" fmla="val 167207"/>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p:nvPr/>
        </p:nvCxnSpPr>
        <p:spPr bwMode="auto">
          <a:xfrm flipV="1">
            <a:off x="2039811" y="3978211"/>
            <a:ext cx="2176577" cy="599523"/>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grpSp>
        <p:nvGrpSpPr>
          <p:cNvPr id="45" name="Group 62"/>
          <p:cNvGrpSpPr>
            <a:grpSpLocks noChangeAspect="1"/>
          </p:cNvGrpSpPr>
          <p:nvPr/>
        </p:nvGrpSpPr>
        <p:grpSpPr bwMode="auto">
          <a:xfrm>
            <a:off x="3329376" y="2230034"/>
            <a:ext cx="2011471" cy="2526499"/>
            <a:chOff x="1244596" y="-2173065"/>
            <a:chExt cx="6853224" cy="8600841"/>
          </a:xfrm>
        </p:grpSpPr>
        <p:grpSp>
          <p:nvGrpSpPr>
            <p:cNvPr id="46" name="Group 35"/>
            <p:cNvGrpSpPr>
              <a:grpSpLocks noChangeAspect="1"/>
            </p:cNvGrpSpPr>
            <p:nvPr/>
          </p:nvGrpSpPr>
          <p:grpSpPr bwMode="auto">
            <a:xfrm>
              <a:off x="1244609" y="-2173054"/>
              <a:ext cx="6853261" cy="8600791"/>
              <a:chOff x="1056" y="-1124"/>
              <a:chExt cx="4032" cy="5060"/>
            </a:xfrm>
          </p:grpSpPr>
          <p:sp>
            <p:nvSpPr>
              <p:cNvPr id="56" name="Oval 36"/>
              <p:cNvSpPr>
                <a:spLocks noChangeAspect="1" noChangeArrowheads="1"/>
              </p:cNvSpPr>
              <p:nvPr/>
            </p:nvSpPr>
            <p:spPr bwMode="auto">
              <a:xfrm>
                <a:off x="1825" y="-1124"/>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57" name="Oval 37"/>
              <p:cNvSpPr>
                <a:spLocks noChangeAspect="1" noChangeArrowheads="1"/>
              </p:cNvSpPr>
              <p:nvPr/>
            </p:nvSpPr>
            <p:spPr bwMode="auto">
              <a:xfrm>
                <a:off x="1584" y="2062"/>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58" name="Oval 38"/>
              <p:cNvSpPr>
                <a:spLocks noChangeAspect="1" noChangeArrowheads="1"/>
              </p:cNvSpPr>
              <p:nvPr/>
            </p:nvSpPr>
            <p:spPr bwMode="auto">
              <a:xfrm>
                <a:off x="1922" y="1873"/>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59" name="Oval 39"/>
              <p:cNvSpPr>
                <a:spLocks noChangeAspect="1" noChangeArrowheads="1"/>
              </p:cNvSpPr>
              <p:nvPr/>
            </p:nvSpPr>
            <p:spPr bwMode="auto">
              <a:xfrm>
                <a:off x="2014" y="177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0" name="Oval 40"/>
              <p:cNvSpPr>
                <a:spLocks noChangeAspect="1" noChangeArrowheads="1"/>
              </p:cNvSpPr>
              <p:nvPr/>
            </p:nvSpPr>
            <p:spPr bwMode="auto">
              <a:xfrm>
                <a:off x="1922" y="2062"/>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1" name="Oval 41"/>
              <p:cNvSpPr>
                <a:spLocks noChangeAspect="1" noChangeArrowheads="1"/>
              </p:cNvSpPr>
              <p:nvPr/>
            </p:nvSpPr>
            <p:spPr bwMode="auto">
              <a:xfrm>
                <a:off x="1538" y="100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2" name="Oval 42"/>
              <p:cNvSpPr>
                <a:spLocks noChangeAspect="1" noChangeArrowheads="1"/>
              </p:cNvSpPr>
              <p:nvPr/>
            </p:nvSpPr>
            <p:spPr bwMode="auto">
              <a:xfrm>
                <a:off x="1825" y="1438"/>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3" name="Oval 43"/>
              <p:cNvSpPr>
                <a:spLocks noChangeAspect="1" noChangeArrowheads="1"/>
              </p:cNvSpPr>
              <p:nvPr/>
            </p:nvSpPr>
            <p:spPr bwMode="auto">
              <a:xfrm>
                <a:off x="2593" y="3311"/>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4" name="Oval 44"/>
              <p:cNvSpPr>
                <a:spLocks noChangeAspect="1" noChangeArrowheads="1"/>
              </p:cNvSpPr>
              <p:nvPr/>
            </p:nvSpPr>
            <p:spPr bwMode="auto">
              <a:xfrm>
                <a:off x="2450" y="3409"/>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5" name="Oval 45"/>
              <p:cNvSpPr>
                <a:spLocks noChangeAspect="1" noChangeArrowheads="1"/>
              </p:cNvSpPr>
              <p:nvPr/>
            </p:nvSpPr>
            <p:spPr bwMode="auto">
              <a:xfrm>
                <a:off x="2736" y="3357"/>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6" name="Oval 46"/>
              <p:cNvSpPr>
                <a:spLocks noChangeAspect="1" noChangeArrowheads="1"/>
              </p:cNvSpPr>
              <p:nvPr/>
            </p:nvSpPr>
            <p:spPr bwMode="auto">
              <a:xfrm>
                <a:off x="2782" y="326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7" name="Oval 47"/>
              <p:cNvSpPr>
                <a:spLocks noChangeAspect="1" noChangeArrowheads="1"/>
              </p:cNvSpPr>
              <p:nvPr/>
            </p:nvSpPr>
            <p:spPr bwMode="auto">
              <a:xfrm>
                <a:off x="2691" y="3071"/>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8" name="Oval 48"/>
              <p:cNvSpPr>
                <a:spLocks noChangeAspect="1" noChangeArrowheads="1"/>
              </p:cNvSpPr>
              <p:nvPr/>
            </p:nvSpPr>
            <p:spPr bwMode="auto">
              <a:xfrm>
                <a:off x="2834" y="288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69" name="Oval 49"/>
              <p:cNvSpPr>
                <a:spLocks noChangeAspect="1" noChangeArrowheads="1"/>
              </p:cNvSpPr>
              <p:nvPr/>
            </p:nvSpPr>
            <p:spPr bwMode="auto">
              <a:xfrm>
                <a:off x="3023" y="2973"/>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0" name="Oval 50"/>
              <p:cNvSpPr>
                <a:spLocks noChangeAspect="1" noChangeArrowheads="1"/>
              </p:cNvSpPr>
              <p:nvPr/>
            </p:nvSpPr>
            <p:spPr bwMode="auto">
              <a:xfrm>
                <a:off x="2691" y="2589"/>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1" name="Oval 51"/>
              <p:cNvSpPr>
                <a:spLocks noChangeAspect="1" noChangeArrowheads="1"/>
              </p:cNvSpPr>
              <p:nvPr/>
            </p:nvSpPr>
            <p:spPr bwMode="auto">
              <a:xfrm>
                <a:off x="2736" y="273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2" name="Oval 52"/>
              <p:cNvSpPr>
                <a:spLocks noChangeAspect="1" noChangeArrowheads="1"/>
              </p:cNvSpPr>
              <p:nvPr/>
            </p:nvSpPr>
            <p:spPr bwMode="auto">
              <a:xfrm>
                <a:off x="3310" y="2973"/>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3"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4" name="Oval 54"/>
              <p:cNvSpPr>
                <a:spLocks noChangeAspect="1" noChangeArrowheads="1"/>
              </p:cNvSpPr>
              <p:nvPr/>
            </p:nvSpPr>
            <p:spPr bwMode="auto">
              <a:xfrm>
                <a:off x="3694" y="3025"/>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5" name="Oval 55"/>
              <p:cNvSpPr>
                <a:spLocks noChangeAspect="1" noChangeArrowheads="1"/>
              </p:cNvSpPr>
              <p:nvPr/>
            </p:nvSpPr>
            <p:spPr bwMode="auto">
              <a:xfrm>
                <a:off x="2736" y="3649"/>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6"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7"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8" name="Oval 58"/>
              <p:cNvSpPr>
                <a:spLocks noChangeAspect="1" noChangeArrowheads="1"/>
              </p:cNvSpPr>
              <p:nvPr/>
            </p:nvSpPr>
            <p:spPr bwMode="auto">
              <a:xfrm>
                <a:off x="2593" y="2589"/>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79" name="Oval 59"/>
              <p:cNvSpPr>
                <a:spLocks noChangeAspect="1" noChangeArrowheads="1"/>
              </p:cNvSpPr>
              <p:nvPr/>
            </p:nvSpPr>
            <p:spPr bwMode="auto">
              <a:xfrm>
                <a:off x="4033" y="2973"/>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0"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1" name="Oval 61"/>
              <p:cNvSpPr>
                <a:spLocks noChangeAspect="1" noChangeArrowheads="1"/>
              </p:cNvSpPr>
              <p:nvPr/>
            </p:nvSpPr>
            <p:spPr bwMode="auto">
              <a:xfrm>
                <a:off x="4079" y="2784"/>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2" name="Oval 62"/>
              <p:cNvSpPr>
                <a:spLocks noChangeAspect="1" noChangeArrowheads="1"/>
              </p:cNvSpPr>
              <p:nvPr/>
            </p:nvSpPr>
            <p:spPr bwMode="auto">
              <a:xfrm>
                <a:off x="3746" y="273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3" name="Oval 63"/>
              <p:cNvSpPr>
                <a:spLocks noChangeAspect="1" noChangeArrowheads="1"/>
              </p:cNvSpPr>
              <p:nvPr/>
            </p:nvSpPr>
            <p:spPr bwMode="auto">
              <a:xfrm>
                <a:off x="2834" y="2400"/>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4" name="Oval 64"/>
              <p:cNvSpPr>
                <a:spLocks noChangeAspect="1" noChangeArrowheads="1"/>
              </p:cNvSpPr>
              <p:nvPr/>
            </p:nvSpPr>
            <p:spPr bwMode="auto">
              <a:xfrm>
                <a:off x="2639" y="2205"/>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5" name="Oval 65"/>
              <p:cNvSpPr>
                <a:spLocks noChangeAspect="1" noChangeArrowheads="1"/>
              </p:cNvSpPr>
              <p:nvPr/>
            </p:nvSpPr>
            <p:spPr bwMode="auto">
              <a:xfrm>
                <a:off x="2014" y="201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6" name="Oval 66"/>
              <p:cNvSpPr>
                <a:spLocks noChangeAspect="1" noChangeArrowheads="1"/>
              </p:cNvSpPr>
              <p:nvPr/>
            </p:nvSpPr>
            <p:spPr bwMode="auto">
              <a:xfrm>
                <a:off x="1486" y="864"/>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7" name="Oval 67"/>
              <p:cNvSpPr>
                <a:spLocks noChangeAspect="1" noChangeArrowheads="1"/>
              </p:cNvSpPr>
              <p:nvPr/>
            </p:nvSpPr>
            <p:spPr bwMode="auto">
              <a:xfrm>
                <a:off x="2014" y="2160"/>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8" name="Oval 68"/>
              <p:cNvSpPr>
                <a:spLocks noChangeAspect="1" noChangeArrowheads="1"/>
              </p:cNvSpPr>
              <p:nvPr/>
            </p:nvSpPr>
            <p:spPr bwMode="auto">
              <a:xfrm>
                <a:off x="1727" y="2114"/>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89" name="Oval 69"/>
              <p:cNvSpPr>
                <a:spLocks noChangeAspect="1" noChangeArrowheads="1"/>
              </p:cNvSpPr>
              <p:nvPr/>
            </p:nvSpPr>
            <p:spPr bwMode="auto">
              <a:xfrm>
                <a:off x="1825" y="1776"/>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0" name="Oval 70"/>
              <p:cNvSpPr>
                <a:spLocks noChangeAspect="1" noChangeArrowheads="1"/>
              </p:cNvSpPr>
              <p:nvPr/>
            </p:nvSpPr>
            <p:spPr bwMode="auto">
              <a:xfrm>
                <a:off x="1440" y="1919"/>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1" name="Oval 71"/>
              <p:cNvSpPr>
                <a:spLocks noChangeAspect="1" noChangeArrowheads="1"/>
              </p:cNvSpPr>
              <p:nvPr/>
            </p:nvSpPr>
            <p:spPr bwMode="auto">
              <a:xfrm>
                <a:off x="2111" y="1678"/>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2" name="Oval 72"/>
              <p:cNvSpPr>
                <a:spLocks noChangeAspect="1" noChangeArrowheads="1"/>
              </p:cNvSpPr>
              <p:nvPr/>
            </p:nvSpPr>
            <p:spPr bwMode="auto">
              <a:xfrm>
                <a:off x="2352" y="1873"/>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3" name="Oval 73"/>
              <p:cNvSpPr>
                <a:spLocks noChangeAspect="1" noChangeArrowheads="1"/>
              </p:cNvSpPr>
              <p:nvPr/>
            </p:nvSpPr>
            <p:spPr bwMode="auto">
              <a:xfrm>
                <a:off x="2450" y="163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4" name="Oval 74"/>
              <p:cNvSpPr>
                <a:spLocks noChangeAspect="1" noChangeArrowheads="1"/>
              </p:cNvSpPr>
              <p:nvPr/>
            </p:nvSpPr>
            <p:spPr bwMode="auto">
              <a:xfrm>
                <a:off x="2255" y="1489"/>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5" name="Oval 75"/>
              <p:cNvSpPr>
                <a:spLocks noChangeAspect="1" noChangeArrowheads="1"/>
              </p:cNvSpPr>
              <p:nvPr/>
            </p:nvSpPr>
            <p:spPr bwMode="auto">
              <a:xfrm>
                <a:off x="2157" y="1248"/>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6" name="Oval 76"/>
              <p:cNvSpPr>
                <a:spLocks noChangeAspect="1" noChangeArrowheads="1"/>
              </p:cNvSpPr>
              <p:nvPr/>
            </p:nvSpPr>
            <p:spPr bwMode="auto">
              <a:xfrm>
                <a:off x="2157" y="1587"/>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7" name="Oval 77"/>
              <p:cNvSpPr>
                <a:spLocks noChangeAspect="1" noChangeArrowheads="1"/>
              </p:cNvSpPr>
              <p:nvPr/>
            </p:nvSpPr>
            <p:spPr bwMode="auto">
              <a:xfrm>
                <a:off x="2639" y="201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8" name="Oval 78"/>
              <p:cNvSpPr>
                <a:spLocks noChangeAspect="1" noChangeArrowheads="1"/>
              </p:cNvSpPr>
              <p:nvPr/>
            </p:nvSpPr>
            <p:spPr bwMode="auto">
              <a:xfrm>
                <a:off x="3408" y="1919"/>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99" name="Oval 79"/>
              <p:cNvSpPr>
                <a:spLocks noChangeAspect="1" noChangeArrowheads="1"/>
              </p:cNvSpPr>
              <p:nvPr/>
            </p:nvSpPr>
            <p:spPr bwMode="auto">
              <a:xfrm>
                <a:off x="3218" y="2354"/>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0" name="Oval 80"/>
              <p:cNvSpPr>
                <a:spLocks noChangeAspect="1" noChangeArrowheads="1"/>
              </p:cNvSpPr>
              <p:nvPr/>
            </p:nvSpPr>
            <p:spPr bwMode="auto">
              <a:xfrm>
                <a:off x="3264" y="2446"/>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1" name="Oval 81"/>
              <p:cNvSpPr>
                <a:spLocks noChangeAspect="1" noChangeArrowheads="1"/>
              </p:cNvSpPr>
              <p:nvPr/>
            </p:nvSpPr>
            <p:spPr bwMode="auto">
              <a:xfrm>
                <a:off x="3792" y="1535"/>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2" name="Oval 82"/>
              <p:cNvSpPr>
                <a:spLocks noChangeAspect="1" noChangeArrowheads="1"/>
              </p:cNvSpPr>
              <p:nvPr/>
            </p:nvSpPr>
            <p:spPr bwMode="auto">
              <a:xfrm>
                <a:off x="3408" y="1535"/>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3" name="Oval 83"/>
              <p:cNvSpPr>
                <a:spLocks noChangeAspect="1" noChangeArrowheads="1"/>
              </p:cNvSpPr>
              <p:nvPr/>
            </p:nvSpPr>
            <p:spPr bwMode="auto">
              <a:xfrm>
                <a:off x="3551" y="1678"/>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4" name="Oval 84"/>
              <p:cNvSpPr>
                <a:spLocks noChangeAspect="1" noChangeArrowheads="1"/>
              </p:cNvSpPr>
              <p:nvPr/>
            </p:nvSpPr>
            <p:spPr bwMode="auto">
              <a:xfrm>
                <a:off x="4130" y="1535"/>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5" name="Oval 85"/>
              <p:cNvSpPr>
                <a:spLocks noChangeAspect="1" noChangeArrowheads="1"/>
              </p:cNvSpPr>
              <p:nvPr/>
            </p:nvSpPr>
            <p:spPr bwMode="auto">
              <a:xfrm>
                <a:off x="3310" y="1294"/>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6" name="Oval 86"/>
              <p:cNvSpPr>
                <a:spLocks noChangeAspect="1" noChangeArrowheads="1"/>
              </p:cNvSpPr>
              <p:nvPr/>
            </p:nvSpPr>
            <p:spPr bwMode="auto">
              <a:xfrm>
                <a:off x="1681" y="1105"/>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7" name="Oval 87"/>
              <p:cNvSpPr>
                <a:spLocks noChangeAspect="1" noChangeArrowheads="1"/>
              </p:cNvSpPr>
              <p:nvPr/>
            </p:nvSpPr>
            <p:spPr bwMode="auto">
              <a:xfrm>
                <a:off x="1199" y="864"/>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8"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09" name="Oval 89"/>
              <p:cNvSpPr>
                <a:spLocks noChangeAspect="1" noChangeArrowheads="1"/>
              </p:cNvSpPr>
              <p:nvPr/>
            </p:nvSpPr>
            <p:spPr bwMode="auto">
              <a:xfrm>
                <a:off x="3551" y="1054"/>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0" name="Oval 90"/>
              <p:cNvSpPr>
                <a:spLocks noChangeAspect="1" noChangeArrowheads="1"/>
              </p:cNvSpPr>
              <p:nvPr/>
            </p:nvSpPr>
            <p:spPr bwMode="auto">
              <a:xfrm>
                <a:off x="3264" y="819"/>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1" name="Oval 91"/>
              <p:cNvSpPr>
                <a:spLocks noChangeAspect="1" noChangeArrowheads="1"/>
              </p:cNvSpPr>
              <p:nvPr/>
            </p:nvSpPr>
            <p:spPr bwMode="auto">
              <a:xfrm>
                <a:off x="3694" y="670"/>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2"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3" name="Oval 93"/>
              <p:cNvSpPr>
                <a:spLocks noChangeAspect="1" noChangeArrowheads="1"/>
              </p:cNvSpPr>
              <p:nvPr/>
            </p:nvSpPr>
            <p:spPr bwMode="auto">
              <a:xfrm>
                <a:off x="3408" y="481"/>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4" name="Oval 94"/>
              <p:cNvSpPr>
                <a:spLocks noChangeAspect="1" noChangeArrowheads="1"/>
              </p:cNvSpPr>
              <p:nvPr/>
            </p:nvSpPr>
            <p:spPr bwMode="auto">
              <a:xfrm>
                <a:off x="4463" y="1587"/>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5" name="Oval 95"/>
              <p:cNvSpPr>
                <a:spLocks noChangeAspect="1" noChangeArrowheads="1"/>
              </p:cNvSpPr>
              <p:nvPr/>
            </p:nvSpPr>
            <p:spPr bwMode="auto">
              <a:xfrm>
                <a:off x="4658" y="1346"/>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6" name="Oval 96"/>
              <p:cNvSpPr>
                <a:spLocks noChangeAspect="1" noChangeArrowheads="1"/>
              </p:cNvSpPr>
              <p:nvPr/>
            </p:nvSpPr>
            <p:spPr bwMode="auto">
              <a:xfrm>
                <a:off x="5042" y="1535"/>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7" name="Oval 97"/>
              <p:cNvSpPr>
                <a:spLocks noChangeAspect="1" noChangeArrowheads="1"/>
              </p:cNvSpPr>
              <p:nvPr/>
            </p:nvSpPr>
            <p:spPr bwMode="auto">
              <a:xfrm>
                <a:off x="4945" y="1730"/>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8" name="Oval 98"/>
              <p:cNvSpPr>
                <a:spLocks noChangeAspect="1" noChangeArrowheads="1"/>
              </p:cNvSpPr>
              <p:nvPr/>
            </p:nvSpPr>
            <p:spPr bwMode="auto">
              <a:xfrm>
                <a:off x="3648" y="124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19" name="Oval 99"/>
              <p:cNvSpPr>
                <a:spLocks noChangeAspect="1" noChangeArrowheads="1"/>
              </p:cNvSpPr>
              <p:nvPr/>
            </p:nvSpPr>
            <p:spPr bwMode="auto">
              <a:xfrm>
                <a:off x="3310" y="578"/>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0" name="Oval 100"/>
              <p:cNvSpPr>
                <a:spLocks noChangeAspect="1" noChangeArrowheads="1"/>
              </p:cNvSpPr>
              <p:nvPr/>
            </p:nvSpPr>
            <p:spPr bwMode="auto">
              <a:xfrm>
                <a:off x="4274" y="139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1" name="Oval 101"/>
              <p:cNvSpPr>
                <a:spLocks noChangeAspect="1" noChangeArrowheads="1"/>
              </p:cNvSpPr>
              <p:nvPr/>
            </p:nvSpPr>
            <p:spPr bwMode="auto">
              <a:xfrm>
                <a:off x="4033" y="1438"/>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2" name="Oval 102"/>
              <p:cNvSpPr>
                <a:spLocks noChangeAspect="1" noChangeArrowheads="1"/>
              </p:cNvSpPr>
              <p:nvPr/>
            </p:nvSpPr>
            <p:spPr bwMode="auto">
              <a:xfrm>
                <a:off x="2398" y="2205"/>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3" name="Oval 103"/>
              <p:cNvSpPr>
                <a:spLocks noChangeAspect="1" noChangeArrowheads="1"/>
              </p:cNvSpPr>
              <p:nvPr/>
            </p:nvSpPr>
            <p:spPr bwMode="auto">
              <a:xfrm>
                <a:off x="2977" y="163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4" name="Oval 104"/>
              <p:cNvSpPr>
                <a:spLocks noChangeAspect="1" noChangeArrowheads="1"/>
              </p:cNvSpPr>
              <p:nvPr/>
            </p:nvSpPr>
            <p:spPr bwMode="auto">
              <a:xfrm>
                <a:off x="2014" y="1489"/>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5"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6" name="Oval 106"/>
              <p:cNvSpPr>
                <a:spLocks noChangeAspect="1" noChangeArrowheads="1"/>
              </p:cNvSpPr>
              <p:nvPr/>
            </p:nvSpPr>
            <p:spPr bwMode="auto">
              <a:xfrm>
                <a:off x="3023" y="2641"/>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7" name="Oval 107"/>
              <p:cNvSpPr>
                <a:spLocks noChangeAspect="1" noChangeArrowheads="1"/>
              </p:cNvSpPr>
              <p:nvPr/>
            </p:nvSpPr>
            <p:spPr bwMode="auto">
              <a:xfrm>
                <a:off x="3167" y="2641"/>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8" name="Oval 108"/>
              <p:cNvSpPr>
                <a:spLocks noChangeAspect="1" noChangeArrowheads="1"/>
              </p:cNvSpPr>
              <p:nvPr/>
            </p:nvSpPr>
            <p:spPr bwMode="auto">
              <a:xfrm>
                <a:off x="3935" y="1294"/>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29" name="Oval 109"/>
              <p:cNvSpPr>
                <a:spLocks noChangeAspect="1" noChangeArrowheads="1"/>
              </p:cNvSpPr>
              <p:nvPr/>
            </p:nvSpPr>
            <p:spPr bwMode="auto">
              <a:xfrm>
                <a:off x="3838" y="1151"/>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0" name="Oval 110"/>
              <p:cNvSpPr>
                <a:spLocks noChangeAspect="1" noChangeArrowheads="1"/>
              </p:cNvSpPr>
              <p:nvPr/>
            </p:nvSpPr>
            <p:spPr bwMode="auto">
              <a:xfrm>
                <a:off x="4130" y="1294"/>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1" name="Oval 111"/>
              <p:cNvSpPr>
                <a:spLocks noChangeAspect="1" noChangeArrowheads="1"/>
              </p:cNvSpPr>
              <p:nvPr/>
            </p:nvSpPr>
            <p:spPr bwMode="auto">
              <a:xfrm>
                <a:off x="4417" y="1151"/>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2" name="Oval 112"/>
              <p:cNvSpPr>
                <a:spLocks noChangeAspect="1" noChangeArrowheads="1"/>
              </p:cNvSpPr>
              <p:nvPr/>
            </p:nvSpPr>
            <p:spPr bwMode="auto">
              <a:xfrm>
                <a:off x="4365" y="1730"/>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3" name="Oval 113"/>
              <p:cNvSpPr>
                <a:spLocks noChangeAspect="1" noChangeArrowheads="1"/>
              </p:cNvSpPr>
              <p:nvPr/>
            </p:nvSpPr>
            <p:spPr bwMode="auto">
              <a:xfrm>
                <a:off x="4990" y="1873"/>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4" name="Oval 114"/>
              <p:cNvSpPr>
                <a:spLocks noChangeAspect="1" noChangeArrowheads="1"/>
              </p:cNvSpPr>
              <p:nvPr/>
            </p:nvSpPr>
            <p:spPr bwMode="auto">
              <a:xfrm>
                <a:off x="4899" y="1346"/>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5"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6" name="Oval 116"/>
              <p:cNvSpPr>
                <a:spLocks noChangeAspect="1" noChangeArrowheads="1"/>
              </p:cNvSpPr>
              <p:nvPr/>
            </p:nvSpPr>
            <p:spPr bwMode="auto">
              <a:xfrm>
                <a:off x="2496" y="3695"/>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7" name="Oval 117"/>
              <p:cNvSpPr>
                <a:spLocks noChangeAspect="1" noChangeArrowheads="1"/>
              </p:cNvSpPr>
              <p:nvPr/>
            </p:nvSpPr>
            <p:spPr bwMode="auto">
              <a:xfrm>
                <a:off x="3889" y="2641"/>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8" name="Oval 118"/>
              <p:cNvSpPr>
                <a:spLocks noChangeAspect="1" noChangeArrowheads="1"/>
              </p:cNvSpPr>
              <p:nvPr/>
            </p:nvSpPr>
            <p:spPr bwMode="auto">
              <a:xfrm>
                <a:off x="4176" y="316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39"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0" name="Oval 120"/>
              <p:cNvSpPr>
                <a:spLocks noChangeAspect="1" noChangeArrowheads="1"/>
              </p:cNvSpPr>
              <p:nvPr/>
            </p:nvSpPr>
            <p:spPr bwMode="auto">
              <a:xfrm>
                <a:off x="1297" y="1821"/>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1" name="Oval 121"/>
              <p:cNvSpPr>
                <a:spLocks noChangeAspect="1" noChangeArrowheads="1"/>
              </p:cNvSpPr>
              <p:nvPr/>
            </p:nvSpPr>
            <p:spPr bwMode="auto">
              <a:xfrm>
                <a:off x="1584" y="1821"/>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2" name="Oval 122"/>
              <p:cNvSpPr>
                <a:spLocks noChangeAspect="1" noChangeArrowheads="1"/>
              </p:cNvSpPr>
              <p:nvPr/>
            </p:nvSpPr>
            <p:spPr bwMode="auto">
              <a:xfrm>
                <a:off x="1538" y="1730"/>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3" name="Oval 123"/>
              <p:cNvSpPr>
                <a:spLocks noChangeAspect="1" noChangeArrowheads="1"/>
              </p:cNvSpPr>
              <p:nvPr/>
            </p:nvSpPr>
            <p:spPr bwMode="auto">
              <a:xfrm>
                <a:off x="2352" y="2303"/>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4" name="Oval 124"/>
              <p:cNvSpPr>
                <a:spLocks noChangeAspect="1" noChangeArrowheads="1"/>
              </p:cNvSpPr>
              <p:nvPr/>
            </p:nvSpPr>
            <p:spPr bwMode="auto">
              <a:xfrm>
                <a:off x="2782" y="2205"/>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5" name="Oval 125"/>
              <p:cNvSpPr>
                <a:spLocks noChangeAspect="1" noChangeArrowheads="1"/>
              </p:cNvSpPr>
              <p:nvPr/>
            </p:nvSpPr>
            <p:spPr bwMode="auto">
              <a:xfrm>
                <a:off x="2496" y="721"/>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6" name="Oval 126"/>
              <p:cNvSpPr>
                <a:spLocks noChangeAspect="1" noChangeArrowheads="1"/>
              </p:cNvSpPr>
              <p:nvPr/>
            </p:nvSpPr>
            <p:spPr bwMode="auto">
              <a:xfrm>
                <a:off x="2541" y="2257"/>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7" name="Oval 127"/>
              <p:cNvSpPr>
                <a:spLocks noChangeAspect="1" noChangeArrowheads="1"/>
              </p:cNvSpPr>
              <p:nvPr/>
            </p:nvSpPr>
            <p:spPr bwMode="auto">
              <a:xfrm>
                <a:off x="2157" y="962"/>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8" name="Oval 128"/>
              <p:cNvSpPr>
                <a:spLocks noChangeAspect="1" noChangeArrowheads="1"/>
              </p:cNvSpPr>
              <p:nvPr/>
            </p:nvSpPr>
            <p:spPr bwMode="auto">
              <a:xfrm>
                <a:off x="2111" y="2257"/>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49" name="Oval 129"/>
              <p:cNvSpPr>
                <a:spLocks noChangeAspect="1" noChangeArrowheads="1"/>
              </p:cNvSpPr>
              <p:nvPr/>
            </p:nvSpPr>
            <p:spPr bwMode="auto">
              <a:xfrm>
                <a:off x="2736" y="163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0"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1" name="Oval 131"/>
              <p:cNvSpPr>
                <a:spLocks noChangeAspect="1" noChangeArrowheads="1"/>
              </p:cNvSpPr>
              <p:nvPr/>
            </p:nvSpPr>
            <p:spPr bwMode="auto">
              <a:xfrm>
                <a:off x="2541" y="1294"/>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2" name="Oval 132"/>
              <p:cNvSpPr>
                <a:spLocks noChangeAspect="1" noChangeArrowheads="1"/>
              </p:cNvSpPr>
              <p:nvPr/>
            </p:nvSpPr>
            <p:spPr bwMode="auto">
              <a:xfrm>
                <a:off x="2736" y="139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3" name="Oval 133"/>
              <p:cNvSpPr>
                <a:spLocks noChangeAspect="1" noChangeArrowheads="1"/>
              </p:cNvSpPr>
              <p:nvPr/>
            </p:nvSpPr>
            <p:spPr bwMode="auto">
              <a:xfrm>
                <a:off x="1153" y="435"/>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4" name="Oval 134"/>
              <p:cNvSpPr>
                <a:spLocks noChangeAspect="1" noChangeArrowheads="1"/>
              </p:cNvSpPr>
              <p:nvPr/>
            </p:nvSpPr>
            <p:spPr bwMode="auto">
              <a:xfrm>
                <a:off x="1056" y="624"/>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5" name="Oval 135"/>
              <p:cNvSpPr>
                <a:spLocks noChangeAspect="1" noChangeArrowheads="1"/>
              </p:cNvSpPr>
              <p:nvPr/>
            </p:nvSpPr>
            <p:spPr bwMode="auto">
              <a:xfrm>
                <a:off x="1630" y="578"/>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6" name="Oval 136"/>
              <p:cNvSpPr>
                <a:spLocks noChangeAspect="1" noChangeArrowheads="1"/>
              </p:cNvSpPr>
              <p:nvPr/>
            </p:nvSpPr>
            <p:spPr bwMode="auto">
              <a:xfrm>
                <a:off x="1343" y="1008"/>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7" name="Oval 137"/>
              <p:cNvSpPr>
                <a:spLocks noChangeAspect="1" noChangeArrowheads="1"/>
              </p:cNvSpPr>
              <p:nvPr/>
            </p:nvSpPr>
            <p:spPr bwMode="auto">
              <a:xfrm>
                <a:off x="2255" y="201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8" name="Oval 138"/>
              <p:cNvSpPr>
                <a:spLocks noChangeAspect="1" noChangeArrowheads="1"/>
              </p:cNvSpPr>
              <p:nvPr/>
            </p:nvSpPr>
            <p:spPr bwMode="auto">
              <a:xfrm>
                <a:off x="3218" y="2114"/>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59" name="Oval 139"/>
              <p:cNvSpPr>
                <a:spLocks noChangeAspect="1" noChangeArrowheads="1"/>
              </p:cNvSpPr>
              <p:nvPr/>
            </p:nvSpPr>
            <p:spPr bwMode="auto">
              <a:xfrm>
                <a:off x="3075" y="2114"/>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0" name="Oval 140"/>
              <p:cNvSpPr>
                <a:spLocks noChangeAspect="1" noChangeArrowheads="1"/>
              </p:cNvSpPr>
              <p:nvPr/>
            </p:nvSpPr>
            <p:spPr bwMode="auto">
              <a:xfrm>
                <a:off x="3218" y="1632"/>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1" name="Oval 141"/>
              <p:cNvSpPr>
                <a:spLocks noChangeAspect="1" noChangeArrowheads="1"/>
              </p:cNvSpPr>
              <p:nvPr/>
            </p:nvSpPr>
            <p:spPr bwMode="auto">
              <a:xfrm>
                <a:off x="3310" y="1776"/>
                <a:ext cx="52"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2" name="Oval 142"/>
              <p:cNvSpPr>
                <a:spLocks noChangeAspect="1" noChangeArrowheads="1"/>
              </p:cNvSpPr>
              <p:nvPr/>
            </p:nvSpPr>
            <p:spPr bwMode="auto">
              <a:xfrm>
                <a:off x="3694" y="910"/>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3"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4" name="Oval 144"/>
              <p:cNvSpPr>
                <a:spLocks noChangeAspect="1" noChangeArrowheads="1"/>
              </p:cNvSpPr>
              <p:nvPr/>
            </p:nvSpPr>
            <p:spPr bwMode="auto">
              <a:xfrm>
                <a:off x="3218" y="383"/>
                <a:ext cx="46"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5" name="Oval 145"/>
              <p:cNvSpPr>
                <a:spLocks noChangeAspect="1" noChangeArrowheads="1"/>
              </p:cNvSpPr>
              <p:nvPr/>
            </p:nvSpPr>
            <p:spPr bwMode="auto">
              <a:xfrm>
                <a:off x="3310" y="286"/>
                <a:ext cx="52" cy="52"/>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166" name="Oval 146"/>
              <p:cNvSpPr>
                <a:spLocks noChangeAspect="1" noChangeArrowheads="1"/>
              </p:cNvSpPr>
              <p:nvPr/>
            </p:nvSpPr>
            <p:spPr bwMode="auto">
              <a:xfrm>
                <a:off x="3075" y="578"/>
                <a:ext cx="46" cy="46"/>
              </a:xfrm>
              <a:prstGeom prst="ellipse">
                <a:avLst/>
              </a:prstGeom>
              <a:solidFill>
                <a:srgbClr val="000000"/>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grpSp>
        <p:grpSp>
          <p:nvGrpSpPr>
            <p:cNvPr id="48" name="Group 147"/>
            <p:cNvGrpSpPr>
              <a:grpSpLocks noChangeAspect="1"/>
            </p:cNvGrpSpPr>
            <p:nvPr/>
          </p:nvGrpSpPr>
          <p:grpSpPr bwMode="auto">
            <a:xfrm>
              <a:off x="1654288" y="388826"/>
              <a:ext cx="5381400" cy="4489674"/>
              <a:chOff x="865" y="191"/>
              <a:chExt cx="3166" cy="2642"/>
            </a:xfrm>
          </p:grpSpPr>
          <p:sp>
            <p:nvSpPr>
              <p:cNvPr id="53" name="Line 148"/>
              <p:cNvSpPr>
                <a:spLocks noChangeAspect="1" noChangeShapeType="1"/>
              </p:cNvSpPr>
              <p:nvPr/>
            </p:nvSpPr>
            <p:spPr bwMode="auto">
              <a:xfrm flipH="1">
                <a:off x="865" y="1538"/>
                <a:ext cx="1583" cy="1295"/>
              </a:xfrm>
              <a:prstGeom prst="line">
                <a:avLst/>
              </a:prstGeom>
              <a:noFill/>
              <a:ln w="635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54" name="Line 149"/>
              <p:cNvSpPr>
                <a:spLocks noChangeAspect="1" noChangeShapeType="1"/>
              </p:cNvSpPr>
              <p:nvPr/>
            </p:nvSpPr>
            <p:spPr bwMode="auto">
              <a:xfrm flipV="1">
                <a:off x="2448" y="191"/>
                <a:ext cx="0" cy="1347"/>
              </a:xfrm>
              <a:prstGeom prst="line">
                <a:avLst/>
              </a:prstGeom>
              <a:noFill/>
              <a:ln w="635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55" name="Line 150"/>
              <p:cNvSpPr>
                <a:spLocks noChangeAspect="1" noChangeShapeType="1"/>
              </p:cNvSpPr>
              <p:nvPr/>
            </p:nvSpPr>
            <p:spPr bwMode="auto">
              <a:xfrm>
                <a:off x="2448" y="1538"/>
                <a:ext cx="1583" cy="1009"/>
              </a:xfrm>
              <a:prstGeom prst="line">
                <a:avLst/>
              </a:prstGeom>
              <a:noFill/>
              <a:ln w="63500">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grpSp>
        <p:sp>
          <p:nvSpPr>
            <p:cNvPr id="49" name="AutoShape 160"/>
            <p:cNvSpPr>
              <a:spLocks noChangeAspect="1" noChangeArrowheads="1"/>
            </p:cNvSpPr>
            <p:nvPr/>
          </p:nvSpPr>
          <p:spPr bwMode="auto">
            <a:xfrm>
              <a:off x="3993686" y="4255652"/>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51" name="AutoShape 161"/>
            <p:cNvSpPr>
              <a:spLocks noChangeAspect="1" noChangeArrowheads="1"/>
            </p:cNvSpPr>
            <p:nvPr/>
          </p:nvSpPr>
          <p:spPr bwMode="auto">
            <a:xfrm>
              <a:off x="5728927" y="1810788"/>
              <a:ext cx="399687" cy="399363"/>
            </a:xfrm>
            <a:prstGeom prst="octagon">
              <a:avLst>
                <a:gd name="adj" fmla="val 29287"/>
              </a:avLst>
            </a:prstGeom>
            <a:solidFill>
              <a:srgbClr val="008000"/>
            </a:solidFill>
            <a:ln w="9525">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sp>
          <p:nvSpPr>
            <p:cNvPr id="52" name="AutoShape 162"/>
            <p:cNvSpPr>
              <a:spLocks noChangeAspect="1" noChangeArrowheads="1"/>
            </p:cNvSpPr>
            <p:nvPr/>
          </p:nvSpPr>
          <p:spPr bwMode="auto">
            <a:xfrm>
              <a:off x="2775114" y="1771826"/>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rebuchet MS" pitchFamily="34" charset="0"/>
                <a:ea typeface="+mn-ea"/>
                <a:cs typeface="+mn-cs"/>
              </a:endParaRPr>
            </a:p>
          </p:txBody>
        </p:sp>
      </p:grpSp>
      <p:sp>
        <p:nvSpPr>
          <p:cNvPr id="167" name="TextBox 166"/>
          <p:cNvSpPr txBox="1">
            <a:spLocks noChangeArrowheads="1"/>
          </p:cNvSpPr>
          <p:nvPr/>
        </p:nvSpPr>
        <p:spPr bwMode="auto">
          <a:xfrm>
            <a:off x="5686218" y="2414587"/>
            <a:ext cx="3269311"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31775" marR="0" lvl="0" indent="-231775" algn="l" defTabSz="914400" rtl="0" eaLnBrk="0" fontAlgn="base" latinLnBrk="0" hangingPunct="0">
              <a:lnSpc>
                <a:spcPct val="100000"/>
              </a:lnSpc>
              <a:spcBef>
                <a:spcPct val="0"/>
              </a:spcBef>
              <a:spcAft>
                <a:spcPts val="60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Each cluster has a center</a:t>
            </a:r>
          </a:p>
          <a:p>
            <a:pPr marL="231775" marR="0" lvl="0" indent="-231775" algn="l" defTabSz="914400" rtl="0" eaLnBrk="0" fontAlgn="base" latinLnBrk="0" hangingPunct="0">
              <a:lnSpc>
                <a:spcPct val="100000"/>
              </a:lnSpc>
              <a:spcBef>
                <a:spcPct val="0"/>
              </a:spcBef>
              <a:spcAft>
                <a:spcPts val="60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68" name="TextBox 67"/>
          <p:cNvSpPr txBox="1">
            <a:spLocks noChangeArrowheads="1"/>
          </p:cNvSpPr>
          <p:nvPr/>
        </p:nvSpPr>
        <p:spPr bwMode="auto">
          <a:xfrm>
            <a:off x="5686218" y="3220565"/>
            <a:ext cx="3285943"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31775" marR="0" lvl="0" indent="-231775" algn="l" defTabSz="914400" rtl="0" eaLnBrk="0" fontAlgn="base" latinLnBrk="0" hangingPunct="0">
              <a:lnSpc>
                <a:spcPct val="100000"/>
              </a:lnSpc>
              <a:spcBef>
                <a:spcPct val="0"/>
              </a:spcBef>
              <a:spcAft>
                <a:spcPts val="60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To determine which word to assign to new image region (</a:t>
            </a:r>
            <a:r>
              <a:rPr kumimoji="0" lang="en-US" sz="2000" b="0" i="0" u="none" strike="noStrike" kern="1200" cap="none" spc="0" normalizeH="0" baseline="0" noProof="0" dirty="0" err="1">
                <a:ln>
                  <a:noFill/>
                </a:ln>
                <a:solidFill>
                  <a:srgbClr val="000000"/>
                </a:solidFill>
                <a:effectLst/>
                <a:uLnTx/>
                <a:uFillTx/>
                <a:latin typeface="Arial"/>
                <a:ea typeface="+mn-ea"/>
                <a:cs typeface="+mn-cs"/>
              </a:rPr>
              <a:t>e.q</a:t>
            </a:r>
            <a:r>
              <a:rPr kumimoji="0" lang="en-US" sz="2000" b="0" i="0" u="none" strike="noStrike" kern="1200" cap="none" spc="0" normalizeH="0" baseline="0" noProof="0" dirty="0">
                <a:ln>
                  <a:noFill/>
                </a:ln>
                <a:solidFill>
                  <a:srgbClr val="000000"/>
                </a:solidFill>
                <a:effectLst/>
                <a:uLnTx/>
                <a:uFillTx/>
                <a:latin typeface="Arial"/>
                <a:ea typeface="+mn-ea"/>
                <a:cs typeface="+mn-cs"/>
              </a:rPr>
              <a:t>. query), find closest cluster center</a:t>
            </a:r>
          </a:p>
          <a:p>
            <a:pPr marL="231775" marR="0" lvl="0" indent="-231775" algn="l" defTabSz="914400" rtl="0" eaLnBrk="0" fontAlgn="base" latinLnBrk="0" hangingPunct="0">
              <a:lnSpc>
                <a:spcPct val="100000"/>
              </a:lnSpc>
              <a:spcBef>
                <a:spcPct val="0"/>
              </a:spcBef>
              <a:spcAft>
                <a:spcPts val="60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70" name="TextBox 169"/>
          <p:cNvSpPr txBox="1"/>
          <p:nvPr/>
        </p:nvSpPr>
        <p:spPr>
          <a:xfrm>
            <a:off x="1573699" y="4126468"/>
            <a:ext cx="10980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Word #3</a:t>
            </a:r>
          </a:p>
        </p:txBody>
      </p:sp>
      <p:cxnSp>
        <p:nvCxnSpPr>
          <p:cNvPr id="173" name="Curved Connector 172"/>
          <p:cNvCxnSpPr/>
          <p:nvPr/>
        </p:nvCxnSpPr>
        <p:spPr bwMode="auto">
          <a:xfrm>
            <a:off x="1554261" y="4080304"/>
            <a:ext cx="2602261" cy="375635"/>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75" name="Curved Connector 174"/>
          <p:cNvCxnSpPr/>
          <p:nvPr/>
        </p:nvCxnSpPr>
        <p:spPr bwMode="auto">
          <a:xfrm flipV="1">
            <a:off x="1076696" y="4659156"/>
            <a:ext cx="2948122" cy="856466"/>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71" name="Text Box 90"/>
          <p:cNvSpPr txBox="1">
            <a:spLocks noChangeArrowheads="1"/>
          </p:cNvSpPr>
          <p:nvPr/>
        </p:nvSpPr>
        <p:spPr bwMode="auto">
          <a:xfrm>
            <a:off x="5670" y="6609930"/>
            <a:ext cx="1778885"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Adapted from K. </a:t>
            </a:r>
            <a:r>
              <a:rPr kumimoji="0" lang="en-US" sz="10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Grauman</a:t>
            </a:r>
            <a:endPar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2" name="TextBox 1"/>
          <p:cNvSpPr txBox="1"/>
          <p:nvPr/>
        </p:nvSpPr>
        <p:spPr>
          <a:xfrm>
            <a:off x="1955083" y="5391607"/>
            <a:ext cx="8130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Query</a:t>
            </a:r>
          </a:p>
        </p:txBody>
      </p:sp>
      <p:sp>
        <p:nvSpPr>
          <p:cNvPr id="3" name="TextBox 2"/>
          <p:cNvSpPr txBox="1"/>
          <p:nvPr/>
        </p:nvSpPr>
        <p:spPr>
          <a:xfrm>
            <a:off x="3682403" y="2750722"/>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a:ea typeface="+mn-ea"/>
                <a:cs typeface="+mn-cs"/>
              </a:rPr>
              <a:t>1</a:t>
            </a:r>
          </a:p>
        </p:txBody>
      </p:sp>
      <p:sp>
        <p:nvSpPr>
          <p:cNvPr id="169" name="TextBox 168"/>
          <p:cNvSpPr txBox="1"/>
          <p:nvPr/>
        </p:nvSpPr>
        <p:spPr>
          <a:xfrm>
            <a:off x="4894973" y="2844018"/>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a:ea typeface="+mn-ea"/>
                <a:cs typeface="+mn-cs"/>
              </a:rPr>
              <a:t>2</a:t>
            </a:r>
          </a:p>
        </p:txBody>
      </p:sp>
      <p:sp>
        <p:nvSpPr>
          <p:cNvPr id="172" name="TextBox 171"/>
          <p:cNvSpPr txBox="1"/>
          <p:nvPr/>
        </p:nvSpPr>
        <p:spPr>
          <a:xfrm>
            <a:off x="4371281" y="4296331"/>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a:ea typeface="+mn-ea"/>
                <a:cs typeface="+mn-cs"/>
              </a:rPr>
              <a:t>3</a:t>
            </a:r>
          </a:p>
        </p:txBody>
      </p:sp>
      <p:sp>
        <p:nvSpPr>
          <p:cNvPr id="174" name="TextBox 67"/>
          <p:cNvSpPr txBox="1">
            <a:spLocks noChangeArrowheads="1"/>
          </p:cNvSpPr>
          <p:nvPr/>
        </p:nvSpPr>
        <p:spPr bwMode="auto">
          <a:xfrm>
            <a:off x="5669586" y="4617716"/>
            <a:ext cx="3317781"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31775" marR="0" lvl="0" indent="-231775" algn="l" defTabSz="914400" rtl="0" eaLnBrk="0" fontAlgn="base" latinLnBrk="0" hangingPunct="0">
              <a:lnSpc>
                <a:spcPct val="100000"/>
              </a:lnSpc>
              <a:spcBef>
                <a:spcPct val="0"/>
              </a:spcBef>
              <a:spcAft>
                <a:spcPts val="600"/>
              </a:spcAft>
              <a:buClrTx/>
              <a:buSzTx/>
              <a:buFont typeface="Arial" pitchFamily="34" charset="0"/>
              <a:buChar char="•"/>
              <a:tabLst/>
              <a:defRPr/>
            </a:pPr>
            <a:r>
              <a:rPr kumimoji="0" lang="en-US" sz="2000" b="0" i="1" u="none" strike="noStrike" kern="1200" cap="none" spc="0" normalizeH="0" baseline="0" noProof="0" dirty="0">
                <a:ln>
                  <a:noFill/>
                </a:ln>
                <a:solidFill>
                  <a:srgbClr val="000000"/>
                </a:solidFill>
                <a:effectLst/>
                <a:uLnTx/>
                <a:uFillTx/>
                <a:latin typeface="Arial"/>
                <a:ea typeface="+mn-ea"/>
                <a:cs typeface="+mn-cs"/>
              </a:rPr>
              <a:t>To compare features: </a:t>
            </a:r>
            <a:r>
              <a:rPr kumimoji="0" lang="en-US" sz="2000" b="0" i="0" u="none" strike="noStrike" kern="1200" cap="none" spc="0" normalizeH="0" baseline="0" noProof="0" dirty="0">
                <a:ln>
                  <a:noFill/>
                </a:ln>
                <a:solidFill>
                  <a:srgbClr val="000000"/>
                </a:solidFill>
                <a:effectLst/>
                <a:uLnTx/>
                <a:uFillTx/>
                <a:latin typeface="Arial"/>
                <a:ea typeface="+mn-ea"/>
                <a:cs typeface="+mn-cs"/>
              </a:rPr>
              <a:t>Only compare query to others in same </a:t>
            </a:r>
            <a:r>
              <a:rPr kumimoji="0" lang="en-US" sz="2000" b="0" i="0" u="none" strike="noStrike" kern="1200" cap="none" spc="0" normalizeH="0" baseline="0" noProof="0" dirty="0" err="1">
                <a:ln>
                  <a:noFill/>
                </a:ln>
                <a:solidFill>
                  <a:srgbClr val="000000"/>
                </a:solidFill>
                <a:effectLst/>
                <a:uLnTx/>
                <a:uFillTx/>
                <a:latin typeface="Arial"/>
                <a:ea typeface="+mn-ea"/>
                <a:cs typeface="+mn-cs"/>
              </a:rPr>
              <a:t>cluste</a:t>
            </a:r>
            <a:r>
              <a:rPr lang="en-US" sz="2000" dirty="0">
                <a:solidFill>
                  <a:srgbClr val="000000"/>
                </a:solidFill>
                <a:latin typeface="Arial"/>
              </a:rPr>
              <a:t>r, or just compare word IDs</a:t>
            </a: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231775" marR="0" lvl="0" indent="-231775" algn="l" defTabSz="914400" rtl="0" eaLnBrk="0" fontAlgn="base" latinLnBrk="0" hangingPunct="0">
              <a:lnSpc>
                <a:spcPct val="100000"/>
              </a:lnSpc>
              <a:spcBef>
                <a:spcPct val="0"/>
              </a:spcBef>
              <a:spcAft>
                <a:spcPts val="60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77" name="TextBox 67"/>
          <p:cNvSpPr txBox="1">
            <a:spLocks noChangeArrowheads="1"/>
          </p:cNvSpPr>
          <p:nvPr/>
        </p:nvSpPr>
        <p:spPr bwMode="auto">
          <a:xfrm>
            <a:off x="5676214" y="6002572"/>
            <a:ext cx="331778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31775" marR="0" lvl="0" indent="-231775" algn="l" defTabSz="914400" rtl="0" eaLnBrk="0" fontAlgn="base" latinLnBrk="0" hangingPunct="0">
              <a:lnSpc>
                <a:spcPct val="100000"/>
              </a:lnSpc>
              <a:spcBef>
                <a:spcPct val="0"/>
              </a:spcBef>
              <a:spcAft>
                <a:spcPts val="600"/>
              </a:spcAft>
              <a:buClrTx/>
              <a:buSzTx/>
              <a:buFont typeface="Arial" pitchFamily="34" charset="0"/>
              <a:buChar char="•"/>
              <a:tabLst/>
              <a:defRPr/>
            </a:pPr>
            <a:r>
              <a:rPr kumimoji="0" lang="en-US" sz="2000" b="0" i="1" u="none" strike="noStrike" kern="1200" cap="none" spc="0" normalizeH="0" baseline="0" noProof="0" dirty="0">
                <a:ln>
                  <a:noFill/>
                </a:ln>
                <a:solidFill>
                  <a:srgbClr val="000000"/>
                </a:solidFill>
                <a:effectLst/>
                <a:uLnTx/>
                <a:uFillTx/>
                <a:latin typeface="Arial"/>
                <a:ea typeface="+mn-ea"/>
                <a:cs typeface="+mn-cs"/>
              </a:rPr>
              <a:t>To compare images:</a:t>
            </a:r>
            <a:r>
              <a:rPr kumimoji="0" lang="en-US" sz="2000" b="0" i="0" u="none" strike="noStrike" kern="1200" cap="none" spc="0" normalizeH="0" baseline="0" noProof="0" dirty="0">
                <a:ln>
                  <a:noFill/>
                </a:ln>
                <a:solidFill>
                  <a:srgbClr val="000000"/>
                </a:solidFill>
                <a:effectLst/>
                <a:uLnTx/>
                <a:uFillTx/>
                <a:latin typeface="Arial"/>
                <a:ea typeface="+mn-ea"/>
                <a:cs typeface="+mn-cs"/>
              </a:rPr>
              <a:t>   see next few slides</a:t>
            </a:r>
          </a:p>
        </p:txBody>
      </p:sp>
      <p:sp>
        <p:nvSpPr>
          <p:cNvPr id="4" name="Slide Number Placeholder 3">
            <a:extLst>
              <a:ext uri="{FF2B5EF4-FFF2-40B4-BE49-F238E27FC236}">
                <a16:creationId xmlns:a16="http://schemas.microsoft.com/office/drawing/2014/main" id="{E88701C1-AE3A-4D18-960C-AA63CBE4E94C}"/>
              </a:ext>
            </a:extLst>
          </p:cNvPr>
          <p:cNvSpPr>
            <a:spLocks noGrp="1"/>
          </p:cNvSpPr>
          <p:nvPr>
            <p:ph type="sldNum" sz="quarter" idx="12"/>
          </p:nvPr>
        </p:nvSpPr>
        <p:spPr/>
        <p:txBody>
          <a:bodyPr/>
          <a:lstStyle/>
          <a:p>
            <a:pPr>
              <a:defRPr/>
            </a:pPr>
            <a:fld id="{FF4AA181-C266-46AA-B644-17442AFAF3F6}" type="slidenum">
              <a:rPr lang="en-US" smtClean="0">
                <a:solidFill>
                  <a:srgbClr val="000000"/>
                </a:solidFill>
              </a:rPr>
              <a:pPr>
                <a:defRPr/>
              </a:pPr>
              <a:t>94</a:t>
            </a:fld>
            <a:endParaRPr lang="en-US">
              <a:solidFill>
                <a:srgbClr val="000000"/>
              </a:solidFill>
            </a:endParaRPr>
          </a:p>
        </p:txBody>
      </p:sp>
    </p:spTree>
    <p:extLst>
      <p:ext uri="{BB962C8B-B14F-4D97-AF65-F5344CB8AC3E}">
        <p14:creationId xmlns:p14="http://schemas.microsoft.com/office/powerpoint/2010/main" val="174169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7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7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9" grpId="0" animBg="1"/>
      <p:bldP spid="168" grpId="0"/>
      <p:bldP spid="170" grpId="0"/>
      <p:bldP spid="2" grpId="0"/>
      <p:bldP spid="174" grpId="0"/>
      <p:bldP spid="17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3"/>
          <p:cNvSpPr>
            <a:spLocks noGrp="1"/>
          </p:cNvSpPr>
          <p:nvPr>
            <p:ph type="title"/>
          </p:nvPr>
        </p:nvSpPr>
        <p:spPr>
          <a:xfrm>
            <a:off x="446088" y="0"/>
            <a:ext cx="8229600" cy="1143000"/>
          </a:xfrm>
        </p:spPr>
        <p:txBody>
          <a:bodyPr/>
          <a:lstStyle/>
          <a:p>
            <a:r>
              <a:rPr lang="en-US"/>
              <a:t>Inverted file index</a:t>
            </a:r>
          </a:p>
        </p:txBody>
      </p:sp>
      <p:pic>
        <p:nvPicPr>
          <p:cNvPr id="7782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1419" t="21136" r="10449" b="10669"/>
          <a:stretch>
            <a:fillRect/>
          </a:stretch>
        </p:blipFill>
        <p:spPr bwMode="auto">
          <a:xfrm>
            <a:off x="1103313" y="947060"/>
            <a:ext cx="6645275"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Content Placeholder 4"/>
          <p:cNvSpPr>
            <a:spLocks noGrp="1"/>
          </p:cNvSpPr>
          <p:nvPr>
            <p:ph idx="1"/>
          </p:nvPr>
        </p:nvSpPr>
        <p:spPr>
          <a:xfrm>
            <a:off x="274320" y="5755333"/>
            <a:ext cx="9138330" cy="854598"/>
          </a:xfrm>
        </p:spPr>
        <p:txBody>
          <a:bodyPr/>
          <a:lstStyle/>
          <a:p>
            <a:r>
              <a:rPr lang="en-US" sz="2000" dirty="0"/>
              <a:t>Index database images: map each word to image IDs that contain it</a:t>
            </a:r>
          </a:p>
        </p:txBody>
      </p:sp>
      <p:sp>
        <p:nvSpPr>
          <p:cNvPr id="6" name="Text Box 90"/>
          <p:cNvSpPr txBox="1">
            <a:spLocks noChangeArrowheads="1"/>
          </p:cNvSpPr>
          <p:nvPr/>
        </p:nvSpPr>
        <p:spPr bwMode="auto">
          <a:xfrm>
            <a:off x="5670" y="6609930"/>
            <a:ext cx="1582737"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K. </a:t>
            </a:r>
            <a:r>
              <a:rPr kumimoji="0" lang="en-US" sz="10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Grauman</a:t>
            </a:r>
            <a:endPar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2" name="Rectangle 1"/>
          <p:cNvSpPr/>
          <p:nvPr/>
        </p:nvSpPr>
        <p:spPr bwMode="auto">
          <a:xfrm>
            <a:off x="5943600" y="2888343"/>
            <a:ext cx="449943" cy="239486"/>
          </a:xfrm>
          <a:prstGeom prst="rect">
            <a:avLst/>
          </a:prstGeom>
          <a:solidFill>
            <a:srgbClr val="D0D8E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p:nvPr/>
        </p:nvSpPr>
        <p:spPr bwMode="auto">
          <a:xfrm>
            <a:off x="5943600" y="3429696"/>
            <a:ext cx="449943" cy="239486"/>
          </a:xfrm>
          <a:prstGeom prst="rect">
            <a:avLst/>
          </a:prstGeom>
          <a:solidFill>
            <a:srgbClr val="E9EDF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 name="Rectangle 7"/>
          <p:cNvSpPr/>
          <p:nvPr/>
        </p:nvSpPr>
        <p:spPr bwMode="auto">
          <a:xfrm>
            <a:off x="5943599" y="4993333"/>
            <a:ext cx="449943" cy="239486"/>
          </a:xfrm>
          <a:prstGeom prst="rect">
            <a:avLst/>
          </a:prstGeom>
          <a:solidFill>
            <a:srgbClr val="D0D8E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 name="Slide Number Placeholder 2">
            <a:extLst>
              <a:ext uri="{FF2B5EF4-FFF2-40B4-BE49-F238E27FC236}">
                <a16:creationId xmlns:a16="http://schemas.microsoft.com/office/drawing/2014/main" id="{620ADD46-AE44-4269-9336-908037B32ECE}"/>
              </a:ext>
            </a:extLst>
          </p:cNvPr>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95</a:t>
            </a:fld>
            <a:endParaRPr lang="en-US">
              <a:solidFill>
                <a:srgbClr val="000000"/>
              </a:solidFill>
            </a:endParaRPr>
          </a:p>
        </p:txBody>
      </p:sp>
    </p:spTree>
    <p:extLst>
      <p:ext uri="{BB962C8B-B14F-4D97-AF65-F5344CB8AC3E}">
        <p14:creationId xmlns:p14="http://schemas.microsoft.com/office/powerpoint/2010/main" val="324269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670" t="21136" r="22427" b="16811"/>
          <a:stretch/>
        </p:blipFill>
        <p:spPr bwMode="auto">
          <a:xfrm>
            <a:off x="1906588" y="1166135"/>
            <a:ext cx="5549900" cy="438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4"/>
          <p:cNvSpPr txBox="1">
            <a:spLocks/>
          </p:cNvSpPr>
          <p:nvPr/>
        </p:nvSpPr>
        <p:spPr bwMode="auto">
          <a:xfrm>
            <a:off x="245790" y="5542193"/>
            <a:ext cx="8778939" cy="1190171"/>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For a new query image, find which database images share a word with it, and retrieve those images as matches (or inspect only those further)</a:t>
            </a:r>
          </a:p>
        </p:txBody>
      </p:sp>
      <p:sp>
        <p:nvSpPr>
          <p:cNvPr id="7" name="Title 3"/>
          <p:cNvSpPr txBox="1">
            <a:spLocks/>
          </p:cNvSpPr>
          <p:nvPr/>
        </p:nvSpPr>
        <p:spPr bwMode="auto">
          <a:xfrm>
            <a:off x="446088" y="0"/>
            <a:ext cx="82296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Arial"/>
                <a:ea typeface="+mn-ea"/>
                <a:cs typeface="+mn-cs"/>
              </a:rPr>
              <a:t>Inverted file index</a:t>
            </a:r>
          </a:p>
        </p:txBody>
      </p:sp>
      <p:sp>
        <p:nvSpPr>
          <p:cNvPr id="10" name="TextBox 9"/>
          <p:cNvSpPr txBox="1">
            <a:spLocks noChangeArrowheads="1"/>
          </p:cNvSpPr>
          <p:nvPr/>
        </p:nvSpPr>
        <p:spPr bwMode="auto">
          <a:xfrm>
            <a:off x="435202" y="997860"/>
            <a:ext cx="4579937" cy="83099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000000"/>
                </a:solidFill>
                <a:effectLst/>
                <a:uLnTx/>
                <a:uFillTx/>
                <a:latin typeface="Arial"/>
                <a:ea typeface="+mn-ea"/>
                <a:cs typeface="+mn-cs"/>
              </a:rPr>
              <a:t>When will this indexing process give us a gain in efficiency? </a:t>
            </a:r>
          </a:p>
        </p:txBody>
      </p:sp>
      <p:sp>
        <p:nvSpPr>
          <p:cNvPr id="9" name="Text Box 90"/>
          <p:cNvSpPr txBox="1">
            <a:spLocks noChangeArrowheads="1"/>
          </p:cNvSpPr>
          <p:nvPr/>
        </p:nvSpPr>
        <p:spPr bwMode="auto">
          <a:xfrm>
            <a:off x="5670" y="6609930"/>
            <a:ext cx="2193244"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Adapted from K. </a:t>
            </a:r>
            <a:r>
              <a:rPr kumimoji="0" lang="en-US" sz="10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Grauman</a:t>
            </a:r>
            <a:endPar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grpSp>
        <p:nvGrpSpPr>
          <p:cNvPr id="8" name="Group 8"/>
          <p:cNvGrpSpPr/>
          <p:nvPr/>
        </p:nvGrpSpPr>
        <p:grpSpPr>
          <a:xfrm>
            <a:off x="7162800" y="2535320"/>
            <a:ext cx="2823243" cy="2166523"/>
            <a:chOff x="7162800" y="2564817"/>
            <a:chExt cx="2823243" cy="2166523"/>
          </a:xfrm>
        </p:grpSpPr>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39" t="21136" r="38196" b="33899"/>
            <a:stretch/>
          </p:blipFill>
          <p:spPr bwMode="auto">
            <a:xfrm>
              <a:off x="7680960" y="2564817"/>
              <a:ext cx="2305083" cy="2166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bwMode="auto">
            <a:xfrm>
              <a:off x="7162800" y="3048000"/>
              <a:ext cx="4572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13" name="Group 4"/>
          <p:cNvGrpSpPr/>
          <p:nvPr/>
        </p:nvGrpSpPr>
        <p:grpSpPr>
          <a:xfrm>
            <a:off x="3124200" y="2768054"/>
            <a:ext cx="1524000" cy="904879"/>
            <a:chOff x="3124200" y="2797551"/>
            <a:chExt cx="1524000" cy="904879"/>
          </a:xfrm>
        </p:grpSpPr>
        <p:sp>
          <p:nvSpPr>
            <p:cNvPr id="14" name="Oval 13"/>
            <p:cNvSpPr/>
            <p:nvPr/>
          </p:nvSpPr>
          <p:spPr bwMode="auto">
            <a:xfrm>
              <a:off x="3124200" y="2797551"/>
              <a:ext cx="308113" cy="904879"/>
            </a:xfrm>
            <a:prstGeom prst="ellipse">
              <a:avLst/>
            </a:prstGeom>
            <a:noFill/>
            <a:ln w="381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TextBox 14"/>
            <p:cNvSpPr txBox="1"/>
            <p:nvPr/>
          </p:nvSpPr>
          <p:spPr>
            <a:xfrm>
              <a:off x="3519623" y="3059668"/>
              <a:ext cx="1128577" cy="369332"/>
            </a:xfrm>
            <a:prstGeom prst="rect">
              <a:avLst/>
            </a:prstGeom>
            <a:noFill/>
          </p:spPr>
          <p:txBody>
            <a:bodyPr wrap="square" rtlCol="0">
              <a:spAutoFit/>
            </a:bodyPr>
            <a:lstStyle/>
            <a:p>
              <a:pPr marL="0" marR="0" lvl="0" indent="0" algn="l" defTabSz="91383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w</a:t>
              </a:r>
              <a:r>
                <a:rPr kumimoji="0" lang="en-US" sz="1800" b="1" i="0" u="none" strike="noStrike" kern="1200" cap="none" spc="0" normalizeH="0" baseline="-25000" noProof="0" dirty="0">
                  <a:ln>
                    <a:noFill/>
                  </a:ln>
                  <a:solidFill>
                    <a:srgbClr val="FFFFFF"/>
                  </a:solidFill>
                  <a:effectLst/>
                  <a:uLnTx/>
                  <a:uFillTx/>
                  <a:latin typeface="Arial"/>
                  <a:ea typeface="+mn-ea"/>
                  <a:cs typeface="+mn-cs"/>
                </a:rPr>
                <a:t>91</a:t>
              </a:r>
            </a:p>
          </p:txBody>
        </p:sp>
      </p:grpSp>
      <p:sp>
        <p:nvSpPr>
          <p:cNvPr id="16" name="Rectangle 15"/>
          <p:cNvSpPr/>
          <p:nvPr/>
        </p:nvSpPr>
        <p:spPr bwMode="auto">
          <a:xfrm>
            <a:off x="5029200" y="4911215"/>
            <a:ext cx="2133600" cy="630978"/>
          </a:xfrm>
          <a:prstGeom prst="rect">
            <a:avLst/>
          </a:prstGeom>
          <a:noFill/>
          <a:ln w="381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17" name="Straight Arrow Connector 16"/>
          <p:cNvCxnSpPr/>
          <p:nvPr/>
        </p:nvCxnSpPr>
        <p:spPr bwMode="auto">
          <a:xfrm flipV="1">
            <a:off x="7196051" y="4520900"/>
            <a:ext cx="423949" cy="79802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 name="Straight Arrow Connector 17"/>
          <p:cNvCxnSpPr>
            <a:cxnSpLocks/>
          </p:cNvCxnSpPr>
          <p:nvPr/>
        </p:nvCxnSpPr>
        <p:spPr bwMode="auto">
          <a:xfrm>
            <a:off x="3775587" y="3399503"/>
            <a:ext cx="1253613" cy="1858297"/>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2" name="Slide Number Placeholder 1">
            <a:extLst>
              <a:ext uri="{FF2B5EF4-FFF2-40B4-BE49-F238E27FC236}">
                <a16:creationId xmlns:a16="http://schemas.microsoft.com/office/drawing/2014/main" id="{DC108A76-F704-4159-8DC1-506DF60FD111}"/>
              </a:ext>
            </a:extLst>
          </p:cNvPr>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96</a:t>
            </a:fld>
            <a:endParaRPr lang="en-US">
              <a:solidFill>
                <a:srgbClr val="000000"/>
              </a:solidFill>
            </a:endParaRPr>
          </a:p>
        </p:txBody>
      </p:sp>
    </p:spTree>
    <p:extLst>
      <p:ext uri="{BB962C8B-B14F-4D97-AF65-F5344CB8AC3E}">
        <p14:creationId xmlns:p14="http://schemas.microsoft.com/office/powerpoint/2010/main" val="30638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AutoShape 3"/>
          <p:cNvSpPr>
            <a:spLocks noChangeArrowheads="1"/>
          </p:cNvSpPr>
          <p:nvPr/>
        </p:nvSpPr>
        <p:spPr bwMode="auto">
          <a:xfrm>
            <a:off x="304800" y="1139825"/>
            <a:ext cx="4038600" cy="5260975"/>
          </a:xfrm>
          <a:prstGeom prst="foldedCorner">
            <a:avLst>
              <a:gd name="adj" fmla="val 12500"/>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0900" name="Rectangle 4"/>
          <p:cNvSpPr>
            <a:spLocks noChangeArrowheads="1"/>
          </p:cNvSpPr>
          <p:nvPr/>
        </p:nvSpPr>
        <p:spPr bwMode="auto">
          <a:xfrm>
            <a:off x="304800" y="1143000"/>
            <a:ext cx="3792538"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Of all the sensory impressions proceeding to the brain, the visual experiences are the dominant ones. Our perception of the world around us is based essentially on the messages that reach the brain from our eyes. For a long time it was thought that the retinal image was transmitted point by point to visual centers in the brain; the cerebral cortex was a movie screen, so to speak, upon which the image in the eye was projected. Through the discoveries of Hubel and Wiesel we now know that behind the origin of the visual perception in the brain there is a considerably more complicated course of events. By following the visual impulses along their path to the various cell layers of the optical cortex, Hubel and Wiesel have been able to demonstrate that the </a:t>
            </a:r>
            <a:r>
              <a:rPr kumimoji="0" lang="en-US" sz="1400" b="0" i="1" u="none" strike="noStrike" kern="1200" cap="none" spc="0" normalizeH="0" baseline="0" noProof="0">
                <a:ln>
                  <a:noFill/>
                </a:ln>
                <a:solidFill>
                  <a:srgbClr val="000000"/>
                </a:solidFill>
                <a:effectLst/>
                <a:uLnTx/>
                <a:uFillTx/>
                <a:latin typeface="Arial"/>
                <a:ea typeface="+mn-ea"/>
                <a:cs typeface="+mn-cs"/>
              </a:rPr>
              <a:t>message about the image falling on the retina undergoes a step-wise analysis in a system of nerve cells stored in columns. In this system each cell has its specific function and is responsible for a specific detail in the pattern of the retinal image.</a:t>
            </a: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grpSp>
        <p:nvGrpSpPr>
          <p:cNvPr id="2" name="Group 5"/>
          <p:cNvGrpSpPr>
            <a:grpSpLocks/>
          </p:cNvGrpSpPr>
          <p:nvPr/>
        </p:nvGrpSpPr>
        <p:grpSpPr bwMode="auto">
          <a:xfrm>
            <a:off x="914400" y="1981200"/>
            <a:ext cx="3592513" cy="4572000"/>
            <a:chOff x="768" y="1824"/>
            <a:chExt cx="918" cy="1248"/>
          </a:xfrm>
        </p:grpSpPr>
        <p:pic>
          <p:nvPicPr>
            <p:cNvPr id="80909" name="Picture 6" descr="m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0" name="Oval 7"/>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9"/>
                  </a:solidFill>
                  <a:effectLst/>
                  <a:uLnTx/>
                  <a:uFillTx/>
                  <a:latin typeface="Arial"/>
                  <a:ea typeface="+mn-ea"/>
                  <a:cs typeface="+mn-cs"/>
                </a:rPr>
                <a:t>sensory, brain,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9"/>
                  </a:solidFill>
                  <a:effectLst/>
                  <a:uLnTx/>
                  <a:uFillTx/>
                  <a:latin typeface="Arial"/>
                  <a:ea typeface="+mn-ea"/>
                  <a:cs typeface="+mn-cs"/>
                </a:rPr>
                <a:t>visual, perception,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9"/>
                  </a:solidFill>
                  <a:effectLst/>
                  <a:uLnTx/>
                  <a:uFillTx/>
                  <a:latin typeface="Arial"/>
                  <a:ea typeface="+mn-ea"/>
                  <a:cs typeface="+mn-cs"/>
                </a:rPr>
                <a:t>retinal, cerebral cortex,</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9"/>
                  </a:solidFill>
                  <a:effectLst/>
                  <a:uLnTx/>
                  <a:uFillTx/>
                  <a:latin typeface="Arial"/>
                  <a:ea typeface="+mn-ea"/>
                  <a:cs typeface="+mn-cs"/>
                </a:rPr>
                <a:t>eye, cell, optical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9"/>
                  </a:solidFill>
                  <a:effectLst/>
                  <a:uLnTx/>
                  <a:uFillTx/>
                  <a:latin typeface="Arial"/>
                  <a:ea typeface="+mn-ea"/>
                  <a:cs typeface="+mn-cs"/>
                </a:rPr>
                <a:t>nerve, image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9"/>
                  </a:solidFill>
                  <a:effectLst/>
                  <a:uLnTx/>
                  <a:uFillTx/>
                  <a:latin typeface="Arial"/>
                  <a:ea typeface="+mn-ea"/>
                  <a:cs typeface="+mn-cs"/>
                </a:rPr>
                <a:t>Hubel, Wiesel</a:t>
              </a:r>
            </a:p>
          </p:txBody>
        </p:sp>
      </p:grpSp>
      <p:grpSp>
        <p:nvGrpSpPr>
          <p:cNvPr id="3" name="Group 8"/>
          <p:cNvGrpSpPr>
            <a:grpSpLocks/>
          </p:cNvGrpSpPr>
          <p:nvPr/>
        </p:nvGrpSpPr>
        <p:grpSpPr bwMode="auto">
          <a:xfrm>
            <a:off x="4724400" y="1143000"/>
            <a:ext cx="4191000" cy="5410200"/>
            <a:chOff x="2976" y="720"/>
            <a:chExt cx="2640" cy="3408"/>
          </a:xfrm>
        </p:grpSpPr>
        <p:sp>
          <p:nvSpPr>
            <p:cNvPr id="80904"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0905" name="Rectangle 10"/>
            <p:cNvSpPr>
              <a:spLocks noChangeArrowheads="1"/>
            </p:cNvSpPr>
            <p:nvPr/>
          </p:nvSpPr>
          <p:spPr bwMode="auto">
            <a:xfrm>
              <a:off x="2987" y="720"/>
              <a:ext cx="2389" cy="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80906" name="Group 11"/>
            <p:cNvGrpSpPr>
              <a:grpSpLocks/>
            </p:cNvGrpSpPr>
            <p:nvPr/>
          </p:nvGrpSpPr>
          <p:grpSpPr bwMode="auto">
            <a:xfrm>
              <a:off x="3353" y="1248"/>
              <a:ext cx="2263" cy="2880"/>
              <a:chOff x="768" y="1824"/>
              <a:chExt cx="918" cy="1248"/>
            </a:xfrm>
          </p:grpSpPr>
          <p:pic>
            <p:nvPicPr>
              <p:cNvPr id="80907" name="Picture 12" descr="m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8" name="Oval 13"/>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mn-cs"/>
                  </a:rPr>
                  <a:t>China, trade,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mn-cs"/>
                  </a:rPr>
                  <a:t>surplus, commerce,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mn-cs"/>
                  </a:rPr>
                  <a:t>exports, imports, US,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mn-cs"/>
                  </a:rPr>
                  <a:t>yuan, bank, domestic,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mn-cs"/>
                  </a:rPr>
                  <a:t>foreign, increase,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a:ea typeface="+mn-ea"/>
                    <a:cs typeface="+mn-cs"/>
                  </a:rPr>
                  <a:t>trade, value</a:t>
                </a:r>
              </a:p>
            </p:txBody>
          </p:sp>
        </p:grpSp>
      </p:grpSp>
      <p:sp>
        <p:nvSpPr>
          <p:cNvPr id="80903" name="Text Box 14"/>
          <p:cNvSpPr txBox="1">
            <a:spLocks noChangeArrowheads="1"/>
          </p:cNvSpPr>
          <p:nvPr/>
        </p:nvSpPr>
        <p:spPr bwMode="auto">
          <a:xfrm>
            <a:off x="2971800" y="6553200"/>
            <a:ext cx="617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t>ICCV 2005 short course, L. Fei-Fei</a:t>
            </a:r>
          </a:p>
        </p:txBody>
      </p:sp>
      <p:sp>
        <p:nvSpPr>
          <p:cNvPr id="15" name="Title 3"/>
          <p:cNvSpPr txBox="1">
            <a:spLocks/>
          </p:cNvSpPr>
          <p:nvPr/>
        </p:nvSpPr>
        <p:spPr bwMode="auto">
          <a:xfrm>
            <a:off x="0" y="0"/>
            <a:ext cx="91440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Arial"/>
                <a:ea typeface="+mn-ea"/>
                <a:cs typeface="+mn-cs"/>
              </a:rPr>
              <a:t>How to describe documents with words?</a:t>
            </a:r>
          </a:p>
        </p:txBody>
      </p:sp>
      <p:sp>
        <p:nvSpPr>
          <p:cNvPr id="4" name="Slide Number Placeholder 3">
            <a:extLst>
              <a:ext uri="{FF2B5EF4-FFF2-40B4-BE49-F238E27FC236}">
                <a16:creationId xmlns:a16="http://schemas.microsoft.com/office/drawing/2014/main" id="{8158FD17-8377-4A17-B675-281682347026}"/>
              </a:ext>
            </a:extLst>
          </p:cNvPr>
          <p:cNvSpPr>
            <a:spLocks noGrp="1"/>
          </p:cNvSpPr>
          <p:nvPr>
            <p:ph type="sldNum" sz="quarter" idx="12"/>
          </p:nvPr>
        </p:nvSpPr>
        <p:spPr/>
        <p:txBody>
          <a:bodyPr/>
          <a:lstStyle/>
          <a:p>
            <a:pPr>
              <a:defRPr/>
            </a:pPr>
            <a:fld id="{A664FDFC-37C2-4583-A665-1AFED6814B40}" type="slidenum">
              <a:rPr lang="en-US" smtClean="0"/>
              <a:pPr>
                <a:defRPr/>
              </a:pPr>
              <a:t>97</a:t>
            </a:fld>
            <a:endParaRPr lang="en-US"/>
          </a:p>
        </p:txBody>
      </p:sp>
    </p:spTree>
    <p:extLst>
      <p:ext uri="{BB962C8B-B14F-4D97-AF65-F5344CB8AC3E}">
        <p14:creationId xmlns:p14="http://schemas.microsoft.com/office/powerpoint/2010/main" val="3773386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Content Placeholder 6"/>
          <p:cNvSpPr>
            <a:spLocks noGrp="1"/>
          </p:cNvSpPr>
          <p:nvPr>
            <p:ph idx="4294967295"/>
          </p:nvPr>
        </p:nvSpPr>
        <p:spPr>
          <a:xfrm>
            <a:off x="628650" y="1420813"/>
            <a:ext cx="4856163" cy="4495800"/>
          </a:xfrm>
        </p:spPr>
        <p:txBody>
          <a:bodyPr/>
          <a:lstStyle/>
          <a:p>
            <a:pPr eaLnBrk="1" hangingPunct="1">
              <a:spcAft>
                <a:spcPts val="1200"/>
              </a:spcAft>
            </a:pPr>
            <a:r>
              <a:rPr lang="en-US" sz="2800" dirty="0"/>
              <a:t>Summarize entire image based on its distribution (histogram) of word occurrences</a:t>
            </a:r>
          </a:p>
          <a:p>
            <a:pPr eaLnBrk="1" hangingPunct="1">
              <a:spcAft>
                <a:spcPts val="1200"/>
              </a:spcAft>
            </a:pPr>
            <a:r>
              <a:rPr lang="en-US" sz="2800" dirty="0"/>
              <a:t>Analogous to bag of words representation commonly used for documents</a:t>
            </a:r>
          </a:p>
        </p:txBody>
      </p:sp>
      <p:grpSp>
        <p:nvGrpSpPr>
          <p:cNvPr id="83972" name="Group 4"/>
          <p:cNvGrpSpPr>
            <a:grpSpLocks/>
          </p:cNvGrpSpPr>
          <p:nvPr/>
        </p:nvGrpSpPr>
        <p:grpSpPr bwMode="auto">
          <a:xfrm>
            <a:off x="529148" y="5546724"/>
            <a:ext cx="4803266" cy="781403"/>
            <a:chOff x="96" y="96"/>
            <a:chExt cx="5616" cy="912"/>
          </a:xfrm>
        </p:grpSpPr>
        <p:sp>
          <p:nvSpPr>
            <p:cNvPr id="84009"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pic>
          <p:nvPicPr>
            <p:cNvPr id="84010" name="Picture 6"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1" name="Picture 7" descr="ermine"/>
            <p:cNvPicPr>
              <a:picLocks noChangeAspect="1" noChangeArrowheads="1"/>
            </p:cNvPicPr>
            <p:nvPr/>
          </p:nvPicPr>
          <p:blipFill>
            <a:blip r:embed="rId4" cstate="print">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2" name="Picture 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3" name="Picture 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4" name="Picture 1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5" name="Picture 1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6" name="Picture 12"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7" name="Picture 13"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8" name="Picture 14"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9" name="Picture 1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0" name="Picture 16"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1" name="Picture 17"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2" name="Picture 18"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3" name="Picture 19"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4" name="Picture 20"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5" name="Picture 21"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6" name="Picture 22"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9" name="Title 3"/>
          <p:cNvSpPr txBox="1">
            <a:spLocks/>
          </p:cNvSpPr>
          <p:nvPr/>
        </p:nvSpPr>
        <p:spPr bwMode="auto">
          <a:xfrm>
            <a:off x="0" y="0"/>
            <a:ext cx="91440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Arial"/>
                <a:ea typeface="+mn-ea"/>
                <a:cs typeface="+mn-cs"/>
              </a:rPr>
              <a:t>Describing images w/ visual words</a:t>
            </a:r>
          </a:p>
        </p:txBody>
      </p:sp>
      <p:sp>
        <p:nvSpPr>
          <p:cNvPr id="3" name="TextBox 2"/>
          <p:cNvSpPr txBox="1"/>
          <p:nvPr/>
        </p:nvSpPr>
        <p:spPr>
          <a:xfrm>
            <a:off x="1940767" y="5082171"/>
            <a:ext cx="19800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Feature patches: </a:t>
            </a:r>
          </a:p>
        </p:txBody>
      </p:sp>
      <p:sp>
        <p:nvSpPr>
          <p:cNvPr id="67" name="Text Box 90"/>
          <p:cNvSpPr txBox="1">
            <a:spLocks noChangeArrowheads="1"/>
          </p:cNvSpPr>
          <p:nvPr/>
        </p:nvSpPr>
        <p:spPr bwMode="auto">
          <a:xfrm>
            <a:off x="-7144" y="6617571"/>
            <a:ext cx="1947911"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Adapted from K. </a:t>
            </a:r>
            <a:r>
              <a:rPr kumimoji="0" lang="en-US" sz="10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Grauman</a:t>
            </a:r>
            <a:endPar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grpSp>
        <p:nvGrpSpPr>
          <p:cNvPr id="17" name="Group 16"/>
          <p:cNvGrpSpPr/>
          <p:nvPr/>
        </p:nvGrpSpPr>
        <p:grpSpPr>
          <a:xfrm>
            <a:off x="5804452" y="967309"/>
            <a:ext cx="3068557" cy="1934917"/>
            <a:chOff x="5804452" y="967309"/>
            <a:chExt cx="3068557" cy="1934917"/>
          </a:xfrm>
        </p:grpSpPr>
        <p:grpSp>
          <p:nvGrpSpPr>
            <p:cNvPr id="12" name="Group 11"/>
            <p:cNvGrpSpPr/>
            <p:nvPr/>
          </p:nvGrpSpPr>
          <p:grpSpPr>
            <a:xfrm>
              <a:off x="5804452" y="1143000"/>
              <a:ext cx="2710097" cy="1759226"/>
              <a:chOff x="5804452" y="1143000"/>
              <a:chExt cx="2710097" cy="1759226"/>
            </a:xfrm>
          </p:grpSpPr>
          <p:grpSp>
            <p:nvGrpSpPr>
              <p:cNvPr id="4" name="Group 3"/>
              <p:cNvGrpSpPr/>
              <p:nvPr/>
            </p:nvGrpSpPr>
            <p:grpSpPr>
              <a:xfrm>
                <a:off x="6419190" y="1386589"/>
                <a:ext cx="1480103" cy="1225644"/>
                <a:chOff x="6419190" y="1439597"/>
                <a:chExt cx="1480103" cy="1225644"/>
              </a:xfrm>
            </p:grpSpPr>
            <p:pic>
              <p:nvPicPr>
                <p:cNvPr id="68" name="Picture 12"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6419190" y="2342655"/>
                  <a:ext cx="369482" cy="16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13"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7630734" y="2426193"/>
                  <a:ext cx="268559" cy="23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14"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7032687" y="1897618"/>
                  <a:ext cx="483526" cy="5285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1" name="Picture 1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6434272" y="1618100"/>
                  <a:ext cx="328428" cy="32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16"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7121236" y="1439597"/>
                  <a:ext cx="369482" cy="20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Oval 10"/>
              <p:cNvSpPr/>
              <p:nvPr/>
            </p:nvSpPr>
            <p:spPr bwMode="auto">
              <a:xfrm>
                <a:off x="5804452" y="1143000"/>
                <a:ext cx="2710097" cy="1759226"/>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sp>
          <p:nvSpPr>
            <p:cNvPr id="16" name="TextBox 15"/>
            <p:cNvSpPr txBox="1"/>
            <p:nvPr/>
          </p:nvSpPr>
          <p:spPr>
            <a:xfrm>
              <a:off x="7765013" y="967309"/>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Cluster 1</a:t>
              </a:r>
            </a:p>
          </p:txBody>
        </p:sp>
      </p:grpSp>
      <p:grpSp>
        <p:nvGrpSpPr>
          <p:cNvPr id="18" name="Group 17"/>
          <p:cNvGrpSpPr/>
          <p:nvPr/>
        </p:nvGrpSpPr>
        <p:grpSpPr>
          <a:xfrm>
            <a:off x="5382262" y="2815724"/>
            <a:ext cx="3382982" cy="1234339"/>
            <a:chOff x="5382262" y="2815724"/>
            <a:chExt cx="3382982" cy="1234339"/>
          </a:xfrm>
        </p:grpSpPr>
        <p:grpSp>
          <p:nvGrpSpPr>
            <p:cNvPr id="13" name="Group 12"/>
            <p:cNvGrpSpPr/>
            <p:nvPr/>
          </p:nvGrpSpPr>
          <p:grpSpPr>
            <a:xfrm>
              <a:off x="6187756" y="2980967"/>
              <a:ext cx="2577488" cy="1069096"/>
              <a:chOff x="6187756" y="2980967"/>
              <a:chExt cx="2577488" cy="1069096"/>
            </a:xfrm>
          </p:grpSpPr>
          <p:grpSp>
            <p:nvGrpSpPr>
              <p:cNvPr id="5" name="Group 4"/>
              <p:cNvGrpSpPr/>
              <p:nvPr/>
            </p:nvGrpSpPr>
            <p:grpSpPr>
              <a:xfrm>
                <a:off x="6704502" y="3181726"/>
                <a:ext cx="1533794" cy="582019"/>
                <a:chOff x="6598486" y="3221482"/>
                <a:chExt cx="1533794" cy="582019"/>
              </a:xfrm>
            </p:grpSpPr>
            <p:pic>
              <p:nvPicPr>
                <p:cNvPr id="73" name="Picture 6"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7110235" y="3438232"/>
                  <a:ext cx="520499" cy="365269"/>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4" name="Picture 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14577" r="31876" b="79422"/>
                <a:stretch>
                  <a:fillRect/>
                </a:stretch>
              </p:blipFill>
              <p:spPr bwMode="auto">
                <a:xfrm>
                  <a:off x="6598486" y="3463056"/>
                  <a:ext cx="328428" cy="287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27437" r="31876" b="67418"/>
                <a:stretch>
                  <a:fillRect/>
                </a:stretch>
              </p:blipFill>
              <p:spPr bwMode="auto">
                <a:xfrm>
                  <a:off x="7803852" y="3221482"/>
                  <a:ext cx="328428" cy="246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6" name="Oval 85"/>
              <p:cNvSpPr/>
              <p:nvPr/>
            </p:nvSpPr>
            <p:spPr bwMode="auto">
              <a:xfrm>
                <a:off x="6187756" y="2980967"/>
                <a:ext cx="2577488" cy="1069096"/>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sp>
          <p:nvSpPr>
            <p:cNvPr id="94" name="TextBox 93"/>
            <p:cNvSpPr txBox="1"/>
            <p:nvPr/>
          </p:nvSpPr>
          <p:spPr>
            <a:xfrm>
              <a:off x="5382262" y="2815724"/>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Cluster 2</a:t>
              </a:r>
            </a:p>
          </p:txBody>
        </p:sp>
      </p:grpSp>
      <p:grpSp>
        <p:nvGrpSpPr>
          <p:cNvPr id="19" name="Group 18"/>
          <p:cNvGrpSpPr/>
          <p:nvPr/>
        </p:nvGrpSpPr>
        <p:grpSpPr>
          <a:xfrm>
            <a:off x="6003211" y="4229696"/>
            <a:ext cx="2809017" cy="889752"/>
            <a:chOff x="6003211" y="4229696"/>
            <a:chExt cx="2809017" cy="889752"/>
          </a:xfrm>
        </p:grpSpPr>
        <p:grpSp>
          <p:nvGrpSpPr>
            <p:cNvPr id="14" name="Group 13"/>
            <p:cNvGrpSpPr/>
            <p:nvPr/>
          </p:nvGrpSpPr>
          <p:grpSpPr>
            <a:xfrm>
              <a:off x="6003211" y="4229696"/>
              <a:ext cx="1781078" cy="889752"/>
              <a:chOff x="6003211" y="4229696"/>
              <a:chExt cx="1781078" cy="889752"/>
            </a:xfrm>
          </p:grpSpPr>
          <p:grpSp>
            <p:nvGrpSpPr>
              <p:cNvPr id="9" name="Group 8"/>
              <p:cNvGrpSpPr/>
              <p:nvPr/>
            </p:nvGrpSpPr>
            <p:grpSpPr>
              <a:xfrm>
                <a:off x="6379678" y="4449127"/>
                <a:ext cx="1165237" cy="386531"/>
                <a:chOff x="6763990" y="4502135"/>
                <a:chExt cx="1165237" cy="386531"/>
              </a:xfrm>
            </p:grpSpPr>
            <p:pic>
              <p:nvPicPr>
                <p:cNvPr id="76" name="Picture 7" descr="ermine"/>
                <p:cNvPicPr>
                  <a:picLocks noChangeAspect="1" noChangeArrowheads="1"/>
                </p:cNvPicPr>
                <p:nvPr/>
              </p:nvPicPr>
              <p:blipFill>
                <a:blip r:embed="rId4" cstate="print">
                  <a:extLst>
                    <a:ext uri="{28A0092B-C50C-407E-A947-70E740481C1C}">
                      <a14:useLocalDpi xmlns:a14="http://schemas.microsoft.com/office/drawing/2010/main" val="0"/>
                    </a:ext>
                  </a:extLst>
                </a:blip>
                <a:srcRect l="57591" t="4288" r="29535" b="88853"/>
                <a:stretch>
                  <a:fillRect/>
                </a:stretch>
              </p:blipFill>
              <p:spPr bwMode="auto">
                <a:xfrm>
                  <a:off x="7600799" y="4624199"/>
                  <a:ext cx="328428" cy="23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1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6763990" y="4502135"/>
                  <a:ext cx="551209" cy="38653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sp>
            <p:nvSpPr>
              <p:cNvPr id="87" name="Oval 86"/>
              <p:cNvSpPr/>
              <p:nvPr/>
            </p:nvSpPr>
            <p:spPr bwMode="auto">
              <a:xfrm>
                <a:off x="6003211" y="4229696"/>
                <a:ext cx="1781078" cy="88975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sp>
          <p:nvSpPr>
            <p:cNvPr id="95" name="TextBox 94"/>
            <p:cNvSpPr txBox="1"/>
            <p:nvPr/>
          </p:nvSpPr>
          <p:spPr>
            <a:xfrm>
              <a:off x="7704232" y="4234131"/>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Cluster 3</a:t>
              </a:r>
            </a:p>
          </p:txBody>
        </p:sp>
      </p:grpSp>
      <p:grpSp>
        <p:nvGrpSpPr>
          <p:cNvPr id="20" name="Group 19"/>
          <p:cNvGrpSpPr/>
          <p:nvPr/>
        </p:nvGrpSpPr>
        <p:grpSpPr>
          <a:xfrm>
            <a:off x="5625431" y="5137397"/>
            <a:ext cx="3210442" cy="1680847"/>
            <a:chOff x="5625431" y="5137397"/>
            <a:chExt cx="3210442" cy="1680847"/>
          </a:xfrm>
        </p:grpSpPr>
        <p:grpSp>
          <p:nvGrpSpPr>
            <p:cNvPr id="15" name="Group 14"/>
            <p:cNvGrpSpPr/>
            <p:nvPr/>
          </p:nvGrpSpPr>
          <p:grpSpPr>
            <a:xfrm>
              <a:off x="6561455" y="5137397"/>
              <a:ext cx="2274418" cy="1680847"/>
              <a:chOff x="6561455" y="5137397"/>
              <a:chExt cx="2274418" cy="1680847"/>
            </a:xfrm>
          </p:grpSpPr>
          <p:grpSp>
            <p:nvGrpSpPr>
              <p:cNvPr id="10" name="Group 9"/>
              <p:cNvGrpSpPr/>
              <p:nvPr/>
            </p:nvGrpSpPr>
            <p:grpSpPr>
              <a:xfrm>
                <a:off x="7033685" y="5328410"/>
                <a:ext cx="1537079" cy="1254963"/>
                <a:chOff x="6387238" y="5514632"/>
                <a:chExt cx="1537079" cy="1254963"/>
              </a:xfrm>
            </p:grpSpPr>
            <p:pic>
              <p:nvPicPr>
                <p:cNvPr id="78" name="Picture 17"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35715" t="2991" r="21428" b="71085"/>
                <a:stretch>
                  <a:fillRect/>
                </a:stretch>
              </p:blipFill>
              <p:spPr bwMode="auto">
                <a:xfrm>
                  <a:off x="7030979" y="5514632"/>
                  <a:ext cx="302770" cy="43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18"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26286" b="52684"/>
                <a:stretch>
                  <a:fillRect/>
                </a:stretch>
              </p:blipFill>
              <p:spPr bwMode="auto">
                <a:xfrm>
                  <a:off x="7472728" y="5551304"/>
                  <a:ext cx="451589" cy="412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19"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50055" b="26286"/>
                <a:stretch>
                  <a:fillRect/>
                </a:stretch>
              </p:blipFill>
              <p:spPr bwMode="auto">
                <a:xfrm>
                  <a:off x="6405958" y="5686768"/>
                  <a:ext cx="492643" cy="27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20"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6676318" y="6138412"/>
                  <a:ext cx="657431" cy="28813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2" name="Picture 21"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56544" t="49945" r="-523" b="18510"/>
                <a:stretch>
                  <a:fillRect/>
                </a:stretch>
              </p:blipFill>
              <p:spPr bwMode="auto">
                <a:xfrm>
                  <a:off x="6387238" y="6335197"/>
                  <a:ext cx="253164" cy="43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22"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31544" b="47426"/>
                <a:stretch>
                  <a:fillRect/>
                </a:stretch>
              </p:blipFill>
              <p:spPr bwMode="auto">
                <a:xfrm>
                  <a:off x="7293352" y="6322048"/>
                  <a:ext cx="574750" cy="28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8" name="Oval 87"/>
              <p:cNvSpPr/>
              <p:nvPr/>
            </p:nvSpPr>
            <p:spPr bwMode="auto">
              <a:xfrm>
                <a:off x="6561455" y="5137397"/>
                <a:ext cx="2274418" cy="1680847"/>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sp>
          <p:nvSpPr>
            <p:cNvPr id="96" name="TextBox 95"/>
            <p:cNvSpPr txBox="1"/>
            <p:nvPr/>
          </p:nvSpPr>
          <p:spPr>
            <a:xfrm>
              <a:off x="5625431" y="5284050"/>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Cluster 4</a:t>
              </a:r>
            </a:p>
          </p:txBody>
        </p:sp>
      </p:grpSp>
      <p:sp>
        <p:nvSpPr>
          <p:cNvPr id="2" name="Slide Number Placeholder 1">
            <a:extLst>
              <a:ext uri="{FF2B5EF4-FFF2-40B4-BE49-F238E27FC236}">
                <a16:creationId xmlns:a16="http://schemas.microsoft.com/office/drawing/2014/main" id="{35DFF965-F899-4640-BFAB-CBF85309D49D}"/>
              </a:ext>
            </a:extLst>
          </p:cNvPr>
          <p:cNvSpPr>
            <a:spLocks noGrp="1"/>
          </p:cNvSpPr>
          <p:nvPr>
            <p:ph type="sldNum" sz="quarter" idx="12"/>
          </p:nvPr>
        </p:nvSpPr>
        <p:spPr/>
        <p:txBody>
          <a:bodyPr/>
          <a:lstStyle/>
          <a:p>
            <a:pPr>
              <a:defRPr/>
            </a:pPr>
            <a:fld id="{5C5F62F2-DE6E-406A-B686-B4FC988CBC21}" type="slidenum">
              <a:rPr lang="en-US" smtClean="0">
                <a:solidFill>
                  <a:srgbClr val="000000"/>
                </a:solidFill>
              </a:rPr>
              <a:pPr>
                <a:defRPr/>
              </a:pPr>
              <a:t>98</a:t>
            </a:fld>
            <a:endParaRPr lang="en-US">
              <a:solidFill>
                <a:srgbClr val="000000"/>
              </a:solidFill>
            </a:endParaRPr>
          </a:p>
        </p:txBody>
      </p:sp>
    </p:spTree>
    <p:extLst>
      <p:ext uri="{BB962C8B-B14F-4D97-AF65-F5344CB8AC3E}">
        <p14:creationId xmlns:p14="http://schemas.microsoft.com/office/powerpoint/2010/main" val="207902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9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97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P spid="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Content Placeholder 6"/>
          <p:cNvSpPr>
            <a:spLocks noGrp="1"/>
          </p:cNvSpPr>
          <p:nvPr>
            <p:ph idx="4294967295"/>
          </p:nvPr>
        </p:nvSpPr>
        <p:spPr>
          <a:xfrm>
            <a:off x="628650" y="1420813"/>
            <a:ext cx="4856163" cy="4495800"/>
          </a:xfrm>
        </p:spPr>
        <p:txBody>
          <a:bodyPr/>
          <a:lstStyle/>
          <a:p>
            <a:pPr eaLnBrk="1" hangingPunct="1">
              <a:spcAft>
                <a:spcPts val="1200"/>
              </a:spcAft>
            </a:pPr>
            <a:r>
              <a:rPr lang="en-US" sz="2800" dirty="0"/>
              <a:t>Summarize entire image based on its distribution (histogram) of word occurrences</a:t>
            </a:r>
          </a:p>
          <a:p>
            <a:pPr eaLnBrk="1" hangingPunct="1">
              <a:spcAft>
                <a:spcPts val="1200"/>
              </a:spcAft>
            </a:pPr>
            <a:r>
              <a:rPr lang="en-US" sz="2800" dirty="0"/>
              <a:t>Analogous to bag of words representation commonly used for documents</a:t>
            </a:r>
          </a:p>
        </p:txBody>
      </p:sp>
      <p:grpSp>
        <p:nvGrpSpPr>
          <p:cNvPr id="83972" name="Group 4"/>
          <p:cNvGrpSpPr>
            <a:grpSpLocks/>
          </p:cNvGrpSpPr>
          <p:nvPr/>
        </p:nvGrpSpPr>
        <p:grpSpPr bwMode="auto">
          <a:xfrm>
            <a:off x="529148" y="5546724"/>
            <a:ext cx="4803266" cy="781403"/>
            <a:chOff x="96" y="96"/>
            <a:chExt cx="5616" cy="912"/>
          </a:xfrm>
        </p:grpSpPr>
        <p:sp>
          <p:nvSpPr>
            <p:cNvPr id="84009"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pic>
          <p:nvPicPr>
            <p:cNvPr id="84010" name="Picture 6"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1" name="Picture 7" descr="ermine"/>
            <p:cNvPicPr>
              <a:picLocks noChangeAspect="1" noChangeArrowheads="1"/>
            </p:cNvPicPr>
            <p:nvPr/>
          </p:nvPicPr>
          <p:blipFill>
            <a:blip r:embed="rId4" cstate="print">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2" name="Picture 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3" name="Picture 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4" name="Picture 1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5" name="Picture 1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6" name="Picture 12"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7" name="Picture 13"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8" name="Picture 14"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9" name="Picture 1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0" name="Picture 16"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1" name="Picture 17"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2" name="Picture 18"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3" name="Picture 19"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4" name="Picture 20"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5" name="Picture 21"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6" name="Picture 22"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p:cNvGrpSpPr/>
          <p:nvPr/>
        </p:nvGrpSpPr>
        <p:grpSpPr>
          <a:xfrm>
            <a:off x="6426269" y="1033463"/>
            <a:ext cx="1858962" cy="1604962"/>
            <a:chOff x="6426269" y="1033463"/>
            <a:chExt cx="1858962" cy="1604962"/>
          </a:xfrm>
        </p:grpSpPr>
        <p:sp>
          <p:nvSpPr>
            <p:cNvPr id="83998" name="Rectangle 32"/>
            <p:cNvSpPr>
              <a:spLocks noChangeArrowheads="1"/>
            </p:cNvSpPr>
            <p:nvPr/>
          </p:nvSpPr>
          <p:spPr bwMode="auto">
            <a:xfrm>
              <a:off x="7343775" y="2216150"/>
              <a:ext cx="112713" cy="112713"/>
            </a:xfrm>
            <a:prstGeom prst="rect">
              <a:avLst/>
            </a:prstGeom>
            <a:solidFill>
              <a:srgbClr val="B1EBA3"/>
            </a:solidFill>
            <a:ln w="12700">
              <a:solidFill>
                <a:srgbClr val="5D483D"/>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3999" name="Rectangle 33"/>
            <p:cNvSpPr>
              <a:spLocks noChangeArrowheads="1"/>
            </p:cNvSpPr>
            <p:nvPr/>
          </p:nvSpPr>
          <p:spPr bwMode="auto">
            <a:xfrm>
              <a:off x="6667500" y="2216150"/>
              <a:ext cx="112713" cy="112713"/>
            </a:xfrm>
            <a:prstGeom prst="rect">
              <a:avLst/>
            </a:prstGeom>
            <a:solidFill>
              <a:srgbClr val="B1EBA3"/>
            </a:solidFill>
            <a:ln w="12700">
              <a:solidFill>
                <a:srgbClr val="5D483D"/>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4000" name="Rectangle 34"/>
            <p:cNvSpPr>
              <a:spLocks noChangeArrowheads="1"/>
            </p:cNvSpPr>
            <p:nvPr/>
          </p:nvSpPr>
          <p:spPr bwMode="auto">
            <a:xfrm>
              <a:off x="7005638" y="1146175"/>
              <a:ext cx="112712" cy="1182688"/>
            </a:xfrm>
            <a:prstGeom prst="rect">
              <a:avLst/>
            </a:prstGeom>
            <a:solidFill>
              <a:srgbClr val="B1EBA3"/>
            </a:solidFill>
            <a:ln w="12700">
              <a:solidFill>
                <a:srgbClr val="5D483D"/>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4001" name="Rectangle 35"/>
            <p:cNvSpPr>
              <a:spLocks noChangeArrowheads="1"/>
            </p:cNvSpPr>
            <p:nvPr/>
          </p:nvSpPr>
          <p:spPr bwMode="auto">
            <a:xfrm>
              <a:off x="7851775" y="1484313"/>
              <a:ext cx="112713" cy="844550"/>
            </a:xfrm>
            <a:prstGeom prst="rect">
              <a:avLst/>
            </a:prstGeom>
            <a:solidFill>
              <a:srgbClr val="B1EBA3"/>
            </a:solidFill>
            <a:ln w="12700">
              <a:solidFill>
                <a:srgbClr val="5D483D"/>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4002" name="Line 36"/>
            <p:cNvSpPr>
              <a:spLocks noChangeShapeType="1"/>
            </p:cNvSpPr>
            <p:nvPr/>
          </p:nvSpPr>
          <p:spPr bwMode="auto">
            <a:xfrm>
              <a:off x="6426269" y="2328863"/>
              <a:ext cx="1858962"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4003" name="Line 37"/>
            <p:cNvSpPr>
              <a:spLocks noChangeShapeType="1"/>
            </p:cNvSpPr>
            <p:nvPr/>
          </p:nvSpPr>
          <p:spPr bwMode="auto">
            <a:xfrm flipV="1">
              <a:off x="6426269" y="1033463"/>
              <a:ext cx="0" cy="129540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84004" name="Picture 3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7738485" y="2397740"/>
              <a:ext cx="281660" cy="19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5" name="Picture 39"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6555510" y="2385998"/>
              <a:ext cx="231196" cy="25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6" name="Picture 4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6893503" y="2385998"/>
              <a:ext cx="281660" cy="19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7" name="Picture 45" descr="violin"/>
            <p:cNvPicPr>
              <a:picLocks noChangeAspect="1" noChangeArrowheads="1"/>
            </p:cNvPicPr>
            <p:nvPr/>
          </p:nvPicPr>
          <p:blipFill>
            <a:blip r:embed="rId10" cstate="print">
              <a:extLst>
                <a:ext uri="{28A0092B-C50C-407E-A947-70E740481C1C}">
                  <a14:useLocalDpi xmlns:a14="http://schemas.microsoft.com/office/drawing/2010/main" val="0"/>
                </a:ext>
              </a:extLst>
            </a:blip>
            <a:srcRect t="76233"/>
            <a:stretch>
              <a:fillRect/>
            </a:stretch>
          </p:blipFill>
          <p:spPr bwMode="auto">
            <a:xfrm>
              <a:off x="7231495" y="2413002"/>
              <a:ext cx="394325" cy="20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4008" name="Picture 54" descr="DaVinci_face_onl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95853" y="1261234"/>
            <a:ext cx="429533" cy="53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6416675" y="2860675"/>
            <a:ext cx="1858963" cy="1577975"/>
            <a:chOff x="6416675" y="2860675"/>
            <a:chExt cx="1858963" cy="1577975"/>
          </a:xfrm>
        </p:grpSpPr>
        <p:sp>
          <p:nvSpPr>
            <p:cNvPr id="83987" name="Rectangle 28"/>
            <p:cNvSpPr>
              <a:spLocks noChangeArrowheads="1"/>
            </p:cNvSpPr>
            <p:nvPr/>
          </p:nvSpPr>
          <p:spPr bwMode="auto">
            <a:xfrm>
              <a:off x="7373938" y="4044950"/>
              <a:ext cx="112712" cy="112713"/>
            </a:xfrm>
            <a:prstGeom prst="rect">
              <a:avLst/>
            </a:prstGeom>
            <a:solidFill>
              <a:srgbClr val="FFFF00"/>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3988" name="Rectangle 29"/>
            <p:cNvSpPr>
              <a:spLocks noChangeArrowheads="1"/>
            </p:cNvSpPr>
            <p:nvPr/>
          </p:nvSpPr>
          <p:spPr bwMode="auto">
            <a:xfrm>
              <a:off x="6697663" y="3311525"/>
              <a:ext cx="112712" cy="844550"/>
            </a:xfrm>
            <a:prstGeom prst="rect">
              <a:avLst/>
            </a:prstGeom>
            <a:solidFill>
              <a:srgbClr val="FFFF00"/>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3989" name="Rectangle 30"/>
            <p:cNvSpPr>
              <a:spLocks noChangeArrowheads="1"/>
            </p:cNvSpPr>
            <p:nvPr/>
          </p:nvSpPr>
          <p:spPr bwMode="auto">
            <a:xfrm>
              <a:off x="7035800" y="4044950"/>
              <a:ext cx="112713" cy="112713"/>
            </a:xfrm>
            <a:prstGeom prst="rect">
              <a:avLst/>
            </a:prstGeom>
            <a:solidFill>
              <a:srgbClr val="FFFF00"/>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3990" name="Rectangle 31"/>
            <p:cNvSpPr>
              <a:spLocks noChangeArrowheads="1"/>
            </p:cNvSpPr>
            <p:nvPr/>
          </p:nvSpPr>
          <p:spPr bwMode="auto">
            <a:xfrm>
              <a:off x="7881938" y="4100513"/>
              <a:ext cx="112712" cy="55562"/>
            </a:xfrm>
            <a:prstGeom prst="rect">
              <a:avLst/>
            </a:prstGeom>
            <a:solidFill>
              <a:srgbClr val="FFFF00"/>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3991" name="Line 43"/>
            <p:cNvSpPr>
              <a:spLocks noChangeShapeType="1"/>
            </p:cNvSpPr>
            <p:nvPr/>
          </p:nvSpPr>
          <p:spPr bwMode="auto">
            <a:xfrm>
              <a:off x="6416675" y="4157663"/>
              <a:ext cx="1858963"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3992" name="Line 44"/>
            <p:cNvSpPr>
              <a:spLocks noChangeShapeType="1"/>
            </p:cNvSpPr>
            <p:nvPr/>
          </p:nvSpPr>
          <p:spPr bwMode="auto">
            <a:xfrm flipV="1">
              <a:off x="6416675" y="2860675"/>
              <a:ext cx="0" cy="129540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83993" name="Picture 46"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7824981" y="4197962"/>
              <a:ext cx="281661" cy="19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4" name="Picture 47"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6585672" y="4186221"/>
              <a:ext cx="231196" cy="25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5" name="Picture 4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6923665" y="4213225"/>
              <a:ext cx="281661" cy="19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6" name="Picture 49" descr="violin"/>
            <p:cNvPicPr>
              <a:picLocks noChangeAspect="1" noChangeArrowheads="1"/>
            </p:cNvPicPr>
            <p:nvPr/>
          </p:nvPicPr>
          <p:blipFill>
            <a:blip r:embed="rId10" cstate="print">
              <a:extLst>
                <a:ext uri="{28A0092B-C50C-407E-A947-70E740481C1C}">
                  <a14:useLocalDpi xmlns:a14="http://schemas.microsoft.com/office/drawing/2010/main" val="0"/>
                </a:ext>
              </a:extLst>
            </a:blip>
            <a:srcRect t="76233"/>
            <a:stretch>
              <a:fillRect/>
            </a:stretch>
          </p:blipFill>
          <p:spPr bwMode="auto">
            <a:xfrm>
              <a:off x="7205327" y="4213225"/>
              <a:ext cx="394325" cy="20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3997" name="Picture 5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7991" y="3107234"/>
            <a:ext cx="732319" cy="436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6435725" y="4748213"/>
            <a:ext cx="1858963" cy="1635125"/>
            <a:chOff x="6435725" y="4748213"/>
            <a:chExt cx="1858963" cy="1635125"/>
          </a:xfrm>
        </p:grpSpPr>
        <p:sp>
          <p:nvSpPr>
            <p:cNvPr id="83976" name="Rectangle 24"/>
            <p:cNvSpPr>
              <a:spLocks noChangeArrowheads="1"/>
            </p:cNvSpPr>
            <p:nvPr/>
          </p:nvSpPr>
          <p:spPr bwMode="auto">
            <a:xfrm>
              <a:off x="7450138" y="4748213"/>
              <a:ext cx="112712" cy="1325562"/>
            </a:xfrm>
            <a:prstGeom prst="rect">
              <a:avLst/>
            </a:prstGeom>
            <a:solidFill>
              <a:srgbClr val="B32727"/>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3977" name="Rectangle 25"/>
            <p:cNvSpPr>
              <a:spLocks noChangeArrowheads="1"/>
            </p:cNvSpPr>
            <p:nvPr/>
          </p:nvSpPr>
          <p:spPr bwMode="auto">
            <a:xfrm>
              <a:off x="6716713" y="5875338"/>
              <a:ext cx="112712" cy="198437"/>
            </a:xfrm>
            <a:prstGeom prst="rect">
              <a:avLst/>
            </a:prstGeom>
            <a:solidFill>
              <a:srgbClr val="B32727"/>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3978" name="Rectangle 26"/>
            <p:cNvSpPr>
              <a:spLocks noChangeArrowheads="1"/>
            </p:cNvSpPr>
            <p:nvPr/>
          </p:nvSpPr>
          <p:spPr bwMode="auto">
            <a:xfrm>
              <a:off x="7054850" y="5707063"/>
              <a:ext cx="112713" cy="366712"/>
            </a:xfrm>
            <a:prstGeom prst="rect">
              <a:avLst/>
            </a:prstGeom>
            <a:solidFill>
              <a:srgbClr val="B32727"/>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3979" name="Rectangle 27"/>
            <p:cNvSpPr>
              <a:spLocks noChangeArrowheads="1"/>
            </p:cNvSpPr>
            <p:nvPr/>
          </p:nvSpPr>
          <p:spPr bwMode="auto">
            <a:xfrm>
              <a:off x="7900988" y="5875338"/>
              <a:ext cx="112712" cy="198437"/>
            </a:xfrm>
            <a:prstGeom prst="rect">
              <a:avLst/>
            </a:prstGeom>
            <a:solidFill>
              <a:srgbClr val="B32727"/>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83980" name="Line 41"/>
            <p:cNvSpPr>
              <a:spLocks noChangeShapeType="1"/>
            </p:cNvSpPr>
            <p:nvPr/>
          </p:nvSpPr>
          <p:spPr bwMode="auto">
            <a:xfrm>
              <a:off x="6435725" y="6073775"/>
              <a:ext cx="1858963"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3981" name="Line 42"/>
            <p:cNvSpPr>
              <a:spLocks noChangeShapeType="1"/>
            </p:cNvSpPr>
            <p:nvPr/>
          </p:nvSpPr>
          <p:spPr bwMode="auto">
            <a:xfrm flipV="1">
              <a:off x="6435725" y="4776788"/>
              <a:ext cx="0" cy="1296987"/>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83982" name="Picture 5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7844031" y="6142533"/>
              <a:ext cx="281661" cy="19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3" name="Picture 51"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6604722" y="6130786"/>
              <a:ext cx="231196" cy="25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4" name="Picture 52"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6999047" y="6130786"/>
              <a:ext cx="281661" cy="19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5" name="Picture 53" descr="violin"/>
            <p:cNvPicPr>
              <a:picLocks noChangeAspect="1" noChangeArrowheads="1"/>
            </p:cNvPicPr>
            <p:nvPr/>
          </p:nvPicPr>
          <p:blipFill>
            <a:blip r:embed="rId10" cstate="print">
              <a:extLst>
                <a:ext uri="{28A0092B-C50C-407E-A947-70E740481C1C}">
                  <a14:useLocalDpi xmlns:a14="http://schemas.microsoft.com/office/drawing/2010/main" val="0"/>
                </a:ext>
              </a:extLst>
            </a:blip>
            <a:srcRect t="76233"/>
            <a:stretch>
              <a:fillRect/>
            </a:stretch>
          </p:blipFill>
          <p:spPr bwMode="auto">
            <a:xfrm>
              <a:off x="7337041" y="6157804"/>
              <a:ext cx="394325" cy="20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3986" name="Picture 56" descr="viol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301100">
            <a:off x="6661054" y="4779929"/>
            <a:ext cx="284009" cy="67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itle 3"/>
          <p:cNvSpPr txBox="1">
            <a:spLocks/>
          </p:cNvSpPr>
          <p:nvPr/>
        </p:nvSpPr>
        <p:spPr bwMode="auto">
          <a:xfrm>
            <a:off x="0" y="0"/>
            <a:ext cx="91440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Arial"/>
                <a:ea typeface="+mn-ea"/>
                <a:cs typeface="+mn-cs"/>
              </a:rPr>
              <a:t>Describing images w/ visual words</a:t>
            </a:r>
          </a:p>
        </p:txBody>
      </p:sp>
      <p:sp>
        <p:nvSpPr>
          <p:cNvPr id="8" name="TextBox 7"/>
          <p:cNvSpPr txBox="1"/>
          <p:nvPr/>
        </p:nvSpPr>
        <p:spPr>
          <a:xfrm rot="16200000">
            <a:off x="5429394" y="1532131"/>
            <a:ext cx="15071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times appearing </a:t>
            </a:r>
          </a:p>
        </p:txBody>
      </p:sp>
      <p:sp>
        <p:nvSpPr>
          <p:cNvPr id="64" name="TextBox 63"/>
          <p:cNvSpPr txBox="1"/>
          <p:nvPr/>
        </p:nvSpPr>
        <p:spPr>
          <a:xfrm rot="16200000">
            <a:off x="5429217" y="3346811"/>
            <a:ext cx="15071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times appearing </a:t>
            </a:r>
          </a:p>
        </p:txBody>
      </p:sp>
      <p:sp>
        <p:nvSpPr>
          <p:cNvPr id="65" name="TextBox 64"/>
          <p:cNvSpPr txBox="1"/>
          <p:nvPr/>
        </p:nvSpPr>
        <p:spPr>
          <a:xfrm rot="16200000">
            <a:off x="5429217" y="5269240"/>
            <a:ext cx="15071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times appearing </a:t>
            </a:r>
          </a:p>
        </p:txBody>
      </p:sp>
      <p:sp>
        <p:nvSpPr>
          <p:cNvPr id="3" name="TextBox 2"/>
          <p:cNvSpPr txBox="1"/>
          <p:nvPr/>
        </p:nvSpPr>
        <p:spPr>
          <a:xfrm>
            <a:off x="1940767" y="5082171"/>
            <a:ext cx="19800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Feature patches: </a:t>
            </a:r>
          </a:p>
        </p:txBody>
      </p:sp>
      <p:sp>
        <p:nvSpPr>
          <p:cNvPr id="66" name="TextBox 65"/>
          <p:cNvSpPr txBox="1"/>
          <p:nvPr/>
        </p:nvSpPr>
        <p:spPr>
          <a:xfrm>
            <a:off x="6612245" y="6429970"/>
            <a:ext cx="14885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Visual words</a:t>
            </a:r>
          </a:p>
        </p:txBody>
      </p:sp>
      <p:sp>
        <p:nvSpPr>
          <p:cNvPr id="67" name="Text Box 90"/>
          <p:cNvSpPr txBox="1">
            <a:spLocks noChangeArrowheads="1"/>
          </p:cNvSpPr>
          <p:nvPr/>
        </p:nvSpPr>
        <p:spPr bwMode="auto">
          <a:xfrm>
            <a:off x="-7144" y="6617571"/>
            <a:ext cx="1582737" cy="24622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K. </a:t>
            </a:r>
            <a:r>
              <a:rPr kumimoji="0" lang="en-US" sz="10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rPr>
              <a:t>Grauman</a:t>
            </a:r>
            <a:endParaRPr kumimoji="0" lang="en-US" sz="10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023E4BD4-3DAA-4C47-8F5B-58A25F473EE7}"/>
              </a:ext>
            </a:extLst>
          </p:cNvPr>
          <p:cNvSpPr>
            <a:spLocks noGrp="1"/>
          </p:cNvSpPr>
          <p:nvPr>
            <p:ph type="sldNum" sz="quarter" idx="12"/>
          </p:nvPr>
        </p:nvSpPr>
        <p:spPr/>
        <p:txBody>
          <a:bodyPr/>
          <a:lstStyle/>
          <a:p>
            <a:pPr>
              <a:defRPr/>
            </a:pPr>
            <a:fld id="{5C5F62F2-DE6E-406A-B686-B4FC988CBC21}" type="slidenum">
              <a:rPr lang="en-US" smtClean="0">
                <a:solidFill>
                  <a:srgbClr val="000000"/>
                </a:solidFill>
              </a:rPr>
              <a:pPr>
                <a:defRPr/>
              </a:pPr>
              <a:t>99</a:t>
            </a:fld>
            <a:endParaRPr lang="en-US">
              <a:solidFill>
                <a:srgbClr val="000000"/>
              </a:solidFill>
            </a:endParaRPr>
          </a:p>
        </p:txBody>
      </p:sp>
    </p:spTree>
    <p:extLst>
      <p:ext uri="{BB962C8B-B14F-4D97-AF65-F5344CB8AC3E}">
        <p14:creationId xmlns:p14="http://schemas.microsoft.com/office/powerpoint/2010/main" val="370150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0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99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39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4" grpId="0"/>
      <p:bldP spid="65" grpId="0"/>
      <p:bldP spid="66" grpId="0"/>
    </p:bld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themeOverride>
</file>

<file path=ppt/theme/themeOverride5.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1977</TotalTime>
  <Words>5289</Words>
  <Application>Microsoft Office PowerPoint</Application>
  <PresentationFormat>On-screen Show (4:3)</PresentationFormat>
  <Paragraphs>933</Paragraphs>
  <Slides>104</Slides>
  <Notes>57</Notes>
  <HiddenSlides>0</HiddenSlides>
  <MMClips>0</MMClips>
  <ScaleCrop>false</ScaleCrop>
  <HeadingPairs>
    <vt:vector size="8" baseType="variant">
      <vt:variant>
        <vt:lpstr>Fonts Used</vt:lpstr>
      </vt:variant>
      <vt:variant>
        <vt:i4>12</vt:i4>
      </vt:variant>
      <vt:variant>
        <vt:lpstr>Theme</vt:lpstr>
      </vt:variant>
      <vt:variant>
        <vt:i4>10</vt:i4>
      </vt:variant>
      <vt:variant>
        <vt:lpstr>Embedded OLE Servers</vt:lpstr>
      </vt:variant>
      <vt:variant>
        <vt:i4>3</vt:i4>
      </vt:variant>
      <vt:variant>
        <vt:lpstr>Slide Titles</vt:lpstr>
      </vt:variant>
      <vt:variant>
        <vt:i4>104</vt:i4>
      </vt:variant>
    </vt:vector>
  </HeadingPairs>
  <TitlesOfParts>
    <vt:vector size="129" baseType="lpstr">
      <vt:lpstr>Arial</vt:lpstr>
      <vt:lpstr>Arial Unicode MS</vt:lpstr>
      <vt:lpstr>Calibri</vt:lpstr>
      <vt:lpstr>Cambria Math</vt:lpstr>
      <vt:lpstr>Courier New</vt:lpstr>
      <vt:lpstr>Symbol</vt:lpstr>
      <vt:lpstr>Tahoma</vt:lpstr>
      <vt:lpstr>Times New Roman</vt:lpstr>
      <vt:lpstr>Times New Roman Bold Italic</vt:lpstr>
      <vt:lpstr>Times New Roman Italic</vt:lpstr>
      <vt:lpstr>Trebuchet MS</vt:lpstr>
      <vt:lpstr>Wingdings</vt:lpstr>
      <vt:lpstr>1_Office Theme</vt:lpstr>
      <vt:lpstr>Blank Presentation</vt:lpstr>
      <vt:lpstr>7_Office Theme</vt:lpstr>
      <vt:lpstr>4_Office Theme</vt:lpstr>
      <vt:lpstr>10_Default Design</vt:lpstr>
      <vt:lpstr>1_Blank Presentation</vt:lpstr>
      <vt:lpstr>Default Design</vt:lpstr>
      <vt:lpstr>2_Office Theme</vt:lpstr>
      <vt:lpstr>14_Default Design</vt:lpstr>
      <vt:lpstr>5_Default Design</vt:lpstr>
      <vt:lpstr>Equation</vt:lpstr>
      <vt:lpstr>Microsoft Equation 3.0</vt:lpstr>
      <vt:lpstr>Bitmap Image</vt:lpstr>
      <vt:lpstr>CS 1674: Intro to Computer Vision Local Features: Detection, Description and Matching</vt:lpstr>
      <vt:lpstr>Plan for this lecture</vt:lpstr>
      <vt:lpstr>An image is a set of pixels…</vt:lpstr>
      <vt:lpstr>Problems with pixel representation</vt:lpstr>
      <vt:lpstr>Human eye movements</vt:lpstr>
      <vt:lpstr>Local features</vt:lpstr>
      <vt:lpstr>Local features: desired properties</vt:lpstr>
      <vt:lpstr>Interest(ing) points</vt:lpstr>
      <vt:lpstr>Interest points</vt:lpstr>
      <vt:lpstr>Choosing interest points</vt:lpstr>
      <vt:lpstr>Choosing interest points</vt:lpstr>
      <vt:lpstr>Application 1: Keypoint Matching for Search</vt:lpstr>
      <vt:lpstr>Application 1: Keypoint Matching For Search</vt:lpstr>
      <vt:lpstr>Application 2: Panorama stitching</vt:lpstr>
      <vt:lpstr>Application 2: Panorama stitching</vt:lpstr>
      <vt:lpstr>Application 2: Panorama stitching</vt:lpstr>
      <vt:lpstr>Corners as distinctive interest points</vt:lpstr>
      <vt:lpstr>Corners as distinctive interest points</vt:lpstr>
      <vt:lpstr>Corners as distinctive interest points</vt:lpstr>
      <vt:lpstr>Corners as distinctive interest points</vt:lpstr>
      <vt:lpstr>Corners as distinctive interest points</vt:lpstr>
      <vt:lpstr>What points would you choose?</vt:lpstr>
      <vt:lpstr>Harris Detector: Mathematics</vt:lpstr>
      <vt:lpstr>Harris Detector: Mathematics</vt:lpstr>
      <vt:lpstr>Harris Detector: Mathematics</vt:lpstr>
      <vt:lpstr>Harris Detector: Mathematics</vt:lpstr>
      <vt:lpstr>Harris Detector: Mathematics</vt:lpstr>
      <vt:lpstr>Harris Detector: Mathematics</vt:lpstr>
      <vt:lpstr>What does the matrix M reveal?</vt:lpstr>
      <vt:lpstr>Corner response function</vt:lpstr>
      <vt:lpstr>Harris Detector: Mathematics</vt:lpstr>
      <vt:lpstr>Harris Detector: Algorithm</vt:lpstr>
      <vt:lpstr>Harris Detector: Algorithm</vt:lpstr>
      <vt:lpstr>Example of Harris application</vt:lpstr>
      <vt:lpstr>Example of Harris application</vt:lpstr>
      <vt:lpstr>More Harris responses</vt:lpstr>
      <vt:lpstr>Properties: Invariance vs covariance</vt:lpstr>
      <vt:lpstr>What happens if: Affine intensity change</vt:lpstr>
      <vt:lpstr>What happens if: Image translation</vt:lpstr>
      <vt:lpstr>What happens if: Image rotation</vt:lpstr>
      <vt:lpstr>What happens if: Scaling</vt:lpstr>
      <vt:lpstr>What happens if: Scaling</vt:lpstr>
      <vt:lpstr>Scale invariant detection</vt:lpstr>
      <vt:lpstr>Scale invariant detection</vt:lpstr>
      <vt:lpstr>Scale invariant detection</vt:lpstr>
      <vt:lpstr>Automatic scale selection</vt:lpstr>
      <vt:lpstr>Automatic scale selection</vt:lpstr>
      <vt:lpstr>Automatic scale selection</vt:lpstr>
      <vt:lpstr>Automatic scale selection</vt:lpstr>
      <vt:lpstr>Automatic scale selection</vt:lpstr>
      <vt:lpstr>Automatic scale selection</vt:lpstr>
      <vt:lpstr>Automatic scale selection</vt:lpstr>
      <vt:lpstr>What is a useful signature function?</vt:lpstr>
      <vt:lpstr>Blob detection in 2D</vt:lpstr>
      <vt:lpstr>Difference of Gaussian ≈ Laplacian</vt:lpstr>
      <vt:lpstr>Difference of Gaussian Scale Pyramid</vt:lpstr>
      <vt:lpstr>Find local maxima in position-scale space of Difference-of-Gaussian</vt:lpstr>
      <vt:lpstr>Laplacian pyramid example</vt:lpstr>
      <vt:lpstr>Results: Difference-of-Gaussian</vt:lpstr>
      <vt:lpstr>Plan for this lecture</vt:lpstr>
      <vt:lpstr>Geometric transformations</vt:lpstr>
      <vt:lpstr>Photometric transformations</vt:lpstr>
      <vt:lpstr>Scale-Invariant Feature Transform (SIFT) descriptor</vt:lpstr>
      <vt:lpstr>Computing gradients</vt:lpstr>
      <vt:lpstr>Gradients</vt:lpstr>
      <vt:lpstr>Gradients</vt:lpstr>
      <vt:lpstr>Gradients</vt:lpstr>
      <vt:lpstr>Scale Invariant Feature Transform</vt:lpstr>
      <vt:lpstr>Scale Invariant Feature Transform</vt:lpstr>
      <vt:lpstr>Scale Invariant Feature Transform</vt:lpstr>
      <vt:lpstr>Scale Invariant Feature Transform</vt:lpstr>
      <vt:lpstr>Scale Invariant Feature Transform</vt:lpstr>
      <vt:lpstr>Making descriptor rotation invariant</vt:lpstr>
      <vt:lpstr>SIFT is robust</vt:lpstr>
      <vt:lpstr>Examples of using SIFT</vt:lpstr>
      <vt:lpstr>Examples of using SIFT</vt:lpstr>
      <vt:lpstr>Examples of using SIFT</vt:lpstr>
      <vt:lpstr>Applications of local invariant features</vt:lpstr>
      <vt:lpstr>Plan for this lecture</vt:lpstr>
      <vt:lpstr>Matching local features</vt:lpstr>
      <vt:lpstr>Robust matching</vt:lpstr>
      <vt:lpstr>Matching SIFT descriptors</vt:lpstr>
      <vt:lpstr>PowerPoint Presentation</vt:lpstr>
      <vt:lpstr>PowerPoint Presentation</vt:lpstr>
      <vt:lpstr>Matching local features: Setup</vt:lpstr>
      <vt:lpstr>Indexing local features</vt:lpstr>
      <vt:lpstr>Visual words: Main idea</vt:lpstr>
      <vt:lpstr>PowerPoint Presentation</vt:lpstr>
      <vt:lpstr>PowerPoint Presentation</vt:lpstr>
      <vt:lpstr>PowerPoint Presentation</vt:lpstr>
      <vt:lpstr>PowerPoint Presentation</vt:lpstr>
      <vt:lpstr>PowerPoint Presentation</vt:lpstr>
      <vt:lpstr>Visual words</vt:lpstr>
      <vt:lpstr>Visual words for indexing</vt:lpstr>
      <vt:lpstr>Inverted file index</vt:lpstr>
      <vt:lpstr>PowerPoint Presentation</vt:lpstr>
      <vt:lpstr>PowerPoint Presentation</vt:lpstr>
      <vt:lpstr>PowerPoint Presentation</vt:lpstr>
      <vt:lpstr>PowerPoint Presentation</vt:lpstr>
      <vt:lpstr>Comparing bags of words</vt:lpstr>
      <vt:lpstr>Bags of words: pros and cons</vt:lpstr>
      <vt:lpstr>PowerPoint Presentation</vt:lpstr>
      <vt:lpstr>Additional references</vt:lpstr>
      <vt:lpstr>Summary</vt:lpstr>
    </vt:vector>
  </TitlesOfParts>
  <Company>University of Pittsburgh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1674: Intro to Computer Vision</dc:title>
  <dc:creator>Adriana I. Kovashka</dc:creator>
  <cp:lastModifiedBy>Kovashka, Adriana Ivanona</cp:lastModifiedBy>
  <cp:revision>142</cp:revision>
  <dcterms:created xsi:type="dcterms:W3CDTF">2016-09-12T22:46:52Z</dcterms:created>
  <dcterms:modified xsi:type="dcterms:W3CDTF">2022-01-25T21:21:32Z</dcterms:modified>
</cp:coreProperties>
</file>