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6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66.xml" ContentType="application/vnd.openxmlformats-officedocument.presentationml.tags+xml"/>
  <Override PartName="/ppt/notesSlides/notesSlide44.xml" ContentType="application/vnd.openxmlformats-officedocument.presentationml.notesSlide+xml"/>
  <Override PartName="/ppt/tags/tag67.xml" ContentType="application/vnd.openxmlformats-officedocument.presentationml.tags+xml"/>
  <Override PartName="/ppt/notesSlides/notesSlide45.xml" ContentType="application/vnd.openxmlformats-officedocument.presentationml.notesSlide+xml"/>
  <Override PartName="/ppt/tags/tag68.xml" ContentType="application/vnd.openxmlformats-officedocument.presentationml.tags+xml"/>
  <Override PartName="/ppt/notesSlides/notesSlide4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1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36" r:id="rId3"/>
    <p:sldMasterId id="2147483765" r:id="rId4"/>
    <p:sldMasterId id="2147483847" r:id="rId5"/>
    <p:sldMasterId id="2147483861" r:id="rId6"/>
  </p:sldMasterIdLst>
  <p:notesMasterIdLst>
    <p:notesMasterId r:id="rId133"/>
  </p:notesMasterIdLst>
  <p:sldIdLst>
    <p:sldId id="256" r:id="rId7"/>
    <p:sldId id="497" r:id="rId8"/>
    <p:sldId id="345" r:id="rId9"/>
    <p:sldId id="269" r:id="rId10"/>
    <p:sldId id="267" r:id="rId11"/>
    <p:sldId id="268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5" r:id="rId23"/>
    <p:sldId id="280" r:id="rId24"/>
    <p:sldId id="281" r:id="rId25"/>
    <p:sldId id="282" r:id="rId26"/>
    <p:sldId id="283" r:id="rId27"/>
    <p:sldId id="287" r:id="rId28"/>
    <p:sldId id="288" r:id="rId29"/>
    <p:sldId id="289" r:id="rId30"/>
    <p:sldId id="291" r:id="rId31"/>
    <p:sldId id="292" r:id="rId32"/>
    <p:sldId id="293" r:id="rId33"/>
    <p:sldId id="290" r:id="rId34"/>
    <p:sldId id="294" r:id="rId35"/>
    <p:sldId id="487" r:id="rId36"/>
    <p:sldId id="488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398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505" r:id="rId55"/>
    <p:sldId id="305" r:id="rId56"/>
    <p:sldId id="306" r:id="rId57"/>
    <p:sldId id="264" r:id="rId58"/>
    <p:sldId id="506" r:id="rId59"/>
    <p:sldId id="420" r:id="rId60"/>
    <p:sldId id="421" r:id="rId61"/>
    <p:sldId id="422" r:id="rId62"/>
    <p:sldId id="385" r:id="rId63"/>
    <p:sldId id="386" r:id="rId64"/>
    <p:sldId id="399" r:id="rId65"/>
    <p:sldId id="400" r:id="rId66"/>
    <p:sldId id="414" r:id="rId67"/>
    <p:sldId id="415" r:id="rId68"/>
    <p:sldId id="416" r:id="rId69"/>
    <p:sldId id="417" r:id="rId70"/>
    <p:sldId id="500" r:id="rId71"/>
    <p:sldId id="425" r:id="rId72"/>
    <p:sldId id="426" r:id="rId73"/>
    <p:sldId id="430" r:id="rId74"/>
    <p:sldId id="429" r:id="rId75"/>
    <p:sldId id="428" r:id="rId76"/>
    <p:sldId id="431" r:id="rId77"/>
    <p:sldId id="504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3" r:id="rId89"/>
    <p:sldId id="444" r:id="rId90"/>
    <p:sldId id="446" r:id="rId91"/>
    <p:sldId id="447" r:id="rId92"/>
    <p:sldId id="448" r:id="rId93"/>
    <p:sldId id="449" r:id="rId94"/>
    <p:sldId id="450" r:id="rId95"/>
    <p:sldId id="451" r:id="rId96"/>
    <p:sldId id="452" r:id="rId97"/>
    <p:sldId id="453" r:id="rId98"/>
    <p:sldId id="454" r:id="rId99"/>
    <p:sldId id="455" r:id="rId100"/>
    <p:sldId id="456" r:id="rId101"/>
    <p:sldId id="457" r:id="rId102"/>
    <p:sldId id="458" r:id="rId103"/>
    <p:sldId id="459" r:id="rId104"/>
    <p:sldId id="460" r:id="rId105"/>
    <p:sldId id="461" r:id="rId106"/>
    <p:sldId id="462" r:id="rId107"/>
    <p:sldId id="463" r:id="rId108"/>
    <p:sldId id="464" r:id="rId109"/>
    <p:sldId id="465" r:id="rId110"/>
    <p:sldId id="466" r:id="rId111"/>
    <p:sldId id="503" r:id="rId112"/>
    <p:sldId id="467" r:id="rId113"/>
    <p:sldId id="468" r:id="rId114"/>
    <p:sldId id="469" r:id="rId115"/>
    <p:sldId id="501" r:id="rId116"/>
    <p:sldId id="471" r:id="rId117"/>
    <p:sldId id="472" r:id="rId118"/>
    <p:sldId id="473" r:id="rId119"/>
    <p:sldId id="474" r:id="rId120"/>
    <p:sldId id="475" r:id="rId121"/>
    <p:sldId id="476" r:id="rId122"/>
    <p:sldId id="477" r:id="rId123"/>
    <p:sldId id="478" r:id="rId124"/>
    <p:sldId id="479" r:id="rId125"/>
    <p:sldId id="480" r:id="rId126"/>
    <p:sldId id="481" r:id="rId127"/>
    <p:sldId id="482" r:id="rId128"/>
    <p:sldId id="483" r:id="rId129"/>
    <p:sldId id="484" r:id="rId130"/>
    <p:sldId id="485" r:id="rId131"/>
    <p:sldId id="470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069" autoAdjust="0"/>
  </p:normalViewPr>
  <p:slideViewPr>
    <p:cSldViewPr snapToGrid="0">
      <p:cViewPr varScale="1">
        <p:scale>
          <a:sx n="73" d="100"/>
          <a:sy n="73" d="100"/>
        </p:scale>
        <p:origin x="16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slide" Target="slides/slide120.xml"/><Relationship Id="rId13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B5A2-68EA-405F-A6E9-2AFF1F2078EF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74E6-83C0-4B00-A10E-1795F11203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09184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41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C52AD-36E9-43EC-B218-E3032C60327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522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6488-FFC5-4D72-AE6D-FE4C979D7C1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153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41216-992E-4EB4-8254-51FCFC96F0B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9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8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16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6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251285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4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0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30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9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9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29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56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23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76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24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94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25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97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In </a:t>
            </a:r>
            <a:r>
              <a:rPr lang="en-US" dirty="0" err="1">
                <a:latin typeface="Arial" pitchFamily="34" charset="0"/>
              </a:rPr>
              <a:t>matlab</a:t>
            </a:r>
            <a:r>
              <a:rPr lang="en-US" dirty="0">
                <a:latin typeface="Arial" pitchFamily="34" charset="0"/>
              </a:rPr>
              <a:t>, conv2 does convolution, filter2 does correlation.  </a:t>
            </a:r>
            <a:r>
              <a:rPr lang="en-US" dirty="0" err="1">
                <a:latin typeface="Arial" pitchFamily="34" charset="0"/>
              </a:rPr>
              <a:t>Imfilter</a:t>
            </a:r>
            <a:r>
              <a:rPr lang="en-US" dirty="0">
                <a:latin typeface="Arial" pitchFamily="34" charset="0"/>
              </a:rPr>
              <a:t> does either if specified, correlation by default (‘</a:t>
            </a:r>
            <a:r>
              <a:rPr lang="en-US" dirty="0" err="1">
                <a:latin typeface="Arial" pitchFamily="34" charset="0"/>
              </a:rPr>
              <a:t>conv</a:t>
            </a:r>
            <a:r>
              <a:rPr lang="en-US" dirty="0">
                <a:latin typeface="Arial" pitchFamily="34" charset="0"/>
              </a:rPr>
              <a:t>’, ‘</a:t>
            </a:r>
            <a:r>
              <a:rPr lang="en-US" dirty="0" err="1">
                <a:latin typeface="Arial" pitchFamily="34" charset="0"/>
              </a:rPr>
              <a:t>corr</a:t>
            </a:r>
            <a:r>
              <a:rPr lang="en-US" dirty="0">
                <a:latin typeface="Arial" pitchFamily="34" charset="0"/>
              </a:rPr>
              <a:t>’ option)</a:t>
            </a:r>
          </a:p>
          <a:p>
            <a:endParaRPr lang="en-US" dirty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61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85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A0DF3-7642-4C59-8098-530067F53AB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8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6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0C879-833C-4E31-9D34-3E4FF8128AD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75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7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48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181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17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0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60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652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E7930-BC2B-4868-B227-89E595E5B11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1952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B9115-D0E6-4727-96A2-085F3747F7E3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13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41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94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42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23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43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91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44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93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45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59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46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281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837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48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261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0802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673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8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7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403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116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18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D0321-666E-420E-A160-F5E4AE792CD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592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36F2D-D980-4131-9081-078D0672D4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482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6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A3CD0D-D4F5-424C-818E-D89E5847A0F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362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7DD9B-4950-4E5A-940D-6CE923CD0D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327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BEA3-1841-422A-A5A0-C25C6D4B72F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34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2F1F6-DC5D-4F1C-B5F7-1014541A27E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275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0E27-AFC7-4419-A0E4-0563EA0FB99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9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087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87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22CBE-ED8B-45BA-9A6E-348B1A39EB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650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861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351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45F2C-A55F-4C01-B6BD-69B39E8BA6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682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1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D3E5-D1C7-41EE-896F-C03409F9A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506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004FB-0B0F-41F5-8FAD-E485DD60D9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492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EC8F9-771F-42D1-84FE-6421A8C90D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622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8C6A-CB79-4B75-A64E-2A5F584822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4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008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63397-E4AF-47C2-B316-5A6D1AAAE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075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51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D579B-2187-4A01-AB8E-F383C9CE8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78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32804-55E6-48A7-A691-13A2EA4964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EBE52A-F3B8-4995-B408-4B2AE74E77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359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D2EEE-7ECB-4D37-9EEC-B87249E9B1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58EE8-E338-4F63-B372-EBE1ED86AC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9680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75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2A77E-6543-4FB0-94D6-99F65A5E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926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113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727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2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10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52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501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945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539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557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408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399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9917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217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793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2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311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4374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528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09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3103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54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485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4896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E371F-9BFA-4F6B-BF36-275653E4AE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670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89CE7-0552-421C-9EAD-8267410F3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77492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5B5C1-E33C-499C-920B-EB6892E1857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66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AA41-8D73-4294-9ECB-8230231F94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A23DA-DBAE-461B-8FB8-F5110B5741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A153-E1AA-40CA-AF46-EB88339F32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8961-56CF-4D0D-9EE0-8E27C53DE9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5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D246-A2CA-423A-BBBE-55CD81256D98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60C5-9F59-4F95-A079-29A290D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2AE6C-E266-4EAC-BA37-6D2454FECB1A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1BCC-DA27-491B-9E52-F0C7DD52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08BD9-8CC8-49F1-A368-46C85F556323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65AF-678E-4170-910C-AE55E919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0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329A-74BB-40DD-B4E2-1B9CCE31E171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E9B5-CEA4-4264-888E-4D34141A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58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6CC34-E500-446A-94F6-A7125512A98D}" type="datetime1">
              <a:rPr lang="en-US" smtClean="0"/>
              <a:t>1/25/2022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56E-55FE-4F5D-9245-AF6F43BC0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3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E964D-2C56-4E4D-AE61-A93A930E67B5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07A6-772A-49B8-B4E7-ED20C15C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56C1A-8882-4324-A1E0-3C3A211C21A2}" type="datetime1">
              <a:rPr lang="en-US" smtClean="0"/>
              <a:t>1/25/2022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8CFD-4585-4D93-9FEF-66D34243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AAE-3E42-457F-9BC6-966BE43411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5CEB2-7472-442C-A749-58EE4ECB39E5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5978-0877-4E17-9D40-699D58CDC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C312A-7032-4CB3-B761-CC25EE0BE3FF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F9-1EBF-4901-97E4-05F23953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7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4B9A-30E7-454A-9F03-0235AB75AAFA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1832-033C-4716-9D8A-BC9DDAB1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4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7FE4-0854-4748-9CC7-2B7F33656FA1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CF4B-93FA-479F-A71E-AD2DE90F0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7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0A435-4787-4F7C-9A08-0C428F729E0C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E2F-239D-4326-9CE2-89C2718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5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3406B-47FD-43B1-A1E7-871397470A78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A327-65CD-4704-98F5-93C194B5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12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AEA2-4B75-4094-90D9-0F149DFA1C3F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99D-06E1-44A5-BABF-77D3264A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2E32-377A-4F48-9F30-184EE21F7E3C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DB-3343-4605-AC72-01870E1A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2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8C03B-1EB1-49A7-85F7-BAB9E8990334}" type="datetime1">
              <a:rPr lang="en-US" smtClean="0"/>
              <a:t>1/25/2022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B108-D1E4-49E0-952E-A079939D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9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0E7B-734F-4978-920C-E85D34514D6B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6530-0FB0-459D-BE5D-C0F37C37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E5D3-8FBB-40CA-8AF4-D25070B374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B21F2-EEA2-4518-A7AF-020C8411984C}" type="datetime1">
              <a:rPr lang="en-US" smtClean="0"/>
              <a:t>1/25/2022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C6DF-7DB1-42A8-83C6-1EC754DA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2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22A8-E5A1-4BA8-B036-8164C20E8A61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0D1D6-6591-49BA-9989-B915E5CC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82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41A5-D2F7-40F4-A0B4-6AE8CC884E3A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2854-4676-4D7B-A0E1-F27A44D0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66C5-1601-48EB-963F-F7A1713603CA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9EE0-7AC5-4C87-AE7D-63A88730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0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945A8-44AD-4CAB-BEDB-7D3911CEA17E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118D3-1C27-430E-B0AB-C4765890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89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07C5-D9FE-4964-8C29-1F0A12B10609}" type="datetime1">
              <a:rPr lang="en-US" smtClean="0"/>
              <a:t>1/25/2022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1B1-C172-4F59-AFB4-7009F19E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44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CD6BD-F893-4F77-9C8F-A8BAAE0DF4B8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503D9-F674-4448-BEA1-6277CF17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93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F52B-A3FC-4BC8-A04D-550039D41ACE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9EEB-094D-4492-81D5-06FCA262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5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AFF39-AACF-46DF-98AE-C48F1164098D}" type="datetime1">
              <a:rPr lang="en-US" smtClean="0"/>
              <a:t>1/25/2022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A4B2-DD3D-4C17-A71D-269CE78A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2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A55C1-A12B-4162-A0C4-096FC541C253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89B5-2864-4A21-B176-928D0072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5FB2C-94B6-4D5C-9FB7-E814B9DE81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C5172-42EC-4165-AF97-5B4E3BEF29B6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1FE0-E4FA-4B6E-A0D7-55B63853D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01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4055-A3B3-4AD9-8A92-688E6AD87483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EEA9-9F0E-4F23-8D6D-2096D655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4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CD13E-C2FB-48C3-BF66-39C860CDE24C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FA22C-6226-4478-9F20-D4D6EF20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1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3864-AF98-4112-A380-C18485106D44}" type="datetime1">
              <a:rPr lang="en-US" smtClean="0"/>
              <a:t>1/25/2022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9687-6DF6-423F-BDF6-DE3A3677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0D8BB-6B86-4D51-B20C-A4CDEC6062C4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8DCC-A060-4BB4-944A-C98344395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712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E35B-FD91-4BB9-8C06-914B8790D39B}" type="datetime1">
              <a:rPr lang="en-US" smtClean="0"/>
              <a:t>1/25/2022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458E-6A2D-493A-892B-B3ADB0456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4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CD1FB-884D-4423-A2B3-09DDC76525E2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4C2A8-2066-47AB-A93A-CBF7D3E08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3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DAC50-7704-40E1-BC2A-D76D6625328A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D11B-6FA6-46AE-8941-570FA5A9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9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AFBD-FDF5-4158-953E-637184F90E1E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1B97-6DAE-49C4-84F2-241ED6B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3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E3455-93FA-41DA-8DBA-7B38511220B2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CBDB-CF3D-4849-B870-15C6B8081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2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775D-39A2-4351-85CA-D1511AA8B2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3B1E2-FAAA-4EB7-8966-BB055E725D1C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6330-7D14-4384-B2CE-08FA6DCB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9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B1F3BB-4EA0-4B01-9B2B-AD238D51C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22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1025B5-50C6-438D-B71D-7A17E45B6B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6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DBC9B-D92F-4003-B045-652128546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64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5BA0C8-C03A-4C09-B1B1-C304268C1C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79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B7EEEF-0535-42F3-8D4D-D42CBB348D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A7104-760F-4494-84BC-427D3376C3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66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8DFB2F-B485-4E06-A8DE-9B5336E96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8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960B94-88C9-4B36-A37F-EBC09B5019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9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743259-8FB4-4B31-AE45-4AB1211BBA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BE69-0AE3-441F-B66F-F28EE91BF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C40E2-3829-4CA5-AAD5-62B02BA26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8A2D4-0596-4B26-949C-CAA6518939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8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E77D80-70B9-4668-8F29-AEEEFCF4B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908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9B019-5E0B-4932-ADE4-7105430A4F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5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30A2-D1E8-4046-B195-78EDE0D346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96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68A0-6A74-49C4-9C82-E6D01393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04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9FE6-07CC-436E-9EE7-5C1D36F4F0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951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1FB6D-6F2F-4979-8467-969718C269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539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0480-79BC-49B0-8D5B-13FD782EB1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70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95AD9-7982-44A0-AA8E-50C939E036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4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428AE-0DA5-4F89-9D16-40EE3B7301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965D5-648F-4409-B4F1-48B834E92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2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8871-BBDB-45E3-96EF-4F44DD48E4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482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0E57-5A03-4758-A284-3643E21C6E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339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F816D-144A-446D-A2DE-194BF6B18F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895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FFBC-16D0-431F-A99E-A0E955ADBA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8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C156-669F-45C0-B9F4-596149536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6126-CB2F-49B2-9E27-51B9ED714D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B6A8F-66E2-4905-A3BD-2A16754CD8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0D7F5-E287-43E8-8E0A-D4D0A6252993}" type="datetime1">
              <a:rPr lang="en-US" b="1" smtClean="0"/>
              <a:t>1/25/2022</a:t>
            </a:fld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77581-0E75-46A1-A74E-FDEF13BB769B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1913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CCA8C-8E96-436F-A3D0-628AA020D8EB}" type="datetime1">
              <a:rPr lang="en-US" b="1" smtClean="0"/>
              <a:t>1/25/2022</a:t>
            </a:fld>
            <a:endParaRPr lang="en-US" b="1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379B0-1970-4149-AE51-9E9513AB88A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187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EF750-A85B-4695-926B-C206E3E0CC80}" type="datetime1">
              <a:rPr lang="en-US" smtClean="0"/>
              <a:t>1/25/2022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7517F8-9AFC-43CF-9B9C-4B74D553F2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4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A1D6B92-3903-47AB-91C3-AA4ED1E95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5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3916E2-B340-40D8-A241-226E765A0A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2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5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6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6.jpg"/><Relationship Id="rId5" Type="http://schemas.openxmlformats.org/officeDocument/2006/relationships/image" Target="../media/image165.jpeg"/><Relationship Id="rId4" Type="http://schemas.openxmlformats.org/officeDocument/2006/relationships/hyperlink" Target="https://en.wikipedia.org/wiki/Aliasing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67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24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3.png"/><Relationship Id="rId5" Type="http://schemas.openxmlformats.org/officeDocument/2006/relationships/tags" Target="../tags/tag21.xml"/><Relationship Id="rId10" Type="http://schemas.openxmlformats.org/officeDocument/2006/relationships/image" Target="../media/image18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28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5.xml"/><Relationship Id="rId11" Type="http://schemas.openxmlformats.org/officeDocument/2006/relationships/oleObject" Target="../embeddings/oleObject1.bin"/><Relationship Id="rId5" Type="http://schemas.openxmlformats.org/officeDocument/2006/relationships/tags" Target="../tags/tag26.xml"/><Relationship Id="rId10" Type="http://schemas.openxmlformats.org/officeDocument/2006/relationships/image" Target="../media/image24.png"/><Relationship Id="rId4" Type="http://schemas.openxmlformats.org/officeDocument/2006/relationships/tags" Target="../tags/tag25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1.xml"/><Relationship Id="rId7" Type="http://schemas.openxmlformats.org/officeDocument/2006/relationships/image" Target="../media/image4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32.xml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5.xml"/><Relationship Id="rId7" Type="http://schemas.openxmlformats.org/officeDocument/2006/relationships/image" Target="../media/image4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36.xml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9.xml"/><Relationship Id="rId7" Type="http://schemas.openxmlformats.org/officeDocument/2006/relationships/image" Target="../media/image4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0.xml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43.xml"/><Relationship Id="rId7" Type="http://schemas.openxmlformats.org/officeDocument/2006/relationships/image" Target="../media/image49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4.xml"/><Relationship Id="rId9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47.xml"/><Relationship Id="rId7" Type="http://schemas.openxmlformats.org/officeDocument/2006/relationships/image" Target="../media/image4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48.xml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1.xml"/><Relationship Id="rId7" Type="http://schemas.openxmlformats.org/officeDocument/2006/relationships/image" Target="../media/image49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52.xml"/><Relationship Id="rId9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5.xml"/><Relationship Id="rId7" Type="http://schemas.openxmlformats.org/officeDocument/2006/relationships/image" Target="../media/image49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56.xml"/><Relationship Id="rId9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9.xml"/><Relationship Id="rId7" Type="http://schemas.openxmlformats.org/officeDocument/2006/relationships/image" Target="../media/image49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60.xml"/><Relationship Id="rId9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63.xml"/><Relationship Id="rId7" Type="http://schemas.openxmlformats.org/officeDocument/2006/relationships/image" Target="../media/image49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png"/><Relationship Id="rId4" Type="http://schemas.openxmlformats.org/officeDocument/2006/relationships/tags" Target="../tags/tag6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jpe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3.bin"/><Relationship Id="rId3" Type="http://schemas.openxmlformats.org/officeDocument/2006/relationships/tags" Target="../tags/tag73.xml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tags" Target="../tags/tag7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cvcl.mit.edu/hybridimage.htm" TargetMode="External"/><Relationship Id="rId11" Type="http://schemas.openxmlformats.org/officeDocument/2006/relationships/image" Target="../media/image82.jpeg"/><Relationship Id="rId5" Type="http://schemas.openxmlformats.org/officeDocument/2006/relationships/notesSlide" Target="../notesSlides/notesSlide57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png"/><Relationship Id="rId11" Type="http://schemas.openxmlformats.org/officeDocument/2006/relationships/image" Target="../media/image88.wmf"/><Relationship Id="rId5" Type="http://schemas.openxmlformats.org/officeDocument/2006/relationships/image" Target="../media/image90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89.png"/><Relationship Id="rId9" Type="http://schemas.openxmlformats.org/officeDocument/2006/relationships/image" Target="../media/image87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1.wdp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1.wdp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1.wdp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1.wdp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10.jpeg"/><Relationship Id="rId5" Type="http://schemas.openxmlformats.org/officeDocument/2006/relationships/image" Target="../media/image10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Filtering and Texture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1749288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January 20,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331B-F3FD-45A0-832F-2C5CF3F8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Non-uniform weights [</a:t>
            </a:r>
            <a:r>
              <a:rPr lang="en-US" dirty="0">
                <a:solidFill>
                  <a:srgbClr val="FF0000"/>
                </a:solidFill>
              </a:rPr>
              <a:t>1, 4, 6, 4, 1</a:t>
            </a:r>
            <a:r>
              <a:rPr lang="en-US" dirty="0"/>
              <a:t>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084446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65817" y="6553200"/>
            <a:ext cx="2283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Adapted from S. </a:t>
            </a:r>
            <a:r>
              <a:rPr lang="en-US" sz="1400" b="1" dirty="0" err="1">
                <a:solidFill>
                  <a:srgbClr val="000000"/>
                </a:solidFill>
                <a:cs typeface="Arial" pitchFamily="34" charset="0"/>
              </a:rPr>
              <a:t>Marschner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3895" y="4163808"/>
            <a:ext cx="15166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pixel =</a:t>
            </a:r>
          </a:p>
          <a:p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10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 + </a:t>
            </a:r>
          </a:p>
          <a:p>
            <a:r>
              <a:rPr lang="en-US" dirty="0">
                <a:solidFill>
                  <a:srgbClr val="00B050"/>
                </a:solidFill>
              </a:rPr>
              <a:t>14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+</a:t>
            </a:r>
          </a:p>
          <a:p>
            <a:r>
              <a:rPr lang="en-US" dirty="0">
                <a:solidFill>
                  <a:srgbClr val="00B050"/>
                </a:solidFill>
              </a:rPr>
              <a:t>12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6</a:t>
            </a:r>
            <a:r>
              <a:rPr lang="en-US" dirty="0"/>
              <a:t> +</a:t>
            </a:r>
          </a:p>
          <a:p>
            <a:r>
              <a:rPr lang="en-US" dirty="0">
                <a:solidFill>
                  <a:srgbClr val="00B050"/>
                </a:solidFill>
              </a:rPr>
              <a:t>13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+ </a:t>
            </a:r>
          </a:p>
          <a:p>
            <a:r>
              <a:rPr lang="en-US" dirty="0">
                <a:solidFill>
                  <a:srgbClr val="00B050"/>
                </a:solidFill>
              </a:rPr>
              <a:t>20</a:t>
            </a:r>
            <a:r>
              <a:rPr lang="en-US" dirty="0"/>
              <a:t>*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) / 16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37675" y="2630903"/>
            <a:ext cx="1111202" cy="916503"/>
            <a:chOff x="3437675" y="2697163"/>
            <a:chExt cx="1111202" cy="916503"/>
          </a:xfrm>
        </p:grpSpPr>
        <p:sp>
          <p:nvSpPr>
            <p:cNvPr id="3" name="TextBox 2"/>
            <p:cNvSpPr txBox="1"/>
            <p:nvPr/>
          </p:nvSpPr>
          <p:spPr>
            <a:xfrm>
              <a:off x="3437675" y="2697163"/>
              <a:ext cx="1111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10 14 12 13 20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617843" y="2965824"/>
              <a:ext cx="159027" cy="647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03374" y="2974162"/>
              <a:ext cx="92765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" idx="2"/>
            </p:cNvCxnSpPr>
            <p:nvPr/>
          </p:nvCxnSpPr>
          <p:spPr>
            <a:xfrm>
              <a:off x="3993276" y="2974162"/>
              <a:ext cx="0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4059042" y="2974162"/>
              <a:ext cx="141898" cy="639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200940" y="2974162"/>
              <a:ext cx="145773" cy="1102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F91D-706C-42A6-831C-E01F2CD4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303EC-1F83-4FE3-A736-17D0B29C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785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491A6-56B6-4CDE-8EB9-0F3EA43F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775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3A42-474D-4ED5-BE20-554D2BA8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191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4839-2524-44AE-80BF-1E910358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847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62314F-5D64-48D9-B648-DE9153C5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432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14A973E-8FD2-4FDC-83AF-11561E452682}"/>
              </a:ext>
            </a:extLst>
          </p:cNvPr>
          <p:cNvSpPr txBox="1"/>
          <p:nvPr/>
        </p:nvSpPr>
        <p:spPr>
          <a:xfrm>
            <a:off x="5673323" y="3433555"/>
            <a:ext cx="26530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1x38 	vector </a:t>
            </a:r>
          </a:p>
          <a:p>
            <a:r>
              <a:rPr lang="en-US" sz="2000" dirty="0"/>
              <a:t>	representation</a:t>
            </a:r>
          </a:p>
          <a:p>
            <a:r>
              <a:rPr lang="en-US" sz="2000" dirty="0"/>
              <a:t>	feature</a:t>
            </a:r>
          </a:p>
        </p:txBody>
      </p:sp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162" y="820455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5602982" y="1549527"/>
            <a:ext cx="2455544" cy="1703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917012" y="3834279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2981" y="4403929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[r1, r2, …, r38]</a:t>
            </a:r>
          </a:p>
        </p:txBody>
      </p:sp>
      <p:cxnSp>
        <p:nvCxnSpPr>
          <p:cNvPr id="11" name="Straight Arrow Connector 10"/>
          <p:cNvCxnSpPr>
            <a:cxnSpLocks/>
            <a:stCxn id="9" idx="1"/>
            <a:endCxn id="8" idx="3"/>
          </p:cNvCxnSpPr>
          <p:nvPr/>
        </p:nvCxnSpPr>
        <p:spPr bwMode="auto">
          <a:xfrm flipH="1" flipV="1">
            <a:off x="2063064" y="3925562"/>
            <a:ext cx="3539917" cy="709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88DEF-1D7E-4B0A-9D9A-DD1841E482F8}"/>
              </a:ext>
            </a:extLst>
          </p:cNvPr>
          <p:cNvSpPr txBox="1"/>
          <p:nvPr/>
        </p:nvSpPr>
        <p:spPr>
          <a:xfrm>
            <a:off x="5602981" y="1155963"/>
            <a:ext cx="1097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38 filters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3DFAB9-A529-4306-8A73-C77B9C077C68}"/>
              </a:ext>
            </a:extLst>
          </p:cNvPr>
          <p:cNvGrpSpPr/>
          <p:nvPr/>
        </p:nvGrpSpPr>
        <p:grpSpPr>
          <a:xfrm>
            <a:off x="5336508" y="4765669"/>
            <a:ext cx="3350292" cy="1293867"/>
            <a:chOff x="5336508" y="4852753"/>
            <a:chExt cx="3350292" cy="129386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C1977A-C7D5-431F-B722-83E7CADB8DCF}"/>
                </a:ext>
              </a:extLst>
            </p:cNvPr>
            <p:cNvGrpSpPr/>
            <p:nvPr/>
          </p:nvGrpSpPr>
          <p:grpSpPr>
            <a:xfrm>
              <a:off x="5751857" y="4981706"/>
              <a:ext cx="2934943" cy="765556"/>
              <a:chOff x="5751857" y="5271989"/>
              <a:chExt cx="2934943" cy="7655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8E8A72-1B21-42D2-9B5A-4A9309352FD5}"/>
                  </a:ext>
                </a:extLst>
              </p:cNvPr>
              <p:cNvSpPr/>
              <p:nvPr/>
            </p:nvSpPr>
            <p:spPr>
              <a:xfrm>
                <a:off x="5936342" y="5452838"/>
                <a:ext cx="182880" cy="5677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0990AE-1BAB-4AF2-A252-46757D415BE3}"/>
                  </a:ext>
                </a:extLst>
              </p:cNvPr>
              <p:cNvSpPr/>
              <p:nvPr/>
            </p:nvSpPr>
            <p:spPr>
              <a:xfrm>
                <a:off x="6719057" y="5849440"/>
                <a:ext cx="182880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64F6E8-CB35-49C0-8975-10A2DDC74F81}"/>
                  </a:ext>
                </a:extLst>
              </p:cNvPr>
              <p:cNvSpPr/>
              <p:nvPr/>
            </p:nvSpPr>
            <p:spPr>
              <a:xfrm>
                <a:off x="8156428" y="5558969"/>
                <a:ext cx="182880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857C87A-2C79-4804-822E-A2673FDBDFA5}"/>
                  </a:ext>
                </a:extLst>
              </p:cNvPr>
              <p:cNvCxnSpPr/>
              <p:nvPr/>
            </p:nvCxnSpPr>
            <p:spPr>
              <a:xfrm>
                <a:off x="5751857" y="6037545"/>
                <a:ext cx="293494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98AC435-9E4F-4950-A2E2-C2C9DA84FD58}"/>
                  </a:ext>
                </a:extLst>
              </p:cNvPr>
              <p:cNvCxnSpPr/>
              <p:nvPr/>
            </p:nvCxnSpPr>
            <p:spPr>
              <a:xfrm flipV="1">
                <a:off x="5751857" y="5271989"/>
                <a:ext cx="0" cy="7655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075702-051E-456C-A990-A7831D4C44B4}"/>
                </a:ext>
              </a:extLst>
            </p:cNvPr>
            <p:cNvSpPr txBox="1"/>
            <p:nvPr/>
          </p:nvSpPr>
          <p:spPr>
            <a:xfrm>
              <a:off x="6741223" y="5777288"/>
              <a:ext cx="919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Filter ID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2F5F9E-3AC9-4689-8083-7B7D91C38758}"/>
                </a:ext>
              </a:extLst>
            </p:cNvPr>
            <p:cNvSpPr txBox="1"/>
            <p:nvPr/>
          </p:nvSpPr>
          <p:spPr>
            <a:xfrm rot="16200000">
              <a:off x="4980416" y="5208845"/>
              <a:ext cx="108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Response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A692-987B-4737-B1E2-B951BFE34AF1}"/>
              </a:ext>
            </a:extLst>
          </p:cNvPr>
          <p:cNvGrpSpPr/>
          <p:nvPr/>
        </p:nvGrpSpPr>
        <p:grpSpPr>
          <a:xfrm>
            <a:off x="5838826" y="6117929"/>
            <a:ext cx="2598385" cy="378686"/>
            <a:chOff x="5838826" y="6263069"/>
            <a:chExt cx="2598385" cy="3786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43394B-3142-47F1-88BA-92C72218C12A}"/>
                </a:ext>
              </a:extLst>
            </p:cNvPr>
            <p:cNvSpPr/>
            <p:nvPr/>
          </p:nvSpPr>
          <p:spPr>
            <a:xfrm>
              <a:off x="6621154" y="6263069"/>
              <a:ext cx="378686" cy="3786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7C13E9-0CB5-4A3C-ACA9-25883ABF95B6}"/>
                </a:ext>
              </a:extLst>
            </p:cNvPr>
            <p:cNvSpPr/>
            <p:nvPr/>
          </p:nvSpPr>
          <p:spPr>
            <a:xfrm>
              <a:off x="5838826" y="6263069"/>
              <a:ext cx="378686" cy="3786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D1D2D7-ED81-4ED4-9E4E-BEDC4E06A172}"/>
                </a:ext>
              </a:extLst>
            </p:cNvPr>
            <p:cNvSpPr/>
            <p:nvPr/>
          </p:nvSpPr>
          <p:spPr>
            <a:xfrm>
              <a:off x="8058525" y="6263069"/>
              <a:ext cx="378686" cy="3786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FE01565-D5F9-414F-9C0D-6907E4B4A883}"/>
              </a:ext>
            </a:extLst>
          </p:cNvPr>
          <p:cNvSpPr txBox="1"/>
          <p:nvPr/>
        </p:nvSpPr>
        <p:spPr>
          <a:xfrm>
            <a:off x="920548" y="1601163"/>
            <a:ext cx="365194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C3793-F14D-44C6-B7DA-12B6CBA1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0547" y="3066733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(1,1)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of texture responses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B8FC5B-E090-47F0-BFF7-9884EF3D2883}"/>
              </a:ext>
            </a:extLst>
          </p:cNvPr>
          <p:cNvSpPr txBox="1"/>
          <p:nvPr/>
        </p:nvSpPr>
        <p:spPr>
          <a:xfrm>
            <a:off x="920548" y="1601163"/>
            <a:ext cx="365194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pixel, form a “feature vector” from the responses at that pixel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A99625-79A5-4F7A-AF58-EACA03011760}"/>
              </a:ext>
            </a:extLst>
          </p:cNvPr>
          <p:cNvCxnSpPr>
            <a:cxnSpLocks/>
          </p:cNvCxnSpPr>
          <p:nvPr/>
        </p:nvCxnSpPr>
        <p:spPr>
          <a:xfrm flipH="1" flipV="1">
            <a:off x="2069432" y="3433011"/>
            <a:ext cx="412512" cy="5584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BB9F0-B850-4ADC-B3BE-02B318591E47}"/>
              </a:ext>
            </a:extLst>
          </p:cNvPr>
          <p:cNvCxnSpPr/>
          <p:nvPr/>
        </p:nvCxnSpPr>
        <p:spPr>
          <a:xfrm flipV="1">
            <a:off x="1637085" y="3528398"/>
            <a:ext cx="0" cy="463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EA0035-2735-4952-B0CD-BCFBC48AB1BA}"/>
              </a:ext>
            </a:extLst>
          </p:cNvPr>
          <p:cNvSpPr txBox="1"/>
          <p:nvPr/>
        </p:nvSpPr>
        <p:spPr>
          <a:xfrm>
            <a:off x="702482" y="3994801"/>
            <a:ext cx="148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location (row, column)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4076A6-36E3-412E-AE1F-7E6FFC44D6C7}"/>
              </a:ext>
            </a:extLst>
          </p:cNvPr>
          <p:cNvSpPr txBox="1"/>
          <p:nvPr/>
        </p:nvSpPr>
        <p:spPr>
          <a:xfrm>
            <a:off x="2264229" y="4009055"/>
            <a:ext cx="148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 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36A6B4-88EF-458B-9547-A2AE56AF562F}"/>
              </a:ext>
            </a:extLst>
          </p:cNvPr>
          <p:cNvSpPr txBox="1"/>
          <p:nvPr/>
        </p:nvSpPr>
        <p:spPr>
          <a:xfrm>
            <a:off x="920547" y="3662140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(1,2)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DDFDD5-8F3C-4C1B-BB65-E52E94451E09}"/>
              </a:ext>
            </a:extLst>
          </p:cNvPr>
          <p:cNvSpPr txBox="1"/>
          <p:nvPr/>
        </p:nvSpPr>
        <p:spPr>
          <a:xfrm>
            <a:off x="920546" y="4654394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(W,H)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, …,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(W,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16422-4921-48D8-983C-FB058A061256}"/>
              </a:ext>
            </a:extLst>
          </p:cNvPr>
          <p:cNvSpPr txBox="1"/>
          <p:nvPr/>
        </p:nvSpPr>
        <p:spPr>
          <a:xfrm>
            <a:off x="2934732" y="4219754"/>
            <a:ext cx="603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…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425E51-77A5-42E2-A098-8E1FB0A25CC4}"/>
              </a:ext>
            </a:extLst>
          </p:cNvPr>
          <p:cNvCxnSpPr>
            <a:cxnSpLocks/>
          </p:cNvCxnSpPr>
          <p:nvPr/>
        </p:nvCxnSpPr>
        <p:spPr>
          <a:xfrm>
            <a:off x="457200" y="5268686"/>
            <a:ext cx="80759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2913D6E-BDDA-4052-8995-D2F897725808}"/>
              </a:ext>
            </a:extLst>
          </p:cNvPr>
          <p:cNvSpPr txBox="1"/>
          <p:nvPr/>
        </p:nvSpPr>
        <p:spPr>
          <a:xfrm>
            <a:off x="920546" y="5416466"/>
            <a:ext cx="804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[mean(r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mean(r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2400" baseline="30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…,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mean(r</a:t>
            </a:r>
            <a:r>
              <a:rPr lang="en-US" sz="2400" baseline="-25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(:)</a:t>
            </a:r>
            <a:r>
              <a:rPr lang="en-US" sz="2400" baseline="30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38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38832B-8A5E-4832-A4FB-D476E7D1D646}"/>
              </a:ext>
            </a:extLst>
          </p:cNvPr>
          <p:cNvSpPr txBox="1"/>
          <p:nvPr/>
        </p:nvSpPr>
        <p:spPr>
          <a:xfrm>
            <a:off x="4796842" y="1611822"/>
            <a:ext cx="40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represent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compute statistics over all pixel feature vectors, e.g. their mean.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15DDC-A9B0-4947-B4B8-93D77E72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pitchFamily="34" charset="0"/>
              </a:rPr>
              <a:t>You try: Can you match the texture to the response?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62296-3438-4A81-A8C7-95DE5382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62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"/>
            <a:ext cx="91440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pitchFamily="34" charset="0"/>
              </a:rPr>
              <a:t>Representing texture 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by mean absolute response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3EC3B-C7E5-40D4-80C5-67FE0BE7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5254171" y="5867400"/>
            <a:ext cx="2975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Zisserman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D6259-C246-4494-A2AA-54F8C21F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190" name="Picture 14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8314" name="Picture 27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440" name="Text Box 410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EB6A7-EE0D-45CD-83E9-7A0F717A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27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two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Applications 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25" y="5821680"/>
            <a:ext cx="8501063" cy="4546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6D6F1-EE31-4774-BA70-1CAE2536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250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661"/>
            <a:ext cx="8229600" cy="4612102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http://www.flickr.com/photos/igorms/136916757/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0"/>
            <a:ext cx="2090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84BE8-2B47-44D7-AD38-123DD02A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232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Throw away every other row and column to create a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size image</a:t>
            </a:r>
          </a:p>
          <a:p>
            <a:pPr marL="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Subsampling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a factor of 2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2D7F33-98B5-410B-AD98-DB25B629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Aliasing problem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1D example (sinewave):</a:t>
            </a:r>
          </a:p>
        </p:txBody>
      </p:sp>
      <p:pic>
        <p:nvPicPr>
          <p:cNvPr id="41987" name="Picture 4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5C6CBA-0EBA-4A36-87F4-B2C0DA52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80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S. Marschner</a:t>
            </a:r>
          </a:p>
        </p:txBody>
      </p:sp>
      <p:sp>
        <p:nvSpPr>
          <p:cNvPr id="4301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Aliasing problem</a:t>
            </a:r>
          </a:p>
        </p:txBody>
      </p:sp>
      <p:sp>
        <p:nvSpPr>
          <p:cNvPr id="4301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1D example (sinewave):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EE88B-ACE1-42F5-8F2D-4FD7BD51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7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Aliasing problem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2000" cy="4114800"/>
          </a:xfrm>
        </p:spPr>
        <p:txBody>
          <a:bodyPr/>
          <a:lstStyle/>
          <a:p>
            <a:pPr eaLnBrk="1" hangingPunct="1"/>
            <a:r>
              <a:rPr lang="en-US" dirty="0"/>
              <a:t>Sub-sampling may be dangerous….</a:t>
            </a:r>
          </a:p>
          <a:p>
            <a:pPr eaLnBrk="1" hangingPunct="1"/>
            <a:r>
              <a:rPr lang="en-US" dirty="0"/>
              <a:t>Characteristic errors may appear: </a:t>
            </a:r>
          </a:p>
          <a:p>
            <a:pPr lvl="1" eaLnBrk="1" hangingPunct="1"/>
            <a:r>
              <a:rPr lang="en-US" dirty="0"/>
              <a:t>“Wagon wheels rolling the wrong way in movies”</a:t>
            </a:r>
          </a:p>
          <a:p>
            <a:pPr lvl="1" eaLnBrk="1" hangingPunct="1"/>
            <a:r>
              <a:rPr lang="en-US" dirty="0"/>
              <a:t>“Striped shirts look funny on color television”</a:t>
            </a:r>
          </a:p>
          <a:p>
            <a:pPr lvl="1" eaLnBrk="1" hangingPunct="1"/>
            <a:endParaRPr lang="en-US" dirty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0" y="6583363"/>
            <a:ext cx="502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D. Forsyth, image from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https://en.wikipedia.org/wiki/Aliasing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B52CF-3C1D-4407-8E2C-2B31696D94AE}"/>
              </a:ext>
            </a:extLst>
          </p:cNvPr>
          <p:cNvGrpSpPr/>
          <p:nvPr/>
        </p:nvGrpSpPr>
        <p:grpSpPr>
          <a:xfrm>
            <a:off x="2555615" y="3930792"/>
            <a:ext cx="4032769" cy="2317608"/>
            <a:chOff x="2194560" y="3930792"/>
            <a:chExt cx="4032769" cy="2317608"/>
          </a:xfrm>
        </p:grpSpPr>
        <p:pic>
          <p:nvPicPr>
            <p:cNvPr id="3" name="Picture 2" descr="A brick building&#10;&#10;Description automatically generated">
              <a:extLst>
                <a:ext uri="{FF2B5EF4-FFF2-40B4-BE49-F238E27FC236}">
                  <a16:creationId xmlns:a16="http://schemas.microsoft.com/office/drawing/2014/main" id="{C62B5867-BA1A-4846-9D5E-A7D15FC7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930793"/>
              <a:ext cx="1906814" cy="2317607"/>
            </a:xfrm>
            <a:prstGeom prst="rect">
              <a:avLst/>
            </a:prstGeom>
          </p:spPr>
        </p:pic>
        <p:pic>
          <p:nvPicPr>
            <p:cNvPr id="5" name="Picture 4" descr="A close up of a brick building&#10;&#10;Description automatically generated">
              <a:extLst>
                <a:ext uri="{FF2B5EF4-FFF2-40B4-BE49-F238E27FC236}">
                  <a16:creationId xmlns:a16="http://schemas.microsoft.com/office/drawing/2014/main" id="{595DE1B1-8DD3-4C56-A0EE-0FCACA47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890" y="3930792"/>
              <a:ext cx="1900439" cy="2317608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21596-85A5-41AB-B534-E2184D66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5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4000" dirty="0"/>
              <a:t>Sampling and aliasing</a:t>
            </a:r>
          </a:p>
        </p:txBody>
      </p:sp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381000" y="4800600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3" cstate="print"/>
          <a:srcRect b="47307"/>
          <a:stretch>
            <a:fillRect/>
          </a:stretch>
        </p:blipFill>
        <p:spPr bwMode="auto">
          <a:xfrm>
            <a:off x="0" y="2043113"/>
            <a:ext cx="8915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63DC73-7D38-4E15-BF89-EA584DF9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47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/>
              <a:t>When sampling a signal at discrete intervals, the </a:t>
            </a:r>
            <a:r>
              <a:rPr lang="en-US" sz="2800" b="1" u="sng" dirty="0"/>
              <a:t>sampling frequency </a:t>
            </a:r>
            <a:r>
              <a:rPr lang="en-US" sz="2800" dirty="0"/>
              <a:t>must be </a:t>
            </a:r>
            <a:r>
              <a:rPr lang="en-US" sz="2800" dirty="0">
                <a:sym typeface="Symbol" pitchFamily="18" charset="2"/>
              </a:rPr>
              <a:t></a:t>
            </a:r>
            <a:r>
              <a:rPr lang="en-US" sz="2800" dirty="0"/>
              <a:t> 2 </a:t>
            </a:r>
            <a:r>
              <a:rPr lang="en-US" sz="2800" dirty="0">
                <a:sym typeface="Symbol" pitchFamily="18" charset="2"/>
              </a:rPr>
              <a:t> </a:t>
            </a:r>
            <a:r>
              <a:rPr lang="en-US" sz="2800" b="1" u="sng" dirty="0">
                <a:sym typeface="Symbol" pitchFamily="18" charset="2"/>
              </a:rPr>
              <a:t>f</a:t>
            </a:r>
            <a:r>
              <a:rPr lang="en-US" sz="2800" b="1" u="sng" baseline="-25000" dirty="0">
                <a:sym typeface="Symbol" pitchFamily="18" charset="2"/>
              </a:rPr>
              <a:t>max</a:t>
            </a:r>
            <a:endParaRPr lang="en-US" sz="2800" b="1" u="sng" dirty="0">
              <a:sym typeface="Symbol" pitchFamily="18" charset="2"/>
            </a:endParaRPr>
          </a:p>
          <a:p>
            <a:pPr eaLnBrk="1" hangingPunct="1"/>
            <a:r>
              <a:rPr lang="en-US" sz="2800" dirty="0">
                <a:sym typeface="Symbol" pitchFamily="18" charset="2"/>
              </a:rPr>
              <a:t>f</a:t>
            </a:r>
            <a:r>
              <a:rPr lang="en-US" sz="2800" baseline="-25000" dirty="0"/>
              <a:t>max</a:t>
            </a:r>
            <a:r>
              <a:rPr lang="en-US" sz="2800" dirty="0"/>
              <a:t> = max frequency of the input signal</a:t>
            </a:r>
          </a:p>
          <a:p>
            <a:pPr eaLnBrk="1" hangingPunct="1"/>
            <a:r>
              <a:rPr lang="en-US" sz="2800" dirty="0"/>
              <a:t>This will allow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657600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180013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604125" y="4533900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6200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524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752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28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362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5908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74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95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057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1242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581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810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419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5720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4953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038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5626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5943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24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55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6934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096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08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56035-038E-4487-BA86-9B6642FD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0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eaLnBrk="1" hangingPunct="1">
              <a:buFontTx/>
              <a:buNone/>
              <a:defRPr/>
            </a:pPr>
            <a:endParaRPr lang="en-US" dirty="0"/>
          </a:p>
          <a:p>
            <a:pPr marL="457200" indent="-457200" eaLnBrk="1" hangingPunct="1">
              <a:buFontTx/>
              <a:buNone/>
              <a:defRPr/>
            </a:pPr>
            <a:r>
              <a:rPr lang="en-US" dirty="0"/>
              <a:t>Solutions:</a:t>
            </a:r>
          </a:p>
          <a:p>
            <a:pPr marL="457200" indent="-457200" eaLnBrk="1" hangingPunct="1">
              <a:defRPr/>
            </a:pPr>
            <a:r>
              <a:rPr lang="en-US" dirty="0"/>
              <a:t>Sample more often</a:t>
            </a:r>
          </a:p>
          <a:p>
            <a:pPr marL="457200" indent="-457200" eaLnBrk="1" hangingPunct="1"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Get rid of high frequencies</a:t>
            </a:r>
          </a:p>
          <a:p>
            <a:pPr marL="857250" lvl="1" indent="-457200" eaLnBrk="1" hangingPunct="1">
              <a:defRPr/>
            </a:pPr>
            <a:r>
              <a:rPr lang="en-US" dirty="0"/>
              <a:t>What are these in the case of images?</a:t>
            </a:r>
          </a:p>
          <a:p>
            <a:pPr marL="838200" lvl="1" indent="-381000" eaLnBrk="1" hangingPunct="1">
              <a:defRPr/>
            </a:pPr>
            <a:r>
              <a:rPr lang="en-US" dirty="0"/>
              <a:t>Will lose information, but it’s better than aliasing</a:t>
            </a:r>
          </a:p>
          <a:p>
            <a:pPr marL="838200" lvl="1" indent="-381000" eaLnBrk="1" hangingPunct="1">
              <a:defRPr/>
            </a:pPr>
            <a:r>
              <a:rPr lang="en-US" dirty="0"/>
              <a:t>Apply a smoothing filter</a:t>
            </a:r>
            <a:endParaRPr lang="ru-RU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4BC5E-829D-4A4B-A797-325B8E41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5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 for </a:t>
            </a:r>
            <a:r>
              <a:rPr lang="en-US" dirty="0" err="1"/>
              <a:t>downsampling</a:t>
            </a:r>
            <a:r>
              <a:rPr lang="en-US" dirty="0"/>
              <a:t>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with image(h, w)</a:t>
            </a: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 low-pass filter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im_blur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imfilter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(image,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fspecial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(‘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’, 7, 1))</a:t>
            </a:r>
          </a:p>
          <a:p>
            <a:pPr marL="514350" marR="0" lvl="0" indent="-5143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every other pixel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im_small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im_blur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(1:2:end, 1:2:end);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6365" y="4752110"/>
            <a:ext cx="8382000" cy="1295400"/>
            <a:chOff x="304800" y="2590800"/>
            <a:chExt cx="8382000" cy="1295400"/>
          </a:xfrm>
        </p:grpSpPr>
        <p:sp>
          <p:nvSpPr>
            <p:cNvPr id="6" name="Rounded Rectangle 3"/>
            <p:cNvSpPr/>
            <p:nvPr/>
          </p:nvSpPr>
          <p:spPr>
            <a:xfrm>
              <a:off x="3352800" y="2971800"/>
              <a:ext cx="22860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Low-Pass Filtered Image</a:t>
              </a:r>
            </a:p>
          </p:txBody>
        </p:sp>
        <p:sp>
          <p:nvSpPr>
            <p:cNvPr id="7" name="Rounded Rectangle 4"/>
            <p:cNvSpPr/>
            <p:nvPr/>
          </p:nvSpPr>
          <p:spPr>
            <a:xfrm>
              <a:off x="304800" y="29718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8" name="Right Arrow 5"/>
            <p:cNvSpPr/>
            <p:nvPr/>
          </p:nvSpPr>
          <p:spPr>
            <a:xfrm>
              <a:off x="2209800" y="3276600"/>
              <a:ext cx="990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209800" y="2590800"/>
              <a:ext cx="1158875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Gaussian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5791200" y="2906713"/>
              <a:ext cx="9667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Sample</a:t>
              </a:r>
            </a:p>
          </p:txBody>
        </p:sp>
        <p:sp>
          <p:nvSpPr>
            <p:cNvPr id="11" name="Right Arrow 8"/>
            <p:cNvSpPr/>
            <p:nvPr/>
          </p:nvSpPr>
          <p:spPr>
            <a:xfrm>
              <a:off x="5791200" y="3276600"/>
              <a:ext cx="990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9"/>
            <p:cNvSpPr/>
            <p:nvPr/>
          </p:nvSpPr>
          <p:spPr>
            <a:xfrm>
              <a:off x="6858000" y="2971800"/>
              <a:ext cx="18288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Low-Res Image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0506A-6FBF-4B3F-9131-59B8984D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09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214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9338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9464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70E60F-5BA0-423B-96AD-CC56D6B7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68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/>
          <a:srcRect b="43549"/>
          <a:stretch>
            <a:fillRect/>
          </a:stretch>
        </p:blipFill>
        <p:spPr bwMode="auto">
          <a:xfrm>
            <a:off x="152400" y="3810000"/>
            <a:ext cx="8686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4"/>
          <p:cNvPicPr>
            <a:picLocks noChangeAspect="1" noChangeArrowheads="1"/>
          </p:cNvPicPr>
          <p:nvPr/>
        </p:nvPicPr>
        <p:blipFill>
          <a:blip r:embed="rId4" cstate="print"/>
          <a:srcRect b="47307"/>
          <a:stretch>
            <a:fillRect/>
          </a:stretch>
        </p:blipFill>
        <p:spPr bwMode="auto">
          <a:xfrm>
            <a:off x="0" y="1295400"/>
            <a:ext cx="8915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7010400" y="6550025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Forsyth and Ponce 2002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Anti-aliasing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3FFA2-0AF6-495B-86A9-2381A7F8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5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0" y="1260763"/>
            <a:ext cx="2973885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9148" y="1261813"/>
            <a:ext cx="2964066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5221" y="1248709"/>
            <a:ext cx="2970234" cy="391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1/4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1/8 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Steve Seitz</a:t>
            </a:r>
          </a:p>
        </p:txBody>
      </p:sp>
      <p:pic>
        <p:nvPicPr>
          <p:cNvPr id="2" name="Picture 4" descr="vg-nn-eighth">
            <a:extLst>
              <a:ext uri="{FF2B5EF4-FFF2-40B4-BE49-F238E27FC236}">
                <a16:creationId xmlns:a16="http://schemas.microsoft.com/office/drawing/2014/main" id="{4FE1DA8C-31C8-4A09-B791-4039CBDF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9577" y="1248709"/>
            <a:ext cx="971572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6250C-028E-41A1-81B7-95CCA573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4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147" y="1261872"/>
            <a:ext cx="2992069" cy="394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4716" y="1261872"/>
            <a:ext cx="2964964" cy="39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0" y="1261872"/>
            <a:ext cx="2970988" cy="390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/>
          </a:bodyPr>
          <a:lstStyle/>
          <a:p>
            <a:r>
              <a:rPr lang="en-US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Steve Seitz</a:t>
            </a:r>
          </a:p>
        </p:txBody>
      </p:sp>
      <p:pic>
        <p:nvPicPr>
          <p:cNvPr id="2" name="Picture 2" descr="vg-gauss-eighth">
            <a:extLst>
              <a:ext uri="{FF2B5EF4-FFF2-40B4-BE49-F238E27FC236}">
                <a16:creationId xmlns:a16="http://schemas.microsoft.com/office/drawing/2014/main" id="{6053E579-47FC-4002-9279-59B3ACD6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9663" y="1264920"/>
            <a:ext cx="97124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BE8BD-FD20-477B-8F3B-98BC32A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Subsampling away…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834888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5559364" y="6631134"/>
            <a:ext cx="35846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79236" y="5647955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we reconstruct the original from the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Laplacian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pyramid?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4692" y="3724573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f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783" y="1126435"/>
            <a:ext cx="8237192" cy="3530603"/>
            <a:chOff x="198783" y="1126435"/>
            <a:chExt cx="8237192" cy="3530603"/>
          </a:xfrm>
        </p:grpSpPr>
        <p:sp>
          <p:nvSpPr>
            <p:cNvPr id="3" name="TextBox 2"/>
            <p:cNvSpPr txBox="1"/>
            <p:nvPr/>
          </p:nvSpPr>
          <p:spPr>
            <a:xfrm>
              <a:off x="198783" y="3949152"/>
              <a:ext cx="2223557" cy="70788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{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f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…,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  <a:r>
                <a:rPr kumimoji="0" lang="en-US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}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Gaussian pyramid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72209" y="1126435"/>
              <a:ext cx="530086" cy="53008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66736" y="1484381"/>
              <a:ext cx="530086" cy="53008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05889" y="1606031"/>
              <a:ext cx="530086" cy="53008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8783" y="3724573"/>
            <a:ext cx="8237191" cy="2249689"/>
            <a:chOff x="198783" y="3724573"/>
            <a:chExt cx="8237191" cy="2249689"/>
          </a:xfrm>
        </p:grpSpPr>
        <p:sp>
          <p:nvSpPr>
            <p:cNvPr id="4" name="Rectangle 3"/>
            <p:cNvSpPr/>
            <p:nvPr/>
          </p:nvSpPr>
          <p:spPr>
            <a:xfrm>
              <a:off x="198783" y="4714783"/>
              <a:ext cx="2345635" cy="70788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{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h</a:t>
              </a:r>
              <a:r>
                <a:rPr kumimoji="0" lang="en-US" sz="20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…,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  <a:r>
                <a:rPr kumimoji="0" lang="en-US" sz="2000" b="0" i="1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} 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 Laplacian pyramid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04667" y="5444176"/>
              <a:ext cx="530086" cy="5300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08863" y="4449740"/>
              <a:ext cx="530086" cy="5300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94691" y="3724573"/>
              <a:ext cx="941283" cy="5300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2329415" y="3273291"/>
            <a:ext cx="2027582" cy="556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l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h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16" name="Oval 15"/>
          <p:cNvSpPr/>
          <p:nvPr/>
        </p:nvSpPr>
        <p:spPr>
          <a:xfrm>
            <a:off x="5495339" y="2904217"/>
            <a:ext cx="2027582" cy="556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l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h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Derek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79236" y="51245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would we want to do this?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5CBB1F-19FA-4118-9426-99F819B8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95585-8738-4695-8EF3-5E0FDFD0A8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Forsyth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60479-76FC-42E3-8CAC-6DD41EFC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95585-8738-4695-8EF3-5E0FDFD0A8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490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Forsyth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26DAE-FF17-4F68-9EF7-7E49947C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95585-8738-4695-8EF3-5E0FDFD0A8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971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55467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Filters useful for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Enhancing images (smoothing, removing noise), e.g.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Box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Gaussian filter (linear)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Median filter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Detecting patterns (e.g. gradients) </a:t>
            </a:r>
          </a:p>
          <a:p>
            <a:pPr>
              <a:lnSpc>
                <a:spcPct val="110000"/>
              </a:lnSpc>
            </a:pPr>
            <a:r>
              <a:rPr lang="en-US" dirty="0"/>
              <a:t>Texture is a useful property that is often indicative of materials, appearance cues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Texture representations summarize repeating patterns of local structure </a:t>
            </a:r>
          </a:p>
          <a:p>
            <a:pPr>
              <a:lnSpc>
                <a:spcPct val="110000"/>
              </a:lnSpc>
            </a:pPr>
            <a:r>
              <a:rPr lang="en-US" dirty="0"/>
              <a:t>Can use filtering to reduce the effects of subsampling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EC6D-7631-4863-88F1-3993A1A45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8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238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0362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0488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30935-A6F2-40F8-BA79-B69350DD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262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1386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1512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930BF-E778-4531-A606-1B8DA893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5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286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2411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413" name="Text Box 62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68B77-5169-4472-A2D3-62F970F5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8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3310" name="Picture 1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311" name="Picture 25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3435" name="Text Box 419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Moving Average In 2D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27D59B-6752-45B5-ACB7-C8E821DE2FB8}"/>
              </a:ext>
            </a:extLst>
          </p:cNvPr>
          <p:cNvSpPr/>
          <p:nvPr/>
        </p:nvSpPr>
        <p:spPr>
          <a:xfrm>
            <a:off x="711200" y="5940426"/>
            <a:ext cx="7594600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 what ways is this output good/expected?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 what ways is it bad (what was lost)?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AA4D3-1CF5-4255-8400-8FC70C5E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879975"/>
          </a:xfrm>
        </p:spPr>
        <p:txBody>
          <a:bodyPr>
            <a:normAutofit/>
          </a:bodyPr>
          <a:lstStyle/>
          <a:p>
            <a:r>
              <a:rPr lang="en-US" sz="2800" dirty="0"/>
              <a:t>Compute a function of the local neighborhood at each pixel in the image</a:t>
            </a:r>
          </a:p>
          <a:p>
            <a:pPr lvl="1"/>
            <a:r>
              <a:rPr lang="en-US" sz="2400" dirty="0"/>
              <a:t>Function specified by a “filter” or mask saying how to combine values from neighbors</a:t>
            </a:r>
          </a:p>
          <a:p>
            <a:pPr lvl="1"/>
            <a:r>
              <a:rPr lang="en-US" sz="2400" dirty="0"/>
              <a:t>Element-wise multiplication of filter and image patch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/>
          </a:p>
          <a:p>
            <a:pPr>
              <a:spcBef>
                <a:spcPts val="1800"/>
              </a:spcBef>
            </a:pPr>
            <a:r>
              <a:rPr lang="en-US" sz="2800" dirty="0"/>
              <a:t>Uses of filtering:</a:t>
            </a:r>
          </a:p>
          <a:p>
            <a:pPr lvl="1"/>
            <a:r>
              <a:rPr lang="en-US" sz="2400" dirty="0"/>
              <a:t>Enhance an image (</a:t>
            </a:r>
            <a:r>
              <a:rPr lang="en-US" sz="2400" dirty="0" err="1"/>
              <a:t>denoise</a:t>
            </a:r>
            <a:r>
              <a:rPr lang="en-US" sz="2400" dirty="0"/>
              <a:t>, resize,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Extract information (texture, edges,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Detect patterns (template matching)</a:t>
            </a:r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Adapted from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8AC92-3504-4677-A1EC-F117BF5A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85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/>
              <a:t>Correlation filtering</a:t>
            </a:r>
          </a:p>
        </p:txBody>
      </p:sp>
      <p:pic>
        <p:nvPicPr>
          <p:cNvPr id="9421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263" y="1603375"/>
            <a:ext cx="730091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665163" y="1128713"/>
            <a:ext cx="708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Non-weighted, averaging window size is 2k+1 x 2k+1:</a:t>
            </a:r>
          </a:p>
        </p:txBody>
      </p:sp>
      <p:pic>
        <p:nvPicPr>
          <p:cNvPr id="10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238" y="4743450"/>
            <a:ext cx="7199312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7088" y="2917825"/>
            <a:ext cx="4608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Loop over all pixels in neighborhood around  image pixel F[i,j]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178550" y="763588"/>
            <a:ext cx="255587" cy="40528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5400000">
            <a:off x="3257550" y="1968500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90021" y="29178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3913188"/>
            <a:ext cx="8369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Now generalize to allow </a:t>
            </a:r>
            <a:r>
              <a:rPr lang="en-US" sz="2400" b="1" dirty="0">
                <a:solidFill>
                  <a:srgbClr val="000000"/>
                </a:solidFill>
              </a:rPr>
              <a:t>different weights </a:t>
            </a:r>
            <a:r>
              <a:rPr lang="en-US" sz="2400" dirty="0">
                <a:solidFill>
                  <a:srgbClr val="000000"/>
                </a:solidFill>
              </a:rPr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900613" y="5072063"/>
            <a:ext cx="255587" cy="11318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9438" y="58023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Non-uniform weights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00792-AD6E-49C2-A9BE-61D93BFD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Correlation filtering</a:t>
            </a:r>
          </a:p>
        </p:txBody>
      </p:sp>
      <p:pic>
        <p:nvPicPr>
          <p:cNvPr id="95235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0" y="1201738"/>
            <a:ext cx="7199313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584200" y="3538538"/>
            <a:ext cx="8369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Filtering an image: replace each pixel with a linear combination of its neighbors.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The filter “</a:t>
            </a:r>
            <a:r>
              <a:rPr lang="en-US" sz="2400" b="1">
                <a:solidFill>
                  <a:srgbClr val="000000"/>
                </a:solidFill>
              </a:rPr>
              <a:t>kernel</a:t>
            </a:r>
            <a:r>
              <a:rPr lang="en-US" sz="2400">
                <a:solidFill>
                  <a:srgbClr val="000000"/>
                </a:solidFill>
              </a:rPr>
              <a:t>” or “</a:t>
            </a:r>
            <a:r>
              <a:rPr lang="en-US" sz="2400" b="1">
                <a:solidFill>
                  <a:srgbClr val="000000"/>
                </a:solidFill>
              </a:rPr>
              <a:t>mask</a:t>
            </a:r>
            <a:r>
              <a:rPr lang="en-US" sz="2400">
                <a:solidFill>
                  <a:srgbClr val="000000"/>
                </a:solidFill>
              </a:rPr>
              <a:t>” </a:t>
            </a:r>
            <a:r>
              <a:rPr lang="en-US" sz="2400" i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[</a:t>
            </a:r>
            <a:r>
              <a:rPr lang="en-US" sz="2400" i="1">
                <a:solidFill>
                  <a:srgbClr val="000000"/>
                </a:solidFill>
              </a:rPr>
              <a:t>u,v</a:t>
            </a:r>
            <a:r>
              <a:rPr lang="en-US" sz="2400">
                <a:solidFill>
                  <a:srgbClr val="000000"/>
                </a:solidFill>
              </a:rPr>
              <a:t>] is the prescription for the weights in the linear combination.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5237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113" y="2808288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555625" y="2735263"/>
            <a:ext cx="6097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This is called </a:t>
            </a:r>
            <a:r>
              <a:rPr lang="en-US" sz="2400" b="1">
                <a:solidFill>
                  <a:srgbClr val="000000"/>
                </a:solidFill>
              </a:rPr>
              <a:t>cross-correlation</a:t>
            </a:r>
            <a:r>
              <a:rPr lang="en-US" sz="2400">
                <a:solidFill>
                  <a:srgbClr val="000000"/>
                </a:solidFill>
              </a:rPr>
              <a:t>, denoted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76EFB-E680-4DE0-8736-E50C11A6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5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three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Filters: motivation,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Applications of filters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BB71D-A907-4887-8FF3-522EDE04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8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Averaging filter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738188" y="1128713"/>
            <a:ext cx="7772400" cy="4114800"/>
          </a:xfrm>
        </p:spPr>
        <p:txBody>
          <a:bodyPr/>
          <a:lstStyle/>
          <a:p>
            <a:r>
              <a:rPr lang="en-US" sz="2400"/>
              <a:t>What values belong in the kernel </a:t>
            </a:r>
            <a:r>
              <a:rPr lang="en-US" sz="2400" i="1"/>
              <a:t>H</a:t>
            </a:r>
            <a:r>
              <a:rPr lang="en-US" sz="240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/>
        </p:nvGraphicFramePr>
        <p:xfrm>
          <a:off x="6211888" y="2628900"/>
          <a:ext cx="2741600" cy="2518883"/>
        </p:xfrm>
        <a:graphic>
          <a:graphicData uri="http://schemas.openxmlformats.org/drawingml/2006/table">
            <a:tbl>
              <a:tblPr/>
              <a:tblGrid>
                <a:gridCol w="274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22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46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113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3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1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383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8338" y="2187575"/>
            <a:ext cx="10810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7529513" y="280828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/>
        </p:nvGraphicFramePr>
        <p:xfrm>
          <a:off x="300038" y="2552700"/>
          <a:ext cx="3140011" cy="2551105"/>
        </p:xfrm>
        <a:graphic>
          <a:graphicData uri="http://schemas.openxmlformats.org/drawingml/2006/table">
            <a:tbl>
              <a:tblPr/>
              <a:tblGrid>
                <a:gridCol w="31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13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4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2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2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6508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9363" y="2173288"/>
            <a:ext cx="1131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1577975" y="2525260"/>
            <a:ext cx="914400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87800" y="2735263"/>
            <a:ext cx="1752600" cy="1473200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2900" y="4333875"/>
            <a:ext cx="11858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pitchFamily="34" charset="0"/>
              </a:rPr>
              <a:t>“box filter”</a:t>
            </a:r>
          </a:p>
        </p:txBody>
      </p:sp>
      <p:pic>
        <p:nvPicPr>
          <p:cNvPr id="96512" name="Picture 1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21038" y="5765800"/>
            <a:ext cx="22637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3" name="Picture 15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5950" y="2187575"/>
            <a:ext cx="99853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 l="64516" t="10376" r="17741" b="-3758"/>
          <a:stretch>
            <a:fillRect/>
          </a:stretch>
        </p:blipFill>
        <p:spPr bwMode="auto">
          <a:xfrm>
            <a:off x="3440113" y="21875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91075" y="3159125"/>
            <a:ext cx="164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204B7-E085-430C-BCF4-D2C8FB9C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Smoothing by averaging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265738" y="1274763"/>
            <a:ext cx="3687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depicts box filter: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rot="10800000" flipV="1">
            <a:off x="4813300" y="1536700"/>
            <a:ext cx="452438" cy="87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1760538" y="5729288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288088" y="5692775"/>
            <a:ext cx="113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1300" y="6273800"/>
            <a:ext cx="14257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What if the filter size was 5 x 5 instead of 3 x 3?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15D03-C6F9-4C80-9D5A-85DE563A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8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727700" y="2005013"/>
            <a:ext cx="3200400" cy="3800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Gaussian filter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347663" y="2341563"/>
          <a:ext cx="3213140" cy="3048000"/>
        </p:xfrm>
        <a:graphic>
          <a:graphicData uri="http://schemas.openxmlformats.org/drawingml/2006/table">
            <a:tbl>
              <a:tblPr/>
              <a:tblGrid>
                <a:gridCol w="321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15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15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29113" y="3325813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70" name="Picture 14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0013" y="5537200"/>
            <a:ext cx="9525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1" name="Rectangle 146"/>
          <p:cNvSpPr>
            <a:spLocks noChangeArrowheads="1"/>
          </p:cNvSpPr>
          <p:nvPr/>
        </p:nvSpPr>
        <p:spPr bwMode="auto">
          <a:xfrm>
            <a:off x="639763" y="4478338"/>
            <a:ext cx="985837" cy="912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32288" y="3319463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1750" y="3524250"/>
            <a:ext cx="339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79913" y="4533900"/>
            <a:ext cx="998537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628650" y="1055688"/>
            <a:ext cx="7772400" cy="938212"/>
          </a:xfrm>
        </p:spPr>
        <p:txBody>
          <a:bodyPr/>
          <a:lstStyle/>
          <a:p>
            <a:r>
              <a:rPr lang="en-US" sz="2400"/>
              <a:t>What if we want nearest neighboring pixels to have the most influence on the output?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1100"/>
          </a:p>
          <a:p>
            <a:r>
              <a:rPr lang="en-US" sz="2400"/>
              <a:t>Removes high-frequency components from the image (“low-pass filter”).</a:t>
            </a:r>
          </a:p>
          <a:p>
            <a:endParaRPr lang="en-US" sz="2400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16600" y="2114550"/>
            <a:ext cx="3184525" cy="3617913"/>
            <a:chOff x="6215084" y="2187558"/>
            <a:chExt cx="3184567" cy="361794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5" name="Photo Editor Photo" r:id="rId11" imgW="2095793" imgH="1390844" progId="">
                    <p:embed/>
                  </p:oleObj>
                </mc:Choice>
                <mc:Fallback>
                  <p:oleObj name="Photo Editor Photo" r:id="rId11" imgW="2095793" imgH="139084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089034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573088" algn="l"/>
                </a:tabLst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177" name="Text Box 628"/>
          <p:cNvSpPr txBox="1">
            <a:spLocks noChangeArrowheads="1"/>
          </p:cNvSpPr>
          <p:nvPr/>
        </p:nvSpPr>
        <p:spPr bwMode="auto">
          <a:xfrm>
            <a:off x="7885113" y="6584950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F9C03-C393-42E2-A9EF-E1AAE041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28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Smoothing with a Gaussian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75" y="2370138"/>
            <a:ext cx="35131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4478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8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2370138"/>
            <a:ext cx="3487738" cy="348773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0124" y="6192016"/>
            <a:ext cx="12864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Vs box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B2DDD-D351-4F0B-847A-7067546F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dirty="0"/>
              <a:t>Gaussian filters</a:t>
            </a:r>
          </a:p>
        </p:txBody>
      </p:sp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9" y="1019175"/>
            <a:ext cx="7954962" cy="4525963"/>
          </a:xfrm>
        </p:spPr>
        <p:txBody>
          <a:bodyPr/>
          <a:lstStyle/>
          <a:p>
            <a:pPr eaLnBrk="1" hangingPunct="1"/>
            <a:r>
              <a:rPr lang="en-US" sz="2800" dirty="0"/>
              <a:t>What parameters matter here?</a:t>
            </a:r>
          </a:p>
          <a:p>
            <a:pPr eaLnBrk="1" hangingPunct="1"/>
            <a:r>
              <a:rPr lang="en-US" sz="2800" b="1" dirty="0"/>
              <a:t>Size</a:t>
            </a:r>
            <a:r>
              <a:rPr lang="en-US" sz="2800" dirty="0"/>
              <a:t> of kernel or mask</a:t>
            </a:r>
          </a:p>
          <a:p>
            <a:pPr lvl="1" eaLnBrk="1" hangingPunct="1"/>
            <a:r>
              <a:rPr lang="en-US" sz="2400" dirty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008313" y="4967288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103313" y="2844800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5126038" y="5402263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9150" y="514508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7125" y="5145088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CEB15-420B-4B7F-9F13-151BDFB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What parameters matter here?</a:t>
            </a:r>
          </a:p>
          <a:p>
            <a:pPr eaLnBrk="1" hangingPunct="1"/>
            <a:r>
              <a:rPr lang="en-US" sz="2800" b="1" dirty="0"/>
              <a:t>Variance</a:t>
            </a:r>
            <a:r>
              <a:rPr lang="en-US" sz="2800" dirty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Pct val="75000"/>
              <a:buFont typeface="Monotype Sorts"/>
              <a:buNone/>
            </a:pPr>
            <a:endParaRPr lang="en-US" sz="2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70075" y="499903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8763" y="5002213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2800">
                <a:solidFill>
                  <a:srgbClr val="000000"/>
                </a:solidFill>
              </a:rPr>
              <a:t>σ</a:t>
            </a:r>
            <a:r>
              <a:rPr lang="en-US" sz="2800">
                <a:solidFill>
                  <a:srgbClr val="000000"/>
                </a:solidFill>
              </a:rPr>
              <a:t> = 5 with 30 x 30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EB3D0-967F-45A4-B518-1020EEA4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dirty="0"/>
              <a:t>Gaussian filter in </a:t>
            </a:r>
            <a:r>
              <a:rPr lang="en-US" dirty="0" err="1"/>
              <a:t>Matlab</a:t>
            </a:r>
            <a:endParaRPr lang="en-US" dirty="0"/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227013" y="982663"/>
            <a:ext cx="112093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10;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h =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(‘gaussian’,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sigma);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mesh(h);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imagesc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(h);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outim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, h); % correlation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imshow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outim</a:t>
            </a:r>
            <a:r>
              <a:rPr lang="en-US" sz="2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8225" y="2443163"/>
            <a:ext cx="14763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3036888" y="3532188"/>
            <a:ext cx="4032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024313" y="4889500"/>
            <a:ext cx="19748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blurpanda.jpg"/>
          <p:cNvPicPr>
            <a:picLocks noChangeAspect="1"/>
          </p:cNvPicPr>
          <p:nvPr/>
        </p:nvPicPr>
        <p:blipFill>
          <a:blip r:embed="rId6" cstate="print"/>
          <a:srcRect l="12959" t="5775" r="13374" b="12080"/>
          <a:stretch>
            <a:fillRect/>
          </a:stretch>
        </p:blipFill>
        <p:spPr bwMode="auto">
          <a:xfrm>
            <a:off x="6835775" y="4889500"/>
            <a:ext cx="201136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6178550" y="5619750"/>
            <a:ext cx="47466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4457" name="TextBox 12"/>
          <p:cNvSpPr txBox="1">
            <a:spLocks noChangeArrowheads="1"/>
          </p:cNvSpPr>
          <p:nvPr/>
        </p:nvSpPr>
        <p:spPr bwMode="auto">
          <a:xfrm>
            <a:off x="7529513" y="6313488"/>
            <a:ext cx="116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outim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03855-5EBE-4693-8585-AE7B6F45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2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3830638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Smoothing with a Gaussian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4999038"/>
            <a:ext cx="8229600" cy="22320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	h = </a:t>
            </a:r>
            <a:r>
              <a:rPr lang="en-US" sz="1800" b="1" dirty="0" err="1">
                <a:latin typeface="Courier New" pitchFamily="49" charset="0"/>
              </a:rPr>
              <a:t>fspecial</a:t>
            </a:r>
            <a:r>
              <a:rPr lang="en-US" sz="1800" b="1" dirty="0">
                <a:latin typeface="Courier New" pitchFamily="49" charset="0"/>
              </a:rPr>
              <a:t>('gaussian‘, </a:t>
            </a:r>
            <a:r>
              <a:rPr lang="en-US" sz="1800" b="1" dirty="0" err="1">
                <a:latin typeface="Courier New" pitchFamily="49" charset="0"/>
              </a:rPr>
              <a:t>hsize</a:t>
            </a:r>
            <a:r>
              <a:rPr lang="en-US" sz="1800" b="1" dirty="0">
                <a:latin typeface="Courier New" pitchFamily="49" charset="0"/>
              </a:rPr>
              <a:t>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	out = </a:t>
            </a:r>
            <a:r>
              <a:rPr lang="en-US" sz="1800" b="1" dirty="0" err="1">
                <a:latin typeface="Courier New" pitchFamily="49" charset="0"/>
              </a:rPr>
              <a:t>imfilter</a:t>
            </a:r>
            <a:r>
              <a:rPr lang="en-US" sz="1800" b="1" dirty="0">
                <a:latin typeface="Courier New" pitchFamily="49" charset="0"/>
              </a:rPr>
              <a:t>(</a:t>
            </a:r>
            <a:r>
              <a:rPr lang="en-US" sz="1800" b="1" dirty="0" err="1">
                <a:latin typeface="Courier New" pitchFamily="49" charset="0"/>
              </a:rPr>
              <a:t>im</a:t>
            </a:r>
            <a:r>
              <a:rPr lang="en-US" sz="1800" b="1" dirty="0">
                <a:latin typeface="Courier New" pitchFamily="49" charset="0"/>
              </a:rPr>
              <a:t>, h);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	</a:t>
            </a:r>
            <a:r>
              <a:rPr lang="en-US" sz="1800" b="1" dirty="0" err="1">
                <a:latin typeface="Courier New" pitchFamily="49" charset="0"/>
              </a:rPr>
              <a:t>imshow</a:t>
            </a:r>
            <a:r>
              <a:rPr lang="en-US" sz="1800" b="1" dirty="0">
                <a:latin typeface="Courier New" pitchFamily="49" charset="0"/>
              </a:rPr>
              <a:t>(out);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	pause;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>
                <a:latin typeface="Courier New" pitchFamily="49" charset="0"/>
              </a:rPr>
              <a:t>end</a:t>
            </a:r>
          </a:p>
        </p:txBody>
      </p:sp>
      <p:pic>
        <p:nvPicPr>
          <p:cNvPr id="83974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3794125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005013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1968500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630863" y="262572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092200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Parameter </a:t>
            </a:r>
            <a:r>
              <a:rPr lang="el-GR" sz="2400">
                <a:solidFill>
                  <a:srgbClr val="000000"/>
                </a:solidFill>
              </a:rPr>
              <a:t>σ</a:t>
            </a:r>
            <a:r>
              <a:rPr lang="en-US" sz="240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F0C80-C616-46FB-9294-C124A3A7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65584"/>
            <a:ext cx="8229600" cy="4724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How big should the filter be?</a:t>
            </a:r>
          </a:p>
          <a:p>
            <a:pPr eaLnBrk="1" hangingPunct="1"/>
            <a:r>
              <a:rPr lang="en-US" sz="2800" dirty="0"/>
              <a:t>Values at edges should be near zero</a:t>
            </a:r>
          </a:p>
          <a:p>
            <a:pPr eaLnBrk="1" hangingPunct="1"/>
            <a:r>
              <a:rPr lang="en-US" sz="2800" dirty="0"/>
              <a:t>Rule of thumb for Gaussian: set filter half-width (</a:t>
            </a:r>
            <a:r>
              <a:rPr lang="en-US" sz="2800" i="1" dirty="0" err="1"/>
              <a:t>hsize</a:t>
            </a:r>
            <a:r>
              <a:rPr lang="en-US" sz="2800" dirty="0"/>
              <a:t>) to 3 </a:t>
            </a:r>
            <a:r>
              <a:rPr lang="en-US" sz="2800" i="1" dirty="0"/>
              <a:t>σ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sz="2800" dirty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7756" y="2900654"/>
            <a:ext cx="42672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28"/>
          <p:cNvSpPr txBox="1">
            <a:spLocks noChangeArrowheads="1"/>
          </p:cNvSpPr>
          <p:nvPr/>
        </p:nvSpPr>
        <p:spPr bwMode="auto">
          <a:xfrm>
            <a:off x="7638374" y="6584950"/>
            <a:ext cx="15060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Source: Derek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Hoiem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dirty="0"/>
              <a:t>Gaussian filters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6F470-86CD-46AA-BA0B-B47E1DB1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26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u="sng" dirty="0"/>
              <a:t>Smoothing</a:t>
            </a:r>
          </a:p>
          <a:p>
            <a:pPr lvl="1" eaLnBrk="1" hangingPunct="1"/>
            <a:r>
              <a:rPr lang="en-US" sz="2000" dirty="0"/>
              <a:t>Values positive </a:t>
            </a:r>
          </a:p>
          <a:p>
            <a:pPr lvl="1" eaLnBrk="1" hangingPunct="1"/>
            <a:r>
              <a:rPr lang="en-US" sz="2000" dirty="0"/>
              <a:t>Sum to 1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overall intensity same as input</a:t>
            </a:r>
          </a:p>
          <a:p>
            <a:pPr lvl="1" eaLnBrk="1" hangingPunct="1"/>
            <a:r>
              <a:rPr lang="en-US" sz="2000" dirty="0"/>
              <a:t>Amount of smoothing proportional to mask size</a:t>
            </a:r>
          </a:p>
          <a:p>
            <a:pPr lvl="1" eaLnBrk="1" hangingPunct="1"/>
            <a:r>
              <a:rPr lang="en-US" sz="2000" dirty="0"/>
              <a:t>Remove “high-frequency” components; “low-pass” filter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Properties of smoothing filters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E934D-96F7-4042-8549-6CDFD062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0" y="569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How images are represented (</a:t>
            </a:r>
            <a:r>
              <a:rPr lang="en-US" dirty="0" err="1"/>
              <a:t>Matlab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8487698" cy="2362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Color images represented as a matrix with multiple channels (=1 if grayscale)</a:t>
            </a: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Suppose we have 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NxM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(1,1,1) = top-left pixel value in R-channel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(y, x, b) = y pixels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down (rows)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x pixels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to right (cols)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1800" baseline="300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(N, M, 3) = bottom-right pixel in B-channel</a:t>
            </a:r>
          </a:p>
          <a:p>
            <a:pPr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imread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(filename) returns a uint8 image (values 0 to 255)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143000" y="346710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7000" y="354330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3" name="TextBox 13"/>
          <p:cNvSpPr txBox="1">
            <a:spLocks noChangeArrowheads="1"/>
          </p:cNvSpPr>
          <p:nvPr/>
        </p:nvSpPr>
        <p:spPr bwMode="auto">
          <a:xfrm>
            <a:off x="7295537" y="6657975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Adapted from Derek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Hoiem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E0C99E-65B4-4FFD-9BFB-1D4C32A2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73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Convolution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19113" y="1384300"/>
            <a:ext cx="8229600" cy="4525963"/>
          </a:xfrm>
        </p:spPr>
        <p:txBody>
          <a:bodyPr/>
          <a:lstStyle/>
          <a:p>
            <a:r>
              <a:rPr lang="en-US" sz="2400" dirty="0"/>
              <a:t>Convolution: </a:t>
            </a:r>
          </a:p>
          <a:p>
            <a:pPr lvl="1"/>
            <a:r>
              <a:rPr lang="en-US" sz="2000" dirty="0"/>
              <a:t>Flip the filter in both dimensions (bottom to top, right to left)</a:t>
            </a:r>
          </a:p>
          <a:p>
            <a:pPr lvl="1"/>
            <a:r>
              <a:rPr lang="en-US" sz="2000" dirty="0"/>
              <a:t>Then apply cross-correlation</a:t>
            </a:r>
          </a:p>
        </p:txBody>
      </p:sp>
      <p:pic>
        <p:nvPicPr>
          <p:cNvPr id="108548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88" y="2881313"/>
            <a:ext cx="61118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3563" y="4378325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6838" y="5218113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982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192713" y="4195763"/>
            <a:ext cx="1058862" cy="760412"/>
            <a:chOff x="5192721" y="4195773"/>
            <a:chExt cx="1058877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338773" y="4305312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215063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200936" y="4999059"/>
              <a:ext cx="9128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671" y="4144957"/>
            <a:ext cx="101131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B8740-8630-40CB-B3CE-8C296167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C 0.02465 -0.01921 0.0493 -0.03842 0.1 -0.04606 C 0.15069 -0.0537 0.30503 -0.05046 0.30382 -0.04606 C 0.3026 -0.04166 0.09479 -0.02847 0.09236 -0.02037 C 0.08993 -0.01227 0.29028 -0.00208 0.28941 0.00278 C 0.28854 0.00764 0.08507 0.00417 0.08663 0.00903 C 0.08819 0.01389 0.2993 0.02084 0.29913 0.03218 C 0.29896 0.04352 0.08507 0.0676 0.08559 0.07709 C 0.08611 0.08658 0.30069 0.08033 0.30191 0.08982 C 0.30312 0.09931 0.09392 0.12408 0.0934 0.13473 C 0.09288 0.14537 0.3 0.13912 0.29913 0.15394 C 0.29826 0.16875 0.08819 0.21088 0.08854 0.22315 C 0.08889 0.23542 0.19496 0.23172 0.30104 0.22824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uiExpand="1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dirty="0"/>
              <a:t>Convolution vs. correlation</a:t>
            </a:r>
          </a:p>
        </p:txBody>
      </p:sp>
      <p:pic>
        <p:nvPicPr>
          <p:cNvPr id="109571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063" y="1530350"/>
            <a:ext cx="598805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4238" y="2808288"/>
            <a:ext cx="18716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550" y="3867150"/>
            <a:ext cx="58785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4238" y="5145088"/>
            <a:ext cx="18986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190500" y="1092200"/>
            <a:ext cx="248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190500" y="3462338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7513" y="5729288"/>
            <a:ext cx="8726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a Gaussian or box filter, how will the outputs differ?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DC540-A086-4929-82F7-285E2016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2DA164-43DC-4113-B49A-3D0D34A0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3886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0ABA0-9805-47B8-BCFF-02F860C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5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8515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DE812B-3F52-46B6-A7ED-3A519800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60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B8BB17-E4DA-49B4-83F7-A11F9ACD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0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1258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8D1FF-FA27-4F96-9F1F-3575060B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03886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84488-A2DF-4155-9E56-D21FDB5C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87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9258" y="274319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F38217-57DC-4DDB-8C2C-D520B51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0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-1,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0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+1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= 0,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=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(0, 0)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1259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507B8-078A-4EA8-8380-A8B7C35C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1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51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/>
              <a:t>Enter: Noise</a:t>
            </a:r>
          </a:p>
        </p:txBody>
      </p:sp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665162" y="4159250"/>
            <a:ext cx="8174037" cy="2374072"/>
          </a:xfrm>
        </p:spPr>
        <p:txBody>
          <a:bodyPr>
            <a:normAutofit/>
          </a:bodyPr>
          <a:lstStyle/>
          <a:p>
            <a:r>
              <a:rPr lang="en-US" sz="2400" dirty="0"/>
              <a:t>The same object will look very different across images </a:t>
            </a:r>
          </a:p>
          <a:p>
            <a:r>
              <a:rPr lang="en-US" sz="2400" dirty="0"/>
              <a:t>Even multiple images of same static scene won’t be identical</a:t>
            </a:r>
          </a:p>
          <a:p>
            <a:r>
              <a:rPr lang="en-US" sz="2400" dirty="0"/>
              <a:t>How could we reduce the noise, i.e., give an estimate of the true intensities?</a:t>
            </a:r>
          </a:p>
          <a:p>
            <a:r>
              <a:rPr lang="en-US" sz="2400" dirty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468BC-9711-4579-9EC4-E259A418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Properties of convolution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88" y="1055688"/>
            <a:ext cx="8945562" cy="45259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Commutative: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f * g = g * f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Associative: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(f * g) * h = f * (g * h)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Distributes over addition: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dirty="0"/>
              <a:t>	f * (g + h) = (f * g) + (f * h)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Scalars factor out: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dirty="0"/>
              <a:t>	</a:t>
            </a:r>
            <a:r>
              <a:rPr lang="en-US" sz="2400" dirty="0" err="1"/>
              <a:t>kf</a:t>
            </a:r>
            <a:r>
              <a:rPr lang="en-US" sz="2400" dirty="0"/>
              <a:t> * g = f * kg = k(f * g)</a:t>
            </a:r>
            <a:endParaRPr lang="en-US" sz="2800" dirty="0"/>
          </a:p>
          <a:p>
            <a:pPr>
              <a:spcAft>
                <a:spcPts val="600"/>
              </a:spcAft>
            </a:pPr>
            <a:r>
              <a:rPr lang="en-US" sz="2400" dirty="0"/>
              <a:t>Identity: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dirty="0"/>
              <a:t>unit impulse e = […, 0, 0, 1, 0, 0, …].  f * e = 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875024-20D5-460A-9E64-C6FF6DEC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1530350" y="4225925"/>
            <a:ext cx="6061075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852988" y="1524000"/>
            <a:ext cx="4198937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42875" y="1487488"/>
            <a:ext cx="4198938" cy="22272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0597" name="Title 1"/>
          <p:cNvSpPr>
            <a:spLocks noGrp="1"/>
          </p:cNvSpPr>
          <p:nvPr>
            <p:ph type="title"/>
          </p:nvPr>
        </p:nvSpPr>
        <p:spPr>
          <a:xfrm>
            <a:off x="482600" y="90488"/>
            <a:ext cx="82296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Predict the outputs using correlation filtering</a:t>
            </a:r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260600" y="1993900"/>
            <a:ext cx="1225550" cy="129540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1931988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538538" y="232727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7108825" y="2108200"/>
            <a:ext cx="1225550" cy="129540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780213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8386763" y="2357438"/>
            <a:ext cx="116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364163" y="4776788"/>
            <a:ext cx="1371600" cy="10668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794125" y="4776788"/>
            <a:ext cx="1149350" cy="10668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946650" y="470058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25" y="4445000"/>
            <a:ext cx="1679575" cy="1662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429000" y="510222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751638" y="502285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= 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3D97A-B8C6-4244-AD3C-7CFB8F9F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33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1623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9A434-DECC-44C8-92A9-1C7761D7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8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8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558EC-1959-4749-A19F-7480754E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88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3671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AFFE-CB58-4189-B36C-DEBF07D0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74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6434138" y="4743450"/>
            <a:ext cx="2008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Shifted left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114697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9F8BA-58EE-41C1-BF86-A90B8BFF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51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571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A9C45-14E3-4F17-87AE-499534E2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3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116744" name="Text Box 27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BE0EA-59AC-433F-BA22-01301835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2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117769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A3FBE-A927-4579-A834-AB5DD66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9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562B21B2-ECC4-49E1-BB7C-994A8913932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64628"/>
            <a:ext cx="1371600" cy="1066800"/>
            <a:chOff x="3799" y="2064"/>
            <a:chExt cx="1433" cy="113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55EBAFC5-027E-46A5-8D3A-874DC75A7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0B1A66DF-879D-457E-B564-7263F1CD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31540490-8E2C-4025-B101-FA9268C97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F6266DE-95F8-4058-8452-708FA51D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10F36235-88E1-484D-83BE-A76E3EA19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F20DDE33-4E32-42B6-9348-9CA035255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B4C584DE-0933-41FE-87EB-98BF07571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5C81137-B16E-402A-9FF6-2E3C6A09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15025759-5E75-41AA-BD6A-5A0D1C822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CC17F052-C4E6-4732-A2A5-6C926459D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92D85EF0-3D3E-4DED-A788-2F7615F28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A51C8ACC-932E-46C1-8130-098C67A3B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18">
                <a:extLst>
                  <a:ext uri="{FF2B5EF4-FFF2-40B4-BE49-F238E27FC236}">
                    <a16:creationId xmlns:a16="http://schemas.microsoft.com/office/drawing/2014/main" id="{AC4DAFE4-16B9-4A63-8791-59CAF685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9">
                <a:extLst>
                  <a:ext uri="{FF2B5EF4-FFF2-40B4-BE49-F238E27FC236}">
                    <a16:creationId xmlns:a16="http://schemas.microsoft.com/office/drawing/2014/main" id="{A5D41F89-27C4-4EFA-A8D5-F6166A1D5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9622825C-C808-4211-AD4D-827D4204F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6B781C06-2473-47E9-80C1-60A39AB5F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63F99963-BA5B-4CEE-82CD-E14E6CF0D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2B2740-A86A-4EBA-ABEA-C2FCE0781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6" name="Picture 24" descr="txp_fig">
              <a:extLst>
                <a:ext uri="{FF2B5EF4-FFF2-40B4-BE49-F238E27FC236}">
                  <a16:creationId xmlns:a16="http://schemas.microsoft.com/office/drawing/2014/main" id="{F1A070A4-265B-4F0E-A3D8-286AF75D2C0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DD6EE9B2-DA5E-4382-91EE-6C4A9E2ACD5C}"/>
              </a:ext>
            </a:extLst>
          </p:cNvPr>
          <p:cNvGrpSpPr>
            <a:grpSpLocks/>
          </p:cNvGrpSpPr>
          <p:nvPr/>
        </p:nvGrpSpPr>
        <p:grpSpPr bwMode="auto">
          <a:xfrm>
            <a:off x="3001962" y="1464628"/>
            <a:ext cx="1149350" cy="1066800"/>
            <a:chOff x="144" y="144"/>
            <a:chExt cx="1152" cy="1136"/>
          </a:xfrm>
        </p:grpSpPr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id="{6FA77D53-596D-4852-A8AC-139A8B224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7F147F5D-86DF-4348-B561-2BA9B411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9D9E76-8A42-4F7E-8871-DCDB48D9A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78691D5-17E7-411F-88E5-5A23C7328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CCB0F7A3-F753-4223-AEB1-D89C31A18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5FCAEBD4-8110-4812-9E22-97E93531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501DF353-EEBF-41F0-B38F-80B7FBE4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8BBB6E7D-D9DA-4362-9AB7-77186675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33" name="Rectangle 34">
              <a:extLst>
                <a:ext uri="{FF2B5EF4-FFF2-40B4-BE49-F238E27FC236}">
                  <a16:creationId xmlns:a16="http://schemas.microsoft.com/office/drawing/2014/main" id="{F23B2DED-1F55-444E-BA1D-278D9012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D02ADE6F-AA62-4F62-8DDD-5E491DD85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5CCA2FEC-E2B9-46D7-B66F-8791B4A6A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D27FEA4-F440-4F77-8858-F70F34627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FB9D980A-2998-4453-AF0C-3CDCA8DF9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33DC7654-0CBA-4F93-996D-94AE92201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B7F5FD41-56E0-44EE-BCA0-9F12FC7CC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38E58560-ED1E-492C-B17C-CA7AC5DA3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EBE23E71-7231-42BC-8AB0-9FE9E6590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42" name="Text Box 43">
            <a:extLst>
              <a:ext uri="{FF2B5EF4-FFF2-40B4-BE49-F238E27FC236}">
                <a16:creationId xmlns:a16="http://schemas.microsoft.com/office/drawing/2014/main" id="{747CDCD7-0EA2-402D-949D-60A4E2A8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7" y="138842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43" name="TextBox 111">
            <a:extLst>
              <a:ext uri="{FF2B5EF4-FFF2-40B4-BE49-F238E27FC236}">
                <a16:creationId xmlns:a16="http://schemas.microsoft.com/office/drawing/2014/main" id="{BD788A87-6AED-48A6-B763-FC89DC4B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171069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</a:rPr>
              <a:t>=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C0D09C6-E105-4DDF-896F-5A7382FCECF9}"/>
              </a:ext>
            </a:extLst>
          </p:cNvPr>
          <p:cNvGrpSpPr/>
          <p:nvPr/>
        </p:nvGrpSpPr>
        <p:grpSpPr>
          <a:xfrm>
            <a:off x="1965642" y="3029589"/>
            <a:ext cx="5911245" cy="1188399"/>
            <a:chOff x="1965642" y="3029589"/>
            <a:chExt cx="5911245" cy="1188399"/>
          </a:xfrm>
        </p:grpSpPr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92F54504-D5DF-4526-8777-8C4DFFBAB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5642" y="3151188"/>
              <a:ext cx="1149350" cy="1066800"/>
              <a:chOff x="144" y="144"/>
              <a:chExt cx="1152" cy="113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A518B3F-076B-492E-833C-E98F3C6B2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484CE24B-13B1-4DDF-B86F-424EC6E86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7" name="Rectangle 28">
                <a:extLst>
                  <a:ext uri="{FF2B5EF4-FFF2-40B4-BE49-F238E27FC236}">
                    <a16:creationId xmlns:a16="http://schemas.microsoft.com/office/drawing/2014/main" id="{FA7F3B41-6665-4889-83A1-381C87059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8" name="Rectangle 29">
                <a:extLst>
                  <a:ext uri="{FF2B5EF4-FFF2-40B4-BE49-F238E27FC236}">
                    <a16:creationId xmlns:a16="http://schemas.microsoft.com/office/drawing/2014/main" id="{8917617E-833F-481D-994F-1AA1C1B94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9" name="Rectangle 30">
                <a:extLst>
                  <a:ext uri="{FF2B5EF4-FFF2-40B4-BE49-F238E27FC236}">
                    <a16:creationId xmlns:a16="http://schemas.microsoft.com/office/drawing/2014/main" id="{E65D544E-D358-4A11-9667-48F395E4D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0" name="Rectangle 31">
                <a:extLst>
                  <a:ext uri="{FF2B5EF4-FFF2-40B4-BE49-F238E27FC236}">
                    <a16:creationId xmlns:a16="http://schemas.microsoft.com/office/drawing/2014/main" id="{9F046F29-D536-4EAA-9B71-1032AD97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5BFC32B2-0FE2-433E-BE73-4851DFCD5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2" name="Rectangle 33">
                <a:extLst>
                  <a:ext uri="{FF2B5EF4-FFF2-40B4-BE49-F238E27FC236}">
                    <a16:creationId xmlns:a16="http://schemas.microsoft.com/office/drawing/2014/main" id="{DC4670FF-9DEB-4D52-BDCF-83357F0DA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3" name="Rectangle 34">
                <a:extLst>
                  <a:ext uri="{FF2B5EF4-FFF2-40B4-BE49-F238E27FC236}">
                    <a16:creationId xmlns:a16="http://schemas.microsoft.com/office/drawing/2014/main" id="{5EC73760-DDE4-4975-A942-EBB5F43DD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4" name="Line 35">
                <a:extLst>
                  <a:ext uri="{FF2B5EF4-FFF2-40B4-BE49-F238E27FC236}">
                    <a16:creationId xmlns:a16="http://schemas.microsoft.com/office/drawing/2014/main" id="{C30965B3-913F-4A34-9D68-9022218B3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36">
                <a:extLst>
                  <a:ext uri="{FF2B5EF4-FFF2-40B4-BE49-F238E27FC236}">
                    <a16:creationId xmlns:a16="http://schemas.microsoft.com/office/drawing/2014/main" id="{10C2B03C-05E0-4C75-8A44-5D91F8702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37">
                <a:extLst>
                  <a:ext uri="{FF2B5EF4-FFF2-40B4-BE49-F238E27FC236}">
                    <a16:creationId xmlns:a16="http://schemas.microsoft.com/office/drawing/2014/main" id="{54E8C25D-6243-45D4-8641-3F125F9B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Line 38">
                <a:extLst>
                  <a:ext uri="{FF2B5EF4-FFF2-40B4-BE49-F238E27FC236}">
                    <a16:creationId xmlns:a16="http://schemas.microsoft.com/office/drawing/2014/main" id="{3C01192B-0E8E-49A2-A93F-CCB089C4B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Line 39">
                <a:extLst>
                  <a:ext uri="{FF2B5EF4-FFF2-40B4-BE49-F238E27FC236}">
                    <a16:creationId xmlns:a16="http://schemas.microsoft.com/office/drawing/2014/main" id="{2FFCD46F-6E0E-4296-AF22-70DB15E62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Line 40">
                <a:extLst>
                  <a:ext uri="{FF2B5EF4-FFF2-40B4-BE49-F238E27FC236}">
                    <a16:creationId xmlns:a16="http://schemas.microsoft.com/office/drawing/2014/main" id="{959C2507-B73F-45C4-A5BC-8139124C9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Line 41">
                <a:extLst>
                  <a:ext uri="{FF2B5EF4-FFF2-40B4-BE49-F238E27FC236}">
                    <a16:creationId xmlns:a16="http://schemas.microsoft.com/office/drawing/2014/main" id="{E23A9729-5F41-47FE-9A94-494506CD6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42">
                <a:extLst>
                  <a:ext uri="{FF2B5EF4-FFF2-40B4-BE49-F238E27FC236}">
                    <a16:creationId xmlns:a16="http://schemas.microsoft.com/office/drawing/2014/main" id="{22062E3E-FC6F-48AE-BB2F-26F67416B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" name="Text Box 43">
              <a:extLst>
                <a:ext uri="{FF2B5EF4-FFF2-40B4-BE49-F238E27FC236}">
                  <a16:creationId xmlns:a16="http://schemas.microsoft.com/office/drawing/2014/main" id="{DA771ACE-E981-4199-AEA9-E45CC4EFF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551" y="3132455"/>
              <a:ext cx="459933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 dirty="0">
                  <a:solidFill>
                    <a:srgbClr val="000000"/>
                  </a:solidFill>
                  <a:latin typeface="Times" pitchFamily="18" charset="0"/>
                  <a:cs typeface="Arial" pitchFamily="34" charset="0"/>
                </a:rPr>
                <a:t>+ (                 )</a:t>
              </a:r>
            </a:p>
          </p:txBody>
        </p:sp>
        <p:grpSp>
          <p:nvGrpSpPr>
            <p:cNvPr id="64" name="Group 5">
              <a:extLst>
                <a:ext uri="{FF2B5EF4-FFF2-40B4-BE49-F238E27FC236}">
                  <a16:creationId xmlns:a16="http://schemas.microsoft.com/office/drawing/2014/main" id="{E85DE5F1-536E-4226-B6FB-9DCE1A3F4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0507" y="3105789"/>
              <a:ext cx="1371600" cy="1066800"/>
              <a:chOff x="3799" y="2064"/>
              <a:chExt cx="1433" cy="1136"/>
            </a:xfrm>
          </p:grpSpPr>
          <p:grpSp>
            <p:nvGrpSpPr>
              <p:cNvPr id="65" name="Group 6">
                <a:extLst>
                  <a:ext uri="{FF2B5EF4-FFF2-40B4-BE49-F238E27FC236}">
                    <a16:creationId xmlns:a16="http://schemas.microsoft.com/office/drawing/2014/main" id="{5BA9735C-CEBD-4AB8-A393-BBE66EFBD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67" name="Rectangle 7">
                  <a:extLst>
                    <a:ext uri="{FF2B5EF4-FFF2-40B4-BE49-F238E27FC236}">
                      <a16:creationId xmlns:a16="http://schemas.microsoft.com/office/drawing/2014/main" id="{6816188A-4556-47C3-82C0-DDFB1BDB1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8" name="Rectangle 8">
                  <a:extLst>
                    <a:ext uri="{FF2B5EF4-FFF2-40B4-BE49-F238E27FC236}">
                      <a16:creationId xmlns:a16="http://schemas.microsoft.com/office/drawing/2014/main" id="{1B0D2EF0-32AE-4876-A7CD-332BCDD4D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9">
                  <a:extLst>
                    <a:ext uri="{FF2B5EF4-FFF2-40B4-BE49-F238E27FC236}">
                      <a16:creationId xmlns:a16="http://schemas.microsoft.com/office/drawing/2014/main" id="{A22F1BF7-7607-4B09-92C3-7161E23CC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0" name="Rectangle 10">
                  <a:extLst>
                    <a:ext uri="{FF2B5EF4-FFF2-40B4-BE49-F238E27FC236}">
                      <a16:creationId xmlns:a16="http://schemas.microsoft.com/office/drawing/2014/main" id="{166865DC-853C-44A4-A4E4-35F2EB972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1" name="Rectangle 11">
                  <a:extLst>
                    <a:ext uri="{FF2B5EF4-FFF2-40B4-BE49-F238E27FC236}">
                      <a16:creationId xmlns:a16="http://schemas.microsoft.com/office/drawing/2014/main" id="{84AF6BA0-4722-4430-A28C-3045F6A44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12">
                  <a:extLst>
                    <a:ext uri="{FF2B5EF4-FFF2-40B4-BE49-F238E27FC236}">
                      <a16:creationId xmlns:a16="http://schemas.microsoft.com/office/drawing/2014/main" id="{58BA79D5-3372-417A-9C10-0D714A47B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3" name="Rectangle 13">
                  <a:extLst>
                    <a:ext uri="{FF2B5EF4-FFF2-40B4-BE49-F238E27FC236}">
                      <a16:creationId xmlns:a16="http://schemas.microsoft.com/office/drawing/2014/main" id="{C3580CE9-C2D9-4D9E-AC8A-755838B27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4" name="Rectangle 14">
                  <a:extLst>
                    <a:ext uri="{FF2B5EF4-FFF2-40B4-BE49-F238E27FC236}">
                      <a16:creationId xmlns:a16="http://schemas.microsoft.com/office/drawing/2014/main" id="{DEC0D227-5D70-48E4-AB09-FCAE74A525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5" name="Rectangle 15">
                  <a:extLst>
                    <a:ext uri="{FF2B5EF4-FFF2-40B4-BE49-F238E27FC236}">
                      <a16:creationId xmlns:a16="http://schemas.microsoft.com/office/drawing/2014/main" id="{57D07423-EA5E-4F42-8584-127B1791B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eaLnBrk="0" fontAlgn="base" hangingPunct="0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cs typeface="Arial" pitchFamily="34" charset="0"/>
                    </a:rPr>
                    <a:t>1</a:t>
                  </a:r>
                </a:p>
              </p:txBody>
            </p:sp>
            <p:sp>
              <p:nvSpPr>
                <p:cNvPr id="76" name="Line 16">
                  <a:extLst>
                    <a:ext uri="{FF2B5EF4-FFF2-40B4-BE49-F238E27FC236}">
                      <a16:creationId xmlns:a16="http://schemas.microsoft.com/office/drawing/2014/main" id="{F02F9B7A-03D1-44B2-B501-5B972E5F8E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Line 17">
                  <a:extLst>
                    <a:ext uri="{FF2B5EF4-FFF2-40B4-BE49-F238E27FC236}">
                      <a16:creationId xmlns:a16="http://schemas.microsoft.com/office/drawing/2014/main" id="{9CAA822E-28C8-463B-A206-B2F445C5F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Line 18">
                  <a:extLst>
                    <a:ext uri="{FF2B5EF4-FFF2-40B4-BE49-F238E27FC236}">
                      <a16:creationId xmlns:a16="http://schemas.microsoft.com/office/drawing/2014/main" id="{6CA4CC63-9CCA-4105-A2ED-172F29E374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Line 19">
                  <a:extLst>
                    <a:ext uri="{FF2B5EF4-FFF2-40B4-BE49-F238E27FC236}">
                      <a16:creationId xmlns:a16="http://schemas.microsoft.com/office/drawing/2014/main" id="{6F17E905-ADBF-4247-ABE0-256D961A7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Line 20">
                  <a:extLst>
                    <a:ext uri="{FF2B5EF4-FFF2-40B4-BE49-F238E27FC236}">
                      <a16:creationId xmlns:a16="http://schemas.microsoft.com/office/drawing/2014/main" id="{2949F866-A21C-441D-A5CF-529FA415B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Line 21">
                  <a:extLst>
                    <a:ext uri="{FF2B5EF4-FFF2-40B4-BE49-F238E27FC236}">
                      <a16:creationId xmlns:a16="http://schemas.microsoft.com/office/drawing/2014/main" id="{1E0C6999-DE9D-4026-8CEC-102B1D628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Line 22">
                  <a:extLst>
                    <a:ext uri="{FF2B5EF4-FFF2-40B4-BE49-F238E27FC236}">
                      <a16:creationId xmlns:a16="http://schemas.microsoft.com/office/drawing/2014/main" id="{8431893C-158A-4765-8304-58C3B7FF8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Line 23">
                  <a:extLst>
                    <a:ext uri="{FF2B5EF4-FFF2-40B4-BE49-F238E27FC236}">
                      <a16:creationId xmlns:a16="http://schemas.microsoft.com/office/drawing/2014/main" id="{88873DED-4AC5-4F04-891E-EEA1991D0A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66" name="Picture 24" descr="txp_fig">
                <a:extLst>
                  <a:ext uri="{FF2B5EF4-FFF2-40B4-BE49-F238E27FC236}">
                    <a16:creationId xmlns:a16="http://schemas.microsoft.com/office/drawing/2014/main" id="{0594A8CA-CE61-4FAA-B6EE-D2E78033EB0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4" name="Group 25">
              <a:extLst>
                <a:ext uri="{FF2B5EF4-FFF2-40B4-BE49-F238E27FC236}">
                  <a16:creationId xmlns:a16="http://schemas.microsoft.com/office/drawing/2014/main" id="{06172F93-84C7-4F83-A2F8-7A9F54C3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0469" y="3105789"/>
              <a:ext cx="1149350" cy="1066800"/>
              <a:chOff x="144" y="144"/>
              <a:chExt cx="1152" cy="1136"/>
            </a:xfrm>
          </p:grpSpPr>
          <p:sp>
            <p:nvSpPr>
              <p:cNvPr id="85" name="Rectangle 26">
                <a:extLst>
                  <a:ext uri="{FF2B5EF4-FFF2-40B4-BE49-F238E27FC236}">
                    <a16:creationId xmlns:a16="http://schemas.microsoft.com/office/drawing/2014/main" id="{DE8AA769-F120-412F-93B8-099608AD0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6" name="Rectangle 27">
                <a:extLst>
                  <a:ext uri="{FF2B5EF4-FFF2-40B4-BE49-F238E27FC236}">
                    <a16:creationId xmlns:a16="http://schemas.microsoft.com/office/drawing/2014/main" id="{CC48B3BF-07FE-45DD-B857-5F1040BF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7" name="Rectangle 28">
                <a:extLst>
                  <a:ext uri="{FF2B5EF4-FFF2-40B4-BE49-F238E27FC236}">
                    <a16:creationId xmlns:a16="http://schemas.microsoft.com/office/drawing/2014/main" id="{19C85A36-0DC4-4CEB-BF38-B7EF60F9D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8" name="Rectangle 29">
                <a:extLst>
                  <a:ext uri="{FF2B5EF4-FFF2-40B4-BE49-F238E27FC236}">
                    <a16:creationId xmlns:a16="http://schemas.microsoft.com/office/drawing/2014/main" id="{B9A75725-5384-480D-89C2-5A64BADBF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9" name="Rectangle 30">
                <a:extLst>
                  <a:ext uri="{FF2B5EF4-FFF2-40B4-BE49-F238E27FC236}">
                    <a16:creationId xmlns:a16="http://schemas.microsoft.com/office/drawing/2014/main" id="{090DB81A-2402-40EC-B21C-B4C455BCE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0" name="Rectangle 31">
                <a:extLst>
                  <a:ext uri="{FF2B5EF4-FFF2-40B4-BE49-F238E27FC236}">
                    <a16:creationId xmlns:a16="http://schemas.microsoft.com/office/drawing/2014/main" id="{0BB4019A-7DF4-4C84-A8A9-BB83594DA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1" name="Rectangle 32">
                <a:extLst>
                  <a:ext uri="{FF2B5EF4-FFF2-40B4-BE49-F238E27FC236}">
                    <a16:creationId xmlns:a16="http://schemas.microsoft.com/office/drawing/2014/main" id="{D39820BE-590A-4660-8910-C55B0DED6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2" name="Rectangle 33">
                <a:extLst>
                  <a:ext uri="{FF2B5EF4-FFF2-40B4-BE49-F238E27FC236}">
                    <a16:creationId xmlns:a16="http://schemas.microsoft.com/office/drawing/2014/main" id="{40B8D793-BE2C-4E4E-94D7-9B78C6CAF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3" name="Rectangle 34">
                <a:extLst>
                  <a:ext uri="{FF2B5EF4-FFF2-40B4-BE49-F238E27FC236}">
                    <a16:creationId xmlns:a16="http://schemas.microsoft.com/office/drawing/2014/main" id="{65089A12-E148-4AF8-BC8D-C795BEC90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94" name="Line 35">
                <a:extLst>
                  <a:ext uri="{FF2B5EF4-FFF2-40B4-BE49-F238E27FC236}">
                    <a16:creationId xmlns:a16="http://schemas.microsoft.com/office/drawing/2014/main" id="{A80C2B9F-4D96-4E6B-976B-7699C9D18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Line 36">
                <a:extLst>
                  <a:ext uri="{FF2B5EF4-FFF2-40B4-BE49-F238E27FC236}">
                    <a16:creationId xmlns:a16="http://schemas.microsoft.com/office/drawing/2014/main" id="{09258CED-0359-4619-8D65-FB619ECF52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Line 37">
                <a:extLst>
                  <a:ext uri="{FF2B5EF4-FFF2-40B4-BE49-F238E27FC236}">
                    <a16:creationId xmlns:a16="http://schemas.microsoft.com/office/drawing/2014/main" id="{6869A674-12C4-4385-9F1D-7A0E0EFEA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Line 38">
                <a:extLst>
                  <a:ext uri="{FF2B5EF4-FFF2-40B4-BE49-F238E27FC236}">
                    <a16:creationId xmlns:a16="http://schemas.microsoft.com/office/drawing/2014/main" id="{9802AE5D-C84C-405A-9F95-44B107516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39">
                <a:extLst>
                  <a:ext uri="{FF2B5EF4-FFF2-40B4-BE49-F238E27FC236}">
                    <a16:creationId xmlns:a16="http://schemas.microsoft.com/office/drawing/2014/main" id="{05D67863-9C0E-4C5C-AAB7-040F1EA95B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Line 40">
                <a:extLst>
                  <a:ext uri="{FF2B5EF4-FFF2-40B4-BE49-F238E27FC236}">
                    <a16:creationId xmlns:a16="http://schemas.microsoft.com/office/drawing/2014/main" id="{74D6667F-6636-4FE2-958D-2A8CB6283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Line 41">
                <a:extLst>
                  <a:ext uri="{FF2B5EF4-FFF2-40B4-BE49-F238E27FC236}">
                    <a16:creationId xmlns:a16="http://schemas.microsoft.com/office/drawing/2014/main" id="{825063C7-555B-40DE-98ED-A44524AC4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42">
                <a:extLst>
                  <a:ext uri="{FF2B5EF4-FFF2-40B4-BE49-F238E27FC236}">
                    <a16:creationId xmlns:a16="http://schemas.microsoft.com/office/drawing/2014/main" id="{85A0C6A9-E336-4C0C-B868-AD186C16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" name="Text Box 43">
              <a:extLst>
                <a:ext uri="{FF2B5EF4-FFF2-40B4-BE49-F238E27FC236}">
                  <a16:creationId xmlns:a16="http://schemas.microsoft.com/office/drawing/2014/main" id="{CBEEE178-5559-4FC0-B592-DEEEDB884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2994" y="3029589"/>
              <a:ext cx="43815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 dirty="0">
                  <a:solidFill>
                    <a:srgbClr val="000000"/>
                  </a:solidFill>
                  <a:latin typeface="Times" pitchFamily="18" charset="0"/>
                  <a:cs typeface="Arial" pitchFamily="34" charset="0"/>
                </a:rPr>
                <a:t>-</a:t>
              </a:r>
            </a:p>
          </p:txBody>
        </p:sp>
      </p:grp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D36D103B-0833-4306-8157-734E540135C1}"/>
              </a:ext>
            </a:extLst>
          </p:cNvPr>
          <p:cNvSpPr/>
          <p:nvPr/>
        </p:nvSpPr>
        <p:spPr bwMode="auto">
          <a:xfrm rot="16200000">
            <a:off x="2400949" y="3783738"/>
            <a:ext cx="248256" cy="1720004"/>
          </a:xfrm>
          <a:custGeom>
            <a:avLst/>
            <a:gdLst>
              <a:gd name="connsiteX0" fmla="*/ 248256 w 248256"/>
              <a:gd name="connsiteY0" fmla="*/ 1720004 h 1720004"/>
              <a:gd name="connsiteX1" fmla="*/ 124128 w 248256"/>
              <a:gd name="connsiteY1" fmla="*/ 1699317 h 1720004"/>
              <a:gd name="connsiteX2" fmla="*/ 124128 w 248256"/>
              <a:gd name="connsiteY2" fmla="*/ 880689 h 1720004"/>
              <a:gd name="connsiteX3" fmla="*/ 0 w 248256"/>
              <a:gd name="connsiteY3" fmla="*/ 860002 h 1720004"/>
              <a:gd name="connsiteX4" fmla="*/ 124128 w 248256"/>
              <a:gd name="connsiteY4" fmla="*/ 839315 h 1720004"/>
              <a:gd name="connsiteX5" fmla="*/ 124128 w 248256"/>
              <a:gd name="connsiteY5" fmla="*/ 20687 h 1720004"/>
              <a:gd name="connsiteX6" fmla="*/ 248256 w 248256"/>
              <a:gd name="connsiteY6" fmla="*/ 0 h 1720004"/>
              <a:gd name="connsiteX7" fmla="*/ 248256 w 248256"/>
              <a:gd name="connsiteY7" fmla="*/ 1720004 h 1720004"/>
              <a:gd name="connsiteX0" fmla="*/ 248256 w 248256"/>
              <a:gd name="connsiteY0" fmla="*/ 1720004 h 1720004"/>
              <a:gd name="connsiteX1" fmla="*/ 124128 w 248256"/>
              <a:gd name="connsiteY1" fmla="*/ 1699317 h 1720004"/>
              <a:gd name="connsiteX2" fmla="*/ 124128 w 248256"/>
              <a:gd name="connsiteY2" fmla="*/ 880689 h 1720004"/>
              <a:gd name="connsiteX3" fmla="*/ 0 w 248256"/>
              <a:gd name="connsiteY3" fmla="*/ 860002 h 1720004"/>
              <a:gd name="connsiteX4" fmla="*/ 124128 w 248256"/>
              <a:gd name="connsiteY4" fmla="*/ 839315 h 1720004"/>
              <a:gd name="connsiteX5" fmla="*/ 124128 w 248256"/>
              <a:gd name="connsiteY5" fmla="*/ 20687 h 1720004"/>
              <a:gd name="connsiteX6" fmla="*/ 248256 w 248256"/>
              <a:gd name="connsiteY6" fmla="*/ 0 h 172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256" h="1720004" stroke="0" extrusionOk="0">
                <a:moveTo>
                  <a:pt x="248256" y="1720004"/>
                </a:moveTo>
                <a:cubicBezTo>
                  <a:pt x="179776" y="1720233"/>
                  <a:pt x="124072" y="1711132"/>
                  <a:pt x="124128" y="1699317"/>
                </a:cubicBezTo>
                <a:cubicBezTo>
                  <a:pt x="194183" y="1559126"/>
                  <a:pt x="72814" y="1188259"/>
                  <a:pt x="124128" y="880689"/>
                </a:cubicBezTo>
                <a:cubicBezTo>
                  <a:pt x="119062" y="866190"/>
                  <a:pt x="69046" y="869694"/>
                  <a:pt x="0" y="860002"/>
                </a:cubicBezTo>
                <a:cubicBezTo>
                  <a:pt x="70237" y="860415"/>
                  <a:pt x="124096" y="850881"/>
                  <a:pt x="124128" y="839315"/>
                </a:cubicBezTo>
                <a:cubicBezTo>
                  <a:pt x="184640" y="528681"/>
                  <a:pt x="108186" y="408605"/>
                  <a:pt x="124128" y="20687"/>
                </a:cubicBezTo>
                <a:cubicBezTo>
                  <a:pt x="127574" y="18583"/>
                  <a:pt x="188484" y="672"/>
                  <a:pt x="248256" y="0"/>
                </a:cubicBezTo>
                <a:cubicBezTo>
                  <a:pt x="391873" y="748075"/>
                  <a:pt x="270524" y="1525087"/>
                  <a:pt x="248256" y="1720004"/>
                </a:cubicBezTo>
                <a:close/>
              </a:path>
              <a:path w="248256" h="1720004" fill="none" extrusionOk="0">
                <a:moveTo>
                  <a:pt x="248256" y="1720004"/>
                </a:moveTo>
                <a:cubicBezTo>
                  <a:pt x="179767" y="1719835"/>
                  <a:pt x="122878" y="1709694"/>
                  <a:pt x="124128" y="1699317"/>
                </a:cubicBezTo>
                <a:cubicBezTo>
                  <a:pt x="148680" y="1586462"/>
                  <a:pt x="129073" y="1212579"/>
                  <a:pt x="124128" y="880689"/>
                </a:cubicBezTo>
                <a:cubicBezTo>
                  <a:pt x="122143" y="869277"/>
                  <a:pt x="70046" y="863666"/>
                  <a:pt x="0" y="860002"/>
                </a:cubicBezTo>
                <a:cubicBezTo>
                  <a:pt x="69230" y="861366"/>
                  <a:pt x="124777" y="849988"/>
                  <a:pt x="124128" y="839315"/>
                </a:cubicBezTo>
                <a:cubicBezTo>
                  <a:pt x="62058" y="724173"/>
                  <a:pt x="74557" y="374418"/>
                  <a:pt x="124128" y="20687"/>
                </a:cubicBezTo>
                <a:cubicBezTo>
                  <a:pt x="132252" y="2251"/>
                  <a:pt x="182318" y="10905"/>
                  <a:pt x="248256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91697962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" name="Left Brace 104">
            <a:extLst>
              <a:ext uri="{FF2B5EF4-FFF2-40B4-BE49-F238E27FC236}">
                <a16:creationId xmlns:a16="http://schemas.microsoft.com/office/drawing/2014/main" id="{73A71F04-1EDF-42C5-BA6D-408DE8C5471E}"/>
              </a:ext>
            </a:extLst>
          </p:cNvPr>
          <p:cNvSpPr/>
          <p:nvPr/>
        </p:nvSpPr>
        <p:spPr bwMode="auto">
          <a:xfrm rot="16200000">
            <a:off x="5815269" y="2685300"/>
            <a:ext cx="227299" cy="3895923"/>
          </a:xfrm>
          <a:custGeom>
            <a:avLst/>
            <a:gdLst>
              <a:gd name="connsiteX0" fmla="*/ 227299 w 227299"/>
              <a:gd name="connsiteY0" fmla="*/ 3895923 h 3895923"/>
              <a:gd name="connsiteX1" fmla="*/ 113649 w 227299"/>
              <a:gd name="connsiteY1" fmla="*/ 3876982 h 3895923"/>
              <a:gd name="connsiteX2" fmla="*/ 113650 w 227299"/>
              <a:gd name="connsiteY2" fmla="*/ 1966902 h 3895923"/>
              <a:gd name="connsiteX3" fmla="*/ 0 w 227299"/>
              <a:gd name="connsiteY3" fmla="*/ 1947961 h 3895923"/>
              <a:gd name="connsiteX4" fmla="*/ 113650 w 227299"/>
              <a:gd name="connsiteY4" fmla="*/ 1929020 h 3895923"/>
              <a:gd name="connsiteX5" fmla="*/ 113650 w 227299"/>
              <a:gd name="connsiteY5" fmla="*/ 18941 h 3895923"/>
              <a:gd name="connsiteX6" fmla="*/ 227300 w 227299"/>
              <a:gd name="connsiteY6" fmla="*/ 0 h 3895923"/>
              <a:gd name="connsiteX7" fmla="*/ 227299 w 227299"/>
              <a:gd name="connsiteY7" fmla="*/ 3895923 h 3895923"/>
              <a:gd name="connsiteX0" fmla="*/ 227299 w 227299"/>
              <a:gd name="connsiteY0" fmla="*/ 3895923 h 3895923"/>
              <a:gd name="connsiteX1" fmla="*/ 113649 w 227299"/>
              <a:gd name="connsiteY1" fmla="*/ 3876982 h 3895923"/>
              <a:gd name="connsiteX2" fmla="*/ 113650 w 227299"/>
              <a:gd name="connsiteY2" fmla="*/ 1966902 h 3895923"/>
              <a:gd name="connsiteX3" fmla="*/ 0 w 227299"/>
              <a:gd name="connsiteY3" fmla="*/ 1947961 h 3895923"/>
              <a:gd name="connsiteX4" fmla="*/ 113650 w 227299"/>
              <a:gd name="connsiteY4" fmla="*/ 1929020 h 3895923"/>
              <a:gd name="connsiteX5" fmla="*/ 113650 w 227299"/>
              <a:gd name="connsiteY5" fmla="*/ 18941 h 3895923"/>
              <a:gd name="connsiteX6" fmla="*/ 227300 w 227299"/>
              <a:gd name="connsiteY6" fmla="*/ 0 h 389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299" h="3895923" stroke="0" extrusionOk="0">
                <a:moveTo>
                  <a:pt x="227299" y="3895923"/>
                </a:moveTo>
                <a:cubicBezTo>
                  <a:pt x="164587" y="3895261"/>
                  <a:pt x="113434" y="3886469"/>
                  <a:pt x="113649" y="3876982"/>
                </a:cubicBezTo>
                <a:cubicBezTo>
                  <a:pt x="29939" y="3165485"/>
                  <a:pt x="116638" y="2518610"/>
                  <a:pt x="113650" y="1966902"/>
                </a:cubicBezTo>
                <a:cubicBezTo>
                  <a:pt x="114363" y="1958180"/>
                  <a:pt x="59132" y="1956449"/>
                  <a:pt x="0" y="1947961"/>
                </a:cubicBezTo>
                <a:cubicBezTo>
                  <a:pt x="63945" y="1946636"/>
                  <a:pt x="113413" y="1939333"/>
                  <a:pt x="113650" y="1929020"/>
                </a:cubicBezTo>
                <a:cubicBezTo>
                  <a:pt x="156224" y="1423694"/>
                  <a:pt x="244474" y="626921"/>
                  <a:pt x="113650" y="18941"/>
                </a:cubicBezTo>
                <a:cubicBezTo>
                  <a:pt x="111304" y="-540"/>
                  <a:pt x="158697" y="8509"/>
                  <a:pt x="227300" y="0"/>
                </a:cubicBezTo>
                <a:cubicBezTo>
                  <a:pt x="184860" y="1222610"/>
                  <a:pt x="178374" y="2474999"/>
                  <a:pt x="227299" y="3895923"/>
                </a:cubicBezTo>
                <a:close/>
              </a:path>
              <a:path w="227299" h="3895923" fill="none" extrusionOk="0">
                <a:moveTo>
                  <a:pt x="227299" y="3895923"/>
                </a:moveTo>
                <a:cubicBezTo>
                  <a:pt x="163800" y="3894159"/>
                  <a:pt x="114343" y="3888539"/>
                  <a:pt x="113649" y="3876982"/>
                </a:cubicBezTo>
                <a:cubicBezTo>
                  <a:pt x="83403" y="3236083"/>
                  <a:pt x="154613" y="2530738"/>
                  <a:pt x="113650" y="1966902"/>
                </a:cubicBezTo>
                <a:cubicBezTo>
                  <a:pt x="109093" y="1959168"/>
                  <a:pt x="60036" y="1950214"/>
                  <a:pt x="0" y="1947961"/>
                </a:cubicBezTo>
                <a:cubicBezTo>
                  <a:pt x="62857" y="1948469"/>
                  <a:pt x="113788" y="1939553"/>
                  <a:pt x="113650" y="1929020"/>
                </a:cubicBezTo>
                <a:cubicBezTo>
                  <a:pt x="25539" y="1035022"/>
                  <a:pt x="239064" y="517446"/>
                  <a:pt x="113650" y="18941"/>
                </a:cubicBezTo>
                <a:cubicBezTo>
                  <a:pt x="114682" y="9471"/>
                  <a:pt x="167805" y="-6652"/>
                  <a:pt x="22730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448246877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932B9C7-80F5-43C7-949C-449F72E5F5DE}"/>
              </a:ext>
            </a:extLst>
          </p:cNvPr>
          <p:cNvSpPr txBox="1"/>
          <p:nvPr/>
        </p:nvSpPr>
        <p:spPr>
          <a:xfrm>
            <a:off x="1682346" y="490938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7BD136-F9E3-4510-8FBA-71F4AC7CCBDE}"/>
              </a:ext>
            </a:extLst>
          </p:cNvPr>
          <p:cNvSpPr txBox="1"/>
          <p:nvPr/>
        </p:nvSpPr>
        <p:spPr>
          <a:xfrm>
            <a:off x="3996264" y="4909382"/>
            <a:ext cx="369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minus blur = details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A4485-47A1-4DD9-970F-30B7FE82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5" grpId="0" animBg="1"/>
      <p:bldP spid="106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Common types of noise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92138" y="1384300"/>
            <a:ext cx="3432175" cy="4114800"/>
          </a:xfrm>
        </p:spPr>
        <p:txBody>
          <a:bodyPr>
            <a:noAutofit/>
          </a:bodyPr>
          <a:lstStyle/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Impulse noise: </a:t>
            </a:r>
            <a:r>
              <a:rPr lang="en-US" sz="2400" dirty="0">
                <a:cs typeface="Arial" pitchFamily="34" charset="0"/>
              </a:rPr>
              <a:t>random occurrences of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Salt and pepper noise</a:t>
            </a:r>
            <a:r>
              <a:rPr lang="en-US" sz="2400" dirty="0">
                <a:cs typeface="Arial" pitchFamily="34" charset="0"/>
              </a:rPr>
              <a:t>: random occurrences of   black and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400" b="1" dirty="0">
                <a:cs typeface="Arial" pitchFamily="34" charset="0"/>
              </a:rPr>
              <a:t>Gaussian noise</a:t>
            </a:r>
            <a:r>
              <a:rPr lang="en-US" sz="2400" dirty="0">
                <a:cs typeface="Arial" pitchFamily="34" charset="0"/>
              </a:rPr>
              <a:t>: variations in intensity drawn from a Gaussian normal distribution</a:t>
            </a:r>
            <a:endParaRPr lang="en-US" sz="2400" b="1" dirty="0">
              <a:cs typeface="Arial" pitchFamily="34" charset="0"/>
            </a:endParaRPr>
          </a:p>
          <a:p>
            <a:pPr marL="341313" lvl="1" indent="-341313">
              <a:spcAft>
                <a:spcPts val="1200"/>
              </a:spcAft>
            </a:pPr>
            <a:endParaRPr lang="en-US" sz="2400" dirty="0">
              <a:cs typeface="Arial" pitchFamily="34" charset="0"/>
            </a:endParaRPr>
          </a:p>
          <a:p>
            <a:pPr marL="341313" indent="-341313"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1201738"/>
            <a:ext cx="424338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7821613" y="6569075"/>
            <a:ext cx="2811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CA8F-1415-4EA1-9CE8-63B49731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15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Source: D. Lowe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E6D6-9CFB-4DB3-8E59-E5F5ADE1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32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1120F-EB8D-4F57-A0BF-658A82A2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2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 rot="10800000">
            <a:off x="4003220" y="412569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664744" y="151686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3143256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3067056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981456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4032256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latin typeface="Arial" charset="0"/>
              </a:rPr>
              <a:t>=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Adapted from Derek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8A84A-4B45-4E94-A377-A07AE3B1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361EC-5D82-4705-A0B8-982D266D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for computing </a:t>
            </a:r>
            <a:r>
              <a:rPr lang="en-US" i="1" dirty="0"/>
              <a:t>gradients</a:t>
            </a: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6BDAA7D8-A29C-4B5C-AEF2-3FA93962A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388272"/>
              </p:ext>
            </p:extLst>
          </p:nvPr>
        </p:nvGraphicFramePr>
        <p:xfrm>
          <a:off x="507339" y="1775072"/>
          <a:ext cx="3657600" cy="393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3EBE90-E63C-49DF-9738-F284BFAA00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314479"/>
              </p:ext>
            </p:extLst>
          </p:nvPr>
        </p:nvGraphicFramePr>
        <p:xfrm>
          <a:off x="5003139" y="1775072"/>
          <a:ext cx="3657600" cy="393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0" marR="64300" marT="32150" marB="32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C90192-54CA-4F65-87FD-5A42B10EA0D2}"/>
              </a:ext>
            </a:extLst>
          </p:cNvPr>
          <p:cNvSpPr txBox="1"/>
          <p:nvPr/>
        </p:nvSpPr>
        <p:spPr>
          <a:xfrm>
            <a:off x="3846929" y="5912941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Filter: [+1 0 -1]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C6833-FE98-4B30-BD18-9DA5F2D08F2B}"/>
              </a:ext>
            </a:extLst>
          </p:cNvPr>
          <p:cNvSpPr txBox="1"/>
          <p:nvPr/>
        </p:nvSpPr>
        <p:spPr>
          <a:xfrm>
            <a:off x="507339" y="5912941"/>
            <a:ext cx="2028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White = 1, black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0708E-AE64-4A38-A4FA-03A8E0D4CA04}"/>
              </a:ext>
            </a:extLst>
          </p:cNvPr>
          <p:cNvSpPr txBox="1"/>
          <p:nvPr/>
        </p:nvSpPr>
        <p:spPr>
          <a:xfrm>
            <a:off x="7136737" y="5912941"/>
            <a:ext cx="14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897162-E0BE-4AC2-B245-F40A0135FE63}"/>
              </a:ext>
            </a:extLst>
          </p:cNvPr>
          <p:cNvSpPr txBox="1"/>
          <p:nvPr/>
        </p:nvSpPr>
        <p:spPr>
          <a:xfrm>
            <a:off x="3278216" y="128315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+1*a + 0*b + (-1)*c = a - 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D1456-1ABA-4416-B616-73498B12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new pixel values introduced</a:t>
            </a:r>
          </a:p>
          <a:p>
            <a:pPr marL="290513" marR="0" lvl="0" indent="-290513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Removes spikes: good for impulse, salt &amp; pepper noise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Non-linear 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1260" y="2271487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1263" y="4020454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22A45-2434-4D1E-BA25-53A4F883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6773" y="1869622"/>
            <a:ext cx="906236" cy="417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6997" y="1869622"/>
            <a:ext cx="906236" cy="417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5725" y="1869622"/>
            <a:ext cx="906236" cy="417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27587" y="1869622"/>
            <a:ext cx="906236" cy="417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9449" y="1869622"/>
            <a:ext cx="906236" cy="417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008414" y="1992086"/>
            <a:ext cx="3273879" cy="1099457"/>
            <a:chOff x="2008414" y="1992086"/>
            <a:chExt cx="3273879" cy="109945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08414" y="2530929"/>
              <a:ext cx="14834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22222" y="3091543"/>
              <a:ext cx="61504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37264" y="1992086"/>
              <a:ext cx="1045029" cy="109945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61B89-CA7F-4221-B0EB-B65D5949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385070" y="234929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7639050" y="6548438"/>
            <a:ext cx="2847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M. Hebert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Plots of a row 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1050" y="62738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Matlab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output_im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medfilt2(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[h w]);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088" y="386834"/>
            <a:ext cx="192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DEMO: </a:t>
            </a:r>
            <a:r>
              <a:rPr lang="en-US" dirty="0" err="1">
                <a:solidFill>
                  <a:srgbClr val="00B050"/>
                </a:solidFill>
              </a:rPr>
              <a:t>filtering.m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AF9FB-D5B1-4EE2-B098-DA513C1D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8445731" cy="4525963"/>
          </a:xfrm>
        </p:spPr>
        <p:txBody>
          <a:bodyPr/>
          <a:lstStyle/>
          <a:p>
            <a:r>
              <a:rPr lang="en-US" dirty="0"/>
              <a:t>What is the size of the output?</a:t>
            </a:r>
          </a:p>
          <a:p>
            <a:pPr lvl="1"/>
            <a:r>
              <a:rPr lang="en-US" sz="2000" dirty="0"/>
              <a:t>‘full’: output size is larger than the size of </a:t>
            </a:r>
            <a:r>
              <a:rPr lang="en-US" sz="2000" b="1" i="1" dirty="0"/>
              <a:t>f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‘same’: output size is same as </a:t>
            </a:r>
            <a:r>
              <a:rPr lang="en-US" sz="2000" b="1" i="1" dirty="0"/>
              <a:t>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9E507C-6CDA-493F-921D-72E9415BF634}"/>
              </a:ext>
            </a:extLst>
          </p:cNvPr>
          <p:cNvGrpSpPr/>
          <p:nvPr/>
        </p:nvGrpSpPr>
        <p:grpSpPr>
          <a:xfrm>
            <a:off x="1848823" y="3502833"/>
            <a:ext cx="2465269" cy="2739956"/>
            <a:chOff x="1848823" y="3502833"/>
            <a:chExt cx="2465269" cy="2739956"/>
          </a:xfrm>
        </p:grpSpPr>
        <p:grpSp>
          <p:nvGrpSpPr>
            <p:cNvPr id="2" name="Group 1"/>
            <p:cNvGrpSpPr/>
            <p:nvPr/>
          </p:nvGrpSpPr>
          <p:grpSpPr>
            <a:xfrm>
              <a:off x="1848823" y="3844149"/>
              <a:ext cx="2465269" cy="2398640"/>
              <a:chOff x="228600" y="4015405"/>
              <a:chExt cx="2819400" cy="2743200"/>
            </a:xfrm>
          </p:grpSpPr>
          <p:sp>
            <p:nvSpPr>
              <p:cNvPr id="98306" name="Rectangle 11"/>
              <p:cNvSpPr>
                <a:spLocks noChangeArrowheads="1"/>
              </p:cNvSpPr>
              <p:nvPr/>
            </p:nvSpPr>
            <p:spPr bwMode="auto">
              <a:xfrm>
                <a:off x="381000" y="4167805"/>
                <a:ext cx="2514600" cy="2438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309" name="Rectangle 4"/>
              <p:cNvSpPr>
                <a:spLocks noChangeArrowheads="1"/>
              </p:cNvSpPr>
              <p:nvPr/>
            </p:nvSpPr>
            <p:spPr bwMode="auto">
              <a:xfrm>
                <a:off x="6096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0" name="Rectangle 5"/>
              <p:cNvSpPr>
                <a:spLocks noChangeArrowheads="1"/>
              </p:cNvSpPr>
              <p:nvPr/>
            </p:nvSpPr>
            <p:spPr bwMode="auto">
              <a:xfrm>
                <a:off x="25908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1" name="Rectangle 8"/>
              <p:cNvSpPr>
                <a:spLocks noChangeArrowheads="1"/>
              </p:cNvSpPr>
              <p:nvPr/>
            </p:nvSpPr>
            <p:spPr bwMode="auto">
              <a:xfrm>
                <a:off x="228600" y="4015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2" name="Rectangle 9"/>
              <p:cNvSpPr>
                <a:spLocks noChangeArrowheads="1"/>
              </p:cNvSpPr>
              <p:nvPr/>
            </p:nvSpPr>
            <p:spPr bwMode="auto">
              <a:xfrm>
                <a:off x="25908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3" name="Rectangle 10"/>
              <p:cNvSpPr>
                <a:spLocks noChangeArrowheads="1"/>
              </p:cNvSpPr>
              <p:nvPr/>
            </p:nvSpPr>
            <p:spPr bwMode="auto">
              <a:xfrm>
                <a:off x="228600" y="63014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2834955" y="3502833"/>
              <a:ext cx="5746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05E0CD-08AF-4240-BE88-BD3AA55403FB}"/>
              </a:ext>
            </a:extLst>
          </p:cNvPr>
          <p:cNvGrpSpPr/>
          <p:nvPr/>
        </p:nvGrpSpPr>
        <p:grpSpPr>
          <a:xfrm>
            <a:off x="5077614" y="3539345"/>
            <a:ext cx="2198753" cy="2582701"/>
            <a:chOff x="5077614" y="3539345"/>
            <a:chExt cx="2198753" cy="2582701"/>
          </a:xfrm>
        </p:grpSpPr>
        <p:grpSp>
          <p:nvGrpSpPr>
            <p:cNvPr id="3" name="Group 2"/>
            <p:cNvGrpSpPr/>
            <p:nvPr/>
          </p:nvGrpSpPr>
          <p:grpSpPr>
            <a:xfrm>
              <a:off x="5077614" y="3989922"/>
              <a:ext cx="2198753" cy="2132124"/>
              <a:chOff x="3657600" y="4167805"/>
              <a:chExt cx="2514600" cy="2438400"/>
            </a:xfrm>
          </p:grpSpPr>
          <p:sp>
            <p:nvSpPr>
              <p:cNvPr id="98314" name="Rectangle 13"/>
              <p:cNvSpPr>
                <a:spLocks noChangeArrowheads="1"/>
              </p:cNvSpPr>
              <p:nvPr/>
            </p:nvSpPr>
            <p:spPr bwMode="auto">
              <a:xfrm>
                <a:off x="3886200" y="4396405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f</a:t>
                </a:r>
              </a:p>
            </p:txBody>
          </p:sp>
          <p:sp>
            <p:nvSpPr>
              <p:cNvPr id="98315" name="Rectangle 14"/>
              <p:cNvSpPr>
                <a:spLocks noChangeArrowheads="1"/>
              </p:cNvSpPr>
              <p:nvPr/>
            </p:nvSpPr>
            <p:spPr bwMode="auto">
              <a:xfrm>
                <a:off x="57150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6" name="Rectangle 15"/>
              <p:cNvSpPr>
                <a:spLocks noChangeArrowheads="1"/>
              </p:cNvSpPr>
              <p:nvPr/>
            </p:nvSpPr>
            <p:spPr bwMode="auto">
              <a:xfrm>
                <a:off x="3657600" y="4167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7" name="Rectangle 16"/>
              <p:cNvSpPr>
                <a:spLocks noChangeArrowheads="1"/>
              </p:cNvSpPr>
              <p:nvPr/>
            </p:nvSpPr>
            <p:spPr bwMode="auto">
              <a:xfrm>
                <a:off x="5715000" y="61490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  <p:sp>
            <p:nvSpPr>
              <p:cNvPr id="98318" name="Rectangle 17"/>
              <p:cNvSpPr>
                <a:spLocks noChangeArrowheads="1"/>
              </p:cNvSpPr>
              <p:nvPr/>
            </p:nvSpPr>
            <p:spPr bwMode="auto">
              <a:xfrm>
                <a:off x="3657600" y="6072805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</a:t>
                </a:r>
              </a:p>
            </p:txBody>
          </p:sp>
        </p:grp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5761893" y="3539345"/>
              <a:ext cx="930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same</a:t>
              </a:r>
            </a:p>
          </p:txBody>
        </p:sp>
      </p:grpSp>
      <p:sp>
        <p:nvSpPr>
          <p:cNvPr id="98328" name="Text Box 14"/>
          <p:cNvSpPr txBox="1">
            <a:spLocks noChangeArrowheads="1"/>
          </p:cNvSpPr>
          <p:nvPr/>
        </p:nvSpPr>
        <p:spPr bwMode="auto">
          <a:xfrm>
            <a:off x="7058542" y="6550025"/>
            <a:ext cx="2087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Adapted from S.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Lazebnik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Boundary issues</a:t>
            </a:r>
          </a:p>
        </p:txBody>
      </p:sp>
      <p:graphicFrame>
        <p:nvGraphicFramePr>
          <p:cNvPr id="29" name="Group 414"/>
          <p:cNvGraphicFramePr>
            <a:graphicFrameLocks/>
          </p:cNvGraphicFramePr>
          <p:nvPr/>
        </p:nvGraphicFramePr>
        <p:xfrm>
          <a:off x="6930891" y="158228"/>
          <a:ext cx="2050158" cy="1962910"/>
        </p:xfrm>
        <a:graphic>
          <a:graphicData uri="http://schemas.openxmlformats.org/drawingml/2006/table">
            <a:tbl>
              <a:tblPr/>
              <a:tblGrid>
                <a:gridCol w="204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35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62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44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26172" marB="261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235" y="248334"/>
            <a:ext cx="1046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filter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9B616-9882-4537-B8D3-5A5B2476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2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near the edge?</a:t>
            </a:r>
          </a:p>
          <a:p>
            <a:pPr lvl="1"/>
            <a:r>
              <a:rPr lang="en-US" dirty="0"/>
              <a:t>the filter window might fall off the edge of the image (in ‘same’ or ‘full’)</a:t>
            </a:r>
          </a:p>
          <a:p>
            <a:pPr lvl="1"/>
            <a:r>
              <a:rPr lang="en-US" dirty="0"/>
              <a:t>need to extrapolate</a:t>
            </a:r>
          </a:p>
          <a:p>
            <a:pPr lvl="1"/>
            <a:r>
              <a:rPr lang="en-US" dirty="0"/>
              <a:t>methods:</a:t>
            </a:r>
          </a:p>
          <a:p>
            <a:pPr lvl="2"/>
            <a:r>
              <a:rPr lang="en-US" dirty="0"/>
              <a:t>clip filter (black)</a:t>
            </a:r>
          </a:p>
          <a:p>
            <a:pPr lvl="2"/>
            <a:r>
              <a:rPr lang="en-US" dirty="0"/>
              <a:t>wrap around</a:t>
            </a:r>
          </a:p>
          <a:p>
            <a:pPr lvl="2"/>
            <a:r>
              <a:rPr lang="en-US" dirty="0"/>
              <a:t>copy edge</a:t>
            </a:r>
          </a:p>
          <a:p>
            <a:pPr lvl="2"/>
            <a:r>
              <a:rPr lang="en-US" dirty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82816" y="2849216"/>
            <a:ext cx="3546821" cy="35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S. Marschner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Boundary issues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F5AAA7-3D43-4D6E-88E8-1B4E08B43B15}"/>
              </a:ext>
            </a:extLst>
          </p:cNvPr>
          <p:cNvSpPr/>
          <p:nvPr/>
        </p:nvSpPr>
        <p:spPr>
          <a:xfrm>
            <a:off x="1354015" y="4149971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88BFC5-4567-4642-A3A5-91A1A710E4A1}"/>
              </a:ext>
            </a:extLst>
          </p:cNvPr>
          <p:cNvSpPr/>
          <p:nvPr/>
        </p:nvSpPr>
        <p:spPr>
          <a:xfrm>
            <a:off x="1354015" y="4583724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389008-7D01-4136-A73E-E0F334F5980F}"/>
              </a:ext>
            </a:extLst>
          </p:cNvPr>
          <p:cNvSpPr/>
          <p:nvPr/>
        </p:nvSpPr>
        <p:spPr>
          <a:xfrm>
            <a:off x="1354015" y="5017477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CA4B76-09FA-4313-8D8E-E4BFBCE8F33F}"/>
              </a:ext>
            </a:extLst>
          </p:cNvPr>
          <p:cNvSpPr/>
          <p:nvPr/>
        </p:nvSpPr>
        <p:spPr>
          <a:xfrm>
            <a:off x="1354015" y="5457092"/>
            <a:ext cx="2807170" cy="422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73704-E3F6-4BE9-910A-C36A594C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7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Separability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/>
              <a:t>In some cases, filter is separable, and we can factor into two steps:</a:t>
            </a:r>
          </a:p>
          <a:p>
            <a:pPr lvl="1" eaLnBrk="1" hangingPunct="1"/>
            <a:r>
              <a:rPr lang="en-US" sz="2400" dirty="0"/>
              <a:t>Convolve all rows</a:t>
            </a:r>
          </a:p>
          <a:p>
            <a:pPr lvl="1" eaLnBrk="1" hangingPunct="1"/>
            <a:r>
              <a:rPr lang="en-US" sz="2400" dirty="0"/>
              <a:t>Convolve all columns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1EF26-F0B1-4BAC-85CA-2810E01A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09575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/>
              <a:t>Gaussian noise</a:t>
            </a:r>
          </a:p>
        </p:txBody>
      </p: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7712075" y="6569075"/>
            <a:ext cx="28114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Fig: M. Hebert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5625" y="800100"/>
            <a:ext cx="6813550" cy="5229225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2636838" y="5842000"/>
            <a:ext cx="4564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noise = 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randn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(size(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)) .* sigma;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&gt;&gt; output = </a:t>
            </a:r>
            <a:r>
              <a:rPr lang="en-US" sz="1400" b="1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+ noise;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92388" y="6381750"/>
            <a:ext cx="6659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What is impact of the sigma?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8E173-84D9-4FD9-9FDC-4591AB1A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658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03" y="315"/>
            <a:ext cx="8229600" cy="1143000"/>
          </a:xfrm>
        </p:spPr>
        <p:txBody>
          <a:bodyPr/>
          <a:lstStyle/>
          <a:p>
            <a:r>
              <a:rPr lang="en-US" dirty="0" err="1"/>
              <a:t>Separability</a:t>
            </a:r>
            <a:r>
              <a:rPr lang="en-US" dirty="0"/>
              <a:t> example</a:t>
            </a:r>
          </a:p>
        </p:txBody>
      </p:sp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931863"/>
            <a:ext cx="4824413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30600" y="3876675"/>
            <a:ext cx="4241800" cy="25908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324600" y="9906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438400"/>
            <a:ext cx="37052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949378" y="1408113"/>
            <a:ext cx="230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2D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(center location only)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911217" y="2667000"/>
            <a:ext cx="2364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filter factors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into an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1D 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1182545" y="4159250"/>
            <a:ext cx="1813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Perform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581078" y="5454650"/>
            <a:ext cx="305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Followed by filtering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4038600" y="5181600"/>
            <a:ext cx="36576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25FD-569E-4F04-AE46-3A99C0906497}"/>
              </a:ext>
            </a:extLst>
          </p:cNvPr>
          <p:cNvSpPr txBox="1"/>
          <p:nvPr/>
        </p:nvSpPr>
        <p:spPr>
          <a:xfrm>
            <a:off x="3923408" y="2231632"/>
            <a:ext cx="63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D9C2F-1B0F-45D5-8E20-A064AA6D0B7E}"/>
              </a:ext>
            </a:extLst>
          </p:cNvPr>
          <p:cNvSpPr txBox="1"/>
          <p:nvPr/>
        </p:nvSpPr>
        <p:spPr>
          <a:xfrm>
            <a:off x="1290320" y="6377980"/>
            <a:ext cx="771856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Asymptotic cost for 2D vs 1D filtering? Let image be </a:t>
            </a:r>
            <a:r>
              <a:rPr lang="en-US" dirty="0" err="1"/>
              <a:t>PxP</a:t>
            </a:r>
            <a:r>
              <a:rPr lang="en-US" dirty="0"/>
              <a:t>, filter be </a:t>
            </a:r>
            <a:r>
              <a:rPr lang="en-US" dirty="0" err="1"/>
              <a:t>NxN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2A08-2A04-42B6-ADCD-0E121810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557903-3383-4844-A0AF-8057CA3A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43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/>
              <a:t>	A. Oliva, A. Torralba, P.G. Schyns, </a:t>
            </a:r>
            <a:br>
              <a:rPr lang="en-US" sz="2400"/>
            </a:br>
            <a:r>
              <a:rPr lang="en-US" sz="2400">
                <a:hlinkClick r:id="rId6"/>
              </a:rPr>
              <a:t>“Hybrid Images,”</a:t>
            </a:r>
            <a:r>
              <a:rPr lang="en-US" sz="2400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021080" y="5410200"/>
            <a:ext cx="19255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Laplacian Filter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(sharpening)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90" name="Photo Editor Photo" r:id="rId8" imgW="4133333" imgH="2905531" progId="">
                    <p:embed/>
                  </p:oleObj>
                </mc:Choice>
                <mc:Fallback>
                  <p:oleObj name="Photo Editor Photo" r:id="rId8" imgW="4133333" imgH="2905531" progId="">
                    <p:embed/>
                    <p:pic>
                      <p:nvPicPr>
                        <p:cNvPr id="30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1" name="Photo Editor Photo" r:id="rId13" imgW="4133333" imgH="2905531" progId="">
                  <p:embed/>
                </p:oleObj>
              </mc:Choice>
              <mc:Fallback>
                <p:oleObj name="Photo Editor Photo" r:id="rId13" imgW="4133333" imgH="2905531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3984" y="2751513"/>
            <a:ext cx="1104007" cy="0"/>
            <a:chOff x="1753984" y="2751513"/>
            <a:chExt cx="1104007" cy="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732409" y="4267200"/>
            <a:ext cx="1104007" cy="0"/>
            <a:chOff x="1753984" y="2751513"/>
            <a:chExt cx="1104007" cy="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75398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25234" y="2751513"/>
              <a:ext cx="23275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53042"/>
          <a:stretch/>
        </p:blipFill>
        <p:spPr bwMode="auto">
          <a:xfrm>
            <a:off x="4836162" y="1961715"/>
            <a:ext cx="4231637" cy="294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3991E-449B-4680-995F-6D40EFF7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47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1220930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82C04-AEE0-406E-9544-12B8B87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45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760869" y="874644"/>
            <a:ext cx="7622262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Application: Hybrid Images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9F9AC-5AB1-48DC-BB2B-089BAE0E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14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two lectures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Filters: math and properties</a:t>
            </a:r>
          </a:p>
          <a:p>
            <a:r>
              <a:rPr lang="en-US" dirty="0"/>
              <a:t>Types of filters</a:t>
            </a:r>
          </a:p>
          <a:p>
            <a:pPr lvl="1"/>
            <a:r>
              <a:rPr lang="en-US" dirty="0"/>
              <a:t>Linear</a:t>
            </a:r>
          </a:p>
          <a:p>
            <a:pPr lvl="2"/>
            <a:r>
              <a:rPr lang="en-US" dirty="0"/>
              <a:t>Smoothing</a:t>
            </a:r>
          </a:p>
          <a:p>
            <a:pPr lvl="2"/>
            <a:r>
              <a:rPr lang="en-US" dirty="0"/>
              <a:t>Other</a:t>
            </a:r>
          </a:p>
          <a:p>
            <a:pPr lvl="1"/>
            <a:r>
              <a:rPr lang="en-US" dirty="0"/>
              <a:t>Non-linear</a:t>
            </a:r>
          </a:p>
          <a:p>
            <a:pPr lvl="2"/>
            <a:r>
              <a:rPr lang="en-US" dirty="0"/>
              <a:t>Median </a:t>
            </a:r>
          </a:p>
          <a:p>
            <a:r>
              <a:rPr lang="en-US" dirty="0"/>
              <a:t>Applications </a:t>
            </a:r>
          </a:p>
          <a:p>
            <a:pPr lvl="1"/>
            <a:r>
              <a:rPr lang="en-US" dirty="0"/>
              <a:t>Texture representation with filters</a:t>
            </a:r>
          </a:p>
          <a:p>
            <a:pPr lvl="1"/>
            <a:r>
              <a:rPr lang="en-US" dirty="0"/>
              <a:t>Anti-aliasing for image subsampling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4325" y="5364480"/>
            <a:ext cx="8501063" cy="4175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65A8B-F439-4AE6-877C-FDEA315E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976923" y="5257800"/>
            <a:ext cx="77098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to: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Patterns, marks,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etches, blobs, holes, relief, etc.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312B04-ABB2-44EC-BB7D-5CBEEF23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54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200" dirty="0"/>
              <a:t>Regular (top), random (bottom)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224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5" cstate="print"/>
          <a:srcRect l="6250" t="7858" r="6667" b="8383"/>
          <a:stretch>
            <a:fillRect/>
          </a:stretch>
        </p:blipFill>
        <p:spPr bwMode="auto">
          <a:xfrm>
            <a:off x="3200400" y="14224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1080" y="1422400"/>
            <a:ext cx="24511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5F7C86-95D4-4CFC-ADBD-290186E6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50700" t="27486" r="36833" b="52623"/>
          <a:stretch>
            <a:fillRect/>
          </a:stretch>
        </p:blipFill>
        <p:spPr bwMode="auto">
          <a:xfrm>
            <a:off x="4572000" y="404426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18A92-AA7F-4579-BA32-3972B90D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5968" t="27486" r="50999" b="52623"/>
          <a:stretch>
            <a:fillRect/>
          </a:stretch>
        </p:blipFill>
        <p:spPr bwMode="auto">
          <a:xfrm>
            <a:off x="2286000" y="4056167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D47995F-72E5-44B2-BC93-0436206CB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999134"/>
              </p:ext>
            </p:extLst>
          </p:nvPr>
        </p:nvGraphicFramePr>
        <p:xfrm>
          <a:off x="228600" y="4170467"/>
          <a:ext cx="2057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PhotoSuite Image" r:id="rId8" imgW="2438400" imgH="2438400" progId="">
                  <p:embed/>
                </p:oleObj>
              </mc:Choice>
              <mc:Fallback>
                <p:oleObj name="PhotoSuite Image" r:id="rId8" imgW="2438400" imgH="2438400" progId="">
                  <p:embed/>
                  <p:pic>
                    <p:nvPicPr>
                      <p:cNvPr id="3276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70467"/>
                        <a:ext cx="20574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258F523-8559-42C5-AC62-013469FEF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996971"/>
              </p:ext>
            </p:extLst>
          </p:nvPr>
        </p:nvGraphicFramePr>
        <p:xfrm>
          <a:off x="6812280" y="4170467"/>
          <a:ext cx="21336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PhotoSuite Image" r:id="rId10" imgW="1219200" imgH="1219200" progId="">
                  <p:embed/>
                </p:oleObj>
              </mc:Choice>
              <mc:Fallback>
                <p:oleObj name="PhotoSuite Image" r:id="rId10" imgW="1219200" imgH="1219200" progId="">
                  <p:embed/>
                  <p:pic>
                    <p:nvPicPr>
                      <p:cNvPr id="32768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2280" y="4170467"/>
                        <a:ext cx="21336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4780-A1CD-40CD-BBFB-537F7A6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91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Important for how we perceive objects </a:t>
            </a:r>
          </a:p>
          <a:p>
            <a:r>
              <a:rPr lang="en-US" sz="2800" dirty="0"/>
              <a:t>Can be an important appearance cue that allows us to distinguish objects, especially if shape is similar across objects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28FB2-7E8F-4CD3-963A-90D187DE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05" y="3960158"/>
            <a:ext cx="3857743" cy="26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6656" y="1178560"/>
            <a:ext cx="3857743" cy="26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6656" y="3976574"/>
            <a:ext cx="3890574" cy="262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006" y="1178560"/>
            <a:ext cx="3857743" cy="26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http://animals.nationalgeographic.com/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1953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509A9-94DD-41A0-8241-23894390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Same shape, different texture/object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AAE5-3639-47DA-AE96-15E62766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011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428996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786D8-9F5B-486C-8A13-8815CFFE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" y="1331229"/>
            <a:ext cx="3392170" cy="254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52" y="4028073"/>
            <a:ext cx="3418548" cy="254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1" y="3989280"/>
            <a:ext cx="3418547" cy="25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8116" y="1331229"/>
            <a:ext cx="3559632" cy="249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5479" y="2756522"/>
            <a:ext cx="3392169" cy="2544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70BAE-63A2-4D91-A9E8-3EF457C0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object, different texture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35636-7DD0-40DB-9144-6427C97D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90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Textures are made up of repeated local patterns, so:</a:t>
            </a:r>
          </a:p>
          <a:p>
            <a:pPr lvl="1" eaLnBrk="1" hangingPunct="1"/>
            <a:r>
              <a:rPr lang="en-US" dirty="0"/>
              <a:t>Find the patterns</a:t>
            </a:r>
          </a:p>
          <a:p>
            <a:pPr lvl="2" eaLnBrk="1" hangingPunct="1"/>
            <a:r>
              <a:rPr lang="en-US" dirty="0"/>
              <a:t>Use filters that look like patterns (spots, bars, raw patches…)</a:t>
            </a:r>
          </a:p>
          <a:p>
            <a:pPr lvl="2" eaLnBrk="1" hangingPunct="1"/>
            <a:r>
              <a:rPr lang="en-US" dirty="0"/>
              <a:t>Consider magnitude of response</a:t>
            </a:r>
          </a:p>
          <a:p>
            <a:pPr lvl="1" eaLnBrk="1" hangingPunct="1"/>
            <a:r>
              <a:rPr lang="en-US" dirty="0"/>
              <a:t>Describe their statistics within each local window</a:t>
            </a:r>
          </a:p>
          <a:p>
            <a:pPr lvl="2" eaLnBrk="1" hangingPunct="1"/>
            <a:r>
              <a:rPr lang="en-US" dirty="0"/>
              <a:t>E.g. mean, standard deviation, histogram</a:t>
            </a:r>
          </a:p>
          <a:p>
            <a:pPr marL="914400" lvl="2" indent="0" eaLnBrk="1" hangingPunct="1">
              <a:buNone/>
            </a:pPr>
            <a:endParaRPr lang="en-US" dirty="0"/>
          </a:p>
          <a:p>
            <a:pPr lvl="2"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22814-69D8-4FEE-81E5-ACC2576E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D83A-65E7-451F-A313-F5C3E0D6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06DB-6D94-480E-825F-896857AF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03D893-8E42-4E03-A810-31D1780AB104}"/>
              </a:ext>
            </a:extLst>
          </p:cNvPr>
          <p:cNvGrpSpPr/>
          <p:nvPr/>
        </p:nvGrpSpPr>
        <p:grpSpPr>
          <a:xfrm>
            <a:off x="2400299" y="1723164"/>
            <a:ext cx="4343401" cy="3731037"/>
            <a:chOff x="2400299" y="1049399"/>
            <a:chExt cx="4343401" cy="3731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2E9955-ECC0-43A3-BF6F-8C5627712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193" t="22636" r="32307" b="39738"/>
            <a:stretch/>
          </p:blipFill>
          <p:spPr>
            <a:xfrm>
              <a:off x="2400299" y="1049399"/>
              <a:ext cx="4343401" cy="19343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17043B-0A82-4243-A7BB-C8DAC8EA4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30" t="61911" r="60417" b="8612"/>
            <a:stretch/>
          </p:blipFill>
          <p:spPr>
            <a:xfrm>
              <a:off x="2829270" y="3265046"/>
              <a:ext cx="1175239" cy="15153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EB0665-FD16-42AE-9A00-74203348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634" t="61911" r="37500" b="8612"/>
            <a:stretch/>
          </p:blipFill>
          <p:spPr>
            <a:xfrm>
              <a:off x="4946987" y="3260432"/>
              <a:ext cx="1267920" cy="15153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258766-1AAA-4891-88C2-0D9B998F7BE5}"/>
              </a:ext>
            </a:extLst>
          </p:cNvPr>
          <p:cNvSpPr txBox="1"/>
          <p:nvPr/>
        </p:nvSpPr>
        <p:spPr>
          <a:xfrm>
            <a:off x="0" y="6577390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Noah Snavely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95896-7D83-4740-A0F5-4B201FF8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654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C5F0B-6BA0-455C-A288-0EF012F8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67650-B9A2-439A-B8B0-2E358004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1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B0803-3F7A-4284-8DF5-ADC01299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8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9F0BA-3D5A-4A7D-B852-D9F3B083B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1C6C4-0D9E-453C-9289-108E3294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Texture representation: example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7DC64-7942-4F5E-8CCB-D44AC464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86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   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/>
                        <a:t>Win.#9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271770" y="339852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716598" y="450723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33571" y="319198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643573" y="472630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2023427" y="244379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08698" y="184658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2870835" y="181006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2980373" y="21386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2907348" y="38182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045210" y="210216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1337310" y="24307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126423" y="363569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972185" y="38182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1264285" y="414686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1337310" y="38182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1446848" y="403733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899160" y="418973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118235" y="396430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191260" y="363569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1519873" y="38912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935673" y="370871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1300798" y="21386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008698" y="188309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059748" y="39706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081723" y="232124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1489710" y="38912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1599248" y="41103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1672273" y="396430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1264285" y="345313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1373823" y="367220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1446848" y="35261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1416685" y="352615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1526223" y="374523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1599248" y="359918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607060" y="327056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2323148" y="327056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680085" y="159099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89"/>
          <p:cNvGrpSpPr>
            <a:grpSpLocks/>
          </p:cNvGrpSpPr>
          <p:nvPr/>
        </p:nvGrpSpPr>
        <p:grpSpPr bwMode="auto">
          <a:xfrm>
            <a:off x="2420779" y="109272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2396173" y="283241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2724785" y="365474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162935" y="254031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302953" y="337407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Close: similar textures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B733F-1106-487B-97D4-B510B5B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/>
              <a:t>Why/when will this work?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Assumptions: </a:t>
            </a:r>
          </a:p>
          <a:p>
            <a:pPr lvl="1"/>
            <a:r>
              <a:rPr lang="en-US" dirty="0"/>
              <a:t>Expect pixels to be like their neighbors</a:t>
            </a:r>
          </a:p>
          <a:p>
            <a:pPr lvl="1"/>
            <a:r>
              <a:rPr lang="en-US" dirty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D80677-0392-4A60-B95D-4D5139BF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/>
              <a:t>Computing distances using texture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1026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6" name="Equation" r:id="rId4" imgW="126835" imgH="139518" progId="Equation.3">
                  <p:embed/>
                </p:oleObj>
              </mc:Choice>
              <mc:Fallback>
                <p:oleObj name="Equation" r:id="rId4" imgW="126835" imgH="139518" progId="Equation.3">
                  <p:embed/>
                  <p:pic>
                    <p:nvPicPr>
                      <p:cNvPr id="1026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7" name="Equation" r:id="rId6" imgW="126725" imgH="177415" progId="Equation.3">
                  <p:embed/>
                </p:oleObj>
              </mc:Choice>
              <mc:Fallback>
                <p:oleObj name="Equation" r:id="rId6" imgW="126725" imgH="177415" progId="Equation.3">
                  <p:embed/>
                  <p:pic>
                    <p:nvPicPr>
                      <p:cNvPr id="1027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graphicFrame>
          <p:nvGraphicFramePr>
            <p:cNvPr id="1028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6086784"/>
                </p:ext>
              </p:extLst>
            </p:nvPr>
          </p:nvGraphicFramePr>
          <p:xfrm>
            <a:off x="4352922" y="2041506"/>
            <a:ext cx="4845826" cy="186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28" name="Equation" r:id="rId8" imgW="1981080" imgH="761760" progId="Equation.3">
                    <p:embed/>
                  </p:oleObj>
                </mc:Choice>
                <mc:Fallback>
                  <p:oleObj name="Equation" r:id="rId8" imgW="1981080" imgH="761760" progId="Equation.3">
                    <p:embed/>
                    <p:pic>
                      <p:nvPicPr>
                        <p:cNvPr id="1028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2" y="2041506"/>
                          <a:ext cx="4845826" cy="186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78"/>
          <p:cNvSpPr txBox="1">
            <a:spLocks noChangeArrowheads="1"/>
          </p:cNvSpPr>
          <p:nvPr/>
        </p:nvSpPr>
        <p:spPr bwMode="auto">
          <a:xfrm>
            <a:off x="5328431" y="3794125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Euclidean distance (L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352A-13A6-4963-AD0D-C547759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31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2050" name="Object 76"/>
          <p:cNvGraphicFramePr>
            <a:graphicFrameLocks noChangeAspect="1"/>
          </p:cNvGraphicFramePr>
          <p:nvPr/>
        </p:nvGraphicFramePr>
        <p:xfrm>
          <a:off x="3233738" y="2095500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6" name="Equation" r:id="rId4" imgW="126835" imgH="139518" progId="Equation.3">
                  <p:embed/>
                </p:oleObj>
              </mc:Choice>
              <mc:Fallback>
                <p:oleObj name="Equation" r:id="rId4" imgW="126835" imgH="139518" progId="Equation.3">
                  <p:embed/>
                  <p:pic>
                    <p:nvPicPr>
                      <p:cNvPr id="205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095500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7"/>
          <p:cNvGraphicFramePr>
            <a:graphicFrameLocks noChangeAspect="1"/>
          </p:cNvGraphicFramePr>
          <p:nvPr/>
        </p:nvGraphicFramePr>
        <p:xfrm>
          <a:off x="2262188" y="3106738"/>
          <a:ext cx="45561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7" name="Equation" r:id="rId6" imgW="126725" imgH="177415" progId="Equation.3">
                  <p:embed/>
                </p:oleObj>
              </mc:Choice>
              <mc:Fallback>
                <p:oleObj name="Equation" r:id="rId6" imgW="126725" imgH="177415" progId="Equation.3">
                  <p:embed/>
                  <p:pic>
                    <p:nvPicPr>
                      <p:cNvPr id="2051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3106738"/>
                        <a:ext cx="45561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/>
          <p:cNvSpPr/>
          <p:nvPr/>
        </p:nvSpPr>
        <p:spPr>
          <a:xfrm>
            <a:off x="5926601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8" cstate="print"/>
          <a:srcRect l="25868" t="39955" r="62596" b="37051"/>
          <a:stretch>
            <a:fillRect/>
          </a:stretch>
        </p:blipFill>
        <p:spPr bwMode="auto">
          <a:xfrm>
            <a:off x="5597989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656851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8153864" y="2041525"/>
          <a:ext cx="4556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8" name="Equation" r:id="rId9" imgW="126835" imgH="139518" progId="Equation.3">
                  <p:embed/>
                </p:oleObj>
              </mc:Choice>
              <mc:Fallback>
                <p:oleObj name="Equation" r:id="rId9" imgW="126835" imgH="139518" progId="Equation.3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864" y="2041525"/>
                        <a:ext cx="455612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948951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168026" y="3246438"/>
            <a:ext cx="1477963" cy="638175"/>
            <a:chOff x="6689754" y="3246435"/>
            <a:chExt cx="1477976" cy="638175"/>
          </a:xfrm>
        </p:grpSpPr>
        <p:sp>
          <p:nvSpPr>
            <p:cNvPr id="2099" name="Rectangle 26"/>
            <p:cNvSpPr>
              <a:spLocks noChangeArrowheads="1"/>
            </p:cNvSpPr>
            <p:nvPr/>
          </p:nvSpPr>
          <p:spPr bwMode="auto">
            <a:xfrm>
              <a:off x="6689754" y="3355974"/>
              <a:ext cx="292100" cy="36512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7712118" y="3246435"/>
            <a:ext cx="455612" cy="638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29" name="Equation" r:id="rId10" imgW="126725" imgH="177415" progId="Equation.3">
                    <p:embed/>
                  </p:oleObj>
                </mc:Choice>
                <mc:Fallback>
                  <p:oleObj name="Equation" r:id="rId10" imgW="126725" imgH="177415" progId="Equation.3">
                    <p:embed/>
                    <p:pic>
                      <p:nvPicPr>
                        <p:cNvPr id="20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2118" y="3246435"/>
                          <a:ext cx="455612" cy="638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/>
            <p:cNvCxnSpPr/>
            <p:nvPr/>
          </p:nvCxnSpPr>
          <p:spPr>
            <a:xfrm rot="10800000">
              <a:off x="7054882" y="3502022"/>
              <a:ext cx="693744" cy="3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24964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6072651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1" name="Object 8"/>
          <p:cNvGraphicFramePr>
            <a:graphicFrameLocks noChangeAspect="1"/>
          </p:cNvGraphicFramePr>
          <p:nvPr/>
        </p:nvGraphicFramePr>
        <p:xfrm>
          <a:off x="8409451" y="5145088"/>
          <a:ext cx="4556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0" name="Equation" r:id="rId12" imgW="126725" imgH="177415" progId="Equation.3">
                  <p:embed/>
                </p:oleObj>
              </mc:Choice>
              <mc:Fallback>
                <p:oleObj name="Equation" r:id="rId12" imgW="126725" imgH="177415" progId="Equation.3">
                  <p:embed/>
                  <p:pic>
                    <p:nvPicPr>
                      <p:cNvPr id="6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9451" y="5145088"/>
                        <a:ext cx="45561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2" name="Straight Arrow Connector 61"/>
          <p:cNvCxnSpPr/>
          <p:nvPr/>
        </p:nvCxnSpPr>
        <p:spPr>
          <a:xfrm rot="10800000" flipV="1">
            <a:off x="6437776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4125F-648C-49ED-9208-12DEE62C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We can generalize to apply a collection of multiple (</a:t>
            </a:r>
            <a:r>
              <a:rPr lang="en-US" sz="2800" i="1" dirty="0"/>
              <a:t>d</a:t>
            </a:r>
            <a:r>
              <a:rPr lang="en-US" sz="2800" dirty="0"/>
              <a:t>) filters: a “filter bank”.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Then our feature vectors will be </a:t>
            </a:r>
            <a:r>
              <a:rPr lang="en-US" sz="2800" i="1" dirty="0"/>
              <a:t>d</a:t>
            </a:r>
            <a:r>
              <a:rPr lang="en-US" sz="2800" dirty="0"/>
              <a:t>-dimensional.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0D7B4-E2FA-481C-B8B3-89BB13F8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dirty="0"/>
              <a:t>What filters to put in the bank?</a:t>
            </a:r>
          </a:p>
          <a:p>
            <a:pPr lvl="1"/>
            <a:r>
              <a:rPr lang="en-US" dirty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“Edges”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“Bars”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“Spots”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61348"/>
            <a:ext cx="706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Matlab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code: http://www.robots.ox.ac.uk/~vgg/research/texclass/filters.html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F206C-0FE6-4373-AC98-95133C9FA94B}"/>
              </a:ext>
            </a:extLst>
          </p:cNvPr>
          <p:cNvSpPr txBox="1"/>
          <p:nvPr/>
        </p:nvSpPr>
        <p:spPr>
          <a:xfrm>
            <a:off x="1322365" y="5698317"/>
            <a:ext cx="649927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1">
                <a:lumMod val="9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Which filters would you use to distinguish buildings from animals? Cheetahs from tigers? Ladybugs from dalmatians?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F34ED-4325-483E-AAF2-49080C04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bank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3265A-A576-4A92-A9B4-2D92FFFE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0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165936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from http://www.texasexplorer.com/austincap2.jpg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AEDDC-961B-43DE-9524-3F62CD80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59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Showing magnitude of responses</a:t>
            </a:r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52CA7-834E-4AF3-9B50-1D40CAAA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712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4196-D9EA-4A68-9017-82D4E53B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4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9614-E5BF-496C-AF7B-C0E18692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74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BC15-7FA8-4FA5-BF42-BF9A881B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8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add weights to our moving average</a:t>
            </a:r>
          </a:p>
          <a:p>
            <a:r>
              <a:rPr lang="en-US" i="1"/>
              <a:t>Weights </a:t>
            </a:r>
            <a:r>
              <a:rPr lang="en-US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4290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cs typeface="Arial" pitchFamily="34" charset="0"/>
              </a:rPr>
              <a:t>Source: S. Marschner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F7430-E566-41F3-9998-F3E2FD5A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94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2F5D-5869-44DD-A891-7A7238AB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775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50BF-0DB7-46ED-BF09-B64A669D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55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DA41-022B-4F3A-8DB5-53CDBCB2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191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A0773-A756-4864-BC02-4B37C092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661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A2B5-9DD2-42A3-84CE-EB49E4D8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021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610D4-1F88-4D23-86BC-FD50CF0E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76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59C5-F881-43C9-B627-38B7C17A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611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3F103-AEFE-4084-9294-40F98FFA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70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1D855-4A05-457B-A2D5-DB85C9A1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0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Grauman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49E90-FA97-43CB-88AA-4DEB9ADA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75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frac{1}{(2k+1)^2}\sum_{u=-k}^{k} \sum_{v=-k}^{k}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604.75"/>
  <p:tag name="PICTUREFILESIZE" val="540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</TotalTime>
  <Words>6121</Words>
  <Application>Microsoft Office PowerPoint</Application>
  <PresentationFormat>On-screen Show (4:3)</PresentationFormat>
  <Paragraphs>3237</Paragraphs>
  <Slides>126</Slides>
  <Notes>102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42" baseType="lpstr">
      <vt:lpstr>Arial</vt:lpstr>
      <vt:lpstr>Calibri</vt:lpstr>
      <vt:lpstr>Courier New</vt:lpstr>
      <vt:lpstr>Monotype Sorts</vt:lpstr>
      <vt:lpstr>Myriad Roman</vt:lpstr>
      <vt:lpstr>Tahoma</vt:lpstr>
      <vt:lpstr>Times</vt:lpstr>
      <vt:lpstr>1_Office Theme</vt:lpstr>
      <vt:lpstr>2_Default Design</vt:lpstr>
      <vt:lpstr>8_Default Design</vt:lpstr>
      <vt:lpstr>4_Default Design</vt:lpstr>
      <vt:lpstr>5_Office Theme</vt:lpstr>
      <vt:lpstr>Lecture1 - Introduction - CP Fall 2010</vt:lpstr>
      <vt:lpstr>Photo Editor Photo</vt:lpstr>
      <vt:lpstr>PhotoSuite Image</vt:lpstr>
      <vt:lpstr>Equation</vt:lpstr>
      <vt:lpstr>CS 1674: Intro to Computer Vision Image Filtering and Texture</vt:lpstr>
      <vt:lpstr>Plan for next three lectures </vt:lpstr>
      <vt:lpstr>How images are represented (Matlab)</vt:lpstr>
      <vt:lpstr>Enter: Noise</vt:lpstr>
      <vt:lpstr>Common types of noise</vt:lpstr>
      <vt:lpstr>Gaussian noise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Image filtering</vt:lpstr>
      <vt:lpstr>Correlation filtering</vt:lpstr>
      <vt:lpstr>Correlation filtering</vt:lpstr>
      <vt:lpstr>Averaging filter</vt:lpstr>
      <vt:lpstr>Smoothing by averaging</vt:lpstr>
      <vt:lpstr>Gaussian filter</vt:lpstr>
      <vt:lpstr>Smoothing with a Gaussian</vt:lpstr>
      <vt:lpstr>Gaussian filters</vt:lpstr>
      <vt:lpstr>Gaussian filters</vt:lpstr>
      <vt:lpstr>Gaussian filter in Matlab</vt:lpstr>
      <vt:lpstr>Smoothing with a Gaussian</vt:lpstr>
      <vt:lpstr>Gaussian filters</vt:lpstr>
      <vt:lpstr>Properties of smoothing filters</vt:lpstr>
      <vt:lpstr>Convolution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Properties of convolution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PowerPoint Presentation</vt:lpstr>
      <vt:lpstr>Practice with linear filters</vt:lpstr>
      <vt:lpstr>Sharpening</vt:lpstr>
      <vt:lpstr>Filters for computing gradients</vt:lpstr>
      <vt:lpstr>Filters for computing gradients</vt:lpstr>
      <vt:lpstr>Median filter</vt:lpstr>
      <vt:lpstr>Median filter</vt:lpstr>
      <vt:lpstr>Median filter</vt:lpstr>
      <vt:lpstr>Boundary issues</vt:lpstr>
      <vt:lpstr>Boundary issues</vt:lpstr>
      <vt:lpstr>Separability</vt:lpstr>
      <vt:lpstr>Separability example</vt:lpstr>
      <vt:lpstr>Application: Hybrid Images</vt:lpstr>
      <vt:lpstr>PowerPoint Presentation</vt:lpstr>
      <vt:lpstr>PowerPoint Presentation</vt:lpstr>
      <vt:lpstr>PowerPoint Presentation</vt:lpstr>
      <vt:lpstr>Plan for next two lectures </vt:lpstr>
      <vt:lpstr>Texture</vt:lpstr>
      <vt:lpstr>Regular (top), random (bottom) patterns</vt:lpstr>
      <vt:lpstr>Why analyze texture?</vt:lpstr>
      <vt:lpstr>Same shape, different texture/object</vt:lpstr>
      <vt:lpstr>Same object, different texture</vt:lpstr>
      <vt:lpstr>Texture representation</vt:lpstr>
      <vt:lpstr>Derivative of Gaussian filter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Computing distances using texture</vt:lpstr>
      <vt:lpstr>Texture representation: example</vt:lpstr>
      <vt:lpstr>Filter banks</vt:lpstr>
      <vt:lpstr>Filter banks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Vectors of texture responses</vt:lpstr>
      <vt:lpstr>Vectors of texture responses</vt:lpstr>
      <vt:lpstr>You try: Can you match the texture to the response?</vt:lpstr>
      <vt:lpstr>Representing texture  by mean absolute response</vt:lpstr>
      <vt:lpstr>Classifying materials, “stuff”</vt:lpstr>
      <vt:lpstr>Plan for next two lectures </vt:lpstr>
      <vt:lpstr>PowerPoint Presentation</vt:lpstr>
      <vt:lpstr>PowerPoint Presentation</vt:lpstr>
      <vt:lpstr>Aliasing problem</vt:lpstr>
      <vt:lpstr>Aliasing problem</vt:lpstr>
      <vt:lpstr>Aliasing problem</vt:lpstr>
      <vt:lpstr>Sampling and aliasing</vt:lpstr>
      <vt:lpstr>Nyquist-Shannon Sampling Theorem</vt:lpstr>
      <vt:lpstr>Anti-aliasing</vt:lpstr>
      <vt:lpstr>Algorithm for downsampling by factor of 2</vt:lpstr>
      <vt:lpstr>Anti-aliasing</vt:lpstr>
      <vt:lpstr>Subsampling without pre-filtering</vt:lpstr>
      <vt:lpstr>Subsampling with Gaussian pre-filtering</vt:lpstr>
      <vt:lpstr>Subsampling away…</vt:lpstr>
      <vt:lpstr>Gaussian pyramid</vt:lpstr>
      <vt:lpstr>Laplacian pyramid</vt:lpstr>
      <vt:lpstr>Summary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1674: Intro to Computer Vision</dc:title>
  <dc:creator>Adriana I. Kovashka</dc:creator>
  <cp:lastModifiedBy>Kovashka, Adriana Ivanona</cp:lastModifiedBy>
  <cp:revision>192</cp:revision>
  <dcterms:created xsi:type="dcterms:W3CDTF">2015-04-17T19:15:42Z</dcterms:created>
  <dcterms:modified xsi:type="dcterms:W3CDTF">2022-01-25T16:10:27Z</dcterms:modified>
</cp:coreProperties>
</file>