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9.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49" r:id="rId2"/>
    <p:sldMasterId id="2147484063" r:id="rId3"/>
    <p:sldMasterId id="2147484069" r:id="rId4"/>
    <p:sldMasterId id="2147484093" r:id="rId5"/>
    <p:sldMasterId id="2147484099" r:id="rId6"/>
    <p:sldMasterId id="2147484105" r:id="rId7"/>
    <p:sldMasterId id="2147484117" r:id="rId8"/>
    <p:sldMasterId id="2147484129" r:id="rId9"/>
    <p:sldMasterId id="2147484141" r:id="rId10"/>
  </p:sldMasterIdLst>
  <p:notesMasterIdLst>
    <p:notesMasterId r:id="rId106"/>
  </p:notesMasterIdLst>
  <p:sldIdLst>
    <p:sldId id="256" r:id="rId11"/>
    <p:sldId id="503" r:id="rId12"/>
    <p:sldId id="266" r:id="rId13"/>
    <p:sldId id="293" r:id="rId14"/>
    <p:sldId id="294" r:id="rId15"/>
    <p:sldId id="399" r:id="rId16"/>
    <p:sldId id="316" r:id="rId17"/>
    <p:sldId id="317" r:id="rId18"/>
    <p:sldId id="318" r:id="rId19"/>
    <p:sldId id="319" r:id="rId20"/>
    <p:sldId id="320" r:id="rId21"/>
    <p:sldId id="323" r:id="rId22"/>
    <p:sldId id="324" r:id="rId23"/>
    <p:sldId id="325" r:id="rId24"/>
    <p:sldId id="326" r:id="rId25"/>
    <p:sldId id="327" r:id="rId26"/>
    <p:sldId id="328" r:id="rId27"/>
    <p:sldId id="329" r:id="rId28"/>
    <p:sldId id="330" r:id="rId29"/>
    <p:sldId id="331" r:id="rId30"/>
    <p:sldId id="513" r:id="rId31"/>
    <p:sldId id="474" r:id="rId32"/>
    <p:sldId id="475" r:id="rId33"/>
    <p:sldId id="476" r:id="rId34"/>
    <p:sldId id="477" r:id="rId35"/>
    <p:sldId id="478" r:id="rId36"/>
    <p:sldId id="479" r:id="rId37"/>
    <p:sldId id="481" r:id="rId38"/>
    <p:sldId id="430" r:id="rId39"/>
    <p:sldId id="431" r:id="rId40"/>
    <p:sldId id="432" r:id="rId41"/>
    <p:sldId id="433" r:id="rId42"/>
    <p:sldId id="434" r:id="rId43"/>
    <p:sldId id="435" r:id="rId44"/>
    <p:sldId id="436" r:id="rId45"/>
    <p:sldId id="437" r:id="rId46"/>
    <p:sldId id="438" r:id="rId47"/>
    <p:sldId id="439" r:id="rId48"/>
    <p:sldId id="440" r:id="rId49"/>
    <p:sldId id="441" r:id="rId50"/>
    <p:sldId id="346" r:id="rId51"/>
    <p:sldId id="558" r:id="rId52"/>
    <p:sldId id="452" r:id="rId53"/>
    <p:sldId id="453" r:id="rId54"/>
    <p:sldId id="456" r:id="rId55"/>
    <p:sldId id="458" r:id="rId56"/>
    <p:sldId id="470" r:id="rId57"/>
    <p:sldId id="472" r:id="rId58"/>
    <p:sldId id="473" r:id="rId59"/>
    <p:sldId id="484" r:id="rId60"/>
    <p:sldId id="486" r:id="rId61"/>
    <p:sldId id="487" r:id="rId62"/>
    <p:sldId id="488" r:id="rId63"/>
    <p:sldId id="508" r:id="rId64"/>
    <p:sldId id="509" r:id="rId65"/>
    <p:sldId id="557" r:id="rId66"/>
    <p:sldId id="515" r:id="rId67"/>
    <p:sldId id="516" r:id="rId68"/>
    <p:sldId id="551" r:id="rId69"/>
    <p:sldId id="552" r:id="rId70"/>
    <p:sldId id="553" r:id="rId71"/>
    <p:sldId id="554" r:id="rId72"/>
    <p:sldId id="517" r:id="rId73"/>
    <p:sldId id="518" r:id="rId74"/>
    <p:sldId id="519" r:id="rId75"/>
    <p:sldId id="520" r:id="rId76"/>
    <p:sldId id="521" r:id="rId77"/>
    <p:sldId id="522" r:id="rId78"/>
    <p:sldId id="523" r:id="rId79"/>
    <p:sldId id="524" r:id="rId80"/>
    <p:sldId id="525" r:id="rId81"/>
    <p:sldId id="526" r:id="rId82"/>
    <p:sldId id="527" r:id="rId83"/>
    <p:sldId id="528" r:id="rId84"/>
    <p:sldId id="529" r:id="rId85"/>
    <p:sldId id="530" r:id="rId86"/>
    <p:sldId id="531" r:id="rId87"/>
    <p:sldId id="532" r:id="rId88"/>
    <p:sldId id="533" r:id="rId89"/>
    <p:sldId id="534" r:id="rId90"/>
    <p:sldId id="546" r:id="rId91"/>
    <p:sldId id="547" r:id="rId92"/>
    <p:sldId id="548" r:id="rId93"/>
    <p:sldId id="549" r:id="rId94"/>
    <p:sldId id="550" r:id="rId95"/>
    <p:sldId id="536" r:id="rId96"/>
    <p:sldId id="537" r:id="rId97"/>
    <p:sldId id="538" r:id="rId98"/>
    <p:sldId id="539" r:id="rId99"/>
    <p:sldId id="540" r:id="rId100"/>
    <p:sldId id="541" r:id="rId101"/>
    <p:sldId id="542" r:id="rId102"/>
    <p:sldId id="543" r:id="rId103"/>
    <p:sldId id="544" r:id="rId104"/>
    <p:sldId id="545"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4096" autoAdjust="0"/>
  </p:normalViewPr>
  <p:slideViewPr>
    <p:cSldViewPr snapToGrid="0">
      <p:cViewPr varScale="1">
        <p:scale>
          <a:sx n="68" d="100"/>
          <a:sy n="68" d="100"/>
        </p:scale>
        <p:origin x="1344"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presProps" Target="presProp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heme" Target="theme/theme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1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10.wmf"/><Relationship Id="rId1" Type="http://schemas.openxmlformats.org/officeDocument/2006/relationships/image" Target="../media/image12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22.wmf"/><Relationship Id="rId1" Type="http://schemas.openxmlformats.org/officeDocument/2006/relationships/image" Target="../media/image12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22.wmf"/><Relationship Id="rId1" Type="http://schemas.openxmlformats.org/officeDocument/2006/relationships/image" Target="../media/image12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10.wmf"/><Relationship Id="rId1" Type="http://schemas.openxmlformats.org/officeDocument/2006/relationships/image" Target="../media/image12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1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20.wmf"/><Relationship Id="rId1" Type="http://schemas.openxmlformats.org/officeDocument/2006/relationships/image" Target="../media/image11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5.wmf"/><Relationship Id="rId4" Type="http://schemas.openxmlformats.org/officeDocument/2006/relationships/image" Target="../media/image12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37736-4DC9-4C05-99A7-856CCC231FA5}" type="datetimeFigureOut">
              <a:rPr lang="en-US" smtClean="0"/>
              <a:pPr/>
              <a:t>4/10/2018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AD559-58E6-437A-A7FE-2E6C4DB0F6C1}" type="slidenum">
              <a:rPr lang="en-US" smtClean="0"/>
              <a:pPr/>
              <a:t>‹#›</a:t>
            </a:fld>
            <a:endParaRPr lang="en-US"/>
          </a:p>
        </p:txBody>
      </p:sp>
    </p:spTree>
    <p:extLst>
      <p:ext uri="{BB962C8B-B14F-4D97-AF65-F5344CB8AC3E}">
        <p14:creationId xmlns:p14="http://schemas.microsoft.com/office/powerpoint/2010/main" val="93869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People sometimes produce very vivid and richly informative descriptions about the visual world. For example, here the writer says “it was an arresting face, pointed of chin, …”</a:t>
            </a:r>
          </a:p>
          <a:p>
            <a:endParaRPr lang="en-US" baseline="0" dirty="0"/>
          </a:p>
        </p:txBody>
      </p:sp>
    </p:spTree>
    <p:extLst>
      <p:ext uri="{BB962C8B-B14F-4D97-AF65-F5344CB8AC3E}">
        <p14:creationId xmlns:p14="http://schemas.microsoft.com/office/powerpoint/2010/main" val="118198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a:p>
        </p:txBody>
      </p:sp>
      <p:sp>
        <p:nvSpPr>
          <p:cNvPr id="129028" name="Slide Number Placeholder 3"/>
          <p:cNvSpPr>
            <a:spLocks noGrp="1"/>
          </p:cNvSpPr>
          <p:nvPr>
            <p:ph type="sldNum" sz="quarter" idx="5"/>
          </p:nvPr>
        </p:nvSpPr>
        <p:spPr>
          <a:noFill/>
        </p:spPr>
        <p:txBody>
          <a:bodyPr/>
          <a:lstStyle/>
          <a:p>
            <a:pPr fontAlgn="base">
              <a:spcBef>
                <a:spcPct val="0"/>
              </a:spcBef>
              <a:spcAft>
                <a:spcPct val="0"/>
              </a:spcAft>
            </a:pPr>
            <a:fld id="{F72A5D7F-14F5-42FA-9CC1-E5976CA93618}" type="slidenum">
              <a:rPr lang="en-US">
                <a:solidFill>
                  <a:prstClr val="black"/>
                </a:solidFill>
                <a:latin typeface="Arial" charset="0"/>
              </a:rPr>
              <a:pPr fontAlgn="base">
                <a:spcBef>
                  <a:spcPct val="0"/>
                </a:spcBef>
                <a:spcAft>
                  <a:spcPct val="0"/>
                </a:spcAft>
              </a:pPr>
              <a:t>68</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615404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a:p>
        </p:txBody>
      </p:sp>
      <p:sp>
        <p:nvSpPr>
          <p:cNvPr id="130052" name="Slide Number Placeholder 3"/>
          <p:cNvSpPr>
            <a:spLocks noGrp="1"/>
          </p:cNvSpPr>
          <p:nvPr>
            <p:ph type="sldNum" sz="quarter" idx="5"/>
          </p:nvPr>
        </p:nvSpPr>
        <p:spPr>
          <a:noFill/>
        </p:spPr>
        <p:txBody>
          <a:bodyPr/>
          <a:lstStyle/>
          <a:p>
            <a:pPr fontAlgn="base">
              <a:spcBef>
                <a:spcPct val="0"/>
              </a:spcBef>
              <a:spcAft>
                <a:spcPct val="0"/>
              </a:spcAft>
            </a:pPr>
            <a:fld id="{3057FAEE-43E4-47CF-98DE-9364428E3BDE}" type="slidenum">
              <a:rPr lang="en-US">
                <a:solidFill>
                  <a:prstClr val="black"/>
                </a:solidFill>
                <a:latin typeface="Arial" charset="0"/>
              </a:rPr>
              <a:pPr fontAlgn="base">
                <a:spcBef>
                  <a:spcPct val="0"/>
                </a:spcBef>
                <a:spcAft>
                  <a:spcPct val="0"/>
                </a:spcAft>
              </a:pPr>
              <a:t>69</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152769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a:p>
        </p:txBody>
      </p:sp>
      <p:sp>
        <p:nvSpPr>
          <p:cNvPr id="131076" name="Slide Number Placeholder 3"/>
          <p:cNvSpPr>
            <a:spLocks noGrp="1"/>
          </p:cNvSpPr>
          <p:nvPr>
            <p:ph type="sldNum" sz="quarter" idx="5"/>
          </p:nvPr>
        </p:nvSpPr>
        <p:spPr>
          <a:noFill/>
        </p:spPr>
        <p:txBody>
          <a:bodyPr/>
          <a:lstStyle/>
          <a:p>
            <a:pPr fontAlgn="base">
              <a:spcBef>
                <a:spcPct val="0"/>
              </a:spcBef>
              <a:spcAft>
                <a:spcPct val="0"/>
              </a:spcAft>
            </a:pPr>
            <a:fld id="{E002721E-38A8-4412-941F-B118B13293FF}" type="slidenum">
              <a:rPr lang="en-US">
                <a:solidFill>
                  <a:prstClr val="black"/>
                </a:solidFill>
                <a:latin typeface="Arial" charset="0"/>
              </a:rPr>
              <a:pPr fontAlgn="base">
                <a:spcBef>
                  <a:spcPct val="0"/>
                </a:spcBef>
                <a:spcAft>
                  <a:spcPct val="0"/>
                </a:spcAft>
              </a:pPr>
              <a:t>70</a:t>
            </a:fld>
            <a:endParaRPr lang="en-US">
              <a:solidFill>
                <a:prstClr val="black"/>
              </a:solidFill>
              <a:latin typeface="Arial"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417585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defTabSz="966612">
              <a:defRPr/>
            </a:pPr>
            <a:endParaRPr lang="en-US" b="1"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591913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23E2194-34B4-4363-A0CA-C96AB080B50E}" type="slidenum">
              <a:rPr lang="en-US" sz="1100" b="0">
                <a:solidFill>
                  <a:prstClr val="black"/>
                </a:solidFill>
              </a:rPr>
              <a:pPr/>
              <a:t>73</a:t>
            </a:fld>
            <a:endParaRPr lang="en-US" sz="1100" b="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65987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901E2376-EC0F-4D0A-8B25-31464DCAE8D8}" type="slidenum">
              <a:rPr lang="en-US" sz="1100" b="0">
                <a:solidFill>
                  <a:prstClr val="black"/>
                </a:solidFill>
              </a:rPr>
              <a:pPr/>
              <a:t>74</a:t>
            </a:fld>
            <a:endParaRPr lang="en-US" sz="1100" b="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0422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374B91F7-6A19-498C-968C-EC3348F33A73}" type="slidenum">
              <a:rPr lang="en-US" sz="1100" b="0">
                <a:solidFill>
                  <a:prstClr val="black"/>
                </a:solidFill>
              </a:rPr>
              <a:pPr/>
              <a:t>75</a:t>
            </a:fld>
            <a:endParaRPr lang="en-US" sz="1100" b="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81365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D737422-78CD-453F-8337-055B697D3235}" type="slidenum">
              <a:rPr lang="en-US" sz="1100" b="0">
                <a:solidFill>
                  <a:prstClr val="black"/>
                </a:solidFill>
              </a:rPr>
              <a:pPr/>
              <a:t>77</a:t>
            </a:fld>
            <a:endParaRPr lang="en-US" sz="1100" b="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2363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eaLnBrk="0" fontAlgn="base" hangingPunct="0">
              <a:spcBef>
                <a:spcPct val="0"/>
              </a:spcBef>
              <a:spcAft>
                <a:spcPct val="0"/>
              </a:spcAft>
            </a:pPr>
            <a:fld id="{4B852BD7-3765-4605-A52F-A42D75DE17E5}" type="slidenum">
              <a:rPr lang="en-US" b="1">
                <a:solidFill>
                  <a:prstClr val="black"/>
                </a:solidFill>
                <a:latin typeface="Arial" pitchFamily="34" charset="0"/>
                <a:cs typeface="Arial" pitchFamily="34" charset="0"/>
              </a:rPr>
              <a:pPr eaLnBrk="0" fontAlgn="base" hangingPunct="0">
                <a:spcBef>
                  <a:spcPct val="0"/>
                </a:spcBef>
                <a:spcAft>
                  <a:spcPct val="0"/>
                </a:spcAft>
              </a:pPr>
              <a:t>79</a:t>
            </a:fld>
            <a:endParaRPr lang="en-US" b="1" dirty="0">
              <a:solidFill>
                <a:prstClr val="black"/>
              </a:solidFill>
              <a:latin typeface="Arial" pitchFamily="34" charset="0"/>
              <a:cs typeface="Arial" pitchFamily="34" charset="0"/>
            </a:endParaRPr>
          </a:p>
        </p:txBody>
      </p:sp>
      <p:sp>
        <p:nvSpPr>
          <p:cNvPr id="1913858" name="Rectangle 2"/>
          <p:cNvSpPr>
            <a:spLocks noGrp="1" noRot="1" noChangeAspect="1" noChangeArrowheads="1" noTextEdit="1"/>
          </p:cNvSpPr>
          <p:nvPr>
            <p:ph type="sldImg"/>
          </p:nvPr>
        </p:nvSpPr>
        <p:spPr>
          <a:ln/>
        </p:spPr>
      </p:sp>
      <p:sp>
        <p:nvSpPr>
          <p:cNvPr id="1913859" name="Rectangle 3"/>
          <p:cNvSpPr>
            <a:spLocks noGrp="1" noChangeArrowheads="1"/>
          </p:cNvSpPr>
          <p:nvPr>
            <p:ph type="body" idx="1"/>
          </p:nvPr>
        </p:nvSpPr>
        <p:spPr/>
        <p:txBody>
          <a:bodyPr/>
          <a:lstStyle/>
          <a:p>
            <a:endParaRPr lang="en-US"/>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45794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6E7A35B-CAFF-4A51-8B75-E49970F6FC1E}" type="slidenum">
              <a:rPr lang="en-US" sz="1100" b="0">
                <a:solidFill>
                  <a:prstClr val="black"/>
                </a:solidFill>
              </a:rPr>
              <a:pPr/>
              <a:t>80</a:t>
            </a:fld>
            <a:endParaRPr lang="en-US" sz="1100" b="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3709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one</a:t>
            </a:r>
            <a:r>
              <a:rPr lang="en-US" baseline="0" dirty="0"/>
              <a:t> sky, one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8CC26E2-EF77-9F4B-B158-EB7E88518AF0}"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10109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37680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412068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2050263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dirty="0">
              <a:latin typeface="Arial"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CS 376 Lecture 26 Tracking</a:t>
            </a:r>
          </a:p>
        </p:txBody>
      </p:sp>
    </p:spTree>
    <p:extLst>
      <p:ext uri="{BB962C8B-B14F-4D97-AF65-F5344CB8AC3E}">
        <p14:creationId xmlns:p14="http://schemas.microsoft.com/office/powerpoint/2010/main" val="346246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F343DC60-5A2B-4896-9EE0-6D0D17CE51EE}" type="slidenum">
              <a:rPr lang="en-US" sz="1100" b="0">
                <a:solidFill>
                  <a:prstClr val="black"/>
                </a:solidFill>
              </a:rPr>
              <a:pPr/>
              <a:t>86</a:t>
            </a:fld>
            <a:endParaRPr lang="en-US" sz="1100" b="0">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85128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8BD5B093-E82C-4EDB-B65A-38EF5DE3B8EF}" type="slidenum">
              <a:rPr lang="en-US" sz="1100" b="0">
                <a:solidFill>
                  <a:prstClr val="black"/>
                </a:solidFill>
              </a:rPr>
              <a:pPr/>
              <a:t>87</a:t>
            </a:fld>
            <a:endParaRPr lang="en-US" sz="1100" b="0">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79654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C61F7CAD-DC8C-4619-B42F-6B272069AE9F}" type="slidenum">
              <a:rPr lang="en-US" sz="1100" b="0">
                <a:solidFill>
                  <a:prstClr val="black"/>
                </a:solidFill>
              </a:rPr>
              <a:pPr/>
              <a:t>88</a:t>
            </a:fld>
            <a:endParaRPr lang="en-US" sz="1100" b="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43965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C006793-0266-4B95-9ADA-91EFAA7C4BCE}" type="slidenum">
              <a:rPr lang="en-US" sz="1100" b="0">
                <a:solidFill>
                  <a:prstClr val="black"/>
                </a:solidFill>
              </a:rPr>
              <a:pPr/>
              <a:t>89</a:t>
            </a:fld>
            <a:endParaRPr lang="en-US" sz="1100" b="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40572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8DBACC4F-D0EE-4627-A1F8-966271A599A1}" type="slidenum">
              <a:rPr lang="en-US" sz="1100" b="0">
                <a:solidFill>
                  <a:prstClr val="black"/>
                </a:solidFill>
              </a:rPr>
              <a:pPr/>
              <a:t>90</a:t>
            </a:fld>
            <a:endParaRPr lang="en-US" sz="1100" b="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72149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C6E4F6D3-2B48-48C7-B10E-706ED2FF29AD}" type="slidenum">
              <a:rPr lang="en-US" sz="1100" b="0">
                <a:solidFill>
                  <a:prstClr val="black"/>
                </a:solidFill>
              </a:rPr>
              <a:pPr/>
              <a:t>91</a:t>
            </a:fld>
            <a:endParaRPr lang="en-US" sz="1100" b="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3602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Of course it doesn’t always work!</a:t>
            </a:r>
            <a:endParaRPr lang="en-US" baseline="0" dirty="0"/>
          </a:p>
          <a:p>
            <a:endParaRPr lang="en-US" baseline="0" dirty="0"/>
          </a:p>
          <a:p>
            <a:r>
              <a:rPr lang="en-US" baseline="0" dirty="0"/>
              <a:t>Some common mistakes are: missing detections, false detections, </a:t>
            </a:r>
          </a:p>
          <a:p>
            <a:r>
              <a:rPr lang="en-US" baseline="0" dirty="0"/>
              <a:t>Incorrectly predicted attributes.</a:t>
            </a:r>
            <a:endParaRPr lang="en-US" dirty="0"/>
          </a:p>
        </p:txBody>
      </p:sp>
    </p:spTree>
    <p:extLst>
      <p:ext uri="{BB962C8B-B14F-4D97-AF65-F5344CB8AC3E}">
        <p14:creationId xmlns:p14="http://schemas.microsoft.com/office/powerpoint/2010/main" val="1379310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7906C3AF-7A17-471C-AC42-FA03DBB798F4}" type="slidenum">
              <a:rPr lang="en-US" sz="1100" b="0">
                <a:solidFill>
                  <a:prstClr val="black"/>
                </a:solidFill>
              </a:rPr>
              <a:pPr/>
              <a:t>92</a:t>
            </a:fld>
            <a:endParaRPr lang="en-US" sz="1100" b="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22067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5769ED75-B4C9-46FB-B5D3-90C8B1FC3336}" type="slidenum">
              <a:rPr lang="en-US" sz="1100" b="0">
                <a:solidFill>
                  <a:prstClr val="black"/>
                </a:solidFill>
              </a:rPr>
              <a:pPr/>
              <a:t>93</a:t>
            </a:fld>
            <a:endParaRPr lang="en-US" sz="1100" b="0">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298168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B1C8DC19-E11D-4214-BF5B-3F6EBF9BFEF1}" type="slidenum">
              <a:rPr lang="en-US" sz="1100" b="0">
                <a:solidFill>
                  <a:prstClr val="black"/>
                </a:solidFill>
              </a:rPr>
              <a:pPr/>
              <a:t>94</a:t>
            </a:fld>
            <a:endParaRPr lang="en-US" sz="1100" b="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93938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9B5CF39C-5BBB-4942-AF3B-56BCDB92892D}" type="slidenum">
              <a:rPr lang="en-US" sz="1100" b="0">
                <a:solidFill>
                  <a:prstClr val="black"/>
                </a:solidFill>
              </a:rPr>
              <a:pPr/>
              <a:t>95</a:t>
            </a:fld>
            <a:endParaRPr lang="en-US" sz="1100" b="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9098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442593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27193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CA5859-68B4-4248-8B5A-7405AE741FE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749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586C095E-F8C3-4942-B2BE-AE734DA3BB1F}" type="slidenum">
              <a:rPr lang="en-US" smtClean="0">
                <a:solidFill>
                  <a:prstClr val="black"/>
                </a:solidFill>
                <a:cs typeface="Arial" charset="0"/>
              </a:rPr>
              <a:pPr eaLnBrk="1" fontAlgn="base" hangingPunct="1">
                <a:spcBef>
                  <a:spcPct val="0"/>
                </a:spcBef>
                <a:spcAft>
                  <a:spcPct val="0"/>
                </a:spcAft>
              </a:pPr>
              <a:t>57</a:t>
            </a:fld>
            <a:endParaRPr lang="en-US">
              <a:solidFill>
                <a:prstClr val="black"/>
              </a:solidFill>
              <a:cs typeface="Arial"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163929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6A7CB900-BD74-4294-AABB-C0FB35669E73}" type="slidenum">
              <a:rPr lang="en-US" smtClean="0">
                <a:solidFill>
                  <a:prstClr val="black"/>
                </a:solidFill>
                <a:cs typeface="Arial" charset="0"/>
              </a:rPr>
              <a:pPr eaLnBrk="1" fontAlgn="base" hangingPunct="1">
                <a:spcBef>
                  <a:spcPct val="0"/>
                </a:spcBef>
                <a:spcAft>
                  <a:spcPct val="0"/>
                </a:spcAft>
              </a:pPr>
              <a:t>58</a:t>
            </a:fld>
            <a:endParaRPr lang="en-US">
              <a:solidFill>
                <a:prstClr val="black"/>
              </a:solidFill>
              <a:cs typeface="Arial"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cs typeface="Arial" charset="0"/>
            </a:endParaRPr>
          </a:p>
        </p:txBody>
      </p:sp>
    </p:spTree>
    <p:extLst>
      <p:ext uri="{BB962C8B-B14F-4D97-AF65-F5344CB8AC3E}">
        <p14:creationId xmlns:p14="http://schemas.microsoft.com/office/powerpoint/2010/main" val="373215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a:defRPr sz="2300" b="1">
                <a:solidFill>
                  <a:schemeClr val="tx1"/>
                </a:solidFill>
                <a:latin typeface="Arial" charset="0"/>
                <a:cs typeface="Arial" charset="0"/>
              </a:defRPr>
            </a:lvl1pPr>
            <a:lvl2pPr marL="702756" indent="-270291" defTabSz="914485">
              <a:defRPr sz="2300" b="1">
                <a:solidFill>
                  <a:schemeClr val="tx1"/>
                </a:solidFill>
                <a:latin typeface="Arial" charset="0"/>
                <a:cs typeface="Arial" charset="0"/>
              </a:defRPr>
            </a:lvl2pPr>
            <a:lvl3pPr marL="1081164" indent="-216233" defTabSz="914485">
              <a:defRPr sz="2300" b="1">
                <a:solidFill>
                  <a:schemeClr val="tx1"/>
                </a:solidFill>
                <a:latin typeface="Arial" charset="0"/>
                <a:cs typeface="Arial" charset="0"/>
              </a:defRPr>
            </a:lvl3pPr>
            <a:lvl4pPr marL="1513629" indent="-216233" defTabSz="914485">
              <a:defRPr sz="2300" b="1">
                <a:solidFill>
                  <a:schemeClr val="tx1"/>
                </a:solidFill>
                <a:latin typeface="Arial" charset="0"/>
                <a:cs typeface="Arial" charset="0"/>
              </a:defRPr>
            </a:lvl4pPr>
            <a:lvl5pPr marL="1946095" indent="-216233" defTabSz="914485">
              <a:defRPr sz="2300" b="1">
                <a:solidFill>
                  <a:schemeClr val="tx1"/>
                </a:solidFill>
                <a:latin typeface="Arial" charset="0"/>
                <a:cs typeface="Arial" charset="0"/>
              </a:defRPr>
            </a:lvl5pPr>
            <a:lvl6pPr marL="2378560" indent="-216233" defTabSz="914485" eaLnBrk="0" fontAlgn="base" hangingPunct="0">
              <a:spcBef>
                <a:spcPct val="0"/>
              </a:spcBef>
              <a:spcAft>
                <a:spcPct val="0"/>
              </a:spcAft>
              <a:defRPr sz="2300" b="1">
                <a:solidFill>
                  <a:schemeClr val="tx1"/>
                </a:solidFill>
                <a:latin typeface="Arial" charset="0"/>
                <a:cs typeface="Arial" charset="0"/>
              </a:defRPr>
            </a:lvl6pPr>
            <a:lvl7pPr marL="2811026" indent="-216233" defTabSz="914485" eaLnBrk="0" fontAlgn="base" hangingPunct="0">
              <a:spcBef>
                <a:spcPct val="0"/>
              </a:spcBef>
              <a:spcAft>
                <a:spcPct val="0"/>
              </a:spcAft>
              <a:defRPr sz="2300" b="1">
                <a:solidFill>
                  <a:schemeClr val="tx1"/>
                </a:solidFill>
                <a:latin typeface="Arial" charset="0"/>
                <a:cs typeface="Arial" charset="0"/>
              </a:defRPr>
            </a:lvl7pPr>
            <a:lvl8pPr marL="3243491" indent="-216233" defTabSz="914485" eaLnBrk="0" fontAlgn="base" hangingPunct="0">
              <a:spcBef>
                <a:spcPct val="0"/>
              </a:spcBef>
              <a:spcAft>
                <a:spcPct val="0"/>
              </a:spcAft>
              <a:defRPr sz="2300" b="1">
                <a:solidFill>
                  <a:schemeClr val="tx1"/>
                </a:solidFill>
                <a:latin typeface="Arial" charset="0"/>
                <a:cs typeface="Arial" charset="0"/>
              </a:defRPr>
            </a:lvl8pPr>
            <a:lvl9pPr marL="3675957" indent="-216233" defTabSz="914485" eaLnBrk="0" fontAlgn="base" hangingPunct="0">
              <a:spcBef>
                <a:spcPct val="0"/>
              </a:spcBef>
              <a:spcAft>
                <a:spcPct val="0"/>
              </a:spcAft>
              <a:defRPr sz="2300" b="1">
                <a:solidFill>
                  <a:schemeClr val="tx1"/>
                </a:solidFill>
                <a:latin typeface="Arial" charset="0"/>
                <a:cs typeface="Arial" charset="0"/>
              </a:defRPr>
            </a:lvl9pPr>
          </a:lstStyle>
          <a:p>
            <a:fld id="{9424FC66-3A60-45F4-AEEB-A9A96790639A}" type="slidenum">
              <a:rPr lang="en-US" sz="1100" b="0">
                <a:solidFill>
                  <a:prstClr val="black"/>
                </a:solidFill>
              </a:rPr>
              <a:pPr/>
              <a:t>67</a:t>
            </a:fld>
            <a:endParaRPr lang="en-US" sz="1100" b="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67667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91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445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73C75FB-2373-4000-8620-B9B5F50B3A7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89258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dirty="0"/>
              <a:t>Click to edit Master title style</a:t>
            </a:r>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Date Placeholder 6"/>
          <p:cNvSpPr>
            <a:spLocks noGrp="1"/>
          </p:cNvSpPr>
          <p:nvPr>
            <p:ph type="dt" sz="half" idx="10"/>
          </p:nvPr>
        </p:nvSpPr>
        <p:spPr/>
        <p:txBody>
          <a:bodyPr/>
          <a:lstStyle/>
          <a:p>
            <a:fld id="{216C5678-EE20-4FA5-88E2-6E0BD67A2E26}" type="datetime1">
              <a:rPr lang="en-US" smtClean="0"/>
              <a:t>4/10/2018</a:t>
            </a:fld>
            <a:endParaRPr lang="en-US" dirty="0"/>
          </a:p>
        </p:txBody>
      </p:sp>
      <p:sp>
        <p:nvSpPr>
          <p:cNvPr id="8" name="Slide Number Placeholder 7"/>
          <p:cNvSpPr>
            <a:spLocks noGrp="1"/>
          </p:cNvSpPr>
          <p:nvPr>
            <p:ph type="sldNum" sz="quarter" idx="11"/>
          </p:nvPr>
        </p:nvSpPr>
        <p:spPr/>
        <p:txBody>
          <a:bodyPr/>
          <a:lstStyle/>
          <a:p>
            <a:fld id="{BA9B540C-44DA-4F69-89C9-7C84606640D3}" type="slidenum">
              <a:rPr lang="en-US" smtClean="0"/>
              <a:pPr/>
              <a:t>‹#›</a:t>
            </a:fld>
            <a:endParaRPr lang="en-US" dirty="0"/>
          </a:p>
        </p:txBody>
      </p:sp>
      <p:sp>
        <p:nvSpPr>
          <p:cNvPr id="9" name="Footer Placeholder 8"/>
          <p:cNvSpPr>
            <a:spLocks noGrp="1"/>
          </p:cNvSpPr>
          <p:nvPr>
            <p:ph type="ftr" sz="quarter" idx="12"/>
          </p:nvPr>
        </p:nvSpPr>
        <p:spPr/>
        <p:txBody>
          <a:bodyPr/>
          <a:lstStyle/>
          <a:p>
            <a:r>
              <a:rPr lang="en-US"/>
              <a:t>Footer Text</a:t>
            </a:r>
            <a:endParaRPr lang="en-US" dirty="0"/>
          </a:p>
        </p:txBody>
      </p:sp>
    </p:spTree>
    <p:extLst>
      <p:ext uri="{BB962C8B-B14F-4D97-AF65-F5344CB8AC3E}">
        <p14:creationId xmlns:p14="http://schemas.microsoft.com/office/powerpoint/2010/main" val="371205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11D738E-8962-435F-8C43-147B8DD7E819}" type="datetime1">
              <a:rPr lang="en-US" smtClean="0"/>
              <a:t>4/10/2018</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1669216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Helvetica Neue Ligh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4/10/2018</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Light"/>
            </a:endParaRPr>
          </a:p>
        </p:txBody>
      </p:sp>
    </p:spTree>
    <p:extLst>
      <p:ext uri="{BB962C8B-B14F-4D97-AF65-F5344CB8AC3E}">
        <p14:creationId xmlns:p14="http://schemas.microsoft.com/office/powerpoint/2010/main" val="577823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4/10/2018</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162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4/10/2018</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786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4/10/2018</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668951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4/10/2018</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91464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408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4/10/2018</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2257048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4/10/2018</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394849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t>4/10/2018</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478981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t>4/10/2018</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extLst>
      <p:ext uri="{BB962C8B-B14F-4D97-AF65-F5344CB8AC3E}">
        <p14:creationId xmlns:p14="http://schemas.microsoft.com/office/powerpoint/2010/main" val="923526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040" y="789204"/>
            <a:ext cx="7801920" cy="699913"/>
          </a:xfrm>
        </p:spPr>
        <p:txBody>
          <a:bodyPr/>
          <a:lstStyle/>
          <a:p>
            <a:r>
              <a:rPr lang="en-US"/>
              <a:t>Click to edit Master title style</a:t>
            </a:r>
          </a:p>
        </p:txBody>
      </p:sp>
    </p:spTree>
    <p:extLst>
      <p:ext uri="{BB962C8B-B14F-4D97-AF65-F5344CB8AC3E}">
        <p14:creationId xmlns:p14="http://schemas.microsoft.com/office/powerpoint/2010/main" val="2820144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33522" y="2229228"/>
            <a:ext cx="6076937" cy="3555992"/>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ctrTitle"/>
          </p:nvPr>
        </p:nvSpPr>
        <p:spPr>
          <a:xfrm>
            <a:off x="303698" y="270276"/>
            <a:ext cx="8536602" cy="369332"/>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5" name="Holder 5"/>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6504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5" name="Holder 5"/>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1732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6" name="Holder 6"/>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0796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0974" y="139999"/>
            <a:ext cx="961148" cy="6577987"/>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4270316" y="343199"/>
            <a:ext cx="1885946" cy="1777996"/>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1463097" y="371632"/>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endParaRPr sz="1800"/>
          </a:p>
        </p:txBody>
      </p:sp>
      <p:sp>
        <p:nvSpPr>
          <p:cNvPr id="19" name="bk object 19"/>
          <p:cNvSpPr/>
          <p:nvPr/>
        </p:nvSpPr>
        <p:spPr>
          <a:xfrm>
            <a:off x="1376648" y="329679"/>
            <a:ext cx="86995" cy="84667"/>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endParaRPr sz="1800"/>
          </a:p>
        </p:txBody>
      </p:sp>
      <p:sp>
        <p:nvSpPr>
          <p:cNvPr id="20" name="bk object 20"/>
          <p:cNvSpPr/>
          <p:nvPr/>
        </p:nvSpPr>
        <p:spPr>
          <a:xfrm>
            <a:off x="1376648" y="329679"/>
            <a:ext cx="86995" cy="84667"/>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4" name="Holder 4"/>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2920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3" name="Holder 3"/>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9011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336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prstClr val="white">
                    <a:lumMod val="50000"/>
                  </a:prstClr>
                </a:solidFill>
              </a:rPr>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035279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endParaRPr lang="en-US" dirty="0">
              <a:solidFill>
                <a:prstClr val="white">
                  <a:lumMod val="8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prstClr val="white">
                    <a:lumMod val="50000"/>
                  </a:prstClr>
                </a:solidFill>
              </a:rPr>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354290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311958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226518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4079107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506502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827809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1223625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23510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13255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155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prstClr val="white">
                    <a:lumMod val="50000"/>
                  </a:prstClr>
                </a:solidFill>
              </a:rPr>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solidFill>
                  <a:prstClr val="white">
                    <a:lumMod val="50000"/>
                  </a:prstClr>
                </a:solidFill>
              </a:rPr>
              <a:pPr>
                <a:defRPr/>
              </a:pPr>
              <a:t>‹#›</a:t>
            </a:fld>
            <a:endParaRPr lang="en-US">
              <a:solidFill>
                <a:prstClr val="white">
                  <a:lumMod val="50000"/>
                </a:prstClr>
              </a:solidFill>
            </a:endParaRPr>
          </a:p>
        </p:txBody>
      </p:sp>
    </p:spTree>
    <p:extLst>
      <p:ext uri="{BB962C8B-B14F-4D97-AF65-F5344CB8AC3E}">
        <p14:creationId xmlns:p14="http://schemas.microsoft.com/office/powerpoint/2010/main" val="3066664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0180" y="1983466"/>
            <a:ext cx="7063638" cy="553998"/>
          </a:xfrm>
          <a:prstGeom prst="rect">
            <a:avLst/>
          </a:prstGeom>
        </p:spPr>
        <p:txBody>
          <a:bodyPr wrap="square" lIns="0" tIns="0" rIns="0" bIns="0">
            <a:spAutoFit/>
          </a:bodyPr>
          <a:lstStyle>
            <a:lvl1pPr>
              <a:defRPr sz="3600" b="1" i="0">
                <a:solidFill>
                  <a:srgbClr val="CC0202"/>
                </a:solidFill>
                <a:latin typeface="Arial"/>
                <a:cs typeface="Arial"/>
              </a:defRPr>
            </a:lvl1pPr>
          </a:lstStyle>
          <a:p>
            <a:endParaRPr/>
          </a:p>
        </p:txBody>
      </p:sp>
      <p:sp>
        <p:nvSpPr>
          <p:cNvPr id="3" name="Holder 3"/>
          <p:cNvSpPr>
            <a:spLocks noGrp="1"/>
          </p:cNvSpPr>
          <p:nvPr>
            <p:ph type="subTitle" idx="4"/>
          </p:nvPr>
        </p:nvSpPr>
        <p:spPr>
          <a:xfrm>
            <a:off x="1475873" y="4337016"/>
            <a:ext cx="6192252" cy="369332"/>
          </a:xfrm>
          <a:prstGeom prst="rect">
            <a:avLst/>
          </a:prstGeom>
        </p:spPr>
        <p:txBody>
          <a:bodyPr wrap="square" lIns="0" tIns="0" rIns="0" bIns="0">
            <a:spAutoFit/>
          </a:bodyPr>
          <a:lstStyle>
            <a:lvl1pPr>
              <a:defRPr sz="2400" b="0" i="0">
                <a:solidFill>
                  <a:srgbClr val="42424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92436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7200" b="1" i="0">
                <a:solidFill>
                  <a:srgbClr val="CC020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1988109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sz="half" idx="2"/>
          </p:nvPr>
        </p:nvSpPr>
        <p:spPr>
          <a:xfrm>
            <a:off x="457200" y="1577340"/>
            <a:ext cx="3977640" cy="110799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110799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7" name="Holder 7"/>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868422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C020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5" name="Holder 5"/>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1726136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4" name="Holder 4"/>
          <p:cNvSpPr>
            <a:spLocks noGrp="1"/>
          </p:cNvSpPr>
          <p:nvPr>
            <p:ph type="sldNum" sz="quarter" idx="7"/>
          </p:nvPr>
        </p:nvSpPr>
        <p:spPr/>
        <p:txBody>
          <a:bodyPr lIns="0" tIns="0" rIns="0" bIns="0"/>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278878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100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60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4527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sz="half" idx="2"/>
          </p:nvPr>
        </p:nvSpPr>
        <p:spPr>
          <a:xfrm>
            <a:off x="457200" y="1577340"/>
            <a:ext cx="397764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08446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42424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390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88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089795"/>
            <a:ext cx="9144000" cy="2678852"/>
          </a:xfrm>
          <a:custGeom>
            <a:avLst/>
            <a:gdLst/>
            <a:ahLst/>
            <a:cxnLst/>
            <a:rect l="l" t="t" r="r" b="b"/>
            <a:pathLst>
              <a:path w="9144000" h="2009139">
                <a:moveTo>
                  <a:pt x="0" y="0"/>
                </a:moveTo>
                <a:lnTo>
                  <a:pt x="9143981" y="0"/>
                </a:lnTo>
                <a:lnTo>
                  <a:pt x="9143981" y="2008795"/>
                </a:lnTo>
                <a:lnTo>
                  <a:pt x="0" y="2008795"/>
                </a:lnTo>
                <a:lnTo>
                  <a:pt x="0" y="0"/>
                </a:lnTo>
                <a:close/>
              </a:path>
            </a:pathLst>
          </a:custGeom>
          <a:solidFill>
            <a:srgbClr val="E81C62"/>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6359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509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069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038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525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022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78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7732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039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21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379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08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722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05BC18-26AE-44B6-B9B1-C80E7FA6E36A}"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73AA9F-5C40-425C-B79F-2CAF1D230C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3827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74E93C5-3820-4660-95C5-DD46C875351B}"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ABE1C0-B89B-402F-B27F-39AFD9D798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0315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E1BE2B4-38BE-4709-9C38-ED660033D0D0}"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46D488-0DE7-4BF6-B79A-82B2BF15D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49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2D0040D-B97F-4102-97A8-F186F6838263}" type="datetimeFigureOut">
              <a:rPr lang="en-US">
                <a:solidFill>
                  <a:prstClr val="black">
                    <a:tint val="75000"/>
                  </a:prstClr>
                </a:solidFill>
              </a:rPr>
              <a:pPr>
                <a:def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5E7738-5947-4F2C-9E00-36771980DA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2833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F1DA822-A070-4AAD-B3DB-041EAEE93B09}" type="datetimeFigureOut">
              <a:rPr lang="en-US">
                <a:solidFill>
                  <a:prstClr val="black">
                    <a:tint val="75000"/>
                  </a:prstClr>
                </a:solidFill>
              </a:rPr>
              <a:pPr>
                <a:defRPr/>
              </a:pPr>
              <a:t>4/10/2018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A1E01B9-1F2B-4DDD-9CD1-49B6635ACE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216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44F7049-3052-4F98-A826-E52FCA6BE5EC}" type="datetimeFigureOut">
              <a:rPr lang="en-US">
                <a:solidFill>
                  <a:prstClr val="black">
                    <a:tint val="75000"/>
                  </a:prstClr>
                </a:solidFill>
              </a:rPr>
              <a:pPr>
                <a:defRPr/>
              </a:pPr>
              <a:t>4/10/2018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BFD1CB1-E26E-4654-ABFA-559CFF471C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18850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4ECA66-0C68-4452-803E-AD750D1415AE}" type="datetimeFigureOut">
              <a:rPr lang="en-US">
                <a:solidFill>
                  <a:prstClr val="black">
                    <a:tint val="75000"/>
                  </a:prstClr>
                </a:solidFill>
              </a:rPr>
              <a:pPr>
                <a:defRPr/>
              </a:pPr>
              <a:t>4/10/2018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FA5B0F2-5B3C-4C49-AF80-9655A45D1A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981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FD87BE-D5C6-41AD-B3DF-C8E25E24D3FB}" type="datetimeFigureOut">
              <a:rPr lang="en-US">
                <a:solidFill>
                  <a:prstClr val="black">
                    <a:tint val="75000"/>
                  </a:prstClr>
                </a:solidFill>
              </a:rPr>
              <a:pPr>
                <a:def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817400-C321-48BC-A7FD-64D57D716B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9553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6314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A9DD8A-D3D5-4226-A76A-130CC17CF11C}" type="datetimeFigureOut">
              <a:rPr lang="en-US">
                <a:solidFill>
                  <a:prstClr val="black">
                    <a:tint val="75000"/>
                  </a:prstClr>
                </a:solidFill>
              </a:rPr>
              <a:pPr>
                <a:defRPr/>
              </a:pPr>
              <a:t>4/10/2018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A0A9B-AF70-4D9E-9D12-2E2A996197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3138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D192D1-49EE-487A-84C7-B41D9F2FFA88}"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E5742-C25A-487E-8DEC-20A3C3E986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9498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A6B0C5-DD8D-430A-937F-FD09E0214D77}"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5A1786-1FF2-42F2-ADA7-786C891DF7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0407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C77FFB1-7D69-408C-A58F-71E0F5DB62A2}"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219A08-A95F-435A-9FF7-65164B5D260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55547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F1B011C-BB6F-4C47-A026-D9EBDF59EFBB}"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A0C3C0-D744-4D49-B614-FB56BA46ACD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47031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79FE2DC-3D77-47E6-9A1B-7C38581763B9}"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4BA13AA-83FA-4175-9325-3C4C317E332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931281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264FE3CB-3F35-4B5B-AA69-5E1B6587CDAC}"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24D6D9-49AF-467D-AEEE-950E9729E9F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602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2F1372F-7C30-4B41-8B78-852DE591F241}"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1EEF0F-A953-475B-9A67-43BBFEF579E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71978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8368ADC-1E93-41BB-8A8A-DBBDBB25041A}"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4F7141-AA1B-4BC5-A43E-01F4663AD3C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28867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AE891F3-2122-4EC5-B395-6351CBC8C349}"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8920457-E015-4FD6-8E68-5671734772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236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1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5A64CB05-6222-4538-9518-AB439766E92E}"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C69117A-7499-4018-BB20-20F68B6338C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13116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6DD86D2-A511-4F17-9707-D2C2EAFA6053}"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3444DAF-B9B7-40FF-AF53-D7307B3EF3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14761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848882A-44FE-42E0-9A95-D0302B419C83}"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AE9FD9-FBC8-47D7-AD92-512D00CBA3A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5892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AD44C240-3BBE-4156-837F-D228F5687072}"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683F63-0291-420F-854C-D5BBF9625CF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62361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D04FA08-3015-4190-A1C4-71529B775B0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03337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5D68A4-D75A-4849-9B1D-6C8E408AC4D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59714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4850A44-63E1-422F-824A-996608FF2D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78860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0FB8996-6754-46EF-A243-9A70F8757FE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48076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58FBD1E-D6CE-43FE-B16B-2F04375E59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462691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0B30EB9-C968-465F-80B7-6BEE779790F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77298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168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DE95ABC-FAA3-4DF9-98A4-70E4E35CCD6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496154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533821-42A0-4B39-A23D-2F2EE697970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86799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613BA13-2A91-40C8-9758-C58E4F2A1E0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40078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F9F28E7-B474-47AD-991E-90EF16E674B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28007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EF9CFF1-DC34-43AA-88B1-B242C253274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8357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4958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3FAEB011-D417-4BBE-BDB5-0B7B968322A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6234725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4/10/2018</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9" name="TextBox 8"/>
          <p:cNvSpPr txBox="1"/>
          <p:nvPr userDrawn="1"/>
        </p:nvSpPr>
        <p:spPr>
          <a:xfrm>
            <a:off x="209325" y="2316821"/>
            <a:ext cx="184666" cy="369332"/>
          </a:xfrm>
          <a:prstGeom prst="rect">
            <a:avLst/>
          </a:prstGeom>
          <a:noFill/>
        </p:spPr>
        <p:txBody>
          <a:bodyPr wrap="none" rtlCol="0">
            <a:spAutoFit/>
          </a:bodyPr>
          <a:lstStyle/>
          <a:p>
            <a:endParaRPr lang="en-US" dirty="0">
              <a:latin typeface="Helvetica Neue Light"/>
            </a:endParaRPr>
          </a:p>
        </p:txBody>
      </p:sp>
    </p:spTree>
    <p:extLst>
      <p:ext uri="{BB962C8B-B14F-4D97-AF65-F5344CB8AC3E}">
        <p14:creationId xmlns:p14="http://schemas.microsoft.com/office/powerpoint/2010/main" val="3248084413"/>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hf sldNum="0" hdr="0" ftr="0" dt="0"/>
  <p:txStyles>
    <p:titleStyle>
      <a:lvl1pPr algn="ctr" defTabSz="914400" rtl="0" eaLnBrk="1" latinLnBrk="0" hangingPunct="1">
        <a:lnSpc>
          <a:spcPts val="5800"/>
        </a:lnSpc>
        <a:spcBef>
          <a:spcPct val="0"/>
        </a:spcBef>
        <a:buNone/>
        <a:defRPr sz="5400" kern="1200" baseline="0">
          <a:solidFill>
            <a:schemeClr val="tx2"/>
          </a:solidFill>
          <a:effectLst>
            <a:outerShdw blurRad="63500" dist="38100" dir="5400000" algn="t" rotWithShape="0">
              <a:prstClr val="black">
                <a:alpha val="25000"/>
              </a:prstClr>
            </a:outerShdw>
          </a:effectLst>
          <a:latin typeface="Helvetica Neue Light"/>
          <a:ea typeface="+mj-ea"/>
          <a:cs typeface="+mj-cs"/>
        </a:defRPr>
      </a:lvl1pPr>
    </p:titleStyle>
    <p:bodyStyle>
      <a:lvl1pPr marL="342900" indent="-342900" algn="l" defTabSz="914400" rtl="0" eaLnBrk="1" latinLnBrk="0" hangingPunct="1">
        <a:spcBef>
          <a:spcPct val="20000"/>
        </a:spcBef>
        <a:buFont typeface="Arial" pitchFamily="34" charset="0"/>
        <a:buChar char="•"/>
        <a:defRPr sz="2400" b="0" i="0" kern="1200">
          <a:solidFill>
            <a:schemeClr val="tx1">
              <a:lumMod val="50000"/>
              <a:lumOff val="50000"/>
            </a:schemeClr>
          </a:solidFill>
          <a:latin typeface="Helvetica Neue Light"/>
          <a:ea typeface="+mn-ea"/>
          <a:cs typeface="Helvetica Neue Light"/>
        </a:defRPr>
      </a:lvl1pPr>
      <a:lvl2pPr marL="742950" indent="-28575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2pPr>
      <a:lvl3pPr marL="11430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3pPr>
      <a:lvl4pPr marL="1600200" indent="-228600" algn="l" defTabSz="914400" rtl="0" eaLnBrk="1" latinLnBrk="0" hangingPunct="1">
        <a:spcBef>
          <a:spcPct val="20000"/>
        </a:spcBef>
        <a:buFont typeface="Courier New" pitchFamily="49" charset="0"/>
        <a:buChar char="o"/>
        <a:defRPr sz="1600" b="0" i="0" kern="1200">
          <a:solidFill>
            <a:schemeClr val="tx1">
              <a:lumMod val="50000"/>
              <a:lumOff val="50000"/>
            </a:schemeClr>
          </a:solidFill>
          <a:latin typeface="Helvetica Neue Light"/>
          <a:ea typeface="+mn-ea"/>
          <a:cs typeface="Helvetica Neue Light"/>
        </a:defRPr>
      </a:lvl4pPr>
      <a:lvl5pPr marL="2057400" indent="-22860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Helvetica Neue Light"/>
          <a:ea typeface="+mn-ea"/>
          <a:cs typeface="Helvetica Neue Light"/>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8324" y="130409"/>
            <a:ext cx="8867350" cy="553998"/>
          </a:xfrm>
          <a:prstGeom prst="rect">
            <a:avLst/>
          </a:prstGeom>
        </p:spPr>
        <p:txBody>
          <a:bodyPr wrap="square" lIns="0" tIns="0" rIns="0" bIns="0">
            <a:spAutoFit/>
          </a:bodyPr>
          <a:lstStyle>
            <a:lvl1pPr>
              <a:defRPr sz="3600" b="0" i="0">
                <a:solidFill>
                  <a:schemeClr val="tx1"/>
                </a:solidFill>
                <a:latin typeface="Arial"/>
                <a:cs typeface="Arial"/>
              </a:defRPr>
            </a:lvl1pPr>
          </a:lstStyle>
          <a:p>
            <a:endParaRPr/>
          </a:p>
        </p:txBody>
      </p:sp>
      <p:sp>
        <p:nvSpPr>
          <p:cNvPr id="3" name="Holder 3"/>
          <p:cNvSpPr>
            <a:spLocks noGrp="1"/>
          </p:cNvSpPr>
          <p:nvPr>
            <p:ph type="body" idx="1"/>
          </p:nvPr>
        </p:nvSpPr>
        <p:spPr>
          <a:xfrm>
            <a:off x="387153" y="1391228"/>
            <a:ext cx="836969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608913" y="6305350"/>
            <a:ext cx="1310004" cy="269304"/>
          </a:xfrm>
          <a:prstGeom prst="rect">
            <a:avLst/>
          </a:prstGeom>
        </p:spPr>
        <p:txBody>
          <a:bodyPr wrap="square" lIns="0" tIns="0" rIns="0" bIns="0">
            <a:spAutoFit/>
          </a:bodyPr>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5" name="Holder 5"/>
          <p:cNvSpPr>
            <a:spLocks noGrp="1"/>
          </p:cNvSpPr>
          <p:nvPr>
            <p:ph type="dt" sz="half" idx="6"/>
          </p:nvPr>
        </p:nvSpPr>
        <p:spPr>
          <a:xfrm>
            <a:off x="145224" y="6308472"/>
            <a:ext cx="4697730" cy="243656"/>
          </a:xfrm>
          <a:prstGeom prst="rect">
            <a:avLst/>
          </a:prstGeom>
        </p:spPr>
        <p:txBody>
          <a:bodyPr wrap="square" lIns="0" tIns="0" rIns="0" bIns="0">
            <a:spAutoFit/>
          </a:bodyPr>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6795238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eaLnBrk="0" fontAlgn="base" hangingPunct="0">
              <a:spcAft>
                <a:spcPct val="0"/>
              </a:spcAft>
              <a:defRPr/>
            </a:pPr>
            <a:endParaRPr lang="en-US" dirty="0">
              <a:solidFill>
                <a:prstClr val="black"/>
              </a:solidFill>
            </a:endParaRPr>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dirty="0">
                <a:solidFill>
                  <a:prstClr val="white">
                    <a:lumMod val="50000"/>
                  </a:prstClr>
                </a:solidFill>
              </a:rPr>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eaLnBrk="0" fontAlgn="base" hangingPunct="0">
              <a:spcAft>
                <a:spcPct val="0"/>
              </a:spcAft>
              <a:defRPr/>
            </a:pPr>
            <a:fld id="{2651A289-BEF2-FC49-AB93-B19BD27FB587}" type="slidenum">
              <a:rPr lang="en-US" smtClean="0">
                <a:solidFill>
                  <a:prstClr val="white">
                    <a:lumMod val="50000"/>
                  </a:prstClr>
                </a:solidFill>
              </a:rPr>
              <a:pPr eaLnBrk="0" fontAlgn="base" hangingPunct="0">
                <a:spcAft>
                  <a:spcPct val="0"/>
                </a:spcAft>
                <a:defRPr/>
              </a:pPr>
              <a:t>‹#›</a:t>
            </a:fld>
            <a:endParaRPr lang="en-US" dirty="0">
              <a:solidFill>
                <a:prstClr val="white">
                  <a:lumMod val="50000"/>
                </a:prstClr>
              </a:solidFill>
            </a:endParaRPr>
          </a:p>
        </p:txBody>
      </p:sp>
      <p:sp>
        <p:nvSpPr>
          <p:cNvPr id="7" name="Rectangle 5"/>
          <p:cNvSpPr>
            <a:spLocks noChangeArrowheads="1"/>
          </p:cNvSpPr>
          <p:nvPr userDrawn="1"/>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lgn="ctr" eaLnBrk="0" fontAlgn="base" hangingPunct="0">
              <a:spcBef>
                <a:spcPct val="50000"/>
              </a:spcBef>
              <a:spcAft>
                <a:spcPct val="0"/>
              </a:spcAft>
              <a:defRPr/>
            </a:pPr>
            <a:endParaRPr lang="en-US" sz="2400">
              <a:solidFill>
                <a:prstClr val="black"/>
              </a:solidFill>
              <a:latin typeface="" pitchFamily="6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806220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hf hdr="0" ft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199" y="6697652"/>
            <a:ext cx="8229600" cy="0"/>
          </a:xfrm>
          <a:custGeom>
            <a:avLst/>
            <a:gdLst/>
            <a:ahLst/>
            <a:cxnLst/>
            <a:rect l="l" t="t" r="r" b="b"/>
            <a:pathLst>
              <a:path w="8229600">
                <a:moveTo>
                  <a:pt x="0" y="0"/>
                </a:moveTo>
                <a:lnTo>
                  <a:pt x="8229583" y="0"/>
                </a:lnTo>
              </a:path>
            </a:pathLst>
          </a:custGeom>
          <a:ln w="50799">
            <a:solidFill>
              <a:srgbClr val="CFD4D4"/>
            </a:solidFill>
          </a:ln>
        </p:spPr>
        <p:txBody>
          <a:bodyPr wrap="square" lIns="0" tIns="0" rIns="0" bIns="0" rtlCol="0"/>
          <a:lstStyle/>
          <a:p>
            <a:endParaRPr sz="1800"/>
          </a:p>
        </p:txBody>
      </p:sp>
      <p:sp>
        <p:nvSpPr>
          <p:cNvPr id="2" name="Holder 2"/>
          <p:cNvSpPr>
            <a:spLocks noGrp="1"/>
          </p:cNvSpPr>
          <p:nvPr>
            <p:ph type="title"/>
          </p:nvPr>
        </p:nvSpPr>
        <p:spPr>
          <a:xfrm>
            <a:off x="466950" y="556616"/>
            <a:ext cx="8210101" cy="553998"/>
          </a:xfrm>
          <a:prstGeom prst="rect">
            <a:avLst/>
          </a:prstGeom>
        </p:spPr>
        <p:txBody>
          <a:bodyPr wrap="square" lIns="0" tIns="0" rIns="0" bIns="0">
            <a:spAutoFit/>
          </a:bodyPr>
          <a:lstStyle>
            <a:lvl1pPr>
              <a:defRPr sz="3600" b="1" i="0">
                <a:solidFill>
                  <a:srgbClr val="CC0202"/>
                </a:solidFill>
                <a:latin typeface="Arial"/>
                <a:cs typeface="Arial"/>
              </a:defRPr>
            </a:lvl1pPr>
          </a:lstStyle>
          <a:p>
            <a:endParaRPr/>
          </a:p>
        </p:txBody>
      </p:sp>
      <p:sp>
        <p:nvSpPr>
          <p:cNvPr id="3" name="Holder 3"/>
          <p:cNvSpPr>
            <a:spLocks noGrp="1"/>
          </p:cNvSpPr>
          <p:nvPr>
            <p:ph type="body" idx="1"/>
          </p:nvPr>
        </p:nvSpPr>
        <p:spPr>
          <a:xfrm>
            <a:off x="2222393" y="1979053"/>
            <a:ext cx="4699212" cy="1107996"/>
          </a:xfrm>
          <a:prstGeom prst="rect">
            <a:avLst/>
          </a:prstGeom>
        </p:spPr>
        <p:txBody>
          <a:bodyPr wrap="square" lIns="0" tIns="0" rIns="0" bIns="0">
            <a:spAutoFit/>
          </a:bodyPr>
          <a:lstStyle>
            <a:lvl1pPr>
              <a:defRPr sz="7200" b="1" i="0">
                <a:solidFill>
                  <a:srgbClr val="CC0202"/>
                </a:solidFill>
                <a:latin typeface="Arial"/>
                <a:cs typeface="Aria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a:xfrm>
            <a:off x="8810754" y="6478189"/>
            <a:ext cx="234950" cy="538609"/>
          </a:xfrm>
          <a:prstGeom prst="rect">
            <a:avLst/>
          </a:prstGeom>
        </p:spPr>
        <p:txBody>
          <a:bodyPr wrap="square" lIns="0" tIns="0" rIns="0" bIns="0">
            <a:spAutoFit/>
          </a:bodyPr>
          <a:lstStyle>
            <a:lvl1pPr>
              <a:defRPr sz="1300" b="0" i="0">
                <a:solidFill>
                  <a:schemeClr val="tx1"/>
                </a:solidFill>
                <a:latin typeface="Arial"/>
                <a:cs typeface="Arial"/>
              </a:defRPr>
            </a:lvl1pPr>
          </a:lstStyle>
          <a:p>
            <a:pPr marL="116839">
              <a:lnSpc>
                <a:spcPts val="1415"/>
              </a:lnSpc>
            </a:pPr>
            <a:fld id="{81D60167-4931-47E6-BA6A-407CBD079E47}" type="slidenum">
              <a:rPr lang="en-US" spc="-5" smtClean="0"/>
              <a:pPr marL="116839">
                <a:lnSpc>
                  <a:spcPts val="1415"/>
                </a:lnSpc>
              </a:pPr>
              <a:t>‹#›</a:t>
            </a:fld>
            <a:endParaRPr lang="en-US" spc="-5" dirty="0"/>
          </a:p>
        </p:txBody>
      </p:sp>
    </p:spTree>
    <p:extLst>
      <p:ext uri="{BB962C8B-B14F-4D97-AF65-F5344CB8AC3E}">
        <p14:creationId xmlns:p14="http://schemas.microsoft.com/office/powerpoint/2010/main" val="2204661849"/>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4725" y="730444"/>
            <a:ext cx="8374551" cy="461665"/>
          </a:xfrm>
          <a:prstGeom prst="rect">
            <a:avLst/>
          </a:prstGeom>
        </p:spPr>
        <p:txBody>
          <a:bodyPr wrap="square" lIns="0" tIns="0" rIns="0" bIns="0">
            <a:spAutoFit/>
          </a:bodyPr>
          <a:lstStyle>
            <a:lvl1pPr>
              <a:defRPr sz="3000" b="0" i="0">
                <a:solidFill>
                  <a:srgbClr val="424242"/>
                </a:solidFill>
                <a:latin typeface="Arial"/>
                <a:cs typeface="Arial"/>
              </a:defRPr>
            </a:lvl1pPr>
          </a:lstStyle>
          <a:p>
            <a:endParaRPr/>
          </a:p>
        </p:txBody>
      </p:sp>
      <p:sp>
        <p:nvSpPr>
          <p:cNvPr id="3" name="Holder 3"/>
          <p:cNvSpPr>
            <a:spLocks noGrp="1"/>
          </p:cNvSpPr>
          <p:nvPr>
            <p:ph type="body" idx="1"/>
          </p:nvPr>
        </p:nvSpPr>
        <p:spPr>
          <a:xfrm>
            <a:off x="1191785" y="1077722"/>
            <a:ext cx="6760431" cy="923330"/>
          </a:xfrm>
          <a:prstGeom prst="rect">
            <a:avLst/>
          </a:prstGeom>
        </p:spPr>
        <p:txBody>
          <a:bodyPr wrap="square" lIns="0" tIns="0" rIns="0" bIns="0">
            <a:spAutoFit/>
          </a:bodyPr>
          <a:lstStyle>
            <a:lvl1pPr>
              <a:defRPr sz="60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4/10/2018</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877029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DEF7FD94-9782-41F3-B2A5-0D7934C54F0C}" type="datetimeFigureOut">
              <a:rPr lang="en-US" smtClean="0">
                <a:solidFill>
                  <a:prstClr val="black">
                    <a:tint val="75000"/>
                  </a:prstClr>
                </a:solidFill>
              </a:rPr>
              <a:pPr/>
              <a:t>4/10/2018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F3A9CEBD-06BE-4342-B09A-C7EEE98F9B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25031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E34B5C8-F305-4153-9E5B-04D47D860C9D}" type="datetimeFigureOut">
              <a:rPr lang="en-US">
                <a:solidFill>
                  <a:prstClr val="black">
                    <a:tint val="75000"/>
                  </a:prstClr>
                </a:solidFill>
              </a:rPr>
              <a:pPr>
                <a:defRPr/>
              </a:pPr>
              <a:t>4/10/2018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B7A6884-E7ED-4D3E-831F-3124C8A68F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8920051"/>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F5467427-9B5D-458B-9324-E4FD34840960}" type="datetimeFigureOut">
              <a:rPr lang="en-US">
                <a:solidFill>
                  <a:srgbClr val="000000"/>
                </a:solidFill>
              </a:rPr>
              <a:pPr fontAlgn="base">
                <a:spcBef>
                  <a:spcPct val="0"/>
                </a:spcBef>
                <a:spcAft>
                  <a:spcPct val="0"/>
                </a:spcAft>
                <a:defRPr/>
              </a:pPr>
              <a:t>4/10/2018</a:t>
            </a:fld>
            <a:endParaRPr lang="en-US">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B5CA5E01-A446-47DE-BA58-E648EAB013C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098572"/>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6.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6.xml"/><Relationship Id="rId6" Type="http://schemas.openxmlformats.org/officeDocument/2006/relationships/hyperlink" Target="http://karpathy.github.io/2015/05/21/rnn-effectiveness/" TargetMode="External"/><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40.jp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2.jpg"/><Relationship Id="rId1" Type="http://schemas.openxmlformats.org/officeDocument/2006/relationships/slideLayout" Target="../slideLayouts/slideLayout42.xml"/><Relationship Id="rId6" Type="http://schemas.openxmlformats.org/officeDocument/2006/relationships/image" Target="../media/image41.png"/><Relationship Id="rId5" Type="http://schemas.openxmlformats.org/officeDocument/2006/relationships/image" Target="../media/image44.jp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43.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g"/><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48.xml"/><Relationship Id="rId5" Type="http://schemas.openxmlformats.org/officeDocument/2006/relationships/image" Target="../media/image58.jpg"/><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hemeOverride" Target="../theme/themeOverride1.xml"/><Relationship Id="rId5" Type="http://schemas.openxmlformats.org/officeDocument/2006/relationships/image" Target="../media/image59.png"/><Relationship Id="rId4" Type="http://schemas.openxmlformats.org/officeDocument/2006/relationships/hyperlink" Target="http://openaccess.thecvf.com/content_iccv_2015/html/Antol_VQA_Visual_Question_ICCV_2015_paper.html"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openaccess.thecvf.com/content_iccv_2015/html/Antol_VQA_Visual_Question_ICCV_2015_paper.html" TargetMode="External"/><Relationship Id="rId3" Type="http://schemas.openxmlformats.org/officeDocument/2006/relationships/notesSlide" Target="../notesSlides/notesSlide5.xml"/><Relationship Id="rId7" Type="http://schemas.openxmlformats.org/officeDocument/2006/relationships/image" Target="../media/image63.png"/><Relationship Id="rId2" Type="http://schemas.openxmlformats.org/officeDocument/2006/relationships/slideLayout" Target="../slideLayouts/slideLayout26.xml"/><Relationship Id="rId1" Type="http://schemas.openxmlformats.org/officeDocument/2006/relationships/themeOverride" Target="../theme/themeOverride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9.xml"/><Relationship Id="rId1" Type="http://schemas.openxmlformats.org/officeDocument/2006/relationships/themeOverride" Target="../theme/themeOverride3.xml"/><Relationship Id="rId4" Type="http://schemas.openxmlformats.org/officeDocument/2006/relationships/hyperlink" Target="http://openaccess.thecvf.com/content_cvpr_2016/html/Wu_Ask_Me_Anything_CVPR_2016_paper.html" TargetMode="External"/></Relationships>
</file>

<file path=ppt/slides/_rels/slide5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4.xml"/><Relationship Id="rId6" Type="http://schemas.openxmlformats.org/officeDocument/2006/relationships/image" Target="../media/image65.png"/><Relationship Id="rId5" Type="http://schemas.openxmlformats.org/officeDocument/2006/relationships/notesSlide" Target="../notesSlides/notesSlide6.xml"/><Relationship Id="rId4"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hyperlink" Target="http://openaccess.thecvf.com/content_cvpr_2016/html/Andreas_Neural_Module_Networks_CVPR_2016_paper.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hyperlink" Target="http://openaccess.thecvf.com/content_iccv_2017/html/Johnson_Inferring_and_Executing_ICCV_2017_paper.html"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hemeOverride" Target="../theme/themeOverride6.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hemeOverride" Target="../theme/themeOverride7.xml"/><Relationship Id="rId4" Type="http://schemas.openxmlformats.org/officeDocument/2006/relationships/image" Target="../media/image70.gif"/></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75.gif"/><Relationship Id="rId7" Type="http://schemas.openxmlformats.org/officeDocument/2006/relationships/image" Target="../media/image79.gif"/><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62.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82.gif"/><Relationship Id="rId7" Type="http://schemas.openxmlformats.org/officeDocument/2006/relationships/image" Target="../media/image86.gif"/><Relationship Id="rId2" Type="http://schemas.openxmlformats.org/officeDocument/2006/relationships/image" Target="../media/image81.gif"/><Relationship Id="rId1" Type="http://schemas.openxmlformats.org/officeDocument/2006/relationships/slideLayout" Target="../slideLayouts/slideLayout6.xml"/><Relationship Id="rId6" Type="http://schemas.openxmlformats.org/officeDocument/2006/relationships/image" Target="../media/image85.gif"/><Relationship Id="rId5" Type="http://schemas.openxmlformats.org/officeDocument/2006/relationships/image" Target="../media/image84.gif"/><Relationship Id="rId4" Type="http://schemas.openxmlformats.org/officeDocument/2006/relationships/image" Target="../media/image83.gif"/><Relationship Id="rId9" Type="http://schemas.openxmlformats.org/officeDocument/2006/relationships/image" Target="../media/image88.gif"/></Relationships>
</file>

<file path=ppt/slides/_rels/slide6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wmf"/><Relationship Id="rId7" Type="http://schemas.openxmlformats.org/officeDocument/2006/relationships/image" Target="../media/image93.jpeg"/><Relationship Id="rId2" Type="http://schemas.openxmlformats.org/officeDocument/2006/relationships/slideLayout" Target="../slideLayouts/slideLayout63.xml"/><Relationship Id="rId1" Type="http://schemas.openxmlformats.org/officeDocument/2006/relationships/themeOverride" Target="../theme/themeOverride8.xml"/><Relationship Id="rId6" Type="http://schemas.openxmlformats.org/officeDocument/2006/relationships/image" Target="../media/image92.gif"/><Relationship Id="rId5" Type="http://schemas.openxmlformats.org/officeDocument/2006/relationships/image" Target="../media/image91.png"/><Relationship Id="rId4"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ZqQIItFAnxg" TargetMode="External"/><Relationship Id="rId7" Type="http://schemas.openxmlformats.org/officeDocument/2006/relationships/hyperlink" Target="http://www.youtube.com/watch?v=-G6Rw5cU-1c" TargetMode="External"/><Relationship Id="rId2" Type="http://schemas.openxmlformats.org/officeDocument/2006/relationships/hyperlink" Target="https://www.youtube.com/watch?v=DiZHQ4peqjg" TargetMode="External"/><Relationship Id="rId1" Type="http://schemas.openxmlformats.org/officeDocument/2006/relationships/slideLayout" Target="../slideLayouts/slideLayout63.xml"/><Relationship Id="rId6" Type="http://schemas.openxmlformats.org/officeDocument/2006/relationships/hyperlink" Target="http://www.youtube.com/watch?v=NCtYdUEMotg" TargetMode="External"/><Relationship Id="rId5" Type="http://schemas.openxmlformats.org/officeDocument/2006/relationships/hyperlink" Target="https://www.youtube.com/watch?v=_Ahy0Gh69-M" TargetMode="External"/><Relationship Id="rId4" Type="http://schemas.openxmlformats.org/officeDocument/2006/relationships/hyperlink" Target="http://www.youtube.com/watch?v=i_bZNVmhJ2o"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85.xml"/><Relationship Id="rId6"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105.w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07.wmf"/><Relationship Id="rId2" Type="http://schemas.openxmlformats.org/officeDocument/2006/relationships/slideLayout" Target="../slideLayouts/slideLayout6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6.wmf"/><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63.xml"/><Relationship Id="rId1" Type="http://schemas.openxmlformats.org/officeDocument/2006/relationships/vmlDrawing" Target="../drawings/vmlDrawing3.vml"/><Relationship Id="rId6" Type="http://schemas.openxmlformats.org/officeDocument/2006/relationships/image" Target="../media/image109.wmf"/><Relationship Id="rId5" Type="http://schemas.openxmlformats.org/officeDocument/2006/relationships/oleObject" Target="../embeddings/oleObject5.bin"/><Relationship Id="rId4" Type="http://schemas.openxmlformats.org/officeDocument/2006/relationships/image" Target="../media/image108.w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11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15.wmf"/><Relationship Id="rId5" Type="http://schemas.openxmlformats.org/officeDocument/2006/relationships/image" Target="../media/image112.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14.wmf"/></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7.wmf"/><Relationship Id="rId2" Type="http://schemas.openxmlformats.org/officeDocument/2006/relationships/slideLayout" Target="../slideLayouts/slideLayout63.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116.wmf"/><Relationship Id="rId4" Type="http://schemas.openxmlformats.org/officeDocument/2006/relationships/oleObject" Target="../embeddings/oleObject11.bin"/></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74.xml"/><Relationship Id="rId5" Type="http://schemas.openxmlformats.org/officeDocument/2006/relationships/image" Target="../media/image100.png"/><Relationship Id="rId4"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74.xml"/><Relationship Id="rId5" Type="http://schemas.openxmlformats.org/officeDocument/2006/relationships/image" Target="../media/image100.png"/><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74.xml"/><Relationship Id="rId5" Type="http://schemas.openxmlformats.org/officeDocument/2006/relationships/image" Target="../media/image100.png"/><Relationship Id="rId4"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74.xml"/><Relationship Id="rId5" Type="http://schemas.openxmlformats.org/officeDocument/2006/relationships/image" Target="../media/image100.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slideLayout" Target="../slideLayouts/slideLayout74.xml"/><Relationship Id="rId1" Type="http://schemas.openxmlformats.org/officeDocument/2006/relationships/themeOverride" Target="../theme/themeOverride9.xml"/><Relationship Id="rId5" Type="http://schemas.openxmlformats.org/officeDocument/2006/relationships/image" Target="../media/image96.gif"/><Relationship Id="rId4" Type="http://schemas.openxmlformats.org/officeDocument/2006/relationships/image" Target="../media/image95.gi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20.wmf"/><Relationship Id="rId2" Type="http://schemas.openxmlformats.org/officeDocument/2006/relationships/slideLayout" Target="../slideLayouts/slideLayout6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119.wmf"/><Relationship Id="rId4" Type="http://schemas.openxmlformats.org/officeDocument/2006/relationships/oleObject" Target="../embeddings/oleObject13.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25.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124.png"/><Relationship Id="rId5" Type="http://schemas.openxmlformats.org/officeDocument/2006/relationships/image" Target="../media/image121.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123.wmf"/></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26.xml"/><Relationship Id="rId7" Type="http://schemas.openxmlformats.org/officeDocument/2006/relationships/image" Target="../media/image122.wmf"/><Relationship Id="rId12" Type="http://schemas.openxmlformats.org/officeDocument/2006/relationships/image" Target="../media/image126.wmf"/><Relationship Id="rId2" Type="http://schemas.openxmlformats.org/officeDocument/2006/relationships/slideLayout" Target="../slideLayouts/slideLayout63.xml"/><Relationship Id="rId1" Type="http://schemas.openxmlformats.org/officeDocument/2006/relationships/vmlDrawing" Target="../drawings/vmlDrawing8.vml"/><Relationship Id="rId6" Type="http://schemas.openxmlformats.org/officeDocument/2006/relationships/oleObject" Target="../embeddings/oleObject20.bin"/><Relationship Id="rId11" Type="http://schemas.openxmlformats.org/officeDocument/2006/relationships/oleObject" Target="../embeddings/oleObject23.bin"/><Relationship Id="rId5" Type="http://schemas.openxmlformats.org/officeDocument/2006/relationships/image" Target="../media/image125.wmf"/><Relationship Id="rId10" Type="http://schemas.openxmlformats.org/officeDocument/2006/relationships/oleObject" Target="../embeddings/oleObject22.bin"/><Relationship Id="rId4" Type="http://schemas.openxmlformats.org/officeDocument/2006/relationships/oleObject" Target="../embeddings/oleObject19.bin"/><Relationship Id="rId9" Type="http://schemas.openxmlformats.org/officeDocument/2006/relationships/image" Target="../media/image123.wmf"/></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7.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125.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123.wmf"/></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8.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10.vml"/><Relationship Id="rId6" Type="http://schemas.openxmlformats.org/officeDocument/2006/relationships/oleObject" Target="../embeddings/oleObject29.bin"/><Relationship Id="rId5" Type="http://schemas.openxmlformats.org/officeDocument/2006/relationships/image" Target="../media/image125.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23.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image" Target="../media/image110.wmf"/><Relationship Id="rId4" Type="http://schemas.openxmlformats.org/officeDocument/2006/relationships/oleObject" Target="../embeddings/oleObject32.bin"/></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30.xml"/><Relationship Id="rId7" Type="http://schemas.openxmlformats.org/officeDocument/2006/relationships/image" Target="../media/image110.wmf"/><Relationship Id="rId2" Type="http://schemas.openxmlformats.org/officeDocument/2006/relationships/slideLayout" Target="../slideLayouts/slideLayout63.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128.png"/><Relationship Id="rId5" Type="http://schemas.openxmlformats.org/officeDocument/2006/relationships/image" Target="../media/image127.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122.wmf"/></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31.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13.vml"/><Relationship Id="rId6" Type="http://schemas.openxmlformats.org/officeDocument/2006/relationships/oleObject" Target="../embeddings/oleObject39.bin"/><Relationship Id="rId5" Type="http://schemas.openxmlformats.org/officeDocument/2006/relationships/image" Target="../media/image127.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110.wmf"/></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32.xml"/><Relationship Id="rId7" Type="http://schemas.openxmlformats.org/officeDocument/2006/relationships/image" Target="../media/image122.wmf"/><Relationship Id="rId2" Type="http://schemas.openxmlformats.org/officeDocument/2006/relationships/slideLayout" Target="../slideLayouts/slideLayout63.xml"/><Relationship Id="rId1" Type="http://schemas.openxmlformats.org/officeDocument/2006/relationships/vmlDrawing" Target="../drawings/vmlDrawing14.vml"/><Relationship Id="rId6" Type="http://schemas.openxmlformats.org/officeDocument/2006/relationships/oleObject" Target="../embeddings/oleObject43.bin"/><Relationship Id="rId5" Type="http://schemas.openxmlformats.org/officeDocument/2006/relationships/image" Target="../media/image129.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110.w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33.xml"/><Relationship Id="rId7" Type="http://schemas.openxmlformats.org/officeDocument/2006/relationships/image" Target="../media/image110.wmf"/><Relationship Id="rId2" Type="http://schemas.openxmlformats.org/officeDocument/2006/relationships/slideLayout" Target="../slideLayouts/slideLayout63.xml"/><Relationship Id="rId1" Type="http://schemas.openxmlformats.org/officeDocument/2006/relationships/vmlDrawing" Target="../drawings/vmlDrawing15.vml"/><Relationship Id="rId6" Type="http://schemas.openxmlformats.org/officeDocument/2006/relationships/oleObject" Target="../embeddings/oleObject47.bin"/><Relationship Id="rId5" Type="http://schemas.openxmlformats.org/officeDocument/2006/relationships/image" Target="../media/image122.wmf"/><Relationship Id="rId10" Type="http://schemas.openxmlformats.org/officeDocument/2006/relationships/image" Target="../media/image130.wmf"/><Relationship Id="rId4" Type="http://schemas.openxmlformats.org/officeDocument/2006/relationships/oleObject" Target="../embeddings/oleObject46.bin"/><Relationship Id="rId9" Type="http://schemas.openxmlformats.org/officeDocument/2006/relationships/oleObject" Target="../embeddings/oleObject4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76135"/>
            <a:ext cx="9144000" cy="2590800"/>
          </a:xfrm>
        </p:spPr>
        <p:txBody>
          <a:bodyPr>
            <a:normAutofit fontScale="90000"/>
          </a:bodyPr>
          <a:lstStyle/>
          <a:p>
            <a:r>
              <a:rPr lang="en-US" sz="4000" i="1" dirty="0">
                <a:solidFill>
                  <a:srgbClr val="7030A0"/>
                </a:solidFill>
                <a:effectLst>
                  <a:outerShdw blurRad="38100" dist="38100" dir="2700000" algn="tl">
                    <a:srgbClr val="000000">
                      <a:alpha val="43137"/>
                    </a:srgbClr>
                  </a:outerShdw>
                </a:effectLst>
              </a:rPr>
              <a:t>CS 1674: Intro to Computer Vision</a:t>
            </a:r>
            <a:br>
              <a:rPr lang="en-US" sz="5400"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Sequential Data: </a:t>
            </a:r>
            <a:br>
              <a:rPr lang="en-US" sz="5400" b="1"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Language and Vision; </a:t>
            </a:r>
            <a:br>
              <a:rPr lang="en-US" sz="5400" b="1" dirty="0">
                <a:solidFill>
                  <a:srgbClr val="7030A0"/>
                </a:solidFill>
                <a:effectLst>
                  <a:outerShdw blurRad="38100" dist="38100" dir="2700000" algn="tl">
                    <a:srgbClr val="000000">
                      <a:alpha val="43137"/>
                    </a:srgbClr>
                  </a:outerShdw>
                </a:effectLst>
              </a:rPr>
            </a:br>
            <a:r>
              <a:rPr lang="en-US" sz="5400" b="1" dirty="0">
                <a:solidFill>
                  <a:srgbClr val="7030A0"/>
                </a:solidFill>
                <a:effectLst>
                  <a:outerShdw blurRad="38100" dist="38100" dir="2700000" algn="tl">
                    <a:srgbClr val="000000">
                      <a:alpha val="43137"/>
                    </a:srgbClr>
                  </a:outerShdw>
                </a:effectLst>
              </a:rPr>
              <a:t>Video and Motion</a:t>
            </a:r>
          </a:p>
        </p:txBody>
      </p:sp>
      <p:sp>
        <p:nvSpPr>
          <p:cNvPr id="3" name="Subtitle 2"/>
          <p:cNvSpPr>
            <a:spLocks noGrp="1"/>
          </p:cNvSpPr>
          <p:nvPr>
            <p:ph type="subTitle" idx="1"/>
          </p:nvPr>
        </p:nvSpPr>
        <p:spPr>
          <a:xfrm>
            <a:off x="1081043" y="3919335"/>
            <a:ext cx="6981914" cy="2133600"/>
          </a:xfrm>
        </p:spPr>
        <p:txBody>
          <a:bodyPr>
            <a:normAutofit/>
          </a:bodyPr>
          <a:lstStyle/>
          <a:p>
            <a:pPr>
              <a:spcBef>
                <a:spcPts val="0"/>
              </a:spcBef>
            </a:pPr>
            <a:r>
              <a:rPr lang="en-US" sz="3600" dirty="0">
                <a:solidFill>
                  <a:schemeClr val="tx1"/>
                </a:solidFill>
              </a:rPr>
              <a:t>Prof. Adriana </a:t>
            </a:r>
            <a:r>
              <a:rPr lang="en-US" sz="3600" dirty="0" err="1">
                <a:solidFill>
                  <a:schemeClr val="tx1"/>
                </a:solidFill>
              </a:rPr>
              <a:t>Kovashka</a:t>
            </a:r>
            <a:br>
              <a:rPr lang="en-US" sz="3600" dirty="0">
                <a:solidFill>
                  <a:schemeClr val="tx1"/>
                </a:solidFill>
              </a:rPr>
            </a:br>
            <a:r>
              <a:rPr lang="en-US" sz="3600" dirty="0">
                <a:solidFill>
                  <a:schemeClr val="tx1"/>
                </a:solidFill>
              </a:rPr>
              <a:t>University of Pittsburgh</a:t>
            </a:r>
          </a:p>
          <a:p>
            <a:pPr>
              <a:spcBef>
                <a:spcPts val="0"/>
              </a:spcBef>
            </a:pPr>
            <a:r>
              <a:rPr lang="en-US" sz="3600" dirty="0">
                <a:solidFill>
                  <a:schemeClr val="tx1"/>
                </a:solidFill>
              </a:rPr>
              <a:t>April 17, 2018</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685162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5464539" y="4676317"/>
            <a:ext cx="102235" cy="327660"/>
          </a:xfrm>
          <a:custGeom>
            <a:avLst/>
            <a:gdLst/>
            <a:ahLst/>
            <a:cxnLst/>
            <a:rect l="l" t="t" r="r" b="b"/>
            <a:pathLst>
              <a:path w="102235" h="327660">
                <a:moveTo>
                  <a:pt x="101699" y="327649"/>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5434465" y="4593768"/>
            <a:ext cx="60325" cy="92075"/>
          </a:xfrm>
          <a:custGeom>
            <a:avLst/>
            <a:gdLst/>
            <a:ahLst/>
            <a:cxnLst/>
            <a:rect l="l" t="t" r="r" b="b"/>
            <a:pathLst>
              <a:path w="60325" h="92075">
                <a:moveTo>
                  <a:pt x="60124" y="73224"/>
                </a:moveTo>
                <a:lnTo>
                  <a:pt x="4424" y="0"/>
                </a:lnTo>
                <a:lnTo>
                  <a:pt x="0" y="91899"/>
                </a:lnTo>
                <a:lnTo>
                  <a:pt x="60124" y="7322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5737141" y="4719019"/>
            <a:ext cx="2952115"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m</a:t>
            </a:r>
            <a:r>
              <a:rPr b="1" kern="0" spc="-5" dirty="0">
                <a:solidFill>
                  <a:sysClr val="windowText" lastClr="000000"/>
                </a:solidFill>
                <a:latin typeface="Arial"/>
                <a:cs typeface="Arial"/>
              </a:rPr>
              <a:t>achine</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t</a:t>
            </a:r>
            <a:r>
              <a:rPr b="1" kern="0" spc="-5" dirty="0">
                <a:solidFill>
                  <a:sysClr val="windowText" lastClr="000000"/>
                </a:solidFill>
                <a:latin typeface="Arial"/>
                <a:cs typeface="Arial"/>
              </a:rPr>
              <a:t>ranslation</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seq of words -&gt; seq of words</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284259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7976510" y="4620718"/>
            <a:ext cx="206375" cy="353695"/>
          </a:xfrm>
          <a:custGeom>
            <a:avLst/>
            <a:gdLst/>
            <a:ahLst/>
            <a:cxnLst/>
            <a:rect l="l" t="t" r="r" b="b"/>
            <a:pathLst>
              <a:path w="206375" h="353695">
                <a:moveTo>
                  <a:pt x="0" y="353074"/>
                </a:moveTo>
                <a:lnTo>
                  <a:pt x="206074"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8155408" y="4546043"/>
            <a:ext cx="71120" cy="90805"/>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4434114" y="4962669"/>
            <a:ext cx="4201795" cy="285115"/>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ideo classification on frame</a:t>
            </a:r>
            <a:r>
              <a:rPr b="1" kern="0" spc="45" dirty="0">
                <a:solidFill>
                  <a:sysClr val="windowText" lastClr="000000"/>
                </a:solidFill>
                <a:latin typeface="Arial"/>
                <a:cs typeface="Arial"/>
              </a:rPr>
              <a:t> </a:t>
            </a:r>
            <a:r>
              <a:rPr b="1" kern="0" spc="-5" dirty="0">
                <a:solidFill>
                  <a:sysClr val="windowText" lastClr="000000"/>
                </a:solidFill>
                <a:latin typeface="Arial"/>
                <a:cs typeface="Arial"/>
              </a:rPr>
              <a:t>level</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104453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4246630" y="447640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txBox="1"/>
          <p:nvPr/>
        </p:nvSpPr>
        <p:spPr>
          <a:xfrm>
            <a:off x="3799792" y="3142601"/>
            <a:ext cx="1033780" cy="459741"/>
          </a:xfrm>
          <a:prstGeom prst="rect">
            <a:avLst/>
          </a:prstGeom>
          <a:solidFill>
            <a:srgbClr val="38751C"/>
          </a:solidFill>
        </p:spPr>
        <p:txBody>
          <a:bodyPr vert="horz" wrap="square" lIns="0" tIns="180975" rIns="0" bIns="0" rtlCol="0">
            <a:spAutoFit/>
          </a:bodyPr>
          <a:lstStyle/>
          <a:p>
            <a:pPr marL="268605">
              <a:spcBef>
                <a:spcPts val="1425"/>
              </a:spcBef>
            </a:pPr>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9" name="object 9"/>
          <p:cNvSpPr/>
          <p:nvPr/>
        </p:nvSpPr>
        <p:spPr>
          <a:xfrm>
            <a:off x="4316491" y="3914119"/>
            <a:ext cx="0" cy="252095"/>
          </a:xfrm>
          <a:custGeom>
            <a:avLst/>
            <a:gdLst/>
            <a:ahLst/>
            <a:cxnLst/>
            <a:rect l="l" t="t" r="r" b="b"/>
            <a:pathLst>
              <a:path h="252095">
                <a:moveTo>
                  <a:pt x="0" y="2516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0" name="object 10"/>
          <p:cNvSpPr/>
          <p:nvPr/>
        </p:nvSpPr>
        <p:spPr>
          <a:xfrm>
            <a:off x="4285016" y="3827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1" name="object 11"/>
          <p:cNvSpPr/>
          <p:nvPr/>
        </p:nvSpPr>
        <p:spPr>
          <a:xfrm>
            <a:off x="4835416"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4839616"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TextBox 16"/>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8" name="object 8"/>
          <p:cNvSpPr/>
          <p:nvPr/>
        </p:nvSpPr>
        <p:spPr>
          <a:xfrm>
            <a:off x="3799792" y="31426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19" name="object 9"/>
          <p:cNvSpPr txBox="1"/>
          <p:nvPr/>
        </p:nvSpPr>
        <p:spPr>
          <a:xfrm>
            <a:off x="4056146" y="3323932"/>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dirty="0">
              <a:solidFill>
                <a:sysClr val="windowText" lastClr="000000"/>
              </a:solidFill>
              <a:latin typeface="Arial"/>
              <a:cs typeface="Arial"/>
            </a:endParaRPr>
          </a:p>
        </p:txBody>
      </p:sp>
    </p:spTree>
    <p:extLst>
      <p:ext uri="{BB962C8B-B14F-4D97-AF65-F5344CB8AC3E}">
        <p14:creationId xmlns:p14="http://schemas.microsoft.com/office/powerpoint/2010/main" val="37939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4106541" y="41658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4246630" y="447640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3799792" y="31426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4056146" y="3323932"/>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10" name="object 10"/>
          <p:cNvSpPr txBox="1"/>
          <p:nvPr/>
        </p:nvSpPr>
        <p:spPr>
          <a:xfrm>
            <a:off x="4106541" y="1878280"/>
            <a:ext cx="420370" cy="598882"/>
          </a:xfrm>
          <a:prstGeom prst="rect">
            <a:avLst/>
          </a:prstGeom>
          <a:solidFill>
            <a:srgbClr val="C8DAF7"/>
          </a:solidFill>
          <a:ln w="9524">
            <a:solidFill>
              <a:srgbClr val="000000"/>
            </a:solidFill>
          </a:ln>
        </p:spPr>
        <p:txBody>
          <a:bodyPr vert="horz" wrap="square" lIns="0" tIns="6350" rIns="0" bIns="0" rtlCol="0" anchor="t">
            <a:spAutoFit/>
          </a:bodyPr>
          <a:lstStyle/>
          <a:p>
            <a:pPr>
              <a:spcBef>
                <a:spcPts val="50"/>
              </a:spcBef>
            </a:pPr>
            <a:endParaRPr sz="2050" kern="0" dirty="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p>
        </p:txBody>
      </p:sp>
      <p:sp>
        <p:nvSpPr>
          <p:cNvPr id="11" name="object 11"/>
          <p:cNvSpPr/>
          <p:nvPr/>
        </p:nvSpPr>
        <p:spPr>
          <a:xfrm>
            <a:off x="4316491" y="29082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4285016" y="28217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4316491" y="39140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4285016" y="38275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4835416"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4839616"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3612693" y="1708135"/>
            <a:ext cx="1360805" cy="1278890"/>
          </a:xfrm>
          <a:custGeom>
            <a:avLst/>
            <a:gdLst/>
            <a:ahLst/>
            <a:cxnLst/>
            <a:rect l="l" t="t" r="r" b="b"/>
            <a:pathLst>
              <a:path w="1360804" h="1278889">
                <a:moveTo>
                  <a:pt x="0" y="639298"/>
                </a:moveTo>
                <a:lnTo>
                  <a:pt x="1708" y="593642"/>
                </a:lnTo>
                <a:lnTo>
                  <a:pt x="6756" y="548853"/>
                </a:lnTo>
                <a:lnTo>
                  <a:pt x="15029" y="505038"/>
                </a:lnTo>
                <a:lnTo>
                  <a:pt x="26412" y="462305"/>
                </a:lnTo>
                <a:lnTo>
                  <a:pt x="40790" y="420764"/>
                </a:lnTo>
                <a:lnTo>
                  <a:pt x="58046" y="380522"/>
                </a:lnTo>
                <a:lnTo>
                  <a:pt x="78067" y="341687"/>
                </a:lnTo>
                <a:lnTo>
                  <a:pt x="100738" y="304367"/>
                </a:lnTo>
                <a:lnTo>
                  <a:pt x="125942" y="268672"/>
                </a:lnTo>
                <a:lnTo>
                  <a:pt x="153565" y="234708"/>
                </a:lnTo>
                <a:lnTo>
                  <a:pt x="183492" y="202584"/>
                </a:lnTo>
                <a:lnTo>
                  <a:pt x="215608" y="172408"/>
                </a:lnTo>
                <a:lnTo>
                  <a:pt x="249797" y="144289"/>
                </a:lnTo>
                <a:lnTo>
                  <a:pt x="285944" y="118335"/>
                </a:lnTo>
                <a:lnTo>
                  <a:pt x="323934" y="94653"/>
                </a:lnTo>
                <a:lnTo>
                  <a:pt x="363653" y="73352"/>
                </a:lnTo>
                <a:lnTo>
                  <a:pt x="404985" y="54540"/>
                </a:lnTo>
                <a:lnTo>
                  <a:pt x="447814" y="38326"/>
                </a:lnTo>
                <a:lnTo>
                  <a:pt x="492026" y="24817"/>
                </a:lnTo>
                <a:lnTo>
                  <a:pt x="537506" y="14121"/>
                </a:lnTo>
                <a:lnTo>
                  <a:pt x="584138" y="6348"/>
                </a:lnTo>
                <a:lnTo>
                  <a:pt x="631807" y="1605"/>
                </a:lnTo>
                <a:lnTo>
                  <a:pt x="680398" y="0"/>
                </a:lnTo>
                <a:lnTo>
                  <a:pt x="729400" y="1658"/>
                </a:lnTo>
                <a:lnTo>
                  <a:pt x="777865" y="6590"/>
                </a:lnTo>
                <a:lnTo>
                  <a:pt x="825620" y="14729"/>
                </a:lnTo>
                <a:lnTo>
                  <a:pt x="872495" y="26006"/>
                </a:lnTo>
                <a:lnTo>
                  <a:pt x="918316" y="40357"/>
                </a:lnTo>
                <a:lnTo>
                  <a:pt x="962914" y="57713"/>
                </a:lnTo>
                <a:lnTo>
                  <a:pt x="1006115" y="78009"/>
                </a:lnTo>
                <a:lnTo>
                  <a:pt x="1047748" y="101177"/>
                </a:lnTo>
                <a:lnTo>
                  <a:pt x="1087641" y="127150"/>
                </a:lnTo>
                <a:lnTo>
                  <a:pt x="1125623" y="155862"/>
                </a:lnTo>
                <a:lnTo>
                  <a:pt x="1161522" y="187247"/>
                </a:lnTo>
                <a:lnTo>
                  <a:pt x="1198109" y="224459"/>
                </a:lnTo>
                <a:lnTo>
                  <a:pt x="1231245" y="264021"/>
                </a:lnTo>
                <a:lnTo>
                  <a:pt x="1260837" y="305716"/>
                </a:lnTo>
                <a:lnTo>
                  <a:pt x="1286790" y="349330"/>
                </a:lnTo>
                <a:lnTo>
                  <a:pt x="1309009" y="394649"/>
                </a:lnTo>
                <a:lnTo>
                  <a:pt x="1327401" y="441458"/>
                </a:lnTo>
                <a:lnTo>
                  <a:pt x="1341870" y="489542"/>
                </a:lnTo>
                <a:lnTo>
                  <a:pt x="1352322" y="538686"/>
                </a:lnTo>
                <a:lnTo>
                  <a:pt x="1358662" y="588677"/>
                </a:lnTo>
                <a:lnTo>
                  <a:pt x="1360797" y="639298"/>
                </a:lnTo>
                <a:lnTo>
                  <a:pt x="1359088" y="684954"/>
                </a:lnTo>
                <a:lnTo>
                  <a:pt x="1354040" y="729744"/>
                </a:lnTo>
                <a:lnTo>
                  <a:pt x="1345767" y="773559"/>
                </a:lnTo>
                <a:lnTo>
                  <a:pt x="1334384" y="816291"/>
                </a:lnTo>
                <a:lnTo>
                  <a:pt x="1320007" y="857832"/>
                </a:lnTo>
                <a:lnTo>
                  <a:pt x="1302750" y="898075"/>
                </a:lnTo>
                <a:lnTo>
                  <a:pt x="1282729" y="936910"/>
                </a:lnTo>
                <a:lnTo>
                  <a:pt x="1260059" y="974229"/>
                </a:lnTo>
                <a:lnTo>
                  <a:pt x="1234854" y="1009925"/>
                </a:lnTo>
                <a:lnTo>
                  <a:pt x="1207231" y="1043889"/>
                </a:lnTo>
                <a:lnTo>
                  <a:pt x="1177304" y="1076012"/>
                </a:lnTo>
                <a:lnTo>
                  <a:pt x="1145189" y="1106188"/>
                </a:lnTo>
                <a:lnTo>
                  <a:pt x="1111000" y="1134307"/>
                </a:lnTo>
                <a:lnTo>
                  <a:pt x="1074852" y="1160262"/>
                </a:lnTo>
                <a:lnTo>
                  <a:pt x="1036862" y="1183944"/>
                </a:lnTo>
                <a:lnTo>
                  <a:pt x="997143" y="1205244"/>
                </a:lnTo>
                <a:lnTo>
                  <a:pt x="955812" y="1224056"/>
                </a:lnTo>
                <a:lnTo>
                  <a:pt x="912982" y="1240271"/>
                </a:lnTo>
                <a:lnTo>
                  <a:pt x="868770" y="1253780"/>
                </a:lnTo>
                <a:lnTo>
                  <a:pt x="823291" y="1264475"/>
                </a:lnTo>
                <a:lnTo>
                  <a:pt x="776659" y="1272248"/>
                </a:lnTo>
                <a:lnTo>
                  <a:pt x="728989" y="1276992"/>
                </a:lnTo>
                <a:lnTo>
                  <a:pt x="680398" y="1278597"/>
                </a:lnTo>
                <a:lnTo>
                  <a:pt x="631807" y="1276992"/>
                </a:lnTo>
                <a:lnTo>
                  <a:pt x="584138" y="1272248"/>
                </a:lnTo>
                <a:lnTo>
                  <a:pt x="537506" y="1264475"/>
                </a:lnTo>
                <a:lnTo>
                  <a:pt x="492026" y="1253780"/>
                </a:lnTo>
                <a:lnTo>
                  <a:pt x="447814" y="1240271"/>
                </a:lnTo>
                <a:lnTo>
                  <a:pt x="404985" y="1224056"/>
                </a:lnTo>
                <a:lnTo>
                  <a:pt x="363653" y="1205244"/>
                </a:lnTo>
                <a:lnTo>
                  <a:pt x="323934" y="1183944"/>
                </a:lnTo>
                <a:lnTo>
                  <a:pt x="285944" y="1160262"/>
                </a:lnTo>
                <a:lnTo>
                  <a:pt x="249797" y="1134307"/>
                </a:lnTo>
                <a:lnTo>
                  <a:pt x="215608" y="1106188"/>
                </a:lnTo>
                <a:lnTo>
                  <a:pt x="183492" y="1076012"/>
                </a:lnTo>
                <a:lnTo>
                  <a:pt x="153565" y="1043889"/>
                </a:lnTo>
                <a:lnTo>
                  <a:pt x="125942" y="1009925"/>
                </a:lnTo>
                <a:lnTo>
                  <a:pt x="100738" y="974229"/>
                </a:lnTo>
                <a:lnTo>
                  <a:pt x="78067" y="936910"/>
                </a:lnTo>
                <a:lnTo>
                  <a:pt x="58046" y="898075"/>
                </a:lnTo>
                <a:lnTo>
                  <a:pt x="40790" y="857832"/>
                </a:lnTo>
                <a:lnTo>
                  <a:pt x="26412" y="816291"/>
                </a:lnTo>
                <a:lnTo>
                  <a:pt x="15029" y="773559"/>
                </a:lnTo>
                <a:lnTo>
                  <a:pt x="6756" y="729744"/>
                </a:lnTo>
                <a:lnTo>
                  <a:pt x="1708" y="684954"/>
                </a:lnTo>
                <a:lnTo>
                  <a:pt x="0" y="639298"/>
                </a:lnTo>
                <a:close/>
              </a:path>
            </a:pathLst>
          </a:custGeom>
          <a:ln w="19049">
            <a:solidFill>
              <a:srgbClr val="FF0000"/>
            </a:solidFill>
          </a:ln>
        </p:spPr>
        <p:txBody>
          <a:bodyPr wrap="square" lIns="0" tIns="0" rIns="0" bIns="0" rtlCol="0"/>
          <a:lstStyle/>
          <a:p>
            <a:endParaRPr kern="0">
              <a:solidFill>
                <a:sysClr val="windowText" lastClr="000000"/>
              </a:solidFill>
            </a:endParaRPr>
          </a:p>
        </p:txBody>
      </p:sp>
      <p:sp>
        <p:nvSpPr>
          <p:cNvPr id="18" name="object 18"/>
          <p:cNvSpPr txBox="1"/>
          <p:nvPr/>
        </p:nvSpPr>
        <p:spPr>
          <a:xfrm>
            <a:off x="5113712" y="1897282"/>
            <a:ext cx="2705985" cy="1115690"/>
          </a:xfrm>
          <a:prstGeom prst="rect">
            <a:avLst/>
          </a:prstGeom>
        </p:spPr>
        <p:txBody>
          <a:bodyPr vert="horz" wrap="square" lIns="0" tIns="0" rIns="0" bIns="0" rtlCol="0">
            <a:spAutoFit/>
          </a:bodyPr>
          <a:lstStyle/>
          <a:p>
            <a:pPr marL="12700" marR="5080">
              <a:lnSpc>
                <a:spcPts val="2850"/>
              </a:lnSpc>
            </a:pPr>
            <a:r>
              <a:rPr sz="2400" kern="0" spc="-5" dirty="0">
                <a:solidFill>
                  <a:srgbClr val="FF0000"/>
                </a:solidFill>
                <a:latin typeface="Arial"/>
                <a:cs typeface="Arial"/>
              </a:rPr>
              <a:t>usually want to  </a:t>
            </a:r>
            <a:r>
              <a:rPr lang="en-US" sz="2400" kern="0" spc="-5" dirty="0">
                <a:solidFill>
                  <a:srgbClr val="FF0000"/>
                </a:solidFill>
                <a:latin typeface="Arial"/>
                <a:cs typeface="Arial"/>
              </a:rPr>
              <a:t>output a prediction </a:t>
            </a:r>
            <a:r>
              <a:rPr sz="2400" kern="0" spc="-5" dirty="0">
                <a:solidFill>
                  <a:srgbClr val="FF0000"/>
                </a:solidFill>
                <a:latin typeface="Arial"/>
                <a:cs typeface="Arial"/>
              </a:rPr>
              <a:t>at  some time</a:t>
            </a:r>
            <a:r>
              <a:rPr sz="2400" kern="0" spc="-50" dirty="0">
                <a:solidFill>
                  <a:srgbClr val="FF0000"/>
                </a:solidFill>
                <a:latin typeface="Arial"/>
                <a:cs typeface="Arial"/>
              </a:rPr>
              <a:t> </a:t>
            </a:r>
            <a:r>
              <a:rPr sz="2400" kern="0" spc="-5" dirty="0">
                <a:solidFill>
                  <a:srgbClr val="FF0000"/>
                </a:solidFill>
                <a:latin typeface="Arial"/>
                <a:cs typeface="Arial"/>
              </a:rPr>
              <a:t>steps</a:t>
            </a:r>
            <a:endParaRPr sz="2400" kern="0" dirty="0">
              <a:solidFill>
                <a:sysClr val="windowText" lastClr="000000"/>
              </a:solidFill>
              <a:latin typeface="Arial"/>
              <a:cs typeface="Arial"/>
            </a:endParaRPr>
          </a:p>
        </p:txBody>
      </p:sp>
      <p:sp>
        <p:nvSpPr>
          <p:cNvPr id="23" name="TextBox 22"/>
          <p:cNvSpPr txBox="1"/>
          <p:nvPr/>
        </p:nvSpPr>
        <p:spPr>
          <a:xfrm>
            <a:off x="-1" y="6581001"/>
            <a:ext cx="2333297" cy="276999"/>
          </a:xfrm>
          <a:prstGeom prst="rect">
            <a:avLst/>
          </a:prstGeom>
          <a:noFill/>
        </p:spPr>
        <p:txBody>
          <a:bodyPr wrap="square" rtlCol="0">
            <a:spAutoFit/>
          </a:bodyPr>
          <a:lstStyle/>
          <a:p>
            <a:r>
              <a:rPr lang="en-US" sz="1200" dirty="0"/>
              <a:t>Adapted from Andrej </a:t>
            </a:r>
            <a:r>
              <a:rPr lang="en-US" sz="1200" dirty="0" err="1"/>
              <a:t>Karpathy</a:t>
            </a:r>
            <a:endParaRPr lang="en-US" sz="1200" dirty="0"/>
          </a:p>
        </p:txBody>
      </p:sp>
    </p:spTree>
    <p:extLst>
      <p:ext uri="{BB962C8B-B14F-4D97-AF65-F5344CB8AC3E}">
        <p14:creationId xmlns:p14="http://schemas.microsoft.com/office/powerpoint/2010/main" val="2908031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7843225" y="4425505"/>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7396384" y="30917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7652741" y="3273031"/>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7703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pPr>
            <a:endParaRPr sz="205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7913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7881608" y="27708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7913084" y="38631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7881608" y="3776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432008"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36209"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txBox="1"/>
          <p:nvPr/>
        </p:nvSpPr>
        <p:spPr>
          <a:xfrm>
            <a:off x="334750" y="1865484"/>
            <a:ext cx="4977765" cy="563245"/>
          </a:xfrm>
          <a:prstGeom prst="rect">
            <a:avLst/>
          </a:prstGeom>
        </p:spPr>
        <p:txBody>
          <a:bodyPr vert="horz" wrap="square" lIns="0" tIns="0" rIns="0" bIns="0" rtlCol="0">
            <a:spAutoFit/>
          </a:bodyPr>
          <a:lstStyle/>
          <a:p>
            <a:pPr marL="12700" marR="5080">
              <a:lnSpc>
                <a:spcPct val="100699"/>
              </a:lnSpc>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1861243" y="2927146"/>
            <a:ext cx="3955642" cy="655373"/>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9" name="object 19"/>
          <p:cNvSpPr/>
          <p:nvPr/>
        </p:nvSpPr>
        <p:spPr>
          <a:xfrm>
            <a:off x="1794396" y="2927145"/>
            <a:ext cx="621030" cy="61468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endParaRPr kern="0">
              <a:solidFill>
                <a:sysClr val="windowText" lastClr="000000"/>
              </a:solidFill>
            </a:endParaRPr>
          </a:p>
        </p:txBody>
      </p:sp>
      <p:sp>
        <p:nvSpPr>
          <p:cNvPr id="20" name="object 20"/>
          <p:cNvSpPr txBox="1"/>
          <p:nvPr/>
        </p:nvSpPr>
        <p:spPr>
          <a:xfrm>
            <a:off x="1194525" y="3614778"/>
            <a:ext cx="1329055" cy="375920"/>
          </a:xfrm>
          <a:prstGeom prst="rect">
            <a:avLst/>
          </a:prstGeom>
        </p:spPr>
        <p:txBody>
          <a:bodyPr vert="horz" wrap="square" lIns="0" tIns="0" rIns="0" bIns="0" rtlCol="0">
            <a:spAutoFit/>
          </a:bodyPr>
          <a:lstStyle/>
          <a:p>
            <a:pPr marL="12700"/>
            <a:r>
              <a:rPr sz="2400" kern="0" spc="-5" dirty="0">
                <a:solidFill>
                  <a:srgbClr val="0000FF"/>
                </a:solidFill>
                <a:latin typeface="Arial"/>
                <a:cs typeface="Arial"/>
              </a:rPr>
              <a:t>new</a:t>
            </a:r>
            <a:r>
              <a:rPr sz="2400" kern="0" spc="-75" dirty="0">
                <a:solidFill>
                  <a:srgbClr val="0000FF"/>
                </a:solidFill>
                <a:latin typeface="Arial"/>
                <a:cs typeface="Arial"/>
              </a:rPr>
              <a:t> </a:t>
            </a:r>
            <a:r>
              <a:rPr sz="2400" kern="0" spc="-5" dirty="0">
                <a:solidFill>
                  <a:srgbClr val="0000FF"/>
                </a:solidFill>
                <a:latin typeface="Arial"/>
                <a:cs typeface="Arial"/>
              </a:rPr>
              <a:t>state</a:t>
            </a:r>
            <a:endParaRPr sz="2400" kern="0">
              <a:solidFill>
                <a:sysClr val="windowText" lastClr="000000"/>
              </a:solidFill>
              <a:latin typeface="Arial"/>
              <a:cs typeface="Arial"/>
            </a:endParaRPr>
          </a:p>
        </p:txBody>
      </p:sp>
      <p:sp>
        <p:nvSpPr>
          <p:cNvPr id="21" name="object 21"/>
          <p:cNvSpPr/>
          <p:nvPr/>
        </p:nvSpPr>
        <p:spPr>
          <a:xfrm>
            <a:off x="3958016" y="2947795"/>
            <a:ext cx="939800" cy="61468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endParaRPr kern="0">
              <a:solidFill>
                <a:sysClr val="windowText" lastClr="000000"/>
              </a:solidFill>
            </a:endParaRPr>
          </a:p>
        </p:txBody>
      </p:sp>
      <p:sp>
        <p:nvSpPr>
          <p:cNvPr id="22" name="object 22"/>
          <p:cNvSpPr/>
          <p:nvPr/>
        </p:nvSpPr>
        <p:spPr>
          <a:xfrm>
            <a:off x="5070440" y="2947795"/>
            <a:ext cx="549275" cy="61468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endParaRPr kern="0">
              <a:solidFill>
                <a:sysClr val="windowText" lastClr="000000"/>
              </a:solidFill>
            </a:endParaRPr>
          </a:p>
        </p:txBody>
      </p:sp>
      <p:sp>
        <p:nvSpPr>
          <p:cNvPr id="23" name="object 23"/>
          <p:cNvSpPr txBox="1"/>
          <p:nvPr/>
        </p:nvSpPr>
        <p:spPr>
          <a:xfrm>
            <a:off x="3761889" y="3626351"/>
            <a:ext cx="3234055" cy="375920"/>
          </a:xfrm>
          <a:prstGeom prst="rect">
            <a:avLst/>
          </a:prstGeom>
        </p:spPr>
        <p:txBody>
          <a:bodyPr vert="horz" wrap="square" lIns="0" tIns="0" rIns="0" bIns="0" rtlCol="0">
            <a:spAutoFit/>
          </a:bodyPr>
          <a:lstStyle/>
          <a:p>
            <a:pPr marL="12700">
              <a:tabLst>
                <a:tab pos="1307465" algn="l"/>
              </a:tabLst>
            </a:pPr>
            <a:r>
              <a:rPr sz="3600" kern="0" spc="-7" baseline="2314" dirty="0">
                <a:solidFill>
                  <a:srgbClr val="38751C"/>
                </a:solidFill>
                <a:latin typeface="Arial"/>
                <a:cs typeface="Arial"/>
              </a:rPr>
              <a:t>old</a:t>
            </a:r>
            <a:r>
              <a:rPr sz="3600" kern="0" spc="7" baseline="2314" dirty="0">
                <a:solidFill>
                  <a:srgbClr val="38751C"/>
                </a:solidFill>
                <a:latin typeface="Arial"/>
                <a:cs typeface="Arial"/>
              </a:rPr>
              <a:t> </a:t>
            </a:r>
            <a:r>
              <a:rPr sz="3600" kern="0" spc="-7" baseline="2314" dirty="0">
                <a:solidFill>
                  <a:srgbClr val="38751C"/>
                </a:solidFill>
                <a:latin typeface="Arial"/>
                <a:cs typeface="Arial"/>
              </a:rPr>
              <a:t>state	</a:t>
            </a:r>
            <a:r>
              <a:rPr sz="2400" kern="0" spc="-5" dirty="0">
                <a:solidFill>
                  <a:srgbClr val="FF0000"/>
                </a:solidFill>
                <a:latin typeface="Arial"/>
                <a:cs typeface="Arial"/>
              </a:rPr>
              <a:t>input vector</a:t>
            </a:r>
            <a:r>
              <a:rPr sz="2400" kern="0" spc="-50" dirty="0">
                <a:solidFill>
                  <a:srgbClr val="FF0000"/>
                </a:solidFill>
                <a:latin typeface="Arial"/>
                <a:cs typeface="Arial"/>
              </a:rPr>
              <a:t> </a:t>
            </a:r>
            <a:r>
              <a:rPr sz="2400" kern="0" spc="-5" dirty="0">
                <a:solidFill>
                  <a:srgbClr val="FF0000"/>
                </a:solidFill>
                <a:latin typeface="Arial"/>
                <a:cs typeface="Arial"/>
              </a:rPr>
              <a:t>at</a:t>
            </a:r>
            <a:endParaRPr sz="2400" kern="0">
              <a:solidFill>
                <a:sysClr val="windowText" lastClr="000000"/>
              </a:solidFill>
              <a:latin typeface="Arial"/>
              <a:cs typeface="Arial"/>
            </a:endParaRPr>
          </a:p>
        </p:txBody>
      </p:sp>
      <p:sp>
        <p:nvSpPr>
          <p:cNvPr id="24" name="object 24"/>
          <p:cNvSpPr txBox="1"/>
          <p:nvPr/>
        </p:nvSpPr>
        <p:spPr>
          <a:xfrm>
            <a:off x="5057191" y="3988301"/>
            <a:ext cx="2091055" cy="375920"/>
          </a:xfrm>
          <a:prstGeom prst="rect">
            <a:avLst/>
          </a:prstGeom>
        </p:spPr>
        <p:txBody>
          <a:bodyPr vert="horz" wrap="square" lIns="0" tIns="0" rIns="0" bIns="0" rtlCol="0">
            <a:spAutoFit/>
          </a:bodyPr>
          <a:lstStyle/>
          <a:p>
            <a:pPr marL="12700"/>
            <a:r>
              <a:rPr sz="2400" kern="0" spc="-5" dirty="0">
                <a:solidFill>
                  <a:srgbClr val="FF0000"/>
                </a:solidFill>
                <a:latin typeface="Arial"/>
                <a:cs typeface="Arial"/>
              </a:rPr>
              <a:t>some time</a:t>
            </a:r>
            <a:r>
              <a:rPr sz="2400" kern="0" spc="-55"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5" name="object 25"/>
          <p:cNvSpPr/>
          <p:nvPr/>
        </p:nvSpPr>
        <p:spPr>
          <a:xfrm>
            <a:off x="3018718" y="2927145"/>
            <a:ext cx="720090" cy="61468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endParaRPr kern="0">
              <a:solidFill>
                <a:sysClr val="windowText" lastClr="000000"/>
              </a:solidFill>
            </a:endParaRPr>
          </a:p>
        </p:txBody>
      </p:sp>
      <p:sp>
        <p:nvSpPr>
          <p:cNvPr id="26" name="object 26"/>
          <p:cNvSpPr txBox="1"/>
          <p:nvPr/>
        </p:nvSpPr>
        <p:spPr>
          <a:xfrm>
            <a:off x="2107123" y="4283051"/>
            <a:ext cx="2564765" cy="737870"/>
          </a:xfrm>
          <a:prstGeom prst="rect">
            <a:avLst/>
          </a:prstGeom>
        </p:spPr>
        <p:txBody>
          <a:bodyPr vert="horz" wrap="square" lIns="0" tIns="0" rIns="0" bIns="0" rtlCol="0">
            <a:spAutoFit/>
          </a:bodyPr>
          <a:lstStyle/>
          <a:p>
            <a:pPr marL="12700">
              <a:lnSpc>
                <a:spcPts val="2865"/>
              </a:lnSpc>
            </a:pPr>
            <a:r>
              <a:rPr sz="2400" kern="0" spc="-5" dirty="0">
                <a:solidFill>
                  <a:srgbClr val="9900FF"/>
                </a:solidFill>
                <a:latin typeface="Arial"/>
                <a:cs typeface="Arial"/>
              </a:rPr>
              <a:t>some</a:t>
            </a:r>
            <a:r>
              <a:rPr sz="2400" kern="0" spc="-55" dirty="0">
                <a:solidFill>
                  <a:srgbClr val="9900FF"/>
                </a:solidFill>
                <a:latin typeface="Arial"/>
                <a:cs typeface="Arial"/>
              </a:rPr>
              <a:t> </a:t>
            </a:r>
            <a:r>
              <a:rPr sz="2400" kern="0" spc="-5" dirty="0">
                <a:solidFill>
                  <a:srgbClr val="9900FF"/>
                </a:solidFill>
                <a:latin typeface="Arial"/>
                <a:cs typeface="Arial"/>
              </a:rPr>
              <a:t>function</a:t>
            </a:r>
            <a:endParaRPr sz="2400" kern="0">
              <a:solidFill>
                <a:sysClr val="windowText" lastClr="000000"/>
              </a:solidFill>
              <a:latin typeface="Arial"/>
              <a:cs typeface="Arial"/>
            </a:endParaRPr>
          </a:p>
          <a:p>
            <a:pPr marL="12700">
              <a:lnSpc>
                <a:spcPts val="2865"/>
              </a:lnSpc>
            </a:pPr>
            <a:r>
              <a:rPr sz="2400" kern="0" spc="-5" dirty="0">
                <a:solidFill>
                  <a:srgbClr val="9900FF"/>
                </a:solidFill>
                <a:latin typeface="Arial"/>
                <a:cs typeface="Arial"/>
              </a:rPr>
              <a:t>with parameters</a:t>
            </a:r>
            <a:r>
              <a:rPr sz="2400" kern="0" spc="-40" dirty="0">
                <a:solidFill>
                  <a:srgbClr val="9900FF"/>
                </a:solidFill>
                <a:latin typeface="Arial"/>
                <a:cs typeface="Arial"/>
              </a:rPr>
              <a:t> </a:t>
            </a:r>
            <a:r>
              <a:rPr sz="2400" kern="0" spc="-5" dirty="0">
                <a:solidFill>
                  <a:srgbClr val="9900FF"/>
                </a:solidFill>
                <a:latin typeface="Arial"/>
                <a:cs typeface="Arial"/>
              </a:rPr>
              <a:t>W</a:t>
            </a:r>
            <a:endParaRPr sz="2400" kern="0">
              <a:solidFill>
                <a:sysClr val="windowText" lastClr="000000"/>
              </a:solidFill>
              <a:latin typeface="Arial"/>
              <a:cs typeface="Arial"/>
            </a:endParaRPr>
          </a:p>
        </p:txBody>
      </p:sp>
      <p:sp>
        <p:nvSpPr>
          <p:cNvPr id="27" name="object 27"/>
          <p:cNvSpPr/>
          <p:nvPr/>
        </p:nvSpPr>
        <p:spPr>
          <a:xfrm>
            <a:off x="3131368" y="3617444"/>
            <a:ext cx="171450" cy="680720"/>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endParaRPr kern="0">
              <a:solidFill>
                <a:sysClr val="windowText" lastClr="000000"/>
              </a:solidFill>
            </a:endParaRPr>
          </a:p>
        </p:txBody>
      </p:sp>
      <p:sp>
        <p:nvSpPr>
          <p:cNvPr id="32" name="TextBox 3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45509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6777" y="896386"/>
            <a:ext cx="5307965" cy="556895"/>
          </a:xfrm>
          <a:prstGeom prst="rect">
            <a:avLst/>
          </a:prstGeom>
        </p:spPr>
        <p:txBody>
          <a:bodyPr vert="horz" wrap="square" lIns="0" tIns="0" rIns="0" bIns="0" rtlCol="0">
            <a:spAutoFit/>
          </a:bodyPr>
          <a:lstStyle/>
          <a:p>
            <a:pPr marL="12700"/>
            <a:r>
              <a:rPr spc="-5" dirty="0"/>
              <a:t>Recurrent Neural</a:t>
            </a:r>
            <a:r>
              <a:rPr spc="-10" dirty="0"/>
              <a:t> </a:t>
            </a:r>
            <a:r>
              <a:rPr spc="-5" dirty="0"/>
              <a:t>Network</a:t>
            </a:r>
          </a:p>
        </p:txBody>
      </p:sp>
      <p:sp>
        <p:nvSpPr>
          <p:cNvPr id="5" name="object 5"/>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6" name="object 6"/>
          <p:cNvSpPr/>
          <p:nvPr/>
        </p:nvSpPr>
        <p:spPr>
          <a:xfrm>
            <a:off x="7703134" y="4114919"/>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7" name="object 7"/>
          <p:cNvSpPr txBox="1"/>
          <p:nvPr/>
        </p:nvSpPr>
        <p:spPr>
          <a:xfrm>
            <a:off x="7843225" y="4425505"/>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7396384" y="3091701"/>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9" name="object 9"/>
          <p:cNvSpPr txBox="1"/>
          <p:nvPr/>
        </p:nvSpPr>
        <p:spPr>
          <a:xfrm>
            <a:off x="7652741" y="3273031"/>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7703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pPr>
            <a:endParaRPr sz="205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7913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7881608" y="2770867"/>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7913084" y="3863119"/>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7881608" y="3776670"/>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432008"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36209"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txBox="1"/>
          <p:nvPr/>
        </p:nvSpPr>
        <p:spPr>
          <a:xfrm>
            <a:off x="334750" y="1865484"/>
            <a:ext cx="4977765" cy="563245"/>
          </a:xfrm>
          <a:prstGeom prst="rect">
            <a:avLst/>
          </a:prstGeom>
        </p:spPr>
        <p:txBody>
          <a:bodyPr vert="horz" wrap="square" lIns="0" tIns="0" rIns="0" bIns="0" rtlCol="0">
            <a:spAutoFit/>
          </a:bodyPr>
          <a:lstStyle/>
          <a:p>
            <a:pPr marL="12700" marR="5080">
              <a:lnSpc>
                <a:spcPct val="100699"/>
              </a:lnSpc>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1861243" y="2927146"/>
            <a:ext cx="3955642" cy="655373"/>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9" name="object 19"/>
          <p:cNvSpPr txBox="1"/>
          <p:nvPr/>
        </p:nvSpPr>
        <p:spPr>
          <a:xfrm>
            <a:off x="372099" y="4288091"/>
            <a:ext cx="5883275" cy="743793"/>
          </a:xfrm>
          <a:prstGeom prst="rect">
            <a:avLst/>
          </a:prstGeom>
        </p:spPr>
        <p:txBody>
          <a:bodyPr vert="horz" wrap="square" lIns="0" tIns="0" rIns="0" bIns="0" rtlCol="0">
            <a:spAutoFit/>
          </a:bodyPr>
          <a:lstStyle/>
          <a:p>
            <a:pPr marL="12700" marR="5080">
              <a:lnSpc>
                <a:spcPts val="2850"/>
              </a:lnSpc>
            </a:pPr>
            <a:r>
              <a:rPr sz="2400" kern="0" spc="-5" dirty="0">
                <a:solidFill>
                  <a:srgbClr val="FF0000"/>
                </a:solidFill>
                <a:latin typeface="Arial"/>
                <a:cs typeface="Arial"/>
              </a:rPr>
              <a:t>Notice: the same function and the same set  of parameters are used at every time</a:t>
            </a:r>
            <a:r>
              <a:rPr sz="2400" kern="0" spc="50"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4" name="TextBox 23"/>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196101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00124"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5" name="object 5"/>
          <p:cNvSpPr/>
          <p:nvPr/>
        </p:nvSpPr>
        <p:spPr>
          <a:xfrm>
            <a:off x="800124"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txBox="1"/>
          <p:nvPr/>
        </p:nvSpPr>
        <p:spPr>
          <a:xfrm>
            <a:off x="929322" y="4484066"/>
            <a:ext cx="139700" cy="285115"/>
          </a:xfrm>
          <a:prstGeom prst="rect">
            <a:avLst/>
          </a:prstGeom>
        </p:spPr>
        <p:txBody>
          <a:bodyPr vert="horz" wrap="square" lIns="0" tIns="0" rIns="0" bIns="0" rtlCol="0">
            <a:spAutoFit/>
          </a:bodyPr>
          <a:lstStyle/>
          <a:p>
            <a:pPr marL="12700"/>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7" name="object 7"/>
          <p:cNvSpPr/>
          <p:nvPr/>
        </p:nvSpPr>
        <p:spPr>
          <a:xfrm>
            <a:off x="509274" y="3227070"/>
            <a:ext cx="979805" cy="623570"/>
          </a:xfrm>
          <a:custGeom>
            <a:avLst/>
            <a:gdLst/>
            <a:ahLst/>
            <a:cxnLst/>
            <a:rect l="l" t="t" r="r" b="b"/>
            <a:pathLst>
              <a:path w="979805" h="623569">
                <a:moveTo>
                  <a:pt x="0" y="0"/>
                </a:moveTo>
                <a:lnTo>
                  <a:pt x="979798" y="0"/>
                </a:lnTo>
                <a:lnTo>
                  <a:pt x="979798" y="623098"/>
                </a:lnTo>
                <a:lnTo>
                  <a:pt x="0" y="623098"/>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8" name="object 8"/>
          <p:cNvSpPr txBox="1"/>
          <p:nvPr/>
        </p:nvSpPr>
        <p:spPr>
          <a:xfrm>
            <a:off x="738841" y="3391368"/>
            <a:ext cx="520700" cy="285115"/>
          </a:xfrm>
          <a:prstGeom prst="rect">
            <a:avLst/>
          </a:prstGeom>
        </p:spPr>
        <p:txBody>
          <a:bodyPr vert="horz" wrap="square" lIns="0" tIns="0" rIns="0" bIns="0" rtlCol="0">
            <a:spAutoFit/>
          </a:bodyPr>
          <a:lstStyle/>
          <a:p>
            <a:pPr marL="12700"/>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9" name="object 9"/>
          <p:cNvSpPr txBox="1"/>
          <p:nvPr/>
        </p:nvSpPr>
        <p:spPr>
          <a:xfrm>
            <a:off x="800124" y="2028323"/>
            <a:ext cx="398145" cy="573875"/>
          </a:xfrm>
          <a:prstGeom prst="rect">
            <a:avLst/>
          </a:prstGeom>
          <a:solidFill>
            <a:srgbClr val="C8DAF7"/>
          </a:solidFill>
          <a:ln w="9524">
            <a:solidFill>
              <a:srgbClr val="000000"/>
            </a:solidFill>
          </a:ln>
        </p:spPr>
        <p:txBody>
          <a:bodyPr vert="horz" wrap="square" lIns="0" tIns="4445" rIns="0" bIns="0" rtlCol="0">
            <a:spAutoFit/>
          </a:bodyPr>
          <a:lstStyle/>
          <a:p>
            <a:pPr>
              <a:spcBef>
                <a:spcPts val="35"/>
              </a:spcBef>
            </a:pPr>
            <a:endParaRPr sz="1900" kern="0">
              <a:solidFill>
                <a:sysClr val="windowText" lastClr="000000"/>
              </a:solidFill>
              <a:latin typeface="Times New Roman"/>
              <a:cs typeface="Times New Roman"/>
            </a:endParaRPr>
          </a:p>
          <a:p>
            <a:pPr algn="ct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0" name="object 10"/>
          <p:cNvSpPr/>
          <p:nvPr/>
        </p:nvSpPr>
        <p:spPr>
          <a:xfrm>
            <a:off x="999173" y="3010771"/>
            <a:ext cx="0" cy="216535"/>
          </a:xfrm>
          <a:custGeom>
            <a:avLst/>
            <a:gdLst/>
            <a:ahLst/>
            <a:cxnLst/>
            <a:rect l="l" t="t" r="r" b="b"/>
            <a:pathLst>
              <a:path h="216535">
                <a:moveTo>
                  <a:pt x="0" y="2162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1" name="object 11"/>
          <p:cNvSpPr/>
          <p:nvPr/>
        </p:nvSpPr>
        <p:spPr>
          <a:xfrm>
            <a:off x="967708" y="2924321"/>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2" name="object 12"/>
          <p:cNvSpPr/>
          <p:nvPr/>
        </p:nvSpPr>
        <p:spPr>
          <a:xfrm>
            <a:off x="999173" y="3964419"/>
            <a:ext cx="0" cy="233045"/>
          </a:xfrm>
          <a:custGeom>
            <a:avLst/>
            <a:gdLst/>
            <a:ahLst/>
            <a:cxnLst/>
            <a:rect l="l" t="t" r="r" b="b"/>
            <a:pathLst>
              <a:path h="233045">
                <a:moveTo>
                  <a:pt x="0" y="23279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967708" y="3877969"/>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1491202" y="3384745"/>
            <a:ext cx="495300" cy="259079"/>
          </a:xfrm>
          <a:custGeom>
            <a:avLst/>
            <a:gdLst/>
            <a:ahLst/>
            <a:cxnLst/>
            <a:rect l="l" t="t" r="r" b="b"/>
            <a:pathLst>
              <a:path w="495300" h="259080">
                <a:moveTo>
                  <a:pt x="0" y="0"/>
                </a:moveTo>
                <a:lnTo>
                  <a:pt x="30225" y="8592"/>
                </a:lnTo>
                <a:lnTo>
                  <a:pt x="73607" y="19675"/>
                </a:lnTo>
                <a:lnTo>
                  <a:pt x="126748" y="32805"/>
                </a:lnTo>
                <a:lnTo>
                  <a:pt x="186247" y="47540"/>
                </a:lnTo>
                <a:lnTo>
                  <a:pt x="248707" y="63436"/>
                </a:lnTo>
                <a:lnTo>
                  <a:pt x="310729" y="80050"/>
                </a:lnTo>
                <a:lnTo>
                  <a:pt x="368913" y="96940"/>
                </a:lnTo>
                <a:lnTo>
                  <a:pt x="419862" y="113663"/>
                </a:lnTo>
                <a:lnTo>
                  <a:pt x="460176" y="129776"/>
                </a:lnTo>
                <a:lnTo>
                  <a:pt x="495306" y="158399"/>
                </a:lnTo>
                <a:lnTo>
                  <a:pt x="482258" y="172515"/>
                </a:lnTo>
                <a:lnTo>
                  <a:pt x="398245" y="201090"/>
                </a:lnTo>
                <a:lnTo>
                  <a:pt x="336459" y="215054"/>
                </a:lnTo>
                <a:lnTo>
                  <a:pt x="267606" y="228474"/>
                </a:lnTo>
                <a:lnTo>
                  <a:pt x="223024" y="236480"/>
                </a:lnTo>
                <a:lnTo>
                  <a:pt x="178596" y="244112"/>
                </a:lnTo>
                <a:lnTo>
                  <a:pt x="135442" y="251311"/>
                </a:lnTo>
                <a:lnTo>
                  <a:pt x="94682" y="258024"/>
                </a:lnTo>
                <a:lnTo>
                  <a:pt x="90522" y="25872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1496612" y="3612494"/>
            <a:ext cx="90805" cy="62230"/>
          </a:xfrm>
          <a:custGeom>
            <a:avLst/>
            <a:gdLst/>
            <a:ahLst/>
            <a:cxnLst/>
            <a:rect l="l" t="t" r="r" b="b"/>
            <a:pathLst>
              <a:path w="90805" h="62230">
                <a:moveTo>
                  <a:pt x="79592" y="0"/>
                </a:moveTo>
                <a:lnTo>
                  <a:pt x="0" y="46124"/>
                </a:lnTo>
                <a:lnTo>
                  <a:pt x="90629" y="61949"/>
                </a:lnTo>
                <a:lnTo>
                  <a:pt x="79592"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2986970" y="3532870"/>
            <a:ext cx="4606465" cy="435599"/>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7" name="object 17"/>
          <p:cNvSpPr/>
          <p:nvPr/>
        </p:nvSpPr>
        <p:spPr>
          <a:xfrm>
            <a:off x="2986970" y="4317994"/>
            <a:ext cx="1863771" cy="435599"/>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18" name="object 18"/>
          <p:cNvSpPr txBox="1">
            <a:spLocks noGrp="1"/>
          </p:cNvSpPr>
          <p:nvPr>
            <p:ph type="title"/>
          </p:nvPr>
        </p:nvSpPr>
        <p:spPr>
          <a:xfrm>
            <a:off x="1014770" y="896385"/>
            <a:ext cx="7110730" cy="835660"/>
          </a:xfrm>
          <a:prstGeom prst="rect">
            <a:avLst/>
          </a:prstGeom>
        </p:spPr>
        <p:txBody>
          <a:bodyPr vert="horz" wrap="square" lIns="0" tIns="0" rIns="0" bIns="0" rtlCol="0">
            <a:spAutoFit/>
          </a:bodyPr>
          <a:lstStyle/>
          <a:p>
            <a:pPr marL="12700"/>
            <a:r>
              <a:rPr spc="-5" dirty="0"/>
              <a:t>(Vanilla) Recurrent Neural</a:t>
            </a:r>
            <a:r>
              <a:rPr spc="25" dirty="0"/>
              <a:t> </a:t>
            </a:r>
            <a:r>
              <a:rPr spc="-5" dirty="0"/>
              <a:t>Network</a:t>
            </a:r>
          </a:p>
          <a:p>
            <a:pPr marL="60960">
              <a:spcBef>
                <a:spcPts val="15"/>
              </a:spcBef>
            </a:pPr>
            <a:r>
              <a:rPr sz="1800" spc="-5" dirty="0"/>
              <a:t>The state consists of a single </a:t>
            </a:r>
            <a:r>
              <a:rPr sz="1800" i="1" spc="-5" dirty="0"/>
              <a:t>“hidden” </a:t>
            </a:r>
            <a:r>
              <a:rPr sz="1800" spc="-5" dirty="0"/>
              <a:t>vector</a:t>
            </a:r>
            <a:r>
              <a:rPr sz="1800" spc="110" dirty="0"/>
              <a:t> </a:t>
            </a:r>
            <a:r>
              <a:rPr sz="1800" b="1" spc="-5" dirty="0"/>
              <a:t>h</a:t>
            </a:r>
            <a:r>
              <a:rPr sz="1800" spc="-5" dirty="0"/>
              <a:t>:</a:t>
            </a:r>
            <a:endParaRPr sz="1800" dirty="0"/>
          </a:p>
        </p:txBody>
      </p:sp>
      <p:sp>
        <p:nvSpPr>
          <p:cNvPr id="19" name="object 19"/>
          <p:cNvSpPr/>
          <p:nvPr/>
        </p:nvSpPr>
        <p:spPr>
          <a:xfrm>
            <a:off x="3651293" y="2216672"/>
            <a:ext cx="3023943" cy="500998"/>
          </a:xfrm>
          <a:prstGeom prst="rect">
            <a:avLst/>
          </a:prstGeom>
          <a:blipFill>
            <a:blip r:embed="rId4" cstate="print"/>
            <a:stretch>
              <a:fillRect/>
            </a:stretch>
          </a:blipFill>
        </p:spPr>
        <p:txBody>
          <a:bodyPr wrap="square" lIns="0" tIns="0" rIns="0" bIns="0" rtlCol="0"/>
          <a:lstStyle/>
          <a:p>
            <a:endParaRPr kern="0">
              <a:solidFill>
                <a:sysClr val="windowText" lastClr="000000"/>
              </a:solidFill>
            </a:endParaRPr>
          </a:p>
        </p:txBody>
      </p:sp>
      <p:sp>
        <p:nvSpPr>
          <p:cNvPr id="20" name="object 20"/>
          <p:cNvSpPr/>
          <p:nvPr/>
        </p:nvSpPr>
        <p:spPr>
          <a:xfrm>
            <a:off x="4982590" y="2896420"/>
            <a:ext cx="0" cy="377190"/>
          </a:xfrm>
          <a:custGeom>
            <a:avLst/>
            <a:gdLst/>
            <a:ahLst/>
            <a:cxnLst/>
            <a:rect l="l" t="t" r="r" b="b"/>
            <a:pathLst>
              <a:path h="377189">
                <a:moveTo>
                  <a:pt x="0" y="0"/>
                </a:moveTo>
                <a:lnTo>
                  <a:pt x="0" y="376649"/>
                </a:lnTo>
              </a:path>
            </a:pathLst>
          </a:custGeom>
          <a:ln w="9524">
            <a:solidFill>
              <a:srgbClr val="666666"/>
            </a:solidFill>
          </a:ln>
        </p:spPr>
        <p:txBody>
          <a:bodyPr wrap="square" lIns="0" tIns="0" rIns="0" bIns="0" rtlCol="0"/>
          <a:lstStyle/>
          <a:p>
            <a:endParaRPr kern="0">
              <a:solidFill>
                <a:sysClr val="windowText" lastClr="000000"/>
              </a:solidFill>
            </a:endParaRPr>
          </a:p>
        </p:txBody>
      </p:sp>
      <p:sp>
        <p:nvSpPr>
          <p:cNvPr id="21" name="object 21"/>
          <p:cNvSpPr/>
          <p:nvPr/>
        </p:nvSpPr>
        <p:spPr>
          <a:xfrm>
            <a:off x="4966865" y="3273071"/>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666666"/>
            </a:solidFill>
          </a:ln>
        </p:spPr>
        <p:txBody>
          <a:bodyPr wrap="square" lIns="0" tIns="0" rIns="0" bIns="0" rtlCol="0"/>
          <a:lstStyle/>
          <a:p>
            <a:endParaRPr kern="0">
              <a:solidFill>
                <a:sysClr val="windowText" lastClr="000000"/>
              </a:solidFill>
            </a:endParaRPr>
          </a:p>
        </p:txBody>
      </p:sp>
      <p:sp>
        <p:nvSpPr>
          <p:cNvPr id="26" name="TextBox 25"/>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365410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4949" y="1261222"/>
            <a:ext cx="2343150" cy="1115690"/>
          </a:xfrm>
          <a:prstGeom prst="rect">
            <a:avLst/>
          </a:prstGeom>
        </p:spPr>
        <p:txBody>
          <a:bodyPr vert="horz" wrap="square" lIns="0" tIns="0" rIns="0" bIns="0" rtlCol="0">
            <a:spAutoFit/>
          </a:bodyPr>
          <a:lstStyle/>
          <a:p>
            <a:pPr marL="12700" marR="5080">
              <a:lnSpc>
                <a:spcPts val="2850"/>
              </a:lnSpc>
            </a:pPr>
            <a:r>
              <a:rPr sz="2400" b="1" spc="-5" dirty="0"/>
              <a:t>Character-level  language</a:t>
            </a:r>
            <a:r>
              <a:rPr sz="2400" b="1" spc="-60" dirty="0"/>
              <a:t> </a:t>
            </a:r>
            <a:r>
              <a:rPr sz="2400" b="1" spc="-5" dirty="0"/>
              <a:t>model  example</a:t>
            </a:r>
            <a:endParaRPr sz="2400"/>
          </a:p>
        </p:txBody>
      </p:sp>
      <p:sp>
        <p:nvSpPr>
          <p:cNvPr id="5" name="object 5"/>
          <p:cNvSpPr txBox="1"/>
          <p:nvPr/>
        </p:nvSpPr>
        <p:spPr>
          <a:xfrm>
            <a:off x="244950" y="2709019"/>
            <a:ext cx="1634489" cy="743793"/>
          </a:xfrm>
          <a:prstGeom prst="rect">
            <a:avLst/>
          </a:prstGeom>
        </p:spPr>
        <p:txBody>
          <a:bodyPr vert="horz" wrap="square" lIns="0" tIns="0" rIns="0" bIns="0" rtlCol="0">
            <a:spAutoFit/>
          </a:bodyPr>
          <a:lstStyle/>
          <a:p>
            <a:pPr marL="12700" marR="508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p:txBody>
      </p:sp>
      <p:sp>
        <p:nvSpPr>
          <p:cNvPr id="6" name="object 6"/>
          <p:cNvSpPr txBox="1"/>
          <p:nvPr/>
        </p:nvSpPr>
        <p:spPr>
          <a:xfrm>
            <a:off x="244949" y="3794866"/>
            <a:ext cx="2294890" cy="1115690"/>
          </a:xfrm>
          <a:prstGeom prst="rect">
            <a:avLst/>
          </a:prstGeom>
        </p:spPr>
        <p:txBody>
          <a:bodyPr vert="horz" wrap="square" lIns="0" tIns="0" rIns="0" bIns="0" rtlCol="0">
            <a:spAutoFit/>
          </a:bodyPr>
          <a:lstStyle/>
          <a:p>
            <a:pPr marL="12700" marR="508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7" name="object 7"/>
          <p:cNvSpPr/>
          <p:nvPr/>
        </p:nvSpPr>
        <p:spPr>
          <a:xfrm>
            <a:off x="7912510" y="2745896"/>
            <a:ext cx="309245" cy="578373"/>
          </a:xfrm>
          <a:custGeom>
            <a:avLst/>
            <a:gdLst/>
            <a:ahLst/>
            <a:cxnLst/>
            <a:rect l="l" t="t" r="r" b="b"/>
            <a:pathLst>
              <a:path w="309245" h="674369">
                <a:moveTo>
                  <a:pt x="0" y="0"/>
                </a:moveTo>
                <a:lnTo>
                  <a:pt x="309074" y="0"/>
                </a:lnTo>
                <a:lnTo>
                  <a:pt x="309074" y="674073"/>
                </a:lnTo>
                <a:lnTo>
                  <a:pt x="0" y="674073"/>
                </a:lnTo>
                <a:lnTo>
                  <a:pt x="0" y="0"/>
                </a:lnTo>
                <a:close/>
              </a:path>
            </a:pathLst>
          </a:custGeom>
          <a:solidFill>
            <a:srgbClr val="F4CCCC"/>
          </a:solidFill>
        </p:spPr>
        <p:txBody>
          <a:bodyPr wrap="square" lIns="0" tIns="0" rIns="0" bIns="0" rtlCol="0"/>
          <a:lstStyle/>
          <a:p>
            <a:endParaRPr kern="0">
              <a:solidFill>
                <a:sysClr val="windowText" lastClr="000000"/>
              </a:solidFill>
            </a:endParaRPr>
          </a:p>
        </p:txBody>
      </p:sp>
      <p:sp>
        <p:nvSpPr>
          <p:cNvPr id="8" name="object 8"/>
          <p:cNvSpPr/>
          <p:nvPr/>
        </p:nvSpPr>
        <p:spPr>
          <a:xfrm>
            <a:off x="7912510" y="2745896"/>
            <a:ext cx="309245" cy="550658"/>
          </a:xfrm>
          <a:custGeom>
            <a:avLst/>
            <a:gdLst/>
            <a:ahLst/>
            <a:cxnLst/>
            <a:rect l="l" t="t" r="r" b="b"/>
            <a:pathLst>
              <a:path w="309245" h="674369">
                <a:moveTo>
                  <a:pt x="0" y="0"/>
                </a:moveTo>
                <a:lnTo>
                  <a:pt x="309074" y="0"/>
                </a:lnTo>
                <a:lnTo>
                  <a:pt x="309074" y="674073"/>
                </a:lnTo>
                <a:lnTo>
                  <a:pt x="0" y="674073"/>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9" name="object 9"/>
          <p:cNvSpPr/>
          <p:nvPr/>
        </p:nvSpPr>
        <p:spPr>
          <a:xfrm>
            <a:off x="7686684" y="1992672"/>
            <a:ext cx="760730" cy="483870"/>
          </a:xfrm>
          <a:custGeom>
            <a:avLst/>
            <a:gdLst/>
            <a:ahLst/>
            <a:cxnLst/>
            <a:rect l="l" t="t" r="r" b="b"/>
            <a:pathLst>
              <a:path w="760729" h="483869">
                <a:moveTo>
                  <a:pt x="0" y="0"/>
                </a:moveTo>
                <a:lnTo>
                  <a:pt x="760723" y="0"/>
                </a:lnTo>
                <a:lnTo>
                  <a:pt x="760723" y="483774"/>
                </a:lnTo>
                <a:lnTo>
                  <a:pt x="0" y="483774"/>
                </a:lnTo>
                <a:lnTo>
                  <a:pt x="0" y="0"/>
                </a:lnTo>
                <a:close/>
              </a:path>
            </a:pathLst>
          </a:custGeom>
          <a:solidFill>
            <a:srgbClr val="38751C"/>
          </a:solidFill>
        </p:spPr>
        <p:txBody>
          <a:bodyPr wrap="square" lIns="0" tIns="0" rIns="0" bIns="0" rtlCol="0"/>
          <a:lstStyle/>
          <a:p>
            <a:endParaRPr kern="0">
              <a:solidFill>
                <a:sysClr val="windowText" lastClr="000000"/>
              </a:solidFill>
            </a:endParaRPr>
          </a:p>
        </p:txBody>
      </p:sp>
      <p:sp>
        <p:nvSpPr>
          <p:cNvPr id="10" name="object 10"/>
          <p:cNvSpPr txBox="1"/>
          <p:nvPr/>
        </p:nvSpPr>
        <p:spPr>
          <a:xfrm>
            <a:off x="7450884" y="973972"/>
            <a:ext cx="1436370" cy="2369880"/>
          </a:xfrm>
          <a:prstGeom prst="rect">
            <a:avLst/>
          </a:prstGeom>
          <a:ln w="9524">
            <a:solidFill>
              <a:srgbClr val="000000"/>
            </a:solidFill>
          </a:ln>
        </p:spPr>
        <p:txBody>
          <a:bodyPr vert="horz" wrap="square" lIns="0" tIns="0" rIns="0" bIns="0" rtlCol="0">
            <a:spAutoFit/>
          </a:bodyPr>
          <a:lstStyle/>
          <a:p>
            <a:endParaRPr kern="0" dirty="0">
              <a:solidFill>
                <a:sysClr val="windowText" lastClr="000000"/>
              </a:solidFill>
              <a:latin typeface="Times New Roman"/>
              <a:cs typeface="Times New Roman"/>
            </a:endParaRPr>
          </a:p>
          <a:p>
            <a:endParaRPr kern="0" dirty="0">
              <a:solidFill>
                <a:sysClr val="windowText" lastClr="000000"/>
              </a:solidFill>
              <a:latin typeface="Times New Roman"/>
              <a:cs typeface="Times New Roman"/>
            </a:endParaRPr>
          </a:p>
          <a:p>
            <a:endParaRPr kern="0" dirty="0">
              <a:solidFill>
                <a:sysClr val="windowText" lastClr="000000"/>
              </a:solidFill>
              <a:latin typeface="Times New Roman"/>
              <a:cs typeface="Times New Roman"/>
            </a:endParaRPr>
          </a:p>
          <a:p>
            <a:pPr>
              <a:spcBef>
                <a:spcPts val="15"/>
              </a:spcBef>
            </a:pPr>
            <a:endParaRPr sz="2500" kern="0" dirty="0">
              <a:solidFill>
                <a:sysClr val="windowText" lastClr="000000"/>
              </a:solidFill>
              <a:latin typeface="Times New Roman"/>
              <a:cs typeface="Times New Roman"/>
            </a:endParaRPr>
          </a:p>
          <a:p>
            <a:pPr marR="195580" algn="ctr"/>
            <a:r>
              <a:rPr kern="0" spc="-5" dirty="0">
                <a:solidFill>
                  <a:srgbClr val="FFFFFF"/>
                </a:solidFill>
                <a:latin typeface="Arial"/>
                <a:cs typeface="Arial"/>
              </a:rPr>
              <a:t>RNN</a:t>
            </a:r>
            <a:endParaRPr kern="0" dirty="0">
              <a:solidFill>
                <a:sysClr val="windowText" lastClr="000000"/>
              </a:solidFill>
              <a:latin typeface="Arial"/>
              <a:cs typeface="Arial"/>
            </a:endParaRPr>
          </a:p>
          <a:p>
            <a:endParaRPr kern="0" dirty="0">
              <a:solidFill>
                <a:sysClr val="windowText" lastClr="000000"/>
              </a:solidFill>
              <a:latin typeface="Times New Roman"/>
              <a:cs typeface="Times New Roman"/>
            </a:endParaRPr>
          </a:p>
          <a:p>
            <a:pPr>
              <a:spcBef>
                <a:spcPts val="35"/>
              </a:spcBef>
            </a:pPr>
            <a:endParaRPr sz="2100" kern="0" dirty="0">
              <a:solidFill>
                <a:sysClr val="windowText" lastClr="000000"/>
              </a:solidFill>
              <a:latin typeface="Times New Roman"/>
              <a:cs typeface="Times New Roman"/>
            </a:endParaRPr>
          </a:p>
          <a:p>
            <a:pPr marR="195580" algn="ctr"/>
            <a:r>
              <a:rPr kern="0" dirty="0">
                <a:solidFill>
                  <a:sysClr val="windowText" lastClr="000000"/>
                </a:solidFill>
                <a:latin typeface="Arial"/>
                <a:cs typeface="Arial"/>
              </a:rPr>
              <a:t>x</a:t>
            </a:r>
          </a:p>
        </p:txBody>
      </p:sp>
      <p:sp>
        <p:nvSpPr>
          <p:cNvPr id="11" name="object 11"/>
          <p:cNvSpPr txBox="1"/>
          <p:nvPr/>
        </p:nvSpPr>
        <p:spPr>
          <a:xfrm>
            <a:off x="7912510" y="1061964"/>
            <a:ext cx="309245" cy="463588"/>
          </a:xfrm>
          <a:prstGeom prst="rect">
            <a:avLst/>
          </a:prstGeom>
          <a:solidFill>
            <a:srgbClr val="C8DAF7"/>
          </a:solidFill>
          <a:ln w="9524">
            <a:solidFill>
              <a:srgbClr val="000000"/>
            </a:solidFill>
          </a:ln>
        </p:spPr>
        <p:txBody>
          <a:bodyPr vert="horz" wrap="square" lIns="0" tIns="184785" rIns="0" bIns="0" rtlCol="0">
            <a:spAutoFit/>
          </a:bodyPr>
          <a:lstStyle/>
          <a:p>
            <a:pPr marL="92075">
              <a:spcBef>
                <a:spcPts val="1455"/>
              </a:spcBef>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2" name="object 12"/>
          <p:cNvSpPr/>
          <p:nvPr/>
        </p:nvSpPr>
        <p:spPr>
          <a:xfrm>
            <a:off x="8067033" y="1850528"/>
            <a:ext cx="0" cy="142240"/>
          </a:xfrm>
          <a:custGeom>
            <a:avLst/>
            <a:gdLst/>
            <a:ahLst/>
            <a:cxnLst/>
            <a:rect l="l" t="t" r="r" b="b"/>
            <a:pathLst>
              <a:path h="142240">
                <a:moveTo>
                  <a:pt x="0" y="142144"/>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3" name="object 13"/>
          <p:cNvSpPr/>
          <p:nvPr/>
        </p:nvSpPr>
        <p:spPr>
          <a:xfrm>
            <a:off x="8035583" y="1764079"/>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4" name="object 14"/>
          <p:cNvSpPr/>
          <p:nvPr/>
        </p:nvSpPr>
        <p:spPr>
          <a:xfrm>
            <a:off x="8067033" y="2590707"/>
            <a:ext cx="0" cy="155575"/>
          </a:xfrm>
          <a:custGeom>
            <a:avLst/>
            <a:gdLst/>
            <a:ahLst/>
            <a:cxnLst/>
            <a:rect l="l" t="t" r="r" b="b"/>
            <a:pathLst>
              <a:path h="155575">
                <a:moveTo>
                  <a:pt x="0" y="155189"/>
                </a:moveTo>
                <a:lnTo>
                  <a:pt x="0" y="0"/>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5" name="object 15"/>
          <p:cNvSpPr/>
          <p:nvPr/>
        </p:nvSpPr>
        <p:spPr>
          <a:xfrm>
            <a:off x="8035583" y="2504257"/>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6" name="object 16"/>
          <p:cNvSpPr/>
          <p:nvPr/>
        </p:nvSpPr>
        <p:spPr>
          <a:xfrm>
            <a:off x="8449057" y="2115089"/>
            <a:ext cx="384810" cy="196850"/>
          </a:xfrm>
          <a:custGeom>
            <a:avLst/>
            <a:gdLst/>
            <a:ahLst/>
            <a:cxnLst/>
            <a:rect l="l" t="t" r="r" b="b"/>
            <a:pathLst>
              <a:path w="384809" h="196850">
                <a:moveTo>
                  <a:pt x="0" y="0"/>
                </a:moveTo>
                <a:lnTo>
                  <a:pt x="30163" y="8428"/>
                </a:lnTo>
                <a:lnTo>
                  <a:pt x="74709" y="19630"/>
                </a:lnTo>
                <a:lnTo>
                  <a:pt x="128820" y="32978"/>
                </a:lnTo>
                <a:lnTo>
                  <a:pt x="187677" y="47845"/>
                </a:lnTo>
                <a:lnTo>
                  <a:pt x="246464" y="63602"/>
                </a:lnTo>
                <a:lnTo>
                  <a:pt x="300362" y="79622"/>
                </a:lnTo>
                <a:lnTo>
                  <a:pt x="344554" y="95278"/>
                </a:lnTo>
                <a:lnTo>
                  <a:pt x="384549" y="122984"/>
                </a:lnTo>
                <a:lnTo>
                  <a:pt x="369218" y="136718"/>
                </a:lnTo>
                <a:lnTo>
                  <a:pt x="330005" y="150614"/>
                </a:lnTo>
                <a:lnTo>
                  <a:pt x="273870" y="164298"/>
                </a:lnTo>
                <a:lnTo>
                  <a:pt x="207774" y="177397"/>
                </a:lnTo>
                <a:lnTo>
                  <a:pt x="155834" y="186610"/>
                </a:lnTo>
                <a:lnTo>
                  <a:pt x="113382" y="193761"/>
                </a:lnTo>
                <a:lnTo>
                  <a:pt x="105149" y="195124"/>
                </a:lnTo>
                <a:lnTo>
                  <a:pt x="95499" y="196714"/>
                </a:lnTo>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17" name="object 17"/>
          <p:cNvSpPr/>
          <p:nvPr/>
        </p:nvSpPr>
        <p:spPr>
          <a:xfrm>
            <a:off x="8459408" y="2280812"/>
            <a:ext cx="90805" cy="62230"/>
          </a:xfrm>
          <a:custGeom>
            <a:avLst/>
            <a:gdLst/>
            <a:ahLst/>
            <a:cxnLst/>
            <a:rect l="l" t="t" r="r" b="b"/>
            <a:pathLst>
              <a:path w="90804" h="62230">
                <a:moveTo>
                  <a:pt x="79724" y="0"/>
                </a:moveTo>
                <a:lnTo>
                  <a:pt x="0" y="45909"/>
                </a:lnTo>
                <a:lnTo>
                  <a:pt x="90574" y="61987"/>
                </a:lnTo>
                <a:lnTo>
                  <a:pt x="79724" y="0"/>
                </a:lnTo>
                <a:close/>
              </a:path>
            </a:pathLst>
          </a:custGeom>
          <a:ln w="19049">
            <a:solidFill>
              <a:srgbClr val="000000"/>
            </a:solidFill>
          </a:ln>
        </p:spPr>
        <p:txBody>
          <a:bodyPr wrap="square" lIns="0" tIns="0" rIns="0" bIns="0" rtlCol="0"/>
          <a:lstStyle/>
          <a:p>
            <a:endParaRPr kern="0">
              <a:solidFill>
                <a:sysClr val="windowText" lastClr="000000"/>
              </a:solidFill>
            </a:endParaRPr>
          </a:p>
        </p:txBody>
      </p:sp>
      <p:sp>
        <p:nvSpPr>
          <p:cNvPr id="22" name="TextBox 2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3"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Tree>
    <p:extLst>
      <p:ext uri="{BB962C8B-B14F-4D97-AF65-F5344CB8AC3E}">
        <p14:creationId xmlns:p14="http://schemas.microsoft.com/office/powerpoint/2010/main" val="365560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625767" y="979099"/>
            <a:ext cx="5260914" cy="4228566"/>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6" name="object 6"/>
          <p:cNvSpPr/>
          <p:nvPr/>
        </p:nvSpPr>
        <p:spPr>
          <a:xfrm>
            <a:off x="2776194" y="972024"/>
            <a:ext cx="6169660" cy="2975610"/>
          </a:xfrm>
          <a:custGeom>
            <a:avLst/>
            <a:gdLst/>
            <a:ahLst/>
            <a:cxnLst/>
            <a:rect l="l" t="t" r="r" b="b"/>
            <a:pathLst>
              <a:path w="6169659" h="2975610">
                <a:moveTo>
                  <a:pt x="0" y="0"/>
                </a:moveTo>
                <a:lnTo>
                  <a:pt x="6169187" y="0"/>
                </a:lnTo>
                <a:lnTo>
                  <a:pt x="6169187" y="2975094"/>
                </a:lnTo>
                <a:lnTo>
                  <a:pt x="0" y="2975094"/>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11" name="TextBox 10"/>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4"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Tree>
    <p:extLst>
      <p:ext uri="{BB962C8B-B14F-4D97-AF65-F5344CB8AC3E}">
        <p14:creationId xmlns:p14="http://schemas.microsoft.com/office/powerpoint/2010/main" val="1003884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722168" y="1977685"/>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p:nvPr/>
        </p:nvSpPr>
        <p:spPr>
          <a:xfrm>
            <a:off x="3717418"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3625767" y="979099"/>
            <a:ext cx="5260914" cy="4228566"/>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7" name="object 7"/>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8" name="object 8"/>
          <p:cNvSpPr/>
          <p:nvPr/>
        </p:nvSpPr>
        <p:spPr>
          <a:xfrm>
            <a:off x="2776194" y="972024"/>
            <a:ext cx="6169660" cy="1694180"/>
          </a:xfrm>
          <a:custGeom>
            <a:avLst/>
            <a:gdLst/>
            <a:ahLst/>
            <a:cxnLst/>
            <a:rect l="l" t="t" r="r" b="b"/>
            <a:pathLst>
              <a:path w="6169659" h="1694180">
                <a:moveTo>
                  <a:pt x="0" y="0"/>
                </a:moveTo>
                <a:lnTo>
                  <a:pt x="6169187" y="0"/>
                </a:lnTo>
                <a:lnTo>
                  <a:pt x="6169187" y="1693796"/>
                </a:lnTo>
                <a:lnTo>
                  <a:pt x="0" y="1693796"/>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9" name="object 9"/>
          <p:cNvSpPr/>
          <p:nvPr/>
        </p:nvSpPr>
        <p:spPr>
          <a:xfrm>
            <a:off x="3956618" y="1433386"/>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10" name="object 10"/>
          <p:cNvSpPr/>
          <p:nvPr/>
        </p:nvSpPr>
        <p:spPr>
          <a:xfrm>
            <a:off x="3951867" y="1428623"/>
            <a:ext cx="4448175" cy="438150"/>
          </a:xfrm>
          <a:custGeom>
            <a:avLst/>
            <a:gdLst/>
            <a:ahLst/>
            <a:cxnLst/>
            <a:rect l="l" t="t" r="r" b="b"/>
            <a:pathLst>
              <a:path w="4448175" h="438150">
                <a:moveTo>
                  <a:pt x="0" y="0"/>
                </a:moveTo>
                <a:lnTo>
                  <a:pt x="4448166" y="0"/>
                </a:lnTo>
                <a:lnTo>
                  <a:pt x="4448166"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15" name="TextBox 14"/>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7"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Tree>
    <p:extLst>
      <p:ext uri="{BB962C8B-B14F-4D97-AF65-F5344CB8AC3E}">
        <p14:creationId xmlns:p14="http://schemas.microsoft.com/office/powerpoint/2010/main" val="161466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1600200"/>
            <a:ext cx="8750105" cy="163536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52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3722168" y="1977685"/>
            <a:ext cx="4438641" cy="42862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p:nvPr/>
        </p:nvSpPr>
        <p:spPr>
          <a:xfrm>
            <a:off x="3717418"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endParaRPr kern="0">
              <a:solidFill>
                <a:sysClr val="windowText" lastClr="000000"/>
              </a:solidFill>
            </a:endParaRPr>
          </a:p>
        </p:txBody>
      </p:sp>
      <p:sp>
        <p:nvSpPr>
          <p:cNvPr id="6" name="object 6"/>
          <p:cNvSpPr/>
          <p:nvPr/>
        </p:nvSpPr>
        <p:spPr>
          <a:xfrm>
            <a:off x="3625767" y="979099"/>
            <a:ext cx="5260914" cy="4228566"/>
          </a:xfrm>
          <a:prstGeom prst="rect">
            <a:avLst/>
          </a:prstGeom>
          <a:blipFill>
            <a:blip r:embed="rId3" cstate="print"/>
            <a:stretch>
              <a:fillRect/>
            </a:stretch>
          </a:blipFill>
        </p:spPr>
        <p:txBody>
          <a:bodyPr wrap="square" lIns="0" tIns="0" rIns="0" bIns="0" rtlCol="0"/>
          <a:lstStyle/>
          <a:p>
            <a:endParaRPr kern="0">
              <a:solidFill>
                <a:sysClr val="windowText" lastClr="000000"/>
              </a:solidFill>
            </a:endParaRPr>
          </a:p>
        </p:txBody>
      </p:sp>
      <p:sp>
        <p:nvSpPr>
          <p:cNvPr id="7" name="object 7"/>
          <p:cNvSpPr txBox="1"/>
          <p:nvPr/>
        </p:nvSpPr>
        <p:spPr>
          <a:xfrm>
            <a:off x="244949" y="1261222"/>
            <a:ext cx="2343150" cy="3729226"/>
          </a:xfrm>
          <a:prstGeom prst="rect">
            <a:avLst/>
          </a:prstGeom>
        </p:spPr>
        <p:txBody>
          <a:bodyPr vert="horz" wrap="square" lIns="0" tIns="0" rIns="0" bIns="0" rtlCol="0">
            <a:spAutoFit/>
          </a:bodyPr>
          <a:lstStyle/>
          <a:p>
            <a:pPr marL="12700" marR="5080">
              <a:lnSpc>
                <a:spcPts val="2850"/>
              </a:lnSpc>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713740">
              <a:lnSpc>
                <a:spcPts val="2850"/>
              </a:lnSpc>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pPr>
            <a:endParaRPr sz="2450" kern="0">
              <a:solidFill>
                <a:sysClr val="windowText" lastClr="000000"/>
              </a:solidFill>
              <a:latin typeface="Times New Roman"/>
              <a:cs typeface="Times New Roman"/>
            </a:endParaRPr>
          </a:p>
          <a:p>
            <a:pPr marL="12700" marR="53340">
              <a:lnSpc>
                <a:spcPts val="2850"/>
              </a:lnSpc>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12" name="TextBox 1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3" name="object 4"/>
          <p:cNvSpPr txBox="1">
            <a:spLocks/>
          </p:cNvSpPr>
          <p:nvPr/>
        </p:nvSpPr>
        <p:spPr>
          <a:xfrm>
            <a:off x="1916777" y="340907"/>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r>
              <a:rPr lang="en-US" kern="0" spc="-5" dirty="0"/>
              <a:t>Example</a:t>
            </a:r>
          </a:p>
        </p:txBody>
      </p:sp>
    </p:spTree>
    <p:extLst>
      <p:ext uri="{BB962C8B-B14F-4D97-AF65-F5344CB8AC3E}">
        <p14:creationId xmlns:p14="http://schemas.microsoft.com/office/powerpoint/2010/main" val="4237168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Extensions</a:t>
            </a:r>
          </a:p>
        </p:txBody>
      </p:sp>
      <p:sp>
        <p:nvSpPr>
          <p:cNvPr id="3" name="Content Placeholder 2"/>
          <p:cNvSpPr>
            <a:spLocks noGrp="1"/>
          </p:cNvSpPr>
          <p:nvPr>
            <p:ph idx="1"/>
          </p:nvPr>
        </p:nvSpPr>
        <p:spPr/>
        <p:txBody>
          <a:bodyPr>
            <a:normAutofit fontScale="92500"/>
          </a:bodyPr>
          <a:lstStyle/>
          <a:p>
            <a:r>
              <a:rPr lang="en-US" dirty="0"/>
              <a:t>Vanishing gradient problem makes it hard to model long sequences</a:t>
            </a:r>
          </a:p>
          <a:p>
            <a:pPr lvl="1"/>
            <a:r>
              <a:rPr lang="en-US" dirty="0"/>
              <a:t>Multiplying together many values between 0 and 1 (range of gradient of sigmoid, </a:t>
            </a:r>
            <a:r>
              <a:rPr lang="en-US" dirty="0" err="1"/>
              <a:t>tanh</a:t>
            </a:r>
            <a:r>
              <a:rPr lang="en-US" dirty="0"/>
              <a:t>)</a:t>
            </a:r>
          </a:p>
          <a:p>
            <a:r>
              <a:rPr lang="en-US" dirty="0"/>
              <a:t>One solution: Use RELU</a:t>
            </a:r>
          </a:p>
          <a:p>
            <a:r>
              <a:rPr lang="en-US" dirty="0"/>
              <a:t>Another solution: Use RNNs with gates</a:t>
            </a:r>
          </a:p>
          <a:p>
            <a:pPr lvl="1"/>
            <a:r>
              <a:rPr lang="en-US" dirty="0"/>
              <a:t>Adaptively decide how much of memory to keep 	</a:t>
            </a:r>
          </a:p>
          <a:p>
            <a:pPr lvl="1"/>
            <a:r>
              <a:rPr lang="en-US" dirty="0"/>
              <a:t>Gated Recurrent Units (GRUs), Long Short Term Memories (LSTMs)</a:t>
            </a:r>
          </a:p>
        </p:txBody>
      </p:sp>
    </p:spTree>
    <p:extLst>
      <p:ext uri="{BB962C8B-B14F-4D97-AF65-F5344CB8AC3E}">
        <p14:creationId xmlns:p14="http://schemas.microsoft.com/office/powerpoint/2010/main" val="16037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2047871" y="1028600"/>
            <a:ext cx="5048239" cy="424814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8" name="object 8"/>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35</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Box 8"/>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0"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Tree>
    <p:extLst>
      <p:ext uri="{BB962C8B-B14F-4D97-AF65-F5344CB8AC3E}">
        <p14:creationId xmlns:p14="http://schemas.microsoft.com/office/powerpoint/2010/main" val="183653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1429848" y="992300"/>
            <a:ext cx="7076535" cy="6449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515119" y="1915041"/>
            <a:ext cx="7067810" cy="103707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787815" y="1618423"/>
            <a:ext cx="0" cy="266700"/>
          </a:xfrm>
          <a:custGeom>
            <a:avLst/>
            <a:gdLst/>
            <a:ahLst/>
            <a:cxnLst/>
            <a:rect l="l" t="t" r="r" b="b"/>
            <a:pathLst>
              <a:path h="266700">
                <a:moveTo>
                  <a:pt x="0" y="0"/>
                </a:moveTo>
                <a:lnTo>
                  <a:pt x="0" y="266551"/>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4772090" y="1884976"/>
            <a:ext cx="31750" cy="43815"/>
          </a:xfrm>
          <a:custGeom>
            <a:avLst/>
            <a:gdLst/>
            <a:ahLst/>
            <a:cxnLst/>
            <a:rect l="l" t="t" r="r" b="b"/>
            <a:pathLst>
              <a:path w="31750" h="43815">
                <a:moveTo>
                  <a:pt x="0" y="0"/>
                </a:moveTo>
                <a:lnTo>
                  <a:pt x="15724" y="43224"/>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787815" y="2976190"/>
            <a:ext cx="0" cy="266700"/>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772090" y="3242741"/>
            <a:ext cx="31750" cy="43815"/>
          </a:xfrm>
          <a:custGeom>
            <a:avLst/>
            <a:gdLst/>
            <a:ahLst/>
            <a:cxnLst/>
            <a:rect l="l" t="t" r="r" b="b"/>
            <a:pathLst>
              <a:path w="31750" h="43814">
                <a:moveTo>
                  <a:pt x="0" y="0"/>
                </a:moveTo>
                <a:lnTo>
                  <a:pt x="15724" y="43227"/>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5111015" y="1610573"/>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5114511" y="3023907"/>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2" name="object 12"/>
          <p:cNvSpPr/>
          <p:nvPr/>
        </p:nvSpPr>
        <p:spPr>
          <a:xfrm>
            <a:off x="1528204" y="3357809"/>
            <a:ext cx="7041660" cy="79305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758015" y="4215868"/>
            <a:ext cx="0" cy="266700"/>
          </a:xfrm>
          <a:custGeom>
            <a:avLst/>
            <a:gdLst/>
            <a:ahLst/>
            <a:cxnLst/>
            <a:rect l="l" t="t" r="r" b="b"/>
            <a:pathLst>
              <a:path h="266700">
                <a:moveTo>
                  <a:pt x="0" y="0"/>
                </a:moveTo>
                <a:lnTo>
                  <a:pt x="0" y="266549"/>
                </a:lnTo>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742290" y="4482418"/>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59595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438550" y="4604452"/>
            <a:ext cx="7059085" cy="81048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5150925" y="4246600"/>
            <a:ext cx="10541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rPr>
              <a:t>train</a:t>
            </a:r>
            <a:r>
              <a:rPr kumimoji="0" sz="1800" b="0" i="0" u="none" strike="noStrike" kern="1200" cap="none" spc="-65" normalizeH="0" baseline="0" noProof="0" dirty="0">
                <a:ln>
                  <a:noFill/>
                </a:ln>
                <a:solidFill>
                  <a:prstClr val="black"/>
                </a:solidFill>
                <a:effectLst/>
                <a:uLnTx/>
                <a:uFillTx/>
                <a:latin typeface="Arial"/>
                <a:ea typeface="+mn-ea"/>
                <a:cs typeface="Arial"/>
              </a:rPr>
              <a:t> </a:t>
            </a:r>
            <a:r>
              <a:rPr kumimoji="0" sz="1800" b="0" i="0" u="none" strike="noStrike" kern="1200" cap="none" spc="-5" normalizeH="0" baseline="0" noProof="0" dirty="0">
                <a:ln>
                  <a:noFill/>
                </a:ln>
                <a:solidFill>
                  <a:prstClr val="black"/>
                </a:solidFill>
                <a:effectLst/>
                <a:uLnTx/>
                <a:uFillTx/>
                <a:latin typeface="Arial"/>
                <a:ea typeface="+mn-ea"/>
                <a:cs typeface="Arial"/>
              </a:rPr>
              <a:t>more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20" name="object 20"/>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21" name="object 21"/>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36</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a:spLocks noGrp="1"/>
          </p:cNvSpPr>
          <p:nvPr>
            <p:ph type="title"/>
          </p:nvPr>
        </p:nvSpPr>
        <p:spPr>
          <a:xfrm>
            <a:off x="138324" y="987659"/>
            <a:ext cx="8867350" cy="492960"/>
          </a:xfrm>
          <a:prstGeom prst="rect">
            <a:avLst/>
          </a:prstGeom>
        </p:spPr>
        <p:txBody>
          <a:bodyPr vert="horz" wrap="square" lIns="0" tIns="213872" rIns="0" bIns="0" rtlCol="0">
            <a:spAutoFit/>
          </a:bodyPr>
          <a:lstStyle/>
          <a:p>
            <a:pPr marL="156210"/>
            <a:r>
              <a:rPr sz="1800" spc="-5" dirty="0"/>
              <a:t>at</a:t>
            </a:r>
            <a:r>
              <a:rPr sz="1800" spc="-75" dirty="0"/>
              <a:t> </a:t>
            </a:r>
            <a:r>
              <a:rPr sz="1800" spc="-5" dirty="0"/>
              <a:t>first:</a:t>
            </a:r>
            <a:endParaRPr sz="1800"/>
          </a:p>
        </p:txBody>
      </p:sp>
      <p:sp>
        <p:nvSpPr>
          <p:cNvPr id="22" name="TextBox 21"/>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23"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
        <p:nvSpPr>
          <p:cNvPr id="3" name="TextBox 2"/>
          <p:cNvSpPr txBox="1"/>
          <p:nvPr/>
        </p:nvSpPr>
        <p:spPr>
          <a:xfrm>
            <a:off x="1289850" y="5950238"/>
            <a:ext cx="6564298" cy="369332"/>
          </a:xfrm>
          <a:prstGeom prst="rect">
            <a:avLst/>
          </a:prstGeom>
          <a:noFill/>
        </p:spPr>
        <p:txBody>
          <a:bodyPr wrap="none" rtlCol="0">
            <a:spAutoFit/>
          </a:bodyPr>
          <a:lstStyle/>
          <a:p>
            <a:r>
              <a:rPr lang="en-US" dirty="0"/>
              <a:t>More info: </a:t>
            </a:r>
            <a:r>
              <a:rPr lang="en-US" dirty="0">
                <a:hlinkClick r:id="rId6"/>
              </a:rPr>
              <a:t>http://karpathy.github.io/2015/05/21/rnn-effectiveness/</a:t>
            </a:r>
            <a:r>
              <a:rPr lang="en-US" dirty="0"/>
              <a:t> </a:t>
            </a:r>
          </a:p>
        </p:txBody>
      </p:sp>
    </p:spTree>
    <p:extLst>
      <p:ext uri="{BB962C8B-B14F-4D97-AF65-F5344CB8AC3E}">
        <p14:creationId xmlns:p14="http://schemas.microsoft.com/office/powerpoint/2010/main" val="230986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535898" y="973874"/>
            <a:ext cx="4005116" cy="43752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608316" y="973874"/>
            <a:ext cx="4144741" cy="344081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9" name="object 9"/>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37</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0" name="TextBox 9"/>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1"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poetry with RNNs</a:t>
            </a:r>
            <a:endParaRPr lang="en-US" sz="2900" kern="0" dirty="0">
              <a:solidFill>
                <a:sysClr val="windowText" lastClr="000000"/>
              </a:solidFill>
            </a:endParaRPr>
          </a:p>
        </p:txBody>
      </p:sp>
    </p:spTree>
    <p:extLst>
      <p:ext uri="{BB962C8B-B14F-4D97-AF65-F5344CB8AC3E}">
        <p14:creationId xmlns:p14="http://schemas.microsoft.com/office/powerpoint/2010/main" val="403171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994260" y="1483373"/>
            <a:ext cx="7438160" cy="3024318"/>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89499" y="1478611"/>
            <a:ext cx="7447915" cy="3034030"/>
          </a:xfrm>
          <a:custGeom>
            <a:avLst/>
            <a:gdLst/>
            <a:ahLst/>
            <a:cxnLst/>
            <a:rect l="l" t="t" r="r" b="b"/>
            <a:pathLst>
              <a:path w="7447915" h="3034029">
                <a:moveTo>
                  <a:pt x="0" y="0"/>
                </a:moveTo>
                <a:lnTo>
                  <a:pt x="7447684" y="0"/>
                </a:lnTo>
                <a:lnTo>
                  <a:pt x="7447684" y="3033856"/>
                </a:lnTo>
                <a:lnTo>
                  <a:pt x="0" y="3033856"/>
                </a:lnTo>
                <a:lnTo>
                  <a:pt x="0" y="0"/>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a:spLocks noGrp="1"/>
          </p:cNvSpPr>
          <p:nvPr>
            <p:ph type="title"/>
          </p:nvPr>
        </p:nvSpPr>
        <p:spPr>
          <a:xfrm>
            <a:off x="138324" y="987659"/>
            <a:ext cx="8867350" cy="369332"/>
          </a:xfrm>
          <a:prstGeom prst="rect">
            <a:avLst/>
          </a:prstGeom>
        </p:spPr>
        <p:txBody>
          <a:bodyPr vert="horz" wrap="square" lIns="0" tIns="0" rIns="0" bIns="0" rtlCol="0">
            <a:spAutoFit/>
          </a:bodyPr>
          <a:lstStyle/>
          <a:p>
            <a:pPr marL="1383030"/>
            <a:r>
              <a:rPr sz="2400" spc="-5" dirty="0"/>
              <a:t>open source textbook on algebraic</a:t>
            </a:r>
            <a:r>
              <a:rPr sz="2400" spc="65" dirty="0"/>
              <a:t> </a:t>
            </a:r>
            <a:r>
              <a:rPr sz="2400" spc="-5" dirty="0"/>
              <a:t>geometry</a:t>
            </a:r>
            <a:endParaRPr sz="2400"/>
          </a:p>
        </p:txBody>
      </p:sp>
      <p:sp>
        <p:nvSpPr>
          <p:cNvPr id="7" name="object 7"/>
          <p:cNvSpPr txBox="1"/>
          <p:nvPr/>
        </p:nvSpPr>
        <p:spPr>
          <a:xfrm>
            <a:off x="2072594" y="4915558"/>
            <a:ext cx="1770380" cy="3759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 normalizeH="0" baseline="0" noProof="0" dirty="0">
                <a:ln>
                  <a:noFill/>
                </a:ln>
                <a:solidFill>
                  <a:prstClr val="black"/>
                </a:solidFill>
                <a:effectLst/>
                <a:uLnTx/>
                <a:uFillTx/>
                <a:latin typeface="Arial"/>
                <a:ea typeface="+mn-ea"/>
                <a:cs typeface="Arial"/>
              </a:rPr>
              <a:t>Latex</a:t>
            </a:r>
            <a:r>
              <a:rPr kumimoji="0" sz="2400" b="0" i="0" u="none" strike="noStrike" kern="1200" cap="none" spc="-55" normalizeH="0" baseline="0" noProof="0" dirty="0">
                <a:ln>
                  <a:noFill/>
                </a:ln>
                <a:solidFill>
                  <a:prstClr val="black"/>
                </a:solidFill>
                <a:effectLst/>
                <a:uLnTx/>
                <a:uFillTx/>
                <a:latin typeface="Arial"/>
                <a:ea typeface="+mn-ea"/>
                <a:cs typeface="Arial"/>
              </a:rPr>
              <a:t> </a:t>
            </a:r>
            <a:r>
              <a:rPr kumimoji="0" sz="2400" b="0" i="0" u="none" strike="noStrike" kern="1200" cap="none" spc="-5" normalizeH="0" baseline="0" noProof="0" dirty="0">
                <a:ln>
                  <a:noFill/>
                </a:ln>
                <a:solidFill>
                  <a:prstClr val="black"/>
                </a:solidFill>
                <a:effectLst/>
                <a:uLnTx/>
                <a:uFillTx/>
                <a:latin typeface="Arial"/>
                <a:ea typeface="+mn-ea"/>
                <a:cs typeface="Arial"/>
              </a:rPr>
              <a:t>source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p:nvPr/>
        </p:nvSpPr>
        <p:spPr>
          <a:xfrm>
            <a:off x="4095416" y="4642867"/>
            <a:ext cx="759460" cy="417830"/>
          </a:xfrm>
          <a:custGeom>
            <a:avLst/>
            <a:gdLst/>
            <a:ahLst/>
            <a:cxnLst/>
            <a:rect l="l" t="t" r="r" b="b"/>
            <a:pathLst>
              <a:path w="759460" h="417829">
                <a:moveTo>
                  <a:pt x="0" y="417649"/>
                </a:moveTo>
                <a:lnTo>
                  <a:pt x="759023" y="0"/>
                </a:lnTo>
              </a:path>
            </a:pathLst>
          </a:custGeom>
          <a:ln w="9524">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846865" y="4622018"/>
            <a:ext cx="45720" cy="34925"/>
          </a:xfrm>
          <a:custGeom>
            <a:avLst/>
            <a:gdLst/>
            <a:ahLst/>
            <a:cxnLst/>
            <a:rect l="l" t="t" r="r" b="b"/>
            <a:pathLst>
              <a:path w="45720" h="34925">
                <a:moveTo>
                  <a:pt x="15174" y="34624"/>
                </a:moveTo>
                <a:lnTo>
                  <a:pt x="45449" y="0"/>
                </a:lnTo>
                <a:lnTo>
                  <a:pt x="0" y="7049"/>
                </a:lnTo>
                <a:lnTo>
                  <a:pt x="15174" y="34624"/>
                </a:lnTo>
                <a:close/>
              </a:path>
            </a:pathLst>
          </a:custGeom>
          <a:ln w="9524">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12" name="object 12"/>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13" name="object 13"/>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38</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4" name="TextBox 13"/>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5"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textbooks with RNNs</a:t>
            </a:r>
            <a:endParaRPr lang="en-US" sz="2900" kern="0" dirty="0">
              <a:solidFill>
                <a:sysClr val="windowText" lastClr="000000"/>
              </a:solidFill>
            </a:endParaRPr>
          </a:p>
        </p:txBody>
      </p:sp>
    </p:spTree>
    <p:extLst>
      <p:ext uri="{BB962C8B-B14F-4D97-AF65-F5344CB8AC3E}">
        <p14:creationId xmlns:p14="http://schemas.microsoft.com/office/powerpoint/2010/main" val="2975042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670811" y="994700"/>
            <a:ext cx="7802346" cy="43862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8" name="object 8"/>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39</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Box 8"/>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0"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textbooks with RNNs</a:t>
            </a:r>
            <a:endParaRPr lang="en-US" sz="2900" kern="0" dirty="0">
              <a:solidFill>
                <a:sysClr val="windowText" lastClr="000000"/>
              </a:solidFill>
            </a:endParaRPr>
          </a:p>
        </p:txBody>
      </p:sp>
    </p:spTree>
    <p:extLst>
      <p:ext uri="{BB962C8B-B14F-4D97-AF65-F5344CB8AC3E}">
        <p14:creationId xmlns:p14="http://schemas.microsoft.com/office/powerpoint/2010/main" val="417945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579523" y="933950"/>
            <a:ext cx="7788034" cy="440319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8" name="object 8"/>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40</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Box 8"/>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0"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textbooks with RNNs</a:t>
            </a:r>
            <a:endParaRPr lang="en-US" sz="2900" kern="0" dirty="0">
              <a:solidFill>
                <a:sysClr val="windowText" lastClr="000000"/>
              </a:solidFill>
            </a:endParaRPr>
          </a:p>
        </p:txBody>
      </p:sp>
    </p:spTree>
    <p:extLst>
      <p:ext uri="{BB962C8B-B14F-4D97-AF65-F5344CB8AC3E}">
        <p14:creationId xmlns:p14="http://schemas.microsoft.com/office/powerpoint/2010/main" val="174091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5481366"/>
            <a:ext cx="9144000" cy="359073"/>
          </a:xfrm>
          <a:prstGeom prst="rect">
            <a:avLst/>
          </a:prstGeom>
        </p:spPr>
        <p:txBody>
          <a:bodyPr vert="horz" wrap="square" lIns="0" tIns="50800" rIns="0" bIns="0" rtlCol="0">
            <a:spAutoFit/>
          </a:bodyPr>
          <a:lstStyle/>
          <a:p>
            <a:pPr marL="157480" marR="0" lvl="0" indent="0" algn="l" defTabSz="914400" rtl="0" eaLnBrk="1" fontAlgn="auto" latinLnBrk="0" hangingPunct="1">
              <a:lnSpc>
                <a:spcPct val="100000"/>
              </a:lnSpc>
              <a:spcBef>
                <a:spcPts val="400"/>
              </a:spcBef>
              <a:spcAft>
                <a:spcPts val="0"/>
              </a:spcAft>
              <a:buClrTx/>
              <a:buSzTx/>
              <a:buFontTx/>
              <a:buNone/>
              <a:tabLst>
                <a:tab pos="5411470" algn="l"/>
                <a:tab pos="7621270" algn="l"/>
              </a:tabLst>
              <a:defRPr/>
            </a:pPr>
            <a:r>
              <a:rPr kumimoji="0" sz="1800" b="0" i="0" u="none" strike="noStrike" kern="1200" cap="none" spc="-5" normalizeH="0" baseline="0" noProof="0" dirty="0">
                <a:ln>
                  <a:noFill/>
                </a:ln>
                <a:solidFill>
                  <a:srgbClr val="FFFFFF"/>
                </a:solidFill>
                <a:effectLst/>
                <a:uLnTx/>
                <a:uFillTx/>
                <a:latin typeface="Arial"/>
                <a:ea typeface="+mn-ea"/>
                <a:cs typeface="Arial"/>
              </a:rPr>
              <a:t>Fei-Fei Li &amp; Andrej Karpathy &amp;</a:t>
            </a:r>
            <a:r>
              <a:rPr kumimoji="0" sz="1800" b="0" i="0" u="none" strike="noStrike" kern="1200" cap="none" spc="10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Justin</a:t>
            </a:r>
            <a:r>
              <a:rPr kumimoji="0" sz="1800" b="0" i="0" u="none" strike="noStrike" kern="1200" cap="none" spc="10" normalizeH="0" baseline="0" noProof="0" dirty="0">
                <a:ln>
                  <a:noFill/>
                </a:ln>
                <a:solidFill>
                  <a:srgbClr val="FFFFFF"/>
                </a:solidFill>
                <a:effectLst/>
                <a:uLnTx/>
                <a:uFillTx/>
                <a:latin typeface="Arial"/>
                <a:ea typeface="+mn-ea"/>
                <a:cs typeface="Arial"/>
              </a:rPr>
              <a:t> </a:t>
            </a:r>
            <a:r>
              <a:rPr kumimoji="0" sz="1800" b="0" i="0" u="none" strike="noStrike" kern="1200" cap="none" spc="-5" normalizeH="0" baseline="0" noProof="0" dirty="0">
                <a:ln>
                  <a:noFill/>
                </a:ln>
                <a:solidFill>
                  <a:srgbClr val="FFFFFF"/>
                </a:solidFill>
                <a:effectLst/>
                <a:uLnTx/>
                <a:uFillTx/>
                <a:latin typeface="Arial"/>
                <a:ea typeface="+mn-ea"/>
                <a:cs typeface="Arial"/>
              </a:rPr>
              <a:t>Johnson	</a:t>
            </a:r>
            <a:r>
              <a:rPr kumimoji="0" sz="3000" b="0" i="0" u="none" strike="noStrike" kern="1200" cap="none" spc="-7" normalizeH="0" baseline="-4166" noProof="0" dirty="0">
                <a:ln>
                  <a:noFill/>
                </a:ln>
                <a:solidFill>
                  <a:srgbClr val="FFFFFF"/>
                </a:solidFill>
                <a:effectLst/>
                <a:uLnTx/>
                <a:uFillTx/>
                <a:latin typeface="Arial"/>
                <a:ea typeface="+mn-ea"/>
                <a:cs typeface="Arial"/>
              </a:rPr>
              <a:t>Lecture</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10</a:t>
            </a:r>
            <a:r>
              <a:rPr kumimoji="0" sz="3000" b="0" i="0" u="none" strike="noStrike" kern="1200" cap="none" spc="7" normalizeH="0" baseline="-4166" noProof="0" dirty="0">
                <a:ln>
                  <a:noFill/>
                </a:ln>
                <a:solidFill>
                  <a:srgbClr val="FFFFFF"/>
                </a:solidFill>
                <a:effectLst/>
                <a:uLnTx/>
                <a:uFillTx/>
                <a:latin typeface="Arial"/>
                <a:ea typeface="+mn-ea"/>
                <a:cs typeface="Arial"/>
              </a:rPr>
              <a:t> </a:t>
            </a:r>
            <a:r>
              <a:rPr kumimoji="0" sz="3000" b="0" i="0" u="none" strike="noStrike" kern="1200" cap="none" spc="0"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8 Feb</a:t>
            </a:r>
            <a:r>
              <a:rPr kumimoji="0" sz="3000" b="0" i="0" u="none" strike="noStrike" kern="1200" cap="none" spc="-104" normalizeH="0" baseline="-4166" noProof="0" dirty="0">
                <a:ln>
                  <a:noFill/>
                </a:ln>
                <a:solidFill>
                  <a:srgbClr val="FFFFFF"/>
                </a:solidFill>
                <a:effectLst/>
                <a:uLnTx/>
                <a:uFillTx/>
                <a:latin typeface="Arial"/>
                <a:ea typeface="+mn-ea"/>
                <a:cs typeface="Arial"/>
              </a:rPr>
              <a:t> </a:t>
            </a:r>
            <a:r>
              <a:rPr kumimoji="0" sz="3000" b="0" i="0" u="none" strike="noStrike" kern="1200" cap="none" spc="-7" normalizeH="0" baseline="-4166" noProof="0" dirty="0">
                <a:ln>
                  <a:noFill/>
                </a:ln>
                <a:solidFill>
                  <a:srgbClr val="FFFFFF"/>
                </a:solidFill>
                <a:effectLst/>
                <a:uLnTx/>
                <a:uFillTx/>
                <a:latin typeface="Arial"/>
                <a:ea typeface="+mn-ea"/>
                <a:cs typeface="Arial"/>
              </a:rPr>
              <a:t>2016</a:t>
            </a:r>
            <a:endParaRPr kumimoji="0" sz="3000" b="0" i="0" u="none" strike="noStrike" kern="1200" cap="none" spc="0" normalizeH="0" baseline="-4166" noProof="0">
              <a:ln>
                <a:noFill/>
              </a:ln>
              <a:solidFill>
                <a:prstClr val="black"/>
              </a:solidFill>
              <a:effectLst/>
              <a:uLnTx/>
              <a:uFillTx/>
              <a:latin typeface="Arial"/>
              <a:ea typeface="+mn-ea"/>
              <a:cs typeface="Arial"/>
            </a:endParaRPr>
          </a:p>
        </p:txBody>
      </p:sp>
      <p:sp>
        <p:nvSpPr>
          <p:cNvPr id="4" name="object 4"/>
          <p:cNvSpPr/>
          <p:nvPr/>
        </p:nvSpPr>
        <p:spPr>
          <a:xfrm>
            <a:off x="498869" y="967774"/>
            <a:ext cx="4988989" cy="44175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5904209" y="1242933"/>
            <a:ext cx="1824989" cy="923290"/>
          </a:xfrm>
          <a:prstGeom prst="rect">
            <a:avLst/>
          </a:prstGeom>
        </p:spPr>
        <p:txBody>
          <a:bodyPr vert="horz" wrap="square" lIns="0" tIns="0" rIns="0" bIns="0" rtlCol="0">
            <a:spAutoFit/>
          </a:bodyPr>
          <a:lstStyle/>
          <a:p>
            <a:pPr marL="12700" marR="5080"/>
            <a:r>
              <a:rPr sz="3000" spc="-5" dirty="0"/>
              <a:t>Generated  C</a:t>
            </a:r>
            <a:r>
              <a:rPr sz="3000" spc="-85" dirty="0"/>
              <a:t> </a:t>
            </a:r>
            <a:r>
              <a:rPr sz="3000" spc="-5" dirty="0"/>
              <a:t>code</a:t>
            </a:r>
            <a:endParaRPr sz="3000"/>
          </a:p>
        </p:txBody>
      </p:sp>
      <p:sp>
        <p:nvSpPr>
          <p:cNvPr id="6" name="object 6"/>
          <p:cNvSpPr txBox="1"/>
          <p:nvPr/>
        </p:nvSpPr>
        <p:spPr>
          <a:xfrm>
            <a:off x="5399118" y="5586262"/>
            <a:ext cx="1380490"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Lecture 10</a:t>
            </a:r>
            <a:r>
              <a:rPr kumimoji="0" sz="2000" b="0" i="0" u="none" strike="noStrike" kern="1200" cap="none" spc="-65" normalizeH="0" baseline="0" noProof="0" dirty="0">
                <a:ln>
                  <a:noFill/>
                </a:ln>
                <a:solidFill>
                  <a:srgbClr val="FFFFFF"/>
                </a:solidFill>
                <a:effectLst/>
                <a:uLnTx/>
                <a:uFillTx/>
                <a:latin typeface="Arial"/>
                <a:ea typeface="+mn-ea"/>
                <a:cs typeface="Arial"/>
              </a:rPr>
              <a:t> </a:t>
            </a:r>
            <a:r>
              <a:rPr kumimoji="0" sz="2000" b="0" i="0" u="none" strike="noStrike" kern="1200" cap="none" spc="0" normalizeH="0" baseline="0" noProof="0" dirty="0">
                <a:ln>
                  <a:noFill/>
                </a:ln>
                <a:solidFill>
                  <a:srgbClr val="FFFFFF"/>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prstClr val="white"/>
                </a:solidFill>
                <a:effectLst/>
                <a:uLnTx/>
                <a:uFillTx/>
                <a:latin typeface="Arial"/>
                <a:ea typeface="+mn-ea"/>
                <a:cs typeface="Arial"/>
              </a:rPr>
              <a:t>8 Feb</a:t>
            </a:r>
            <a:r>
              <a:rPr kumimoji="0" sz="2000" b="0" i="0" u="none" strike="noStrike" kern="1200" cap="none" spc="-70" normalizeH="0" baseline="0" noProof="0" dirty="0">
                <a:ln>
                  <a:noFill/>
                </a:ln>
                <a:solidFill>
                  <a:prstClr val="white"/>
                </a:solidFill>
                <a:effectLst/>
                <a:uLnTx/>
                <a:uFillTx/>
                <a:latin typeface="Arial"/>
                <a:ea typeface="+mn-ea"/>
                <a:cs typeface="Arial"/>
              </a:rPr>
              <a:t> </a:t>
            </a:r>
            <a:r>
              <a:rPr kumimoji="0" sz="2000" b="0" i="0" u="none" strike="noStrike" kern="1200" cap="none" spc="-5" normalizeH="0" baseline="0" noProof="0" dirty="0">
                <a:ln>
                  <a:noFill/>
                </a:ln>
                <a:solidFill>
                  <a:prstClr val="white"/>
                </a:solidFill>
                <a:effectLst/>
                <a:uLnTx/>
                <a:uFillTx/>
                <a:latin typeface="Arial"/>
                <a:ea typeface="+mn-ea"/>
                <a:cs typeface="Arial"/>
              </a:rPr>
              <a:t>2016</a:t>
            </a: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1920"/>
              </a:lnSpc>
              <a:spcBef>
                <a:spcPts val="0"/>
              </a:spcBef>
              <a:spcAft>
                <a:spcPts val="0"/>
              </a:spcAft>
              <a:buClrTx/>
              <a:buSzTx/>
              <a:buFontTx/>
              <a:buNone/>
              <a:tabLst/>
              <a:defRPr/>
            </a:pPr>
            <a:r>
              <a:rPr kumimoji="0" sz="1800" b="0" i="0" u="none" strike="noStrike" kern="1200" cap="none" spc="-5" normalizeH="0" baseline="0" noProof="0" dirty="0">
                <a:ln>
                  <a:noFill/>
                </a:ln>
                <a:solidFill>
                  <a:prstClr val="white"/>
                </a:solidFill>
                <a:effectLst/>
                <a:uLnTx/>
                <a:uFillTx/>
                <a:latin typeface="Arial"/>
                <a:ea typeface="+mn-ea"/>
                <a:cs typeface="Arial"/>
              </a:rPr>
              <a:t>Fei-Fei Li &amp; Andrej Karpathy &amp; Justin</a:t>
            </a:r>
            <a:r>
              <a:rPr kumimoji="0" sz="1800" b="0" i="0" u="none" strike="noStrike" kern="1200" cap="none" spc="65" normalizeH="0" baseline="0" noProof="0" dirty="0">
                <a:ln>
                  <a:noFill/>
                </a:ln>
                <a:solidFill>
                  <a:prstClr val="white"/>
                </a:solidFill>
                <a:effectLst/>
                <a:uLnTx/>
                <a:uFillTx/>
                <a:latin typeface="Arial"/>
                <a:ea typeface="+mn-ea"/>
                <a:cs typeface="Arial"/>
              </a:rPr>
              <a:t> </a:t>
            </a:r>
            <a:r>
              <a:rPr kumimoji="0" sz="1800" b="0" i="0" u="none" strike="noStrike" kern="1200" cap="none" spc="-5" normalizeH="0" baseline="0" noProof="0" dirty="0">
                <a:ln>
                  <a:noFill/>
                </a:ln>
                <a:solidFill>
                  <a:prstClr val="white"/>
                </a:solidFill>
                <a:effectLst/>
                <a:uLnTx/>
                <a:uFillTx/>
                <a:latin typeface="Arial"/>
                <a:ea typeface="+mn-ea"/>
                <a:cs typeface="Arial"/>
              </a:rPr>
              <a:t>Johnson</a:t>
            </a:r>
          </a:p>
        </p:txBody>
      </p:sp>
      <p:sp>
        <p:nvSpPr>
          <p:cNvPr id="9" name="object 9"/>
          <p:cNvSpPr txBox="1"/>
          <p:nvPr/>
        </p:nvSpPr>
        <p:spPr>
          <a:xfrm>
            <a:off x="6879955" y="5594810"/>
            <a:ext cx="307975" cy="279400"/>
          </a:xfrm>
          <a:prstGeom prst="rect">
            <a:avLst/>
          </a:prstGeom>
        </p:spPr>
        <p:txBody>
          <a:bodyPr vert="horz" wrap="square" lIns="0" tIns="0" rIns="0" bIns="0" rtlCol="0">
            <a:spAutoFit/>
          </a:bodyPr>
          <a:lstStyle/>
          <a:p>
            <a:pPr marL="12700" marR="0" lvl="0" indent="0" algn="l" defTabSz="914400" rtl="0" eaLnBrk="1" fontAlgn="auto" latinLnBrk="0" hangingPunct="1">
              <a:lnSpc>
                <a:spcPts val="212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Arial"/>
                <a:ea typeface="+mn-ea"/>
                <a:cs typeface="Arial"/>
              </a:rPr>
              <a:t>42</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0" name="TextBox 9"/>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11" name="object 2"/>
          <p:cNvSpPr txBox="1">
            <a:spLocks/>
          </p:cNvSpPr>
          <p:nvPr/>
        </p:nvSpPr>
        <p:spPr>
          <a:xfrm>
            <a:off x="383540" y="262890"/>
            <a:ext cx="8376919" cy="508634"/>
          </a:xfrm>
          <a:prstGeom prst="rect">
            <a:avLst/>
          </a:prstGeom>
        </p:spPr>
        <p:txBody>
          <a:bodyPr vert="horz" wrap="square" lIns="0" tIns="45719" rIns="0" bIns="0" rtlCol="0">
            <a:spAutoFit/>
          </a:bodyPr>
          <a:lstStyle>
            <a:lvl1pPr>
              <a:defRPr>
                <a:latin typeface="+mj-lt"/>
                <a:ea typeface="+mj-ea"/>
                <a:cs typeface="+mj-cs"/>
              </a:defRPr>
            </a:lvl1pPr>
          </a:lstStyle>
          <a:p>
            <a:pPr marL="12700" algn="ctr"/>
            <a:r>
              <a:rPr lang="en-US" sz="2900" kern="0" spc="10" dirty="0">
                <a:solidFill>
                  <a:sysClr val="windowText" lastClr="000000"/>
                </a:solidFill>
              </a:rPr>
              <a:t>Generating code with RNNs</a:t>
            </a:r>
            <a:endParaRPr lang="en-US" sz="2900" kern="0" dirty="0">
              <a:solidFill>
                <a:sysClr val="windowText" lastClr="000000"/>
              </a:solidFill>
            </a:endParaRPr>
          </a:p>
        </p:txBody>
      </p:sp>
    </p:spTree>
    <p:extLst>
      <p:ext uri="{BB962C8B-B14F-4D97-AF65-F5344CB8AC3E}">
        <p14:creationId xmlns:p14="http://schemas.microsoft.com/office/powerpoint/2010/main" val="41622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320447" y="1640649"/>
            <a:ext cx="4503088" cy="256771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txBox="1"/>
          <p:nvPr/>
        </p:nvSpPr>
        <p:spPr>
          <a:xfrm>
            <a:off x="299125" y="4778301"/>
            <a:ext cx="7897495" cy="1102866"/>
          </a:xfrm>
          <a:prstGeom prst="rect">
            <a:avLst/>
          </a:prstGeom>
        </p:spPr>
        <p:txBody>
          <a:bodyPr vert="horz" wrap="square" lIns="0" tIns="0" rIns="0" bIns="0" rtlCol="0">
            <a:spAutoFit/>
          </a:bodyPr>
          <a:lstStyle/>
          <a:p>
            <a:pPr marL="12700" marR="676910">
              <a:lnSpc>
                <a:spcPts val="1650"/>
              </a:lnSpc>
              <a:spcBef>
                <a:spcPts val="65"/>
              </a:spcBef>
              <a:defRPr/>
            </a:pPr>
            <a:r>
              <a:rPr lang="en-US" sz="1400" kern="0" spc="-5" dirty="0">
                <a:solidFill>
                  <a:sysClr val="windowText" lastClr="000000"/>
                </a:solidFill>
                <a:latin typeface="Arial"/>
                <a:cs typeface="Arial"/>
              </a:rPr>
              <a:t>CVPR 2015</a:t>
            </a:r>
            <a:r>
              <a:rPr lang="en-US" sz="1400" kern="0" dirty="0">
                <a:solidFill>
                  <a:sysClr val="windowText" lastClr="000000"/>
                </a:solidFill>
                <a:latin typeface="Arial"/>
                <a:cs typeface="Arial"/>
              </a:rPr>
              <a:t>:</a:t>
            </a:r>
          </a:p>
          <a:p>
            <a:pPr marL="12700" marR="676910">
              <a:lnSpc>
                <a:spcPts val="1650"/>
              </a:lnSpc>
              <a:spcBef>
                <a:spcPts val="65"/>
              </a:spcBef>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Deep Visual-Semantic Alignments for Generating Image Descriptions, Karpathy and Fei-Fei  Show and Tell: A Neural Image Caption Generator, Vinyals et</a:t>
            </a:r>
            <a:r>
              <a:rPr kumimoji="0" sz="1400" b="0" i="0" u="none" strike="noStrike" kern="0" cap="none" spc="135" normalizeH="0" baseline="0" noProof="0" dirty="0">
                <a:ln>
                  <a:noFill/>
                </a:ln>
                <a:solidFill>
                  <a:sysClr val="windowText" lastClr="000000"/>
                </a:solidFill>
                <a:effectLst/>
                <a:uLnTx/>
                <a:uFillTx/>
                <a:latin typeface="Arial"/>
                <a:ea typeface="+mn-ea"/>
                <a:cs typeface="Arial"/>
              </a:rPr>
              <a:t> </a:t>
            </a:r>
            <a:r>
              <a:rPr kumimoji="0" sz="1400" b="0" i="0" u="none" strike="noStrike" kern="0" cap="none" spc="-5" normalizeH="0" baseline="0" noProof="0" dirty="0">
                <a:ln>
                  <a:noFill/>
                </a:ln>
                <a:solidFill>
                  <a:sysClr val="windowText" lastClr="000000"/>
                </a:solidFill>
                <a:effectLst/>
                <a:uLnTx/>
                <a:uFillTx/>
                <a:latin typeface="Arial"/>
                <a:ea typeface="+mn-ea"/>
                <a:cs typeface="Arial"/>
              </a:rPr>
              <a:t>al.</a:t>
            </a:r>
            <a:endParaRPr kumimoji="0" sz="1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5080" lvl="0" indent="0" algn="l" defTabSz="914400" rtl="0" eaLnBrk="1" fontAlgn="auto" latinLnBrk="0" hangingPunct="1">
              <a:lnSpc>
                <a:spcPts val="165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Long-term Recurrent Convolutional Networks for Visual Recognition and Description, Donahue et al.  Learning a Recurrent Visual Representation for Image Caption Generation, Chen and</a:t>
            </a:r>
            <a:r>
              <a:rPr kumimoji="0" sz="1400" b="0" i="0" u="none" strike="noStrike" kern="0" cap="none" spc="254" normalizeH="0" baseline="0" noProof="0" dirty="0">
                <a:ln>
                  <a:noFill/>
                </a:ln>
                <a:solidFill>
                  <a:sysClr val="windowText" lastClr="000000"/>
                </a:solidFill>
                <a:effectLst/>
                <a:uLnTx/>
                <a:uFillTx/>
                <a:latin typeface="Arial"/>
                <a:ea typeface="+mn-ea"/>
                <a:cs typeface="Arial"/>
              </a:rPr>
              <a:t> </a:t>
            </a:r>
            <a:r>
              <a:rPr kumimoji="0" sz="1400" b="0" i="0" u="none" strike="noStrike" kern="0" cap="none" spc="-5" normalizeH="0" baseline="0" noProof="0" dirty="0" err="1">
                <a:ln>
                  <a:noFill/>
                </a:ln>
                <a:solidFill>
                  <a:sysClr val="windowText" lastClr="000000"/>
                </a:solidFill>
                <a:effectLst/>
                <a:uLnTx/>
                <a:uFillTx/>
                <a:latin typeface="Arial"/>
                <a:ea typeface="+mn-ea"/>
                <a:cs typeface="Arial"/>
              </a:rPr>
              <a:t>Zitnick</a:t>
            </a:r>
            <a:endParaRPr kumimoji="0" lang="en-US" sz="1400" b="0" i="0" u="none" strike="noStrike" kern="0" cap="none" spc="-5" normalizeH="0" baseline="0" noProof="0" dirty="0">
              <a:ln>
                <a:noFill/>
              </a:ln>
              <a:solidFill>
                <a:sysClr val="windowText" lastClr="000000"/>
              </a:solidFill>
              <a:effectLst/>
              <a:uLnTx/>
              <a:uFillTx/>
              <a:latin typeface="Arial"/>
              <a:ea typeface="+mn-ea"/>
              <a:cs typeface="Arial"/>
            </a:endParaRPr>
          </a:p>
        </p:txBody>
      </p:sp>
      <p:sp>
        <p:nvSpPr>
          <p:cNvPr id="11" name="TextBox 10"/>
          <p:cNvSpPr txBox="1"/>
          <p:nvPr/>
        </p:nvSpPr>
        <p:spPr>
          <a:xfrm>
            <a:off x="0" y="6581001"/>
            <a:ext cx="2091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3009192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67520" y="2048703"/>
            <a:ext cx="6265916" cy="2299747"/>
          </a:xfrm>
          <a:prstGeom prst="rect">
            <a:avLst/>
          </a:prstGeom>
          <a:noFill/>
        </p:spPr>
        <p:txBody>
          <a:bodyPr wrap="square" lIns="82945" tIns="41473" rIns="82945" bIns="41473"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Light"/>
              </a:rPr>
              <a:t>“It was an arresting face, pointed of chin, square of jaw. Her eyes were pale green without a touch of hazel, starred with bristly black lashes and slightly tilted at the ends. Above them, her thick black brows slanted upward, cutting a startling oblique line in her magnolia-white skin–that skin so prized by Southern women and so carefully guarded with bonnets, veils and mittens against hot Georgia suns”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Helvetica Neue Ligh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Helvetica Neue Light"/>
              </a:rPr>
              <a:t>Scarlett O’Hara described in Gone with the Wind</a:t>
            </a:r>
          </a:p>
        </p:txBody>
      </p:sp>
      <p:pic>
        <p:nvPicPr>
          <p:cNvPr id="9" name="Picture 8" descr="scarlett.jpg"/>
          <p:cNvPicPr>
            <a:picLocks noChangeAspect="1"/>
          </p:cNvPicPr>
          <p:nvPr/>
        </p:nvPicPr>
        <p:blipFill>
          <a:blip r:embed="rId3"/>
          <a:stretch>
            <a:fillRect/>
          </a:stretch>
        </p:blipFill>
        <p:spPr>
          <a:xfrm>
            <a:off x="217440" y="1626828"/>
            <a:ext cx="2211840" cy="3318108"/>
          </a:xfrm>
          <a:prstGeom prst="rect">
            <a:avLst/>
          </a:prstGeom>
          <a:ln w="25400" cmpd="sng">
            <a:solidFill>
              <a:schemeClr val="bg2"/>
            </a:solidFill>
          </a:ln>
          <a:effectLst/>
        </p:spPr>
      </p:pic>
      <p:sp>
        <p:nvSpPr>
          <p:cNvPr id="33" name="TextBox 32"/>
          <p:cNvSpPr txBox="1"/>
          <p:nvPr/>
        </p:nvSpPr>
        <p:spPr>
          <a:xfrm>
            <a:off x="-2411761" y="2054725"/>
            <a:ext cx="18466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 name="TextBox 2"/>
          <p:cNvSpPr txBox="1"/>
          <p:nvPr/>
        </p:nvSpPr>
        <p:spPr>
          <a:xfrm>
            <a:off x="8280" y="6581001"/>
            <a:ext cx="960840" cy="276999"/>
          </a:xfrm>
          <a:prstGeom prst="rect">
            <a:avLst/>
          </a:prstGeom>
          <a:noFill/>
        </p:spPr>
        <p:txBody>
          <a:bodyPr wrap="none" rtlCol="0">
            <a:spAutoFit/>
          </a:bodyPr>
          <a:lstStyle/>
          <a:p>
            <a:r>
              <a:rPr lang="en-US" sz="1200" dirty="0">
                <a:latin typeface="Calibri" panose="020F0502020204030204" pitchFamily="34" charset="0"/>
              </a:rPr>
              <a:t>Tamara Berg</a:t>
            </a:r>
          </a:p>
        </p:txBody>
      </p:sp>
      <p:sp>
        <p:nvSpPr>
          <p:cNvPr id="10"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Motivation: Descriptive Text for Images</a:t>
            </a:r>
            <a:endParaRPr lang="en-US" sz="3000" kern="0"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15326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1469498" y="1615275"/>
            <a:ext cx="4993089" cy="28471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469498" y="3280027"/>
            <a:ext cx="1990725" cy="942340"/>
          </a:xfrm>
          <a:custGeom>
            <a:avLst/>
            <a:gdLst/>
            <a:ahLst/>
            <a:cxnLst/>
            <a:rect l="l" t="t" r="r" b="b"/>
            <a:pathLst>
              <a:path w="1990725" h="942339">
                <a:moveTo>
                  <a:pt x="0" y="0"/>
                </a:moveTo>
                <a:lnTo>
                  <a:pt x="1990195" y="0"/>
                </a:lnTo>
                <a:lnTo>
                  <a:pt x="1990195" y="942290"/>
                </a:lnTo>
                <a:lnTo>
                  <a:pt x="0" y="942290"/>
                </a:lnTo>
                <a:lnTo>
                  <a:pt x="0" y="0"/>
                </a:lnTo>
                <a:close/>
              </a:path>
            </a:pathLst>
          </a:custGeom>
          <a:ln w="76199">
            <a:solidFill>
              <a:srgbClr val="FF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3630267" y="1685284"/>
            <a:ext cx="2910840" cy="2817495"/>
          </a:xfrm>
          <a:custGeom>
            <a:avLst/>
            <a:gdLst/>
            <a:ahLst/>
            <a:cxnLst/>
            <a:rect l="l" t="t" r="r" b="b"/>
            <a:pathLst>
              <a:path w="2910840" h="2817495">
                <a:moveTo>
                  <a:pt x="0" y="0"/>
                </a:moveTo>
                <a:lnTo>
                  <a:pt x="2910294" y="0"/>
                </a:lnTo>
                <a:lnTo>
                  <a:pt x="2910294" y="2817284"/>
                </a:lnTo>
                <a:lnTo>
                  <a:pt x="0" y="2817284"/>
                </a:lnTo>
                <a:lnTo>
                  <a:pt x="0" y="0"/>
                </a:lnTo>
                <a:close/>
              </a:path>
            </a:pathLst>
          </a:custGeom>
          <a:ln w="76199">
            <a:solidFill>
              <a:srgbClr val="38751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txBox="1"/>
          <p:nvPr/>
        </p:nvSpPr>
        <p:spPr>
          <a:xfrm>
            <a:off x="961874" y="4594661"/>
            <a:ext cx="5460365" cy="4660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000" b="1" i="0" u="none" strike="noStrike" kern="0" cap="none" spc="-5" normalizeH="0" baseline="0" noProof="0" dirty="0">
                <a:ln>
                  <a:noFill/>
                </a:ln>
                <a:solidFill>
                  <a:srgbClr val="FF0000"/>
                </a:solidFill>
                <a:effectLst/>
                <a:uLnTx/>
                <a:uFillTx/>
                <a:latin typeface="Arial"/>
                <a:ea typeface="+mn-ea"/>
                <a:cs typeface="Arial"/>
              </a:rPr>
              <a:t>Convolutional Neural</a:t>
            </a:r>
            <a:r>
              <a:rPr kumimoji="0" sz="3000" b="1" i="0" u="none" strike="noStrike" kern="0" cap="none" spc="-15" normalizeH="0" baseline="0" noProof="0" dirty="0">
                <a:ln>
                  <a:noFill/>
                </a:ln>
                <a:solidFill>
                  <a:srgbClr val="FF0000"/>
                </a:solidFill>
                <a:effectLst/>
                <a:uLnTx/>
                <a:uFillTx/>
                <a:latin typeface="Arial"/>
                <a:ea typeface="+mn-ea"/>
                <a:cs typeface="Arial"/>
              </a:rPr>
              <a:t> </a:t>
            </a:r>
            <a:r>
              <a:rPr kumimoji="0" sz="3000" b="1" i="0" u="none" strike="noStrike" kern="0" cap="none" spc="-5" normalizeH="0" baseline="0" noProof="0" dirty="0">
                <a:ln>
                  <a:noFill/>
                </a:ln>
                <a:solidFill>
                  <a:srgbClr val="FF0000"/>
                </a:solidFill>
                <a:effectLst/>
                <a:uLnTx/>
                <a:uFillTx/>
                <a:latin typeface="Arial"/>
                <a:ea typeface="+mn-ea"/>
                <a:cs typeface="Arial"/>
              </a:rPr>
              <a:t>Network</a:t>
            </a:r>
            <a:endParaRPr kumimoji="0" sz="30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8" name="object 8"/>
          <p:cNvSpPr txBox="1">
            <a:spLocks noGrp="1"/>
          </p:cNvSpPr>
          <p:nvPr>
            <p:ph type="title"/>
          </p:nvPr>
        </p:nvSpPr>
        <p:spPr>
          <a:xfrm>
            <a:off x="138324" y="987660"/>
            <a:ext cx="8867350" cy="618469"/>
          </a:xfrm>
          <a:prstGeom prst="rect">
            <a:avLst/>
          </a:prstGeom>
        </p:spPr>
        <p:txBody>
          <a:bodyPr vert="horz" wrap="square" lIns="0" tIns="155288" rIns="0" bIns="0" rtlCol="0">
            <a:spAutoFit/>
          </a:bodyPr>
          <a:lstStyle/>
          <a:p>
            <a:pPr marL="3463290"/>
            <a:r>
              <a:rPr sz="3000" b="1" spc="-5" dirty="0">
                <a:solidFill>
                  <a:srgbClr val="38751C"/>
                </a:solidFill>
              </a:rPr>
              <a:t>Recurrent Neural</a:t>
            </a:r>
            <a:r>
              <a:rPr sz="3000" b="1" spc="-20" dirty="0">
                <a:solidFill>
                  <a:srgbClr val="38751C"/>
                </a:solidFill>
              </a:rPr>
              <a:t> </a:t>
            </a:r>
            <a:r>
              <a:rPr sz="3000" b="1" spc="-5" dirty="0">
                <a:solidFill>
                  <a:srgbClr val="38751C"/>
                </a:solidFill>
              </a:rPr>
              <a:t>Network</a:t>
            </a:r>
            <a:endParaRPr sz="3000"/>
          </a:p>
        </p:txBody>
      </p:sp>
      <p:sp>
        <p:nvSpPr>
          <p:cNvPr id="13" name="TextBox 12"/>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2017066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70316" y="1114650"/>
            <a:ext cx="1885946" cy="133349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4" name="TextBox 3"/>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3875808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3" name="TextBox 2"/>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25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3" name="object 3"/>
          <p:cNvSpPr txBox="1"/>
          <p:nvPr/>
        </p:nvSpPr>
        <p:spPr>
          <a:xfrm>
            <a:off x="332674" y="6102920"/>
            <a:ext cx="1123950" cy="521970"/>
          </a:xfrm>
          <a:prstGeom prst="rect">
            <a:avLst/>
          </a:prstGeom>
          <a:solidFill>
            <a:srgbClr val="F4CCCC"/>
          </a:solidFill>
          <a:ln w="19049">
            <a:solidFill>
              <a:srgbClr val="FF0000"/>
            </a:solidFill>
          </a:ln>
        </p:spPr>
        <p:txBody>
          <a:bodyPr vert="horz" wrap="square" lIns="0" tIns="0" rIns="0" bIns="0" rtlCol="0">
            <a:spAutoFit/>
          </a:bodyPr>
          <a:lstStyle/>
          <a:p>
            <a:pPr marL="0" marR="0" lvl="0" indent="0" algn="ctr" defTabSz="914400" rtl="0" eaLnBrk="1" fontAlgn="auto" latinLnBrk="0" hangingPunct="1">
              <a:lnSpc>
                <a:spcPts val="3954"/>
              </a:lnSpc>
              <a:spcBef>
                <a:spcPts val="0"/>
              </a:spcBef>
              <a:spcAft>
                <a:spcPts val="0"/>
              </a:spcAft>
              <a:buClrTx/>
              <a:buSzTx/>
              <a:buFontTx/>
              <a:buNone/>
              <a:tabLst/>
              <a:defRPr/>
            </a:pPr>
            <a:r>
              <a:rPr kumimoji="0" sz="3600" b="1" i="0" u="none" strike="noStrike" kern="0" cap="none" spc="-5" normalizeH="0" baseline="0" noProof="0" dirty="0">
                <a:ln>
                  <a:noFill/>
                </a:ln>
                <a:solidFill>
                  <a:srgbClr val="FF0000"/>
                </a:solidFill>
                <a:effectLst/>
                <a:uLnTx/>
                <a:uFillTx/>
                <a:latin typeface="Arial"/>
                <a:ea typeface="+mn-ea"/>
                <a:cs typeface="Arial"/>
              </a:rPr>
              <a:t>X</a:t>
            </a:r>
            <a:endParaRPr kumimoji="0" sz="36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 name="TextBox 3"/>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122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9"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0" name="object 10"/>
          <p:cNvSpPr txBox="1"/>
          <p:nvPr/>
        </p:nvSpPr>
        <p:spPr>
          <a:xfrm>
            <a:off x="2784072" y="5650478"/>
            <a:ext cx="815340"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TextBox 10"/>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1068212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8" name="object 18"/>
          <p:cNvSpPr/>
          <p:nvPr/>
        </p:nvSpPr>
        <p:spPr>
          <a:xfrm>
            <a:off x="1276888" y="4058568"/>
            <a:ext cx="1612265" cy="1267460"/>
          </a:xfrm>
          <a:custGeom>
            <a:avLst/>
            <a:gdLst/>
            <a:ahLst/>
            <a:cxnLst/>
            <a:rect l="l" t="t" r="r" b="b"/>
            <a:pathLst>
              <a:path w="1612264" h="1267460">
                <a:moveTo>
                  <a:pt x="0" y="1267397"/>
                </a:moveTo>
                <a:lnTo>
                  <a:pt x="54072" y="1265861"/>
                </a:lnTo>
                <a:lnTo>
                  <a:pt x="106026" y="1261338"/>
                </a:lnTo>
                <a:lnTo>
                  <a:pt x="155950" y="1253951"/>
                </a:lnTo>
                <a:lnTo>
                  <a:pt x="203933" y="1243825"/>
                </a:lnTo>
                <a:lnTo>
                  <a:pt x="250062" y="1231084"/>
                </a:lnTo>
                <a:lnTo>
                  <a:pt x="294426" y="1215853"/>
                </a:lnTo>
                <a:lnTo>
                  <a:pt x="337113" y="1198257"/>
                </a:lnTo>
                <a:lnTo>
                  <a:pt x="378212" y="1178419"/>
                </a:lnTo>
                <a:lnTo>
                  <a:pt x="417810" y="1156466"/>
                </a:lnTo>
                <a:lnTo>
                  <a:pt x="455996" y="1132520"/>
                </a:lnTo>
                <a:lnTo>
                  <a:pt x="492858" y="1106706"/>
                </a:lnTo>
                <a:lnTo>
                  <a:pt x="528485" y="1079150"/>
                </a:lnTo>
                <a:lnTo>
                  <a:pt x="562964" y="1049975"/>
                </a:lnTo>
                <a:lnTo>
                  <a:pt x="596384" y="1019306"/>
                </a:lnTo>
                <a:lnTo>
                  <a:pt x="628834" y="987267"/>
                </a:lnTo>
                <a:lnTo>
                  <a:pt x="660400" y="953984"/>
                </a:lnTo>
                <a:lnTo>
                  <a:pt x="691173" y="919579"/>
                </a:lnTo>
                <a:lnTo>
                  <a:pt x="721239" y="884179"/>
                </a:lnTo>
                <a:lnTo>
                  <a:pt x="750688" y="847908"/>
                </a:lnTo>
                <a:lnTo>
                  <a:pt x="779607" y="810889"/>
                </a:lnTo>
                <a:lnTo>
                  <a:pt x="808084" y="773248"/>
                </a:lnTo>
                <a:lnTo>
                  <a:pt x="836209" y="735109"/>
                </a:lnTo>
                <a:lnTo>
                  <a:pt x="864069" y="696596"/>
                </a:lnTo>
                <a:lnTo>
                  <a:pt x="891752" y="657834"/>
                </a:lnTo>
                <a:lnTo>
                  <a:pt x="919348" y="618948"/>
                </a:lnTo>
                <a:lnTo>
                  <a:pt x="948094" y="578446"/>
                </a:lnTo>
                <a:lnTo>
                  <a:pt x="976939" y="538084"/>
                </a:lnTo>
                <a:lnTo>
                  <a:pt x="1005985" y="498003"/>
                </a:lnTo>
                <a:lnTo>
                  <a:pt x="1035330" y="458343"/>
                </a:lnTo>
                <a:lnTo>
                  <a:pt x="1065073" y="419246"/>
                </a:lnTo>
                <a:lnTo>
                  <a:pt x="1095316" y="380852"/>
                </a:lnTo>
                <a:lnTo>
                  <a:pt x="1126157" y="343302"/>
                </a:lnTo>
                <a:lnTo>
                  <a:pt x="1157697" y="306738"/>
                </a:lnTo>
                <a:lnTo>
                  <a:pt x="1190034" y="271299"/>
                </a:lnTo>
                <a:lnTo>
                  <a:pt x="1223269" y="237128"/>
                </a:lnTo>
                <a:lnTo>
                  <a:pt x="1257502" y="204364"/>
                </a:lnTo>
                <a:lnTo>
                  <a:pt x="1292832" y="173149"/>
                </a:lnTo>
                <a:lnTo>
                  <a:pt x="1329359" y="143618"/>
                </a:lnTo>
                <a:lnTo>
                  <a:pt x="1367182" y="115919"/>
                </a:lnTo>
                <a:lnTo>
                  <a:pt x="1406400" y="90190"/>
                </a:lnTo>
                <a:lnTo>
                  <a:pt x="1447115" y="66572"/>
                </a:lnTo>
                <a:lnTo>
                  <a:pt x="1489425" y="45203"/>
                </a:lnTo>
                <a:lnTo>
                  <a:pt x="1533431" y="26224"/>
                </a:lnTo>
                <a:lnTo>
                  <a:pt x="1585104" y="7926"/>
                </a:lnTo>
                <a:lnTo>
                  <a:pt x="1608831" y="874"/>
                </a:lnTo>
                <a:lnTo>
                  <a:pt x="1611831" y="24"/>
                </a:lnTo>
                <a:lnTo>
                  <a:pt x="1612006" y="0"/>
                </a:lnTo>
              </a:path>
            </a:pathLst>
          </a:custGeom>
          <a:ln w="38099">
            <a:solidFill>
              <a:srgbClr val="FF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p:nvPr/>
        </p:nvSpPr>
        <p:spPr>
          <a:xfrm>
            <a:off x="2880770" y="3996144"/>
            <a:ext cx="179705" cy="125095"/>
          </a:xfrm>
          <a:custGeom>
            <a:avLst/>
            <a:gdLst/>
            <a:ahLst/>
            <a:cxnLst/>
            <a:rect l="l" t="t" r="r" b="b"/>
            <a:pathLst>
              <a:path w="179705" h="125095">
                <a:moveTo>
                  <a:pt x="16249" y="124824"/>
                </a:moveTo>
                <a:lnTo>
                  <a:pt x="179574" y="40124"/>
                </a:lnTo>
                <a:lnTo>
                  <a:pt x="0" y="0"/>
                </a:lnTo>
                <a:lnTo>
                  <a:pt x="16249" y="124824"/>
                </a:lnTo>
                <a:close/>
              </a:path>
            </a:pathLst>
          </a:custGeom>
          <a:ln w="38099">
            <a:solidFill>
              <a:srgbClr val="FF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object 20"/>
          <p:cNvSpPr txBox="1"/>
          <p:nvPr/>
        </p:nvSpPr>
        <p:spPr>
          <a:xfrm>
            <a:off x="2784072" y="5650478"/>
            <a:ext cx="815340" cy="215444"/>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1" name="object 21"/>
          <p:cNvSpPr txBox="1"/>
          <p:nvPr/>
        </p:nvSpPr>
        <p:spPr>
          <a:xfrm>
            <a:off x="6272634" y="1069155"/>
            <a:ext cx="1079500" cy="28511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0" cap="none" spc="-5" normalizeH="0" baseline="0" noProof="0" dirty="0">
                <a:ln>
                  <a:noFill/>
                </a:ln>
                <a:solidFill>
                  <a:srgbClr val="0000FF"/>
                </a:solidFill>
                <a:effectLst/>
                <a:uLnTx/>
                <a:uFillTx/>
                <a:latin typeface="Arial"/>
                <a:ea typeface="+mn-ea"/>
                <a:cs typeface="Arial"/>
              </a:rPr>
              <a:t>test</a:t>
            </a:r>
            <a:r>
              <a:rPr kumimoji="0" sz="1800" b="0" i="0" u="none" strike="noStrike" kern="0" cap="none" spc="-65" normalizeH="0" baseline="0" noProof="0" dirty="0">
                <a:ln>
                  <a:noFill/>
                </a:ln>
                <a:solidFill>
                  <a:srgbClr val="0000FF"/>
                </a:solidFill>
                <a:effectLst/>
                <a:uLnTx/>
                <a:uFillTx/>
                <a:latin typeface="Arial"/>
                <a:ea typeface="+mn-ea"/>
                <a:cs typeface="Arial"/>
              </a:rPr>
              <a:t> </a:t>
            </a:r>
            <a:r>
              <a:rPr kumimoji="0" sz="1800" b="0" i="0" u="none" strike="noStrike" kern="0" cap="none" spc="-5" normalizeH="0" baseline="0" noProof="0" dirty="0">
                <a:ln>
                  <a:noFill/>
                </a:ln>
                <a:solidFill>
                  <a:srgbClr val="0000FF"/>
                </a:solidFill>
                <a:effectLst/>
                <a:uLnTx/>
                <a:uFillTx/>
                <a:latin typeface="Arial"/>
                <a:ea typeface="+mn-ea"/>
                <a:cs typeface="Arial"/>
              </a:rPr>
              <a:t>image</a:t>
            </a:r>
            <a:endParaRPr kumimoji="0" sz="18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txBox="1"/>
          <p:nvPr/>
        </p:nvSpPr>
        <p:spPr>
          <a:xfrm>
            <a:off x="4172244" y="3112240"/>
            <a:ext cx="3503295" cy="7454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before:</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2200" b="0" i="0" u="none" strike="noStrike" kern="0" cap="none" spc="-5" normalizeH="0" baseline="0" noProof="0" dirty="0">
                <a:ln>
                  <a:noFill/>
                </a:ln>
                <a:solidFill>
                  <a:srgbClr val="FF0000"/>
                </a:solidFill>
                <a:effectLst/>
                <a:uLnTx/>
                <a:uFillTx/>
                <a:latin typeface="Arial"/>
                <a:ea typeface="+mn-ea"/>
                <a:cs typeface="Arial"/>
              </a:rPr>
              <a:t>h = </a:t>
            </a:r>
            <a:r>
              <a:rPr kumimoji="0" sz="2200" b="0" i="0" u="none" strike="noStrike" kern="0" cap="none" spc="0" normalizeH="0" baseline="0" noProof="0" dirty="0">
                <a:ln>
                  <a:noFill/>
                </a:ln>
                <a:solidFill>
                  <a:srgbClr val="FF0000"/>
                </a:solidFill>
                <a:effectLst/>
                <a:uLnTx/>
                <a:uFillTx/>
                <a:latin typeface="Arial"/>
                <a:ea typeface="+mn-ea"/>
                <a:cs typeface="Arial"/>
              </a:rPr>
              <a:t>tanh(</a:t>
            </a:r>
            <a:r>
              <a:rPr kumimoji="0" sz="2200" b="0" i="0" u="none" strike="noStrike" kern="0" cap="none" spc="0" normalizeH="0" baseline="0" noProof="0" dirty="0">
                <a:ln>
                  <a:noFill/>
                </a:ln>
                <a:solidFill>
                  <a:srgbClr val="38751C"/>
                </a:solidFill>
                <a:effectLst/>
                <a:uLnTx/>
                <a:uFillTx/>
                <a:latin typeface="Arial"/>
                <a:ea typeface="+mn-ea"/>
                <a:cs typeface="Arial"/>
              </a:rPr>
              <a:t>W</a:t>
            </a:r>
            <a:r>
              <a:rPr kumimoji="0" sz="2200" b="0" i="0" u="none" strike="noStrike" kern="0" cap="none" spc="0" normalizeH="0" baseline="-25000" noProof="0" dirty="0">
                <a:ln>
                  <a:noFill/>
                </a:ln>
                <a:solidFill>
                  <a:srgbClr val="38751C"/>
                </a:solidFill>
                <a:effectLst/>
                <a:uLnTx/>
                <a:uFillTx/>
                <a:latin typeface="Arial"/>
                <a:ea typeface="+mn-ea"/>
                <a:cs typeface="Arial"/>
              </a:rPr>
              <a:t>xh</a:t>
            </a:r>
            <a:r>
              <a:rPr kumimoji="0" sz="2200" b="0" i="0" u="none" strike="noStrike" kern="0" cap="none" spc="0" normalizeH="0" baseline="0" noProof="0" dirty="0">
                <a:ln>
                  <a:noFill/>
                </a:ln>
                <a:solidFill>
                  <a:srgbClr val="38751C"/>
                </a:solidFill>
                <a:effectLst/>
                <a:uLnTx/>
                <a:uFillTx/>
                <a:latin typeface="Arial"/>
                <a:ea typeface="+mn-ea"/>
                <a:cs typeface="Arial"/>
              </a:rPr>
              <a:t> </a:t>
            </a:r>
            <a:r>
              <a:rPr kumimoji="0" sz="2200" b="0" i="0" u="none" strike="noStrike" kern="0" cap="none" spc="-5" normalizeH="0" baseline="0" noProof="0" dirty="0">
                <a:ln>
                  <a:noFill/>
                </a:ln>
                <a:solidFill>
                  <a:srgbClr val="38751C"/>
                </a:solidFill>
                <a:effectLst/>
                <a:uLnTx/>
                <a:uFillTx/>
                <a:latin typeface="Arial"/>
                <a:ea typeface="+mn-ea"/>
                <a:cs typeface="Arial"/>
              </a:rPr>
              <a:t>* </a:t>
            </a:r>
            <a:r>
              <a:rPr kumimoji="0" sz="2200" b="0" i="0" u="none" strike="noStrike" kern="0" cap="none" spc="0" normalizeH="0" baseline="0" noProof="0" dirty="0">
                <a:ln>
                  <a:noFill/>
                </a:ln>
                <a:solidFill>
                  <a:srgbClr val="38751C"/>
                </a:solidFill>
                <a:effectLst/>
                <a:uLnTx/>
                <a:uFillTx/>
                <a:latin typeface="Arial"/>
                <a:ea typeface="+mn-ea"/>
                <a:cs typeface="Arial"/>
              </a:rPr>
              <a:t>x </a:t>
            </a:r>
            <a:r>
              <a:rPr kumimoji="0" sz="2200" b="0" i="0" u="none" strike="noStrike" kern="0" cap="none" spc="-5" normalizeH="0" baseline="0" noProof="0" dirty="0">
                <a:ln>
                  <a:noFill/>
                </a:ln>
                <a:solidFill>
                  <a:srgbClr val="FF0000"/>
                </a:solidFill>
                <a:effectLst/>
                <a:uLnTx/>
                <a:uFillTx/>
                <a:latin typeface="Arial"/>
                <a:ea typeface="+mn-ea"/>
                <a:cs typeface="Arial"/>
              </a:rPr>
              <a:t>+ </a:t>
            </a:r>
            <a:r>
              <a:rPr kumimoji="0" sz="2200" b="0" i="0" u="none" strike="noStrike" kern="0" cap="none" spc="-5" normalizeH="0" baseline="0" noProof="0" dirty="0">
                <a:ln>
                  <a:noFill/>
                </a:ln>
                <a:solidFill>
                  <a:srgbClr val="0000FF"/>
                </a:solidFill>
                <a:effectLst/>
                <a:uLnTx/>
                <a:uFillTx/>
                <a:latin typeface="Arial"/>
                <a:ea typeface="+mn-ea"/>
                <a:cs typeface="Arial"/>
              </a:rPr>
              <a:t>W</a:t>
            </a:r>
            <a:r>
              <a:rPr kumimoji="0" sz="2200" b="0" i="0" u="none" strike="noStrike" kern="0" cap="none" spc="-5" normalizeH="0" baseline="-25000" noProof="0" dirty="0">
                <a:ln>
                  <a:noFill/>
                </a:ln>
                <a:solidFill>
                  <a:srgbClr val="0000FF"/>
                </a:solidFill>
                <a:effectLst/>
                <a:uLnTx/>
                <a:uFillTx/>
                <a:latin typeface="Arial"/>
                <a:ea typeface="+mn-ea"/>
                <a:cs typeface="Arial"/>
              </a:rPr>
              <a:t>hh</a:t>
            </a:r>
            <a:r>
              <a:rPr kumimoji="0" sz="2200" b="0" i="0" u="none" strike="noStrike" kern="0" cap="none" spc="-5" normalizeH="0" baseline="0" noProof="0" dirty="0">
                <a:ln>
                  <a:noFill/>
                </a:ln>
                <a:solidFill>
                  <a:srgbClr val="0000FF"/>
                </a:solidFill>
                <a:effectLst/>
                <a:uLnTx/>
                <a:uFillTx/>
                <a:latin typeface="Arial"/>
                <a:ea typeface="+mn-ea"/>
                <a:cs typeface="Arial"/>
              </a:rPr>
              <a:t> *</a:t>
            </a:r>
            <a:r>
              <a:rPr kumimoji="0" sz="2200" b="0" i="0" u="none" strike="noStrike" kern="0" cap="none" spc="-70" normalizeH="0" baseline="0" noProof="0" dirty="0">
                <a:ln>
                  <a:noFill/>
                </a:ln>
                <a:solidFill>
                  <a:srgbClr val="0000FF"/>
                </a:solidFill>
                <a:effectLst/>
                <a:uLnTx/>
                <a:uFillTx/>
                <a:latin typeface="Arial"/>
                <a:ea typeface="+mn-ea"/>
                <a:cs typeface="Arial"/>
              </a:rPr>
              <a:t> </a:t>
            </a:r>
            <a:r>
              <a:rPr kumimoji="0" sz="2200" b="0" i="0" u="none" strike="noStrike" kern="0" cap="none" spc="0" normalizeH="0" baseline="0" noProof="0" dirty="0">
                <a:ln>
                  <a:noFill/>
                </a:ln>
                <a:solidFill>
                  <a:srgbClr val="0000FF"/>
                </a:solidFill>
                <a:effectLst/>
                <a:uLnTx/>
                <a:uFillTx/>
                <a:latin typeface="Arial"/>
                <a:ea typeface="+mn-ea"/>
                <a:cs typeface="Arial"/>
              </a:rPr>
              <a:t>h</a:t>
            </a:r>
            <a:r>
              <a:rPr kumimoji="0" sz="2200" b="0" i="0" u="none" strike="noStrike" kern="0" cap="none" spc="0" normalizeH="0" baseline="0" noProof="0" dirty="0">
                <a:ln>
                  <a:noFill/>
                </a:ln>
                <a:solidFill>
                  <a:srgbClr val="FF0000"/>
                </a:solidFill>
                <a:effectLst/>
                <a:uLnTx/>
                <a:uFillTx/>
                <a:latin typeface="Arial"/>
                <a:ea typeface="+mn-ea"/>
                <a:cs typeface="Arial"/>
              </a:rPr>
              <a:t>)</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4" name="object 24"/>
          <p:cNvSpPr txBox="1"/>
          <p:nvPr/>
        </p:nvSpPr>
        <p:spPr>
          <a:xfrm>
            <a:off x="4172244" y="4293335"/>
            <a:ext cx="4752975" cy="74549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now:</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ct val="100000"/>
              </a:lnSpc>
              <a:spcBef>
                <a:spcPts val="509"/>
              </a:spcBef>
              <a:spcAft>
                <a:spcPts val="0"/>
              </a:spcAft>
              <a:buClrTx/>
              <a:buSzTx/>
              <a:buFontTx/>
              <a:buNone/>
              <a:tabLst/>
              <a:defRPr/>
            </a:pPr>
            <a:r>
              <a:rPr kumimoji="0" sz="2200" b="0" i="0" u="none" strike="noStrike" kern="0" cap="none" spc="-5" normalizeH="0" baseline="0" noProof="0" dirty="0">
                <a:ln>
                  <a:noFill/>
                </a:ln>
                <a:solidFill>
                  <a:srgbClr val="FF0000"/>
                </a:solidFill>
                <a:effectLst/>
                <a:uLnTx/>
                <a:uFillTx/>
                <a:latin typeface="Arial"/>
                <a:ea typeface="+mn-ea"/>
                <a:cs typeface="Arial"/>
              </a:rPr>
              <a:t>h = </a:t>
            </a:r>
            <a:r>
              <a:rPr kumimoji="0" sz="2200" b="0" i="0" u="none" strike="noStrike" kern="0" cap="none" spc="0" normalizeH="0" baseline="0" noProof="0" dirty="0">
                <a:ln>
                  <a:noFill/>
                </a:ln>
                <a:solidFill>
                  <a:srgbClr val="FF0000"/>
                </a:solidFill>
                <a:effectLst/>
                <a:uLnTx/>
                <a:uFillTx/>
                <a:latin typeface="Arial"/>
                <a:ea typeface="+mn-ea"/>
                <a:cs typeface="Arial"/>
              </a:rPr>
              <a:t>tanh(</a:t>
            </a:r>
            <a:r>
              <a:rPr kumimoji="0" sz="2200" b="0" i="0" u="none" strike="noStrike" kern="0" cap="none" spc="0" normalizeH="0" baseline="0" noProof="0" dirty="0">
                <a:ln>
                  <a:noFill/>
                </a:ln>
                <a:solidFill>
                  <a:srgbClr val="38751C"/>
                </a:solidFill>
                <a:effectLst/>
                <a:uLnTx/>
                <a:uFillTx/>
                <a:latin typeface="Arial"/>
                <a:ea typeface="+mn-ea"/>
                <a:cs typeface="Arial"/>
              </a:rPr>
              <a:t>W</a:t>
            </a:r>
            <a:r>
              <a:rPr kumimoji="0" sz="2200" b="0" i="0" u="none" strike="noStrike" kern="0" cap="none" spc="0" normalizeH="0" baseline="-25000" noProof="0" dirty="0">
                <a:ln>
                  <a:noFill/>
                </a:ln>
                <a:solidFill>
                  <a:srgbClr val="38751C"/>
                </a:solidFill>
                <a:effectLst/>
                <a:uLnTx/>
                <a:uFillTx/>
                <a:latin typeface="Arial"/>
                <a:ea typeface="+mn-ea"/>
                <a:cs typeface="Arial"/>
              </a:rPr>
              <a:t>xh</a:t>
            </a:r>
            <a:r>
              <a:rPr kumimoji="0" sz="2200" b="0" i="0" u="none" strike="noStrike" kern="0" cap="none" spc="0" normalizeH="0" baseline="0" noProof="0" dirty="0">
                <a:ln>
                  <a:noFill/>
                </a:ln>
                <a:solidFill>
                  <a:srgbClr val="38751C"/>
                </a:solidFill>
                <a:effectLst/>
                <a:uLnTx/>
                <a:uFillTx/>
                <a:latin typeface="Arial"/>
                <a:ea typeface="+mn-ea"/>
                <a:cs typeface="Arial"/>
              </a:rPr>
              <a:t> </a:t>
            </a:r>
            <a:r>
              <a:rPr kumimoji="0" sz="2200" b="0" i="0" u="none" strike="noStrike" kern="0" cap="none" spc="-5" normalizeH="0" baseline="0" noProof="0" dirty="0">
                <a:ln>
                  <a:noFill/>
                </a:ln>
                <a:solidFill>
                  <a:srgbClr val="38751C"/>
                </a:solidFill>
                <a:effectLst/>
                <a:uLnTx/>
                <a:uFillTx/>
                <a:latin typeface="Arial"/>
                <a:ea typeface="+mn-ea"/>
                <a:cs typeface="Arial"/>
              </a:rPr>
              <a:t>* </a:t>
            </a:r>
            <a:r>
              <a:rPr kumimoji="0" sz="2200" b="0" i="0" u="none" strike="noStrike" kern="0" cap="none" spc="0" normalizeH="0" baseline="0" noProof="0" dirty="0">
                <a:ln>
                  <a:noFill/>
                </a:ln>
                <a:solidFill>
                  <a:srgbClr val="38751C"/>
                </a:solidFill>
                <a:effectLst/>
                <a:uLnTx/>
                <a:uFillTx/>
                <a:latin typeface="Arial"/>
                <a:ea typeface="+mn-ea"/>
                <a:cs typeface="Arial"/>
              </a:rPr>
              <a:t>x </a:t>
            </a:r>
            <a:r>
              <a:rPr kumimoji="0" sz="2200" b="0" i="0" u="none" strike="noStrike" kern="0" cap="none" spc="-5" normalizeH="0" baseline="0" noProof="0" dirty="0">
                <a:ln>
                  <a:noFill/>
                </a:ln>
                <a:solidFill>
                  <a:srgbClr val="FF0000"/>
                </a:solidFill>
                <a:effectLst/>
                <a:uLnTx/>
                <a:uFillTx/>
                <a:latin typeface="Arial"/>
                <a:ea typeface="+mn-ea"/>
                <a:cs typeface="Arial"/>
              </a:rPr>
              <a:t>+ </a:t>
            </a:r>
            <a:r>
              <a:rPr kumimoji="0" sz="2200" b="0" i="0" u="none" strike="noStrike" kern="0" cap="none" spc="-5" normalizeH="0" baseline="0" noProof="0" dirty="0">
                <a:ln>
                  <a:noFill/>
                </a:ln>
                <a:solidFill>
                  <a:srgbClr val="0000FF"/>
                </a:solidFill>
                <a:effectLst/>
                <a:uLnTx/>
                <a:uFillTx/>
                <a:latin typeface="Arial"/>
                <a:ea typeface="+mn-ea"/>
                <a:cs typeface="Arial"/>
              </a:rPr>
              <a:t>W</a:t>
            </a:r>
            <a:r>
              <a:rPr kumimoji="0" sz="2200" b="0" i="0" u="none" strike="noStrike" kern="0" cap="none" spc="-5" normalizeH="0" baseline="-25000" noProof="0" dirty="0">
                <a:ln>
                  <a:noFill/>
                </a:ln>
                <a:solidFill>
                  <a:srgbClr val="0000FF"/>
                </a:solidFill>
                <a:effectLst/>
                <a:uLnTx/>
                <a:uFillTx/>
                <a:latin typeface="Arial"/>
                <a:ea typeface="+mn-ea"/>
                <a:cs typeface="Arial"/>
              </a:rPr>
              <a:t>hh</a:t>
            </a:r>
            <a:r>
              <a:rPr kumimoji="0" sz="2200" b="0" i="0" u="none" strike="noStrike" kern="0" cap="none" spc="-5" normalizeH="0" baseline="0" noProof="0" dirty="0">
                <a:ln>
                  <a:noFill/>
                </a:ln>
                <a:solidFill>
                  <a:srgbClr val="0000FF"/>
                </a:solidFill>
                <a:effectLst/>
                <a:uLnTx/>
                <a:uFillTx/>
                <a:latin typeface="Arial"/>
                <a:ea typeface="+mn-ea"/>
                <a:cs typeface="Arial"/>
              </a:rPr>
              <a:t> * h </a:t>
            </a:r>
            <a:r>
              <a:rPr kumimoji="0" sz="2200" b="1" i="0" u="none" strike="noStrike" kern="0" cap="none" spc="-5" normalizeH="0" baseline="0" noProof="0" dirty="0">
                <a:ln>
                  <a:noFill/>
                </a:ln>
                <a:solidFill>
                  <a:srgbClr val="FF00FF"/>
                </a:solidFill>
                <a:effectLst/>
                <a:uLnTx/>
                <a:uFillTx/>
                <a:latin typeface="Arial"/>
                <a:ea typeface="+mn-ea"/>
                <a:cs typeface="Arial"/>
              </a:rPr>
              <a:t>+ W</a:t>
            </a:r>
            <a:r>
              <a:rPr kumimoji="0" sz="2200" b="1" i="0" u="none" strike="noStrike" kern="0" cap="none" spc="-5" normalizeH="0" baseline="-25000" noProof="0" dirty="0">
                <a:ln>
                  <a:noFill/>
                </a:ln>
                <a:solidFill>
                  <a:srgbClr val="FF00FF"/>
                </a:solidFill>
                <a:effectLst/>
                <a:uLnTx/>
                <a:uFillTx/>
                <a:latin typeface="Arial"/>
                <a:ea typeface="+mn-ea"/>
                <a:cs typeface="Arial"/>
              </a:rPr>
              <a:t>ih</a:t>
            </a:r>
            <a:r>
              <a:rPr kumimoji="0" sz="2200" b="1" i="0" u="none" strike="noStrike" kern="0" cap="none" spc="-5" normalizeH="0" baseline="0" noProof="0" dirty="0">
                <a:ln>
                  <a:noFill/>
                </a:ln>
                <a:solidFill>
                  <a:srgbClr val="FF00FF"/>
                </a:solidFill>
                <a:effectLst/>
                <a:uLnTx/>
                <a:uFillTx/>
                <a:latin typeface="Arial"/>
                <a:ea typeface="+mn-ea"/>
                <a:cs typeface="Arial"/>
              </a:rPr>
              <a:t> *</a:t>
            </a:r>
            <a:r>
              <a:rPr kumimoji="0" sz="2200" b="1" i="0" u="none" strike="noStrike" kern="0" cap="none" spc="-35" normalizeH="0" baseline="0" noProof="0" dirty="0">
                <a:ln>
                  <a:noFill/>
                </a:ln>
                <a:solidFill>
                  <a:srgbClr val="FF00FF"/>
                </a:solidFill>
                <a:effectLst/>
                <a:uLnTx/>
                <a:uFillTx/>
                <a:latin typeface="Arial"/>
                <a:ea typeface="+mn-ea"/>
                <a:cs typeface="Arial"/>
              </a:rPr>
              <a:t> </a:t>
            </a:r>
            <a:r>
              <a:rPr lang="en-US" sz="2200" b="1" kern="0" dirty="0" err="1">
                <a:solidFill>
                  <a:srgbClr val="FF00FF"/>
                </a:solidFill>
                <a:latin typeface="Arial"/>
                <a:cs typeface="Arial"/>
              </a:rPr>
              <a:t>im</a:t>
            </a:r>
            <a:r>
              <a:rPr kumimoji="0" sz="2200" b="0" i="0" u="none" strike="noStrike" kern="0" cap="none" spc="0" normalizeH="0" baseline="0" noProof="0" dirty="0">
                <a:ln>
                  <a:noFill/>
                </a:ln>
                <a:solidFill>
                  <a:srgbClr val="FF0000"/>
                </a:solidFill>
                <a:effectLst/>
                <a:uLnTx/>
                <a:uFillTx/>
                <a:latin typeface="Arial"/>
                <a:ea typeface="+mn-ea"/>
                <a:cs typeface="Arial"/>
              </a:rPr>
              <a:t>)</a:t>
            </a:r>
            <a:endParaRPr kumimoji="0" sz="22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5" name="object 25"/>
          <p:cNvSpPr txBox="1"/>
          <p:nvPr/>
        </p:nvSpPr>
        <p:spPr>
          <a:xfrm>
            <a:off x="728472" y="5423201"/>
            <a:ext cx="353567" cy="369332"/>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2400" kern="0" dirty="0" err="1">
                <a:solidFill>
                  <a:sysClr val="windowText" lastClr="000000"/>
                </a:solidFill>
                <a:latin typeface="Arial"/>
                <a:cs typeface="Arial"/>
              </a:rPr>
              <a:t>im</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6" name="object 26"/>
          <p:cNvSpPr txBox="1"/>
          <p:nvPr/>
        </p:nvSpPr>
        <p:spPr>
          <a:xfrm>
            <a:off x="1690042" y="4097044"/>
            <a:ext cx="537210" cy="34544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0" u="none" strike="noStrike" kern="0" cap="none" spc="-5" normalizeH="0" baseline="0" noProof="0" dirty="0">
                <a:ln>
                  <a:noFill/>
                </a:ln>
                <a:solidFill>
                  <a:sysClr val="windowText" lastClr="000000"/>
                </a:solidFill>
                <a:effectLst/>
                <a:uLnTx/>
                <a:uFillTx/>
                <a:latin typeface="Arial"/>
                <a:ea typeface="+mn-ea"/>
                <a:cs typeface="Arial"/>
              </a:rPr>
              <a:t>Wih</a:t>
            </a:r>
            <a:endParaRPr kumimoji="0" sz="2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7" name="TextBox 26"/>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29"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2777628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483993" y="2959146"/>
            <a:ext cx="969010" cy="2248535"/>
          </a:xfrm>
          <a:custGeom>
            <a:avLst/>
            <a:gdLst/>
            <a:ahLst/>
            <a:cxnLst/>
            <a:rect l="l" t="t" r="r" b="b"/>
            <a:pathLst>
              <a:path w="969010" h="2248535">
                <a:moveTo>
                  <a:pt x="0" y="0"/>
                </a:moveTo>
                <a:lnTo>
                  <a:pt x="40380" y="1409"/>
                </a:lnTo>
                <a:lnTo>
                  <a:pt x="80298" y="5583"/>
                </a:lnTo>
                <a:lnTo>
                  <a:pt x="119723" y="12440"/>
                </a:lnTo>
                <a:lnTo>
                  <a:pt x="158627" y="21899"/>
                </a:lnTo>
                <a:lnTo>
                  <a:pt x="196980" y="33878"/>
                </a:lnTo>
                <a:lnTo>
                  <a:pt x="234754" y="48297"/>
                </a:lnTo>
                <a:lnTo>
                  <a:pt x="271919" y="65074"/>
                </a:lnTo>
                <a:lnTo>
                  <a:pt x="308446" y="84128"/>
                </a:lnTo>
                <a:lnTo>
                  <a:pt x="344307" y="105377"/>
                </a:lnTo>
                <a:lnTo>
                  <a:pt x="379472" y="128739"/>
                </a:lnTo>
                <a:lnTo>
                  <a:pt x="413911" y="154135"/>
                </a:lnTo>
                <a:lnTo>
                  <a:pt x="447597" y="181482"/>
                </a:lnTo>
                <a:lnTo>
                  <a:pt x="480500" y="210699"/>
                </a:lnTo>
                <a:lnTo>
                  <a:pt x="512590" y="241705"/>
                </a:lnTo>
                <a:lnTo>
                  <a:pt x="543840" y="274419"/>
                </a:lnTo>
                <a:lnTo>
                  <a:pt x="574219" y="308759"/>
                </a:lnTo>
                <a:lnTo>
                  <a:pt x="603699" y="344643"/>
                </a:lnTo>
                <a:lnTo>
                  <a:pt x="632250" y="381991"/>
                </a:lnTo>
                <a:lnTo>
                  <a:pt x="659843" y="420722"/>
                </a:lnTo>
                <a:lnTo>
                  <a:pt x="686451" y="460753"/>
                </a:lnTo>
                <a:lnTo>
                  <a:pt x="712042" y="502004"/>
                </a:lnTo>
                <a:lnTo>
                  <a:pt x="736589" y="544393"/>
                </a:lnTo>
                <a:lnTo>
                  <a:pt x="760062" y="587840"/>
                </a:lnTo>
                <a:lnTo>
                  <a:pt x="782432" y="632262"/>
                </a:lnTo>
                <a:lnTo>
                  <a:pt x="803670" y="677578"/>
                </a:lnTo>
                <a:lnTo>
                  <a:pt x="823747" y="723708"/>
                </a:lnTo>
                <a:lnTo>
                  <a:pt x="842634" y="770569"/>
                </a:lnTo>
                <a:lnTo>
                  <a:pt x="860302" y="818081"/>
                </a:lnTo>
                <a:lnTo>
                  <a:pt x="876721" y="866162"/>
                </a:lnTo>
                <a:lnTo>
                  <a:pt x="891864" y="914731"/>
                </a:lnTo>
                <a:lnTo>
                  <a:pt x="905699" y="963706"/>
                </a:lnTo>
                <a:lnTo>
                  <a:pt x="918200" y="1013007"/>
                </a:lnTo>
                <a:lnTo>
                  <a:pt x="929336" y="1062551"/>
                </a:lnTo>
                <a:lnTo>
                  <a:pt x="939078" y="1112259"/>
                </a:lnTo>
                <a:lnTo>
                  <a:pt x="947398" y="1162047"/>
                </a:lnTo>
                <a:lnTo>
                  <a:pt x="954852" y="1216502"/>
                </a:lnTo>
                <a:lnTo>
                  <a:pt x="960640" y="1270851"/>
                </a:lnTo>
                <a:lnTo>
                  <a:pt x="964832" y="1324986"/>
                </a:lnTo>
                <a:lnTo>
                  <a:pt x="967500" y="1378801"/>
                </a:lnTo>
                <a:lnTo>
                  <a:pt x="968712" y="1432191"/>
                </a:lnTo>
                <a:lnTo>
                  <a:pt x="968540" y="1485048"/>
                </a:lnTo>
                <a:lnTo>
                  <a:pt x="967055" y="1537267"/>
                </a:lnTo>
                <a:lnTo>
                  <a:pt x="964326" y="1588740"/>
                </a:lnTo>
                <a:lnTo>
                  <a:pt x="960424" y="1639362"/>
                </a:lnTo>
                <a:lnTo>
                  <a:pt x="955420" y="1689027"/>
                </a:lnTo>
                <a:lnTo>
                  <a:pt x="949385" y="1737627"/>
                </a:lnTo>
                <a:lnTo>
                  <a:pt x="942388" y="1785057"/>
                </a:lnTo>
                <a:lnTo>
                  <a:pt x="934500" y="1831210"/>
                </a:lnTo>
                <a:lnTo>
                  <a:pt x="925792" y="1875980"/>
                </a:lnTo>
                <a:lnTo>
                  <a:pt x="916335" y="1919261"/>
                </a:lnTo>
                <a:lnTo>
                  <a:pt x="906198" y="1960946"/>
                </a:lnTo>
                <a:lnTo>
                  <a:pt x="891747" y="2013864"/>
                </a:lnTo>
                <a:lnTo>
                  <a:pt x="876380" y="2063502"/>
                </a:lnTo>
                <a:lnTo>
                  <a:pt x="860267" y="2109608"/>
                </a:lnTo>
                <a:lnTo>
                  <a:pt x="843574" y="2151930"/>
                </a:lnTo>
                <a:lnTo>
                  <a:pt x="826470" y="2190218"/>
                </a:lnTo>
                <a:lnTo>
                  <a:pt x="809123" y="2224220"/>
                </a:lnTo>
                <a:lnTo>
                  <a:pt x="796048" y="2246770"/>
                </a:lnTo>
                <a:lnTo>
                  <a:pt x="794948" y="224852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4214067" y="5184066"/>
            <a:ext cx="85725" cy="81280"/>
          </a:xfrm>
          <a:custGeom>
            <a:avLst/>
            <a:gdLst/>
            <a:ahLst/>
            <a:cxnLst/>
            <a:rect l="l" t="t" r="r" b="b"/>
            <a:pathLst>
              <a:path w="85725" h="81279">
                <a:moveTo>
                  <a:pt x="44074" y="0"/>
                </a:moveTo>
                <a:lnTo>
                  <a:pt x="0" y="80749"/>
                </a:lnTo>
                <a:lnTo>
                  <a:pt x="85674" y="47224"/>
                </a:lnTo>
                <a:lnTo>
                  <a:pt x="44074"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txBox="1"/>
          <p:nvPr/>
        </p:nvSpPr>
        <p:spPr>
          <a:xfrm>
            <a:off x="4599638" y="3597748"/>
            <a:ext cx="1092200" cy="3759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5" name="object 25"/>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8" name="object 28"/>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29" name="TextBox 28"/>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31"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419996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4" name="object 34"/>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5" name="object 35"/>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6" name="TextBox 35"/>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38"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860478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442" y="2959145"/>
            <a:ext cx="998855" cy="2249170"/>
          </a:xfrm>
          <a:custGeom>
            <a:avLst/>
            <a:gdLst/>
            <a:ahLst/>
            <a:cxnLst/>
            <a:rect l="l" t="t" r="r" b="b"/>
            <a:pathLst>
              <a:path w="998854" h="2249170">
                <a:moveTo>
                  <a:pt x="0" y="0"/>
                </a:moveTo>
                <a:lnTo>
                  <a:pt x="41586" y="1409"/>
                </a:lnTo>
                <a:lnTo>
                  <a:pt x="82692" y="5583"/>
                </a:lnTo>
                <a:lnTo>
                  <a:pt x="123287" y="12440"/>
                </a:lnTo>
                <a:lnTo>
                  <a:pt x="163342" y="21899"/>
                </a:lnTo>
                <a:lnTo>
                  <a:pt x="202826" y="33878"/>
                </a:lnTo>
                <a:lnTo>
                  <a:pt x="241711" y="48297"/>
                </a:lnTo>
                <a:lnTo>
                  <a:pt x="279967" y="65074"/>
                </a:lnTo>
                <a:lnTo>
                  <a:pt x="317564" y="84128"/>
                </a:lnTo>
                <a:lnTo>
                  <a:pt x="354474" y="105377"/>
                </a:lnTo>
                <a:lnTo>
                  <a:pt x="390665" y="128739"/>
                </a:lnTo>
                <a:lnTo>
                  <a:pt x="426109" y="154135"/>
                </a:lnTo>
                <a:lnTo>
                  <a:pt x="460776" y="181482"/>
                </a:lnTo>
                <a:lnTo>
                  <a:pt x="494637" y="210699"/>
                </a:lnTo>
                <a:lnTo>
                  <a:pt x="527662" y="241705"/>
                </a:lnTo>
                <a:lnTo>
                  <a:pt x="559821" y="274419"/>
                </a:lnTo>
                <a:lnTo>
                  <a:pt x="591086" y="308759"/>
                </a:lnTo>
                <a:lnTo>
                  <a:pt x="621425" y="344643"/>
                </a:lnTo>
                <a:lnTo>
                  <a:pt x="650810" y="381991"/>
                </a:lnTo>
                <a:lnTo>
                  <a:pt x="679212" y="420722"/>
                </a:lnTo>
                <a:lnTo>
                  <a:pt x="706600" y="460753"/>
                </a:lnTo>
                <a:lnTo>
                  <a:pt x="732945" y="502004"/>
                </a:lnTo>
                <a:lnTo>
                  <a:pt x="758218" y="544393"/>
                </a:lnTo>
                <a:lnTo>
                  <a:pt x="782389" y="587840"/>
                </a:lnTo>
                <a:lnTo>
                  <a:pt x="805428" y="632262"/>
                </a:lnTo>
                <a:lnTo>
                  <a:pt x="827307" y="677578"/>
                </a:lnTo>
                <a:lnTo>
                  <a:pt x="847994" y="723708"/>
                </a:lnTo>
                <a:lnTo>
                  <a:pt x="867461" y="770569"/>
                </a:lnTo>
                <a:lnTo>
                  <a:pt x="885679" y="818081"/>
                </a:lnTo>
                <a:lnTo>
                  <a:pt x="902617" y="866162"/>
                </a:lnTo>
                <a:lnTo>
                  <a:pt x="918246" y="914731"/>
                </a:lnTo>
                <a:lnTo>
                  <a:pt x="932536" y="963706"/>
                </a:lnTo>
                <a:lnTo>
                  <a:pt x="945459" y="1013007"/>
                </a:lnTo>
                <a:lnTo>
                  <a:pt x="956984" y="1062551"/>
                </a:lnTo>
                <a:lnTo>
                  <a:pt x="967081" y="1112259"/>
                </a:lnTo>
                <a:lnTo>
                  <a:pt x="975723" y="1162047"/>
                </a:lnTo>
                <a:lnTo>
                  <a:pt x="983494" y="1216502"/>
                </a:lnTo>
                <a:lnTo>
                  <a:pt x="989559" y="1270851"/>
                </a:lnTo>
                <a:lnTo>
                  <a:pt x="993991" y="1324986"/>
                </a:lnTo>
                <a:lnTo>
                  <a:pt x="996862" y="1378801"/>
                </a:lnTo>
                <a:lnTo>
                  <a:pt x="998245" y="1432191"/>
                </a:lnTo>
                <a:lnTo>
                  <a:pt x="998211" y="1485048"/>
                </a:lnTo>
                <a:lnTo>
                  <a:pt x="996834" y="1537267"/>
                </a:lnTo>
                <a:lnTo>
                  <a:pt x="994185" y="1588740"/>
                </a:lnTo>
                <a:lnTo>
                  <a:pt x="990338" y="1639362"/>
                </a:lnTo>
                <a:lnTo>
                  <a:pt x="985364" y="1689027"/>
                </a:lnTo>
                <a:lnTo>
                  <a:pt x="979336" y="1737627"/>
                </a:lnTo>
                <a:lnTo>
                  <a:pt x="972326" y="1785057"/>
                </a:lnTo>
                <a:lnTo>
                  <a:pt x="964408" y="1831210"/>
                </a:lnTo>
                <a:lnTo>
                  <a:pt x="955653" y="1875980"/>
                </a:lnTo>
                <a:lnTo>
                  <a:pt x="946134" y="1919261"/>
                </a:lnTo>
                <a:lnTo>
                  <a:pt x="935923" y="1960946"/>
                </a:lnTo>
                <a:lnTo>
                  <a:pt x="921364" y="2013864"/>
                </a:lnTo>
                <a:lnTo>
                  <a:pt x="905876" y="2063502"/>
                </a:lnTo>
                <a:lnTo>
                  <a:pt x="889632" y="2109608"/>
                </a:lnTo>
                <a:lnTo>
                  <a:pt x="872802" y="2151930"/>
                </a:lnTo>
                <a:lnTo>
                  <a:pt x="855559" y="2190218"/>
                </a:lnTo>
                <a:lnTo>
                  <a:pt x="838073" y="2224220"/>
                </a:lnTo>
                <a:lnTo>
                  <a:pt x="824898" y="2246770"/>
                </a:lnTo>
                <a:lnTo>
                  <a:pt x="823648" y="2248745"/>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900090" y="5184242"/>
            <a:ext cx="86360" cy="80645"/>
          </a:xfrm>
          <a:custGeom>
            <a:avLst/>
            <a:gdLst/>
            <a:ahLst/>
            <a:cxnLst/>
            <a:rect l="l" t="t" r="r" b="b"/>
            <a:pathLst>
              <a:path w="86360" h="80645">
                <a:moveTo>
                  <a:pt x="44274" y="0"/>
                </a:moveTo>
                <a:lnTo>
                  <a:pt x="0" y="80649"/>
                </a:lnTo>
                <a:lnTo>
                  <a:pt x="85749" y="47324"/>
                </a:lnTo>
                <a:lnTo>
                  <a:pt x="44274"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txBox="1"/>
          <p:nvPr/>
        </p:nvSpPr>
        <p:spPr>
          <a:xfrm>
            <a:off x="5300486" y="3643906"/>
            <a:ext cx="1092200" cy="37592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9" name="object 39"/>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1" name="object 41"/>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2" name="TextBox 41"/>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44"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674565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617" y="4029068"/>
            <a:ext cx="174625"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316217"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txBox="1"/>
          <p:nvPr/>
        </p:nvSpPr>
        <p:spPr>
          <a:xfrm>
            <a:off x="4517249"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p:nvPr/>
        </p:nvSpPr>
        <p:spPr>
          <a:xfrm>
            <a:off x="4614715"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p:nvPr/>
        </p:nvSpPr>
        <p:spPr>
          <a:xfrm>
            <a:off x="4583265" y="3252031"/>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txBox="1"/>
          <p:nvPr/>
        </p:nvSpPr>
        <p:spPr>
          <a:xfrm>
            <a:off x="4430517"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3" name="object 43"/>
          <p:cNvSpPr/>
          <p:nvPr/>
        </p:nvSpPr>
        <p:spPr>
          <a:xfrm>
            <a:off x="4614715"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4583265" y="4441618"/>
            <a:ext cx="63500" cy="86995"/>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7" name="object 47"/>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8" name="object 48"/>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9" name="TextBox 48"/>
          <p:cNvSpPr txBox="1"/>
          <p:nvPr/>
        </p:nvSpPr>
        <p:spPr>
          <a:xfrm>
            <a:off x="0" y="6581001"/>
            <a:ext cx="11888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51"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432834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187" y="1150115"/>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5858790" y="1150115"/>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Here we see one road, one sky and one bicycle. The road is near the blue sky, and near the colorful bicycle. The colorful bicycle is within the blue sky. </a:t>
              </a:r>
            </a:p>
          </p:txBody>
        </p:sp>
      </p:grpSp>
      <p:grpSp>
        <p:nvGrpSpPr>
          <p:cNvPr id="15" name="Group 14"/>
          <p:cNvGrpSpPr/>
          <p:nvPr/>
        </p:nvGrpSpPr>
        <p:grpSpPr>
          <a:xfrm>
            <a:off x="2933613" y="4089414"/>
            <a:ext cx="3137364" cy="2724541"/>
            <a:chOff x="8382802" y="3600011"/>
            <a:chExt cx="3458726"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458726" cy="111958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Helvetica Neue Light"/>
                </a:rPr>
                <a:t>This is a picture of two dogs. The first dog is near the second furry dog. </a:t>
              </a:r>
            </a:p>
          </p:txBody>
        </p:sp>
      </p:grpSp>
      <p:sp>
        <p:nvSpPr>
          <p:cNvPr id="18" name="TextBox 17"/>
          <p:cNvSpPr txBox="1"/>
          <p:nvPr/>
        </p:nvSpPr>
        <p:spPr>
          <a:xfrm>
            <a:off x="8280" y="6581001"/>
            <a:ext cx="1788182" cy="276999"/>
          </a:xfrm>
          <a:prstGeom prst="rect">
            <a:avLst/>
          </a:prstGeom>
          <a:noFill/>
        </p:spPr>
        <p:txBody>
          <a:bodyPr wrap="none" rtlCol="0">
            <a:spAutoFit/>
          </a:bodyPr>
          <a:lstStyle/>
          <a:p>
            <a:r>
              <a:rPr lang="en-US" sz="1200" dirty="0">
                <a:latin typeface="Calibri" panose="020F0502020204030204" pitchFamily="34" charset="0"/>
              </a:rPr>
              <a:t>Kulkarni et al., CVPR 2011</a:t>
            </a:r>
          </a:p>
        </p:txBody>
      </p:sp>
      <p:sp>
        <p:nvSpPr>
          <p:cNvPr id="19"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Some pre-RNN good results</a:t>
            </a:r>
            <a:endParaRPr lang="en-US" sz="3000" kern="0"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339302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0974" y="962249"/>
            <a:ext cx="961148" cy="493349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p:nvPr/>
        </p:nvSpPr>
        <p:spPr>
          <a:xfrm>
            <a:off x="4270316" y="1114650"/>
            <a:ext cx="1885946" cy="133349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463097" y="1135974"/>
            <a:ext cx="2807970" cy="0"/>
          </a:xfrm>
          <a:custGeom>
            <a:avLst/>
            <a:gdLst/>
            <a:ahLst/>
            <a:cxnLst/>
            <a:rect l="l" t="t" r="r" b="b"/>
            <a:pathLst>
              <a:path w="2807970">
                <a:moveTo>
                  <a:pt x="2807694" y="0"/>
                </a:moveTo>
                <a:lnTo>
                  <a:pt x="0" y="0"/>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76648" y="1104509"/>
            <a:ext cx="86995" cy="63500"/>
          </a:xfrm>
          <a:custGeom>
            <a:avLst/>
            <a:gdLst/>
            <a:ahLst/>
            <a:cxnLst/>
            <a:rect l="l" t="t" r="r" b="b"/>
            <a:pathLst>
              <a:path w="86994" h="63500">
                <a:moveTo>
                  <a:pt x="86449" y="62930"/>
                </a:moveTo>
                <a:lnTo>
                  <a:pt x="0" y="31465"/>
                </a:lnTo>
                <a:lnTo>
                  <a:pt x="86449" y="0"/>
                </a:lnTo>
                <a:lnTo>
                  <a:pt x="86449" y="62930"/>
                </a:lnTo>
                <a:close/>
              </a:path>
            </a:pathLst>
          </a:custGeom>
          <a:solidFill>
            <a:srgbClr val="0000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76648" y="1104509"/>
            <a:ext cx="86995" cy="63500"/>
          </a:xfrm>
          <a:custGeom>
            <a:avLst/>
            <a:gdLst/>
            <a:ahLst/>
            <a:cxnLst/>
            <a:rect l="l" t="t" r="r" b="b"/>
            <a:pathLst>
              <a:path w="86994" h="63500">
                <a:moveTo>
                  <a:pt x="86449" y="0"/>
                </a:moveTo>
                <a:lnTo>
                  <a:pt x="0" y="31465"/>
                </a:lnTo>
                <a:lnTo>
                  <a:pt x="86449" y="62930"/>
                </a:lnTo>
                <a:lnTo>
                  <a:pt x="86449" y="0"/>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3115594"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202325"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0" name="object 10"/>
          <p:cNvSpPr/>
          <p:nvPr/>
        </p:nvSpPr>
        <p:spPr>
          <a:xfrm>
            <a:off x="3299793" y="45279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3268318" y="44415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3299793"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p:nvPr/>
        </p:nvSpPr>
        <p:spPr>
          <a:xfrm>
            <a:off x="3268318"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txBox="1"/>
          <p:nvPr/>
        </p:nvSpPr>
        <p:spPr>
          <a:xfrm>
            <a:off x="3115594"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y0</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7" name="object 17"/>
          <p:cNvSpPr/>
          <p:nvPr/>
        </p:nvSpPr>
        <p:spPr>
          <a:xfrm>
            <a:off x="1276887" y="4036118"/>
            <a:ext cx="1724660" cy="1290320"/>
          </a:xfrm>
          <a:custGeom>
            <a:avLst/>
            <a:gdLst/>
            <a:ahLst/>
            <a:cxnLst/>
            <a:rect l="l" t="t" r="r" b="b"/>
            <a:pathLst>
              <a:path w="1724660" h="1290320">
                <a:moveTo>
                  <a:pt x="0" y="1289847"/>
                </a:moveTo>
                <a:lnTo>
                  <a:pt x="54072" y="1288311"/>
                </a:lnTo>
                <a:lnTo>
                  <a:pt x="106026" y="1283788"/>
                </a:lnTo>
                <a:lnTo>
                  <a:pt x="155950" y="1276401"/>
                </a:lnTo>
                <a:lnTo>
                  <a:pt x="203933" y="1266274"/>
                </a:lnTo>
                <a:lnTo>
                  <a:pt x="250062" y="1253534"/>
                </a:lnTo>
                <a:lnTo>
                  <a:pt x="294426" y="1238303"/>
                </a:lnTo>
                <a:lnTo>
                  <a:pt x="337113" y="1220707"/>
                </a:lnTo>
                <a:lnTo>
                  <a:pt x="378212" y="1200869"/>
                </a:lnTo>
                <a:lnTo>
                  <a:pt x="417810" y="1178915"/>
                </a:lnTo>
                <a:lnTo>
                  <a:pt x="455996" y="1154970"/>
                </a:lnTo>
                <a:lnTo>
                  <a:pt x="492858" y="1129156"/>
                </a:lnTo>
                <a:lnTo>
                  <a:pt x="528485" y="1101600"/>
                </a:lnTo>
                <a:lnTo>
                  <a:pt x="562964" y="1072425"/>
                </a:lnTo>
                <a:lnTo>
                  <a:pt x="596384" y="1041756"/>
                </a:lnTo>
                <a:lnTo>
                  <a:pt x="628834" y="1009717"/>
                </a:lnTo>
                <a:lnTo>
                  <a:pt x="660400" y="976433"/>
                </a:lnTo>
                <a:lnTo>
                  <a:pt x="691173" y="942029"/>
                </a:lnTo>
                <a:lnTo>
                  <a:pt x="721239" y="906629"/>
                </a:lnTo>
                <a:lnTo>
                  <a:pt x="750688" y="870358"/>
                </a:lnTo>
                <a:lnTo>
                  <a:pt x="779607" y="833339"/>
                </a:lnTo>
                <a:lnTo>
                  <a:pt x="808084" y="795698"/>
                </a:lnTo>
                <a:lnTo>
                  <a:pt x="836209" y="757559"/>
                </a:lnTo>
                <a:lnTo>
                  <a:pt x="864069" y="719046"/>
                </a:lnTo>
                <a:lnTo>
                  <a:pt x="891752" y="680284"/>
                </a:lnTo>
                <a:lnTo>
                  <a:pt x="919348" y="641398"/>
                </a:lnTo>
                <a:lnTo>
                  <a:pt x="948094" y="600896"/>
                </a:lnTo>
                <a:lnTo>
                  <a:pt x="976939" y="560534"/>
                </a:lnTo>
                <a:lnTo>
                  <a:pt x="1005985" y="520453"/>
                </a:lnTo>
                <a:lnTo>
                  <a:pt x="1035330" y="480793"/>
                </a:lnTo>
                <a:lnTo>
                  <a:pt x="1065073" y="441696"/>
                </a:lnTo>
                <a:lnTo>
                  <a:pt x="1095316" y="403302"/>
                </a:lnTo>
                <a:lnTo>
                  <a:pt x="1126157" y="365752"/>
                </a:lnTo>
                <a:lnTo>
                  <a:pt x="1157697" y="329188"/>
                </a:lnTo>
                <a:lnTo>
                  <a:pt x="1190034" y="293749"/>
                </a:lnTo>
                <a:lnTo>
                  <a:pt x="1223269" y="259578"/>
                </a:lnTo>
                <a:lnTo>
                  <a:pt x="1257502" y="226814"/>
                </a:lnTo>
                <a:lnTo>
                  <a:pt x="1292832" y="195599"/>
                </a:lnTo>
                <a:lnTo>
                  <a:pt x="1329359" y="166068"/>
                </a:lnTo>
                <a:lnTo>
                  <a:pt x="1367182" y="138369"/>
                </a:lnTo>
                <a:lnTo>
                  <a:pt x="1406400" y="112640"/>
                </a:lnTo>
                <a:lnTo>
                  <a:pt x="1447115" y="89022"/>
                </a:lnTo>
                <a:lnTo>
                  <a:pt x="1489425" y="67653"/>
                </a:lnTo>
                <a:lnTo>
                  <a:pt x="1533431" y="48674"/>
                </a:lnTo>
                <a:lnTo>
                  <a:pt x="1602847" y="25015"/>
                </a:lnTo>
                <a:lnTo>
                  <a:pt x="1676631" y="7524"/>
                </a:lnTo>
                <a:lnTo>
                  <a:pt x="1715281" y="1249"/>
                </a:lnTo>
                <a:lnTo>
                  <a:pt x="1724606" y="0"/>
                </a:lnTo>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2999570" y="4004719"/>
            <a:ext cx="88265" cy="62865"/>
          </a:xfrm>
          <a:custGeom>
            <a:avLst/>
            <a:gdLst/>
            <a:ahLst/>
            <a:cxnLst/>
            <a:rect l="l" t="t" r="r" b="b"/>
            <a:pathLst>
              <a:path w="88264" h="62864">
                <a:moveTo>
                  <a:pt x="3874" y="62799"/>
                </a:moveTo>
                <a:lnTo>
                  <a:pt x="88224" y="26074"/>
                </a:lnTo>
                <a:lnTo>
                  <a:pt x="0" y="0"/>
                </a:lnTo>
                <a:lnTo>
                  <a:pt x="3874" y="62799"/>
                </a:lnTo>
                <a:close/>
              </a:path>
            </a:pathLst>
          </a:custGeom>
          <a:ln w="1904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a:spLocks noGrp="1"/>
          </p:cNvSpPr>
          <p:nvPr>
            <p:ph type="title"/>
          </p:nvPr>
        </p:nvSpPr>
        <p:spPr>
          <a:xfrm>
            <a:off x="138324" y="987659"/>
            <a:ext cx="8867350" cy="392210"/>
          </a:xfrm>
          <a:prstGeom prst="rect">
            <a:avLst/>
          </a:prstGeom>
        </p:spPr>
        <p:txBody>
          <a:bodyPr vert="horz" wrap="square" lIns="0" tIns="114097" rIns="0" bIns="0" rtlCol="0">
            <a:spAutoFit/>
          </a:bodyPr>
          <a:lstStyle/>
          <a:p>
            <a:pPr marL="6146800"/>
            <a:r>
              <a:rPr sz="1800" spc="-5" dirty="0">
                <a:solidFill>
                  <a:srgbClr val="0000FF"/>
                </a:solidFill>
              </a:rPr>
              <a:t>test</a:t>
            </a:r>
            <a:r>
              <a:rPr sz="1800" spc="-65" dirty="0">
                <a:solidFill>
                  <a:srgbClr val="0000FF"/>
                </a:solidFill>
              </a:rPr>
              <a:t> </a:t>
            </a:r>
            <a:r>
              <a:rPr sz="1800" spc="-5" dirty="0">
                <a:solidFill>
                  <a:srgbClr val="0000FF"/>
                </a:solidFill>
              </a:rPr>
              <a:t>image</a:t>
            </a:r>
            <a:endParaRPr sz="1800"/>
          </a:p>
        </p:txBody>
      </p:sp>
      <p:sp>
        <p:nvSpPr>
          <p:cNvPr id="20" name="object 20"/>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3734268"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32674" y="5424740"/>
            <a:ext cx="1123950" cy="521970"/>
          </a:xfrm>
          <a:custGeom>
            <a:avLst/>
            <a:gdLst/>
            <a:ahLst/>
            <a:cxnLst/>
            <a:rect l="l" t="t" r="r" b="b"/>
            <a:pathLst>
              <a:path w="1123950" h="521970">
                <a:moveTo>
                  <a:pt x="0" y="0"/>
                </a:moveTo>
                <a:lnTo>
                  <a:pt x="1123797" y="0"/>
                </a:lnTo>
                <a:lnTo>
                  <a:pt x="1123797" y="521398"/>
                </a:lnTo>
                <a:lnTo>
                  <a:pt x="0" y="521398"/>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3483843" y="4029068"/>
            <a:ext cx="175260" cy="0"/>
          </a:xfrm>
          <a:custGeom>
            <a:avLst/>
            <a:gdLst/>
            <a:ahLst/>
            <a:cxnLst/>
            <a:rect l="l" t="t" r="r" b="b"/>
            <a:pathLst>
              <a:path w="175260">
                <a:moveTo>
                  <a:pt x="0" y="0"/>
                </a:moveTo>
                <a:lnTo>
                  <a:pt x="1748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object 24"/>
          <p:cNvSpPr/>
          <p:nvPr/>
        </p:nvSpPr>
        <p:spPr>
          <a:xfrm>
            <a:off x="3658743"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3957266"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3925792" y="4441618"/>
            <a:ext cx="63500" cy="86995"/>
          </a:xfrm>
          <a:custGeom>
            <a:avLst/>
            <a:gdLst/>
            <a:ahLst/>
            <a:cxnLst/>
            <a:rect l="l" t="t" r="r" b="b"/>
            <a:pathLst>
              <a:path w="63500" h="86995">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8"/>
          <p:cNvSpPr/>
          <p:nvPr/>
        </p:nvSpPr>
        <p:spPr>
          <a:xfrm>
            <a:off x="3773043"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p:nvPr/>
        </p:nvSpPr>
        <p:spPr>
          <a:xfrm>
            <a:off x="3859787"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0" name="object 30"/>
          <p:cNvSpPr/>
          <p:nvPr/>
        </p:nvSpPr>
        <p:spPr>
          <a:xfrm>
            <a:off x="3957266"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31"/>
          <p:cNvSpPr/>
          <p:nvPr/>
        </p:nvSpPr>
        <p:spPr>
          <a:xfrm>
            <a:off x="3925792" y="325203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32"/>
          <p:cNvSpPr txBox="1"/>
          <p:nvPr/>
        </p:nvSpPr>
        <p:spPr>
          <a:xfrm>
            <a:off x="3773043"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y1</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33" name="object 33"/>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4420067" y="4898566"/>
            <a:ext cx="459105" cy="769620"/>
          </a:xfrm>
          <a:custGeom>
            <a:avLst/>
            <a:gdLst/>
            <a:ahLst/>
            <a:cxnLst/>
            <a:rect l="l" t="t" r="r" b="b"/>
            <a:pathLst>
              <a:path w="459104" h="769620">
                <a:moveTo>
                  <a:pt x="0" y="0"/>
                </a:moveTo>
                <a:lnTo>
                  <a:pt x="458999" y="0"/>
                </a:lnTo>
                <a:lnTo>
                  <a:pt x="4589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4141617" y="4029068"/>
            <a:ext cx="174625" cy="0"/>
          </a:xfrm>
          <a:custGeom>
            <a:avLst/>
            <a:gdLst/>
            <a:ahLst/>
            <a:cxnLst/>
            <a:rect l="l" t="t" r="r" b="b"/>
            <a:pathLst>
              <a:path w="174625">
                <a:moveTo>
                  <a:pt x="0" y="0"/>
                </a:moveTo>
                <a:lnTo>
                  <a:pt x="174599"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object 36"/>
          <p:cNvSpPr/>
          <p:nvPr/>
        </p:nvSpPr>
        <p:spPr>
          <a:xfrm>
            <a:off x="4316217" y="3997618"/>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object 37"/>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solidFill>
            <a:srgbClr val="F2F2F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8" name="object 38"/>
          <p:cNvSpPr/>
          <p:nvPr/>
        </p:nvSpPr>
        <p:spPr>
          <a:xfrm>
            <a:off x="4430517" y="3644469"/>
            <a:ext cx="368935" cy="769620"/>
          </a:xfrm>
          <a:custGeom>
            <a:avLst/>
            <a:gdLst/>
            <a:ahLst/>
            <a:cxnLst/>
            <a:rect l="l" t="t" r="r" b="b"/>
            <a:pathLst>
              <a:path w="368935" h="769620">
                <a:moveTo>
                  <a:pt x="0" y="0"/>
                </a:moveTo>
                <a:lnTo>
                  <a:pt x="368399" y="0"/>
                </a:lnTo>
                <a:lnTo>
                  <a:pt x="368399" y="769198"/>
                </a:lnTo>
                <a:lnTo>
                  <a:pt x="0" y="769198"/>
                </a:lnTo>
                <a:lnTo>
                  <a:pt x="0" y="0"/>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object 39"/>
          <p:cNvSpPr txBox="1"/>
          <p:nvPr/>
        </p:nvSpPr>
        <p:spPr>
          <a:xfrm>
            <a:off x="4517249" y="3932494"/>
            <a:ext cx="19494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5" normalizeH="0" baseline="0" noProof="0" dirty="0">
                <a:ln>
                  <a:noFill/>
                </a:ln>
                <a:solidFill>
                  <a:sysClr val="windowText" lastClr="000000"/>
                </a:solidFill>
                <a:effectLst/>
                <a:uLnTx/>
                <a:uFillTx/>
                <a:latin typeface="Arial"/>
                <a:ea typeface="+mn-ea"/>
                <a:cs typeface="Arial"/>
              </a:rPr>
              <a:t>h2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0" name="object 40"/>
          <p:cNvSpPr/>
          <p:nvPr/>
        </p:nvSpPr>
        <p:spPr>
          <a:xfrm>
            <a:off x="4614715" y="3338479"/>
            <a:ext cx="0" cy="306070"/>
          </a:xfrm>
          <a:custGeom>
            <a:avLst/>
            <a:gdLst/>
            <a:ahLst/>
            <a:cxnLst/>
            <a:rect l="l" t="t" r="r" b="b"/>
            <a:pathLst>
              <a:path h="306069">
                <a:moveTo>
                  <a:pt x="0" y="30598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1" name="object 41"/>
          <p:cNvSpPr/>
          <p:nvPr/>
        </p:nvSpPr>
        <p:spPr>
          <a:xfrm>
            <a:off x="4583265" y="3252031"/>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2" name="object 42"/>
          <p:cNvSpPr txBox="1"/>
          <p:nvPr/>
        </p:nvSpPr>
        <p:spPr>
          <a:xfrm>
            <a:off x="4430517" y="2694096"/>
            <a:ext cx="368935" cy="351378"/>
          </a:xfrm>
          <a:prstGeom prst="rect">
            <a:avLst/>
          </a:prstGeom>
          <a:solidFill>
            <a:srgbClr val="F2F2F2"/>
          </a:solidFill>
          <a:ln w="19049">
            <a:solidFill>
              <a:srgbClr val="666666"/>
            </a:solidFill>
          </a:ln>
        </p:spPr>
        <p:txBody>
          <a:bodyPr vert="horz" wrap="square" lIns="0" tIns="5080" rIns="0" bIns="0" rtlCol="0">
            <a:spAutoFit/>
          </a:bodyPr>
          <a:lstStyle/>
          <a:p>
            <a:pPr marL="0" marR="0" lvl="0" indent="0" algn="l" defTabSz="914400" rtl="0" eaLnBrk="1" fontAlgn="auto" latinLnBrk="0" hangingPunct="1">
              <a:lnSpc>
                <a:spcPct val="100000"/>
              </a:lnSpc>
              <a:spcBef>
                <a:spcPts val="40"/>
              </a:spcBef>
              <a:spcAft>
                <a:spcPts val="0"/>
              </a:spcAft>
              <a:buClrTx/>
              <a:buSzTx/>
              <a:buFontTx/>
              <a:buNone/>
              <a:tabLst/>
              <a:defRPr/>
            </a:pPr>
            <a:endParaRPr kumimoji="0" sz="105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9398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0" cap="none" spc="0" normalizeH="0" baseline="0" noProof="0" dirty="0">
                <a:ln>
                  <a:noFill/>
                </a:ln>
                <a:solidFill>
                  <a:sysClr val="windowText" lastClr="000000"/>
                </a:solidFill>
                <a:effectLst/>
                <a:uLnTx/>
                <a:uFillTx/>
                <a:latin typeface="Arial"/>
                <a:ea typeface="+mn-ea"/>
                <a:cs typeface="Arial"/>
              </a:rPr>
              <a:t>y2</a:t>
            </a:r>
            <a:endParaRPr kumimoji="0" sz="12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43" name="object 43"/>
          <p:cNvSpPr/>
          <p:nvPr/>
        </p:nvSpPr>
        <p:spPr>
          <a:xfrm>
            <a:off x="4614715" y="4528067"/>
            <a:ext cx="0" cy="370840"/>
          </a:xfrm>
          <a:custGeom>
            <a:avLst/>
            <a:gdLst/>
            <a:ahLst/>
            <a:cxnLst/>
            <a:rect l="l" t="t" r="r" b="b"/>
            <a:pathLst>
              <a:path h="370839">
                <a:moveTo>
                  <a:pt x="0" y="370499"/>
                </a:moveTo>
                <a:lnTo>
                  <a:pt x="0" y="0"/>
                </a:lnTo>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4583265" y="4441618"/>
            <a:ext cx="63500" cy="86995"/>
          </a:xfrm>
          <a:custGeom>
            <a:avLst/>
            <a:gdLst/>
            <a:ahLst/>
            <a:cxnLst/>
            <a:rect l="l" t="t" r="r" b="b"/>
            <a:pathLst>
              <a:path w="63500" h="86995">
                <a:moveTo>
                  <a:pt x="62924" y="86449"/>
                </a:moveTo>
                <a:lnTo>
                  <a:pt x="31449" y="0"/>
                </a:lnTo>
                <a:lnTo>
                  <a:pt x="0" y="86449"/>
                </a:lnTo>
                <a:lnTo>
                  <a:pt x="62924" y="86449"/>
                </a:lnTo>
                <a:close/>
              </a:path>
            </a:pathLst>
          </a:custGeom>
          <a:ln w="19049">
            <a:solidFill>
              <a:srgbClr val="6666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45"/>
          <p:cNvSpPr/>
          <p:nvPr/>
        </p:nvSpPr>
        <p:spPr>
          <a:xfrm>
            <a:off x="4798916" y="2959146"/>
            <a:ext cx="862965" cy="436245"/>
          </a:xfrm>
          <a:custGeom>
            <a:avLst/>
            <a:gdLst/>
            <a:ahLst/>
            <a:cxnLst/>
            <a:rect l="l" t="t" r="r" b="b"/>
            <a:pathLst>
              <a:path w="862964" h="436244">
                <a:moveTo>
                  <a:pt x="0" y="0"/>
                </a:moveTo>
                <a:lnTo>
                  <a:pt x="862473" y="435949"/>
                </a:lnTo>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5647213" y="3366994"/>
            <a:ext cx="91440" cy="67310"/>
          </a:xfrm>
          <a:custGeom>
            <a:avLst/>
            <a:gdLst/>
            <a:ahLst/>
            <a:cxnLst/>
            <a:rect l="l" t="t" r="r" b="b"/>
            <a:pathLst>
              <a:path w="91439" h="67310">
                <a:moveTo>
                  <a:pt x="0" y="56174"/>
                </a:moveTo>
                <a:lnTo>
                  <a:pt x="91349" y="67074"/>
                </a:lnTo>
                <a:lnTo>
                  <a:pt x="28374" y="0"/>
                </a:lnTo>
                <a:lnTo>
                  <a:pt x="0" y="56174"/>
                </a:lnTo>
                <a:close/>
              </a:path>
            </a:pathLst>
          </a:custGeom>
          <a:ln w="19049">
            <a:solidFill>
              <a:srgbClr val="0000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txBox="1"/>
          <p:nvPr/>
        </p:nvSpPr>
        <p:spPr>
          <a:xfrm>
            <a:off x="5912638" y="3032202"/>
            <a:ext cx="1854200" cy="1115690"/>
          </a:xfrm>
          <a:prstGeom prst="rect">
            <a:avLst/>
          </a:prstGeom>
        </p:spPr>
        <p:txBody>
          <a:bodyPr vert="horz" wrap="square" lIns="0" tIns="0" rIns="0" bIns="0" rtlCol="0">
            <a:spAutoFit/>
          </a:bodyPr>
          <a:lstStyle/>
          <a:p>
            <a:pPr marL="12700" marR="0" lvl="0" indent="0" algn="l" defTabSz="914400" rtl="0" eaLnBrk="1" fontAlgn="auto" latinLnBrk="0" hangingPunct="1">
              <a:lnSpc>
                <a:spcPts val="2865"/>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sample</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2850"/>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&lt;END&gt;</a:t>
            </a:r>
            <a:r>
              <a:rPr kumimoji="0" sz="2400" b="0" i="0" u="none" strike="noStrike" kern="0" cap="none" spc="-70" normalizeH="0" baseline="0" noProof="0" dirty="0">
                <a:ln>
                  <a:noFill/>
                </a:ln>
                <a:solidFill>
                  <a:srgbClr val="0000FF"/>
                </a:solidFill>
                <a:effectLst/>
                <a:uLnTx/>
                <a:uFillTx/>
                <a:latin typeface="Arial"/>
                <a:ea typeface="+mn-ea"/>
                <a:cs typeface="Arial"/>
              </a:rPr>
              <a:t> </a:t>
            </a:r>
            <a:r>
              <a:rPr kumimoji="0" sz="2400" b="0" i="0" u="none" strike="noStrike" kern="0" cap="none" spc="-5" normalizeH="0" baseline="0" noProof="0" dirty="0">
                <a:ln>
                  <a:noFill/>
                </a:ln>
                <a:solidFill>
                  <a:srgbClr val="0000FF"/>
                </a:solidFill>
                <a:effectLst/>
                <a:uLnTx/>
                <a:uFillTx/>
                <a:latin typeface="Arial"/>
                <a:ea typeface="+mn-ea"/>
                <a:cs typeface="Arial"/>
              </a:rPr>
              <a:t>token</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a:p>
            <a:pPr marL="12700" marR="0" lvl="0" indent="0" algn="l" defTabSz="914400" rtl="0" eaLnBrk="1" fontAlgn="auto" latinLnBrk="0" hangingPunct="1">
              <a:lnSpc>
                <a:spcPts val="2865"/>
              </a:lnSpc>
              <a:spcBef>
                <a:spcPts val="0"/>
              </a:spcBef>
              <a:spcAft>
                <a:spcPts val="0"/>
              </a:spcAft>
              <a:buClrTx/>
              <a:buSzTx/>
              <a:buFontTx/>
              <a:buNone/>
              <a:tabLst/>
              <a:defRPr/>
            </a:pPr>
            <a:r>
              <a:rPr kumimoji="0" sz="2400" b="0" i="0" u="none" strike="noStrike" kern="0" cap="none" spc="-5" normalizeH="0" baseline="0" noProof="0" dirty="0">
                <a:ln>
                  <a:noFill/>
                </a:ln>
                <a:solidFill>
                  <a:srgbClr val="0000FF"/>
                </a:solidFill>
                <a:effectLst/>
                <a:uLnTx/>
                <a:uFillTx/>
                <a:latin typeface="Arial"/>
                <a:ea typeface="+mn-ea"/>
                <a:cs typeface="Arial"/>
              </a:rPr>
              <a:t>=&gt;</a:t>
            </a:r>
            <a:r>
              <a:rPr kumimoji="0" sz="2400" b="0" i="0" u="none" strike="noStrike" kern="0" cap="none" spc="-75" normalizeH="0" baseline="0" noProof="0" dirty="0">
                <a:ln>
                  <a:noFill/>
                </a:ln>
                <a:solidFill>
                  <a:srgbClr val="0000FF"/>
                </a:solidFill>
                <a:effectLst/>
                <a:uLnTx/>
                <a:uFillTx/>
                <a:latin typeface="Arial"/>
                <a:ea typeface="+mn-ea"/>
                <a:cs typeface="Arial"/>
              </a:rPr>
              <a:t> </a:t>
            </a:r>
            <a:r>
              <a:rPr kumimoji="0" sz="2400" b="0" i="0" u="none" strike="noStrike" kern="0" cap="none" spc="-5" normalizeH="0" baseline="0" noProof="0" dirty="0">
                <a:ln>
                  <a:noFill/>
                </a:ln>
                <a:solidFill>
                  <a:srgbClr val="0000FF"/>
                </a:solidFill>
                <a:effectLst/>
                <a:uLnTx/>
                <a:uFillTx/>
                <a:latin typeface="Arial"/>
                <a:ea typeface="+mn-ea"/>
                <a:cs typeface="Arial"/>
              </a:rPr>
              <a:t>finish.</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49" name="object 49"/>
          <p:cNvSpPr txBox="1"/>
          <p:nvPr/>
        </p:nvSpPr>
        <p:spPr>
          <a:xfrm>
            <a:off x="3844920" y="5231393"/>
            <a:ext cx="2381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straw</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0" name="object 50"/>
          <p:cNvSpPr txBox="1"/>
          <p:nvPr/>
        </p:nvSpPr>
        <p:spPr>
          <a:xfrm>
            <a:off x="4575101" y="5231393"/>
            <a:ext cx="149225" cy="102592"/>
          </a:xfrm>
          <a:prstGeom prst="rect">
            <a:avLst/>
          </a:prstGeom>
        </p:spPr>
        <p:txBody>
          <a:bodyPr vert="horz" wrap="square" lIns="0" tIns="0" rIns="0" bIns="0" rtlCol="0">
            <a:spAutoFit/>
          </a:bodyPr>
          <a:lstStyle/>
          <a:p>
            <a:pPr marL="12700" marR="0" lvl="0" indent="0" algn="l" defTabSz="914400" rtl="0" eaLnBrk="1" fontAlgn="auto" latinLnBrk="0" hangingPunct="1">
              <a:lnSpc>
                <a:spcPts val="805"/>
              </a:lnSpc>
              <a:spcBef>
                <a:spcPts val="0"/>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hat</a:t>
            </a:r>
            <a:endParaRPr kumimoji="0" sz="7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1" name="object 51"/>
          <p:cNvSpPr txBox="1"/>
          <p:nvPr/>
        </p:nvSpPr>
        <p:spPr>
          <a:xfrm>
            <a:off x="2784072" y="5671504"/>
            <a:ext cx="815340" cy="192360"/>
          </a:xfrm>
          <a:prstGeom prst="rect">
            <a:avLst/>
          </a:prstGeom>
        </p:spPr>
        <p:txBody>
          <a:bodyPr vert="horz" wrap="square" lIns="0" tIns="0" rIns="0" bIns="0" rtlCol="0">
            <a:spAutoFit/>
          </a:bodyPr>
          <a:lstStyle/>
          <a:p>
            <a:pPr marL="1270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1400"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52" name="TextBox 51"/>
          <p:cNvSpPr txBox="1"/>
          <p:nvPr/>
        </p:nvSpPr>
        <p:spPr>
          <a:xfrm>
            <a:off x="0" y="6581001"/>
            <a:ext cx="20912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Andrej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Karpathy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
        <p:nvSpPr>
          <p:cNvPr id="54" name="TextBox 53"/>
          <p:cNvSpPr txBox="1"/>
          <p:nvPr/>
        </p:nvSpPr>
        <p:spPr>
          <a:xfrm>
            <a:off x="6211611" y="1639614"/>
            <a:ext cx="257596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Caption generated: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“straw hat”</a:t>
            </a:r>
          </a:p>
        </p:txBody>
      </p:sp>
      <p:sp>
        <p:nvSpPr>
          <p:cNvPr id="55" name="object 9"/>
          <p:cNvSpPr txBox="1"/>
          <p:nvPr/>
        </p:nvSpPr>
        <p:spPr>
          <a:xfrm>
            <a:off x="2784072" y="4898567"/>
            <a:ext cx="751827" cy="428322"/>
          </a:xfrm>
          <a:prstGeom prst="rect">
            <a:avLst/>
          </a:prstGeom>
          <a:solidFill>
            <a:srgbClr val="F2F2F2"/>
          </a:solidFill>
          <a:ln w="19049">
            <a:solidFill>
              <a:srgbClr val="666666"/>
            </a:solidFill>
          </a:ln>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750" b="0" i="0" u="none" strike="noStrike" kern="0" cap="none" spc="0" normalizeH="0" baseline="0" noProof="0" dirty="0">
              <a:ln>
                <a:noFill/>
              </a:ln>
              <a:solidFill>
                <a:sysClr val="windowText" lastClr="000000"/>
              </a:solidFill>
              <a:effectLst/>
              <a:uLnTx/>
              <a:uFillTx/>
              <a:latin typeface="Times New Roman"/>
              <a:ea typeface="+mn-ea"/>
              <a:cs typeface="Times New Roman"/>
            </a:endParaRPr>
          </a:p>
          <a:p>
            <a:pPr marL="0" marR="0" lvl="0" indent="0" algn="ctr" defTabSz="914400" rtl="0" eaLnBrk="1" fontAlgn="auto" latinLnBrk="0" hangingPunct="1">
              <a:lnSpc>
                <a:spcPts val="830"/>
              </a:lnSpc>
              <a:spcBef>
                <a:spcPts val="0"/>
              </a:spcBef>
              <a:spcAft>
                <a:spcPts val="0"/>
              </a:spcAft>
              <a:buClrTx/>
              <a:buSzTx/>
              <a:buFontTx/>
              <a:buNone/>
              <a:tabLst/>
              <a:defRPr/>
            </a:pPr>
            <a:r>
              <a:rPr kumimoji="0" sz="700" b="0" i="0" u="none" strike="noStrike" kern="0" cap="none" spc="0" normalizeH="0" baseline="0" noProof="0" dirty="0">
                <a:ln>
                  <a:noFill/>
                </a:ln>
                <a:solidFill>
                  <a:sysClr val="windowText" lastClr="000000"/>
                </a:solidFill>
                <a:effectLst/>
                <a:uLnTx/>
                <a:uFillTx/>
                <a:latin typeface="Arial"/>
                <a:ea typeface="+mn-ea"/>
                <a:cs typeface="Arial"/>
              </a:rPr>
              <a:t>x0</a:t>
            </a:r>
          </a:p>
          <a:p>
            <a:pPr marL="107314" marR="99695" lvl="0" indent="0" algn="ctr" defTabSz="914400" rtl="0" eaLnBrk="1" fontAlgn="auto" latinLnBrk="0" hangingPunct="1">
              <a:lnSpc>
                <a:spcPts val="819"/>
              </a:lnSpc>
              <a:spcBef>
                <a:spcPts val="35"/>
              </a:spcBef>
              <a:spcAft>
                <a:spcPts val="0"/>
              </a:spcAft>
              <a:buClrTx/>
              <a:buSzTx/>
              <a:buFontTx/>
              <a:buNone/>
              <a:tabLst/>
              <a:defRPr/>
            </a:pPr>
            <a:r>
              <a:rPr kumimoji="0" sz="700" b="0" i="0" u="none" strike="noStrike" kern="0" cap="none" spc="-5" normalizeH="0" baseline="0" noProof="0" dirty="0">
                <a:ln>
                  <a:noFill/>
                </a:ln>
                <a:solidFill>
                  <a:sysClr val="windowText" lastClr="000000"/>
                </a:solidFill>
                <a:effectLst/>
                <a:uLnTx/>
                <a:uFillTx/>
                <a:latin typeface="Arial"/>
                <a:ea typeface="+mn-ea"/>
                <a:cs typeface="Arial"/>
              </a:rPr>
              <a:t>&lt;START&gt;</a:t>
            </a:r>
            <a:endParaRPr kumimoji="0" sz="700" b="0" i="0" u="none" strike="noStrike" kern="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32465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078576"/>
            <a:ext cx="9143981" cy="5089911"/>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3" name="TextBox 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
        <p:nvSpPr>
          <p:cNvPr id="6" name="object 4"/>
          <p:cNvSpPr txBox="1">
            <a:spLocks/>
          </p:cNvSpPr>
          <p:nvPr/>
        </p:nvSpPr>
        <p:spPr>
          <a:xfrm>
            <a:off x="1916777" y="340907"/>
            <a:ext cx="5307965" cy="553998"/>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 normalizeH="0" baseline="0" noProof="0" dirty="0">
                <a:ln>
                  <a:noFill/>
                </a:ln>
                <a:solidFill>
                  <a:prstClr val="black"/>
                </a:solidFill>
                <a:effectLst/>
                <a:uLnTx/>
                <a:uFillTx/>
                <a:latin typeface="Arial"/>
                <a:ea typeface="+mj-ea"/>
                <a:cs typeface="Arial"/>
              </a:rPr>
              <a:t>Image</a:t>
            </a:r>
            <a:r>
              <a:rPr kumimoji="0" lang="en-US" sz="3600" b="0" i="0" u="none" strike="noStrike" kern="1200" cap="none" spc="-45" normalizeH="0" baseline="0" noProof="0" dirty="0">
                <a:ln>
                  <a:noFill/>
                </a:ln>
                <a:solidFill>
                  <a:prstClr val="black"/>
                </a:solidFill>
                <a:effectLst/>
                <a:uLnTx/>
                <a:uFillTx/>
                <a:latin typeface="Arial"/>
                <a:ea typeface="+mj-ea"/>
                <a:cs typeface="Arial"/>
              </a:rPr>
              <a:t> </a:t>
            </a:r>
            <a:r>
              <a:rPr kumimoji="0" lang="en-US" sz="3600" b="0" i="0" u="none" strike="noStrike" kern="1200" cap="none" spc="-5" normalizeH="0" baseline="0" noProof="0" dirty="0">
                <a:ln>
                  <a:noFill/>
                </a:ln>
                <a:solidFill>
                  <a:prstClr val="black"/>
                </a:solidFill>
                <a:effectLst/>
                <a:uLnTx/>
                <a:uFillTx/>
                <a:latin typeface="Arial"/>
                <a:ea typeface="+mj-ea"/>
                <a:cs typeface="Arial"/>
              </a:rPr>
              <a:t>Captioning</a:t>
            </a:r>
            <a:endParaRPr kumimoji="0" lang="en-US" sz="3600" b="0" i="0" u="none" strike="noStrike" kern="0" cap="none" spc="-5" normalizeH="0" baseline="0" noProof="0" dirty="0">
              <a:ln>
                <a:noFill/>
              </a:ln>
              <a:solidFill>
                <a:prstClr val="black"/>
              </a:solidFill>
              <a:effectLst/>
              <a:uLnTx/>
              <a:uFillTx/>
              <a:latin typeface="Arial"/>
              <a:ea typeface="+mj-ea"/>
              <a:cs typeface="Arial"/>
            </a:endParaRPr>
          </a:p>
        </p:txBody>
      </p:sp>
    </p:spTree>
    <p:extLst>
      <p:ext uri="{BB962C8B-B14F-4D97-AF65-F5344CB8AC3E}">
        <p14:creationId xmlns:p14="http://schemas.microsoft.com/office/powerpoint/2010/main" val="3067187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3235569"/>
            <a:ext cx="8750105" cy="102694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275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9465" y="691037"/>
            <a:ext cx="7492365" cy="925194"/>
          </a:xfrm>
          <a:prstGeom prst="rect">
            <a:avLst/>
          </a:prstGeom>
        </p:spPr>
        <p:txBody>
          <a:bodyPr vert="horz" wrap="square" lIns="0" tIns="0" rIns="0" bIns="0" rtlCol="0">
            <a:spAutoFit/>
          </a:bodyPr>
          <a:lstStyle/>
          <a:p>
            <a:pPr marL="1548765" algn="l"/>
            <a:r>
              <a:rPr lang="en-US" spc="-5" dirty="0">
                <a:solidFill>
                  <a:schemeClr val="tx1"/>
                </a:solidFill>
              </a:rPr>
              <a:t>	</a:t>
            </a:r>
            <a:endParaRPr spc="-5" dirty="0">
              <a:solidFill>
                <a:schemeClr val="tx1"/>
              </a:solidFill>
            </a:endParaRPr>
          </a:p>
          <a:p>
            <a:pPr marL="12700" algn="ctr">
              <a:spcBef>
                <a:spcPts val="5"/>
              </a:spcBef>
            </a:pPr>
            <a:r>
              <a:rPr sz="2400" b="0" spc="-5" dirty="0">
                <a:solidFill>
                  <a:schemeClr val="tx1"/>
                </a:solidFill>
              </a:rPr>
              <a:t>Generate descriptions for events depicted in video</a:t>
            </a:r>
            <a:r>
              <a:rPr sz="2400" b="0" spc="114" dirty="0">
                <a:solidFill>
                  <a:schemeClr val="tx1"/>
                </a:solidFill>
              </a:rPr>
              <a:t> </a:t>
            </a:r>
            <a:r>
              <a:rPr sz="2400" b="0" spc="-5" dirty="0">
                <a:solidFill>
                  <a:schemeClr val="tx1"/>
                </a:solidFill>
              </a:rPr>
              <a:t>clips</a:t>
            </a:r>
            <a:endParaRPr sz="2400" dirty="0">
              <a:solidFill>
                <a:schemeClr val="tx1"/>
              </a:solidFill>
            </a:endParaRPr>
          </a:p>
        </p:txBody>
      </p:sp>
      <p:sp>
        <p:nvSpPr>
          <p:cNvPr id="3" name="object 3"/>
          <p:cNvSpPr txBox="1"/>
          <p:nvPr/>
        </p:nvSpPr>
        <p:spPr>
          <a:xfrm>
            <a:off x="1002891" y="5413952"/>
            <a:ext cx="7187565" cy="375920"/>
          </a:xfrm>
          <a:prstGeom prst="rect">
            <a:avLst/>
          </a:prstGeom>
        </p:spPr>
        <p:txBody>
          <a:bodyPr vert="horz" wrap="square" lIns="0" tIns="0" rIns="0" bIns="0" rtlCol="0">
            <a:spAutoFit/>
          </a:bodyPr>
          <a:lstStyle/>
          <a:p>
            <a:pPr marL="12700"/>
            <a:r>
              <a:rPr sz="2400" spc="-5" dirty="0">
                <a:solidFill>
                  <a:prstClr val="black"/>
                </a:solidFill>
                <a:latin typeface="Arial"/>
                <a:cs typeface="Arial"/>
              </a:rPr>
              <a:t>A monkey pulls a dog’s tail and is chased by the</a:t>
            </a:r>
            <a:r>
              <a:rPr sz="2400" spc="85" dirty="0">
                <a:solidFill>
                  <a:prstClr val="black"/>
                </a:solidFill>
                <a:latin typeface="Arial"/>
                <a:cs typeface="Arial"/>
              </a:rPr>
              <a:t> </a:t>
            </a:r>
            <a:r>
              <a:rPr sz="2400" spc="-5" dirty="0">
                <a:solidFill>
                  <a:prstClr val="black"/>
                </a:solidFill>
                <a:latin typeface="Arial"/>
                <a:cs typeface="Arial"/>
              </a:rPr>
              <a:t>dog.</a:t>
            </a:r>
            <a:endParaRPr sz="2400">
              <a:solidFill>
                <a:prstClr val="black"/>
              </a:solidFill>
              <a:latin typeface="Arial"/>
              <a:cs typeface="Arial"/>
            </a:endParaRPr>
          </a:p>
        </p:txBody>
      </p:sp>
      <p:sp>
        <p:nvSpPr>
          <p:cNvPr id="4" name="object 4"/>
          <p:cNvSpPr/>
          <p:nvPr/>
        </p:nvSpPr>
        <p:spPr>
          <a:xfrm>
            <a:off x="2026321" y="2075222"/>
            <a:ext cx="5091339" cy="318841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13" name="TextBox 12"/>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14"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spTree>
    <p:extLst>
      <p:ext uri="{BB962C8B-B14F-4D97-AF65-F5344CB8AC3E}">
        <p14:creationId xmlns:p14="http://schemas.microsoft.com/office/powerpoint/2010/main" val="4198903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7462" y="5030686"/>
            <a:ext cx="7543165" cy="637540"/>
          </a:xfrm>
          <a:prstGeom prst="rect">
            <a:avLst/>
          </a:prstGeom>
        </p:spPr>
        <p:txBody>
          <a:bodyPr vert="horz" wrap="square" lIns="0" tIns="0" rIns="0" bIns="0" rtlCol="0">
            <a:spAutoFit/>
          </a:bodyPr>
          <a:lstStyle/>
          <a:p>
            <a:pPr marL="4445" algn="ctr"/>
            <a:r>
              <a:rPr spc="-5" dirty="0">
                <a:solidFill>
                  <a:prstClr val="black"/>
                </a:solidFill>
                <a:latin typeface="Arial"/>
                <a:cs typeface="Arial"/>
              </a:rPr>
              <a:t>Key</a:t>
            </a:r>
            <a:r>
              <a:rPr spc="-60" dirty="0">
                <a:solidFill>
                  <a:prstClr val="black"/>
                </a:solidFill>
                <a:latin typeface="Arial"/>
                <a:cs typeface="Arial"/>
              </a:rPr>
              <a:t> </a:t>
            </a:r>
            <a:r>
              <a:rPr spc="-5" dirty="0">
                <a:solidFill>
                  <a:prstClr val="black"/>
                </a:solidFill>
                <a:latin typeface="Arial"/>
                <a:cs typeface="Arial"/>
              </a:rPr>
              <a:t>Insight:</a:t>
            </a:r>
            <a:endParaRPr>
              <a:solidFill>
                <a:prstClr val="black"/>
              </a:solidFill>
              <a:latin typeface="Arial"/>
              <a:cs typeface="Arial"/>
            </a:endParaRPr>
          </a:p>
          <a:p>
            <a:pPr algn="ctr">
              <a:spcBef>
                <a:spcPts val="615"/>
              </a:spcBef>
            </a:pPr>
            <a:r>
              <a:rPr spc="-5" dirty="0">
                <a:solidFill>
                  <a:prstClr val="black"/>
                </a:solidFill>
                <a:latin typeface="Arial"/>
                <a:cs typeface="Arial"/>
              </a:rPr>
              <a:t>Generate feature representation of the video and “decode” it to a</a:t>
            </a:r>
            <a:r>
              <a:rPr spc="180" dirty="0">
                <a:solidFill>
                  <a:prstClr val="black"/>
                </a:solidFill>
                <a:latin typeface="Arial"/>
                <a:cs typeface="Arial"/>
              </a:rPr>
              <a:t> </a:t>
            </a:r>
            <a:r>
              <a:rPr spc="-5" dirty="0">
                <a:solidFill>
                  <a:prstClr val="black"/>
                </a:solidFill>
                <a:latin typeface="Arial"/>
                <a:cs typeface="Arial"/>
              </a:rPr>
              <a:t>sentence</a:t>
            </a:r>
            <a:endParaRPr>
              <a:solidFill>
                <a:prstClr val="black"/>
              </a:solidFill>
              <a:latin typeface="Arial"/>
              <a:cs typeface="Arial"/>
            </a:endParaRPr>
          </a:p>
        </p:txBody>
      </p:sp>
      <p:sp>
        <p:nvSpPr>
          <p:cNvPr id="4" name="object 4"/>
          <p:cNvSpPr txBox="1"/>
          <p:nvPr/>
        </p:nvSpPr>
        <p:spPr>
          <a:xfrm>
            <a:off x="6889911" y="2394737"/>
            <a:ext cx="2049145" cy="215444"/>
          </a:xfrm>
          <a:prstGeom prst="rect">
            <a:avLst/>
          </a:prstGeom>
        </p:spPr>
        <p:txBody>
          <a:bodyPr vert="horz" wrap="square" lIns="0" tIns="0" rIns="0" bIns="0" rtlCol="0">
            <a:spAutoFit/>
          </a:bodyPr>
          <a:lstStyle/>
          <a:p>
            <a:pPr marL="12700"/>
            <a:r>
              <a:rPr sz="1400" spc="-5" dirty="0">
                <a:solidFill>
                  <a:srgbClr val="424242"/>
                </a:solidFill>
                <a:latin typeface="Arial"/>
                <a:cs typeface="Arial"/>
              </a:rPr>
              <a:t>[Sutskever et al. NIPS’14]</a:t>
            </a:r>
            <a:endParaRPr sz="1400">
              <a:solidFill>
                <a:prstClr val="black"/>
              </a:solidFill>
              <a:latin typeface="Arial"/>
              <a:cs typeface="Arial"/>
            </a:endParaRPr>
          </a:p>
        </p:txBody>
      </p:sp>
      <p:sp>
        <p:nvSpPr>
          <p:cNvPr id="5" name="object 5"/>
          <p:cNvSpPr txBox="1"/>
          <p:nvPr/>
        </p:nvSpPr>
        <p:spPr>
          <a:xfrm>
            <a:off x="6889911" y="3147092"/>
            <a:ext cx="2059939" cy="489584"/>
          </a:xfrm>
          <a:prstGeom prst="rect">
            <a:avLst/>
          </a:prstGeom>
        </p:spPr>
        <p:txBody>
          <a:bodyPr vert="horz" wrap="square" lIns="0" tIns="0" rIns="0" bIns="0" rtlCol="0">
            <a:spAutoFit/>
          </a:bodyPr>
          <a:lstStyle/>
          <a:p>
            <a:pPr marL="12700" marR="5080">
              <a:lnSpc>
                <a:spcPct val="112100"/>
              </a:lnSpc>
            </a:pPr>
            <a:r>
              <a:rPr sz="1400" spc="-5" dirty="0">
                <a:solidFill>
                  <a:srgbClr val="424242"/>
                </a:solidFill>
                <a:latin typeface="Arial"/>
                <a:cs typeface="Arial"/>
              </a:rPr>
              <a:t>[Donahue et al. CVPR’15]  [Vinyals et al.</a:t>
            </a:r>
            <a:r>
              <a:rPr sz="1400" spc="-15" dirty="0">
                <a:solidFill>
                  <a:srgbClr val="424242"/>
                </a:solidFill>
                <a:latin typeface="Arial"/>
                <a:cs typeface="Arial"/>
              </a:rPr>
              <a:t> </a:t>
            </a:r>
            <a:r>
              <a:rPr sz="1400" spc="-5" dirty="0">
                <a:solidFill>
                  <a:srgbClr val="424242"/>
                </a:solidFill>
                <a:latin typeface="Arial"/>
                <a:cs typeface="Arial"/>
              </a:rPr>
              <a:t>CVPR’15]</a:t>
            </a:r>
            <a:endParaRPr sz="1400">
              <a:solidFill>
                <a:prstClr val="black"/>
              </a:solidFill>
              <a:latin typeface="Arial"/>
              <a:cs typeface="Arial"/>
            </a:endParaRPr>
          </a:p>
        </p:txBody>
      </p:sp>
      <p:sp>
        <p:nvSpPr>
          <p:cNvPr id="6" name="object 6"/>
          <p:cNvSpPr txBox="1"/>
          <p:nvPr/>
        </p:nvSpPr>
        <p:spPr>
          <a:xfrm>
            <a:off x="1020654" y="2323297"/>
            <a:ext cx="776605" cy="436017"/>
          </a:xfrm>
          <a:prstGeom prst="rect">
            <a:avLst/>
          </a:prstGeom>
        </p:spPr>
        <p:txBody>
          <a:bodyPr vert="horz" wrap="square" lIns="0" tIns="0" rIns="0" bIns="0" rtlCol="0">
            <a:spAutoFit/>
          </a:bodyPr>
          <a:lstStyle/>
          <a:p>
            <a:pPr marL="12700" marR="5080" indent="83820">
              <a:lnSpc>
                <a:spcPts val="1650"/>
              </a:lnSpc>
            </a:pPr>
            <a:r>
              <a:rPr sz="1400" spc="-5" dirty="0">
                <a:solidFill>
                  <a:prstClr val="black"/>
                </a:solidFill>
                <a:latin typeface="Arial"/>
                <a:cs typeface="Arial"/>
              </a:rPr>
              <a:t>English  Sentence</a:t>
            </a:r>
            <a:endParaRPr sz="1400">
              <a:solidFill>
                <a:prstClr val="black"/>
              </a:solidFill>
              <a:latin typeface="Arial"/>
              <a:cs typeface="Arial"/>
            </a:endParaRPr>
          </a:p>
        </p:txBody>
      </p:sp>
      <p:sp>
        <p:nvSpPr>
          <p:cNvPr id="7" name="object 7"/>
          <p:cNvSpPr/>
          <p:nvPr/>
        </p:nvSpPr>
        <p:spPr>
          <a:xfrm>
            <a:off x="1946096" y="2506812"/>
            <a:ext cx="289560" cy="4445"/>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 name="object 8"/>
          <p:cNvSpPr/>
          <p:nvPr/>
        </p:nvSpPr>
        <p:spPr>
          <a:xfrm>
            <a:off x="2213688" y="2485696"/>
            <a:ext cx="59690" cy="43180"/>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 name="object 9"/>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0" name="object 10"/>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2426139" y="2294311"/>
            <a:ext cx="66802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12" name="object 12"/>
          <p:cNvSpPr/>
          <p:nvPr/>
        </p:nvSpPr>
        <p:spPr>
          <a:xfrm>
            <a:off x="3479768" y="2406647"/>
            <a:ext cx="688975" cy="208915"/>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3187719" y="2510971"/>
            <a:ext cx="227329"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 name="object 14"/>
          <p:cNvSpPr/>
          <p:nvPr/>
        </p:nvSpPr>
        <p:spPr>
          <a:xfrm>
            <a:off x="3393219"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 name="object 15"/>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6" name="object 16"/>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17" name="object 17"/>
          <p:cNvSpPr txBox="1"/>
          <p:nvPr/>
        </p:nvSpPr>
        <p:spPr>
          <a:xfrm>
            <a:off x="4155616" y="2294311"/>
            <a:ext cx="1066800" cy="434340"/>
          </a:xfrm>
          <a:prstGeom prst="rect">
            <a:avLst/>
          </a:prstGeom>
        </p:spPr>
        <p:txBody>
          <a:bodyPr vert="horz" wrap="square" lIns="0" tIns="0" rIns="0" bIns="0" rtlCol="0">
            <a:spAutoFit/>
          </a:bodyPr>
          <a:lstStyle/>
          <a:p>
            <a:pPr marL="12700">
              <a:lnSpc>
                <a:spcPts val="1664"/>
              </a:lnSpc>
              <a:tabLst>
                <a:tab pos="281305" algn="l"/>
                <a:tab pos="539750" algn="l"/>
              </a:tabLst>
            </a:pPr>
            <a:r>
              <a:rPr sz="1400" u="heavy" dirty="0">
                <a:solidFill>
                  <a:prstClr val="black"/>
                </a:solidFill>
                <a:latin typeface="Times New Roman"/>
                <a:cs typeface="Times New Roman"/>
              </a:rPr>
              <a:t> 	</a:t>
            </a:r>
            <a:r>
              <a:rPr sz="1400" dirty="0">
                <a:solidFill>
                  <a:prstClr val="black"/>
                </a:solidFill>
                <a:latin typeface="Times New Roman"/>
                <a:cs typeface="Times New Roman"/>
              </a:rPr>
              <a:t>	</a:t>
            </a:r>
            <a:r>
              <a:rPr sz="1400" spc="-5" dirty="0">
                <a:solidFill>
                  <a:prstClr val="black"/>
                </a:solidFill>
                <a:latin typeface="Arial"/>
                <a:cs typeface="Arial"/>
              </a:rPr>
              <a:t>RNN</a:t>
            </a:r>
            <a:endParaRPr sz="1400">
              <a:solidFill>
                <a:prstClr val="black"/>
              </a:solidFill>
              <a:latin typeface="Arial"/>
              <a:cs typeface="Arial"/>
            </a:endParaRPr>
          </a:p>
          <a:p>
            <a:pPr marL="410845">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18" name="object 18"/>
          <p:cNvSpPr/>
          <p:nvPr/>
        </p:nvSpPr>
        <p:spPr>
          <a:xfrm>
            <a:off x="4373817"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 name="object 19"/>
          <p:cNvSpPr/>
          <p:nvPr/>
        </p:nvSpPr>
        <p:spPr>
          <a:xfrm>
            <a:off x="3756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0" name="object 20"/>
          <p:cNvSpPr/>
          <p:nvPr/>
        </p:nvSpPr>
        <p:spPr>
          <a:xfrm>
            <a:off x="3550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1" name="object 21"/>
          <p:cNvSpPr/>
          <p:nvPr/>
        </p:nvSpPr>
        <p:spPr>
          <a:xfrm>
            <a:off x="3962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2" name="object 22"/>
          <p:cNvSpPr txBox="1"/>
          <p:nvPr/>
        </p:nvSpPr>
        <p:spPr>
          <a:xfrm>
            <a:off x="5827568" y="2323297"/>
            <a:ext cx="776605" cy="436017"/>
          </a:xfrm>
          <a:prstGeom prst="rect">
            <a:avLst/>
          </a:prstGeom>
        </p:spPr>
        <p:txBody>
          <a:bodyPr vert="horz" wrap="square" lIns="0" tIns="0" rIns="0" bIns="0" rtlCol="0">
            <a:spAutoFit/>
          </a:bodyPr>
          <a:lstStyle/>
          <a:p>
            <a:pPr marL="12700" marR="5080" indent="98425">
              <a:lnSpc>
                <a:spcPts val="1650"/>
              </a:lnSpc>
            </a:pPr>
            <a:r>
              <a:rPr sz="1400" spc="-5" dirty="0">
                <a:solidFill>
                  <a:prstClr val="black"/>
                </a:solidFill>
                <a:latin typeface="Arial"/>
                <a:cs typeface="Arial"/>
              </a:rPr>
              <a:t>French  Sentence</a:t>
            </a:r>
            <a:endParaRPr sz="1400">
              <a:solidFill>
                <a:prstClr val="black"/>
              </a:solidFill>
              <a:latin typeface="Arial"/>
              <a:cs typeface="Arial"/>
            </a:endParaRPr>
          </a:p>
        </p:txBody>
      </p:sp>
      <p:sp>
        <p:nvSpPr>
          <p:cNvPr id="23" name="object 23"/>
          <p:cNvSpPr/>
          <p:nvPr/>
        </p:nvSpPr>
        <p:spPr>
          <a:xfrm>
            <a:off x="5315964" y="2510971"/>
            <a:ext cx="297180"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 name="object 24"/>
          <p:cNvSpPr/>
          <p:nvPr/>
        </p:nvSpPr>
        <p:spPr>
          <a:xfrm>
            <a:off x="5591664"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5" name="object 25"/>
          <p:cNvSpPr/>
          <p:nvPr/>
        </p:nvSpPr>
        <p:spPr>
          <a:xfrm>
            <a:off x="1946083" y="3366595"/>
            <a:ext cx="289560" cy="4445"/>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6" name="object 26"/>
          <p:cNvSpPr/>
          <p:nvPr/>
        </p:nvSpPr>
        <p:spPr>
          <a:xfrm>
            <a:off x="2213675" y="3345470"/>
            <a:ext cx="59690" cy="43180"/>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 name="object 27"/>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28" name="object 28"/>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29" name="object 29"/>
          <p:cNvSpPr txBox="1"/>
          <p:nvPr/>
        </p:nvSpPr>
        <p:spPr>
          <a:xfrm>
            <a:off x="2445860" y="3258858"/>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30" name="object 30"/>
          <p:cNvSpPr/>
          <p:nvPr/>
        </p:nvSpPr>
        <p:spPr>
          <a:xfrm>
            <a:off x="3479744" y="3266421"/>
            <a:ext cx="688975" cy="208915"/>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1" name="object 31"/>
          <p:cNvSpPr/>
          <p:nvPr/>
        </p:nvSpPr>
        <p:spPr>
          <a:xfrm>
            <a:off x="3187719" y="3370745"/>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2" name="object 32"/>
          <p:cNvSpPr/>
          <p:nvPr/>
        </p:nvSpPr>
        <p:spPr>
          <a:xfrm>
            <a:off x="3393194"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4460366" y="3094295"/>
            <a:ext cx="855980" cy="486672"/>
          </a:xfrm>
          <a:prstGeom prst="rect">
            <a:avLst/>
          </a:prstGeom>
          <a:solidFill>
            <a:srgbClr val="F4CCCC"/>
          </a:solidFill>
          <a:ln w="19049">
            <a:solidFill>
              <a:srgbClr val="5B5959"/>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34" name="object 34"/>
          <p:cNvSpPr txBox="1"/>
          <p:nvPr/>
        </p:nvSpPr>
        <p:spPr>
          <a:xfrm>
            <a:off x="4155591" y="3154083"/>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35" name="object 35"/>
          <p:cNvSpPr/>
          <p:nvPr/>
        </p:nvSpPr>
        <p:spPr>
          <a:xfrm>
            <a:off x="4373792"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6" name="object 36"/>
          <p:cNvSpPr/>
          <p:nvPr/>
        </p:nvSpPr>
        <p:spPr>
          <a:xfrm>
            <a:off x="3756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7" name="object 37"/>
          <p:cNvSpPr/>
          <p:nvPr/>
        </p:nvSpPr>
        <p:spPr>
          <a:xfrm>
            <a:off x="3550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8" name="object 38"/>
          <p:cNvSpPr/>
          <p:nvPr/>
        </p:nvSpPr>
        <p:spPr>
          <a:xfrm>
            <a:off x="3962291" y="3297696"/>
            <a:ext cx="135890" cy="146685"/>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9" name="object 39"/>
          <p:cNvSpPr txBox="1"/>
          <p:nvPr/>
        </p:nvSpPr>
        <p:spPr>
          <a:xfrm>
            <a:off x="5783337" y="326321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40" name="object 40"/>
          <p:cNvSpPr/>
          <p:nvPr/>
        </p:nvSpPr>
        <p:spPr>
          <a:xfrm>
            <a:off x="5315940" y="3368744"/>
            <a:ext cx="329565" cy="2540"/>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1" name="object 41"/>
          <p:cNvSpPr/>
          <p:nvPr/>
        </p:nvSpPr>
        <p:spPr>
          <a:xfrm>
            <a:off x="5623614" y="3347449"/>
            <a:ext cx="59055" cy="43180"/>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2" name="object 42"/>
          <p:cNvSpPr/>
          <p:nvPr/>
        </p:nvSpPr>
        <p:spPr>
          <a:xfrm>
            <a:off x="1946083" y="4279894"/>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3" name="object 43"/>
          <p:cNvSpPr/>
          <p:nvPr/>
        </p:nvSpPr>
        <p:spPr>
          <a:xfrm>
            <a:off x="2213675" y="4258793"/>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4" name="object 44"/>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45" name="object 45"/>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46" name="object 46"/>
          <p:cNvSpPr txBox="1"/>
          <p:nvPr/>
        </p:nvSpPr>
        <p:spPr>
          <a:xfrm>
            <a:off x="2445860" y="4172170"/>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47" name="object 47"/>
          <p:cNvSpPr/>
          <p:nvPr/>
        </p:nvSpPr>
        <p:spPr>
          <a:xfrm>
            <a:off x="3479744" y="4179719"/>
            <a:ext cx="688975" cy="208915"/>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8" name="object 48"/>
          <p:cNvSpPr/>
          <p:nvPr/>
        </p:nvSpPr>
        <p:spPr>
          <a:xfrm>
            <a:off x="3187719" y="4284067"/>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9" name="object 49"/>
          <p:cNvSpPr/>
          <p:nvPr/>
        </p:nvSpPr>
        <p:spPr>
          <a:xfrm>
            <a:off x="3393194"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4460366" y="4007618"/>
            <a:ext cx="855980" cy="486672"/>
          </a:xfrm>
          <a:prstGeom prst="rect">
            <a:avLst/>
          </a:prstGeom>
          <a:solidFill>
            <a:srgbClr val="F4CCCC"/>
          </a:solidFill>
          <a:ln w="19049">
            <a:solidFill>
              <a:srgbClr val="5B5959"/>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51" name="object 51"/>
          <p:cNvSpPr txBox="1"/>
          <p:nvPr/>
        </p:nvSpPr>
        <p:spPr>
          <a:xfrm>
            <a:off x="4155591" y="406739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52" name="object 52"/>
          <p:cNvSpPr/>
          <p:nvPr/>
        </p:nvSpPr>
        <p:spPr>
          <a:xfrm>
            <a:off x="4373792"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3756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4" name="object 54"/>
          <p:cNvSpPr/>
          <p:nvPr/>
        </p:nvSpPr>
        <p:spPr>
          <a:xfrm>
            <a:off x="3550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5" name="object 55"/>
          <p:cNvSpPr/>
          <p:nvPr/>
        </p:nvSpPr>
        <p:spPr>
          <a:xfrm>
            <a:off x="3962291" y="4210994"/>
            <a:ext cx="135890" cy="146685"/>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6" name="object 56"/>
          <p:cNvSpPr txBox="1"/>
          <p:nvPr/>
        </p:nvSpPr>
        <p:spPr>
          <a:xfrm>
            <a:off x="5783337" y="4176527"/>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57" name="object 57"/>
          <p:cNvSpPr/>
          <p:nvPr/>
        </p:nvSpPr>
        <p:spPr>
          <a:xfrm>
            <a:off x="5315940" y="4282043"/>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8" name="object 58"/>
          <p:cNvSpPr/>
          <p:nvPr/>
        </p:nvSpPr>
        <p:spPr>
          <a:xfrm>
            <a:off x="5623614" y="4260768"/>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9" name="object 59"/>
          <p:cNvSpPr/>
          <p:nvPr/>
        </p:nvSpPr>
        <p:spPr>
          <a:xfrm>
            <a:off x="1107861" y="3069821"/>
            <a:ext cx="601873" cy="60187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0" name="object 60"/>
          <p:cNvSpPr/>
          <p:nvPr/>
        </p:nvSpPr>
        <p:spPr>
          <a:xfrm>
            <a:off x="1107860" y="4040694"/>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2" name="object 62"/>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116839">
              <a:lnSpc>
                <a:spcPts val="1415"/>
              </a:lnSpc>
            </a:pPr>
            <a:fld id="{81D60167-4931-47E6-BA6A-407CBD079E47}" type="slidenum">
              <a:rPr spc="-5" dirty="0">
                <a:solidFill>
                  <a:prstClr val="black"/>
                </a:solidFill>
              </a:rPr>
              <a:pPr marL="116839">
                <a:lnSpc>
                  <a:spcPts val="1415"/>
                </a:lnSpc>
              </a:pPr>
              <a:t>44</a:t>
            </a:fld>
            <a:endParaRPr spc="-5" dirty="0">
              <a:solidFill>
                <a:prstClr val="black"/>
              </a:solidFill>
            </a:endParaRPr>
          </a:p>
        </p:txBody>
      </p:sp>
      <p:sp>
        <p:nvSpPr>
          <p:cNvPr id="63" name="TextBox 62"/>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67" name="object 65"/>
          <p:cNvSpPr txBox="1"/>
          <p:nvPr/>
        </p:nvSpPr>
        <p:spPr>
          <a:xfrm>
            <a:off x="6889911" y="4179964"/>
            <a:ext cx="1920843" cy="436017"/>
          </a:xfrm>
          <a:prstGeom prst="rect">
            <a:avLst/>
          </a:prstGeom>
        </p:spPr>
        <p:txBody>
          <a:bodyPr vert="horz" wrap="square" lIns="0" tIns="0" rIns="0" bIns="0" rtlCol="0">
            <a:spAutoFit/>
          </a:bodyPr>
          <a:lstStyle/>
          <a:p>
            <a:pPr marL="12700" marR="5080">
              <a:lnSpc>
                <a:spcPts val="1650"/>
              </a:lnSpc>
            </a:pPr>
            <a:r>
              <a:rPr sz="1400" spc="-5" dirty="0">
                <a:solidFill>
                  <a:srgbClr val="424242"/>
                </a:solidFill>
                <a:latin typeface="Arial"/>
                <a:cs typeface="Arial"/>
              </a:rPr>
              <a:t>[Venugopalan et.</a:t>
            </a:r>
            <a:r>
              <a:rPr sz="1400" spc="-25" dirty="0">
                <a:solidFill>
                  <a:srgbClr val="424242"/>
                </a:solidFill>
                <a:latin typeface="Arial"/>
                <a:cs typeface="Arial"/>
              </a:rPr>
              <a:t> </a:t>
            </a:r>
            <a:r>
              <a:rPr sz="1400" spc="-5" dirty="0">
                <a:solidFill>
                  <a:srgbClr val="424242"/>
                </a:solidFill>
                <a:latin typeface="Arial"/>
                <a:cs typeface="Arial"/>
              </a:rPr>
              <a:t>al.  NAACL’15]</a:t>
            </a:r>
            <a:r>
              <a:rPr lang="en-US" sz="1400" spc="-5" dirty="0">
                <a:solidFill>
                  <a:srgbClr val="424242"/>
                </a:solidFill>
                <a:latin typeface="Arial"/>
                <a:cs typeface="Arial"/>
              </a:rPr>
              <a:t> (this work)</a:t>
            </a:r>
            <a:endParaRPr sz="1400" dirty="0">
              <a:solidFill>
                <a:prstClr val="black"/>
              </a:solidFill>
              <a:latin typeface="Arial"/>
              <a:cs typeface="Arial"/>
            </a:endParaRPr>
          </a:p>
        </p:txBody>
      </p:sp>
      <p:sp>
        <p:nvSpPr>
          <p:cNvPr id="68"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spTree>
    <p:extLst>
      <p:ext uri="{BB962C8B-B14F-4D97-AF65-F5344CB8AC3E}">
        <p14:creationId xmlns:p14="http://schemas.microsoft.com/office/powerpoint/2010/main" val="484442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object 180"/>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25400">
              <a:lnSpc>
                <a:spcPts val="1415"/>
              </a:lnSpc>
            </a:pPr>
            <a:fld id="{81D60167-4931-47E6-BA6A-407CBD079E47}" type="slidenum">
              <a:rPr spc="-5" dirty="0">
                <a:solidFill>
                  <a:prstClr val="black"/>
                </a:solidFill>
              </a:rPr>
              <a:pPr marL="25400">
                <a:lnSpc>
                  <a:spcPts val="1415"/>
                </a:lnSpc>
              </a:pPr>
              <a:t>45</a:t>
            </a:fld>
            <a:endParaRPr spc="-5" dirty="0">
              <a:solidFill>
                <a:prstClr val="black"/>
              </a:solidFill>
            </a:endParaRPr>
          </a:p>
        </p:txBody>
      </p:sp>
      <p:sp>
        <p:nvSpPr>
          <p:cNvPr id="181" name="TextBox 180"/>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185"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dirty="0">
                <a:solidFill>
                  <a:schemeClr val="tx1"/>
                </a:solidFill>
              </a:rPr>
              <a:t>Video Captioning</a:t>
            </a:r>
          </a:p>
        </p:txBody>
      </p:sp>
      <p:grpSp>
        <p:nvGrpSpPr>
          <p:cNvPr id="71" name="Group 70"/>
          <p:cNvGrpSpPr/>
          <p:nvPr/>
        </p:nvGrpSpPr>
        <p:grpSpPr>
          <a:xfrm>
            <a:off x="787605" y="1763874"/>
            <a:ext cx="7568791" cy="2614584"/>
            <a:chOff x="11349" y="1763874"/>
            <a:chExt cx="7568791" cy="2614584"/>
          </a:xfrm>
        </p:grpSpPr>
        <p:grpSp>
          <p:nvGrpSpPr>
            <p:cNvPr id="2" name="Group 1"/>
            <p:cNvGrpSpPr/>
            <p:nvPr/>
          </p:nvGrpSpPr>
          <p:grpSpPr>
            <a:xfrm>
              <a:off x="174955" y="3273016"/>
              <a:ext cx="2422504" cy="737806"/>
              <a:chOff x="174955" y="3377791"/>
              <a:chExt cx="2422504" cy="737806"/>
            </a:xfrm>
          </p:grpSpPr>
          <p:sp>
            <p:nvSpPr>
              <p:cNvPr id="100" name="object 19"/>
              <p:cNvSpPr txBox="1"/>
              <p:nvPr/>
            </p:nvSpPr>
            <p:spPr>
              <a:xfrm>
                <a:off x="174955" y="3377791"/>
                <a:ext cx="1072515" cy="712470"/>
              </a:xfrm>
              <a:prstGeom prst="rect">
                <a:avLst/>
              </a:prstGeom>
            </p:spPr>
            <p:txBody>
              <a:bodyPr vert="horz" wrap="square" lIns="0" tIns="0" rIns="0" bIns="0" rtlCol="0">
                <a:spAutoFit/>
              </a:bodyPr>
              <a:lstStyle/>
              <a:p>
                <a:pPr marR="120014" algn="r"/>
                <a:endParaRPr sz="1400" dirty="0">
                  <a:solidFill>
                    <a:prstClr val="black"/>
                  </a:solidFill>
                  <a:latin typeface="Arial"/>
                  <a:cs typeface="Arial"/>
                </a:endParaRPr>
              </a:p>
              <a:p>
                <a:pPr marL="41910">
                  <a:lnSpc>
                    <a:spcPts val="1664"/>
                  </a:lnSpc>
                  <a:spcBef>
                    <a:spcPts val="509"/>
                  </a:spcBef>
                  <a:tabLst>
                    <a:tab pos="654685" algn="l"/>
                    <a:tab pos="1059180" algn="l"/>
                  </a:tabLst>
                </a:pPr>
                <a:r>
                  <a:rPr sz="1400" spc="-5" dirty="0">
                    <a:solidFill>
                      <a:prstClr val="black"/>
                    </a:solidFill>
                    <a:latin typeface="Arial"/>
                    <a:cs typeface="Arial"/>
                  </a:rPr>
                  <a:t>Input	</a:t>
                </a:r>
                <a:endParaRPr sz="1400" dirty="0">
                  <a:solidFill>
                    <a:prstClr val="black"/>
                  </a:solidFill>
                  <a:latin typeface="Times New Roman"/>
                  <a:cs typeface="Times New Roman"/>
                </a:endParaRPr>
              </a:p>
              <a:p>
                <a:pPr marL="12700">
                  <a:lnSpc>
                    <a:spcPts val="1664"/>
                  </a:lnSpc>
                </a:pPr>
                <a:r>
                  <a:rPr sz="1400" spc="-5" dirty="0">
                    <a:solidFill>
                      <a:prstClr val="black"/>
                    </a:solidFill>
                    <a:latin typeface="Arial"/>
                    <a:cs typeface="Arial"/>
                  </a:rPr>
                  <a:t>Video</a:t>
                </a:r>
                <a:endParaRPr sz="1400" dirty="0">
                  <a:solidFill>
                    <a:prstClr val="black"/>
                  </a:solidFill>
                  <a:latin typeface="Arial"/>
                  <a:cs typeface="Arial"/>
                </a:endParaRPr>
              </a:p>
            </p:txBody>
          </p:sp>
          <p:sp>
            <p:nvSpPr>
              <p:cNvPr id="101" name="object 4"/>
              <p:cNvSpPr txBox="1"/>
              <p:nvPr/>
            </p:nvSpPr>
            <p:spPr>
              <a:xfrm>
                <a:off x="1376989" y="3681257"/>
                <a:ext cx="122047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Sample</a:t>
                </a:r>
                <a:r>
                  <a:rPr sz="1400" spc="-50" dirty="0">
                    <a:solidFill>
                      <a:prstClr val="black"/>
                    </a:solidFill>
                    <a:latin typeface="Arial"/>
                    <a:cs typeface="Arial"/>
                  </a:rPr>
                  <a:t> </a:t>
                </a:r>
                <a:r>
                  <a:rPr sz="1400" spc="-5" dirty="0">
                    <a:solidFill>
                      <a:prstClr val="black"/>
                    </a:solidFill>
                    <a:latin typeface="Arial"/>
                    <a:cs typeface="Arial"/>
                  </a:rPr>
                  <a:t>frames</a:t>
                </a:r>
                <a:endParaRPr sz="1400" dirty="0">
                  <a:solidFill>
                    <a:prstClr val="black"/>
                  </a:solidFill>
                  <a:latin typeface="Arial"/>
                  <a:cs typeface="Arial"/>
                </a:endParaRPr>
              </a:p>
              <a:p>
                <a:pPr algn="ctr">
                  <a:lnSpc>
                    <a:spcPts val="1664"/>
                  </a:lnSpc>
                </a:pPr>
                <a:r>
                  <a:rPr sz="1400" spc="-5" dirty="0">
                    <a:solidFill>
                      <a:prstClr val="black"/>
                    </a:solidFill>
                    <a:latin typeface="Arial"/>
                    <a:cs typeface="Arial"/>
                  </a:rPr>
                  <a:t>@1/10</a:t>
                </a:r>
                <a:endParaRPr sz="1400" dirty="0">
                  <a:solidFill>
                    <a:prstClr val="black"/>
                  </a:solidFill>
                  <a:latin typeface="Arial"/>
                  <a:cs typeface="Arial"/>
                </a:endParaRPr>
              </a:p>
            </p:txBody>
          </p:sp>
        </p:grpSp>
        <p:grpSp>
          <p:nvGrpSpPr>
            <p:cNvPr id="70" name="Group 69"/>
            <p:cNvGrpSpPr/>
            <p:nvPr/>
          </p:nvGrpSpPr>
          <p:grpSpPr>
            <a:xfrm>
              <a:off x="2996498" y="3249061"/>
              <a:ext cx="4583642" cy="1129397"/>
              <a:chOff x="2859338" y="3256681"/>
              <a:chExt cx="4583642" cy="1129397"/>
            </a:xfrm>
          </p:grpSpPr>
          <p:sp>
            <p:nvSpPr>
              <p:cNvPr id="31" name="object 31"/>
              <p:cNvSpPr txBox="1"/>
              <p:nvPr/>
            </p:nvSpPr>
            <p:spPr>
              <a:xfrm>
                <a:off x="2859338" y="3256681"/>
                <a:ext cx="2599055" cy="933589"/>
              </a:xfrm>
              <a:prstGeom prst="rect">
                <a:avLst/>
              </a:prstGeom>
            </p:spPr>
            <p:txBody>
              <a:bodyPr vert="horz" wrap="square" lIns="0" tIns="0" rIns="0" bIns="0" rtlCol="0">
                <a:spAutoFit/>
              </a:bodyPr>
              <a:lstStyle/>
              <a:p>
                <a:pPr marR="271145" algn="r"/>
                <a:endParaRPr sz="1400" dirty="0">
                  <a:solidFill>
                    <a:prstClr val="black"/>
                  </a:solidFill>
                  <a:latin typeface="Arial"/>
                  <a:cs typeface="Arial"/>
                </a:endParaRPr>
              </a:p>
              <a:p>
                <a:pPr marL="460375" marR="452755" indent="635" algn="ctr">
                  <a:lnSpc>
                    <a:spcPts val="1650"/>
                  </a:lnSpc>
                  <a:spcBef>
                    <a:spcPts val="800"/>
                  </a:spcBef>
                </a:pPr>
                <a:r>
                  <a:rPr sz="1400" spc="-5" dirty="0">
                    <a:solidFill>
                      <a:prstClr val="black"/>
                    </a:solidFill>
                    <a:latin typeface="Arial"/>
                    <a:cs typeface="Arial"/>
                  </a:rPr>
                  <a:t>Forward propagate  Output: “fc7”</a:t>
                </a:r>
                <a:r>
                  <a:rPr sz="1400" spc="-15" dirty="0">
                    <a:solidFill>
                      <a:prstClr val="black"/>
                    </a:solidFill>
                    <a:latin typeface="Arial"/>
                    <a:cs typeface="Arial"/>
                  </a:rPr>
                  <a:t> </a:t>
                </a:r>
                <a:r>
                  <a:rPr sz="1400" spc="-5" dirty="0">
                    <a:solidFill>
                      <a:prstClr val="black"/>
                    </a:solidFill>
                    <a:latin typeface="Arial"/>
                    <a:cs typeface="Arial"/>
                  </a:rPr>
                  <a:t>features</a:t>
                </a:r>
                <a:endParaRPr sz="1400" dirty="0">
                  <a:solidFill>
                    <a:prstClr val="black"/>
                  </a:solidFill>
                  <a:latin typeface="Arial"/>
                  <a:cs typeface="Arial"/>
                </a:endParaRPr>
              </a:p>
              <a:p>
                <a:pPr algn="ctr">
                  <a:lnSpc>
                    <a:spcPts val="1370"/>
                  </a:lnSpc>
                </a:pPr>
                <a:r>
                  <a:rPr sz="1200" spc="-5" dirty="0">
                    <a:solidFill>
                      <a:srgbClr val="424242"/>
                    </a:solidFill>
                    <a:latin typeface="Arial"/>
                    <a:cs typeface="Arial"/>
                  </a:rPr>
                  <a:t>(activations before classification</a:t>
                </a:r>
                <a:r>
                  <a:rPr sz="1200" spc="45" dirty="0">
                    <a:solidFill>
                      <a:srgbClr val="424242"/>
                    </a:solidFill>
                    <a:latin typeface="Arial"/>
                    <a:cs typeface="Arial"/>
                  </a:rPr>
                  <a:t> </a:t>
                </a:r>
                <a:r>
                  <a:rPr sz="1200" dirty="0">
                    <a:solidFill>
                      <a:srgbClr val="424242"/>
                    </a:solidFill>
                    <a:latin typeface="Arial"/>
                    <a:cs typeface="Arial"/>
                  </a:rPr>
                  <a:t>layer)</a:t>
                </a:r>
                <a:endParaRPr sz="1200" dirty="0">
                  <a:solidFill>
                    <a:prstClr val="black"/>
                  </a:solidFill>
                  <a:latin typeface="Arial"/>
                  <a:cs typeface="Arial"/>
                </a:endParaRPr>
              </a:p>
            </p:txBody>
          </p:sp>
          <p:sp>
            <p:nvSpPr>
              <p:cNvPr id="32" name="object 32"/>
              <p:cNvSpPr/>
              <p:nvPr/>
            </p:nvSpPr>
            <p:spPr>
              <a:xfrm>
                <a:off x="5884110" y="3616590"/>
                <a:ext cx="1370330" cy="109220"/>
              </a:xfrm>
              <a:custGeom>
                <a:avLst/>
                <a:gdLst/>
                <a:ahLst/>
                <a:cxnLst/>
                <a:rect l="l" t="t" r="r" b="b"/>
                <a:pathLst>
                  <a:path w="1370329" h="109220">
                    <a:moveTo>
                      <a:pt x="0" y="0"/>
                    </a:moveTo>
                    <a:lnTo>
                      <a:pt x="1370097" y="0"/>
                    </a:lnTo>
                    <a:lnTo>
                      <a:pt x="1370097" y="108599"/>
                    </a:lnTo>
                    <a:lnTo>
                      <a:pt x="0" y="108599"/>
                    </a:lnTo>
                    <a:lnTo>
                      <a:pt x="0" y="0"/>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5826905" y="3950061"/>
                <a:ext cx="1616075" cy="436017"/>
              </a:xfrm>
              <a:prstGeom prst="rect">
                <a:avLst/>
              </a:prstGeom>
            </p:spPr>
            <p:txBody>
              <a:bodyPr vert="horz" wrap="square" lIns="0" tIns="0" rIns="0" bIns="0" rtlCol="0">
                <a:spAutoFit/>
              </a:bodyPr>
              <a:lstStyle/>
              <a:p>
                <a:pPr marL="205104" marR="5080" indent="-193040">
                  <a:lnSpc>
                    <a:spcPts val="1650"/>
                  </a:lnSpc>
                </a:pPr>
                <a:r>
                  <a:rPr sz="1400" spc="-5" dirty="0">
                    <a:solidFill>
                      <a:prstClr val="black"/>
                    </a:solidFill>
                    <a:latin typeface="Arial"/>
                    <a:cs typeface="Arial"/>
                  </a:rPr>
                  <a:t>fc7: 4096</a:t>
                </a:r>
                <a:r>
                  <a:rPr sz="1400" spc="-25" dirty="0">
                    <a:solidFill>
                      <a:prstClr val="black"/>
                    </a:solidFill>
                    <a:latin typeface="Arial"/>
                    <a:cs typeface="Arial"/>
                  </a:rPr>
                  <a:t> </a:t>
                </a:r>
                <a:r>
                  <a:rPr sz="1400" spc="-5" dirty="0">
                    <a:solidFill>
                      <a:prstClr val="black"/>
                    </a:solidFill>
                    <a:latin typeface="Arial"/>
                    <a:cs typeface="Arial"/>
                  </a:rPr>
                  <a:t>dimension  “feature</a:t>
                </a:r>
                <a:r>
                  <a:rPr sz="1400" spc="-35" dirty="0">
                    <a:solidFill>
                      <a:prstClr val="black"/>
                    </a:solidFill>
                    <a:latin typeface="Arial"/>
                    <a:cs typeface="Arial"/>
                  </a:rPr>
                  <a:t> </a:t>
                </a:r>
                <a:r>
                  <a:rPr sz="1400" spc="-5" dirty="0">
                    <a:solidFill>
                      <a:prstClr val="black"/>
                    </a:solidFill>
                    <a:latin typeface="Arial"/>
                    <a:cs typeface="Arial"/>
                  </a:rPr>
                  <a:t>vector”</a:t>
                </a:r>
                <a:endParaRPr sz="1400">
                  <a:solidFill>
                    <a:prstClr val="black"/>
                  </a:solidFill>
                  <a:latin typeface="Arial"/>
                  <a:cs typeface="Arial"/>
                </a:endParaRPr>
              </a:p>
            </p:txBody>
          </p:sp>
        </p:grpSp>
        <p:sp>
          <p:nvSpPr>
            <p:cNvPr id="34" name="object 34"/>
            <p:cNvSpPr/>
            <p:nvPr/>
          </p:nvSpPr>
          <p:spPr>
            <a:xfrm>
              <a:off x="5876762" y="1861597"/>
              <a:ext cx="148590" cy="970280"/>
            </a:xfrm>
            <a:custGeom>
              <a:avLst/>
              <a:gdLst/>
              <a:ahLst/>
              <a:cxnLst/>
              <a:rect l="l" t="t" r="r" b="b"/>
              <a:pathLst>
                <a:path w="148589" h="970280">
                  <a:moveTo>
                    <a:pt x="148349" y="969898"/>
                  </a:moveTo>
                  <a:lnTo>
                    <a:pt x="101462" y="962334"/>
                  </a:lnTo>
                  <a:lnTo>
                    <a:pt x="60739" y="941274"/>
                  </a:lnTo>
                  <a:lnTo>
                    <a:pt x="28624" y="909160"/>
                  </a:lnTo>
                  <a:lnTo>
                    <a:pt x="7563" y="868436"/>
                  </a:lnTo>
                  <a:lnTo>
                    <a:pt x="0" y="821545"/>
                  </a:lnTo>
                  <a:lnTo>
                    <a:pt x="0" y="148352"/>
                  </a:lnTo>
                  <a:lnTo>
                    <a:pt x="7563" y="101461"/>
                  </a:lnTo>
                  <a:lnTo>
                    <a:pt x="28624" y="60737"/>
                  </a:lnTo>
                  <a:lnTo>
                    <a:pt x="60739" y="28623"/>
                  </a:lnTo>
                  <a:lnTo>
                    <a:pt x="101462" y="7563"/>
                  </a:lnTo>
                  <a:lnTo>
                    <a:pt x="148349" y="0"/>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35" name="object 35"/>
            <p:cNvSpPr/>
            <p:nvPr/>
          </p:nvSpPr>
          <p:spPr>
            <a:xfrm>
              <a:off x="6618511" y="1861597"/>
              <a:ext cx="148590" cy="970280"/>
            </a:xfrm>
            <a:custGeom>
              <a:avLst/>
              <a:gdLst/>
              <a:ahLst/>
              <a:cxnLst/>
              <a:rect l="l" t="t" r="r" b="b"/>
              <a:pathLst>
                <a:path w="148590" h="970280">
                  <a:moveTo>
                    <a:pt x="0" y="0"/>
                  </a:moveTo>
                  <a:lnTo>
                    <a:pt x="29078" y="2876"/>
                  </a:lnTo>
                  <a:lnTo>
                    <a:pt x="56771" y="11292"/>
                  </a:lnTo>
                  <a:lnTo>
                    <a:pt x="104899" y="43452"/>
                  </a:lnTo>
                  <a:lnTo>
                    <a:pt x="137059" y="91580"/>
                  </a:lnTo>
                  <a:lnTo>
                    <a:pt x="148349" y="148352"/>
                  </a:lnTo>
                  <a:lnTo>
                    <a:pt x="148349" y="821545"/>
                  </a:lnTo>
                  <a:lnTo>
                    <a:pt x="140786" y="868436"/>
                  </a:lnTo>
                  <a:lnTo>
                    <a:pt x="119724" y="909160"/>
                  </a:lnTo>
                  <a:lnTo>
                    <a:pt x="87610" y="941274"/>
                  </a:lnTo>
                  <a:lnTo>
                    <a:pt x="46887" y="962334"/>
                  </a:lnTo>
                  <a:lnTo>
                    <a:pt x="0" y="969898"/>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36" name="object 36"/>
            <p:cNvSpPr/>
            <p:nvPr/>
          </p:nvSpPr>
          <p:spPr>
            <a:xfrm>
              <a:off x="3168718" y="1763874"/>
              <a:ext cx="2137410" cy="1294765"/>
            </a:xfrm>
            <a:custGeom>
              <a:avLst/>
              <a:gdLst/>
              <a:ahLst/>
              <a:cxnLst/>
              <a:rect l="l" t="t" r="r" b="b"/>
              <a:pathLst>
                <a:path w="2137410" h="1294764">
                  <a:moveTo>
                    <a:pt x="0" y="0"/>
                  </a:moveTo>
                  <a:lnTo>
                    <a:pt x="2137170" y="323549"/>
                  </a:lnTo>
                  <a:lnTo>
                    <a:pt x="2137170" y="970648"/>
                  </a:lnTo>
                  <a:lnTo>
                    <a:pt x="0" y="1294197"/>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37" name="object 37"/>
            <p:cNvSpPr/>
            <p:nvPr/>
          </p:nvSpPr>
          <p:spPr>
            <a:xfrm>
              <a:off x="11349" y="2289974"/>
              <a:ext cx="829748" cy="81210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8" name="object 38"/>
            <p:cNvSpPr/>
            <p:nvPr/>
          </p:nvSpPr>
          <p:spPr>
            <a:xfrm>
              <a:off x="870898" y="1879835"/>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9" name="object 39"/>
            <p:cNvSpPr/>
            <p:nvPr/>
          </p:nvSpPr>
          <p:spPr>
            <a:xfrm>
              <a:off x="1023297" y="2032235"/>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0" name="object 40"/>
            <p:cNvSpPr/>
            <p:nvPr/>
          </p:nvSpPr>
          <p:spPr>
            <a:xfrm>
              <a:off x="1175697" y="21846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1" name="object 41"/>
            <p:cNvSpPr/>
            <p:nvPr/>
          </p:nvSpPr>
          <p:spPr>
            <a:xfrm>
              <a:off x="1328097" y="23370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2" name="object 42"/>
            <p:cNvSpPr/>
            <p:nvPr/>
          </p:nvSpPr>
          <p:spPr>
            <a:xfrm>
              <a:off x="1480497" y="2489434"/>
              <a:ext cx="763598" cy="61264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3" name="object 43"/>
            <p:cNvSpPr/>
            <p:nvPr/>
          </p:nvSpPr>
          <p:spPr>
            <a:xfrm>
              <a:off x="2287127" y="2019585"/>
              <a:ext cx="746390" cy="561898"/>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44" name="object 44"/>
            <p:cNvSpPr/>
            <p:nvPr/>
          </p:nvSpPr>
          <p:spPr>
            <a:xfrm>
              <a:off x="2282366" y="2014822"/>
              <a:ext cx="756285" cy="571500"/>
            </a:xfrm>
            <a:custGeom>
              <a:avLst/>
              <a:gdLst/>
              <a:ahLst/>
              <a:cxnLst/>
              <a:rect l="l" t="t" r="r" b="b"/>
              <a:pathLst>
                <a:path w="756285" h="571500">
                  <a:moveTo>
                    <a:pt x="0" y="0"/>
                  </a:moveTo>
                  <a:lnTo>
                    <a:pt x="755928" y="0"/>
                  </a:lnTo>
                  <a:lnTo>
                    <a:pt x="755928" y="571423"/>
                  </a:lnTo>
                  <a:lnTo>
                    <a:pt x="0" y="571423"/>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5" name="object 45"/>
            <p:cNvSpPr/>
            <p:nvPr/>
          </p:nvSpPr>
          <p:spPr>
            <a:xfrm>
              <a:off x="3217968" y="2005558"/>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6" name="object 46"/>
            <p:cNvSpPr/>
            <p:nvPr/>
          </p:nvSpPr>
          <p:spPr>
            <a:xfrm>
              <a:off x="4022566" y="204136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48" name="object 48"/>
            <p:cNvSpPr/>
            <p:nvPr/>
          </p:nvSpPr>
          <p:spPr>
            <a:xfrm>
              <a:off x="3290093" y="2086353"/>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49" name="object 49"/>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0" name="object 50"/>
            <p:cNvSpPr/>
            <p:nvPr/>
          </p:nvSpPr>
          <p:spPr>
            <a:xfrm>
              <a:off x="3354268" y="2157665"/>
              <a:ext cx="528320" cy="561975"/>
            </a:xfrm>
            <a:custGeom>
              <a:avLst/>
              <a:gdLst/>
              <a:ahLst/>
              <a:cxnLst/>
              <a:rect l="l" t="t" r="r" b="b"/>
              <a:pathLst>
                <a:path w="528320" h="561975">
                  <a:moveTo>
                    <a:pt x="0" y="0"/>
                  </a:moveTo>
                  <a:lnTo>
                    <a:pt x="527698" y="0"/>
                  </a:lnTo>
                  <a:lnTo>
                    <a:pt x="527698" y="561898"/>
                  </a:lnTo>
                  <a:lnTo>
                    <a:pt x="0" y="56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1" name="object 51"/>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2" name="object 52"/>
            <p:cNvSpPr/>
            <p:nvPr/>
          </p:nvSpPr>
          <p:spPr>
            <a:xfrm>
              <a:off x="4082816" y="2107960"/>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4" name="object 54"/>
            <p:cNvSpPr/>
            <p:nvPr/>
          </p:nvSpPr>
          <p:spPr>
            <a:xfrm>
              <a:off x="4158866" y="2193473"/>
              <a:ext cx="355600" cy="340995"/>
            </a:xfrm>
            <a:custGeom>
              <a:avLst/>
              <a:gdLst/>
              <a:ahLst/>
              <a:cxnLst/>
              <a:rect l="l" t="t" r="r" b="b"/>
              <a:pathLst>
                <a:path w="355600" h="340994">
                  <a:moveTo>
                    <a:pt x="0" y="0"/>
                  </a:moveTo>
                  <a:lnTo>
                    <a:pt x="355199" y="0"/>
                  </a:lnTo>
                  <a:lnTo>
                    <a:pt x="355199" y="340499"/>
                  </a:lnTo>
                  <a:lnTo>
                    <a:pt x="0" y="34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5" name="object 55"/>
            <p:cNvSpPr/>
            <p:nvPr/>
          </p:nvSpPr>
          <p:spPr>
            <a:xfrm>
              <a:off x="4215767" y="2319229"/>
              <a:ext cx="89535" cy="88900"/>
            </a:xfrm>
            <a:custGeom>
              <a:avLst/>
              <a:gdLst/>
              <a:ahLst/>
              <a:cxnLst/>
              <a:rect l="l" t="t" r="r" b="b"/>
              <a:pathLst>
                <a:path w="89535" h="88900">
                  <a:moveTo>
                    <a:pt x="0" y="0"/>
                  </a:moveTo>
                  <a:lnTo>
                    <a:pt x="89399" y="0"/>
                  </a:lnTo>
                  <a:lnTo>
                    <a:pt x="89399" y="88799"/>
                  </a:lnTo>
                  <a:lnTo>
                    <a:pt x="0" y="88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56" name="object 56"/>
            <p:cNvSpPr/>
            <p:nvPr/>
          </p:nvSpPr>
          <p:spPr>
            <a:xfrm>
              <a:off x="3705767" y="2319254"/>
              <a:ext cx="554990" cy="118110"/>
            </a:xfrm>
            <a:custGeom>
              <a:avLst/>
              <a:gdLst/>
              <a:ahLst/>
              <a:cxnLst/>
              <a:rect l="l" t="t" r="r" b="b"/>
              <a:pathLst>
                <a:path w="554989" h="118109">
                  <a:moveTo>
                    <a:pt x="0" y="117899"/>
                  </a:moveTo>
                  <a:lnTo>
                    <a:pt x="554698"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57" name="object 57"/>
            <p:cNvSpPr/>
            <p:nvPr/>
          </p:nvSpPr>
          <p:spPr>
            <a:xfrm>
              <a:off x="3705767" y="2408055"/>
              <a:ext cx="554990" cy="189865"/>
            </a:xfrm>
            <a:custGeom>
              <a:avLst/>
              <a:gdLst/>
              <a:ahLst/>
              <a:cxnLst/>
              <a:rect l="l" t="t" r="r" b="b"/>
              <a:pathLst>
                <a:path w="554989" h="189864">
                  <a:moveTo>
                    <a:pt x="0" y="189599"/>
                  </a:moveTo>
                  <a:lnTo>
                    <a:pt x="554698"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58" name="object 58"/>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9" name="object 59"/>
            <p:cNvSpPr/>
            <p:nvPr/>
          </p:nvSpPr>
          <p:spPr>
            <a:xfrm>
              <a:off x="3626868" y="2437155"/>
              <a:ext cx="158115" cy="160655"/>
            </a:xfrm>
            <a:custGeom>
              <a:avLst/>
              <a:gdLst/>
              <a:ahLst/>
              <a:cxnLst/>
              <a:rect l="l" t="t" r="r" b="b"/>
              <a:pathLst>
                <a:path w="158114" h="160655">
                  <a:moveTo>
                    <a:pt x="0" y="0"/>
                  </a:moveTo>
                  <a:lnTo>
                    <a:pt x="157799" y="0"/>
                  </a:lnTo>
                  <a:lnTo>
                    <a:pt x="157799" y="160499"/>
                  </a:lnTo>
                  <a:lnTo>
                    <a:pt x="0" y="16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0" name="object 60"/>
            <p:cNvSpPr/>
            <p:nvPr/>
          </p:nvSpPr>
          <p:spPr>
            <a:xfrm>
              <a:off x="4552190" y="2057957"/>
              <a:ext cx="457200" cy="495934"/>
            </a:xfrm>
            <a:custGeom>
              <a:avLst/>
              <a:gdLst/>
              <a:ahLst/>
              <a:cxnLst/>
              <a:rect l="l" t="t" r="r" b="b"/>
              <a:pathLst>
                <a:path w="457200" h="495935">
                  <a:moveTo>
                    <a:pt x="0" y="0"/>
                  </a:moveTo>
                  <a:lnTo>
                    <a:pt x="457199" y="4958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1" name="object 61"/>
            <p:cNvSpPr/>
            <p:nvPr/>
          </p:nvSpPr>
          <p:spPr>
            <a:xfrm>
              <a:off x="4555940" y="2160110"/>
              <a:ext cx="457200" cy="509905"/>
            </a:xfrm>
            <a:custGeom>
              <a:avLst/>
              <a:gdLst/>
              <a:ahLst/>
              <a:cxnLst/>
              <a:rect l="l" t="t" r="r" b="b"/>
              <a:pathLst>
                <a:path w="457200" h="509905">
                  <a:moveTo>
                    <a:pt x="0" y="0"/>
                  </a:moveTo>
                  <a:lnTo>
                    <a:pt x="457199" y="509398"/>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011340" y="2549612"/>
              <a:ext cx="635" cy="118745"/>
            </a:xfrm>
            <a:custGeom>
              <a:avLst/>
              <a:gdLst/>
              <a:ahLst/>
              <a:cxnLst/>
              <a:rect l="l" t="t" r="r" b="b"/>
              <a:pathLst>
                <a:path w="635" h="118744">
                  <a:moveTo>
                    <a:pt x="299" y="0"/>
                  </a:moveTo>
                  <a:lnTo>
                    <a:pt x="0" y="1184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4552190" y="2058558"/>
              <a:ext cx="2540" cy="103505"/>
            </a:xfrm>
            <a:custGeom>
              <a:avLst/>
              <a:gdLst/>
              <a:ahLst/>
              <a:cxnLst/>
              <a:rect l="l" t="t" r="r" b="b"/>
              <a:pathLst>
                <a:path w="2539" h="103505">
                  <a:moveTo>
                    <a:pt x="0" y="0"/>
                  </a:moveTo>
                  <a:lnTo>
                    <a:pt x="2399" y="1034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64" name="object 64"/>
            <p:cNvSpPr/>
            <p:nvPr/>
          </p:nvSpPr>
          <p:spPr>
            <a:xfrm>
              <a:off x="4729015" y="2057957"/>
              <a:ext cx="457200" cy="495934"/>
            </a:xfrm>
            <a:custGeom>
              <a:avLst/>
              <a:gdLst/>
              <a:ahLst/>
              <a:cxnLst/>
              <a:rect l="l" t="t" r="r" b="b"/>
              <a:pathLst>
                <a:path w="457200" h="495935">
                  <a:moveTo>
                    <a:pt x="0" y="0"/>
                  </a:moveTo>
                  <a:lnTo>
                    <a:pt x="457199" y="4958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5" name="object 65"/>
            <p:cNvSpPr/>
            <p:nvPr/>
          </p:nvSpPr>
          <p:spPr>
            <a:xfrm>
              <a:off x="4732740" y="2160110"/>
              <a:ext cx="457200" cy="509905"/>
            </a:xfrm>
            <a:custGeom>
              <a:avLst/>
              <a:gdLst/>
              <a:ahLst/>
              <a:cxnLst/>
              <a:rect l="l" t="t" r="r" b="b"/>
              <a:pathLst>
                <a:path w="457200" h="509905">
                  <a:moveTo>
                    <a:pt x="0" y="0"/>
                  </a:moveTo>
                  <a:lnTo>
                    <a:pt x="457199" y="509398"/>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6" name="object 66"/>
            <p:cNvSpPr/>
            <p:nvPr/>
          </p:nvSpPr>
          <p:spPr>
            <a:xfrm>
              <a:off x="5188165" y="2549612"/>
              <a:ext cx="635" cy="118745"/>
            </a:xfrm>
            <a:custGeom>
              <a:avLst/>
              <a:gdLst/>
              <a:ahLst/>
              <a:cxnLst/>
              <a:rect l="l" t="t" r="r" b="b"/>
              <a:pathLst>
                <a:path w="635" h="118744">
                  <a:moveTo>
                    <a:pt x="299" y="0"/>
                  </a:moveTo>
                  <a:lnTo>
                    <a:pt x="0" y="1184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67" name="object 67"/>
            <p:cNvSpPr/>
            <p:nvPr/>
          </p:nvSpPr>
          <p:spPr>
            <a:xfrm>
              <a:off x="4729015" y="2058558"/>
              <a:ext cx="2540" cy="103505"/>
            </a:xfrm>
            <a:custGeom>
              <a:avLst/>
              <a:gdLst/>
              <a:ahLst/>
              <a:cxnLst/>
              <a:rect l="l" t="t" r="r" b="b"/>
              <a:pathLst>
                <a:path w="2539" h="103505">
                  <a:moveTo>
                    <a:pt x="0" y="0"/>
                  </a:moveTo>
                  <a:lnTo>
                    <a:pt x="2399" y="1034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50" name="object 150"/>
            <p:cNvSpPr/>
            <p:nvPr/>
          </p:nvSpPr>
          <p:spPr>
            <a:xfrm>
              <a:off x="2244095" y="2611442"/>
              <a:ext cx="358140" cy="184785"/>
            </a:xfrm>
            <a:custGeom>
              <a:avLst/>
              <a:gdLst/>
              <a:ahLst/>
              <a:cxnLst/>
              <a:rect l="l" t="t" r="r" b="b"/>
              <a:pathLst>
                <a:path w="358139" h="184785">
                  <a:moveTo>
                    <a:pt x="0" y="184317"/>
                  </a:moveTo>
                  <a:lnTo>
                    <a:pt x="3580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1" name="object 151"/>
            <p:cNvSpPr/>
            <p:nvPr/>
          </p:nvSpPr>
          <p:spPr>
            <a:xfrm>
              <a:off x="2573294" y="2594307"/>
              <a:ext cx="62230" cy="46355"/>
            </a:xfrm>
            <a:custGeom>
              <a:avLst/>
              <a:gdLst/>
              <a:ahLst/>
              <a:cxnLst/>
              <a:rect l="l" t="t" r="r" b="b"/>
              <a:pathLst>
                <a:path w="62230" h="46355">
                  <a:moveTo>
                    <a:pt x="28849" y="17134"/>
                  </a:moveTo>
                  <a:lnTo>
                    <a:pt x="19599" y="45987"/>
                  </a:lnTo>
                  <a:lnTo>
                    <a:pt x="62149" y="0"/>
                  </a:lnTo>
                  <a:lnTo>
                    <a:pt x="0" y="7892"/>
                  </a:lnTo>
                  <a:lnTo>
                    <a:pt x="28849" y="1713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2" name="object 152"/>
            <p:cNvSpPr/>
            <p:nvPr/>
          </p:nvSpPr>
          <p:spPr>
            <a:xfrm>
              <a:off x="1709896" y="2302500"/>
              <a:ext cx="544830" cy="34925"/>
            </a:xfrm>
            <a:custGeom>
              <a:avLst/>
              <a:gdLst/>
              <a:ahLst/>
              <a:cxnLst/>
              <a:rect l="l" t="t" r="r" b="b"/>
              <a:pathLst>
                <a:path w="544830" h="34925">
                  <a:moveTo>
                    <a:pt x="0" y="34534"/>
                  </a:moveTo>
                  <a:lnTo>
                    <a:pt x="544621"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3" name="object 153"/>
            <p:cNvSpPr/>
            <p:nvPr/>
          </p:nvSpPr>
          <p:spPr>
            <a:xfrm>
              <a:off x="2243150" y="2292489"/>
              <a:ext cx="30480" cy="21590"/>
            </a:xfrm>
            <a:custGeom>
              <a:avLst/>
              <a:gdLst/>
              <a:ahLst/>
              <a:cxnLst/>
              <a:rect l="l" t="t" r="r" b="b"/>
              <a:pathLst>
                <a:path w="30480" h="21590">
                  <a:moveTo>
                    <a:pt x="11367" y="10009"/>
                  </a:moveTo>
                  <a:lnTo>
                    <a:pt x="1354" y="21379"/>
                  </a:lnTo>
                  <a:lnTo>
                    <a:pt x="30047" y="8827"/>
                  </a:lnTo>
                  <a:lnTo>
                    <a:pt x="0" y="0"/>
                  </a:lnTo>
                  <a:lnTo>
                    <a:pt x="11367" y="10009"/>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4" name="object 154"/>
            <p:cNvSpPr/>
            <p:nvPr/>
          </p:nvSpPr>
          <p:spPr>
            <a:xfrm>
              <a:off x="1862296" y="2313705"/>
              <a:ext cx="394970" cy="175895"/>
            </a:xfrm>
            <a:custGeom>
              <a:avLst/>
              <a:gdLst/>
              <a:ahLst/>
              <a:cxnLst/>
              <a:rect l="l" t="t" r="r" b="b"/>
              <a:pathLst>
                <a:path w="394969" h="175894">
                  <a:moveTo>
                    <a:pt x="0" y="175729"/>
                  </a:moveTo>
                  <a:lnTo>
                    <a:pt x="394974"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5" name="object 155"/>
            <p:cNvSpPr/>
            <p:nvPr/>
          </p:nvSpPr>
          <p:spPr>
            <a:xfrm>
              <a:off x="2243130" y="2306095"/>
              <a:ext cx="31750" cy="22225"/>
            </a:xfrm>
            <a:custGeom>
              <a:avLst/>
              <a:gdLst/>
              <a:ahLst/>
              <a:cxnLst/>
              <a:rect l="l" t="t" r="r" b="b"/>
              <a:pathLst>
                <a:path w="31750" h="22225">
                  <a:moveTo>
                    <a:pt x="14139" y="7609"/>
                  </a:moveTo>
                  <a:lnTo>
                    <a:pt x="8707" y="21749"/>
                  </a:lnTo>
                  <a:lnTo>
                    <a:pt x="31242" y="0"/>
                  </a:lnTo>
                  <a:lnTo>
                    <a:pt x="0" y="2177"/>
                  </a:lnTo>
                  <a:lnTo>
                    <a:pt x="14139" y="7609"/>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6" name="object 156"/>
            <p:cNvSpPr/>
            <p:nvPr/>
          </p:nvSpPr>
          <p:spPr>
            <a:xfrm>
              <a:off x="1557497" y="2124763"/>
              <a:ext cx="688975" cy="60325"/>
            </a:xfrm>
            <a:custGeom>
              <a:avLst/>
              <a:gdLst/>
              <a:ahLst/>
              <a:cxnLst/>
              <a:rect l="l" t="t" r="r" b="b"/>
              <a:pathLst>
                <a:path w="688975" h="60325">
                  <a:moveTo>
                    <a:pt x="0" y="59872"/>
                  </a:moveTo>
                  <a:lnTo>
                    <a:pt x="688678" y="0"/>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7" name="object 157"/>
            <p:cNvSpPr/>
            <p:nvPr/>
          </p:nvSpPr>
          <p:spPr>
            <a:xfrm>
              <a:off x="2234575" y="2115019"/>
              <a:ext cx="30480" cy="21590"/>
            </a:xfrm>
            <a:custGeom>
              <a:avLst/>
              <a:gdLst/>
              <a:ahLst/>
              <a:cxnLst/>
              <a:rect l="l" t="t" r="r" b="b"/>
              <a:pathLst>
                <a:path w="30480" h="21590">
                  <a:moveTo>
                    <a:pt x="11599" y="9742"/>
                  </a:moveTo>
                  <a:lnTo>
                    <a:pt x="1854" y="21342"/>
                  </a:lnTo>
                  <a:lnTo>
                    <a:pt x="30247" y="8122"/>
                  </a:lnTo>
                  <a:lnTo>
                    <a:pt x="0" y="0"/>
                  </a:lnTo>
                  <a:lnTo>
                    <a:pt x="11599" y="9742"/>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58" name="object 158"/>
            <p:cNvSpPr/>
            <p:nvPr/>
          </p:nvSpPr>
          <p:spPr>
            <a:xfrm>
              <a:off x="1405098" y="2032236"/>
              <a:ext cx="857885" cy="46355"/>
            </a:xfrm>
            <a:custGeom>
              <a:avLst/>
              <a:gdLst/>
              <a:ahLst/>
              <a:cxnLst/>
              <a:rect l="l" t="t" r="r" b="b"/>
              <a:pathLst>
                <a:path w="857885" h="46355">
                  <a:moveTo>
                    <a:pt x="0" y="0"/>
                  </a:moveTo>
                  <a:lnTo>
                    <a:pt x="857503" y="46242"/>
                  </a:lnTo>
                </a:path>
              </a:pathLst>
            </a:custGeom>
            <a:ln w="9524">
              <a:solidFill>
                <a:srgbClr val="5B5959"/>
              </a:solidFill>
              <a:prstDash val="lgDash"/>
            </a:ln>
          </p:spPr>
          <p:txBody>
            <a:bodyPr wrap="square" lIns="0" tIns="0" rIns="0" bIns="0" rtlCol="0"/>
            <a:lstStyle/>
            <a:p>
              <a:endParaRPr>
                <a:solidFill>
                  <a:prstClr val="black"/>
                </a:solidFill>
                <a:latin typeface="Calibri"/>
              </a:endParaRPr>
            </a:p>
          </p:txBody>
        </p:sp>
        <p:sp>
          <p:nvSpPr>
            <p:cNvPr id="159" name="object 159"/>
            <p:cNvSpPr/>
            <p:nvPr/>
          </p:nvSpPr>
          <p:spPr>
            <a:xfrm>
              <a:off x="2251327" y="2067205"/>
              <a:ext cx="30480" cy="21590"/>
            </a:xfrm>
            <a:custGeom>
              <a:avLst/>
              <a:gdLst/>
              <a:ahLst/>
              <a:cxnLst/>
              <a:rect l="l" t="t" r="r" b="b"/>
              <a:pathLst>
                <a:path w="30480" h="21590">
                  <a:moveTo>
                    <a:pt x="11272" y="11272"/>
                  </a:moveTo>
                  <a:lnTo>
                    <a:pt x="0" y="21392"/>
                  </a:lnTo>
                  <a:lnTo>
                    <a:pt x="29962" y="12279"/>
                  </a:lnTo>
                  <a:lnTo>
                    <a:pt x="1152" y="0"/>
                  </a:lnTo>
                  <a:lnTo>
                    <a:pt x="11272" y="11272"/>
                  </a:lnTo>
                  <a:close/>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60" name="object 160"/>
            <p:cNvSpPr/>
            <p:nvPr/>
          </p:nvSpPr>
          <p:spPr>
            <a:xfrm>
              <a:off x="2690294" y="2273243"/>
              <a:ext cx="176530" cy="160655"/>
            </a:xfrm>
            <a:custGeom>
              <a:avLst/>
              <a:gdLst/>
              <a:ahLst/>
              <a:cxnLst/>
              <a:rect l="l" t="t" r="r" b="b"/>
              <a:pathLst>
                <a:path w="176530" h="160655">
                  <a:moveTo>
                    <a:pt x="0" y="0"/>
                  </a:moveTo>
                  <a:lnTo>
                    <a:pt x="176399" y="0"/>
                  </a:lnTo>
                  <a:lnTo>
                    <a:pt x="176399" y="160499"/>
                  </a:lnTo>
                  <a:lnTo>
                    <a:pt x="0" y="1604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61" name="object 161"/>
            <p:cNvSpPr/>
            <p:nvPr/>
          </p:nvSpPr>
          <p:spPr>
            <a:xfrm>
              <a:off x="2778495" y="2273242"/>
              <a:ext cx="927735" cy="163830"/>
            </a:xfrm>
            <a:custGeom>
              <a:avLst/>
              <a:gdLst/>
              <a:ahLst/>
              <a:cxnLst/>
              <a:rect l="l" t="t" r="r" b="b"/>
              <a:pathLst>
                <a:path w="927735" h="163830">
                  <a:moveTo>
                    <a:pt x="0" y="0"/>
                  </a:moveTo>
                  <a:lnTo>
                    <a:pt x="927298" y="16379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62" name="object 162"/>
            <p:cNvSpPr/>
            <p:nvPr/>
          </p:nvSpPr>
          <p:spPr>
            <a:xfrm>
              <a:off x="2778494" y="2433741"/>
              <a:ext cx="848994" cy="83820"/>
            </a:xfrm>
            <a:custGeom>
              <a:avLst/>
              <a:gdLst/>
              <a:ahLst/>
              <a:cxnLst/>
              <a:rect l="l" t="t" r="r" b="b"/>
              <a:pathLst>
                <a:path w="848995" h="83819">
                  <a:moveTo>
                    <a:pt x="0" y="0"/>
                  </a:moveTo>
                  <a:lnTo>
                    <a:pt x="848398" y="8369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65" name="object 165"/>
            <p:cNvSpPr txBox="1"/>
            <p:nvPr/>
          </p:nvSpPr>
          <p:spPr>
            <a:xfrm>
              <a:off x="4717349" y="2863204"/>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166" name="object 166"/>
            <p:cNvSpPr/>
            <p:nvPr/>
          </p:nvSpPr>
          <p:spPr>
            <a:xfrm>
              <a:off x="5958613" y="1988672"/>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7" name="object 167"/>
            <p:cNvSpPr/>
            <p:nvPr/>
          </p:nvSpPr>
          <p:spPr>
            <a:xfrm>
              <a:off x="5958613" y="2141634"/>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8" name="object 168"/>
            <p:cNvSpPr/>
            <p:nvPr/>
          </p:nvSpPr>
          <p:spPr>
            <a:xfrm>
              <a:off x="5958613" y="2294597"/>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9" name="object 169"/>
            <p:cNvSpPr/>
            <p:nvPr/>
          </p:nvSpPr>
          <p:spPr>
            <a:xfrm>
              <a:off x="5958613" y="24475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70" name="object 170"/>
            <p:cNvSpPr/>
            <p:nvPr/>
          </p:nvSpPr>
          <p:spPr>
            <a:xfrm>
              <a:off x="5958613" y="2600521"/>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71" name="object 171"/>
            <p:cNvSpPr/>
            <p:nvPr/>
          </p:nvSpPr>
          <p:spPr>
            <a:xfrm>
              <a:off x="5128214" y="2597821"/>
              <a:ext cx="1116330" cy="566420"/>
            </a:xfrm>
            <a:custGeom>
              <a:avLst/>
              <a:gdLst/>
              <a:ahLst/>
              <a:cxnLst/>
              <a:rect l="l" t="t" r="r" b="b"/>
              <a:pathLst>
                <a:path w="1116329" h="566419">
                  <a:moveTo>
                    <a:pt x="0" y="0"/>
                  </a:moveTo>
                  <a:lnTo>
                    <a:pt x="12338" y="26884"/>
                  </a:lnTo>
                  <a:lnTo>
                    <a:pt x="27064" y="63034"/>
                  </a:lnTo>
                  <a:lnTo>
                    <a:pt x="44037" y="106447"/>
                  </a:lnTo>
                  <a:lnTo>
                    <a:pt x="63121" y="155119"/>
                  </a:lnTo>
                  <a:lnTo>
                    <a:pt x="84177" y="207049"/>
                  </a:lnTo>
                  <a:lnTo>
                    <a:pt x="107069" y="260231"/>
                  </a:lnTo>
                  <a:lnTo>
                    <a:pt x="131657" y="312665"/>
                  </a:lnTo>
                  <a:lnTo>
                    <a:pt x="157805" y="362346"/>
                  </a:lnTo>
                  <a:lnTo>
                    <a:pt x="185374" y="407273"/>
                  </a:lnTo>
                  <a:lnTo>
                    <a:pt x="214226" y="445441"/>
                  </a:lnTo>
                  <a:lnTo>
                    <a:pt x="244224" y="474849"/>
                  </a:lnTo>
                  <a:lnTo>
                    <a:pt x="283445" y="502402"/>
                  </a:lnTo>
                  <a:lnTo>
                    <a:pt x="326099" y="525348"/>
                  </a:lnTo>
                  <a:lnTo>
                    <a:pt x="371602" y="543438"/>
                  </a:lnTo>
                  <a:lnTo>
                    <a:pt x="419365" y="556419"/>
                  </a:lnTo>
                  <a:lnTo>
                    <a:pt x="468803" y="564039"/>
                  </a:lnTo>
                  <a:lnTo>
                    <a:pt x="519329" y="566049"/>
                  </a:lnTo>
                  <a:lnTo>
                    <a:pt x="570357" y="562196"/>
                  </a:lnTo>
                  <a:lnTo>
                    <a:pt x="621301" y="552230"/>
                  </a:lnTo>
                  <a:lnTo>
                    <a:pt x="671573" y="535898"/>
                  </a:lnTo>
                  <a:lnTo>
                    <a:pt x="740398" y="498084"/>
                  </a:lnTo>
                  <a:lnTo>
                    <a:pt x="777623" y="471171"/>
                  </a:lnTo>
                  <a:lnTo>
                    <a:pt x="815981" y="440216"/>
                  </a:lnTo>
                  <a:lnTo>
                    <a:pt x="854916" y="406190"/>
                  </a:lnTo>
                  <a:lnTo>
                    <a:pt x="893874" y="370065"/>
                  </a:lnTo>
                  <a:lnTo>
                    <a:pt x="932298" y="332814"/>
                  </a:lnTo>
                  <a:lnTo>
                    <a:pt x="965058" y="300058"/>
                  </a:lnTo>
                  <a:lnTo>
                    <a:pt x="996604" y="267834"/>
                  </a:lnTo>
                  <a:lnTo>
                    <a:pt x="1026565" y="236792"/>
                  </a:lnTo>
                  <a:lnTo>
                    <a:pt x="1054572" y="207584"/>
                  </a:lnTo>
                  <a:lnTo>
                    <a:pt x="1067722" y="193870"/>
                  </a:lnTo>
                  <a:lnTo>
                    <a:pt x="1080247" y="180859"/>
                  </a:lnTo>
                  <a:lnTo>
                    <a:pt x="1110272" y="150159"/>
                  </a:lnTo>
                  <a:lnTo>
                    <a:pt x="1113597" y="146854"/>
                  </a:lnTo>
                  <a:lnTo>
                    <a:pt x="1115922" y="144552"/>
                  </a:lnTo>
                </a:path>
              </a:pathLst>
            </a:custGeom>
            <a:ln w="9524">
              <a:solidFill>
                <a:srgbClr val="999999"/>
              </a:solidFill>
            </a:ln>
          </p:spPr>
          <p:txBody>
            <a:bodyPr wrap="square" lIns="0" tIns="0" rIns="0" bIns="0" rtlCol="0"/>
            <a:lstStyle/>
            <a:p>
              <a:endParaRPr>
                <a:solidFill>
                  <a:prstClr val="black"/>
                </a:solidFill>
                <a:latin typeface="Calibri"/>
              </a:endParaRPr>
            </a:p>
          </p:txBody>
        </p:sp>
        <p:sp>
          <p:nvSpPr>
            <p:cNvPr id="172" name="object 172"/>
            <p:cNvSpPr/>
            <p:nvPr/>
          </p:nvSpPr>
          <p:spPr>
            <a:xfrm>
              <a:off x="6228988" y="2729499"/>
              <a:ext cx="29209" cy="28575"/>
            </a:xfrm>
            <a:custGeom>
              <a:avLst/>
              <a:gdLst/>
              <a:ahLst/>
              <a:cxnLst/>
              <a:rect l="l" t="t" r="r" b="b"/>
              <a:pathLst>
                <a:path w="29210" h="28575">
                  <a:moveTo>
                    <a:pt x="15149" y="12874"/>
                  </a:moveTo>
                  <a:lnTo>
                    <a:pt x="14749" y="28017"/>
                  </a:lnTo>
                  <a:lnTo>
                    <a:pt x="28749" y="0"/>
                  </a:lnTo>
                  <a:lnTo>
                    <a:pt x="0" y="12467"/>
                  </a:lnTo>
                  <a:lnTo>
                    <a:pt x="15149" y="12874"/>
                  </a:lnTo>
                  <a:close/>
                </a:path>
              </a:pathLst>
            </a:custGeom>
            <a:ln w="9524">
              <a:solidFill>
                <a:srgbClr val="999999"/>
              </a:solidFill>
            </a:ln>
          </p:spPr>
          <p:txBody>
            <a:bodyPr wrap="square" lIns="0" tIns="0" rIns="0" bIns="0" rtlCol="0"/>
            <a:lstStyle/>
            <a:p>
              <a:endParaRPr>
                <a:solidFill>
                  <a:prstClr val="black"/>
                </a:solidFill>
                <a:latin typeface="Calibri"/>
              </a:endParaRPr>
            </a:p>
          </p:txBody>
        </p:sp>
        <p:sp>
          <p:nvSpPr>
            <p:cNvPr id="173" name="object 173"/>
            <p:cNvSpPr/>
            <p:nvPr/>
          </p:nvSpPr>
          <p:spPr>
            <a:xfrm>
              <a:off x="5363640" y="2139907"/>
              <a:ext cx="455399" cy="476576"/>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cxnSp>
          <p:nvCxnSpPr>
            <p:cNvPr id="69" name="Straight Arrow Connector 68"/>
            <p:cNvCxnSpPr/>
            <p:nvPr/>
          </p:nvCxnSpPr>
          <p:spPr>
            <a:xfrm>
              <a:off x="731520" y="3672840"/>
              <a:ext cx="5364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1258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6220" y="1635998"/>
            <a:ext cx="1086485" cy="4104640"/>
          </a:xfrm>
          <a:custGeom>
            <a:avLst/>
            <a:gdLst/>
            <a:ahLst/>
            <a:cxnLst/>
            <a:rect l="l" t="t" r="r" b="b"/>
            <a:pathLst>
              <a:path w="1086485" h="4104640">
                <a:moveTo>
                  <a:pt x="0" y="0"/>
                </a:moveTo>
                <a:lnTo>
                  <a:pt x="1085997" y="0"/>
                </a:lnTo>
                <a:lnTo>
                  <a:pt x="1085997" y="4104291"/>
                </a:lnTo>
                <a:lnTo>
                  <a:pt x="0" y="4104291"/>
                </a:lnTo>
                <a:lnTo>
                  <a:pt x="0" y="0"/>
                </a:lnTo>
                <a:close/>
              </a:path>
            </a:pathLst>
          </a:custGeom>
          <a:ln w="12699">
            <a:solidFill>
              <a:srgbClr val="BFBFBF"/>
            </a:solidFill>
          </a:ln>
        </p:spPr>
        <p:txBody>
          <a:bodyPr wrap="square" lIns="0" tIns="0" rIns="0" bIns="0" rtlCol="0"/>
          <a:lstStyle/>
          <a:p>
            <a:endParaRPr>
              <a:solidFill>
                <a:prstClr val="black"/>
              </a:solidFill>
              <a:latin typeface="Calibri"/>
            </a:endParaRPr>
          </a:p>
        </p:txBody>
      </p:sp>
      <p:sp>
        <p:nvSpPr>
          <p:cNvPr id="3" name="object 3"/>
          <p:cNvSpPr/>
          <p:nvPr/>
        </p:nvSpPr>
        <p:spPr>
          <a:xfrm>
            <a:off x="3070793" y="1699948"/>
            <a:ext cx="154940" cy="3907790"/>
          </a:xfrm>
          <a:custGeom>
            <a:avLst/>
            <a:gdLst/>
            <a:ahLst/>
            <a:cxnLst/>
            <a:rect l="l" t="t" r="r" b="b"/>
            <a:pathLst>
              <a:path w="154939" h="3907790">
                <a:moveTo>
                  <a:pt x="154499" y="3907192"/>
                </a:moveTo>
                <a:lnTo>
                  <a:pt x="105666" y="3899315"/>
                </a:lnTo>
                <a:lnTo>
                  <a:pt x="63255" y="3877381"/>
                </a:lnTo>
                <a:lnTo>
                  <a:pt x="29810" y="3843936"/>
                </a:lnTo>
                <a:lnTo>
                  <a:pt x="7876" y="3801525"/>
                </a:lnTo>
                <a:lnTo>
                  <a:pt x="0" y="3752692"/>
                </a:lnTo>
                <a:lnTo>
                  <a:pt x="0" y="154502"/>
                </a:lnTo>
                <a:lnTo>
                  <a:pt x="7876" y="105667"/>
                </a:lnTo>
                <a:lnTo>
                  <a:pt x="29810" y="63254"/>
                </a:lnTo>
                <a:lnTo>
                  <a:pt x="63255" y="29809"/>
                </a:lnTo>
                <a:lnTo>
                  <a:pt x="105666" y="7876"/>
                </a:lnTo>
                <a:lnTo>
                  <a:pt x="154499" y="0"/>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4" name="object 4"/>
          <p:cNvSpPr/>
          <p:nvPr/>
        </p:nvSpPr>
        <p:spPr>
          <a:xfrm>
            <a:off x="3843292" y="1699948"/>
            <a:ext cx="154940" cy="3907790"/>
          </a:xfrm>
          <a:custGeom>
            <a:avLst/>
            <a:gdLst/>
            <a:ahLst/>
            <a:cxnLst/>
            <a:rect l="l" t="t" r="r" b="b"/>
            <a:pathLst>
              <a:path w="154939" h="3907790">
                <a:moveTo>
                  <a:pt x="0" y="0"/>
                </a:moveTo>
                <a:lnTo>
                  <a:pt x="30281" y="2996"/>
                </a:lnTo>
                <a:lnTo>
                  <a:pt x="59124" y="11760"/>
                </a:lnTo>
                <a:lnTo>
                  <a:pt x="109249" y="45252"/>
                </a:lnTo>
                <a:lnTo>
                  <a:pt x="142740" y="95377"/>
                </a:lnTo>
                <a:lnTo>
                  <a:pt x="154499" y="154502"/>
                </a:lnTo>
                <a:lnTo>
                  <a:pt x="154499" y="3752692"/>
                </a:lnTo>
                <a:lnTo>
                  <a:pt x="146622" y="3801525"/>
                </a:lnTo>
                <a:lnTo>
                  <a:pt x="124689" y="3843936"/>
                </a:lnTo>
                <a:lnTo>
                  <a:pt x="91244" y="3877381"/>
                </a:lnTo>
                <a:lnTo>
                  <a:pt x="48832" y="3899315"/>
                </a:lnTo>
                <a:lnTo>
                  <a:pt x="0" y="3907192"/>
                </a:lnTo>
              </a:path>
            </a:pathLst>
          </a:custGeom>
          <a:ln w="19049">
            <a:solidFill>
              <a:srgbClr val="5B5959"/>
            </a:solidFill>
          </a:ln>
        </p:spPr>
        <p:txBody>
          <a:bodyPr wrap="square" lIns="0" tIns="0" rIns="0" bIns="0" rtlCol="0"/>
          <a:lstStyle/>
          <a:p>
            <a:endParaRPr>
              <a:solidFill>
                <a:prstClr val="black"/>
              </a:solidFill>
              <a:latin typeface="Calibri"/>
            </a:endParaRPr>
          </a:p>
        </p:txBody>
      </p:sp>
      <p:sp>
        <p:nvSpPr>
          <p:cNvPr id="5" name="object 5"/>
          <p:cNvSpPr/>
          <p:nvPr/>
        </p:nvSpPr>
        <p:spPr>
          <a:xfrm>
            <a:off x="7707310" y="1603054"/>
            <a:ext cx="1243965" cy="4242435"/>
          </a:xfrm>
          <a:custGeom>
            <a:avLst/>
            <a:gdLst/>
            <a:ahLst/>
            <a:cxnLst/>
            <a:rect l="l" t="t" r="r" b="b"/>
            <a:pathLst>
              <a:path w="1243965" h="4242435">
                <a:moveTo>
                  <a:pt x="0" y="0"/>
                </a:moveTo>
                <a:lnTo>
                  <a:pt x="1243797" y="0"/>
                </a:lnTo>
                <a:lnTo>
                  <a:pt x="1243797" y="4241986"/>
                </a:lnTo>
                <a:lnTo>
                  <a:pt x="0" y="4241986"/>
                </a:lnTo>
                <a:lnTo>
                  <a:pt x="0" y="0"/>
                </a:lnTo>
                <a:close/>
              </a:path>
            </a:pathLst>
          </a:custGeom>
          <a:ln w="12699">
            <a:solidFill>
              <a:srgbClr val="BFBFBF"/>
            </a:solidFill>
          </a:ln>
        </p:spPr>
        <p:txBody>
          <a:bodyPr wrap="square" lIns="0" tIns="0" rIns="0" bIns="0" rtlCol="0"/>
          <a:lstStyle/>
          <a:p>
            <a:endParaRPr>
              <a:solidFill>
                <a:prstClr val="black"/>
              </a:solidFill>
              <a:latin typeface="Calibri"/>
            </a:endParaRPr>
          </a:p>
        </p:txBody>
      </p:sp>
      <p:sp>
        <p:nvSpPr>
          <p:cNvPr id="6" name="object 6"/>
          <p:cNvSpPr txBox="1"/>
          <p:nvPr/>
        </p:nvSpPr>
        <p:spPr>
          <a:xfrm>
            <a:off x="200025" y="1253814"/>
            <a:ext cx="1428115" cy="361950"/>
          </a:xfrm>
          <a:prstGeom prst="rect">
            <a:avLst/>
          </a:prstGeom>
        </p:spPr>
        <p:txBody>
          <a:bodyPr vert="horz" wrap="square" lIns="0" tIns="0" rIns="0" bIns="0" rtlCol="0">
            <a:spAutoFit/>
          </a:bodyPr>
          <a:lstStyle/>
          <a:p>
            <a:pPr marL="12700"/>
            <a:r>
              <a:rPr sz="2300" spc="-5" dirty="0">
                <a:solidFill>
                  <a:prstClr val="black"/>
                </a:solidFill>
                <a:latin typeface="Times New Roman"/>
                <a:cs typeface="Times New Roman"/>
              </a:rPr>
              <a:t>Input</a:t>
            </a:r>
            <a:r>
              <a:rPr sz="2300" spc="-60" dirty="0">
                <a:solidFill>
                  <a:prstClr val="black"/>
                </a:solidFill>
                <a:latin typeface="Times New Roman"/>
                <a:cs typeface="Times New Roman"/>
              </a:rPr>
              <a:t> </a:t>
            </a:r>
            <a:r>
              <a:rPr sz="2300" spc="-5" dirty="0">
                <a:solidFill>
                  <a:prstClr val="black"/>
                </a:solidFill>
                <a:latin typeface="Times New Roman"/>
                <a:cs typeface="Times New Roman"/>
              </a:rPr>
              <a:t>Video</a:t>
            </a:r>
            <a:endParaRPr sz="2300">
              <a:solidFill>
                <a:prstClr val="black"/>
              </a:solidFill>
              <a:latin typeface="Times New Roman"/>
              <a:cs typeface="Times New Roman"/>
            </a:endParaRPr>
          </a:p>
        </p:txBody>
      </p:sp>
      <p:sp>
        <p:nvSpPr>
          <p:cNvPr id="7" name="object 7"/>
          <p:cNvSpPr txBox="1"/>
          <p:nvPr/>
        </p:nvSpPr>
        <p:spPr>
          <a:xfrm>
            <a:off x="7675149" y="1253814"/>
            <a:ext cx="836294" cy="361950"/>
          </a:xfrm>
          <a:prstGeom prst="rect">
            <a:avLst/>
          </a:prstGeom>
        </p:spPr>
        <p:txBody>
          <a:bodyPr vert="horz" wrap="square" lIns="0" tIns="0" rIns="0" bIns="0" rtlCol="0">
            <a:spAutoFit/>
          </a:bodyPr>
          <a:lstStyle/>
          <a:p>
            <a:pPr marL="12700"/>
            <a:r>
              <a:rPr sz="2300" spc="-5" dirty="0">
                <a:solidFill>
                  <a:prstClr val="black"/>
                </a:solidFill>
                <a:latin typeface="Times New Roman"/>
                <a:cs typeface="Times New Roman"/>
              </a:rPr>
              <a:t>Output</a:t>
            </a:r>
            <a:endParaRPr sz="2300">
              <a:solidFill>
                <a:prstClr val="black"/>
              </a:solidFill>
              <a:latin typeface="Times New Roman"/>
              <a:cs typeface="Times New Roman"/>
            </a:endParaRPr>
          </a:p>
        </p:txBody>
      </p:sp>
      <p:sp>
        <p:nvSpPr>
          <p:cNvPr id="8" name="object 8"/>
          <p:cNvSpPr/>
          <p:nvPr/>
        </p:nvSpPr>
        <p:spPr>
          <a:xfrm>
            <a:off x="4441317" y="189630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 name="object 9"/>
          <p:cNvSpPr/>
          <p:nvPr/>
        </p:nvSpPr>
        <p:spPr>
          <a:xfrm>
            <a:off x="4731416" y="1864840"/>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 name="object 10"/>
          <p:cNvSpPr/>
          <p:nvPr/>
        </p:nvSpPr>
        <p:spPr>
          <a:xfrm>
            <a:off x="4442941" y="1896306"/>
            <a:ext cx="0" cy="3388995"/>
          </a:xfrm>
          <a:custGeom>
            <a:avLst/>
            <a:gdLst/>
            <a:ahLst/>
            <a:cxnLst/>
            <a:rect l="l" t="t" r="r" b="b"/>
            <a:pathLst>
              <a:path h="3388995">
                <a:moveTo>
                  <a:pt x="0" y="0"/>
                </a:moveTo>
                <a:lnTo>
                  <a:pt x="0" y="3388785"/>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1" name="object 11"/>
          <p:cNvSpPr/>
          <p:nvPr/>
        </p:nvSpPr>
        <p:spPr>
          <a:xfrm>
            <a:off x="4092117" y="3587794"/>
            <a:ext cx="304165" cy="1270"/>
          </a:xfrm>
          <a:custGeom>
            <a:avLst/>
            <a:gdLst/>
            <a:ahLst/>
            <a:cxnLst/>
            <a:rect l="l" t="t" r="r" b="b"/>
            <a:pathLst>
              <a:path w="304164" h="1269">
                <a:moveTo>
                  <a:pt x="0" y="1049"/>
                </a:moveTo>
                <a:lnTo>
                  <a:pt x="303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4384941" y="3576820"/>
            <a:ext cx="30480" cy="22225"/>
          </a:xfrm>
          <a:custGeom>
            <a:avLst/>
            <a:gdLst/>
            <a:ahLst/>
            <a:cxnLst/>
            <a:rect l="l" t="t" r="r" b="b"/>
            <a:pathLst>
              <a:path w="30479" h="22225">
                <a:moveTo>
                  <a:pt x="11074" y="10974"/>
                </a:moveTo>
                <a:lnTo>
                  <a:pt x="74" y="22049"/>
                </a:lnTo>
                <a:lnTo>
                  <a:pt x="30324" y="10924"/>
                </a:lnTo>
                <a:lnTo>
                  <a:pt x="0" y="0"/>
                </a:lnTo>
                <a:lnTo>
                  <a:pt x="11074" y="1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4914239" y="1753333"/>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4" name="object 14"/>
          <p:cNvSpPr/>
          <p:nvPr/>
        </p:nvSpPr>
        <p:spPr>
          <a:xfrm>
            <a:off x="4872766" y="1711859"/>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5" name="object 15"/>
          <p:cNvSpPr/>
          <p:nvPr/>
        </p:nvSpPr>
        <p:spPr>
          <a:xfrm>
            <a:off x="4914239" y="1753333"/>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6" name="object 16"/>
          <p:cNvSpPr/>
          <p:nvPr/>
        </p:nvSpPr>
        <p:spPr>
          <a:xfrm>
            <a:off x="4872765" y="1711858"/>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7" name="object 17"/>
          <p:cNvSpPr/>
          <p:nvPr/>
        </p:nvSpPr>
        <p:spPr>
          <a:xfrm>
            <a:off x="4872765" y="2002182"/>
            <a:ext cx="41910" cy="41910"/>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8" name="object 18"/>
          <p:cNvSpPr/>
          <p:nvPr/>
        </p:nvSpPr>
        <p:spPr>
          <a:xfrm>
            <a:off x="5884288" y="1711858"/>
            <a:ext cx="41910" cy="41910"/>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9" name="object 19"/>
          <p:cNvSpPr/>
          <p:nvPr/>
        </p:nvSpPr>
        <p:spPr>
          <a:xfrm>
            <a:off x="5884288" y="2002182"/>
            <a:ext cx="41910" cy="41910"/>
          </a:xfrm>
          <a:custGeom>
            <a:avLst/>
            <a:gdLst/>
            <a:ahLst/>
            <a:cxnLst/>
            <a:rect l="l" t="t" r="r" b="b"/>
            <a:pathLst>
              <a:path w="41910" h="41909">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0" name="object 20"/>
          <p:cNvSpPr/>
          <p:nvPr/>
        </p:nvSpPr>
        <p:spPr>
          <a:xfrm>
            <a:off x="5393240" y="2050327"/>
            <a:ext cx="4445" cy="247650"/>
          </a:xfrm>
          <a:custGeom>
            <a:avLst/>
            <a:gdLst/>
            <a:ahLst/>
            <a:cxnLst/>
            <a:rect l="l" t="t" r="r" b="b"/>
            <a:pathLst>
              <a:path w="4445" h="247650">
                <a:moveTo>
                  <a:pt x="0" y="0"/>
                </a:moveTo>
                <a:lnTo>
                  <a:pt x="4099" y="24721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1" name="object 21"/>
          <p:cNvSpPr/>
          <p:nvPr/>
        </p:nvSpPr>
        <p:spPr>
          <a:xfrm>
            <a:off x="5365864" y="2297020"/>
            <a:ext cx="63500" cy="86995"/>
          </a:xfrm>
          <a:custGeom>
            <a:avLst/>
            <a:gdLst/>
            <a:ahLst/>
            <a:cxnLst/>
            <a:rect l="l" t="t" r="r" b="b"/>
            <a:pathLst>
              <a:path w="63500" h="86994">
                <a:moveTo>
                  <a:pt x="0" y="1044"/>
                </a:moveTo>
                <a:lnTo>
                  <a:pt x="32899" y="86962"/>
                </a:lnTo>
                <a:lnTo>
                  <a:pt x="62924" y="0"/>
                </a:lnTo>
                <a:lnTo>
                  <a:pt x="0" y="104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 name="object 22"/>
          <p:cNvSpPr/>
          <p:nvPr/>
        </p:nvSpPr>
        <p:spPr>
          <a:xfrm>
            <a:off x="4915240" y="2465066"/>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23" name="object 23"/>
          <p:cNvSpPr/>
          <p:nvPr/>
        </p:nvSpPr>
        <p:spPr>
          <a:xfrm>
            <a:off x="4873766" y="2423592"/>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4" name="object 24"/>
          <p:cNvSpPr/>
          <p:nvPr/>
        </p:nvSpPr>
        <p:spPr>
          <a:xfrm>
            <a:off x="4915240" y="2465066"/>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5" name="object 25"/>
          <p:cNvSpPr/>
          <p:nvPr/>
        </p:nvSpPr>
        <p:spPr>
          <a:xfrm>
            <a:off x="4873765" y="2423591"/>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6" name="object 26"/>
          <p:cNvSpPr/>
          <p:nvPr/>
        </p:nvSpPr>
        <p:spPr>
          <a:xfrm>
            <a:off x="4873765" y="2713916"/>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7" name="object 27"/>
          <p:cNvSpPr/>
          <p:nvPr/>
        </p:nvSpPr>
        <p:spPr>
          <a:xfrm>
            <a:off x="5885288" y="2423591"/>
            <a:ext cx="41910" cy="41910"/>
          </a:xfrm>
          <a:custGeom>
            <a:avLst/>
            <a:gdLst/>
            <a:ahLst/>
            <a:cxnLst/>
            <a:rect l="l" t="t" r="r" b="b"/>
            <a:pathLst>
              <a:path w="41910"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8" name="object 28"/>
          <p:cNvSpPr/>
          <p:nvPr/>
        </p:nvSpPr>
        <p:spPr>
          <a:xfrm>
            <a:off x="5885288" y="2713916"/>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29" name="object 29"/>
          <p:cNvSpPr/>
          <p:nvPr/>
        </p:nvSpPr>
        <p:spPr>
          <a:xfrm>
            <a:off x="4914239" y="3144905"/>
            <a:ext cx="970280" cy="248920"/>
          </a:xfrm>
          <a:custGeom>
            <a:avLst/>
            <a:gdLst/>
            <a:ahLst/>
            <a:cxnLst/>
            <a:rect l="l" t="t" r="r" b="b"/>
            <a:pathLst>
              <a:path w="970279" h="248919">
                <a:moveTo>
                  <a:pt x="0" y="0"/>
                </a:moveTo>
                <a:lnTo>
                  <a:pt x="970048" y="0"/>
                </a:lnTo>
                <a:lnTo>
                  <a:pt x="970048" y="248839"/>
                </a:lnTo>
                <a:lnTo>
                  <a:pt x="0" y="24883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30" name="object 30"/>
          <p:cNvSpPr/>
          <p:nvPr/>
        </p:nvSpPr>
        <p:spPr>
          <a:xfrm>
            <a:off x="4872766" y="3103431"/>
            <a:ext cx="1053465" cy="332105"/>
          </a:xfrm>
          <a:custGeom>
            <a:avLst/>
            <a:gdLst/>
            <a:ahLst/>
            <a:cxnLst/>
            <a:rect l="l" t="t" r="r" b="b"/>
            <a:pathLst>
              <a:path w="1053464" h="332105">
                <a:moveTo>
                  <a:pt x="0" y="0"/>
                </a:moveTo>
                <a:lnTo>
                  <a:pt x="1052997" y="0"/>
                </a:lnTo>
                <a:lnTo>
                  <a:pt x="1052997" y="331789"/>
                </a:lnTo>
                <a:lnTo>
                  <a:pt x="0" y="33178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1" name="object 31"/>
          <p:cNvSpPr/>
          <p:nvPr/>
        </p:nvSpPr>
        <p:spPr>
          <a:xfrm>
            <a:off x="4914239" y="3144905"/>
            <a:ext cx="970280" cy="248920"/>
          </a:xfrm>
          <a:custGeom>
            <a:avLst/>
            <a:gdLst/>
            <a:ahLst/>
            <a:cxnLst/>
            <a:rect l="l" t="t" r="r" b="b"/>
            <a:pathLst>
              <a:path w="970279" h="248919">
                <a:moveTo>
                  <a:pt x="0" y="0"/>
                </a:moveTo>
                <a:lnTo>
                  <a:pt x="970048" y="0"/>
                </a:lnTo>
                <a:lnTo>
                  <a:pt x="970048" y="248839"/>
                </a:lnTo>
                <a:lnTo>
                  <a:pt x="0" y="24883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2" name="object 32"/>
          <p:cNvSpPr/>
          <p:nvPr/>
        </p:nvSpPr>
        <p:spPr>
          <a:xfrm>
            <a:off x="4872765" y="3103430"/>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3" name="object 33"/>
          <p:cNvSpPr/>
          <p:nvPr/>
        </p:nvSpPr>
        <p:spPr>
          <a:xfrm>
            <a:off x="4872765" y="3393744"/>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4" name="object 34"/>
          <p:cNvSpPr/>
          <p:nvPr/>
        </p:nvSpPr>
        <p:spPr>
          <a:xfrm>
            <a:off x="5884288" y="3103430"/>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5" name="object 35"/>
          <p:cNvSpPr/>
          <p:nvPr/>
        </p:nvSpPr>
        <p:spPr>
          <a:xfrm>
            <a:off x="5884288" y="3393744"/>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36" name="object 36"/>
          <p:cNvSpPr/>
          <p:nvPr/>
        </p:nvSpPr>
        <p:spPr>
          <a:xfrm>
            <a:off x="5395315" y="2730852"/>
            <a:ext cx="4445" cy="229235"/>
          </a:xfrm>
          <a:custGeom>
            <a:avLst/>
            <a:gdLst/>
            <a:ahLst/>
            <a:cxnLst/>
            <a:rect l="l" t="t" r="r" b="b"/>
            <a:pathLst>
              <a:path w="4445" h="229235">
                <a:moveTo>
                  <a:pt x="3999" y="0"/>
                </a:moveTo>
                <a:lnTo>
                  <a:pt x="0" y="229217"/>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7" name="object 37"/>
          <p:cNvSpPr/>
          <p:nvPr/>
        </p:nvSpPr>
        <p:spPr>
          <a:xfrm>
            <a:off x="5363839" y="2959519"/>
            <a:ext cx="63500" cy="86995"/>
          </a:xfrm>
          <a:custGeom>
            <a:avLst/>
            <a:gdLst/>
            <a:ahLst/>
            <a:cxnLst/>
            <a:rect l="l" t="t" r="r" b="b"/>
            <a:pathLst>
              <a:path w="63500" h="86994">
                <a:moveTo>
                  <a:pt x="0" y="0"/>
                </a:moveTo>
                <a:lnTo>
                  <a:pt x="29949" y="86987"/>
                </a:lnTo>
                <a:lnTo>
                  <a:pt x="62924" y="1099"/>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8" name="object 38"/>
          <p:cNvSpPr/>
          <p:nvPr/>
        </p:nvSpPr>
        <p:spPr>
          <a:xfrm>
            <a:off x="4915240" y="37865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39" name="object 39"/>
          <p:cNvSpPr/>
          <p:nvPr/>
        </p:nvSpPr>
        <p:spPr>
          <a:xfrm>
            <a:off x="4873766" y="3745070"/>
            <a:ext cx="1053465" cy="332105"/>
          </a:xfrm>
          <a:custGeom>
            <a:avLst/>
            <a:gdLst/>
            <a:ahLst/>
            <a:cxnLst/>
            <a:rect l="l" t="t" r="r" b="b"/>
            <a:pathLst>
              <a:path w="1053464"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0" name="object 40"/>
          <p:cNvSpPr/>
          <p:nvPr/>
        </p:nvSpPr>
        <p:spPr>
          <a:xfrm>
            <a:off x="4915240" y="37865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1" name="object 41"/>
          <p:cNvSpPr/>
          <p:nvPr/>
        </p:nvSpPr>
        <p:spPr>
          <a:xfrm>
            <a:off x="4873765" y="3745069"/>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2" name="object 42"/>
          <p:cNvSpPr/>
          <p:nvPr/>
        </p:nvSpPr>
        <p:spPr>
          <a:xfrm>
            <a:off x="4873765" y="4035393"/>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3" name="object 43"/>
          <p:cNvSpPr/>
          <p:nvPr/>
        </p:nvSpPr>
        <p:spPr>
          <a:xfrm>
            <a:off x="5885288" y="3745069"/>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4" name="object 44"/>
          <p:cNvSpPr/>
          <p:nvPr/>
        </p:nvSpPr>
        <p:spPr>
          <a:xfrm>
            <a:off x="5885288" y="4035393"/>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5" name="object 45"/>
          <p:cNvSpPr/>
          <p:nvPr/>
        </p:nvSpPr>
        <p:spPr>
          <a:xfrm>
            <a:off x="4914239" y="4466392"/>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46" name="object 46"/>
          <p:cNvSpPr/>
          <p:nvPr/>
        </p:nvSpPr>
        <p:spPr>
          <a:xfrm>
            <a:off x="4872766" y="4424918"/>
            <a:ext cx="1053465" cy="332105"/>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7" name="object 47"/>
          <p:cNvSpPr/>
          <p:nvPr/>
        </p:nvSpPr>
        <p:spPr>
          <a:xfrm>
            <a:off x="4914239" y="4466392"/>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8" name="object 48"/>
          <p:cNvSpPr/>
          <p:nvPr/>
        </p:nvSpPr>
        <p:spPr>
          <a:xfrm>
            <a:off x="4872765" y="4424917"/>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49" name="object 49"/>
          <p:cNvSpPr/>
          <p:nvPr/>
        </p:nvSpPr>
        <p:spPr>
          <a:xfrm>
            <a:off x="4872765" y="4715242"/>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0" name="object 50"/>
          <p:cNvSpPr/>
          <p:nvPr/>
        </p:nvSpPr>
        <p:spPr>
          <a:xfrm>
            <a:off x="5884288" y="4424917"/>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1" name="object 51"/>
          <p:cNvSpPr/>
          <p:nvPr/>
        </p:nvSpPr>
        <p:spPr>
          <a:xfrm>
            <a:off x="5884288" y="4715242"/>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2" name="object 52"/>
          <p:cNvSpPr/>
          <p:nvPr/>
        </p:nvSpPr>
        <p:spPr>
          <a:xfrm>
            <a:off x="5396265" y="4111944"/>
            <a:ext cx="1905" cy="174625"/>
          </a:xfrm>
          <a:custGeom>
            <a:avLst/>
            <a:gdLst/>
            <a:ahLst/>
            <a:cxnLst/>
            <a:rect l="l" t="t" r="r" b="b"/>
            <a:pathLst>
              <a:path w="1904" h="174625">
                <a:moveTo>
                  <a:pt x="0" y="0"/>
                </a:moveTo>
                <a:lnTo>
                  <a:pt x="1824" y="17432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5366614" y="4285944"/>
            <a:ext cx="63500" cy="86995"/>
          </a:xfrm>
          <a:custGeom>
            <a:avLst/>
            <a:gdLst/>
            <a:ahLst/>
            <a:cxnLst/>
            <a:rect l="l" t="t" r="r" b="b"/>
            <a:pathLst>
              <a:path w="63500" h="86995">
                <a:moveTo>
                  <a:pt x="0" y="649"/>
                </a:moveTo>
                <a:lnTo>
                  <a:pt x="32374" y="86749"/>
                </a:lnTo>
                <a:lnTo>
                  <a:pt x="62924" y="0"/>
                </a:lnTo>
                <a:lnTo>
                  <a:pt x="0" y="64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4" name="object 54"/>
          <p:cNvSpPr/>
          <p:nvPr/>
        </p:nvSpPr>
        <p:spPr>
          <a:xfrm>
            <a:off x="4908165" y="51607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55" name="object 55"/>
          <p:cNvSpPr/>
          <p:nvPr/>
        </p:nvSpPr>
        <p:spPr>
          <a:xfrm>
            <a:off x="4866691" y="5119267"/>
            <a:ext cx="1053465" cy="332105"/>
          </a:xfrm>
          <a:custGeom>
            <a:avLst/>
            <a:gdLst/>
            <a:ahLst/>
            <a:cxnLst/>
            <a:rect l="l" t="t" r="r" b="b"/>
            <a:pathLst>
              <a:path w="1053464"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6" name="object 56"/>
          <p:cNvSpPr/>
          <p:nvPr/>
        </p:nvSpPr>
        <p:spPr>
          <a:xfrm>
            <a:off x="4908165" y="51607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7" name="object 57"/>
          <p:cNvSpPr/>
          <p:nvPr/>
        </p:nvSpPr>
        <p:spPr>
          <a:xfrm>
            <a:off x="4866690" y="5119266"/>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8" name="object 58"/>
          <p:cNvSpPr/>
          <p:nvPr/>
        </p:nvSpPr>
        <p:spPr>
          <a:xfrm>
            <a:off x="4866690" y="5409590"/>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59" name="object 59"/>
          <p:cNvSpPr/>
          <p:nvPr/>
        </p:nvSpPr>
        <p:spPr>
          <a:xfrm>
            <a:off x="5878213" y="5119266"/>
            <a:ext cx="41910" cy="41910"/>
          </a:xfrm>
          <a:custGeom>
            <a:avLst/>
            <a:gdLst/>
            <a:ahLst/>
            <a:cxnLst/>
            <a:rect l="l" t="t" r="r" b="b"/>
            <a:pathLst>
              <a:path w="41910"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60" name="object 60"/>
          <p:cNvSpPr/>
          <p:nvPr/>
        </p:nvSpPr>
        <p:spPr>
          <a:xfrm>
            <a:off x="5878213" y="5409590"/>
            <a:ext cx="41910" cy="41910"/>
          </a:xfrm>
          <a:custGeom>
            <a:avLst/>
            <a:gdLst/>
            <a:ahLst/>
            <a:cxnLst/>
            <a:rect l="l" t="t" r="r" b="b"/>
            <a:pathLst>
              <a:path w="41910"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61" name="object 61"/>
          <p:cNvSpPr/>
          <p:nvPr/>
        </p:nvSpPr>
        <p:spPr>
          <a:xfrm>
            <a:off x="5393240" y="4746693"/>
            <a:ext cx="3175" cy="233045"/>
          </a:xfrm>
          <a:custGeom>
            <a:avLst/>
            <a:gdLst/>
            <a:ahLst/>
            <a:cxnLst/>
            <a:rect l="l" t="t" r="r" b="b"/>
            <a:pathLst>
              <a:path w="3175" h="233045">
                <a:moveTo>
                  <a:pt x="0" y="0"/>
                </a:moveTo>
                <a:lnTo>
                  <a:pt x="2999" y="23282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364789" y="4979092"/>
            <a:ext cx="63500" cy="86995"/>
          </a:xfrm>
          <a:custGeom>
            <a:avLst/>
            <a:gdLst/>
            <a:ahLst/>
            <a:cxnLst/>
            <a:rect l="l" t="t" r="r" b="b"/>
            <a:pathLst>
              <a:path w="63500" h="86995">
                <a:moveTo>
                  <a:pt x="0" y="824"/>
                </a:moveTo>
                <a:lnTo>
                  <a:pt x="32574" y="86849"/>
                </a:lnTo>
                <a:lnTo>
                  <a:pt x="62924" y="0"/>
                </a:lnTo>
                <a:lnTo>
                  <a:pt x="0" y="8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5400314" y="3439444"/>
            <a:ext cx="0" cy="135890"/>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4" name="object 64"/>
          <p:cNvSpPr/>
          <p:nvPr/>
        </p:nvSpPr>
        <p:spPr>
          <a:xfrm>
            <a:off x="5368839" y="3575045"/>
            <a:ext cx="63500" cy="86995"/>
          </a:xfrm>
          <a:custGeom>
            <a:avLst/>
            <a:gdLst/>
            <a:ahLst/>
            <a:cxnLst/>
            <a:rect l="l" t="t" r="r" b="b"/>
            <a:pathLst>
              <a:path w="63500" h="86994">
                <a:moveTo>
                  <a:pt x="0" y="0"/>
                </a:moveTo>
                <a:lnTo>
                  <a:pt x="31474" y="86449"/>
                </a:lnTo>
                <a:lnTo>
                  <a:pt x="62949"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5" name="object 65"/>
          <p:cNvSpPr/>
          <p:nvPr/>
        </p:nvSpPr>
        <p:spPr>
          <a:xfrm>
            <a:off x="4442942" y="258357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6" name="object 66"/>
          <p:cNvSpPr/>
          <p:nvPr/>
        </p:nvSpPr>
        <p:spPr>
          <a:xfrm>
            <a:off x="4733041" y="2552113"/>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7" name="object 67"/>
          <p:cNvSpPr/>
          <p:nvPr/>
        </p:nvSpPr>
        <p:spPr>
          <a:xfrm>
            <a:off x="4442942" y="327085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8" name="object 68"/>
          <p:cNvSpPr/>
          <p:nvPr/>
        </p:nvSpPr>
        <p:spPr>
          <a:xfrm>
            <a:off x="4733041" y="323938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9" name="object 69"/>
          <p:cNvSpPr/>
          <p:nvPr/>
        </p:nvSpPr>
        <p:spPr>
          <a:xfrm>
            <a:off x="4442942" y="3909043"/>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0" name="object 70"/>
          <p:cNvSpPr/>
          <p:nvPr/>
        </p:nvSpPr>
        <p:spPr>
          <a:xfrm>
            <a:off x="4733041" y="3877568"/>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1" name="object 71"/>
          <p:cNvSpPr/>
          <p:nvPr/>
        </p:nvSpPr>
        <p:spPr>
          <a:xfrm>
            <a:off x="4442942" y="45962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2" name="object 72"/>
          <p:cNvSpPr/>
          <p:nvPr/>
        </p:nvSpPr>
        <p:spPr>
          <a:xfrm>
            <a:off x="4733041" y="4564842"/>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3" name="object 73"/>
          <p:cNvSpPr/>
          <p:nvPr/>
        </p:nvSpPr>
        <p:spPr>
          <a:xfrm>
            <a:off x="4442942" y="52835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4" name="object 74"/>
          <p:cNvSpPr/>
          <p:nvPr/>
        </p:nvSpPr>
        <p:spPr>
          <a:xfrm>
            <a:off x="4733041" y="5252116"/>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5" name="object 75"/>
          <p:cNvSpPr/>
          <p:nvPr/>
        </p:nvSpPr>
        <p:spPr>
          <a:xfrm>
            <a:off x="7404735" y="189630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6" name="object 76"/>
          <p:cNvSpPr/>
          <p:nvPr/>
        </p:nvSpPr>
        <p:spPr>
          <a:xfrm>
            <a:off x="7694835" y="1864840"/>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7" name="object 77"/>
          <p:cNvSpPr/>
          <p:nvPr/>
        </p:nvSpPr>
        <p:spPr>
          <a:xfrm>
            <a:off x="7404735" y="258357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8" name="object 78"/>
          <p:cNvSpPr/>
          <p:nvPr/>
        </p:nvSpPr>
        <p:spPr>
          <a:xfrm>
            <a:off x="7694835" y="2552113"/>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9" name="object 79"/>
          <p:cNvSpPr/>
          <p:nvPr/>
        </p:nvSpPr>
        <p:spPr>
          <a:xfrm>
            <a:off x="7404735" y="327085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0" name="object 80"/>
          <p:cNvSpPr/>
          <p:nvPr/>
        </p:nvSpPr>
        <p:spPr>
          <a:xfrm>
            <a:off x="7694835" y="323938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1" name="object 81"/>
          <p:cNvSpPr/>
          <p:nvPr/>
        </p:nvSpPr>
        <p:spPr>
          <a:xfrm>
            <a:off x="7404735" y="3909043"/>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2" name="object 82"/>
          <p:cNvSpPr/>
          <p:nvPr/>
        </p:nvSpPr>
        <p:spPr>
          <a:xfrm>
            <a:off x="7694835" y="3877568"/>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3" name="object 83"/>
          <p:cNvSpPr/>
          <p:nvPr/>
        </p:nvSpPr>
        <p:spPr>
          <a:xfrm>
            <a:off x="7404735" y="45962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4" name="object 84"/>
          <p:cNvSpPr/>
          <p:nvPr/>
        </p:nvSpPr>
        <p:spPr>
          <a:xfrm>
            <a:off x="7694835" y="4564842"/>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5" name="object 85"/>
          <p:cNvSpPr/>
          <p:nvPr/>
        </p:nvSpPr>
        <p:spPr>
          <a:xfrm>
            <a:off x="7404735" y="52835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6" name="object 86"/>
          <p:cNvSpPr/>
          <p:nvPr/>
        </p:nvSpPr>
        <p:spPr>
          <a:xfrm>
            <a:off x="7694835" y="5252116"/>
            <a:ext cx="86995" cy="63500"/>
          </a:xfrm>
          <a:custGeom>
            <a:avLst/>
            <a:gdLst/>
            <a:ahLst/>
            <a:cxnLst/>
            <a:rect l="l" t="t" r="r" b="b"/>
            <a:pathLst>
              <a:path w="86995" h="63500">
                <a:moveTo>
                  <a:pt x="0" y="62924"/>
                </a:moveTo>
                <a:lnTo>
                  <a:pt x="86449" y="31449"/>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87" name="object 87"/>
          <p:cNvSpPr txBox="1"/>
          <p:nvPr/>
        </p:nvSpPr>
        <p:spPr>
          <a:xfrm>
            <a:off x="7919437" y="1772483"/>
            <a:ext cx="194310"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A</a:t>
            </a:r>
            <a:endParaRPr sz="2300">
              <a:solidFill>
                <a:prstClr val="black"/>
              </a:solidFill>
              <a:latin typeface="Calibri"/>
              <a:cs typeface="Calibri"/>
            </a:endParaRPr>
          </a:p>
        </p:txBody>
      </p:sp>
      <p:sp>
        <p:nvSpPr>
          <p:cNvPr id="88" name="object 88"/>
          <p:cNvSpPr/>
          <p:nvPr/>
        </p:nvSpPr>
        <p:spPr>
          <a:xfrm>
            <a:off x="222047" y="1621798"/>
            <a:ext cx="1357796" cy="687298"/>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89" name="object 89"/>
          <p:cNvSpPr/>
          <p:nvPr/>
        </p:nvSpPr>
        <p:spPr>
          <a:xfrm>
            <a:off x="222047" y="2325587"/>
            <a:ext cx="1370396" cy="68729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90" name="object 90"/>
          <p:cNvSpPr/>
          <p:nvPr/>
        </p:nvSpPr>
        <p:spPr>
          <a:xfrm>
            <a:off x="223780" y="3596645"/>
            <a:ext cx="1370397" cy="139084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91" name="object 91"/>
          <p:cNvSpPr/>
          <p:nvPr/>
        </p:nvSpPr>
        <p:spPr>
          <a:xfrm>
            <a:off x="223780" y="5009066"/>
            <a:ext cx="1370397" cy="68729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92" name="object 92"/>
          <p:cNvSpPr txBox="1"/>
          <p:nvPr/>
        </p:nvSpPr>
        <p:spPr>
          <a:xfrm>
            <a:off x="417382" y="3131031"/>
            <a:ext cx="648896" cy="247650"/>
          </a:xfrm>
          <a:prstGeom prst="rect">
            <a:avLst/>
          </a:prstGeom>
        </p:spPr>
        <p:txBody>
          <a:bodyPr vert="vert" wrap="square" lIns="0" tIns="0" rIns="0" bIns="0" rtlCol="0">
            <a:spAutoFit/>
          </a:bodyPr>
          <a:lstStyle/>
          <a:p>
            <a:pPr marL="12700">
              <a:lnSpc>
                <a:spcPts val="2285"/>
              </a:lnSpc>
            </a:pPr>
            <a:r>
              <a:rPr sz="2300" b="1" dirty="0">
                <a:solidFill>
                  <a:prstClr val="black"/>
                </a:solidFill>
                <a:latin typeface="Calibri"/>
                <a:cs typeface="Calibri"/>
              </a:rPr>
              <a:t>.</a:t>
            </a:r>
            <a:r>
              <a:rPr sz="2300" b="1" spc="-5" dirty="0">
                <a:solidFill>
                  <a:prstClr val="black"/>
                </a:solidFill>
                <a:latin typeface="Calibri"/>
                <a:cs typeface="Calibri"/>
              </a:rPr>
              <a:t> </a:t>
            </a:r>
            <a:r>
              <a:rPr sz="2300" b="1" dirty="0">
                <a:solidFill>
                  <a:prstClr val="black"/>
                </a:solidFill>
                <a:latin typeface="Calibri"/>
                <a:cs typeface="Calibri"/>
              </a:rPr>
              <a:t>.</a:t>
            </a:r>
            <a:endParaRPr sz="2300">
              <a:solidFill>
                <a:prstClr val="black"/>
              </a:solidFill>
              <a:latin typeface="Calibri"/>
              <a:cs typeface="Calibri"/>
            </a:endParaRPr>
          </a:p>
          <a:p>
            <a:pPr marL="12700">
              <a:spcBef>
                <a:spcPts val="15"/>
              </a:spcBef>
            </a:pPr>
            <a:r>
              <a:rPr sz="2300" b="1" dirty="0">
                <a:solidFill>
                  <a:prstClr val="black"/>
                </a:solidFill>
                <a:latin typeface="Calibri"/>
                <a:cs typeface="Calibri"/>
              </a:rPr>
              <a:t>.</a:t>
            </a:r>
            <a:endParaRPr sz="2300">
              <a:solidFill>
                <a:prstClr val="black"/>
              </a:solidFill>
              <a:latin typeface="Calibri"/>
              <a:cs typeface="Calibri"/>
            </a:endParaRPr>
          </a:p>
        </p:txBody>
      </p:sp>
      <p:sp>
        <p:nvSpPr>
          <p:cNvPr id="93" name="object 93"/>
          <p:cNvSpPr txBox="1"/>
          <p:nvPr/>
        </p:nvSpPr>
        <p:spPr>
          <a:xfrm>
            <a:off x="7919438" y="2459755"/>
            <a:ext cx="45656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boy</a:t>
            </a:r>
            <a:endParaRPr sz="2300">
              <a:solidFill>
                <a:prstClr val="black"/>
              </a:solidFill>
              <a:latin typeface="Calibri"/>
              <a:cs typeface="Calibri"/>
            </a:endParaRPr>
          </a:p>
        </p:txBody>
      </p:sp>
      <p:sp>
        <p:nvSpPr>
          <p:cNvPr id="94" name="object 94"/>
          <p:cNvSpPr txBox="1"/>
          <p:nvPr/>
        </p:nvSpPr>
        <p:spPr>
          <a:xfrm>
            <a:off x="7919438" y="3091376"/>
            <a:ext cx="20637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is</a:t>
            </a:r>
            <a:endParaRPr sz="2300">
              <a:solidFill>
                <a:prstClr val="black"/>
              </a:solidFill>
              <a:latin typeface="Calibri"/>
              <a:cs typeface="Calibri"/>
            </a:endParaRPr>
          </a:p>
        </p:txBody>
      </p:sp>
      <p:sp>
        <p:nvSpPr>
          <p:cNvPr id="95" name="object 95"/>
          <p:cNvSpPr txBox="1"/>
          <p:nvPr/>
        </p:nvSpPr>
        <p:spPr>
          <a:xfrm>
            <a:off x="7949584" y="3722977"/>
            <a:ext cx="89090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playing</a:t>
            </a:r>
            <a:endParaRPr sz="2300">
              <a:solidFill>
                <a:prstClr val="black"/>
              </a:solidFill>
              <a:latin typeface="Calibri"/>
              <a:cs typeface="Calibri"/>
            </a:endParaRPr>
          </a:p>
        </p:txBody>
      </p:sp>
      <p:sp>
        <p:nvSpPr>
          <p:cNvPr id="96" name="object 96"/>
          <p:cNvSpPr txBox="1"/>
          <p:nvPr/>
        </p:nvSpPr>
        <p:spPr>
          <a:xfrm>
            <a:off x="7949594" y="4416824"/>
            <a:ext cx="481965"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golf</a:t>
            </a:r>
            <a:endParaRPr sz="2300">
              <a:solidFill>
                <a:prstClr val="black"/>
              </a:solidFill>
              <a:latin typeface="Calibri"/>
              <a:cs typeface="Calibri"/>
            </a:endParaRPr>
          </a:p>
        </p:txBody>
      </p:sp>
      <p:sp>
        <p:nvSpPr>
          <p:cNvPr id="97" name="object 97"/>
          <p:cNvSpPr txBox="1"/>
          <p:nvPr/>
        </p:nvSpPr>
        <p:spPr>
          <a:xfrm>
            <a:off x="7919446" y="5110662"/>
            <a:ext cx="782320" cy="353943"/>
          </a:xfrm>
          <a:prstGeom prst="rect">
            <a:avLst/>
          </a:prstGeom>
        </p:spPr>
        <p:txBody>
          <a:bodyPr vert="horz" wrap="square" lIns="0" tIns="0" rIns="0" bIns="0" rtlCol="0">
            <a:spAutoFit/>
          </a:bodyPr>
          <a:lstStyle/>
          <a:p>
            <a:pPr marL="12700"/>
            <a:r>
              <a:rPr sz="2300" i="1" spc="-5" dirty="0">
                <a:solidFill>
                  <a:prstClr val="black"/>
                </a:solidFill>
                <a:latin typeface="Calibri"/>
                <a:cs typeface="Calibri"/>
              </a:rPr>
              <a:t>&lt;EOS&gt;</a:t>
            </a:r>
            <a:endParaRPr sz="2300">
              <a:solidFill>
                <a:prstClr val="black"/>
              </a:solidFill>
              <a:latin typeface="Calibri"/>
              <a:cs typeface="Calibri"/>
            </a:endParaRPr>
          </a:p>
        </p:txBody>
      </p:sp>
      <p:sp>
        <p:nvSpPr>
          <p:cNvPr id="98" name="object 98"/>
          <p:cNvSpPr/>
          <p:nvPr/>
        </p:nvSpPr>
        <p:spPr>
          <a:xfrm>
            <a:off x="5920839" y="1884390"/>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99" name="object 99"/>
          <p:cNvSpPr/>
          <p:nvPr/>
        </p:nvSpPr>
        <p:spPr>
          <a:xfrm>
            <a:off x="6210938" y="1852925"/>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0" name="object 100"/>
          <p:cNvSpPr/>
          <p:nvPr/>
        </p:nvSpPr>
        <p:spPr>
          <a:xfrm>
            <a:off x="6392112" y="1741418"/>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01" name="object 101"/>
          <p:cNvSpPr/>
          <p:nvPr/>
        </p:nvSpPr>
        <p:spPr>
          <a:xfrm>
            <a:off x="6350638" y="1699944"/>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2" name="object 102"/>
          <p:cNvSpPr/>
          <p:nvPr/>
        </p:nvSpPr>
        <p:spPr>
          <a:xfrm>
            <a:off x="6392112" y="1741418"/>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3" name="object 103"/>
          <p:cNvSpPr/>
          <p:nvPr/>
        </p:nvSpPr>
        <p:spPr>
          <a:xfrm>
            <a:off x="6350637" y="1699943"/>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4" name="object 104"/>
          <p:cNvSpPr/>
          <p:nvPr/>
        </p:nvSpPr>
        <p:spPr>
          <a:xfrm>
            <a:off x="6350637" y="1990267"/>
            <a:ext cx="41910" cy="41910"/>
          </a:xfrm>
          <a:custGeom>
            <a:avLst/>
            <a:gdLst/>
            <a:ahLst/>
            <a:cxnLst/>
            <a:rect l="l" t="t" r="r" b="b"/>
            <a:pathLst>
              <a:path w="41910" h="41909">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5" name="object 105"/>
          <p:cNvSpPr/>
          <p:nvPr/>
        </p:nvSpPr>
        <p:spPr>
          <a:xfrm>
            <a:off x="7362159" y="1699943"/>
            <a:ext cx="41910" cy="41910"/>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6" name="object 106"/>
          <p:cNvSpPr/>
          <p:nvPr/>
        </p:nvSpPr>
        <p:spPr>
          <a:xfrm>
            <a:off x="7362159" y="1990267"/>
            <a:ext cx="41910" cy="41910"/>
          </a:xfrm>
          <a:custGeom>
            <a:avLst/>
            <a:gdLst/>
            <a:ahLst/>
            <a:cxnLst/>
            <a:rect l="l" t="t" r="r" b="b"/>
            <a:pathLst>
              <a:path w="41909" h="41909">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07" name="object 107"/>
          <p:cNvSpPr/>
          <p:nvPr/>
        </p:nvSpPr>
        <p:spPr>
          <a:xfrm>
            <a:off x="6871110" y="2038413"/>
            <a:ext cx="5080" cy="259079"/>
          </a:xfrm>
          <a:custGeom>
            <a:avLst/>
            <a:gdLst/>
            <a:ahLst/>
            <a:cxnLst/>
            <a:rect l="l" t="t" r="r" b="b"/>
            <a:pathLst>
              <a:path w="5079" h="259080">
                <a:moveTo>
                  <a:pt x="0" y="0"/>
                </a:moveTo>
                <a:lnTo>
                  <a:pt x="4999" y="25891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8" name="object 108"/>
          <p:cNvSpPr/>
          <p:nvPr/>
        </p:nvSpPr>
        <p:spPr>
          <a:xfrm>
            <a:off x="6844661" y="2296724"/>
            <a:ext cx="63500" cy="87630"/>
          </a:xfrm>
          <a:custGeom>
            <a:avLst/>
            <a:gdLst/>
            <a:ahLst/>
            <a:cxnLst/>
            <a:rect l="l" t="t" r="r" b="b"/>
            <a:pathLst>
              <a:path w="63500" h="87630">
                <a:moveTo>
                  <a:pt x="0" y="1214"/>
                </a:moveTo>
                <a:lnTo>
                  <a:pt x="33124" y="87042"/>
                </a:lnTo>
                <a:lnTo>
                  <a:pt x="62899" y="0"/>
                </a:lnTo>
                <a:lnTo>
                  <a:pt x="0" y="12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09" name="object 109"/>
          <p:cNvSpPr/>
          <p:nvPr/>
        </p:nvSpPr>
        <p:spPr>
          <a:xfrm>
            <a:off x="6393137" y="2453151"/>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10" name="object 110"/>
          <p:cNvSpPr/>
          <p:nvPr/>
        </p:nvSpPr>
        <p:spPr>
          <a:xfrm>
            <a:off x="6351663" y="2411677"/>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1" name="object 111"/>
          <p:cNvSpPr/>
          <p:nvPr/>
        </p:nvSpPr>
        <p:spPr>
          <a:xfrm>
            <a:off x="6393137" y="2453151"/>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2" name="object 112"/>
          <p:cNvSpPr/>
          <p:nvPr/>
        </p:nvSpPr>
        <p:spPr>
          <a:xfrm>
            <a:off x="6351662" y="2411676"/>
            <a:ext cx="41910" cy="41910"/>
          </a:xfrm>
          <a:custGeom>
            <a:avLst/>
            <a:gdLst/>
            <a:ahLst/>
            <a:cxnLst/>
            <a:rect l="l" t="t" r="r" b="b"/>
            <a:pathLst>
              <a:path w="41910" h="41909">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3" name="object 113"/>
          <p:cNvSpPr/>
          <p:nvPr/>
        </p:nvSpPr>
        <p:spPr>
          <a:xfrm>
            <a:off x="6351662" y="2702001"/>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4" name="object 114"/>
          <p:cNvSpPr/>
          <p:nvPr/>
        </p:nvSpPr>
        <p:spPr>
          <a:xfrm>
            <a:off x="7363185" y="2411676"/>
            <a:ext cx="41910" cy="41910"/>
          </a:xfrm>
          <a:custGeom>
            <a:avLst/>
            <a:gdLst/>
            <a:ahLst/>
            <a:cxnLst/>
            <a:rect l="l" t="t" r="r" b="b"/>
            <a:pathLst>
              <a:path w="41909" h="41909">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5" name="object 115"/>
          <p:cNvSpPr/>
          <p:nvPr/>
        </p:nvSpPr>
        <p:spPr>
          <a:xfrm>
            <a:off x="7363185" y="2702001"/>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6" name="object 116"/>
          <p:cNvSpPr/>
          <p:nvPr/>
        </p:nvSpPr>
        <p:spPr>
          <a:xfrm>
            <a:off x="6392112" y="3132990"/>
            <a:ext cx="970280" cy="248920"/>
          </a:xfrm>
          <a:custGeom>
            <a:avLst/>
            <a:gdLst/>
            <a:ahLst/>
            <a:cxnLst/>
            <a:rect l="l" t="t" r="r" b="b"/>
            <a:pathLst>
              <a:path w="970279" h="248919">
                <a:moveTo>
                  <a:pt x="0" y="0"/>
                </a:moveTo>
                <a:lnTo>
                  <a:pt x="970048" y="0"/>
                </a:lnTo>
                <a:lnTo>
                  <a:pt x="970048" y="248854"/>
                </a:lnTo>
                <a:lnTo>
                  <a:pt x="0" y="248854"/>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17" name="object 117"/>
          <p:cNvSpPr/>
          <p:nvPr/>
        </p:nvSpPr>
        <p:spPr>
          <a:xfrm>
            <a:off x="6350638" y="3091516"/>
            <a:ext cx="1053465" cy="332105"/>
          </a:xfrm>
          <a:custGeom>
            <a:avLst/>
            <a:gdLst/>
            <a:ahLst/>
            <a:cxnLst/>
            <a:rect l="l" t="t" r="r" b="b"/>
            <a:pathLst>
              <a:path w="1053465" h="332105">
                <a:moveTo>
                  <a:pt x="0" y="0"/>
                </a:moveTo>
                <a:lnTo>
                  <a:pt x="1052997" y="0"/>
                </a:lnTo>
                <a:lnTo>
                  <a:pt x="1052997" y="331804"/>
                </a:lnTo>
                <a:lnTo>
                  <a:pt x="0" y="331804"/>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8" name="object 118"/>
          <p:cNvSpPr/>
          <p:nvPr/>
        </p:nvSpPr>
        <p:spPr>
          <a:xfrm>
            <a:off x="6392112" y="3132990"/>
            <a:ext cx="970280" cy="248920"/>
          </a:xfrm>
          <a:custGeom>
            <a:avLst/>
            <a:gdLst/>
            <a:ahLst/>
            <a:cxnLst/>
            <a:rect l="l" t="t" r="r" b="b"/>
            <a:pathLst>
              <a:path w="970279" h="248919">
                <a:moveTo>
                  <a:pt x="0" y="0"/>
                </a:moveTo>
                <a:lnTo>
                  <a:pt x="970048" y="0"/>
                </a:lnTo>
                <a:lnTo>
                  <a:pt x="970048" y="248854"/>
                </a:lnTo>
                <a:lnTo>
                  <a:pt x="0" y="248854"/>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19" name="object 119"/>
          <p:cNvSpPr/>
          <p:nvPr/>
        </p:nvSpPr>
        <p:spPr>
          <a:xfrm>
            <a:off x="6350637" y="3091515"/>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0" name="object 120"/>
          <p:cNvSpPr/>
          <p:nvPr/>
        </p:nvSpPr>
        <p:spPr>
          <a:xfrm>
            <a:off x="6350637" y="3381844"/>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1" name="object 121"/>
          <p:cNvSpPr/>
          <p:nvPr/>
        </p:nvSpPr>
        <p:spPr>
          <a:xfrm>
            <a:off x="7362159" y="3091515"/>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2" name="object 122"/>
          <p:cNvSpPr/>
          <p:nvPr/>
        </p:nvSpPr>
        <p:spPr>
          <a:xfrm>
            <a:off x="7362159" y="3381844"/>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3" name="object 123"/>
          <p:cNvSpPr/>
          <p:nvPr/>
        </p:nvSpPr>
        <p:spPr>
          <a:xfrm>
            <a:off x="6873112" y="2718937"/>
            <a:ext cx="4445" cy="244475"/>
          </a:xfrm>
          <a:custGeom>
            <a:avLst/>
            <a:gdLst/>
            <a:ahLst/>
            <a:cxnLst/>
            <a:rect l="l" t="t" r="r" b="b"/>
            <a:pathLst>
              <a:path w="4445" h="244475">
                <a:moveTo>
                  <a:pt x="4074" y="0"/>
                </a:moveTo>
                <a:lnTo>
                  <a:pt x="0" y="243914"/>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4" name="object 124"/>
          <p:cNvSpPr/>
          <p:nvPr/>
        </p:nvSpPr>
        <p:spPr>
          <a:xfrm>
            <a:off x="6841635" y="2962324"/>
            <a:ext cx="63500" cy="86995"/>
          </a:xfrm>
          <a:custGeom>
            <a:avLst/>
            <a:gdLst/>
            <a:ahLst/>
            <a:cxnLst/>
            <a:rect l="l" t="t" r="r" b="b"/>
            <a:pathLst>
              <a:path w="63500" h="86994">
                <a:moveTo>
                  <a:pt x="0" y="0"/>
                </a:moveTo>
                <a:lnTo>
                  <a:pt x="30024" y="86964"/>
                </a:lnTo>
                <a:lnTo>
                  <a:pt x="62924" y="1054"/>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5" name="object 125"/>
          <p:cNvSpPr/>
          <p:nvPr/>
        </p:nvSpPr>
        <p:spPr>
          <a:xfrm>
            <a:off x="6393137" y="37746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26" name="object 126"/>
          <p:cNvSpPr/>
          <p:nvPr/>
        </p:nvSpPr>
        <p:spPr>
          <a:xfrm>
            <a:off x="6351663" y="3733170"/>
            <a:ext cx="1053465" cy="332105"/>
          </a:xfrm>
          <a:custGeom>
            <a:avLst/>
            <a:gdLst/>
            <a:ahLst/>
            <a:cxnLst/>
            <a:rect l="l" t="t" r="r" b="b"/>
            <a:pathLst>
              <a:path w="1053465" h="332105">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7" name="object 127"/>
          <p:cNvSpPr/>
          <p:nvPr/>
        </p:nvSpPr>
        <p:spPr>
          <a:xfrm>
            <a:off x="6393137" y="3774644"/>
            <a:ext cx="970280" cy="248920"/>
          </a:xfrm>
          <a:custGeom>
            <a:avLst/>
            <a:gdLst/>
            <a:ahLst/>
            <a:cxnLst/>
            <a:rect l="l" t="t" r="r" b="b"/>
            <a:pathLst>
              <a:path w="970279" h="248919">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8" name="object 128"/>
          <p:cNvSpPr/>
          <p:nvPr/>
        </p:nvSpPr>
        <p:spPr>
          <a:xfrm>
            <a:off x="6351662" y="3733169"/>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29" name="object 129"/>
          <p:cNvSpPr/>
          <p:nvPr/>
        </p:nvSpPr>
        <p:spPr>
          <a:xfrm>
            <a:off x="6351662" y="4023493"/>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0" name="object 130"/>
          <p:cNvSpPr/>
          <p:nvPr/>
        </p:nvSpPr>
        <p:spPr>
          <a:xfrm>
            <a:off x="7363185" y="3733169"/>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1" name="object 131"/>
          <p:cNvSpPr/>
          <p:nvPr/>
        </p:nvSpPr>
        <p:spPr>
          <a:xfrm>
            <a:off x="7363185" y="4023493"/>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2" name="object 132"/>
          <p:cNvSpPr/>
          <p:nvPr/>
        </p:nvSpPr>
        <p:spPr>
          <a:xfrm>
            <a:off x="6392112" y="4454467"/>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33" name="object 133"/>
          <p:cNvSpPr/>
          <p:nvPr/>
        </p:nvSpPr>
        <p:spPr>
          <a:xfrm>
            <a:off x="6350638" y="4412993"/>
            <a:ext cx="1053465" cy="332105"/>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4" name="object 134"/>
          <p:cNvSpPr/>
          <p:nvPr/>
        </p:nvSpPr>
        <p:spPr>
          <a:xfrm>
            <a:off x="6392112" y="4454467"/>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5" name="object 135"/>
          <p:cNvSpPr/>
          <p:nvPr/>
        </p:nvSpPr>
        <p:spPr>
          <a:xfrm>
            <a:off x="6350637" y="4412992"/>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6" name="object 136"/>
          <p:cNvSpPr/>
          <p:nvPr/>
        </p:nvSpPr>
        <p:spPr>
          <a:xfrm>
            <a:off x="6350637" y="4703317"/>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7" name="object 137"/>
          <p:cNvSpPr/>
          <p:nvPr/>
        </p:nvSpPr>
        <p:spPr>
          <a:xfrm>
            <a:off x="7362159" y="4412992"/>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8" name="object 138"/>
          <p:cNvSpPr/>
          <p:nvPr/>
        </p:nvSpPr>
        <p:spPr>
          <a:xfrm>
            <a:off x="7362159" y="4703317"/>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39" name="object 139"/>
          <p:cNvSpPr/>
          <p:nvPr/>
        </p:nvSpPr>
        <p:spPr>
          <a:xfrm>
            <a:off x="6877587" y="4064968"/>
            <a:ext cx="635" cy="209550"/>
          </a:xfrm>
          <a:custGeom>
            <a:avLst/>
            <a:gdLst/>
            <a:ahLst/>
            <a:cxnLst/>
            <a:rect l="l" t="t" r="r" b="b"/>
            <a:pathLst>
              <a:path w="634" h="209550">
                <a:moveTo>
                  <a:pt x="574" y="0"/>
                </a:moveTo>
                <a:lnTo>
                  <a:pt x="0" y="2093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0" name="object 140"/>
          <p:cNvSpPr/>
          <p:nvPr/>
        </p:nvSpPr>
        <p:spPr>
          <a:xfrm>
            <a:off x="6846111" y="4274269"/>
            <a:ext cx="63500" cy="86995"/>
          </a:xfrm>
          <a:custGeom>
            <a:avLst/>
            <a:gdLst/>
            <a:ahLst/>
            <a:cxnLst/>
            <a:rect l="l" t="t" r="r" b="b"/>
            <a:pathLst>
              <a:path w="63500" h="86995">
                <a:moveTo>
                  <a:pt x="0" y="0"/>
                </a:moveTo>
                <a:lnTo>
                  <a:pt x="31224" y="86549"/>
                </a:lnTo>
                <a:lnTo>
                  <a:pt x="62924" y="174"/>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41" name="object 141"/>
          <p:cNvSpPr/>
          <p:nvPr/>
        </p:nvSpPr>
        <p:spPr>
          <a:xfrm>
            <a:off x="6386036" y="51488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solidFill>
            <a:srgbClr val="F2DADA"/>
          </a:solidFill>
        </p:spPr>
        <p:txBody>
          <a:bodyPr wrap="square" lIns="0" tIns="0" rIns="0" bIns="0" rtlCol="0"/>
          <a:lstStyle/>
          <a:p>
            <a:endParaRPr>
              <a:solidFill>
                <a:prstClr val="black"/>
              </a:solidFill>
              <a:latin typeface="Calibri"/>
            </a:endParaRPr>
          </a:p>
        </p:txBody>
      </p:sp>
      <p:sp>
        <p:nvSpPr>
          <p:cNvPr id="142" name="object 142"/>
          <p:cNvSpPr/>
          <p:nvPr/>
        </p:nvSpPr>
        <p:spPr>
          <a:xfrm>
            <a:off x="6344563" y="5107367"/>
            <a:ext cx="1053465" cy="332105"/>
          </a:xfrm>
          <a:custGeom>
            <a:avLst/>
            <a:gdLst/>
            <a:ahLst/>
            <a:cxnLst/>
            <a:rect l="l" t="t" r="r" b="b"/>
            <a:pathLst>
              <a:path w="1053465" h="332104">
                <a:moveTo>
                  <a:pt x="0" y="0"/>
                </a:moveTo>
                <a:lnTo>
                  <a:pt x="1052997" y="0"/>
                </a:lnTo>
                <a:lnTo>
                  <a:pt x="1052997" y="331799"/>
                </a:lnTo>
                <a:lnTo>
                  <a:pt x="0" y="33179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3" name="object 143"/>
          <p:cNvSpPr/>
          <p:nvPr/>
        </p:nvSpPr>
        <p:spPr>
          <a:xfrm>
            <a:off x="6386036" y="5148841"/>
            <a:ext cx="970280" cy="248920"/>
          </a:xfrm>
          <a:custGeom>
            <a:avLst/>
            <a:gdLst/>
            <a:ahLst/>
            <a:cxnLst/>
            <a:rect l="l" t="t" r="r" b="b"/>
            <a:pathLst>
              <a:path w="970279" h="248920">
                <a:moveTo>
                  <a:pt x="0" y="0"/>
                </a:moveTo>
                <a:lnTo>
                  <a:pt x="970048" y="0"/>
                </a:lnTo>
                <a:lnTo>
                  <a:pt x="970048" y="248849"/>
                </a:lnTo>
                <a:lnTo>
                  <a:pt x="0" y="248849"/>
                </a:lnTo>
                <a:lnTo>
                  <a:pt x="0" y="0"/>
                </a:lnTo>
                <a:close/>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4" name="object 144"/>
          <p:cNvSpPr/>
          <p:nvPr/>
        </p:nvSpPr>
        <p:spPr>
          <a:xfrm>
            <a:off x="6344562" y="5107366"/>
            <a:ext cx="41910" cy="41910"/>
          </a:xfrm>
          <a:custGeom>
            <a:avLst/>
            <a:gdLst/>
            <a:ahLst/>
            <a:cxnLst/>
            <a:rect l="l" t="t" r="r" b="b"/>
            <a:pathLst>
              <a:path w="41910" h="41910">
                <a:moveTo>
                  <a:pt x="0" y="0"/>
                </a:moveTo>
                <a:lnTo>
                  <a:pt x="41474"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5" name="object 145"/>
          <p:cNvSpPr/>
          <p:nvPr/>
        </p:nvSpPr>
        <p:spPr>
          <a:xfrm>
            <a:off x="6344562" y="5397690"/>
            <a:ext cx="41910" cy="41910"/>
          </a:xfrm>
          <a:custGeom>
            <a:avLst/>
            <a:gdLst/>
            <a:ahLst/>
            <a:cxnLst/>
            <a:rect l="l" t="t" r="r" b="b"/>
            <a:pathLst>
              <a:path w="41910" h="41910">
                <a:moveTo>
                  <a:pt x="0" y="41474"/>
                </a:moveTo>
                <a:lnTo>
                  <a:pt x="41474"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6" name="object 146"/>
          <p:cNvSpPr/>
          <p:nvPr/>
        </p:nvSpPr>
        <p:spPr>
          <a:xfrm>
            <a:off x="7356085" y="5107366"/>
            <a:ext cx="41910" cy="41910"/>
          </a:xfrm>
          <a:custGeom>
            <a:avLst/>
            <a:gdLst/>
            <a:ahLst/>
            <a:cxnLst/>
            <a:rect l="l" t="t" r="r" b="b"/>
            <a:pathLst>
              <a:path w="41909" h="41910">
                <a:moveTo>
                  <a:pt x="41474" y="0"/>
                </a:moveTo>
                <a:lnTo>
                  <a:pt x="0" y="41474"/>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7" name="object 147"/>
          <p:cNvSpPr/>
          <p:nvPr/>
        </p:nvSpPr>
        <p:spPr>
          <a:xfrm>
            <a:off x="7356085" y="5397690"/>
            <a:ext cx="41910" cy="41910"/>
          </a:xfrm>
          <a:custGeom>
            <a:avLst/>
            <a:gdLst/>
            <a:ahLst/>
            <a:cxnLst/>
            <a:rect l="l" t="t" r="r" b="b"/>
            <a:pathLst>
              <a:path w="41909" h="41910">
                <a:moveTo>
                  <a:pt x="41474" y="41474"/>
                </a:moveTo>
                <a:lnTo>
                  <a:pt x="0" y="0"/>
                </a:lnTo>
              </a:path>
            </a:pathLst>
          </a:custGeom>
          <a:ln w="25399">
            <a:solidFill>
              <a:srgbClr val="D89593"/>
            </a:solidFill>
          </a:ln>
        </p:spPr>
        <p:txBody>
          <a:bodyPr wrap="square" lIns="0" tIns="0" rIns="0" bIns="0" rtlCol="0"/>
          <a:lstStyle/>
          <a:p>
            <a:endParaRPr>
              <a:solidFill>
                <a:prstClr val="black"/>
              </a:solidFill>
              <a:latin typeface="Calibri"/>
            </a:endParaRPr>
          </a:p>
        </p:txBody>
      </p:sp>
      <p:sp>
        <p:nvSpPr>
          <p:cNvPr id="148" name="object 148"/>
          <p:cNvSpPr txBox="1"/>
          <p:nvPr/>
        </p:nvSpPr>
        <p:spPr>
          <a:xfrm>
            <a:off x="1894788" y="1270878"/>
            <a:ext cx="5320665" cy="4290918"/>
          </a:xfrm>
          <a:prstGeom prst="rect">
            <a:avLst/>
          </a:prstGeom>
        </p:spPr>
        <p:txBody>
          <a:bodyPr vert="horz" wrap="square" lIns="0" tIns="0" rIns="0" bIns="0" rtlCol="0">
            <a:spAutoFit/>
          </a:bodyPr>
          <a:lstStyle/>
          <a:p>
            <a:pPr marL="12700">
              <a:lnSpc>
                <a:spcPts val="2625"/>
              </a:lnSpc>
              <a:tabLst>
                <a:tab pos="3053080" algn="l"/>
              </a:tabLst>
            </a:pPr>
            <a:r>
              <a:rPr sz="2300" spc="-5" dirty="0">
                <a:solidFill>
                  <a:prstClr val="black"/>
                </a:solidFill>
                <a:latin typeface="Times New Roman"/>
                <a:cs typeface="Times New Roman"/>
              </a:rPr>
              <a:t>Convolutional</a:t>
            </a:r>
            <a:r>
              <a:rPr sz="2300" spc="15" dirty="0">
                <a:solidFill>
                  <a:prstClr val="black"/>
                </a:solidFill>
                <a:latin typeface="Times New Roman"/>
                <a:cs typeface="Times New Roman"/>
              </a:rPr>
              <a:t> </a:t>
            </a:r>
            <a:r>
              <a:rPr sz="2300" spc="-5" dirty="0">
                <a:solidFill>
                  <a:prstClr val="black"/>
                </a:solidFill>
                <a:latin typeface="Times New Roman"/>
                <a:cs typeface="Times New Roman"/>
              </a:rPr>
              <a:t>Net	Recurrent</a:t>
            </a:r>
            <a:r>
              <a:rPr sz="2300" spc="-55" dirty="0">
                <a:solidFill>
                  <a:prstClr val="black"/>
                </a:solidFill>
                <a:latin typeface="Times New Roman"/>
                <a:cs typeface="Times New Roman"/>
              </a:rPr>
              <a:t> </a:t>
            </a:r>
            <a:r>
              <a:rPr sz="2300" spc="-5" dirty="0">
                <a:solidFill>
                  <a:prstClr val="black"/>
                </a:solidFill>
                <a:latin typeface="Times New Roman"/>
                <a:cs typeface="Times New Roman"/>
              </a:rPr>
              <a:t>Net</a:t>
            </a:r>
            <a:endParaRPr sz="2300" dirty="0">
              <a:solidFill>
                <a:prstClr val="black"/>
              </a:solidFill>
              <a:latin typeface="Times New Roman"/>
              <a:cs typeface="Times New Roman"/>
            </a:endParaRPr>
          </a:p>
          <a:p>
            <a:pPr marL="3179445">
              <a:spcBef>
                <a:spcPts val="670"/>
              </a:spcBef>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25"/>
              </a:spcBef>
            </a:pPr>
            <a:endParaRPr sz="2450" dirty="0">
              <a:solidFill>
                <a:prstClr val="black"/>
              </a:solidFill>
              <a:latin typeface="Times New Roman"/>
              <a:cs typeface="Times New Roman"/>
            </a:endParaRPr>
          </a:p>
          <a:p>
            <a:pPr marL="3180715">
              <a:tabLst>
                <a:tab pos="4658360"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250" dirty="0">
              <a:solidFill>
                <a:prstClr val="black"/>
              </a:solidFill>
              <a:latin typeface="Times New Roman"/>
              <a:cs typeface="Times New Roman"/>
            </a:endParaRPr>
          </a:p>
          <a:p>
            <a:pPr marL="3179445">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0"/>
              </a:spcBef>
            </a:pPr>
            <a:endParaRPr sz="1950" dirty="0">
              <a:solidFill>
                <a:prstClr val="black"/>
              </a:solidFill>
              <a:latin typeface="Times New Roman"/>
              <a:cs typeface="Times New Roman"/>
            </a:endParaRPr>
          </a:p>
          <a:p>
            <a:pPr marL="3180715">
              <a:tabLst>
                <a:tab pos="4658360"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250" dirty="0">
              <a:solidFill>
                <a:prstClr val="black"/>
              </a:solidFill>
              <a:latin typeface="Times New Roman"/>
              <a:cs typeface="Times New Roman"/>
            </a:endParaRPr>
          </a:p>
          <a:p>
            <a:pPr marL="3179445">
              <a:tabLst>
                <a:tab pos="465772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a:p>
            <a:pPr>
              <a:spcBef>
                <a:spcPts val="5"/>
              </a:spcBef>
            </a:pPr>
            <a:endParaRPr sz="2350" dirty="0">
              <a:solidFill>
                <a:prstClr val="black"/>
              </a:solidFill>
              <a:latin typeface="Times New Roman"/>
              <a:cs typeface="Times New Roman"/>
            </a:endParaRPr>
          </a:p>
          <a:p>
            <a:pPr marL="3173730">
              <a:tabLst>
                <a:tab pos="4651375" algn="l"/>
              </a:tabLst>
            </a:pPr>
            <a:r>
              <a:rPr sz="2300" spc="-5" dirty="0">
                <a:solidFill>
                  <a:prstClr val="black"/>
                </a:solidFill>
                <a:latin typeface="Calibri"/>
                <a:cs typeface="Calibri"/>
              </a:rPr>
              <a:t>LSTM	</a:t>
            </a:r>
            <a:r>
              <a:rPr sz="3450" spc="-7" baseline="2415" dirty="0">
                <a:solidFill>
                  <a:prstClr val="black"/>
                </a:solidFill>
                <a:latin typeface="Calibri"/>
                <a:cs typeface="Calibri"/>
              </a:rPr>
              <a:t>LSTM</a:t>
            </a:r>
            <a:endParaRPr sz="3450" baseline="2415" dirty="0">
              <a:solidFill>
                <a:prstClr val="black"/>
              </a:solidFill>
              <a:latin typeface="Calibri"/>
              <a:cs typeface="Calibri"/>
            </a:endParaRPr>
          </a:p>
        </p:txBody>
      </p:sp>
      <p:sp>
        <p:nvSpPr>
          <p:cNvPr id="149" name="object 149"/>
          <p:cNvSpPr/>
          <p:nvPr/>
        </p:nvSpPr>
        <p:spPr>
          <a:xfrm>
            <a:off x="6871061" y="4734768"/>
            <a:ext cx="0" cy="258445"/>
          </a:xfrm>
          <a:custGeom>
            <a:avLst/>
            <a:gdLst/>
            <a:ahLst/>
            <a:cxnLst/>
            <a:rect l="l" t="t" r="r" b="b"/>
            <a:pathLst>
              <a:path h="258445">
                <a:moveTo>
                  <a:pt x="0" y="0"/>
                </a:moveTo>
                <a:lnTo>
                  <a:pt x="0" y="2582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0" name="object 150"/>
          <p:cNvSpPr/>
          <p:nvPr/>
        </p:nvSpPr>
        <p:spPr>
          <a:xfrm>
            <a:off x="6839611" y="4993067"/>
            <a:ext cx="63500" cy="86995"/>
          </a:xfrm>
          <a:custGeom>
            <a:avLst/>
            <a:gdLst/>
            <a:ahLst/>
            <a:cxnLst/>
            <a:rect l="l" t="t" r="r" b="b"/>
            <a:pathLst>
              <a:path w="63500" h="86995">
                <a:moveTo>
                  <a:pt x="0" y="0"/>
                </a:moveTo>
                <a:lnTo>
                  <a:pt x="31449" y="86449"/>
                </a:lnTo>
                <a:lnTo>
                  <a:pt x="62924"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1" name="object 151"/>
          <p:cNvSpPr/>
          <p:nvPr/>
        </p:nvSpPr>
        <p:spPr>
          <a:xfrm>
            <a:off x="6878211" y="3439444"/>
            <a:ext cx="0" cy="135890"/>
          </a:xfrm>
          <a:custGeom>
            <a:avLst/>
            <a:gdLst/>
            <a:ahLst/>
            <a:cxnLst/>
            <a:rect l="l" t="t" r="r" b="b"/>
            <a:pathLst>
              <a:path h="135889">
                <a:moveTo>
                  <a:pt x="0" y="0"/>
                </a:moveTo>
                <a:lnTo>
                  <a:pt x="0" y="135599"/>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2" name="object 152"/>
          <p:cNvSpPr/>
          <p:nvPr/>
        </p:nvSpPr>
        <p:spPr>
          <a:xfrm>
            <a:off x="6846736" y="3575045"/>
            <a:ext cx="63500" cy="86995"/>
          </a:xfrm>
          <a:custGeom>
            <a:avLst/>
            <a:gdLst/>
            <a:ahLst/>
            <a:cxnLst/>
            <a:rect l="l" t="t" r="r" b="b"/>
            <a:pathLst>
              <a:path w="63500" h="86994">
                <a:moveTo>
                  <a:pt x="0" y="0"/>
                </a:moveTo>
                <a:lnTo>
                  <a:pt x="31474" y="86449"/>
                </a:lnTo>
                <a:lnTo>
                  <a:pt x="62924" y="0"/>
                </a:lnTo>
                <a:lnTo>
                  <a:pt x="0"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3" name="object 153"/>
          <p:cNvSpPr/>
          <p:nvPr/>
        </p:nvSpPr>
        <p:spPr>
          <a:xfrm>
            <a:off x="5920839" y="2571661"/>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4" name="object 154"/>
          <p:cNvSpPr/>
          <p:nvPr/>
        </p:nvSpPr>
        <p:spPr>
          <a:xfrm>
            <a:off x="6210938" y="2540196"/>
            <a:ext cx="86995" cy="63500"/>
          </a:xfrm>
          <a:custGeom>
            <a:avLst/>
            <a:gdLst/>
            <a:ahLst/>
            <a:cxnLst/>
            <a:rect l="l" t="t" r="r" b="b"/>
            <a:pathLst>
              <a:path w="86995" h="63500">
                <a:moveTo>
                  <a:pt x="0" y="62932"/>
                </a:moveTo>
                <a:lnTo>
                  <a:pt x="86449" y="31464"/>
                </a:lnTo>
                <a:lnTo>
                  <a:pt x="0" y="0"/>
                </a:lnTo>
                <a:lnTo>
                  <a:pt x="0" y="6293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5" name="object 155"/>
          <p:cNvSpPr/>
          <p:nvPr/>
        </p:nvSpPr>
        <p:spPr>
          <a:xfrm>
            <a:off x="5920839" y="3258935"/>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6" name="object 156"/>
          <p:cNvSpPr/>
          <p:nvPr/>
        </p:nvSpPr>
        <p:spPr>
          <a:xfrm>
            <a:off x="6210938" y="3227470"/>
            <a:ext cx="86995" cy="63500"/>
          </a:xfrm>
          <a:custGeom>
            <a:avLst/>
            <a:gdLst/>
            <a:ahLst/>
            <a:cxnLst/>
            <a:rect l="l" t="t" r="r" b="b"/>
            <a:pathLst>
              <a:path w="86995" h="63500">
                <a:moveTo>
                  <a:pt x="0" y="62929"/>
                </a:moveTo>
                <a:lnTo>
                  <a:pt x="86449" y="31464"/>
                </a:lnTo>
                <a:lnTo>
                  <a:pt x="0" y="0"/>
                </a:lnTo>
                <a:lnTo>
                  <a:pt x="0" y="6292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7" name="object 157"/>
          <p:cNvSpPr/>
          <p:nvPr/>
        </p:nvSpPr>
        <p:spPr>
          <a:xfrm>
            <a:off x="5920839" y="3897118"/>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8" name="object 158"/>
          <p:cNvSpPr/>
          <p:nvPr/>
        </p:nvSpPr>
        <p:spPr>
          <a:xfrm>
            <a:off x="6210938" y="3865643"/>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59" name="object 159"/>
          <p:cNvSpPr/>
          <p:nvPr/>
        </p:nvSpPr>
        <p:spPr>
          <a:xfrm>
            <a:off x="5920839" y="4584392"/>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0" name="object 160"/>
          <p:cNvSpPr/>
          <p:nvPr/>
        </p:nvSpPr>
        <p:spPr>
          <a:xfrm>
            <a:off x="6210938" y="4552917"/>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1" name="object 161"/>
          <p:cNvSpPr/>
          <p:nvPr/>
        </p:nvSpPr>
        <p:spPr>
          <a:xfrm>
            <a:off x="5920839" y="5271666"/>
            <a:ext cx="290195" cy="0"/>
          </a:xfrm>
          <a:custGeom>
            <a:avLst/>
            <a:gdLst/>
            <a:ahLst/>
            <a:cxnLst/>
            <a:rect l="l" t="t" r="r" b="b"/>
            <a:pathLst>
              <a:path w="290195">
                <a:moveTo>
                  <a:pt x="0" y="0"/>
                </a:moveTo>
                <a:lnTo>
                  <a:pt x="2900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2" name="object 162"/>
          <p:cNvSpPr/>
          <p:nvPr/>
        </p:nvSpPr>
        <p:spPr>
          <a:xfrm>
            <a:off x="6210938" y="5240190"/>
            <a:ext cx="86995" cy="63500"/>
          </a:xfrm>
          <a:custGeom>
            <a:avLst/>
            <a:gdLst/>
            <a:ahLst/>
            <a:cxnLst/>
            <a:rect l="l" t="t" r="r" b="b"/>
            <a:pathLst>
              <a:path w="86995" h="63500">
                <a:moveTo>
                  <a:pt x="0" y="62924"/>
                </a:moveTo>
                <a:lnTo>
                  <a:pt x="86449" y="31474"/>
                </a:lnTo>
                <a:lnTo>
                  <a:pt x="0" y="0"/>
                </a:lnTo>
                <a:lnTo>
                  <a:pt x="0" y="629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64" name="object 164"/>
          <p:cNvSpPr/>
          <p:nvPr/>
        </p:nvSpPr>
        <p:spPr>
          <a:xfrm>
            <a:off x="3174643" y="1841835"/>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5" name="object 165"/>
          <p:cNvSpPr/>
          <p:nvPr/>
        </p:nvSpPr>
        <p:spPr>
          <a:xfrm>
            <a:off x="3195093" y="2565159"/>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6" name="object 166"/>
          <p:cNvSpPr/>
          <p:nvPr/>
        </p:nvSpPr>
        <p:spPr>
          <a:xfrm>
            <a:off x="3195093" y="3856518"/>
            <a:ext cx="698500" cy="109220"/>
          </a:xfrm>
          <a:custGeom>
            <a:avLst/>
            <a:gdLst/>
            <a:ahLst/>
            <a:cxnLst/>
            <a:rect l="l" t="t" r="r" b="b"/>
            <a:pathLst>
              <a:path w="698500" h="109219">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7" name="object 167"/>
          <p:cNvSpPr/>
          <p:nvPr/>
        </p:nvSpPr>
        <p:spPr>
          <a:xfrm>
            <a:off x="3194593" y="4541842"/>
            <a:ext cx="698500" cy="109220"/>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8" name="object 168"/>
          <p:cNvSpPr/>
          <p:nvPr/>
        </p:nvSpPr>
        <p:spPr>
          <a:xfrm>
            <a:off x="3191543" y="5227166"/>
            <a:ext cx="698500" cy="109220"/>
          </a:xfrm>
          <a:custGeom>
            <a:avLst/>
            <a:gdLst/>
            <a:ahLst/>
            <a:cxnLst/>
            <a:rect l="l" t="t" r="r" b="b"/>
            <a:pathLst>
              <a:path w="698500" h="109220">
                <a:moveTo>
                  <a:pt x="0" y="0"/>
                </a:moveTo>
                <a:lnTo>
                  <a:pt x="698398" y="0"/>
                </a:lnTo>
                <a:lnTo>
                  <a:pt x="698398" y="108899"/>
                </a:lnTo>
                <a:lnTo>
                  <a:pt x="0" y="108899"/>
                </a:lnTo>
                <a:lnTo>
                  <a:pt x="0" y="0"/>
                </a:lnTo>
                <a:close/>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69" name="object 169"/>
          <p:cNvSpPr/>
          <p:nvPr/>
        </p:nvSpPr>
        <p:spPr>
          <a:xfrm>
            <a:off x="1750221" y="1635985"/>
            <a:ext cx="1150620" cy="532130"/>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0" name="object 170"/>
          <p:cNvSpPr/>
          <p:nvPr/>
        </p:nvSpPr>
        <p:spPr>
          <a:xfrm>
            <a:off x="1790234" y="17337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1" name="object 171"/>
          <p:cNvSpPr/>
          <p:nvPr/>
        </p:nvSpPr>
        <p:spPr>
          <a:xfrm>
            <a:off x="2223316" y="1748441"/>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2" name="object 172"/>
          <p:cNvSpPr/>
          <p:nvPr/>
        </p:nvSpPr>
        <p:spPr>
          <a:xfrm>
            <a:off x="1829057" y="17669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3" name="object 173"/>
          <p:cNvSpPr/>
          <p:nvPr/>
        </p:nvSpPr>
        <p:spPr>
          <a:xfrm>
            <a:off x="1829057" y="1766928"/>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4" name="object 174"/>
          <p:cNvSpPr/>
          <p:nvPr/>
        </p:nvSpPr>
        <p:spPr>
          <a:xfrm>
            <a:off x="1863597" y="1796233"/>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5" name="object 175"/>
          <p:cNvSpPr/>
          <p:nvPr/>
        </p:nvSpPr>
        <p:spPr>
          <a:xfrm>
            <a:off x="1863597" y="1796233"/>
            <a:ext cx="283845" cy="231140"/>
          </a:xfrm>
          <a:custGeom>
            <a:avLst/>
            <a:gdLst/>
            <a:ahLst/>
            <a:cxnLst/>
            <a:rect l="l" t="t" r="r" b="b"/>
            <a:pathLst>
              <a:path w="283844" h="231140">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6" name="object 176"/>
          <p:cNvSpPr/>
          <p:nvPr/>
        </p:nvSpPr>
        <p:spPr>
          <a:xfrm>
            <a:off x="2255736" y="1775809"/>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7" name="object 177"/>
          <p:cNvSpPr/>
          <p:nvPr/>
        </p:nvSpPr>
        <p:spPr>
          <a:xfrm>
            <a:off x="2255736" y="1775809"/>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78" name="object 178"/>
          <p:cNvSpPr/>
          <p:nvPr/>
        </p:nvSpPr>
        <p:spPr>
          <a:xfrm>
            <a:off x="2296678" y="1810946"/>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79" name="object 179"/>
          <p:cNvSpPr/>
          <p:nvPr/>
        </p:nvSpPr>
        <p:spPr>
          <a:xfrm>
            <a:off x="2296678" y="1810946"/>
            <a:ext cx="191135" cy="140335"/>
          </a:xfrm>
          <a:custGeom>
            <a:avLst/>
            <a:gdLst/>
            <a:ahLst/>
            <a:cxnLst/>
            <a:rect l="l" t="t" r="r" b="b"/>
            <a:pathLst>
              <a:path w="191135" h="140334">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0" name="object 180"/>
          <p:cNvSpPr/>
          <p:nvPr/>
        </p:nvSpPr>
        <p:spPr>
          <a:xfrm>
            <a:off x="2327292" y="1862622"/>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1" name="object 181"/>
          <p:cNvSpPr/>
          <p:nvPr/>
        </p:nvSpPr>
        <p:spPr>
          <a:xfrm>
            <a:off x="2052769" y="1862481"/>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82" name="object 182"/>
          <p:cNvSpPr/>
          <p:nvPr/>
        </p:nvSpPr>
        <p:spPr>
          <a:xfrm>
            <a:off x="2052769" y="1899081"/>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183" name="object 183"/>
          <p:cNvSpPr/>
          <p:nvPr/>
        </p:nvSpPr>
        <p:spPr>
          <a:xfrm>
            <a:off x="2010318" y="1911080"/>
            <a:ext cx="85090" cy="66040"/>
          </a:xfrm>
          <a:custGeom>
            <a:avLst/>
            <a:gdLst/>
            <a:ahLst/>
            <a:cxnLst/>
            <a:rect l="l" t="t" r="r" b="b"/>
            <a:pathLst>
              <a:path w="85089" h="66040">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84" name="object 184"/>
          <p:cNvSpPr/>
          <p:nvPr/>
        </p:nvSpPr>
        <p:spPr>
          <a:xfrm>
            <a:off x="2010318" y="1911080"/>
            <a:ext cx="85090" cy="66040"/>
          </a:xfrm>
          <a:custGeom>
            <a:avLst/>
            <a:gdLst/>
            <a:ahLst/>
            <a:cxnLst/>
            <a:rect l="l" t="t" r="r" b="b"/>
            <a:pathLst>
              <a:path w="85089" h="66040">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5" name="object 185"/>
          <p:cNvSpPr/>
          <p:nvPr/>
        </p:nvSpPr>
        <p:spPr>
          <a:xfrm>
            <a:off x="2508395" y="1755260"/>
            <a:ext cx="246379" cy="204470"/>
          </a:xfrm>
          <a:custGeom>
            <a:avLst/>
            <a:gdLst/>
            <a:ahLst/>
            <a:cxnLst/>
            <a:rect l="l" t="t" r="r" b="b"/>
            <a:pathLst>
              <a:path w="246380" h="204469">
                <a:moveTo>
                  <a:pt x="0" y="0"/>
                </a:moveTo>
                <a:lnTo>
                  <a:pt x="245999"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6" name="object 186"/>
          <p:cNvSpPr/>
          <p:nvPr/>
        </p:nvSpPr>
        <p:spPr>
          <a:xfrm>
            <a:off x="2510396" y="1797235"/>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7" name="object 187"/>
          <p:cNvSpPr/>
          <p:nvPr/>
        </p:nvSpPr>
        <p:spPr>
          <a:xfrm>
            <a:off x="2755395" y="1957291"/>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8" name="object 188"/>
          <p:cNvSpPr/>
          <p:nvPr/>
        </p:nvSpPr>
        <p:spPr>
          <a:xfrm>
            <a:off x="2508394" y="1755508"/>
            <a:ext cx="1270" cy="43180"/>
          </a:xfrm>
          <a:custGeom>
            <a:avLst/>
            <a:gdLst/>
            <a:ahLst/>
            <a:cxnLst/>
            <a:rect l="l" t="t" r="r" b="b"/>
            <a:pathLst>
              <a:path w="1269" h="43180">
                <a:moveTo>
                  <a:pt x="0" y="0"/>
                </a:moveTo>
                <a:lnTo>
                  <a:pt x="1199"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89" name="object 189"/>
          <p:cNvSpPr/>
          <p:nvPr/>
        </p:nvSpPr>
        <p:spPr>
          <a:xfrm>
            <a:off x="2603545" y="1755260"/>
            <a:ext cx="246379" cy="204470"/>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0" name="object 190"/>
          <p:cNvSpPr/>
          <p:nvPr/>
        </p:nvSpPr>
        <p:spPr>
          <a:xfrm>
            <a:off x="2605570" y="1797235"/>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1" name="object 191"/>
          <p:cNvSpPr/>
          <p:nvPr/>
        </p:nvSpPr>
        <p:spPr>
          <a:xfrm>
            <a:off x="2850545" y="1957291"/>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2" name="object 192"/>
          <p:cNvSpPr/>
          <p:nvPr/>
        </p:nvSpPr>
        <p:spPr>
          <a:xfrm>
            <a:off x="2603544" y="1755508"/>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193" name="object 193"/>
          <p:cNvSpPr/>
          <p:nvPr/>
        </p:nvSpPr>
        <p:spPr>
          <a:xfrm>
            <a:off x="2900420" y="1897593"/>
            <a:ext cx="208915" cy="4445"/>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4" name="object 194"/>
          <p:cNvSpPr/>
          <p:nvPr/>
        </p:nvSpPr>
        <p:spPr>
          <a:xfrm>
            <a:off x="3087493" y="1876617"/>
            <a:ext cx="59690" cy="43180"/>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5" name="object 195"/>
          <p:cNvSpPr/>
          <p:nvPr/>
        </p:nvSpPr>
        <p:spPr>
          <a:xfrm>
            <a:off x="1741046" y="2362534"/>
            <a:ext cx="1150620" cy="532130"/>
          </a:xfrm>
          <a:custGeom>
            <a:avLst/>
            <a:gdLst/>
            <a:ahLst/>
            <a:cxnLst/>
            <a:rect l="l" t="t" r="r" b="b"/>
            <a:pathLst>
              <a:path w="1150620" h="532130">
                <a:moveTo>
                  <a:pt x="0" y="0"/>
                </a:moveTo>
                <a:lnTo>
                  <a:pt x="1150197" y="132974"/>
                </a:lnTo>
                <a:lnTo>
                  <a:pt x="1150197"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6" name="object 196"/>
          <p:cNvSpPr/>
          <p:nvPr/>
        </p:nvSpPr>
        <p:spPr>
          <a:xfrm>
            <a:off x="1781059" y="24602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7" name="object 197"/>
          <p:cNvSpPr/>
          <p:nvPr/>
        </p:nvSpPr>
        <p:spPr>
          <a:xfrm>
            <a:off x="2214141" y="247499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98" name="object 198"/>
          <p:cNvSpPr/>
          <p:nvPr/>
        </p:nvSpPr>
        <p:spPr>
          <a:xfrm>
            <a:off x="1819882" y="24934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99" name="object 199"/>
          <p:cNvSpPr/>
          <p:nvPr/>
        </p:nvSpPr>
        <p:spPr>
          <a:xfrm>
            <a:off x="1819882" y="2493476"/>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0" name="object 200"/>
          <p:cNvSpPr/>
          <p:nvPr/>
        </p:nvSpPr>
        <p:spPr>
          <a:xfrm>
            <a:off x="1854422" y="252278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1" name="object 201"/>
          <p:cNvSpPr/>
          <p:nvPr/>
        </p:nvSpPr>
        <p:spPr>
          <a:xfrm>
            <a:off x="1854422" y="252278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2" name="object 202"/>
          <p:cNvSpPr/>
          <p:nvPr/>
        </p:nvSpPr>
        <p:spPr>
          <a:xfrm>
            <a:off x="2246561" y="250235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3" name="object 203"/>
          <p:cNvSpPr/>
          <p:nvPr/>
        </p:nvSpPr>
        <p:spPr>
          <a:xfrm>
            <a:off x="2246561" y="250235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4" name="object 204"/>
          <p:cNvSpPr/>
          <p:nvPr/>
        </p:nvSpPr>
        <p:spPr>
          <a:xfrm>
            <a:off x="2287503" y="2537495"/>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05" name="object 205"/>
          <p:cNvSpPr/>
          <p:nvPr/>
        </p:nvSpPr>
        <p:spPr>
          <a:xfrm>
            <a:off x="2287503" y="2537495"/>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6" name="object 206"/>
          <p:cNvSpPr/>
          <p:nvPr/>
        </p:nvSpPr>
        <p:spPr>
          <a:xfrm>
            <a:off x="2318117" y="2589171"/>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07" name="object 207"/>
          <p:cNvSpPr/>
          <p:nvPr/>
        </p:nvSpPr>
        <p:spPr>
          <a:xfrm>
            <a:off x="2043594" y="2589029"/>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08" name="object 208"/>
          <p:cNvSpPr/>
          <p:nvPr/>
        </p:nvSpPr>
        <p:spPr>
          <a:xfrm>
            <a:off x="2043594" y="2625629"/>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09" name="object 209"/>
          <p:cNvSpPr/>
          <p:nvPr/>
        </p:nvSpPr>
        <p:spPr>
          <a:xfrm>
            <a:off x="2001143" y="2637628"/>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10" name="object 210"/>
          <p:cNvSpPr/>
          <p:nvPr/>
        </p:nvSpPr>
        <p:spPr>
          <a:xfrm>
            <a:off x="2001143" y="2637628"/>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1" name="object 211"/>
          <p:cNvSpPr/>
          <p:nvPr/>
        </p:nvSpPr>
        <p:spPr>
          <a:xfrm>
            <a:off x="2499213" y="2481809"/>
            <a:ext cx="246379" cy="204470"/>
          </a:xfrm>
          <a:custGeom>
            <a:avLst/>
            <a:gdLst/>
            <a:ahLst/>
            <a:cxnLst/>
            <a:rect l="l" t="t" r="r" b="b"/>
            <a:pathLst>
              <a:path w="246380" h="204469">
                <a:moveTo>
                  <a:pt x="0" y="0"/>
                </a:moveTo>
                <a:lnTo>
                  <a:pt x="246007" y="203997"/>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2" name="object 212"/>
          <p:cNvSpPr/>
          <p:nvPr/>
        </p:nvSpPr>
        <p:spPr>
          <a:xfrm>
            <a:off x="2501221" y="2523786"/>
            <a:ext cx="246379" cy="209550"/>
          </a:xfrm>
          <a:custGeom>
            <a:avLst/>
            <a:gdLst/>
            <a:ahLst/>
            <a:cxnLst/>
            <a:rect l="l" t="t" r="r" b="b"/>
            <a:pathLst>
              <a:path w="246380" h="209550">
                <a:moveTo>
                  <a:pt x="0" y="0"/>
                </a:moveTo>
                <a:lnTo>
                  <a:pt x="246299" y="209097"/>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3" name="object 213"/>
          <p:cNvSpPr/>
          <p:nvPr/>
        </p:nvSpPr>
        <p:spPr>
          <a:xfrm>
            <a:off x="2746220" y="2683839"/>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4" name="object 214"/>
          <p:cNvSpPr/>
          <p:nvPr/>
        </p:nvSpPr>
        <p:spPr>
          <a:xfrm>
            <a:off x="2499212" y="2482056"/>
            <a:ext cx="1270" cy="43180"/>
          </a:xfrm>
          <a:custGeom>
            <a:avLst/>
            <a:gdLst/>
            <a:ahLst/>
            <a:cxnLst/>
            <a:rect l="l" t="t" r="r" b="b"/>
            <a:pathLst>
              <a:path w="1269" h="43180">
                <a:moveTo>
                  <a:pt x="0" y="0"/>
                </a:moveTo>
                <a:lnTo>
                  <a:pt x="1207"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15" name="object 215"/>
          <p:cNvSpPr/>
          <p:nvPr/>
        </p:nvSpPr>
        <p:spPr>
          <a:xfrm>
            <a:off x="2594370" y="2481809"/>
            <a:ext cx="246379" cy="204470"/>
          </a:xfrm>
          <a:custGeom>
            <a:avLst/>
            <a:gdLst/>
            <a:ahLst/>
            <a:cxnLst/>
            <a:rect l="l" t="t" r="r" b="b"/>
            <a:pathLst>
              <a:path w="246380" h="204469">
                <a:moveTo>
                  <a:pt x="0" y="0"/>
                </a:moveTo>
                <a:lnTo>
                  <a:pt x="245999" y="203997"/>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6" name="object 216"/>
          <p:cNvSpPr/>
          <p:nvPr/>
        </p:nvSpPr>
        <p:spPr>
          <a:xfrm>
            <a:off x="2596395" y="2523786"/>
            <a:ext cx="246379" cy="209550"/>
          </a:xfrm>
          <a:custGeom>
            <a:avLst/>
            <a:gdLst/>
            <a:ahLst/>
            <a:cxnLst/>
            <a:rect l="l" t="t" r="r" b="b"/>
            <a:pathLst>
              <a:path w="246380" h="209550">
                <a:moveTo>
                  <a:pt x="0" y="0"/>
                </a:moveTo>
                <a:lnTo>
                  <a:pt x="246299" y="209097"/>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7" name="object 217"/>
          <p:cNvSpPr/>
          <p:nvPr/>
        </p:nvSpPr>
        <p:spPr>
          <a:xfrm>
            <a:off x="2841370" y="2683839"/>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8" name="object 218"/>
          <p:cNvSpPr/>
          <p:nvPr/>
        </p:nvSpPr>
        <p:spPr>
          <a:xfrm>
            <a:off x="2594369" y="2482056"/>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19" name="object 219"/>
          <p:cNvSpPr/>
          <p:nvPr/>
        </p:nvSpPr>
        <p:spPr>
          <a:xfrm>
            <a:off x="2891245" y="2624142"/>
            <a:ext cx="208915" cy="4445"/>
          </a:xfrm>
          <a:custGeom>
            <a:avLst/>
            <a:gdLst/>
            <a:ahLst/>
            <a:cxnLst/>
            <a:rect l="l" t="t" r="r" b="b"/>
            <a:pathLst>
              <a:path w="208914" h="4444">
                <a:moveTo>
                  <a:pt x="0" y="4342"/>
                </a:moveTo>
                <a:lnTo>
                  <a:pt x="208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0" name="object 220"/>
          <p:cNvSpPr/>
          <p:nvPr/>
        </p:nvSpPr>
        <p:spPr>
          <a:xfrm>
            <a:off x="3078318" y="2603166"/>
            <a:ext cx="59690" cy="43180"/>
          </a:xfrm>
          <a:custGeom>
            <a:avLst/>
            <a:gdLst/>
            <a:ahLst/>
            <a:cxnLst/>
            <a:rect l="l" t="t" r="r" b="b"/>
            <a:pathLst>
              <a:path w="59689" h="43180">
                <a:moveTo>
                  <a:pt x="21849" y="20974"/>
                </a:moveTo>
                <a:lnTo>
                  <a:pt x="874" y="42837"/>
                </a:lnTo>
                <a:lnTo>
                  <a:pt x="59274" y="20197"/>
                </a:lnTo>
                <a:lnTo>
                  <a:pt x="0" y="0"/>
                </a:lnTo>
                <a:lnTo>
                  <a:pt x="21849"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21" name="object 221"/>
          <p:cNvSpPr/>
          <p:nvPr/>
        </p:nvSpPr>
        <p:spPr>
          <a:xfrm>
            <a:off x="1741059" y="3643819"/>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2" name="object 222"/>
          <p:cNvSpPr/>
          <p:nvPr/>
        </p:nvSpPr>
        <p:spPr>
          <a:xfrm>
            <a:off x="1781072" y="37415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3" name="object 223"/>
          <p:cNvSpPr/>
          <p:nvPr/>
        </p:nvSpPr>
        <p:spPr>
          <a:xfrm>
            <a:off x="2214154" y="37562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4" name="object 224"/>
          <p:cNvSpPr/>
          <p:nvPr/>
        </p:nvSpPr>
        <p:spPr>
          <a:xfrm>
            <a:off x="1819894" y="37747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5" name="object 225"/>
          <p:cNvSpPr/>
          <p:nvPr/>
        </p:nvSpPr>
        <p:spPr>
          <a:xfrm>
            <a:off x="1819894" y="3774744"/>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6" name="object 226"/>
          <p:cNvSpPr/>
          <p:nvPr/>
        </p:nvSpPr>
        <p:spPr>
          <a:xfrm>
            <a:off x="1854434" y="3804043"/>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7" name="object 227"/>
          <p:cNvSpPr/>
          <p:nvPr/>
        </p:nvSpPr>
        <p:spPr>
          <a:xfrm>
            <a:off x="1854434" y="3804043"/>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28" name="object 228"/>
          <p:cNvSpPr/>
          <p:nvPr/>
        </p:nvSpPr>
        <p:spPr>
          <a:xfrm>
            <a:off x="2246573" y="378362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29" name="object 229"/>
          <p:cNvSpPr/>
          <p:nvPr/>
        </p:nvSpPr>
        <p:spPr>
          <a:xfrm>
            <a:off x="2246573" y="378362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0" name="object 230"/>
          <p:cNvSpPr/>
          <p:nvPr/>
        </p:nvSpPr>
        <p:spPr>
          <a:xfrm>
            <a:off x="2287516" y="38187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1" name="object 231"/>
          <p:cNvSpPr/>
          <p:nvPr/>
        </p:nvSpPr>
        <p:spPr>
          <a:xfrm>
            <a:off x="2287516" y="3818770"/>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2" name="object 232"/>
          <p:cNvSpPr/>
          <p:nvPr/>
        </p:nvSpPr>
        <p:spPr>
          <a:xfrm>
            <a:off x="2318130" y="3870443"/>
            <a:ext cx="48260" cy="36830"/>
          </a:xfrm>
          <a:custGeom>
            <a:avLst/>
            <a:gdLst/>
            <a:ahLst/>
            <a:cxnLst/>
            <a:rect l="l" t="t" r="r" b="b"/>
            <a:pathLst>
              <a:path w="48260" h="36830">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3" name="object 233"/>
          <p:cNvSpPr/>
          <p:nvPr/>
        </p:nvSpPr>
        <p:spPr>
          <a:xfrm>
            <a:off x="2043606" y="3870294"/>
            <a:ext cx="299085" cy="48895"/>
          </a:xfrm>
          <a:custGeom>
            <a:avLst/>
            <a:gdLst/>
            <a:ahLst/>
            <a:cxnLst/>
            <a:rect l="l" t="t" r="r" b="b"/>
            <a:pathLst>
              <a:path w="299085" h="48894">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34" name="object 234"/>
          <p:cNvSpPr/>
          <p:nvPr/>
        </p:nvSpPr>
        <p:spPr>
          <a:xfrm>
            <a:off x="2043606" y="3906894"/>
            <a:ext cx="299085" cy="78105"/>
          </a:xfrm>
          <a:custGeom>
            <a:avLst/>
            <a:gdLst/>
            <a:ahLst/>
            <a:cxnLst/>
            <a:rect l="l" t="t" r="r" b="b"/>
            <a:pathLst>
              <a:path w="299085" h="78105">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35" name="object 235"/>
          <p:cNvSpPr/>
          <p:nvPr/>
        </p:nvSpPr>
        <p:spPr>
          <a:xfrm>
            <a:off x="2001155" y="3918893"/>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36" name="object 236"/>
          <p:cNvSpPr/>
          <p:nvPr/>
        </p:nvSpPr>
        <p:spPr>
          <a:xfrm>
            <a:off x="2001155" y="3918893"/>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7" name="object 237"/>
          <p:cNvSpPr/>
          <p:nvPr/>
        </p:nvSpPr>
        <p:spPr>
          <a:xfrm>
            <a:off x="2499225" y="3763069"/>
            <a:ext cx="246379" cy="204470"/>
          </a:xfrm>
          <a:custGeom>
            <a:avLst/>
            <a:gdLst/>
            <a:ahLst/>
            <a:cxnLst/>
            <a:rect l="l" t="t" r="r" b="b"/>
            <a:pathLst>
              <a:path w="246380" h="204469">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8" name="object 238"/>
          <p:cNvSpPr/>
          <p:nvPr/>
        </p:nvSpPr>
        <p:spPr>
          <a:xfrm>
            <a:off x="2501246" y="3805069"/>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39" name="object 239"/>
          <p:cNvSpPr/>
          <p:nvPr/>
        </p:nvSpPr>
        <p:spPr>
          <a:xfrm>
            <a:off x="2746220" y="3965119"/>
            <a:ext cx="635" cy="48895"/>
          </a:xfrm>
          <a:custGeom>
            <a:avLst/>
            <a:gdLst/>
            <a:ahLst/>
            <a:cxnLst/>
            <a:rect l="l" t="t" r="r" b="b"/>
            <a:pathLst>
              <a:path w="635" h="48894">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0" name="object 240"/>
          <p:cNvSpPr/>
          <p:nvPr/>
        </p:nvSpPr>
        <p:spPr>
          <a:xfrm>
            <a:off x="2499224" y="3763319"/>
            <a:ext cx="1270" cy="43180"/>
          </a:xfrm>
          <a:custGeom>
            <a:avLst/>
            <a:gdLst/>
            <a:ahLst/>
            <a:cxnLst/>
            <a:rect l="l" t="t" r="r" b="b"/>
            <a:pathLst>
              <a:path w="1269" h="43180">
                <a:moveTo>
                  <a:pt x="0" y="0"/>
                </a:moveTo>
                <a:lnTo>
                  <a:pt x="1194"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1" name="object 241"/>
          <p:cNvSpPr/>
          <p:nvPr/>
        </p:nvSpPr>
        <p:spPr>
          <a:xfrm>
            <a:off x="2594395" y="3763069"/>
            <a:ext cx="246379" cy="204470"/>
          </a:xfrm>
          <a:custGeom>
            <a:avLst/>
            <a:gdLst/>
            <a:ahLst/>
            <a:cxnLst/>
            <a:rect l="l" t="t" r="r" b="b"/>
            <a:pathLst>
              <a:path w="246380" h="204469">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2" name="object 242"/>
          <p:cNvSpPr/>
          <p:nvPr/>
        </p:nvSpPr>
        <p:spPr>
          <a:xfrm>
            <a:off x="2596395" y="3805069"/>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3" name="object 243"/>
          <p:cNvSpPr/>
          <p:nvPr/>
        </p:nvSpPr>
        <p:spPr>
          <a:xfrm>
            <a:off x="2841395" y="3965119"/>
            <a:ext cx="635" cy="48895"/>
          </a:xfrm>
          <a:custGeom>
            <a:avLst/>
            <a:gdLst/>
            <a:ahLst/>
            <a:cxnLst/>
            <a:rect l="l" t="t" r="r" b="b"/>
            <a:pathLst>
              <a:path w="635" h="48894">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4" name="object 244"/>
          <p:cNvSpPr/>
          <p:nvPr/>
        </p:nvSpPr>
        <p:spPr>
          <a:xfrm>
            <a:off x="2594394" y="3763319"/>
            <a:ext cx="1270" cy="43180"/>
          </a:xfrm>
          <a:custGeom>
            <a:avLst/>
            <a:gdLst/>
            <a:ahLst/>
            <a:cxnLst/>
            <a:rect l="l" t="t" r="r" b="b"/>
            <a:pathLst>
              <a:path w="1269" h="43180">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45" name="object 245"/>
          <p:cNvSpPr/>
          <p:nvPr/>
        </p:nvSpPr>
        <p:spPr>
          <a:xfrm>
            <a:off x="2891244" y="3905419"/>
            <a:ext cx="209550" cy="4445"/>
          </a:xfrm>
          <a:custGeom>
            <a:avLst/>
            <a:gdLst/>
            <a:ahLst/>
            <a:cxnLst/>
            <a:rect l="l" t="t" r="r" b="b"/>
            <a:pathLst>
              <a:path w="209550" h="4444">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6" name="object 246"/>
          <p:cNvSpPr/>
          <p:nvPr/>
        </p:nvSpPr>
        <p:spPr>
          <a:xfrm>
            <a:off x="3078318" y="3884443"/>
            <a:ext cx="59690" cy="43180"/>
          </a:xfrm>
          <a:custGeom>
            <a:avLst/>
            <a:gdLst/>
            <a:ahLst/>
            <a:cxnLst/>
            <a:rect l="l" t="t" r="r" b="b"/>
            <a:pathLst>
              <a:path w="59689" h="43180">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47" name="object 247"/>
          <p:cNvSpPr/>
          <p:nvPr/>
        </p:nvSpPr>
        <p:spPr>
          <a:xfrm>
            <a:off x="1740809" y="4327218"/>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8" name="object 248"/>
          <p:cNvSpPr/>
          <p:nvPr/>
        </p:nvSpPr>
        <p:spPr>
          <a:xfrm>
            <a:off x="1780822" y="44249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49" name="object 249"/>
          <p:cNvSpPr/>
          <p:nvPr/>
        </p:nvSpPr>
        <p:spPr>
          <a:xfrm>
            <a:off x="2213904" y="44396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0" name="object 250"/>
          <p:cNvSpPr/>
          <p:nvPr/>
        </p:nvSpPr>
        <p:spPr>
          <a:xfrm>
            <a:off x="1819644" y="44581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1" name="object 251"/>
          <p:cNvSpPr/>
          <p:nvPr/>
        </p:nvSpPr>
        <p:spPr>
          <a:xfrm>
            <a:off x="1819644" y="44581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2" name="object 252"/>
          <p:cNvSpPr/>
          <p:nvPr/>
        </p:nvSpPr>
        <p:spPr>
          <a:xfrm>
            <a:off x="1854184" y="44874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3" name="object 253"/>
          <p:cNvSpPr/>
          <p:nvPr/>
        </p:nvSpPr>
        <p:spPr>
          <a:xfrm>
            <a:off x="1854184" y="4487442"/>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4" name="object 254"/>
          <p:cNvSpPr/>
          <p:nvPr/>
        </p:nvSpPr>
        <p:spPr>
          <a:xfrm>
            <a:off x="2246323" y="446701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5" name="object 255"/>
          <p:cNvSpPr/>
          <p:nvPr/>
        </p:nvSpPr>
        <p:spPr>
          <a:xfrm>
            <a:off x="2246323" y="446701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6" name="object 256"/>
          <p:cNvSpPr/>
          <p:nvPr/>
        </p:nvSpPr>
        <p:spPr>
          <a:xfrm>
            <a:off x="2287266" y="45021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57" name="object 257"/>
          <p:cNvSpPr/>
          <p:nvPr/>
        </p:nvSpPr>
        <p:spPr>
          <a:xfrm>
            <a:off x="2287266" y="4502168"/>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8" name="object 258"/>
          <p:cNvSpPr/>
          <p:nvPr/>
        </p:nvSpPr>
        <p:spPr>
          <a:xfrm>
            <a:off x="2317880" y="4553842"/>
            <a:ext cx="48260" cy="36830"/>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59" name="object 259"/>
          <p:cNvSpPr/>
          <p:nvPr/>
        </p:nvSpPr>
        <p:spPr>
          <a:xfrm>
            <a:off x="2043356" y="4553693"/>
            <a:ext cx="299085" cy="48895"/>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60" name="object 260"/>
          <p:cNvSpPr/>
          <p:nvPr/>
        </p:nvSpPr>
        <p:spPr>
          <a:xfrm>
            <a:off x="2043356" y="4590293"/>
            <a:ext cx="299085" cy="78105"/>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61" name="object 261"/>
          <p:cNvSpPr/>
          <p:nvPr/>
        </p:nvSpPr>
        <p:spPr>
          <a:xfrm>
            <a:off x="2000905" y="4602292"/>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62" name="object 262"/>
          <p:cNvSpPr/>
          <p:nvPr/>
        </p:nvSpPr>
        <p:spPr>
          <a:xfrm>
            <a:off x="2000905" y="4602292"/>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3" name="object 263"/>
          <p:cNvSpPr/>
          <p:nvPr/>
        </p:nvSpPr>
        <p:spPr>
          <a:xfrm>
            <a:off x="2498975" y="4446467"/>
            <a:ext cx="246379" cy="204470"/>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4" name="object 264"/>
          <p:cNvSpPr/>
          <p:nvPr/>
        </p:nvSpPr>
        <p:spPr>
          <a:xfrm>
            <a:off x="2500996" y="4488467"/>
            <a:ext cx="246379" cy="209550"/>
          </a:xfrm>
          <a:custGeom>
            <a:avLst/>
            <a:gdLst/>
            <a:ahLst/>
            <a:cxnLst/>
            <a:rect l="l" t="t" r="r" b="b"/>
            <a:pathLst>
              <a:path w="246380" h="209550">
                <a:moveTo>
                  <a:pt x="0" y="0"/>
                </a:moveTo>
                <a:lnTo>
                  <a:pt x="24629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5" name="object 265"/>
          <p:cNvSpPr/>
          <p:nvPr/>
        </p:nvSpPr>
        <p:spPr>
          <a:xfrm>
            <a:off x="2745970" y="4648518"/>
            <a:ext cx="635" cy="48895"/>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6" name="object 266"/>
          <p:cNvSpPr/>
          <p:nvPr/>
        </p:nvSpPr>
        <p:spPr>
          <a:xfrm>
            <a:off x="2498974" y="4446717"/>
            <a:ext cx="1270" cy="43180"/>
          </a:xfrm>
          <a:custGeom>
            <a:avLst/>
            <a:gdLst/>
            <a:ahLst/>
            <a:cxnLst/>
            <a:rect l="l" t="t" r="r" b="b"/>
            <a:pathLst>
              <a:path w="1269" h="43179">
                <a:moveTo>
                  <a:pt x="0" y="0"/>
                </a:moveTo>
                <a:lnTo>
                  <a:pt x="1194"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67" name="object 267"/>
          <p:cNvSpPr/>
          <p:nvPr/>
        </p:nvSpPr>
        <p:spPr>
          <a:xfrm>
            <a:off x="2594145" y="4446467"/>
            <a:ext cx="246379" cy="204470"/>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68" name="object 268"/>
          <p:cNvSpPr/>
          <p:nvPr/>
        </p:nvSpPr>
        <p:spPr>
          <a:xfrm>
            <a:off x="2596145" y="4488467"/>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69" name="object 269"/>
          <p:cNvSpPr/>
          <p:nvPr/>
        </p:nvSpPr>
        <p:spPr>
          <a:xfrm>
            <a:off x="2841145" y="4648518"/>
            <a:ext cx="635" cy="48895"/>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70" name="object 270"/>
          <p:cNvSpPr/>
          <p:nvPr/>
        </p:nvSpPr>
        <p:spPr>
          <a:xfrm>
            <a:off x="2594144" y="4446717"/>
            <a:ext cx="1270" cy="43180"/>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71" name="object 271"/>
          <p:cNvSpPr/>
          <p:nvPr/>
        </p:nvSpPr>
        <p:spPr>
          <a:xfrm>
            <a:off x="2890994" y="4588818"/>
            <a:ext cx="209550" cy="4445"/>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2" name="object 272"/>
          <p:cNvSpPr/>
          <p:nvPr/>
        </p:nvSpPr>
        <p:spPr>
          <a:xfrm>
            <a:off x="3078068" y="4567842"/>
            <a:ext cx="59690" cy="43180"/>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73" name="object 273"/>
          <p:cNvSpPr/>
          <p:nvPr/>
        </p:nvSpPr>
        <p:spPr>
          <a:xfrm>
            <a:off x="1739283" y="5029866"/>
            <a:ext cx="1150620" cy="532130"/>
          </a:xfrm>
          <a:custGeom>
            <a:avLst/>
            <a:gdLst/>
            <a:ahLst/>
            <a:cxnLst/>
            <a:rect l="l" t="t" r="r" b="b"/>
            <a:pathLst>
              <a:path w="1150620" h="532129">
                <a:moveTo>
                  <a:pt x="0" y="0"/>
                </a:moveTo>
                <a:lnTo>
                  <a:pt x="1150185" y="132974"/>
                </a:lnTo>
                <a:lnTo>
                  <a:pt x="1150185" y="398924"/>
                </a:lnTo>
                <a:lnTo>
                  <a:pt x="0" y="531898"/>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4" name="object 274"/>
          <p:cNvSpPr/>
          <p:nvPr/>
        </p:nvSpPr>
        <p:spPr>
          <a:xfrm>
            <a:off x="1779297" y="51275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5" name="object 275"/>
          <p:cNvSpPr/>
          <p:nvPr/>
        </p:nvSpPr>
        <p:spPr>
          <a:xfrm>
            <a:off x="2212379" y="51423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6" name="object 276"/>
          <p:cNvSpPr/>
          <p:nvPr/>
        </p:nvSpPr>
        <p:spPr>
          <a:xfrm>
            <a:off x="1818119" y="51607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7" name="object 277"/>
          <p:cNvSpPr/>
          <p:nvPr/>
        </p:nvSpPr>
        <p:spPr>
          <a:xfrm>
            <a:off x="1818119" y="51607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78" name="object 278"/>
          <p:cNvSpPr/>
          <p:nvPr/>
        </p:nvSpPr>
        <p:spPr>
          <a:xfrm>
            <a:off x="1852659" y="51900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79" name="object 279"/>
          <p:cNvSpPr/>
          <p:nvPr/>
        </p:nvSpPr>
        <p:spPr>
          <a:xfrm>
            <a:off x="1852659" y="5190091"/>
            <a:ext cx="283845" cy="231140"/>
          </a:xfrm>
          <a:custGeom>
            <a:avLst/>
            <a:gdLst/>
            <a:ahLst/>
            <a:cxnLst/>
            <a:rect l="l" t="t" r="r" b="b"/>
            <a:pathLst>
              <a:path w="283844" h="231139">
                <a:moveTo>
                  <a:pt x="0" y="0"/>
                </a:moveTo>
                <a:lnTo>
                  <a:pt x="283799" y="0"/>
                </a:lnTo>
                <a:lnTo>
                  <a:pt x="283799" y="230699"/>
                </a:lnTo>
                <a:lnTo>
                  <a:pt x="0" y="2306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0" name="object 280"/>
          <p:cNvSpPr/>
          <p:nvPr/>
        </p:nvSpPr>
        <p:spPr>
          <a:xfrm>
            <a:off x="2244799" y="516966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1" name="object 281"/>
          <p:cNvSpPr/>
          <p:nvPr/>
        </p:nvSpPr>
        <p:spPr>
          <a:xfrm>
            <a:off x="2244799" y="516966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2" name="object 282"/>
          <p:cNvSpPr/>
          <p:nvPr/>
        </p:nvSpPr>
        <p:spPr>
          <a:xfrm>
            <a:off x="2285741" y="52048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3" name="object 283"/>
          <p:cNvSpPr/>
          <p:nvPr/>
        </p:nvSpPr>
        <p:spPr>
          <a:xfrm>
            <a:off x="2285741" y="5204817"/>
            <a:ext cx="191135" cy="140335"/>
          </a:xfrm>
          <a:custGeom>
            <a:avLst/>
            <a:gdLst/>
            <a:ahLst/>
            <a:cxnLst/>
            <a:rect l="l" t="t" r="r" b="b"/>
            <a:pathLst>
              <a:path w="191135" h="140335">
                <a:moveTo>
                  <a:pt x="0" y="0"/>
                </a:moveTo>
                <a:lnTo>
                  <a:pt x="191099" y="0"/>
                </a:lnTo>
                <a:lnTo>
                  <a:pt x="191099" y="139799"/>
                </a:lnTo>
                <a:lnTo>
                  <a:pt x="0" y="1397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4" name="object 284"/>
          <p:cNvSpPr/>
          <p:nvPr/>
        </p:nvSpPr>
        <p:spPr>
          <a:xfrm>
            <a:off x="2316355" y="5256491"/>
            <a:ext cx="48260" cy="36830"/>
          </a:xfrm>
          <a:custGeom>
            <a:avLst/>
            <a:gdLst/>
            <a:ahLst/>
            <a:cxnLst/>
            <a:rect l="l" t="t" r="r" b="b"/>
            <a:pathLst>
              <a:path w="48260" h="36829">
                <a:moveTo>
                  <a:pt x="0" y="0"/>
                </a:moveTo>
                <a:lnTo>
                  <a:pt x="47999" y="0"/>
                </a:lnTo>
                <a:lnTo>
                  <a:pt x="47999" y="36599"/>
                </a:lnTo>
                <a:lnTo>
                  <a:pt x="0" y="365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5" name="object 285"/>
          <p:cNvSpPr/>
          <p:nvPr/>
        </p:nvSpPr>
        <p:spPr>
          <a:xfrm>
            <a:off x="2041831" y="5256342"/>
            <a:ext cx="299085" cy="48895"/>
          </a:xfrm>
          <a:custGeom>
            <a:avLst/>
            <a:gdLst/>
            <a:ahLst/>
            <a:cxnLst/>
            <a:rect l="l" t="t" r="r" b="b"/>
            <a:pathLst>
              <a:path w="299085" h="48895">
                <a:moveTo>
                  <a:pt x="0" y="485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86" name="object 286"/>
          <p:cNvSpPr/>
          <p:nvPr/>
        </p:nvSpPr>
        <p:spPr>
          <a:xfrm>
            <a:off x="2041831" y="5292941"/>
            <a:ext cx="299085" cy="78105"/>
          </a:xfrm>
          <a:custGeom>
            <a:avLst/>
            <a:gdLst/>
            <a:ahLst/>
            <a:cxnLst/>
            <a:rect l="l" t="t" r="r" b="b"/>
            <a:pathLst>
              <a:path w="299085" h="78104">
                <a:moveTo>
                  <a:pt x="0" y="77999"/>
                </a:moveTo>
                <a:lnTo>
                  <a:pt x="298499" y="0"/>
                </a:lnTo>
              </a:path>
            </a:pathLst>
          </a:custGeom>
          <a:ln w="9524">
            <a:solidFill>
              <a:srgbClr val="5B5959"/>
            </a:solidFill>
          </a:ln>
        </p:spPr>
        <p:txBody>
          <a:bodyPr wrap="square" lIns="0" tIns="0" rIns="0" bIns="0" rtlCol="0"/>
          <a:lstStyle/>
          <a:p>
            <a:endParaRPr>
              <a:solidFill>
                <a:prstClr val="black"/>
              </a:solidFill>
              <a:latin typeface="Calibri"/>
            </a:endParaRPr>
          </a:p>
        </p:txBody>
      </p:sp>
      <p:sp>
        <p:nvSpPr>
          <p:cNvPr id="287" name="object 287"/>
          <p:cNvSpPr/>
          <p:nvPr/>
        </p:nvSpPr>
        <p:spPr>
          <a:xfrm>
            <a:off x="1999381" y="5304940"/>
            <a:ext cx="85090" cy="66040"/>
          </a:xfrm>
          <a:custGeom>
            <a:avLst/>
            <a:gdLst/>
            <a:ahLst/>
            <a:cxnLst/>
            <a:rect l="l" t="t" r="r" b="b"/>
            <a:pathLst>
              <a:path w="85089" h="66039">
                <a:moveTo>
                  <a:pt x="0" y="0"/>
                </a:moveTo>
                <a:lnTo>
                  <a:pt x="84899" y="0"/>
                </a:lnTo>
                <a:lnTo>
                  <a:pt x="84899" y="65999"/>
                </a:lnTo>
                <a:lnTo>
                  <a:pt x="0" y="65999"/>
                </a:lnTo>
                <a:lnTo>
                  <a:pt x="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288" name="object 288"/>
          <p:cNvSpPr/>
          <p:nvPr/>
        </p:nvSpPr>
        <p:spPr>
          <a:xfrm>
            <a:off x="1999381" y="5304940"/>
            <a:ext cx="85090" cy="66040"/>
          </a:xfrm>
          <a:custGeom>
            <a:avLst/>
            <a:gdLst/>
            <a:ahLst/>
            <a:cxnLst/>
            <a:rect l="l" t="t" r="r" b="b"/>
            <a:pathLst>
              <a:path w="85089" h="66039">
                <a:moveTo>
                  <a:pt x="0" y="0"/>
                </a:moveTo>
                <a:lnTo>
                  <a:pt x="84899" y="0"/>
                </a:lnTo>
                <a:lnTo>
                  <a:pt x="84899" y="65999"/>
                </a:lnTo>
                <a:lnTo>
                  <a:pt x="0" y="65999"/>
                </a:lnTo>
                <a:lnTo>
                  <a:pt x="0" y="0"/>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89" name="object 289"/>
          <p:cNvSpPr/>
          <p:nvPr/>
        </p:nvSpPr>
        <p:spPr>
          <a:xfrm>
            <a:off x="2497450" y="5149116"/>
            <a:ext cx="246379" cy="204470"/>
          </a:xfrm>
          <a:custGeom>
            <a:avLst/>
            <a:gdLst/>
            <a:ahLst/>
            <a:cxnLst/>
            <a:rect l="l" t="t" r="r" b="b"/>
            <a:pathLst>
              <a:path w="246380" h="204470">
                <a:moveTo>
                  <a:pt x="0" y="0"/>
                </a:moveTo>
                <a:lnTo>
                  <a:pt x="245994" y="2039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0" name="object 290"/>
          <p:cNvSpPr/>
          <p:nvPr/>
        </p:nvSpPr>
        <p:spPr>
          <a:xfrm>
            <a:off x="2499461" y="5191116"/>
            <a:ext cx="246379" cy="209550"/>
          </a:xfrm>
          <a:custGeom>
            <a:avLst/>
            <a:gdLst/>
            <a:ahLst/>
            <a:cxnLst/>
            <a:rect l="l" t="t" r="r" b="b"/>
            <a:pathLst>
              <a:path w="246380" h="209550">
                <a:moveTo>
                  <a:pt x="0" y="0"/>
                </a:moveTo>
                <a:lnTo>
                  <a:pt x="246309" y="2090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1" name="object 291"/>
          <p:cNvSpPr/>
          <p:nvPr/>
        </p:nvSpPr>
        <p:spPr>
          <a:xfrm>
            <a:off x="2744445" y="5351167"/>
            <a:ext cx="635" cy="48895"/>
          </a:xfrm>
          <a:custGeom>
            <a:avLst/>
            <a:gdLst/>
            <a:ahLst/>
            <a:cxnLst/>
            <a:rect l="l" t="t" r="r" b="b"/>
            <a:pathLst>
              <a:path w="635" h="48895">
                <a:moveTo>
                  <a:pt x="299" y="0"/>
                </a:moveTo>
                <a:lnTo>
                  <a:pt x="0" y="48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2" name="object 292"/>
          <p:cNvSpPr/>
          <p:nvPr/>
        </p:nvSpPr>
        <p:spPr>
          <a:xfrm>
            <a:off x="2497449" y="5149366"/>
            <a:ext cx="1270" cy="43180"/>
          </a:xfrm>
          <a:custGeom>
            <a:avLst/>
            <a:gdLst/>
            <a:ahLst/>
            <a:cxnLst/>
            <a:rect l="l" t="t" r="r" b="b"/>
            <a:pathLst>
              <a:path w="1269" h="43179">
                <a:moveTo>
                  <a:pt x="0" y="0"/>
                </a:moveTo>
                <a:lnTo>
                  <a:pt x="1199" y="42599"/>
                </a:lnTo>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293" name="object 293"/>
          <p:cNvSpPr/>
          <p:nvPr/>
        </p:nvSpPr>
        <p:spPr>
          <a:xfrm>
            <a:off x="2592620" y="5149116"/>
            <a:ext cx="246379" cy="204470"/>
          </a:xfrm>
          <a:custGeom>
            <a:avLst/>
            <a:gdLst/>
            <a:ahLst/>
            <a:cxnLst/>
            <a:rect l="l" t="t" r="r" b="b"/>
            <a:pathLst>
              <a:path w="246380" h="204470">
                <a:moveTo>
                  <a:pt x="0" y="0"/>
                </a:moveTo>
                <a:lnTo>
                  <a:pt x="245999" y="2039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4" name="object 294"/>
          <p:cNvSpPr/>
          <p:nvPr/>
        </p:nvSpPr>
        <p:spPr>
          <a:xfrm>
            <a:off x="2594620" y="5191116"/>
            <a:ext cx="246379" cy="209550"/>
          </a:xfrm>
          <a:custGeom>
            <a:avLst/>
            <a:gdLst/>
            <a:ahLst/>
            <a:cxnLst/>
            <a:rect l="l" t="t" r="r" b="b"/>
            <a:pathLst>
              <a:path w="246380" h="209550">
                <a:moveTo>
                  <a:pt x="0" y="0"/>
                </a:moveTo>
                <a:lnTo>
                  <a:pt x="246299" y="2090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5" name="object 295"/>
          <p:cNvSpPr/>
          <p:nvPr/>
        </p:nvSpPr>
        <p:spPr>
          <a:xfrm>
            <a:off x="2839620" y="5351167"/>
            <a:ext cx="635" cy="48895"/>
          </a:xfrm>
          <a:custGeom>
            <a:avLst/>
            <a:gdLst/>
            <a:ahLst/>
            <a:cxnLst/>
            <a:rect l="l" t="t" r="r" b="b"/>
            <a:pathLst>
              <a:path w="635" h="48895">
                <a:moveTo>
                  <a:pt x="299" y="0"/>
                </a:moveTo>
                <a:lnTo>
                  <a:pt x="0" y="48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6" name="object 296"/>
          <p:cNvSpPr/>
          <p:nvPr/>
        </p:nvSpPr>
        <p:spPr>
          <a:xfrm>
            <a:off x="2592619" y="5149366"/>
            <a:ext cx="1270" cy="43180"/>
          </a:xfrm>
          <a:custGeom>
            <a:avLst/>
            <a:gdLst/>
            <a:ahLst/>
            <a:cxnLst/>
            <a:rect l="l" t="t" r="r" b="b"/>
            <a:pathLst>
              <a:path w="1269" h="43179">
                <a:moveTo>
                  <a:pt x="0" y="0"/>
                </a:moveTo>
                <a:lnTo>
                  <a:pt x="1199" y="42599"/>
                </a:lnTo>
              </a:path>
            </a:pathLst>
          </a:custGeom>
          <a:ln w="9524">
            <a:solidFill>
              <a:srgbClr val="0000FF"/>
            </a:solidFill>
          </a:ln>
        </p:spPr>
        <p:txBody>
          <a:bodyPr wrap="square" lIns="0" tIns="0" rIns="0" bIns="0" rtlCol="0"/>
          <a:lstStyle/>
          <a:p>
            <a:endParaRPr>
              <a:solidFill>
                <a:prstClr val="black"/>
              </a:solidFill>
              <a:latin typeface="Calibri"/>
            </a:endParaRPr>
          </a:p>
        </p:txBody>
      </p:sp>
      <p:sp>
        <p:nvSpPr>
          <p:cNvPr id="297" name="object 297"/>
          <p:cNvSpPr/>
          <p:nvPr/>
        </p:nvSpPr>
        <p:spPr>
          <a:xfrm>
            <a:off x="2889469" y="5291467"/>
            <a:ext cx="209550" cy="4445"/>
          </a:xfrm>
          <a:custGeom>
            <a:avLst/>
            <a:gdLst/>
            <a:ahLst/>
            <a:cxnLst/>
            <a:rect l="l" t="t" r="r" b="b"/>
            <a:pathLst>
              <a:path w="209550" h="4445">
                <a:moveTo>
                  <a:pt x="0" y="4349"/>
                </a:moveTo>
                <a:lnTo>
                  <a:pt x="20894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8" name="object 298"/>
          <p:cNvSpPr/>
          <p:nvPr/>
        </p:nvSpPr>
        <p:spPr>
          <a:xfrm>
            <a:off x="3076543" y="5270491"/>
            <a:ext cx="59690" cy="43180"/>
          </a:xfrm>
          <a:custGeom>
            <a:avLst/>
            <a:gdLst/>
            <a:ahLst/>
            <a:cxnLst/>
            <a:rect l="l" t="t" r="r" b="b"/>
            <a:pathLst>
              <a:path w="59689" h="43179">
                <a:moveTo>
                  <a:pt x="21874" y="20974"/>
                </a:moveTo>
                <a:lnTo>
                  <a:pt x="899" y="42824"/>
                </a:lnTo>
                <a:lnTo>
                  <a:pt x="59299" y="20199"/>
                </a:lnTo>
                <a:lnTo>
                  <a:pt x="0" y="0"/>
                </a:lnTo>
                <a:lnTo>
                  <a:pt x="21874" y="209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9" name="object 299"/>
          <p:cNvSpPr/>
          <p:nvPr/>
        </p:nvSpPr>
        <p:spPr>
          <a:xfrm>
            <a:off x="3265143" y="3288432"/>
            <a:ext cx="508218" cy="531836"/>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301" name="TextBox 300"/>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306"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
        <p:nvSpPr>
          <p:cNvPr id="302" name="object 98">
            <a:extLst>
              <a:ext uri="{FF2B5EF4-FFF2-40B4-BE49-F238E27FC236}">
                <a16:creationId xmlns:a16="http://schemas.microsoft.com/office/drawing/2014/main" id="{A60B4492-4D58-4944-82DB-0D5637C52CA7}"/>
              </a:ext>
            </a:extLst>
          </p:cNvPr>
          <p:cNvSpPr txBox="1"/>
          <p:nvPr/>
        </p:nvSpPr>
        <p:spPr>
          <a:xfrm>
            <a:off x="214184" y="5926903"/>
            <a:ext cx="3866515" cy="4142160"/>
          </a:xfrm>
          <a:prstGeom prst="rect">
            <a:avLst/>
          </a:prstGeom>
        </p:spPr>
        <p:txBody>
          <a:bodyPr vert="horz" wrap="square" lIns="0" tIns="0" rIns="0" bIns="0" rtlCol="0">
            <a:spAutoFit/>
          </a:bodyPr>
          <a:lstStyle/>
          <a:p>
            <a:pPr marL="2959735" marR="5080" indent="-123825">
              <a:lnSpc>
                <a:spcPts val="1650"/>
              </a:lnSpc>
              <a:spcBef>
                <a:spcPts val="680"/>
              </a:spcBef>
            </a:pPr>
            <a:r>
              <a:rPr sz="1400" spc="-5" dirty="0">
                <a:solidFill>
                  <a:prstClr val="black"/>
                </a:solidFill>
                <a:latin typeface="Arial"/>
                <a:cs typeface="Arial"/>
              </a:rPr>
              <a:t>Mean</a:t>
            </a:r>
            <a:r>
              <a:rPr sz="1400" spc="-85" dirty="0">
                <a:solidFill>
                  <a:prstClr val="black"/>
                </a:solidFill>
                <a:latin typeface="Arial"/>
                <a:cs typeface="Arial"/>
              </a:rPr>
              <a:t> </a:t>
            </a:r>
            <a:r>
              <a:rPr sz="1400" dirty="0">
                <a:solidFill>
                  <a:prstClr val="black"/>
                </a:solidFill>
                <a:latin typeface="Arial"/>
                <a:cs typeface="Arial"/>
              </a:rPr>
              <a:t>across  </a:t>
            </a:r>
            <a:r>
              <a:rPr sz="1400" spc="-5" dirty="0">
                <a:solidFill>
                  <a:prstClr val="black"/>
                </a:solidFill>
                <a:latin typeface="Arial"/>
                <a:cs typeface="Arial"/>
              </a:rPr>
              <a:t>all</a:t>
            </a:r>
            <a:r>
              <a:rPr sz="1400" spc="-65" dirty="0">
                <a:solidFill>
                  <a:prstClr val="black"/>
                </a:solidFill>
                <a:latin typeface="Arial"/>
                <a:cs typeface="Arial"/>
              </a:rPr>
              <a:t> </a:t>
            </a:r>
            <a:r>
              <a:rPr sz="1400" spc="-5" dirty="0">
                <a:solidFill>
                  <a:prstClr val="black"/>
                </a:solidFill>
                <a:latin typeface="Arial"/>
                <a:cs typeface="Arial"/>
              </a:rPr>
              <a:t>frames</a:t>
            </a:r>
            <a:endParaRPr sz="1400" dirty="0">
              <a:solidFill>
                <a:prstClr val="black"/>
              </a:solidFill>
              <a:latin typeface="Arial"/>
              <a:cs typeface="Arial"/>
            </a:endParaRPr>
          </a:p>
        </p:txBody>
      </p:sp>
    </p:spTree>
    <p:extLst>
      <p:ext uri="{BB962C8B-B14F-4D97-AF65-F5344CB8AC3E}">
        <p14:creationId xmlns:p14="http://schemas.microsoft.com/office/powerpoint/2010/main" val="1189880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01311" y="1458624"/>
            <a:ext cx="1251027" cy="1078497"/>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2397578" y="1458623"/>
            <a:ext cx="1251027" cy="1078490"/>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p:nvPr/>
        </p:nvSpPr>
        <p:spPr>
          <a:xfrm>
            <a:off x="604035" y="2606014"/>
            <a:ext cx="3470910" cy="811530"/>
          </a:xfrm>
          <a:prstGeom prst="rect">
            <a:avLst/>
          </a:prstGeom>
        </p:spPr>
        <p:txBody>
          <a:bodyPr vert="horz" wrap="square" lIns="0" tIns="0" rIns="0" bIns="0" rtlCol="0">
            <a:spAutoFit/>
          </a:bodyPr>
          <a:lstStyle/>
          <a:p>
            <a:pPr marL="12700" marR="5080">
              <a:lnSpc>
                <a:spcPct val="119300"/>
              </a:lnSpc>
            </a:pPr>
            <a:r>
              <a:rPr sz="1100" spc="-5" dirty="0">
                <a:solidFill>
                  <a:prstClr val="black"/>
                </a:solidFill>
                <a:latin typeface="Arial"/>
                <a:cs typeface="Arial"/>
              </a:rPr>
              <a:t>FGM: A person </a:t>
            </a:r>
            <a:r>
              <a:rPr sz="1100" dirty="0">
                <a:solidFill>
                  <a:prstClr val="black"/>
                </a:solidFill>
                <a:latin typeface="Arial"/>
                <a:cs typeface="Arial"/>
              </a:rPr>
              <a:t>is </a:t>
            </a:r>
            <a:r>
              <a:rPr sz="1100" spc="-5" dirty="0">
                <a:solidFill>
                  <a:prstClr val="black"/>
                </a:solidFill>
                <a:latin typeface="Arial"/>
                <a:cs typeface="Arial"/>
              </a:rPr>
              <a:t>dancing with the person on the stage.  YT: A group of men are riding the</a:t>
            </a:r>
            <a:r>
              <a:rPr sz="1100" spc="45" dirty="0">
                <a:solidFill>
                  <a:prstClr val="black"/>
                </a:solidFill>
                <a:latin typeface="Arial"/>
                <a:cs typeface="Arial"/>
              </a:rPr>
              <a:t> </a:t>
            </a:r>
            <a:r>
              <a:rPr sz="1100" spc="-5" dirty="0">
                <a:solidFill>
                  <a:prstClr val="black"/>
                </a:solidFill>
                <a:latin typeface="Arial"/>
                <a:cs typeface="Arial"/>
              </a:rPr>
              <a:t>forest.</a:t>
            </a:r>
            <a:endParaRPr sz="1100">
              <a:solidFill>
                <a:prstClr val="black"/>
              </a:solidFill>
              <a:latin typeface="Arial"/>
              <a:cs typeface="Arial"/>
            </a:endParaRPr>
          </a:p>
          <a:p>
            <a:pPr marL="12700">
              <a:spcBef>
                <a:spcPts val="254"/>
              </a:spcBef>
            </a:pPr>
            <a:r>
              <a:rPr sz="1100" spc="-5" dirty="0">
                <a:solidFill>
                  <a:prstClr val="black"/>
                </a:solidFill>
                <a:latin typeface="Arial"/>
                <a:cs typeface="Arial"/>
              </a:rPr>
              <a:t>I+V: </a:t>
            </a:r>
            <a:r>
              <a:rPr sz="1100" b="1" spc="-5" dirty="0">
                <a:solidFill>
                  <a:prstClr val="black"/>
                </a:solidFill>
                <a:latin typeface="Arial"/>
                <a:cs typeface="Arial"/>
              </a:rPr>
              <a:t>A group of people are</a:t>
            </a:r>
            <a:r>
              <a:rPr sz="1100" b="1" spc="25" dirty="0">
                <a:solidFill>
                  <a:prstClr val="black"/>
                </a:solidFill>
                <a:latin typeface="Arial"/>
                <a:cs typeface="Arial"/>
              </a:rPr>
              <a:t> </a:t>
            </a:r>
            <a:r>
              <a:rPr sz="1100" b="1" spc="-5" dirty="0">
                <a:solidFill>
                  <a:prstClr val="black"/>
                </a:solidFill>
                <a:latin typeface="Arial"/>
                <a:cs typeface="Arial"/>
              </a:rPr>
              <a:t>dancing.</a:t>
            </a:r>
            <a:endParaRPr sz="1100">
              <a:solidFill>
                <a:prstClr val="black"/>
              </a:solidFill>
              <a:latin typeface="Arial"/>
              <a:cs typeface="Arial"/>
            </a:endParaRPr>
          </a:p>
          <a:p>
            <a:pPr marL="12700">
              <a:spcBef>
                <a:spcPts val="254"/>
              </a:spcBef>
            </a:pPr>
            <a:r>
              <a:rPr sz="1100" spc="-5" dirty="0">
                <a:solidFill>
                  <a:prstClr val="black"/>
                </a:solidFill>
                <a:latin typeface="Arial"/>
                <a:cs typeface="Arial"/>
              </a:rPr>
              <a:t>GT: </a:t>
            </a:r>
            <a:r>
              <a:rPr sz="1100" dirty="0">
                <a:solidFill>
                  <a:prstClr val="black"/>
                </a:solidFill>
                <a:latin typeface="Arial"/>
                <a:cs typeface="Arial"/>
              </a:rPr>
              <a:t>Many </a:t>
            </a:r>
            <a:r>
              <a:rPr sz="1100" spc="-5" dirty="0">
                <a:solidFill>
                  <a:prstClr val="black"/>
                </a:solidFill>
                <a:latin typeface="Arial"/>
                <a:cs typeface="Arial"/>
              </a:rPr>
              <a:t>men and women are dancing in the</a:t>
            </a:r>
            <a:r>
              <a:rPr sz="1100" spc="55" dirty="0">
                <a:solidFill>
                  <a:prstClr val="black"/>
                </a:solidFill>
                <a:latin typeface="Arial"/>
                <a:cs typeface="Arial"/>
              </a:rPr>
              <a:t> </a:t>
            </a:r>
            <a:r>
              <a:rPr sz="1100" spc="-5" dirty="0">
                <a:solidFill>
                  <a:prstClr val="black"/>
                </a:solidFill>
                <a:latin typeface="Arial"/>
                <a:cs typeface="Arial"/>
              </a:rPr>
              <a:t>street.</a:t>
            </a:r>
            <a:endParaRPr sz="1100">
              <a:solidFill>
                <a:prstClr val="black"/>
              </a:solidFill>
              <a:latin typeface="Arial"/>
              <a:cs typeface="Arial"/>
            </a:endParaRPr>
          </a:p>
        </p:txBody>
      </p:sp>
      <p:sp>
        <p:nvSpPr>
          <p:cNvPr id="6" name="object 6"/>
          <p:cNvSpPr/>
          <p:nvPr/>
        </p:nvSpPr>
        <p:spPr>
          <a:xfrm>
            <a:off x="5062265" y="1458624"/>
            <a:ext cx="1274194" cy="1078497"/>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7" name="object 7"/>
          <p:cNvSpPr/>
          <p:nvPr/>
        </p:nvSpPr>
        <p:spPr>
          <a:xfrm>
            <a:off x="6382537" y="1458624"/>
            <a:ext cx="1274194" cy="1078497"/>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8" name="object 8"/>
          <p:cNvSpPr txBox="1"/>
          <p:nvPr/>
        </p:nvSpPr>
        <p:spPr>
          <a:xfrm>
            <a:off x="5040378" y="2612645"/>
            <a:ext cx="3060700" cy="818429"/>
          </a:xfrm>
          <a:prstGeom prst="rect">
            <a:avLst/>
          </a:prstGeom>
        </p:spPr>
        <p:txBody>
          <a:bodyPr vert="horz" wrap="square" lIns="0" tIns="0" rIns="0" bIns="0" rtlCol="0">
            <a:spAutoFit/>
          </a:bodyPr>
          <a:lstStyle/>
          <a:p>
            <a:pPr marL="12700" marR="5080">
              <a:lnSpc>
                <a:spcPct val="119300"/>
              </a:lnSpc>
            </a:pPr>
            <a:r>
              <a:rPr sz="1100" spc="-35" dirty="0">
                <a:solidFill>
                  <a:prstClr val="black"/>
                </a:solidFill>
                <a:latin typeface="Lucida Sans"/>
                <a:cs typeface="Lucida Sans"/>
              </a:rPr>
              <a:t>FGM:</a:t>
            </a:r>
            <a:r>
              <a:rPr sz="1100" spc="-95" dirty="0">
                <a:solidFill>
                  <a:prstClr val="black"/>
                </a:solidFill>
                <a:latin typeface="Lucida Sans"/>
                <a:cs typeface="Lucida Sans"/>
              </a:rPr>
              <a:t> </a:t>
            </a:r>
            <a:r>
              <a:rPr sz="1100" spc="-30"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5" dirty="0">
                <a:solidFill>
                  <a:prstClr val="black"/>
                </a:solidFill>
                <a:latin typeface="Lucida Sans"/>
                <a:cs typeface="Lucida Sans"/>
              </a:rPr>
              <a:t>is</a:t>
            </a:r>
            <a:r>
              <a:rPr sz="1100" spc="-95" dirty="0">
                <a:solidFill>
                  <a:prstClr val="black"/>
                </a:solidFill>
                <a:latin typeface="Lucida Sans"/>
                <a:cs typeface="Lucida Sans"/>
              </a:rPr>
              <a:t> </a:t>
            </a:r>
            <a:r>
              <a:rPr sz="1100" spc="-30" dirty="0">
                <a:solidFill>
                  <a:prstClr val="black"/>
                </a:solidFill>
                <a:latin typeface="Lucida Sans"/>
                <a:cs typeface="Lucida Sans"/>
              </a:rPr>
              <a:t>cutting</a:t>
            </a:r>
            <a:r>
              <a:rPr sz="1100" spc="-95" dirty="0">
                <a:solidFill>
                  <a:prstClr val="black"/>
                </a:solidFill>
                <a:latin typeface="Lucida Sans"/>
                <a:cs typeface="Lucida Sans"/>
              </a:rPr>
              <a:t> </a:t>
            </a:r>
            <a:r>
              <a:rPr sz="1100" spc="-35" dirty="0">
                <a:solidFill>
                  <a:prstClr val="black"/>
                </a:solidFill>
                <a:latin typeface="Lucida Sans"/>
                <a:cs typeface="Lucida Sans"/>
              </a:rPr>
              <a:t>a</a:t>
            </a:r>
            <a:r>
              <a:rPr sz="1100" spc="-95" dirty="0">
                <a:solidFill>
                  <a:prstClr val="black"/>
                </a:solidFill>
                <a:latin typeface="Lucida Sans"/>
                <a:cs typeface="Lucida Sans"/>
              </a:rPr>
              <a:t> </a:t>
            </a:r>
            <a:r>
              <a:rPr sz="1100" spc="-15" dirty="0">
                <a:solidFill>
                  <a:prstClr val="black"/>
                </a:solidFill>
                <a:latin typeface="Lucida Sans"/>
                <a:cs typeface="Lucida Sans"/>
              </a:rPr>
              <a:t>potato</a:t>
            </a:r>
            <a:r>
              <a:rPr sz="1100" spc="-95" dirty="0">
                <a:solidFill>
                  <a:prstClr val="black"/>
                </a:solidFill>
                <a:latin typeface="Lucida Sans"/>
                <a:cs typeface="Lucida Sans"/>
              </a:rPr>
              <a:t> </a:t>
            </a:r>
            <a:r>
              <a:rPr sz="1100" spc="-50" dirty="0">
                <a:solidFill>
                  <a:prstClr val="black"/>
                </a:solidFill>
                <a:latin typeface="Lucida Sans"/>
                <a:cs typeface="Lucida Sans"/>
              </a:rPr>
              <a:t>in</a:t>
            </a:r>
            <a:r>
              <a:rPr sz="1100" spc="-95" dirty="0">
                <a:solidFill>
                  <a:prstClr val="black"/>
                </a:solidFill>
                <a:latin typeface="Lucida Sans"/>
                <a:cs typeface="Lucida Sans"/>
              </a:rPr>
              <a:t> </a:t>
            </a:r>
            <a:r>
              <a:rPr sz="1100" spc="-10" dirty="0">
                <a:solidFill>
                  <a:prstClr val="black"/>
                </a:solidFill>
                <a:latin typeface="Lucida Sans"/>
                <a:cs typeface="Lucida Sans"/>
              </a:rPr>
              <a:t>the</a:t>
            </a:r>
            <a:r>
              <a:rPr sz="1100" spc="-95" dirty="0">
                <a:solidFill>
                  <a:prstClr val="black"/>
                </a:solidFill>
                <a:latin typeface="Lucida Sans"/>
                <a:cs typeface="Lucida Sans"/>
              </a:rPr>
              <a:t> </a:t>
            </a:r>
            <a:r>
              <a:rPr sz="1100" spc="-40" dirty="0">
                <a:solidFill>
                  <a:prstClr val="black"/>
                </a:solidFill>
                <a:latin typeface="Lucida Sans"/>
                <a:cs typeface="Lucida Sans"/>
              </a:rPr>
              <a:t>kitchen.  </a:t>
            </a:r>
            <a:r>
              <a:rPr sz="1100" spc="-60" dirty="0">
                <a:solidFill>
                  <a:prstClr val="black"/>
                </a:solidFill>
                <a:latin typeface="Lucida Sans"/>
                <a:cs typeface="Lucida Sans"/>
              </a:rPr>
              <a:t>YT:</a:t>
            </a:r>
            <a:r>
              <a:rPr sz="1100" spc="-105" dirty="0">
                <a:solidFill>
                  <a:prstClr val="black"/>
                </a:solidFill>
                <a:latin typeface="Lucida Sans"/>
                <a:cs typeface="Lucida Sans"/>
              </a:rPr>
              <a:t> </a:t>
            </a:r>
            <a:r>
              <a:rPr sz="1100" spc="-30" dirty="0">
                <a:solidFill>
                  <a:prstClr val="black"/>
                </a:solidFill>
                <a:latin typeface="Lucida Sans"/>
                <a:cs typeface="Lucida Sans"/>
              </a:rPr>
              <a:t>A</a:t>
            </a:r>
            <a:r>
              <a:rPr sz="1100" spc="-105" dirty="0">
                <a:solidFill>
                  <a:prstClr val="black"/>
                </a:solidFill>
                <a:latin typeface="Lucida Sans"/>
                <a:cs typeface="Lucida Sans"/>
              </a:rPr>
              <a:t> </a:t>
            </a:r>
            <a:r>
              <a:rPr sz="1100" spc="-55" dirty="0">
                <a:solidFill>
                  <a:prstClr val="black"/>
                </a:solidFill>
                <a:latin typeface="Lucida Sans"/>
                <a:cs typeface="Lucida Sans"/>
              </a:rPr>
              <a:t>man</a:t>
            </a:r>
            <a:r>
              <a:rPr sz="1100" spc="-105" dirty="0">
                <a:solidFill>
                  <a:prstClr val="black"/>
                </a:solidFill>
                <a:latin typeface="Lucida Sans"/>
                <a:cs typeface="Lucida Sans"/>
              </a:rPr>
              <a:t> </a:t>
            </a:r>
            <a:r>
              <a:rPr sz="1100" spc="-55" dirty="0">
                <a:solidFill>
                  <a:prstClr val="black"/>
                </a:solidFill>
                <a:latin typeface="Lucida Sans"/>
                <a:cs typeface="Lucida Sans"/>
              </a:rPr>
              <a:t>is</a:t>
            </a:r>
            <a:r>
              <a:rPr sz="1100" spc="-105" dirty="0">
                <a:solidFill>
                  <a:prstClr val="black"/>
                </a:solidFill>
                <a:latin typeface="Lucida Sans"/>
                <a:cs typeface="Lucida Sans"/>
              </a:rPr>
              <a:t> </a:t>
            </a:r>
            <a:r>
              <a:rPr sz="1100" spc="-50" dirty="0">
                <a:solidFill>
                  <a:prstClr val="black"/>
                </a:solidFill>
                <a:latin typeface="Lucida Sans"/>
                <a:cs typeface="Lucida Sans"/>
              </a:rPr>
              <a:t>slicing</a:t>
            </a:r>
            <a:r>
              <a:rPr sz="1100" spc="-105" dirty="0">
                <a:solidFill>
                  <a:prstClr val="black"/>
                </a:solidFill>
                <a:latin typeface="Lucida Sans"/>
                <a:cs typeface="Lucida Sans"/>
              </a:rPr>
              <a:t> </a:t>
            </a:r>
            <a:r>
              <a:rPr sz="1100" spc="-35" dirty="0">
                <a:solidFill>
                  <a:prstClr val="black"/>
                </a:solidFill>
                <a:latin typeface="Lucida Sans"/>
                <a:cs typeface="Lucida Sans"/>
              </a:rPr>
              <a:t>a</a:t>
            </a:r>
            <a:r>
              <a:rPr sz="1100" spc="-105" dirty="0">
                <a:solidFill>
                  <a:prstClr val="black"/>
                </a:solidFill>
                <a:latin typeface="Lucida Sans"/>
                <a:cs typeface="Lucida Sans"/>
              </a:rPr>
              <a:t> </a:t>
            </a:r>
            <a:r>
              <a:rPr sz="1100" spc="-30" dirty="0">
                <a:solidFill>
                  <a:prstClr val="black"/>
                </a:solidFill>
                <a:latin typeface="Lucida Sans"/>
                <a:cs typeface="Lucida Sans"/>
              </a:rPr>
              <a:t>tomato.</a:t>
            </a:r>
            <a:endParaRPr sz="1100">
              <a:solidFill>
                <a:prstClr val="black"/>
              </a:solidFill>
              <a:latin typeface="Lucida Sans"/>
              <a:cs typeface="Lucida Sans"/>
            </a:endParaRPr>
          </a:p>
          <a:p>
            <a:pPr marL="12700">
              <a:spcBef>
                <a:spcPts val="254"/>
              </a:spcBef>
            </a:pP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80" dirty="0">
                <a:solidFill>
                  <a:prstClr val="black"/>
                </a:solidFill>
                <a:latin typeface="Lucida Sans"/>
                <a:cs typeface="Lucida Sans"/>
              </a:rPr>
              <a:t>man</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55" dirty="0">
                <a:solidFill>
                  <a:prstClr val="black"/>
                </a:solidFill>
                <a:latin typeface="Lucida Sans"/>
                <a:cs typeface="Lucida Sans"/>
              </a:rPr>
              <a:t>slicing</a:t>
            </a:r>
            <a:r>
              <a:rPr sz="1100" b="1" spc="-100" dirty="0">
                <a:solidFill>
                  <a:prstClr val="black"/>
                </a:solidFill>
                <a:latin typeface="Lucida Sans"/>
                <a:cs typeface="Lucida Sans"/>
              </a:rPr>
              <a:t> </a:t>
            </a:r>
            <a:r>
              <a:rPr sz="1100" b="1" spc="-40" dirty="0">
                <a:solidFill>
                  <a:prstClr val="black"/>
                </a:solidFill>
                <a:latin typeface="Lucida Sans"/>
                <a:cs typeface="Lucida Sans"/>
              </a:rPr>
              <a:t>a</a:t>
            </a:r>
            <a:r>
              <a:rPr sz="1100" b="1" spc="-100" dirty="0">
                <a:solidFill>
                  <a:prstClr val="black"/>
                </a:solidFill>
                <a:latin typeface="Lucida Sans"/>
                <a:cs typeface="Lucida Sans"/>
              </a:rPr>
              <a:t> </a:t>
            </a:r>
            <a:r>
              <a:rPr sz="1100" b="1" spc="-20" dirty="0">
                <a:solidFill>
                  <a:prstClr val="black"/>
                </a:solidFill>
                <a:latin typeface="Lucida Sans"/>
                <a:cs typeface="Lucida Sans"/>
              </a:rPr>
              <a:t>carrot.</a:t>
            </a:r>
            <a:endParaRPr sz="1100">
              <a:solidFill>
                <a:prstClr val="black"/>
              </a:solidFill>
              <a:latin typeface="Lucida Sans"/>
              <a:cs typeface="Lucida Sans"/>
            </a:endParaRPr>
          </a:p>
          <a:p>
            <a:pPr marL="12700">
              <a:spcBef>
                <a:spcPts val="254"/>
              </a:spcBef>
            </a:pPr>
            <a:r>
              <a:rPr sz="1100" spc="-70" dirty="0">
                <a:solidFill>
                  <a:prstClr val="black"/>
                </a:solidFill>
                <a:latin typeface="Lucida Sans"/>
                <a:cs typeface="Lucida Sans"/>
              </a:rPr>
              <a:t>GT: </a:t>
            </a:r>
            <a:r>
              <a:rPr sz="1100" spc="-30" dirty="0">
                <a:solidFill>
                  <a:prstClr val="black"/>
                </a:solidFill>
                <a:latin typeface="Lucida Sans"/>
                <a:cs typeface="Lucida Sans"/>
              </a:rPr>
              <a:t>A </a:t>
            </a:r>
            <a:r>
              <a:rPr sz="1100" spc="-55" dirty="0">
                <a:solidFill>
                  <a:prstClr val="black"/>
                </a:solidFill>
                <a:latin typeface="Lucida Sans"/>
                <a:cs typeface="Lucida Sans"/>
              </a:rPr>
              <a:t>man is </a:t>
            </a:r>
            <a:r>
              <a:rPr sz="1100" spc="-50" dirty="0">
                <a:solidFill>
                  <a:prstClr val="black"/>
                </a:solidFill>
                <a:latin typeface="Lucida Sans"/>
                <a:cs typeface="Lucida Sans"/>
              </a:rPr>
              <a:t>slicing</a:t>
            </a:r>
            <a:r>
              <a:rPr sz="1100" spc="-80" dirty="0">
                <a:solidFill>
                  <a:prstClr val="black"/>
                </a:solidFill>
                <a:latin typeface="Lucida Sans"/>
                <a:cs typeface="Lucida Sans"/>
              </a:rPr>
              <a:t> </a:t>
            </a:r>
            <a:r>
              <a:rPr sz="1100" spc="-35" dirty="0">
                <a:solidFill>
                  <a:prstClr val="black"/>
                </a:solidFill>
                <a:latin typeface="Lucida Sans"/>
                <a:cs typeface="Lucida Sans"/>
              </a:rPr>
              <a:t>carrots.</a:t>
            </a:r>
            <a:endParaRPr sz="1100">
              <a:solidFill>
                <a:prstClr val="black"/>
              </a:solidFill>
              <a:latin typeface="Lucida Sans"/>
              <a:cs typeface="Lucida Sans"/>
            </a:endParaRPr>
          </a:p>
        </p:txBody>
      </p:sp>
      <p:sp>
        <p:nvSpPr>
          <p:cNvPr id="9" name="object 9"/>
          <p:cNvSpPr/>
          <p:nvPr/>
        </p:nvSpPr>
        <p:spPr>
          <a:xfrm>
            <a:off x="1148711" y="3708745"/>
            <a:ext cx="1247327" cy="1078497"/>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0" name="object 10"/>
          <p:cNvSpPr/>
          <p:nvPr/>
        </p:nvSpPr>
        <p:spPr>
          <a:xfrm>
            <a:off x="2448677" y="3708745"/>
            <a:ext cx="1247314" cy="1078497"/>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1" name="object 11"/>
          <p:cNvSpPr txBox="1"/>
          <p:nvPr/>
        </p:nvSpPr>
        <p:spPr>
          <a:xfrm>
            <a:off x="604036" y="4755661"/>
            <a:ext cx="3567429" cy="1009015"/>
          </a:xfrm>
          <a:prstGeom prst="rect">
            <a:avLst/>
          </a:prstGeom>
        </p:spPr>
        <p:txBody>
          <a:bodyPr vert="horz" wrap="square" lIns="0" tIns="0" rIns="0" bIns="0" rtlCol="0">
            <a:spAutoFit/>
          </a:bodyPr>
          <a:lstStyle/>
          <a:p>
            <a:pPr marL="12700" marR="237490">
              <a:lnSpc>
                <a:spcPct val="119300"/>
              </a:lnSpc>
            </a:pPr>
            <a:r>
              <a:rPr sz="1100" spc="-35" dirty="0">
                <a:solidFill>
                  <a:prstClr val="black"/>
                </a:solidFill>
                <a:latin typeface="Lucida Sans"/>
                <a:cs typeface="Lucida Sans"/>
              </a:rPr>
              <a:t>FGM:</a:t>
            </a:r>
            <a:r>
              <a:rPr sz="1100" spc="-95" dirty="0">
                <a:solidFill>
                  <a:prstClr val="black"/>
                </a:solidFill>
                <a:latin typeface="Lucida Sans"/>
                <a:cs typeface="Lucida Sans"/>
              </a:rPr>
              <a:t> </a:t>
            </a:r>
            <a:r>
              <a:rPr sz="1100" spc="-30"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5" dirty="0">
                <a:solidFill>
                  <a:prstClr val="black"/>
                </a:solidFill>
                <a:latin typeface="Lucida Sans"/>
                <a:cs typeface="Lucida Sans"/>
              </a:rPr>
              <a:t>is</a:t>
            </a:r>
            <a:r>
              <a:rPr sz="1100" spc="-95" dirty="0">
                <a:solidFill>
                  <a:prstClr val="black"/>
                </a:solidFill>
                <a:latin typeface="Lucida Sans"/>
                <a:cs typeface="Lucida Sans"/>
              </a:rPr>
              <a:t> </a:t>
            </a:r>
            <a:r>
              <a:rPr sz="1100" spc="-40" dirty="0">
                <a:solidFill>
                  <a:prstClr val="black"/>
                </a:solidFill>
                <a:latin typeface="Lucida Sans"/>
                <a:cs typeface="Lucida Sans"/>
              </a:rPr>
              <a:t>walking</a:t>
            </a:r>
            <a:r>
              <a:rPr sz="1100" spc="-95" dirty="0">
                <a:solidFill>
                  <a:prstClr val="black"/>
                </a:solidFill>
                <a:latin typeface="Lucida Sans"/>
                <a:cs typeface="Lucida Sans"/>
              </a:rPr>
              <a:t> </a:t>
            </a:r>
            <a:r>
              <a:rPr sz="1100" spc="-15" dirty="0">
                <a:solidFill>
                  <a:prstClr val="black"/>
                </a:solidFill>
                <a:latin typeface="Lucida Sans"/>
                <a:cs typeface="Lucida Sans"/>
              </a:rPr>
              <a:t>with</a:t>
            </a:r>
            <a:r>
              <a:rPr sz="1100" spc="-95" dirty="0">
                <a:solidFill>
                  <a:prstClr val="black"/>
                </a:solidFill>
                <a:latin typeface="Lucida Sans"/>
                <a:cs typeface="Lucida Sans"/>
              </a:rPr>
              <a:t> </a:t>
            </a:r>
            <a:r>
              <a:rPr sz="1100" spc="-35" dirty="0">
                <a:solidFill>
                  <a:prstClr val="black"/>
                </a:solidFill>
                <a:latin typeface="Lucida Sans"/>
                <a:cs typeface="Lucida Sans"/>
              </a:rPr>
              <a:t>a</a:t>
            </a:r>
            <a:r>
              <a:rPr sz="1100" spc="-95" dirty="0">
                <a:solidFill>
                  <a:prstClr val="black"/>
                </a:solidFill>
                <a:latin typeface="Lucida Sans"/>
                <a:cs typeface="Lucida Sans"/>
              </a:rPr>
              <a:t> </a:t>
            </a:r>
            <a:r>
              <a:rPr sz="1100" spc="-40" dirty="0">
                <a:solidFill>
                  <a:prstClr val="black"/>
                </a:solidFill>
                <a:latin typeface="Lucida Sans"/>
                <a:cs typeface="Lucida Sans"/>
              </a:rPr>
              <a:t>person</a:t>
            </a:r>
            <a:r>
              <a:rPr sz="1100" spc="-95" dirty="0">
                <a:solidFill>
                  <a:prstClr val="black"/>
                </a:solidFill>
                <a:latin typeface="Lucida Sans"/>
                <a:cs typeface="Lucida Sans"/>
              </a:rPr>
              <a:t> </a:t>
            </a:r>
            <a:r>
              <a:rPr sz="1100" spc="-50" dirty="0">
                <a:solidFill>
                  <a:prstClr val="black"/>
                </a:solidFill>
                <a:latin typeface="Lucida Sans"/>
                <a:cs typeface="Lucida Sans"/>
              </a:rPr>
              <a:t>in</a:t>
            </a:r>
            <a:r>
              <a:rPr sz="1100" spc="-95" dirty="0">
                <a:solidFill>
                  <a:prstClr val="black"/>
                </a:solidFill>
                <a:latin typeface="Lucida Sans"/>
                <a:cs typeface="Lucida Sans"/>
              </a:rPr>
              <a:t> </a:t>
            </a:r>
            <a:r>
              <a:rPr sz="1100" spc="-10" dirty="0">
                <a:solidFill>
                  <a:prstClr val="black"/>
                </a:solidFill>
                <a:latin typeface="Lucida Sans"/>
                <a:cs typeface="Lucida Sans"/>
              </a:rPr>
              <a:t>the</a:t>
            </a:r>
            <a:r>
              <a:rPr sz="1100" spc="-95" dirty="0">
                <a:solidFill>
                  <a:prstClr val="black"/>
                </a:solidFill>
                <a:latin typeface="Lucida Sans"/>
                <a:cs typeface="Lucida Sans"/>
              </a:rPr>
              <a:t> </a:t>
            </a:r>
            <a:r>
              <a:rPr sz="1100" spc="-25" dirty="0">
                <a:solidFill>
                  <a:prstClr val="black"/>
                </a:solidFill>
                <a:latin typeface="Lucida Sans"/>
                <a:cs typeface="Lucida Sans"/>
              </a:rPr>
              <a:t>forest.  </a:t>
            </a:r>
            <a:r>
              <a:rPr sz="1100" spc="-60" dirty="0">
                <a:solidFill>
                  <a:prstClr val="black"/>
                </a:solidFill>
                <a:latin typeface="Lucida Sans"/>
                <a:cs typeface="Lucida Sans"/>
              </a:rPr>
              <a:t>YT:</a:t>
            </a:r>
            <a:r>
              <a:rPr sz="1100" spc="-110" dirty="0">
                <a:solidFill>
                  <a:prstClr val="black"/>
                </a:solidFill>
                <a:latin typeface="Lucida Sans"/>
                <a:cs typeface="Lucida Sans"/>
              </a:rPr>
              <a:t> </a:t>
            </a:r>
            <a:r>
              <a:rPr sz="1100" spc="-30" dirty="0">
                <a:solidFill>
                  <a:prstClr val="black"/>
                </a:solidFill>
                <a:latin typeface="Lucida Sans"/>
                <a:cs typeface="Lucida Sans"/>
              </a:rPr>
              <a:t>A</a:t>
            </a:r>
            <a:r>
              <a:rPr sz="1100" spc="-110" dirty="0">
                <a:solidFill>
                  <a:prstClr val="black"/>
                </a:solidFill>
                <a:latin typeface="Lucida Sans"/>
                <a:cs typeface="Lucida Sans"/>
              </a:rPr>
              <a:t> </a:t>
            </a:r>
            <a:r>
              <a:rPr sz="1100" spc="-45" dirty="0">
                <a:solidFill>
                  <a:prstClr val="black"/>
                </a:solidFill>
                <a:latin typeface="Lucida Sans"/>
                <a:cs typeface="Lucida Sans"/>
              </a:rPr>
              <a:t>monkey</a:t>
            </a:r>
            <a:r>
              <a:rPr sz="1100" spc="-110" dirty="0">
                <a:solidFill>
                  <a:prstClr val="black"/>
                </a:solidFill>
                <a:latin typeface="Lucida Sans"/>
                <a:cs typeface="Lucida Sans"/>
              </a:rPr>
              <a:t> </a:t>
            </a:r>
            <a:r>
              <a:rPr sz="1100" spc="-55" dirty="0">
                <a:solidFill>
                  <a:prstClr val="black"/>
                </a:solidFill>
                <a:latin typeface="Lucida Sans"/>
                <a:cs typeface="Lucida Sans"/>
              </a:rPr>
              <a:t>is</a:t>
            </a:r>
            <a:r>
              <a:rPr sz="1100" spc="-110" dirty="0">
                <a:solidFill>
                  <a:prstClr val="black"/>
                </a:solidFill>
                <a:latin typeface="Lucida Sans"/>
                <a:cs typeface="Lucida Sans"/>
              </a:rPr>
              <a:t> </a:t>
            </a:r>
            <a:r>
              <a:rPr sz="1100" spc="-45" dirty="0">
                <a:solidFill>
                  <a:prstClr val="black"/>
                </a:solidFill>
                <a:latin typeface="Lucida Sans"/>
                <a:cs typeface="Lucida Sans"/>
              </a:rPr>
              <a:t>walking.</a:t>
            </a:r>
            <a:endParaRPr sz="1100">
              <a:solidFill>
                <a:prstClr val="black"/>
              </a:solidFill>
              <a:latin typeface="Lucida Sans"/>
              <a:cs typeface="Lucida Sans"/>
            </a:endParaRPr>
          </a:p>
          <a:p>
            <a:pPr marL="12700">
              <a:spcBef>
                <a:spcPts val="254"/>
              </a:spcBef>
            </a:pP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40" dirty="0">
                <a:solidFill>
                  <a:prstClr val="black"/>
                </a:solidFill>
                <a:latin typeface="Lucida Sans"/>
                <a:cs typeface="Lucida Sans"/>
              </a:rPr>
              <a:t>bear</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35" dirty="0">
                <a:solidFill>
                  <a:prstClr val="black"/>
                </a:solidFill>
                <a:latin typeface="Lucida Sans"/>
                <a:cs typeface="Lucida Sans"/>
              </a:rPr>
              <a:t>eating</a:t>
            </a:r>
            <a:r>
              <a:rPr sz="1100" b="1" spc="-100" dirty="0">
                <a:solidFill>
                  <a:prstClr val="black"/>
                </a:solidFill>
                <a:latin typeface="Lucida Sans"/>
                <a:cs typeface="Lucida Sans"/>
              </a:rPr>
              <a:t> </a:t>
            </a:r>
            <a:r>
              <a:rPr sz="1100" b="1" spc="-40" dirty="0">
                <a:solidFill>
                  <a:prstClr val="black"/>
                </a:solidFill>
                <a:latin typeface="Lucida Sans"/>
                <a:cs typeface="Lucida Sans"/>
              </a:rPr>
              <a:t>a</a:t>
            </a:r>
            <a:r>
              <a:rPr sz="1100" b="1" spc="-100" dirty="0">
                <a:solidFill>
                  <a:prstClr val="black"/>
                </a:solidFill>
                <a:latin typeface="Lucida Sans"/>
                <a:cs typeface="Lucida Sans"/>
              </a:rPr>
              <a:t> </a:t>
            </a:r>
            <a:r>
              <a:rPr sz="1100" b="1" dirty="0">
                <a:solidFill>
                  <a:prstClr val="black"/>
                </a:solidFill>
                <a:latin typeface="Lucida Sans"/>
                <a:cs typeface="Lucida Sans"/>
              </a:rPr>
              <a:t>tree.</a:t>
            </a:r>
            <a:endParaRPr sz="1100">
              <a:solidFill>
                <a:prstClr val="black"/>
              </a:solidFill>
              <a:latin typeface="Lucida Sans"/>
              <a:cs typeface="Lucida Sans"/>
            </a:endParaRPr>
          </a:p>
          <a:p>
            <a:pPr marL="12700" marR="5080">
              <a:lnSpc>
                <a:spcPct val="119300"/>
              </a:lnSpc>
            </a:pPr>
            <a:r>
              <a:rPr sz="1100" spc="-70" dirty="0">
                <a:solidFill>
                  <a:prstClr val="black"/>
                </a:solidFill>
                <a:latin typeface="Lucida Sans"/>
                <a:cs typeface="Lucida Sans"/>
              </a:rPr>
              <a:t>GT:</a:t>
            </a:r>
            <a:r>
              <a:rPr sz="1100" spc="-95" dirty="0">
                <a:solidFill>
                  <a:prstClr val="black"/>
                </a:solidFill>
                <a:latin typeface="Lucida Sans"/>
                <a:cs typeface="Lucida Sans"/>
              </a:rPr>
              <a:t> </a:t>
            </a:r>
            <a:r>
              <a:rPr sz="1100" spc="-35" dirty="0">
                <a:solidFill>
                  <a:prstClr val="black"/>
                </a:solidFill>
                <a:latin typeface="Lucida Sans"/>
                <a:cs typeface="Lucida Sans"/>
              </a:rPr>
              <a:t>Two</a:t>
            </a:r>
            <a:r>
              <a:rPr sz="1100" spc="-95" dirty="0">
                <a:solidFill>
                  <a:prstClr val="black"/>
                </a:solidFill>
                <a:latin typeface="Lucida Sans"/>
                <a:cs typeface="Lucida Sans"/>
              </a:rPr>
              <a:t> </a:t>
            </a:r>
            <a:r>
              <a:rPr sz="1100" spc="-30" dirty="0">
                <a:solidFill>
                  <a:prstClr val="black"/>
                </a:solidFill>
                <a:latin typeface="Lucida Sans"/>
                <a:cs typeface="Lucida Sans"/>
              </a:rPr>
              <a:t>bear</a:t>
            </a:r>
            <a:r>
              <a:rPr sz="1100" spc="-95" dirty="0">
                <a:solidFill>
                  <a:prstClr val="black"/>
                </a:solidFill>
                <a:latin typeface="Lucida Sans"/>
                <a:cs typeface="Lucida Sans"/>
              </a:rPr>
              <a:t> </a:t>
            </a:r>
            <a:r>
              <a:rPr sz="1100" spc="-55" dirty="0">
                <a:solidFill>
                  <a:prstClr val="black"/>
                </a:solidFill>
                <a:latin typeface="Lucida Sans"/>
                <a:cs typeface="Lucida Sans"/>
              </a:rPr>
              <a:t>cubs</a:t>
            </a:r>
            <a:r>
              <a:rPr sz="1100" spc="-95" dirty="0">
                <a:solidFill>
                  <a:prstClr val="black"/>
                </a:solidFill>
                <a:latin typeface="Lucida Sans"/>
                <a:cs typeface="Lucida Sans"/>
              </a:rPr>
              <a:t> </a:t>
            </a:r>
            <a:r>
              <a:rPr sz="1100" spc="-20" dirty="0">
                <a:solidFill>
                  <a:prstClr val="black"/>
                </a:solidFill>
                <a:latin typeface="Lucida Sans"/>
                <a:cs typeface="Lucida Sans"/>
              </a:rPr>
              <a:t>are</a:t>
            </a:r>
            <a:r>
              <a:rPr sz="1100" spc="-95" dirty="0">
                <a:solidFill>
                  <a:prstClr val="black"/>
                </a:solidFill>
                <a:latin typeface="Lucida Sans"/>
                <a:cs typeface="Lucida Sans"/>
              </a:rPr>
              <a:t> </a:t>
            </a:r>
            <a:r>
              <a:rPr sz="1100" spc="-50" dirty="0">
                <a:solidFill>
                  <a:prstClr val="black"/>
                </a:solidFill>
                <a:latin typeface="Lucida Sans"/>
                <a:cs typeface="Lucida Sans"/>
              </a:rPr>
              <a:t>digging</a:t>
            </a:r>
            <a:r>
              <a:rPr sz="1100" spc="-95" dirty="0">
                <a:solidFill>
                  <a:prstClr val="black"/>
                </a:solidFill>
                <a:latin typeface="Lucida Sans"/>
                <a:cs typeface="Lucida Sans"/>
              </a:rPr>
              <a:t> </a:t>
            </a:r>
            <a:r>
              <a:rPr sz="1100" spc="-25" dirty="0">
                <a:solidFill>
                  <a:prstClr val="black"/>
                </a:solidFill>
                <a:latin typeface="Lucida Sans"/>
                <a:cs typeface="Lucida Sans"/>
              </a:rPr>
              <a:t>into</a:t>
            </a:r>
            <a:r>
              <a:rPr sz="1100" spc="-95" dirty="0">
                <a:solidFill>
                  <a:prstClr val="black"/>
                </a:solidFill>
                <a:latin typeface="Lucida Sans"/>
                <a:cs typeface="Lucida Sans"/>
              </a:rPr>
              <a:t> </a:t>
            </a:r>
            <a:r>
              <a:rPr sz="1100" spc="-20" dirty="0">
                <a:solidFill>
                  <a:prstClr val="black"/>
                </a:solidFill>
                <a:latin typeface="Lucida Sans"/>
                <a:cs typeface="Lucida Sans"/>
              </a:rPr>
              <a:t>dirt</a:t>
            </a:r>
            <a:r>
              <a:rPr sz="1100" spc="-95" dirty="0">
                <a:solidFill>
                  <a:prstClr val="black"/>
                </a:solidFill>
                <a:latin typeface="Lucida Sans"/>
                <a:cs typeface="Lucida Sans"/>
              </a:rPr>
              <a:t> </a:t>
            </a:r>
            <a:r>
              <a:rPr sz="1100" spc="-45" dirty="0">
                <a:solidFill>
                  <a:prstClr val="black"/>
                </a:solidFill>
                <a:latin typeface="Lucida Sans"/>
                <a:cs typeface="Lucida Sans"/>
              </a:rPr>
              <a:t>and</a:t>
            </a:r>
            <a:r>
              <a:rPr sz="1100" spc="-95" dirty="0">
                <a:solidFill>
                  <a:prstClr val="black"/>
                </a:solidFill>
                <a:latin typeface="Lucida Sans"/>
                <a:cs typeface="Lucida Sans"/>
              </a:rPr>
              <a:t> </a:t>
            </a:r>
            <a:r>
              <a:rPr sz="1100" spc="-25" dirty="0">
                <a:solidFill>
                  <a:prstClr val="black"/>
                </a:solidFill>
                <a:latin typeface="Lucida Sans"/>
                <a:cs typeface="Lucida Sans"/>
              </a:rPr>
              <a:t>plant</a:t>
            </a:r>
            <a:r>
              <a:rPr sz="1100" spc="-95" dirty="0">
                <a:solidFill>
                  <a:prstClr val="black"/>
                </a:solidFill>
                <a:latin typeface="Lucida Sans"/>
                <a:cs typeface="Lucida Sans"/>
              </a:rPr>
              <a:t> </a:t>
            </a:r>
            <a:r>
              <a:rPr sz="1100" spc="-15" dirty="0">
                <a:solidFill>
                  <a:prstClr val="black"/>
                </a:solidFill>
                <a:latin typeface="Lucida Sans"/>
                <a:cs typeface="Lucida Sans"/>
              </a:rPr>
              <a:t>matter  </a:t>
            </a:r>
            <a:r>
              <a:rPr sz="1100" spc="-5" dirty="0">
                <a:solidFill>
                  <a:prstClr val="black"/>
                </a:solidFill>
                <a:latin typeface="Lucida Sans"/>
                <a:cs typeface="Lucida Sans"/>
              </a:rPr>
              <a:t>at</a:t>
            </a:r>
            <a:r>
              <a:rPr sz="1100" spc="-110" dirty="0">
                <a:solidFill>
                  <a:prstClr val="black"/>
                </a:solidFill>
                <a:latin typeface="Lucida Sans"/>
                <a:cs typeface="Lucida Sans"/>
              </a:rPr>
              <a:t> </a:t>
            </a:r>
            <a:r>
              <a:rPr sz="1100" spc="-10" dirty="0">
                <a:solidFill>
                  <a:prstClr val="black"/>
                </a:solidFill>
                <a:latin typeface="Lucida Sans"/>
                <a:cs typeface="Lucida Sans"/>
              </a:rPr>
              <a:t>the</a:t>
            </a:r>
            <a:r>
              <a:rPr sz="1100" spc="-110" dirty="0">
                <a:solidFill>
                  <a:prstClr val="black"/>
                </a:solidFill>
                <a:latin typeface="Lucida Sans"/>
                <a:cs typeface="Lucida Sans"/>
              </a:rPr>
              <a:t> </a:t>
            </a:r>
            <a:r>
              <a:rPr sz="1100" spc="-40" dirty="0">
                <a:solidFill>
                  <a:prstClr val="black"/>
                </a:solidFill>
                <a:latin typeface="Lucida Sans"/>
                <a:cs typeface="Lucida Sans"/>
              </a:rPr>
              <a:t>base</a:t>
            </a:r>
            <a:r>
              <a:rPr sz="1100" spc="-110" dirty="0">
                <a:solidFill>
                  <a:prstClr val="black"/>
                </a:solidFill>
                <a:latin typeface="Lucida Sans"/>
                <a:cs typeface="Lucida Sans"/>
              </a:rPr>
              <a:t> </a:t>
            </a:r>
            <a:r>
              <a:rPr sz="1100" spc="-5" dirty="0">
                <a:solidFill>
                  <a:prstClr val="black"/>
                </a:solidFill>
                <a:latin typeface="Lucida Sans"/>
                <a:cs typeface="Lucida Sans"/>
              </a:rPr>
              <a:t>of</a:t>
            </a:r>
            <a:r>
              <a:rPr sz="1100" spc="-110" dirty="0">
                <a:solidFill>
                  <a:prstClr val="black"/>
                </a:solidFill>
                <a:latin typeface="Lucida Sans"/>
                <a:cs typeface="Lucida Sans"/>
              </a:rPr>
              <a:t> </a:t>
            </a:r>
            <a:r>
              <a:rPr sz="1100" spc="-35" dirty="0">
                <a:solidFill>
                  <a:prstClr val="black"/>
                </a:solidFill>
                <a:latin typeface="Lucida Sans"/>
                <a:cs typeface="Lucida Sans"/>
              </a:rPr>
              <a:t>a</a:t>
            </a:r>
            <a:r>
              <a:rPr sz="1100" spc="-110" dirty="0">
                <a:solidFill>
                  <a:prstClr val="black"/>
                </a:solidFill>
                <a:latin typeface="Lucida Sans"/>
                <a:cs typeface="Lucida Sans"/>
              </a:rPr>
              <a:t> </a:t>
            </a:r>
            <a:r>
              <a:rPr sz="1100" spc="-15" dirty="0">
                <a:solidFill>
                  <a:prstClr val="black"/>
                </a:solidFill>
                <a:latin typeface="Lucida Sans"/>
                <a:cs typeface="Lucida Sans"/>
              </a:rPr>
              <a:t>tree.</a:t>
            </a:r>
            <a:endParaRPr sz="1100">
              <a:solidFill>
                <a:prstClr val="black"/>
              </a:solidFill>
              <a:latin typeface="Lucida Sans"/>
              <a:cs typeface="Lucida Sans"/>
            </a:endParaRPr>
          </a:p>
        </p:txBody>
      </p:sp>
      <p:sp>
        <p:nvSpPr>
          <p:cNvPr id="12" name="object 12"/>
          <p:cNvSpPr txBox="1"/>
          <p:nvPr/>
        </p:nvSpPr>
        <p:spPr>
          <a:xfrm>
            <a:off x="4815255" y="4855678"/>
            <a:ext cx="3517900" cy="808990"/>
          </a:xfrm>
          <a:prstGeom prst="rect">
            <a:avLst/>
          </a:prstGeom>
        </p:spPr>
        <p:txBody>
          <a:bodyPr vert="horz" wrap="square" lIns="0" tIns="0" rIns="0" bIns="0" rtlCol="0">
            <a:spAutoFit/>
          </a:bodyPr>
          <a:lstStyle/>
          <a:p>
            <a:pPr marL="12700" marR="683260" algn="just">
              <a:lnSpc>
                <a:spcPct val="119300"/>
              </a:lnSpc>
            </a:pPr>
            <a:r>
              <a:rPr sz="1100" spc="-35" dirty="0">
                <a:solidFill>
                  <a:prstClr val="black"/>
                </a:solidFill>
                <a:latin typeface="Lucida Sans"/>
                <a:cs typeface="Lucida Sans"/>
              </a:rPr>
              <a:t>FGM:</a:t>
            </a:r>
            <a:r>
              <a:rPr sz="1100" spc="-100" dirty="0">
                <a:solidFill>
                  <a:prstClr val="black"/>
                </a:solidFill>
                <a:latin typeface="Lucida Sans"/>
                <a:cs typeface="Lucida Sans"/>
              </a:rPr>
              <a:t> </a:t>
            </a:r>
            <a:r>
              <a:rPr sz="1100" spc="-30" dirty="0">
                <a:solidFill>
                  <a:prstClr val="black"/>
                </a:solidFill>
                <a:latin typeface="Lucida Sans"/>
                <a:cs typeface="Lucida Sans"/>
              </a:rPr>
              <a:t>A</a:t>
            </a:r>
            <a:r>
              <a:rPr sz="1100" spc="-100" dirty="0">
                <a:solidFill>
                  <a:prstClr val="black"/>
                </a:solidFill>
                <a:latin typeface="Lucida Sans"/>
                <a:cs typeface="Lucida Sans"/>
              </a:rPr>
              <a:t> </a:t>
            </a:r>
            <a:r>
              <a:rPr sz="1100" spc="-40" dirty="0">
                <a:solidFill>
                  <a:prstClr val="black"/>
                </a:solidFill>
                <a:latin typeface="Lucida Sans"/>
                <a:cs typeface="Lucida Sans"/>
              </a:rPr>
              <a:t>person</a:t>
            </a:r>
            <a:r>
              <a:rPr sz="1100" spc="-100" dirty="0">
                <a:solidFill>
                  <a:prstClr val="black"/>
                </a:solidFill>
                <a:latin typeface="Lucida Sans"/>
                <a:cs typeface="Lucida Sans"/>
              </a:rPr>
              <a:t> </a:t>
            </a:r>
            <a:r>
              <a:rPr sz="1100" spc="-55" dirty="0">
                <a:solidFill>
                  <a:prstClr val="black"/>
                </a:solidFill>
                <a:latin typeface="Lucida Sans"/>
                <a:cs typeface="Lucida Sans"/>
              </a:rPr>
              <a:t>is</a:t>
            </a:r>
            <a:r>
              <a:rPr sz="1100" spc="-100" dirty="0">
                <a:solidFill>
                  <a:prstClr val="black"/>
                </a:solidFill>
                <a:latin typeface="Lucida Sans"/>
                <a:cs typeface="Lucida Sans"/>
              </a:rPr>
              <a:t> </a:t>
            </a:r>
            <a:r>
              <a:rPr sz="1100" spc="-45" dirty="0">
                <a:solidFill>
                  <a:prstClr val="black"/>
                </a:solidFill>
                <a:latin typeface="Lucida Sans"/>
                <a:cs typeface="Lucida Sans"/>
              </a:rPr>
              <a:t>riding</a:t>
            </a:r>
            <a:r>
              <a:rPr sz="1100" spc="-100" dirty="0">
                <a:solidFill>
                  <a:prstClr val="black"/>
                </a:solidFill>
                <a:latin typeface="Lucida Sans"/>
                <a:cs typeface="Lucida Sans"/>
              </a:rPr>
              <a:t> </a:t>
            </a:r>
            <a:r>
              <a:rPr sz="1100" spc="-35" dirty="0">
                <a:solidFill>
                  <a:prstClr val="black"/>
                </a:solidFill>
                <a:latin typeface="Lucida Sans"/>
                <a:cs typeface="Lucida Sans"/>
              </a:rPr>
              <a:t>a</a:t>
            </a:r>
            <a:r>
              <a:rPr sz="1100" spc="-100" dirty="0">
                <a:solidFill>
                  <a:prstClr val="black"/>
                </a:solidFill>
                <a:latin typeface="Lucida Sans"/>
                <a:cs typeface="Lucida Sans"/>
              </a:rPr>
              <a:t> </a:t>
            </a:r>
            <a:r>
              <a:rPr sz="1100" spc="-35" dirty="0">
                <a:solidFill>
                  <a:prstClr val="black"/>
                </a:solidFill>
                <a:latin typeface="Lucida Sans"/>
                <a:cs typeface="Lucida Sans"/>
              </a:rPr>
              <a:t>horse</a:t>
            </a:r>
            <a:r>
              <a:rPr sz="1100" spc="-100" dirty="0">
                <a:solidFill>
                  <a:prstClr val="black"/>
                </a:solidFill>
                <a:latin typeface="Lucida Sans"/>
                <a:cs typeface="Lucida Sans"/>
              </a:rPr>
              <a:t> </a:t>
            </a:r>
            <a:r>
              <a:rPr sz="1100" spc="-40" dirty="0">
                <a:solidFill>
                  <a:prstClr val="black"/>
                </a:solidFill>
                <a:latin typeface="Lucida Sans"/>
                <a:cs typeface="Lucida Sans"/>
              </a:rPr>
              <a:t>on</a:t>
            </a:r>
            <a:r>
              <a:rPr sz="1100" spc="-100" dirty="0">
                <a:solidFill>
                  <a:prstClr val="black"/>
                </a:solidFill>
                <a:latin typeface="Lucida Sans"/>
                <a:cs typeface="Lucida Sans"/>
              </a:rPr>
              <a:t> </a:t>
            </a:r>
            <a:r>
              <a:rPr sz="1100" spc="-10" dirty="0">
                <a:solidFill>
                  <a:prstClr val="black"/>
                </a:solidFill>
                <a:latin typeface="Lucida Sans"/>
                <a:cs typeface="Lucida Sans"/>
              </a:rPr>
              <a:t>the</a:t>
            </a:r>
            <a:r>
              <a:rPr sz="1100" spc="-100" dirty="0">
                <a:solidFill>
                  <a:prstClr val="black"/>
                </a:solidFill>
                <a:latin typeface="Lucida Sans"/>
                <a:cs typeface="Lucida Sans"/>
              </a:rPr>
              <a:t> </a:t>
            </a:r>
            <a:r>
              <a:rPr sz="1100" spc="-35" dirty="0">
                <a:solidFill>
                  <a:prstClr val="black"/>
                </a:solidFill>
                <a:latin typeface="Lucida Sans"/>
                <a:cs typeface="Lucida Sans"/>
              </a:rPr>
              <a:t>stage.  </a:t>
            </a:r>
            <a:r>
              <a:rPr sz="1100" spc="-60" dirty="0">
                <a:solidFill>
                  <a:prstClr val="black"/>
                </a:solidFill>
                <a:latin typeface="Lucida Sans"/>
                <a:cs typeface="Lucida Sans"/>
              </a:rPr>
              <a:t>YT:</a:t>
            </a:r>
            <a:r>
              <a:rPr sz="1100" spc="-100" dirty="0">
                <a:solidFill>
                  <a:prstClr val="black"/>
                </a:solidFill>
                <a:latin typeface="Lucida Sans"/>
                <a:cs typeface="Lucida Sans"/>
              </a:rPr>
              <a:t> </a:t>
            </a:r>
            <a:r>
              <a:rPr sz="1100" spc="-30" dirty="0">
                <a:solidFill>
                  <a:prstClr val="black"/>
                </a:solidFill>
                <a:latin typeface="Lucida Sans"/>
                <a:cs typeface="Lucida Sans"/>
              </a:rPr>
              <a:t>A</a:t>
            </a:r>
            <a:r>
              <a:rPr sz="1100" spc="-100" dirty="0">
                <a:solidFill>
                  <a:prstClr val="black"/>
                </a:solidFill>
                <a:latin typeface="Lucida Sans"/>
                <a:cs typeface="Lucida Sans"/>
              </a:rPr>
              <a:t> </a:t>
            </a:r>
            <a:r>
              <a:rPr sz="1100" spc="-40" dirty="0">
                <a:solidFill>
                  <a:prstClr val="black"/>
                </a:solidFill>
                <a:latin typeface="Lucida Sans"/>
                <a:cs typeface="Lucida Sans"/>
              </a:rPr>
              <a:t>group</a:t>
            </a:r>
            <a:r>
              <a:rPr sz="1100" spc="-100" dirty="0">
                <a:solidFill>
                  <a:prstClr val="black"/>
                </a:solidFill>
                <a:latin typeface="Lucida Sans"/>
                <a:cs typeface="Lucida Sans"/>
              </a:rPr>
              <a:t> </a:t>
            </a:r>
            <a:r>
              <a:rPr sz="1100" spc="-5" dirty="0">
                <a:solidFill>
                  <a:prstClr val="black"/>
                </a:solidFill>
                <a:latin typeface="Lucida Sans"/>
                <a:cs typeface="Lucida Sans"/>
              </a:rPr>
              <a:t>of</a:t>
            </a:r>
            <a:r>
              <a:rPr sz="1100" spc="-100" dirty="0">
                <a:solidFill>
                  <a:prstClr val="black"/>
                </a:solidFill>
                <a:latin typeface="Lucida Sans"/>
                <a:cs typeface="Lucida Sans"/>
              </a:rPr>
              <a:t> </a:t>
            </a:r>
            <a:r>
              <a:rPr sz="1100" spc="-40" dirty="0">
                <a:solidFill>
                  <a:prstClr val="black"/>
                </a:solidFill>
                <a:latin typeface="Lucida Sans"/>
                <a:cs typeface="Lucida Sans"/>
              </a:rPr>
              <a:t>playing</a:t>
            </a:r>
            <a:r>
              <a:rPr sz="1100" spc="-100" dirty="0">
                <a:solidFill>
                  <a:prstClr val="black"/>
                </a:solidFill>
                <a:latin typeface="Lucida Sans"/>
                <a:cs typeface="Lucida Sans"/>
              </a:rPr>
              <a:t> </a:t>
            </a:r>
            <a:r>
              <a:rPr sz="1100" spc="-20" dirty="0">
                <a:solidFill>
                  <a:prstClr val="black"/>
                </a:solidFill>
                <a:latin typeface="Lucida Sans"/>
                <a:cs typeface="Lucida Sans"/>
              </a:rPr>
              <a:t>are</a:t>
            </a:r>
            <a:r>
              <a:rPr sz="1100" spc="-100" dirty="0">
                <a:solidFill>
                  <a:prstClr val="black"/>
                </a:solidFill>
                <a:latin typeface="Lucida Sans"/>
                <a:cs typeface="Lucida Sans"/>
              </a:rPr>
              <a:t> </a:t>
            </a:r>
            <a:r>
              <a:rPr sz="1100" spc="-40" dirty="0">
                <a:solidFill>
                  <a:prstClr val="black"/>
                </a:solidFill>
                <a:latin typeface="Lucida Sans"/>
                <a:cs typeface="Lucida Sans"/>
              </a:rPr>
              <a:t>playing</a:t>
            </a:r>
            <a:r>
              <a:rPr sz="1100" spc="-100" dirty="0">
                <a:solidFill>
                  <a:prstClr val="black"/>
                </a:solidFill>
                <a:latin typeface="Lucida Sans"/>
                <a:cs typeface="Lucida Sans"/>
              </a:rPr>
              <a:t> </a:t>
            </a:r>
            <a:r>
              <a:rPr sz="1100" spc="-50" dirty="0">
                <a:solidFill>
                  <a:prstClr val="black"/>
                </a:solidFill>
                <a:latin typeface="Lucida Sans"/>
                <a:cs typeface="Lucida Sans"/>
              </a:rPr>
              <a:t>in</a:t>
            </a:r>
            <a:r>
              <a:rPr sz="1100" spc="-100" dirty="0">
                <a:solidFill>
                  <a:prstClr val="black"/>
                </a:solidFill>
                <a:latin typeface="Lucida Sans"/>
                <a:cs typeface="Lucida Sans"/>
              </a:rPr>
              <a:t> </a:t>
            </a:r>
            <a:r>
              <a:rPr sz="1100" spc="-10" dirty="0">
                <a:solidFill>
                  <a:prstClr val="black"/>
                </a:solidFill>
                <a:latin typeface="Lucida Sans"/>
                <a:cs typeface="Lucida Sans"/>
              </a:rPr>
              <a:t>the</a:t>
            </a:r>
            <a:r>
              <a:rPr sz="1100" spc="-100" dirty="0">
                <a:solidFill>
                  <a:prstClr val="black"/>
                </a:solidFill>
                <a:latin typeface="Lucida Sans"/>
                <a:cs typeface="Lucida Sans"/>
              </a:rPr>
              <a:t> </a:t>
            </a:r>
            <a:r>
              <a:rPr sz="1100" spc="-40" dirty="0">
                <a:solidFill>
                  <a:prstClr val="black"/>
                </a:solidFill>
                <a:latin typeface="Lucida Sans"/>
                <a:cs typeface="Lucida Sans"/>
              </a:rPr>
              <a:t>ball.  </a:t>
            </a:r>
            <a:r>
              <a:rPr sz="1100" spc="-45" dirty="0">
                <a:solidFill>
                  <a:prstClr val="black"/>
                </a:solidFill>
                <a:latin typeface="Lucida Sans"/>
                <a:cs typeface="Lucida Sans"/>
              </a:rPr>
              <a:t>I+V:</a:t>
            </a:r>
            <a:r>
              <a:rPr sz="1100" spc="-110" dirty="0">
                <a:solidFill>
                  <a:prstClr val="black"/>
                </a:solidFill>
                <a:latin typeface="Lucida Sans"/>
                <a:cs typeface="Lucida Sans"/>
              </a:rPr>
              <a:t> </a:t>
            </a:r>
            <a:r>
              <a:rPr sz="1100" b="1" spc="-20" dirty="0">
                <a:solidFill>
                  <a:prstClr val="black"/>
                </a:solidFill>
                <a:latin typeface="Lucida Sans"/>
                <a:cs typeface="Lucida Sans"/>
              </a:rPr>
              <a:t>A</a:t>
            </a:r>
            <a:r>
              <a:rPr sz="1100" b="1" spc="-100" dirty="0">
                <a:solidFill>
                  <a:prstClr val="black"/>
                </a:solidFill>
                <a:latin typeface="Lucida Sans"/>
                <a:cs typeface="Lucida Sans"/>
              </a:rPr>
              <a:t> </a:t>
            </a:r>
            <a:r>
              <a:rPr sz="1100" b="1" spc="-35" dirty="0">
                <a:solidFill>
                  <a:prstClr val="black"/>
                </a:solidFill>
                <a:latin typeface="Lucida Sans"/>
                <a:cs typeface="Lucida Sans"/>
              </a:rPr>
              <a:t>basketball</a:t>
            </a:r>
            <a:r>
              <a:rPr sz="1100" b="1" spc="-100" dirty="0">
                <a:solidFill>
                  <a:prstClr val="black"/>
                </a:solidFill>
                <a:latin typeface="Lucida Sans"/>
                <a:cs typeface="Lucida Sans"/>
              </a:rPr>
              <a:t> </a:t>
            </a:r>
            <a:r>
              <a:rPr sz="1100" b="1" spc="-35" dirty="0">
                <a:solidFill>
                  <a:prstClr val="black"/>
                </a:solidFill>
                <a:latin typeface="Lucida Sans"/>
                <a:cs typeface="Lucida Sans"/>
              </a:rPr>
              <a:t>player</a:t>
            </a:r>
            <a:r>
              <a:rPr sz="1100" b="1" spc="-100" dirty="0">
                <a:solidFill>
                  <a:prstClr val="black"/>
                </a:solidFill>
                <a:latin typeface="Lucida Sans"/>
                <a:cs typeface="Lucida Sans"/>
              </a:rPr>
              <a:t> </a:t>
            </a:r>
            <a:r>
              <a:rPr sz="1100" b="1" spc="-65" dirty="0">
                <a:solidFill>
                  <a:prstClr val="black"/>
                </a:solidFill>
                <a:latin typeface="Lucida Sans"/>
                <a:cs typeface="Lucida Sans"/>
              </a:rPr>
              <a:t>is</a:t>
            </a:r>
            <a:r>
              <a:rPr sz="1100" b="1" spc="-100" dirty="0">
                <a:solidFill>
                  <a:prstClr val="black"/>
                </a:solidFill>
                <a:latin typeface="Lucida Sans"/>
                <a:cs typeface="Lucida Sans"/>
              </a:rPr>
              <a:t> </a:t>
            </a:r>
            <a:r>
              <a:rPr sz="1100" b="1" spc="-55" dirty="0">
                <a:solidFill>
                  <a:prstClr val="black"/>
                </a:solidFill>
                <a:latin typeface="Lucida Sans"/>
                <a:cs typeface="Lucida Sans"/>
              </a:rPr>
              <a:t>playing</a:t>
            </a:r>
            <a:r>
              <a:rPr sz="1100" spc="-55" dirty="0">
                <a:solidFill>
                  <a:prstClr val="black"/>
                </a:solidFill>
                <a:latin typeface="Lucida Sans"/>
                <a:cs typeface="Lucida Sans"/>
              </a:rPr>
              <a:t>.</a:t>
            </a:r>
            <a:endParaRPr sz="1100">
              <a:solidFill>
                <a:prstClr val="black"/>
              </a:solidFill>
              <a:latin typeface="Lucida Sans"/>
              <a:cs typeface="Lucida Sans"/>
            </a:endParaRPr>
          </a:p>
          <a:p>
            <a:pPr marL="12700" algn="just">
              <a:spcBef>
                <a:spcPts val="254"/>
              </a:spcBef>
            </a:pPr>
            <a:r>
              <a:rPr sz="1100" spc="-70" dirty="0">
                <a:solidFill>
                  <a:prstClr val="black"/>
                </a:solidFill>
                <a:latin typeface="Lucida Sans"/>
                <a:cs typeface="Lucida Sans"/>
              </a:rPr>
              <a:t>GT:</a:t>
            </a:r>
            <a:r>
              <a:rPr sz="1100" spc="-100" dirty="0">
                <a:solidFill>
                  <a:prstClr val="black"/>
                </a:solidFill>
                <a:latin typeface="Lucida Sans"/>
                <a:cs typeface="Lucida Sans"/>
              </a:rPr>
              <a:t> </a:t>
            </a:r>
            <a:r>
              <a:rPr sz="1100" spc="-25" dirty="0">
                <a:solidFill>
                  <a:prstClr val="black"/>
                </a:solidFill>
                <a:latin typeface="Lucida Sans"/>
                <a:cs typeface="Lucida Sans"/>
              </a:rPr>
              <a:t>Dwayne</a:t>
            </a:r>
            <a:r>
              <a:rPr sz="1100" spc="-100" dirty="0">
                <a:solidFill>
                  <a:prstClr val="black"/>
                </a:solidFill>
                <a:latin typeface="Lucida Sans"/>
                <a:cs typeface="Lucida Sans"/>
              </a:rPr>
              <a:t> </a:t>
            </a:r>
            <a:r>
              <a:rPr sz="1100" spc="-20" dirty="0">
                <a:solidFill>
                  <a:prstClr val="black"/>
                </a:solidFill>
                <a:latin typeface="Lucida Sans"/>
                <a:cs typeface="Lucida Sans"/>
              </a:rPr>
              <a:t>wade</a:t>
            </a:r>
            <a:r>
              <a:rPr sz="1100" spc="-100" dirty="0">
                <a:solidFill>
                  <a:prstClr val="black"/>
                </a:solidFill>
                <a:latin typeface="Lucida Sans"/>
                <a:cs typeface="Lucida Sans"/>
              </a:rPr>
              <a:t> </a:t>
            </a:r>
            <a:r>
              <a:rPr sz="1100" spc="-35" dirty="0">
                <a:solidFill>
                  <a:prstClr val="black"/>
                </a:solidFill>
                <a:latin typeface="Lucida Sans"/>
                <a:cs typeface="Lucida Sans"/>
              </a:rPr>
              <a:t>does</a:t>
            </a:r>
            <a:r>
              <a:rPr sz="1100" spc="-100" dirty="0">
                <a:solidFill>
                  <a:prstClr val="black"/>
                </a:solidFill>
                <a:latin typeface="Lucida Sans"/>
                <a:cs typeface="Lucida Sans"/>
              </a:rPr>
              <a:t> </a:t>
            </a:r>
            <a:r>
              <a:rPr sz="1100" spc="-35" dirty="0">
                <a:solidFill>
                  <a:prstClr val="black"/>
                </a:solidFill>
                <a:latin typeface="Lucida Sans"/>
                <a:cs typeface="Lucida Sans"/>
              </a:rPr>
              <a:t>a</a:t>
            </a:r>
            <a:r>
              <a:rPr sz="1100" spc="-100" dirty="0">
                <a:solidFill>
                  <a:prstClr val="black"/>
                </a:solidFill>
                <a:latin typeface="Lucida Sans"/>
                <a:cs typeface="Lucida Sans"/>
              </a:rPr>
              <a:t> </a:t>
            </a:r>
            <a:r>
              <a:rPr sz="1100" spc="-30" dirty="0">
                <a:solidFill>
                  <a:prstClr val="black"/>
                </a:solidFill>
                <a:latin typeface="Lucida Sans"/>
                <a:cs typeface="Lucida Sans"/>
              </a:rPr>
              <a:t>fancy</a:t>
            </a:r>
            <a:r>
              <a:rPr sz="1100" spc="-100" dirty="0">
                <a:solidFill>
                  <a:prstClr val="black"/>
                </a:solidFill>
                <a:latin typeface="Lucida Sans"/>
                <a:cs typeface="Lucida Sans"/>
              </a:rPr>
              <a:t> </a:t>
            </a:r>
            <a:r>
              <a:rPr sz="1100" spc="-35" dirty="0">
                <a:solidFill>
                  <a:prstClr val="black"/>
                </a:solidFill>
                <a:latin typeface="Lucida Sans"/>
                <a:cs typeface="Lucida Sans"/>
              </a:rPr>
              <a:t>layup</a:t>
            </a:r>
            <a:r>
              <a:rPr sz="1100" spc="-100" dirty="0">
                <a:solidFill>
                  <a:prstClr val="black"/>
                </a:solidFill>
                <a:latin typeface="Lucida Sans"/>
                <a:cs typeface="Lucida Sans"/>
              </a:rPr>
              <a:t> </a:t>
            </a:r>
            <a:r>
              <a:rPr sz="1100" spc="-50" dirty="0">
                <a:solidFill>
                  <a:prstClr val="black"/>
                </a:solidFill>
                <a:latin typeface="Lucida Sans"/>
                <a:cs typeface="Lucida Sans"/>
              </a:rPr>
              <a:t>in</a:t>
            </a:r>
            <a:r>
              <a:rPr sz="1100" spc="-100" dirty="0">
                <a:solidFill>
                  <a:prstClr val="black"/>
                </a:solidFill>
                <a:latin typeface="Lucida Sans"/>
                <a:cs typeface="Lucida Sans"/>
              </a:rPr>
              <a:t> </a:t>
            </a:r>
            <a:r>
              <a:rPr sz="1100" spc="-45" dirty="0">
                <a:solidFill>
                  <a:prstClr val="black"/>
                </a:solidFill>
                <a:latin typeface="Lucida Sans"/>
                <a:cs typeface="Lucida Sans"/>
              </a:rPr>
              <a:t>an</a:t>
            </a:r>
            <a:r>
              <a:rPr sz="1100" spc="-100" dirty="0">
                <a:solidFill>
                  <a:prstClr val="black"/>
                </a:solidFill>
                <a:latin typeface="Lucida Sans"/>
                <a:cs typeface="Lucida Sans"/>
              </a:rPr>
              <a:t> </a:t>
            </a:r>
            <a:r>
              <a:rPr sz="1100" spc="-25" dirty="0">
                <a:solidFill>
                  <a:prstClr val="black"/>
                </a:solidFill>
                <a:latin typeface="Lucida Sans"/>
                <a:cs typeface="Lucida Sans"/>
              </a:rPr>
              <a:t>allstar</a:t>
            </a:r>
            <a:r>
              <a:rPr sz="1100" spc="-100" dirty="0">
                <a:solidFill>
                  <a:prstClr val="black"/>
                </a:solidFill>
                <a:latin typeface="Lucida Sans"/>
                <a:cs typeface="Lucida Sans"/>
              </a:rPr>
              <a:t> </a:t>
            </a:r>
            <a:r>
              <a:rPr sz="1100" spc="-50" dirty="0">
                <a:solidFill>
                  <a:prstClr val="black"/>
                </a:solidFill>
                <a:latin typeface="Lucida Sans"/>
                <a:cs typeface="Lucida Sans"/>
              </a:rPr>
              <a:t>game.</a:t>
            </a:r>
            <a:endParaRPr sz="1100">
              <a:solidFill>
                <a:prstClr val="black"/>
              </a:solidFill>
              <a:latin typeface="Lucida Sans"/>
              <a:cs typeface="Lucida Sans"/>
            </a:endParaRPr>
          </a:p>
        </p:txBody>
      </p:sp>
      <p:sp>
        <p:nvSpPr>
          <p:cNvPr id="13" name="object 13"/>
          <p:cNvSpPr/>
          <p:nvPr/>
        </p:nvSpPr>
        <p:spPr>
          <a:xfrm>
            <a:off x="5062265" y="3708745"/>
            <a:ext cx="1232970" cy="1078497"/>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14" name="object 14"/>
          <p:cNvSpPr/>
          <p:nvPr/>
        </p:nvSpPr>
        <p:spPr>
          <a:xfrm>
            <a:off x="6376613" y="3708745"/>
            <a:ext cx="1232947" cy="1078497"/>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15" name="object 15"/>
          <p:cNvSpPr txBox="1">
            <a:spLocks noGrp="1"/>
          </p:cNvSpPr>
          <p:nvPr>
            <p:ph type="sldNum" sz="quarter" idx="7"/>
          </p:nvPr>
        </p:nvSpPr>
        <p:spPr>
          <a:xfrm>
            <a:off x="8810754" y="8192689"/>
            <a:ext cx="234950" cy="179536"/>
          </a:xfrm>
          <a:prstGeom prst="rect">
            <a:avLst/>
          </a:prstGeom>
        </p:spPr>
        <p:txBody>
          <a:bodyPr vert="horz" wrap="square" lIns="0" tIns="0" rIns="0" bIns="0" rtlCol="0">
            <a:spAutoFit/>
          </a:bodyPr>
          <a:lstStyle/>
          <a:p>
            <a:pPr marL="25400">
              <a:lnSpc>
                <a:spcPts val="1415"/>
              </a:lnSpc>
            </a:pPr>
            <a:fld id="{81D60167-4931-47E6-BA6A-407CBD079E47}" type="slidenum">
              <a:rPr spc="-5" dirty="0">
                <a:solidFill>
                  <a:prstClr val="black"/>
                </a:solidFill>
              </a:rPr>
              <a:pPr marL="25400">
                <a:lnSpc>
                  <a:spcPts val="1415"/>
                </a:lnSpc>
              </a:pPr>
              <a:t>47</a:t>
            </a:fld>
            <a:endParaRPr spc="-5" dirty="0">
              <a:solidFill>
                <a:prstClr val="black"/>
              </a:solidFill>
            </a:endParaRPr>
          </a:p>
        </p:txBody>
      </p:sp>
      <p:sp>
        <p:nvSpPr>
          <p:cNvPr id="16" name="TextBox 15"/>
          <p:cNvSpPr txBox="1"/>
          <p:nvPr/>
        </p:nvSpPr>
        <p:spPr>
          <a:xfrm>
            <a:off x="0" y="6564959"/>
            <a:ext cx="7565148" cy="276999"/>
          </a:xfrm>
          <a:prstGeom prst="rect">
            <a:avLst/>
          </a:prstGeom>
          <a:noFill/>
        </p:spPr>
        <p:txBody>
          <a:bodyPr wrap="none" rtlCol="0">
            <a:spAutoFit/>
          </a:bodyPr>
          <a:lstStyle/>
          <a:p>
            <a:r>
              <a:rPr lang="en-US" sz="1200" dirty="0" err="1"/>
              <a:t>Venugopalan</a:t>
            </a:r>
            <a:r>
              <a:rPr lang="en-US" sz="1200" dirty="0"/>
              <a:t> et al., “Translating Videos to Natural Language using Deep Recurrent Neural Networks”, NAACL-HTL 2015</a:t>
            </a:r>
          </a:p>
        </p:txBody>
      </p:sp>
      <p:sp>
        <p:nvSpPr>
          <p:cNvPr id="20"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Tree>
    <p:extLst>
      <p:ext uri="{BB962C8B-B14F-4D97-AF65-F5344CB8AC3E}">
        <p14:creationId xmlns:p14="http://schemas.microsoft.com/office/powerpoint/2010/main" val="3879890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23385" y="5044317"/>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1064522" y="4923817"/>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170310" y="5101542"/>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1123410" y="5001967"/>
            <a:ext cx="688548" cy="468199"/>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p:nvPr/>
        </p:nvSpPr>
        <p:spPr>
          <a:xfrm>
            <a:off x="2316395" y="5001966"/>
            <a:ext cx="855980" cy="388568"/>
          </a:xfrm>
          <a:prstGeom prst="rect">
            <a:avLst/>
          </a:prstGeom>
        </p:spPr>
        <p:txBody>
          <a:bodyPr vert="horz" wrap="square" lIns="0" tIns="3810" rIns="0" bIns="0" rtlCol="0">
            <a:spAutoFit/>
          </a:bodyPr>
          <a:lstStyle/>
          <a:p>
            <a:pPr>
              <a:spcBef>
                <a:spcPts val="30"/>
              </a:spcBef>
            </a:pPr>
            <a:endParaRPr sz="1100">
              <a:solidFill>
                <a:prstClr val="black"/>
              </a:solidFill>
              <a:latin typeface="Times New Roman"/>
              <a:cs typeface="Times New Roman"/>
            </a:endParaRPr>
          </a:p>
          <a:p>
            <a:pPr marL="126364"/>
            <a:r>
              <a:rPr sz="1400" spc="-5" dirty="0">
                <a:solidFill>
                  <a:prstClr val="black"/>
                </a:solidFill>
                <a:latin typeface="Arial"/>
                <a:cs typeface="Arial"/>
              </a:rPr>
              <a:t>Encode</a:t>
            </a:r>
            <a:endParaRPr sz="1400">
              <a:solidFill>
                <a:prstClr val="black"/>
              </a:solidFill>
              <a:latin typeface="Arial"/>
              <a:cs typeface="Arial"/>
            </a:endParaRPr>
          </a:p>
        </p:txBody>
      </p:sp>
      <p:sp>
        <p:nvSpPr>
          <p:cNvPr id="8" name="object 8"/>
          <p:cNvSpPr txBox="1"/>
          <p:nvPr/>
        </p:nvSpPr>
        <p:spPr>
          <a:xfrm>
            <a:off x="6889911" y="2394737"/>
            <a:ext cx="2049145" cy="215444"/>
          </a:xfrm>
          <a:prstGeom prst="rect">
            <a:avLst/>
          </a:prstGeom>
        </p:spPr>
        <p:txBody>
          <a:bodyPr vert="horz" wrap="square" lIns="0" tIns="0" rIns="0" bIns="0" rtlCol="0">
            <a:spAutoFit/>
          </a:bodyPr>
          <a:lstStyle/>
          <a:p>
            <a:pPr marL="12700"/>
            <a:r>
              <a:rPr sz="1400" spc="-5" dirty="0">
                <a:solidFill>
                  <a:srgbClr val="424242"/>
                </a:solidFill>
                <a:latin typeface="Arial"/>
                <a:cs typeface="Arial"/>
              </a:rPr>
              <a:t>[Sutskever et al. NIPS’14]</a:t>
            </a:r>
            <a:endParaRPr sz="1400">
              <a:solidFill>
                <a:prstClr val="black"/>
              </a:solidFill>
              <a:latin typeface="Arial"/>
              <a:cs typeface="Arial"/>
            </a:endParaRPr>
          </a:p>
        </p:txBody>
      </p:sp>
      <p:sp>
        <p:nvSpPr>
          <p:cNvPr id="9" name="object 9"/>
          <p:cNvSpPr txBox="1"/>
          <p:nvPr/>
        </p:nvSpPr>
        <p:spPr>
          <a:xfrm>
            <a:off x="6889911" y="3147092"/>
            <a:ext cx="2059939" cy="489584"/>
          </a:xfrm>
          <a:prstGeom prst="rect">
            <a:avLst/>
          </a:prstGeom>
        </p:spPr>
        <p:txBody>
          <a:bodyPr vert="horz" wrap="square" lIns="0" tIns="0" rIns="0" bIns="0" rtlCol="0">
            <a:spAutoFit/>
          </a:bodyPr>
          <a:lstStyle/>
          <a:p>
            <a:pPr marL="12700" marR="5080">
              <a:lnSpc>
                <a:spcPct val="112100"/>
              </a:lnSpc>
            </a:pPr>
            <a:r>
              <a:rPr sz="1400" spc="-5" dirty="0">
                <a:solidFill>
                  <a:srgbClr val="424242"/>
                </a:solidFill>
                <a:latin typeface="Arial"/>
                <a:cs typeface="Arial"/>
              </a:rPr>
              <a:t>[Donahue et al. CVPR’15]  [Vinyals et al.</a:t>
            </a:r>
            <a:r>
              <a:rPr sz="1400" spc="-15" dirty="0">
                <a:solidFill>
                  <a:srgbClr val="424242"/>
                </a:solidFill>
                <a:latin typeface="Arial"/>
                <a:cs typeface="Arial"/>
              </a:rPr>
              <a:t> </a:t>
            </a:r>
            <a:r>
              <a:rPr sz="1400" spc="-5" dirty="0">
                <a:solidFill>
                  <a:srgbClr val="424242"/>
                </a:solidFill>
                <a:latin typeface="Arial"/>
                <a:cs typeface="Arial"/>
              </a:rPr>
              <a:t>CVPR’15]</a:t>
            </a:r>
            <a:endParaRPr sz="1400">
              <a:solidFill>
                <a:prstClr val="black"/>
              </a:solidFill>
              <a:latin typeface="Arial"/>
              <a:cs typeface="Arial"/>
            </a:endParaRPr>
          </a:p>
        </p:txBody>
      </p:sp>
      <p:sp>
        <p:nvSpPr>
          <p:cNvPr id="10" name="object 10"/>
          <p:cNvSpPr txBox="1"/>
          <p:nvPr/>
        </p:nvSpPr>
        <p:spPr>
          <a:xfrm>
            <a:off x="1020654" y="2323297"/>
            <a:ext cx="776605" cy="436017"/>
          </a:xfrm>
          <a:prstGeom prst="rect">
            <a:avLst/>
          </a:prstGeom>
        </p:spPr>
        <p:txBody>
          <a:bodyPr vert="horz" wrap="square" lIns="0" tIns="0" rIns="0" bIns="0" rtlCol="0">
            <a:spAutoFit/>
          </a:bodyPr>
          <a:lstStyle/>
          <a:p>
            <a:pPr marL="12700" marR="5080" indent="83820">
              <a:lnSpc>
                <a:spcPts val="1650"/>
              </a:lnSpc>
            </a:pPr>
            <a:r>
              <a:rPr sz="1400" spc="-5" dirty="0">
                <a:solidFill>
                  <a:prstClr val="black"/>
                </a:solidFill>
                <a:latin typeface="Arial"/>
                <a:cs typeface="Arial"/>
              </a:rPr>
              <a:t>English  Sentence</a:t>
            </a:r>
            <a:endParaRPr sz="1400">
              <a:solidFill>
                <a:prstClr val="black"/>
              </a:solidFill>
              <a:latin typeface="Arial"/>
              <a:cs typeface="Arial"/>
            </a:endParaRPr>
          </a:p>
        </p:txBody>
      </p:sp>
      <p:sp>
        <p:nvSpPr>
          <p:cNvPr id="11" name="object 11"/>
          <p:cNvSpPr/>
          <p:nvPr/>
        </p:nvSpPr>
        <p:spPr>
          <a:xfrm>
            <a:off x="1946096" y="2506812"/>
            <a:ext cx="289560" cy="4445"/>
          </a:xfrm>
          <a:custGeom>
            <a:avLst/>
            <a:gdLst/>
            <a:ahLst/>
            <a:cxnLst/>
            <a:rect l="l" t="t" r="r" b="b"/>
            <a:pathLst>
              <a:path w="289560" h="4444">
                <a:moveTo>
                  <a:pt x="0" y="415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2213688" y="2485696"/>
            <a:ext cx="59690" cy="43180"/>
          </a:xfrm>
          <a:custGeom>
            <a:avLst/>
            <a:gdLst/>
            <a:ahLst/>
            <a:cxnLst/>
            <a:rect l="l" t="t" r="r" b="b"/>
            <a:pathLst>
              <a:path w="59689" h="43180">
                <a:moveTo>
                  <a:pt x="21727" y="21114"/>
                </a:moveTo>
                <a:lnTo>
                  <a:pt x="614" y="42842"/>
                </a:lnTo>
                <a:lnTo>
                  <a:pt x="59162" y="20574"/>
                </a:lnTo>
                <a:lnTo>
                  <a:pt x="0" y="0"/>
                </a:lnTo>
                <a:lnTo>
                  <a:pt x="21727" y="2111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3" name="object 13"/>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14" name="object 14"/>
          <p:cNvSpPr/>
          <p:nvPr/>
        </p:nvSpPr>
        <p:spPr>
          <a:xfrm>
            <a:off x="2332120" y="2234523"/>
            <a:ext cx="855980" cy="553085"/>
          </a:xfrm>
          <a:custGeom>
            <a:avLst/>
            <a:gdLst/>
            <a:ahLst/>
            <a:cxnLst/>
            <a:rect l="l" t="t" r="r" b="b"/>
            <a:pathLst>
              <a:path w="855980"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15" name="object 15"/>
          <p:cNvSpPr txBox="1"/>
          <p:nvPr/>
        </p:nvSpPr>
        <p:spPr>
          <a:xfrm>
            <a:off x="2426139" y="2294311"/>
            <a:ext cx="668020" cy="434340"/>
          </a:xfrm>
          <a:prstGeom prst="rect">
            <a:avLst/>
          </a:prstGeom>
        </p:spPr>
        <p:txBody>
          <a:bodyPr vert="horz" wrap="square" lIns="0" tIns="0" rIns="0" bIns="0" rtlCol="0">
            <a:spAutoFit/>
          </a:bodyPr>
          <a:lstStyle/>
          <a:p>
            <a:pPr algn="ctr">
              <a:lnSpc>
                <a:spcPts val="1664"/>
              </a:lnSpc>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16" name="object 16"/>
          <p:cNvSpPr/>
          <p:nvPr/>
        </p:nvSpPr>
        <p:spPr>
          <a:xfrm>
            <a:off x="3479768" y="2406647"/>
            <a:ext cx="688975" cy="208915"/>
          </a:xfrm>
          <a:custGeom>
            <a:avLst/>
            <a:gdLst/>
            <a:ahLst/>
            <a:cxnLst/>
            <a:rect l="l" t="t" r="r" b="b"/>
            <a:pathLst>
              <a:path w="688975" h="208914">
                <a:moveTo>
                  <a:pt x="110774" y="0"/>
                </a:moveTo>
                <a:lnTo>
                  <a:pt x="577773" y="0"/>
                </a:lnTo>
                <a:lnTo>
                  <a:pt x="620890" y="8198"/>
                </a:lnTo>
                <a:lnTo>
                  <a:pt x="656101" y="30557"/>
                </a:lnTo>
                <a:lnTo>
                  <a:pt x="679842" y="63718"/>
                </a:lnTo>
                <a:lnTo>
                  <a:pt x="688548" y="104327"/>
                </a:lnTo>
                <a:lnTo>
                  <a:pt x="679842" y="144936"/>
                </a:lnTo>
                <a:lnTo>
                  <a:pt x="656101" y="178098"/>
                </a:lnTo>
                <a:lnTo>
                  <a:pt x="620890" y="200456"/>
                </a:lnTo>
                <a:lnTo>
                  <a:pt x="577773" y="208654"/>
                </a:lnTo>
                <a:lnTo>
                  <a:pt x="110774" y="208654"/>
                </a:lnTo>
                <a:lnTo>
                  <a:pt x="67658" y="200456"/>
                </a:lnTo>
                <a:lnTo>
                  <a:pt x="32446" y="178098"/>
                </a:lnTo>
                <a:lnTo>
                  <a:pt x="8705" y="144936"/>
                </a:lnTo>
                <a:lnTo>
                  <a:pt x="0" y="104327"/>
                </a:lnTo>
                <a:lnTo>
                  <a:pt x="8705" y="63718"/>
                </a:lnTo>
                <a:lnTo>
                  <a:pt x="32446" y="30557"/>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7" name="object 17"/>
          <p:cNvSpPr/>
          <p:nvPr/>
        </p:nvSpPr>
        <p:spPr>
          <a:xfrm>
            <a:off x="3187719" y="2510971"/>
            <a:ext cx="227329" cy="0"/>
          </a:xfrm>
          <a:custGeom>
            <a:avLst/>
            <a:gdLst/>
            <a:ahLst/>
            <a:cxnLst/>
            <a:rect l="l" t="t" r="r" b="b"/>
            <a:pathLst>
              <a:path w="227329">
                <a:moveTo>
                  <a:pt x="0" y="0"/>
                </a:moveTo>
                <a:lnTo>
                  <a:pt x="2269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8" name="object 18"/>
          <p:cNvSpPr/>
          <p:nvPr/>
        </p:nvSpPr>
        <p:spPr>
          <a:xfrm>
            <a:off x="3393219"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19" name="object 19"/>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solidFill>
            <a:srgbClr val="F4CCCC"/>
          </a:solidFill>
        </p:spPr>
        <p:txBody>
          <a:bodyPr wrap="square" lIns="0" tIns="0" rIns="0" bIns="0" rtlCol="0"/>
          <a:lstStyle/>
          <a:p>
            <a:endParaRPr>
              <a:solidFill>
                <a:prstClr val="black"/>
              </a:solidFill>
              <a:latin typeface="Calibri"/>
            </a:endParaRPr>
          </a:p>
        </p:txBody>
      </p:sp>
      <p:sp>
        <p:nvSpPr>
          <p:cNvPr id="20" name="object 20"/>
          <p:cNvSpPr/>
          <p:nvPr/>
        </p:nvSpPr>
        <p:spPr>
          <a:xfrm>
            <a:off x="4460366" y="2234523"/>
            <a:ext cx="855980" cy="553085"/>
          </a:xfrm>
          <a:custGeom>
            <a:avLst/>
            <a:gdLst/>
            <a:ahLst/>
            <a:cxnLst/>
            <a:rect l="l" t="t" r="r" b="b"/>
            <a:pathLst>
              <a:path w="855979" h="553085">
                <a:moveTo>
                  <a:pt x="0" y="0"/>
                </a:moveTo>
                <a:lnTo>
                  <a:pt x="855598" y="0"/>
                </a:lnTo>
                <a:lnTo>
                  <a:pt x="855598"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21" name="object 21"/>
          <p:cNvSpPr txBox="1"/>
          <p:nvPr/>
        </p:nvSpPr>
        <p:spPr>
          <a:xfrm>
            <a:off x="4155616" y="2294311"/>
            <a:ext cx="1066800" cy="434340"/>
          </a:xfrm>
          <a:prstGeom prst="rect">
            <a:avLst/>
          </a:prstGeom>
        </p:spPr>
        <p:txBody>
          <a:bodyPr vert="horz" wrap="square" lIns="0" tIns="0" rIns="0" bIns="0" rtlCol="0">
            <a:spAutoFit/>
          </a:bodyPr>
          <a:lstStyle/>
          <a:p>
            <a:pPr marL="12700">
              <a:lnSpc>
                <a:spcPts val="1664"/>
              </a:lnSpc>
              <a:tabLst>
                <a:tab pos="281305" algn="l"/>
                <a:tab pos="539750" algn="l"/>
              </a:tabLst>
            </a:pPr>
            <a:r>
              <a:rPr sz="1400" u="heavy" dirty="0">
                <a:solidFill>
                  <a:prstClr val="black"/>
                </a:solidFill>
                <a:latin typeface="Times New Roman"/>
                <a:cs typeface="Times New Roman"/>
              </a:rPr>
              <a:t> 	</a:t>
            </a:r>
            <a:r>
              <a:rPr sz="1400" dirty="0">
                <a:solidFill>
                  <a:prstClr val="black"/>
                </a:solidFill>
                <a:latin typeface="Times New Roman"/>
                <a:cs typeface="Times New Roman"/>
              </a:rPr>
              <a:t>	</a:t>
            </a:r>
            <a:r>
              <a:rPr sz="1400" spc="-5" dirty="0">
                <a:solidFill>
                  <a:prstClr val="black"/>
                </a:solidFill>
                <a:latin typeface="Arial"/>
                <a:cs typeface="Arial"/>
              </a:rPr>
              <a:t>RNN</a:t>
            </a:r>
            <a:endParaRPr sz="1400">
              <a:solidFill>
                <a:prstClr val="black"/>
              </a:solidFill>
              <a:latin typeface="Arial"/>
              <a:cs typeface="Arial"/>
            </a:endParaRPr>
          </a:p>
          <a:p>
            <a:pPr marL="410845">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22" name="object 22"/>
          <p:cNvSpPr/>
          <p:nvPr/>
        </p:nvSpPr>
        <p:spPr>
          <a:xfrm>
            <a:off x="4373817"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3" name="object 23"/>
          <p:cNvSpPr/>
          <p:nvPr/>
        </p:nvSpPr>
        <p:spPr>
          <a:xfrm>
            <a:off x="3756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4" name="object 24"/>
          <p:cNvSpPr/>
          <p:nvPr/>
        </p:nvSpPr>
        <p:spPr>
          <a:xfrm>
            <a:off x="3550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5" name="object 25"/>
          <p:cNvSpPr/>
          <p:nvPr/>
        </p:nvSpPr>
        <p:spPr>
          <a:xfrm>
            <a:off x="3962317" y="2437922"/>
            <a:ext cx="135890" cy="146685"/>
          </a:xfrm>
          <a:custGeom>
            <a:avLst/>
            <a:gdLst/>
            <a:ahLst/>
            <a:cxnLst/>
            <a:rect l="l" t="t" r="r" b="b"/>
            <a:pathLst>
              <a:path w="135889" h="146685">
                <a:moveTo>
                  <a:pt x="0" y="73049"/>
                </a:moveTo>
                <a:lnTo>
                  <a:pt x="5327" y="44615"/>
                </a:lnTo>
                <a:lnTo>
                  <a:pt x="19856" y="21395"/>
                </a:lnTo>
                <a:lnTo>
                  <a:pt x="41406" y="5740"/>
                </a:lnTo>
                <a:lnTo>
                  <a:pt x="67799" y="0"/>
                </a:lnTo>
                <a:lnTo>
                  <a:pt x="105416" y="12273"/>
                </a:lnTo>
                <a:lnTo>
                  <a:pt x="130437" y="45094"/>
                </a:lnTo>
                <a:lnTo>
                  <a:pt x="135599" y="73049"/>
                </a:lnTo>
                <a:lnTo>
                  <a:pt x="130272" y="101484"/>
                </a:lnTo>
                <a:lnTo>
                  <a:pt x="115743" y="124704"/>
                </a:lnTo>
                <a:lnTo>
                  <a:pt x="94192" y="140359"/>
                </a:lnTo>
                <a:lnTo>
                  <a:pt x="67799" y="146099"/>
                </a:lnTo>
                <a:lnTo>
                  <a:pt x="41406" y="140359"/>
                </a:lnTo>
                <a:lnTo>
                  <a:pt x="19856" y="124704"/>
                </a:lnTo>
                <a:lnTo>
                  <a:pt x="5327" y="101484"/>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26" name="object 26"/>
          <p:cNvSpPr txBox="1"/>
          <p:nvPr/>
        </p:nvSpPr>
        <p:spPr>
          <a:xfrm>
            <a:off x="5827568" y="2323297"/>
            <a:ext cx="776605" cy="436017"/>
          </a:xfrm>
          <a:prstGeom prst="rect">
            <a:avLst/>
          </a:prstGeom>
        </p:spPr>
        <p:txBody>
          <a:bodyPr vert="horz" wrap="square" lIns="0" tIns="0" rIns="0" bIns="0" rtlCol="0">
            <a:spAutoFit/>
          </a:bodyPr>
          <a:lstStyle/>
          <a:p>
            <a:pPr marL="12700" marR="5080" indent="98425">
              <a:lnSpc>
                <a:spcPts val="1650"/>
              </a:lnSpc>
            </a:pPr>
            <a:r>
              <a:rPr sz="1400" spc="-5" dirty="0">
                <a:solidFill>
                  <a:prstClr val="black"/>
                </a:solidFill>
                <a:latin typeface="Arial"/>
                <a:cs typeface="Arial"/>
              </a:rPr>
              <a:t>French  Sentence</a:t>
            </a:r>
            <a:endParaRPr sz="1400">
              <a:solidFill>
                <a:prstClr val="black"/>
              </a:solidFill>
              <a:latin typeface="Arial"/>
              <a:cs typeface="Arial"/>
            </a:endParaRPr>
          </a:p>
        </p:txBody>
      </p:sp>
      <p:sp>
        <p:nvSpPr>
          <p:cNvPr id="27" name="object 27"/>
          <p:cNvSpPr/>
          <p:nvPr/>
        </p:nvSpPr>
        <p:spPr>
          <a:xfrm>
            <a:off x="5315964" y="2510971"/>
            <a:ext cx="297180" cy="0"/>
          </a:xfrm>
          <a:custGeom>
            <a:avLst/>
            <a:gdLst/>
            <a:ahLst/>
            <a:cxnLst/>
            <a:rect l="l" t="t" r="r" b="b"/>
            <a:pathLst>
              <a:path w="297179">
                <a:moveTo>
                  <a:pt x="0" y="0"/>
                </a:moveTo>
                <a:lnTo>
                  <a:pt x="2971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8" name="object 28"/>
          <p:cNvSpPr/>
          <p:nvPr/>
        </p:nvSpPr>
        <p:spPr>
          <a:xfrm>
            <a:off x="5591664" y="2489549"/>
            <a:ext cx="59055" cy="43180"/>
          </a:xfrm>
          <a:custGeom>
            <a:avLst/>
            <a:gdLst/>
            <a:ahLst/>
            <a:cxnLst/>
            <a:rect l="l" t="t" r="r" b="b"/>
            <a:pathLst>
              <a:path w="59054" h="43180">
                <a:moveTo>
                  <a:pt x="21424" y="21422"/>
                </a:moveTo>
                <a:lnTo>
                  <a:pt x="0" y="42844"/>
                </a:lnTo>
                <a:lnTo>
                  <a:pt x="58849"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29" name="object 29"/>
          <p:cNvSpPr/>
          <p:nvPr/>
        </p:nvSpPr>
        <p:spPr>
          <a:xfrm>
            <a:off x="1946083" y="3366595"/>
            <a:ext cx="289560" cy="4445"/>
          </a:xfrm>
          <a:custGeom>
            <a:avLst/>
            <a:gdLst/>
            <a:ahLst/>
            <a:cxnLst/>
            <a:rect l="l" t="t" r="r" b="b"/>
            <a:pathLst>
              <a:path w="289560" h="4444">
                <a:moveTo>
                  <a:pt x="0" y="4149"/>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0" name="object 30"/>
          <p:cNvSpPr/>
          <p:nvPr/>
        </p:nvSpPr>
        <p:spPr>
          <a:xfrm>
            <a:off x="2213675" y="3345470"/>
            <a:ext cx="59690" cy="43180"/>
          </a:xfrm>
          <a:custGeom>
            <a:avLst/>
            <a:gdLst/>
            <a:ahLst/>
            <a:cxnLst/>
            <a:rect l="l" t="t" r="r" b="b"/>
            <a:pathLst>
              <a:path w="59689" h="43180">
                <a:moveTo>
                  <a:pt x="21727" y="21124"/>
                </a:moveTo>
                <a:lnTo>
                  <a:pt x="614" y="42849"/>
                </a:lnTo>
                <a:lnTo>
                  <a:pt x="59162" y="20574"/>
                </a:lnTo>
                <a:lnTo>
                  <a:pt x="0" y="0"/>
                </a:lnTo>
                <a:lnTo>
                  <a:pt x="21727" y="211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1" name="object 31"/>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32" name="object 32"/>
          <p:cNvSpPr/>
          <p:nvPr/>
        </p:nvSpPr>
        <p:spPr>
          <a:xfrm>
            <a:off x="2332107" y="3094296"/>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33" name="object 33"/>
          <p:cNvSpPr txBox="1"/>
          <p:nvPr/>
        </p:nvSpPr>
        <p:spPr>
          <a:xfrm>
            <a:off x="2445860" y="3258858"/>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34" name="object 34"/>
          <p:cNvSpPr/>
          <p:nvPr/>
        </p:nvSpPr>
        <p:spPr>
          <a:xfrm>
            <a:off x="3479744" y="3266421"/>
            <a:ext cx="688975" cy="208915"/>
          </a:xfrm>
          <a:custGeom>
            <a:avLst/>
            <a:gdLst/>
            <a:ahLst/>
            <a:cxnLst/>
            <a:rect l="l" t="t" r="r" b="b"/>
            <a:pathLst>
              <a:path w="688975" h="208914">
                <a:moveTo>
                  <a:pt x="110774" y="0"/>
                </a:moveTo>
                <a:lnTo>
                  <a:pt x="577798" y="0"/>
                </a:lnTo>
                <a:lnTo>
                  <a:pt x="620915" y="8198"/>
                </a:lnTo>
                <a:lnTo>
                  <a:pt x="656126" y="30556"/>
                </a:lnTo>
                <a:lnTo>
                  <a:pt x="679867" y="63717"/>
                </a:lnTo>
                <a:lnTo>
                  <a:pt x="688573" y="104324"/>
                </a:lnTo>
                <a:lnTo>
                  <a:pt x="679867" y="144936"/>
                </a:lnTo>
                <a:lnTo>
                  <a:pt x="656126" y="178096"/>
                </a:lnTo>
                <a:lnTo>
                  <a:pt x="620915" y="200452"/>
                </a:lnTo>
                <a:lnTo>
                  <a:pt x="577798" y="208649"/>
                </a:lnTo>
                <a:lnTo>
                  <a:pt x="110774" y="208649"/>
                </a:lnTo>
                <a:lnTo>
                  <a:pt x="67658" y="200452"/>
                </a:lnTo>
                <a:lnTo>
                  <a:pt x="32446" y="178096"/>
                </a:lnTo>
                <a:lnTo>
                  <a:pt x="8705" y="144936"/>
                </a:lnTo>
                <a:lnTo>
                  <a:pt x="0" y="104324"/>
                </a:lnTo>
                <a:lnTo>
                  <a:pt x="8705" y="63717"/>
                </a:lnTo>
                <a:lnTo>
                  <a:pt x="32446" y="30556"/>
                </a:lnTo>
                <a:lnTo>
                  <a:pt x="67658" y="8198"/>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5" name="object 35"/>
          <p:cNvSpPr/>
          <p:nvPr/>
        </p:nvSpPr>
        <p:spPr>
          <a:xfrm>
            <a:off x="3187719" y="3370745"/>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6" name="object 36"/>
          <p:cNvSpPr/>
          <p:nvPr/>
        </p:nvSpPr>
        <p:spPr>
          <a:xfrm>
            <a:off x="3393194"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37" name="object 37"/>
          <p:cNvSpPr txBox="1"/>
          <p:nvPr/>
        </p:nvSpPr>
        <p:spPr>
          <a:xfrm>
            <a:off x="4460366" y="3094295"/>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38" name="object 38"/>
          <p:cNvSpPr txBox="1"/>
          <p:nvPr/>
        </p:nvSpPr>
        <p:spPr>
          <a:xfrm>
            <a:off x="4155591" y="3154083"/>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39" name="object 39"/>
          <p:cNvSpPr/>
          <p:nvPr/>
        </p:nvSpPr>
        <p:spPr>
          <a:xfrm>
            <a:off x="4373792" y="3349322"/>
            <a:ext cx="59055" cy="43180"/>
          </a:xfrm>
          <a:custGeom>
            <a:avLst/>
            <a:gdLst/>
            <a:ahLst/>
            <a:cxnLst/>
            <a:rect l="l" t="t" r="r" b="b"/>
            <a:pathLst>
              <a:path w="59054" h="43180">
                <a:moveTo>
                  <a:pt x="21424" y="21422"/>
                </a:moveTo>
                <a:lnTo>
                  <a:pt x="0" y="42847"/>
                </a:lnTo>
                <a:lnTo>
                  <a:pt x="58874" y="21422"/>
                </a:lnTo>
                <a:lnTo>
                  <a:pt x="0" y="0"/>
                </a:lnTo>
                <a:lnTo>
                  <a:pt x="21424" y="21422"/>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0" name="object 40"/>
          <p:cNvSpPr/>
          <p:nvPr/>
        </p:nvSpPr>
        <p:spPr>
          <a:xfrm>
            <a:off x="3756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34" y="45094"/>
                </a:lnTo>
                <a:lnTo>
                  <a:pt x="135599" y="73049"/>
                </a:lnTo>
                <a:lnTo>
                  <a:pt x="130268" y="101486"/>
                </a:lnTo>
                <a:lnTo>
                  <a:pt x="115731" y="124705"/>
                </a:lnTo>
                <a:lnTo>
                  <a:pt x="94171"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1" name="object 41"/>
          <p:cNvSpPr/>
          <p:nvPr/>
        </p:nvSpPr>
        <p:spPr>
          <a:xfrm>
            <a:off x="3550317" y="3297696"/>
            <a:ext cx="135890" cy="146685"/>
          </a:xfrm>
          <a:custGeom>
            <a:avLst/>
            <a:gdLst/>
            <a:ahLst/>
            <a:cxnLst/>
            <a:rect l="l" t="t" r="r" b="b"/>
            <a:pathLst>
              <a:path w="135889" h="146685">
                <a:moveTo>
                  <a:pt x="0" y="73049"/>
                </a:moveTo>
                <a:lnTo>
                  <a:pt x="5326" y="44615"/>
                </a:lnTo>
                <a:lnTo>
                  <a:pt x="19853" y="21395"/>
                </a:lnTo>
                <a:lnTo>
                  <a:pt x="41396" y="5740"/>
                </a:lnTo>
                <a:lnTo>
                  <a:pt x="67774" y="0"/>
                </a:lnTo>
                <a:lnTo>
                  <a:pt x="105406" y="12273"/>
                </a:lnTo>
                <a:lnTo>
                  <a:pt x="130421" y="45094"/>
                </a:lnTo>
                <a:lnTo>
                  <a:pt x="135574" y="73049"/>
                </a:lnTo>
                <a:lnTo>
                  <a:pt x="130247" y="101486"/>
                </a:lnTo>
                <a:lnTo>
                  <a:pt x="115718" y="124705"/>
                </a:lnTo>
                <a:lnTo>
                  <a:pt x="94167" y="140359"/>
                </a:lnTo>
                <a:lnTo>
                  <a:pt x="67774" y="146099"/>
                </a:lnTo>
                <a:lnTo>
                  <a:pt x="41396" y="140359"/>
                </a:lnTo>
                <a:lnTo>
                  <a:pt x="19853" y="124705"/>
                </a:lnTo>
                <a:lnTo>
                  <a:pt x="5326"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2" name="object 42"/>
          <p:cNvSpPr/>
          <p:nvPr/>
        </p:nvSpPr>
        <p:spPr>
          <a:xfrm>
            <a:off x="3962291" y="3297696"/>
            <a:ext cx="135890" cy="146685"/>
          </a:xfrm>
          <a:custGeom>
            <a:avLst/>
            <a:gdLst/>
            <a:ahLst/>
            <a:cxnLst/>
            <a:rect l="l" t="t" r="r" b="b"/>
            <a:pathLst>
              <a:path w="135889" h="146685">
                <a:moveTo>
                  <a:pt x="0" y="73049"/>
                </a:moveTo>
                <a:lnTo>
                  <a:pt x="5330" y="44615"/>
                </a:lnTo>
                <a:lnTo>
                  <a:pt x="19865" y="21395"/>
                </a:lnTo>
                <a:lnTo>
                  <a:pt x="41417" y="5740"/>
                </a:lnTo>
                <a:lnTo>
                  <a:pt x="67799" y="0"/>
                </a:lnTo>
                <a:lnTo>
                  <a:pt x="105431" y="12273"/>
                </a:lnTo>
                <a:lnTo>
                  <a:pt x="130459" y="45094"/>
                </a:lnTo>
                <a:lnTo>
                  <a:pt x="135624" y="73049"/>
                </a:lnTo>
                <a:lnTo>
                  <a:pt x="130293" y="101486"/>
                </a:lnTo>
                <a:lnTo>
                  <a:pt x="115756" y="124705"/>
                </a:lnTo>
                <a:lnTo>
                  <a:pt x="94196" y="140359"/>
                </a:lnTo>
                <a:lnTo>
                  <a:pt x="67799" y="146099"/>
                </a:lnTo>
                <a:lnTo>
                  <a:pt x="41417" y="140359"/>
                </a:lnTo>
                <a:lnTo>
                  <a:pt x="19865" y="124705"/>
                </a:lnTo>
                <a:lnTo>
                  <a:pt x="5330" y="101486"/>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43" name="object 43"/>
          <p:cNvSpPr txBox="1"/>
          <p:nvPr/>
        </p:nvSpPr>
        <p:spPr>
          <a:xfrm>
            <a:off x="5783337" y="326321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44" name="object 44"/>
          <p:cNvSpPr/>
          <p:nvPr/>
        </p:nvSpPr>
        <p:spPr>
          <a:xfrm>
            <a:off x="5315940" y="3368744"/>
            <a:ext cx="329565" cy="2540"/>
          </a:xfrm>
          <a:custGeom>
            <a:avLst/>
            <a:gdLst/>
            <a:ahLst/>
            <a:cxnLst/>
            <a:rect l="l" t="t" r="r" b="b"/>
            <a:pathLst>
              <a:path w="329564" h="2539">
                <a:moveTo>
                  <a:pt x="0" y="1999"/>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5" name="object 45"/>
          <p:cNvSpPr/>
          <p:nvPr/>
        </p:nvSpPr>
        <p:spPr>
          <a:xfrm>
            <a:off x="5623614" y="3347449"/>
            <a:ext cx="59055" cy="43180"/>
          </a:xfrm>
          <a:custGeom>
            <a:avLst/>
            <a:gdLst/>
            <a:ahLst/>
            <a:cxnLst/>
            <a:rect l="l" t="t" r="r" b="b"/>
            <a:pathLst>
              <a:path w="59054" h="43180">
                <a:moveTo>
                  <a:pt x="21549" y="21294"/>
                </a:moveTo>
                <a:lnTo>
                  <a:pt x="249" y="42844"/>
                </a:lnTo>
                <a:lnTo>
                  <a:pt x="58999" y="21069"/>
                </a:lnTo>
                <a:lnTo>
                  <a:pt x="0" y="0"/>
                </a:lnTo>
                <a:lnTo>
                  <a:pt x="21549" y="2129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6" name="object 46"/>
          <p:cNvSpPr/>
          <p:nvPr/>
        </p:nvSpPr>
        <p:spPr>
          <a:xfrm>
            <a:off x="1946083" y="4279894"/>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7" name="object 47"/>
          <p:cNvSpPr/>
          <p:nvPr/>
        </p:nvSpPr>
        <p:spPr>
          <a:xfrm>
            <a:off x="2213675" y="4258793"/>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48" name="object 48"/>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solidFill>
            <a:srgbClr val="CFE1F2"/>
          </a:solidFill>
        </p:spPr>
        <p:txBody>
          <a:bodyPr wrap="square" lIns="0" tIns="0" rIns="0" bIns="0" rtlCol="0"/>
          <a:lstStyle/>
          <a:p>
            <a:endParaRPr>
              <a:solidFill>
                <a:prstClr val="black"/>
              </a:solidFill>
              <a:latin typeface="Calibri"/>
            </a:endParaRPr>
          </a:p>
        </p:txBody>
      </p:sp>
      <p:sp>
        <p:nvSpPr>
          <p:cNvPr id="49" name="object 49"/>
          <p:cNvSpPr/>
          <p:nvPr/>
        </p:nvSpPr>
        <p:spPr>
          <a:xfrm>
            <a:off x="2332107" y="4007619"/>
            <a:ext cx="855980" cy="553085"/>
          </a:xfrm>
          <a:custGeom>
            <a:avLst/>
            <a:gdLst/>
            <a:ahLst/>
            <a:cxnLst/>
            <a:rect l="l" t="t" r="r" b="b"/>
            <a:pathLst>
              <a:path w="855980" h="553085">
                <a:moveTo>
                  <a:pt x="0" y="0"/>
                </a:moveTo>
                <a:lnTo>
                  <a:pt x="855610" y="0"/>
                </a:lnTo>
                <a:lnTo>
                  <a:pt x="855610" y="552898"/>
                </a:lnTo>
                <a:lnTo>
                  <a:pt x="0" y="552898"/>
                </a:lnTo>
                <a:lnTo>
                  <a:pt x="0" y="0"/>
                </a:lnTo>
                <a:close/>
              </a:path>
            </a:pathLst>
          </a:custGeom>
          <a:ln w="19049">
            <a:solidFill>
              <a:srgbClr val="424242"/>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2445860" y="4172170"/>
            <a:ext cx="628650"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Encode</a:t>
            </a:r>
            <a:endParaRPr sz="1400">
              <a:solidFill>
                <a:prstClr val="black"/>
              </a:solidFill>
              <a:latin typeface="Arial"/>
              <a:cs typeface="Arial"/>
            </a:endParaRPr>
          </a:p>
        </p:txBody>
      </p:sp>
      <p:sp>
        <p:nvSpPr>
          <p:cNvPr id="51" name="object 51"/>
          <p:cNvSpPr/>
          <p:nvPr/>
        </p:nvSpPr>
        <p:spPr>
          <a:xfrm>
            <a:off x="3479744" y="4179719"/>
            <a:ext cx="688975" cy="208915"/>
          </a:xfrm>
          <a:custGeom>
            <a:avLst/>
            <a:gdLst/>
            <a:ahLst/>
            <a:cxnLst/>
            <a:rect l="l" t="t" r="r" b="b"/>
            <a:pathLst>
              <a:path w="688975" h="208914">
                <a:moveTo>
                  <a:pt x="110774" y="0"/>
                </a:moveTo>
                <a:lnTo>
                  <a:pt x="577798" y="0"/>
                </a:lnTo>
                <a:lnTo>
                  <a:pt x="620915" y="8201"/>
                </a:lnTo>
                <a:lnTo>
                  <a:pt x="656126" y="30565"/>
                </a:lnTo>
                <a:lnTo>
                  <a:pt x="679867" y="63734"/>
                </a:lnTo>
                <a:lnTo>
                  <a:pt x="688573" y="104349"/>
                </a:lnTo>
                <a:lnTo>
                  <a:pt x="679867" y="144950"/>
                </a:lnTo>
                <a:lnTo>
                  <a:pt x="656126" y="178112"/>
                </a:lnTo>
                <a:lnTo>
                  <a:pt x="620915" y="200473"/>
                </a:lnTo>
                <a:lnTo>
                  <a:pt x="577798" y="208674"/>
                </a:lnTo>
                <a:lnTo>
                  <a:pt x="110774" y="208674"/>
                </a:lnTo>
                <a:lnTo>
                  <a:pt x="67658" y="200473"/>
                </a:lnTo>
                <a:lnTo>
                  <a:pt x="32446" y="178112"/>
                </a:lnTo>
                <a:lnTo>
                  <a:pt x="8705" y="144950"/>
                </a:lnTo>
                <a:lnTo>
                  <a:pt x="0" y="104349"/>
                </a:lnTo>
                <a:lnTo>
                  <a:pt x="8705" y="63734"/>
                </a:lnTo>
                <a:lnTo>
                  <a:pt x="32446" y="30565"/>
                </a:lnTo>
                <a:lnTo>
                  <a:pt x="67658" y="8201"/>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2" name="object 52"/>
          <p:cNvSpPr/>
          <p:nvPr/>
        </p:nvSpPr>
        <p:spPr>
          <a:xfrm>
            <a:off x="3187719" y="4284067"/>
            <a:ext cx="227329" cy="0"/>
          </a:xfrm>
          <a:custGeom>
            <a:avLst/>
            <a:gdLst/>
            <a:ahLst/>
            <a:cxnLst/>
            <a:rect l="l" t="t" r="r" b="b"/>
            <a:pathLst>
              <a:path w="227329">
                <a:moveTo>
                  <a:pt x="0" y="0"/>
                </a:moveTo>
                <a:lnTo>
                  <a:pt x="22689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3" name="object 53"/>
          <p:cNvSpPr/>
          <p:nvPr/>
        </p:nvSpPr>
        <p:spPr>
          <a:xfrm>
            <a:off x="3393194"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4" name="object 54"/>
          <p:cNvSpPr txBox="1"/>
          <p:nvPr/>
        </p:nvSpPr>
        <p:spPr>
          <a:xfrm>
            <a:off x="4460366" y="4007618"/>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55" name="object 55"/>
          <p:cNvSpPr txBox="1"/>
          <p:nvPr/>
        </p:nvSpPr>
        <p:spPr>
          <a:xfrm>
            <a:off x="4155591" y="406739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56" name="object 56"/>
          <p:cNvSpPr/>
          <p:nvPr/>
        </p:nvSpPr>
        <p:spPr>
          <a:xfrm>
            <a:off x="4373792" y="4262643"/>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57" name="object 57"/>
          <p:cNvSpPr/>
          <p:nvPr/>
        </p:nvSpPr>
        <p:spPr>
          <a:xfrm>
            <a:off x="3756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34" y="45109"/>
                </a:lnTo>
                <a:lnTo>
                  <a:pt x="135599" y="73074"/>
                </a:lnTo>
                <a:lnTo>
                  <a:pt x="130268" y="101500"/>
                </a:lnTo>
                <a:lnTo>
                  <a:pt x="115731" y="124721"/>
                </a:lnTo>
                <a:lnTo>
                  <a:pt x="94171"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8" name="object 58"/>
          <p:cNvSpPr/>
          <p:nvPr/>
        </p:nvSpPr>
        <p:spPr>
          <a:xfrm>
            <a:off x="3550317" y="4210994"/>
            <a:ext cx="135890" cy="146685"/>
          </a:xfrm>
          <a:custGeom>
            <a:avLst/>
            <a:gdLst/>
            <a:ahLst/>
            <a:cxnLst/>
            <a:rect l="l" t="t" r="r" b="b"/>
            <a:pathLst>
              <a:path w="135889" h="146685">
                <a:moveTo>
                  <a:pt x="0" y="73074"/>
                </a:moveTo>
                <a:lnTo>
                  <a:pt x="5326" y="44634"/>
                </a:lnTo>
                <a:lnTo>
                  <a:pt x="19853" y="21406"/>
                </a:lnTo>
                <a:lnTo>
                  <a:pt x="41396" y="5743"/>
                </a:lnTo>
                <a:lnTo>
                  <a:pt x="67774" y="0"/>
                </a:lnTo>
                <a:lnTo>
                  <a:pt x="105406" y="12276"/>
                </a:lnTo>
                <a:lnTo>
                  <a:pt x="130421" y="45109"/>
                </a:lnTo>
                <a:lnTo>
                  <a:pt x="135574" y="73074"/>
                </a:lnTo>
                <a:lnTo>
                  <a:pt x="130247" y="101500"/>
                </a:lnTo>
                <a:lnTo>
                  <a:pt x="115718" y="124721"/>
                </a:lnTo>
                <a:lnTo>
                  <a:pt x="94167" y="140381"/>
                </a:lnTo>
                <a:lnTo>
                  <a:pt x="67774" y="146124"/>
                </a:lnTo>
                <a:lnTo>
                  <a:pt x="41396" y="140381"/>
                </a:lnTo>
                <a:lnTo>
                  <a:pt x="19853" y="124721"/>
                </a:lnTo>
                <a:lnTo>
                  <a:pt x="5326"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59" name="object 59"/>
          <p:cNvSpPr/>
          <p:nvPr/>
        </p:nvSpPr>
        <p:spPr>
          <a:xfrm>
            <a:off x="3962291" y="4210994"/>
            <a:ext cx="135890" cy="146685"/>
          </a:xfrm>
          <a:custGeom>
            <a:avLst/>
            <a:gdLst/>
            <a:ahLst/>
            <a:cxnLst/>
            <a:rect l="l" t="t" r="r" b="b"/>
            <a:pathLst>
              <a:path w="135889" h="146685">
                <a:moveTo>
                  <a:pt x="0" y="73074"/>
                </a:moveTo>
                <a:lnTo>
                  <a:pt x="5330" y="44634"/>
                </a:lnTo>
                <a:lnTo>
                  <a:pt x="19865" y="21406"/>
                </a:lnTo>
                <a:lnTo>
                  <a:pt x="41417" y="5743"/>
                </a:lnTo>
                <a:lnTo>
                  <a:pt x="67799" y="0"/>
                </a:lnTo>
                <a:lnTo>
                  <a:pt x="105431" y="12276"/>
                </a:lnTo>
                <a:lnTo>
                  <a:pt x="130459" y="45109"/>
                </a:lnTo>
                <a:lnTo>
                  <a:pt x="135624" y="73074"/>
                </a:lnTo>
                <a:lnTo>
                  <a:pt x="130293" y="101500"/>
                </a:lnTo>
                <a:lnTo>
                  <a:pt x="115756" y="124721"/>
                </a:lnTo>
                <a:lnTo>
                  <a:pt x="94196" y="140381"/>
                </a:lnTo>
                <a:lnTo>
                  <a:pt x="67799" y="146124"/>
                </a:lnTo>
                <a:lnTo>
                  <a:pt x="41417" y="140381"/>
                </a:lnTo>
                <a:lnTo>
                  <a:pt x="19865" y="124721"/>
                </a:lnTo>
                <a:lnTo>
                  <a:pt x="5330" y="101500"/>
                </a:lnTo>
                <a:lnTo>
                  <a:pt x="0" y="73074"/>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60" name="object 60"/>
          <p:cNvSpPr txBox="1"/>
          <p:nvPr/>
        </p:nvSpPr>
        <p:spPr>
          <a:xfrm>
            <a:off x="5783337" y="4176527"/>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61" name="object 61"/>
          <p:cNvSpPr/>
          <p:nvPr/>
        </p:nvSpPr>
        <p:spPr>
          <a:xfrm>
            <a:off x="5315940" y="4282043"/>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2" name="object 62"/>
          <p:cNvSpPr/>
          <p:nvPr/>
        </p:nvSpPr>
        <p:spPr>
          <a:xfrm>
            <a:off x="5623614" y="4260768"/>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3" name="object 63"/>
          <p:cNvSpPr/>
          <p:nvPr/>
        </p:nvSpPr>
        <p:spPr>
          <a:xfrm>
            <a:off x="1107861" y="3069821"/>
            <a:ext cx="601873" cy="60187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64" name="object 64"/>
          <p:cNvSpPr/>
          <p:nvPr/>
        </p:nvSpPr>
        <p:spPr>
          <a:xfrm>
            <a:off x="1107860" y="4040694"/>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5" name="object 65"/>
          <p:cNvSpPr txBox="1"/>
          <p:nvPr/>
        </p:nvSpPr>
        <p:spPr>
          <a:xfrm>
            <a:off x="6889911" y="4179964"/>
            <a:ext cx="1605915" cy="436017"/>
          </a:xfrm>
          <a:prstGeom prst="rect">
            <a:avLst/>
          </a:prstGeom>
        </p:spPr>
        <p:txBody>
          <a:bodyPr vert="horz" wrap="square" lIns="0" tIns="0" rIns="0" bIns="0" rtlCol="0">
            <a:spAutoFit/>
          </a:bodyPr>
          <a:lstStyle/>
          <a:p>
            <a:pPr marL="12700" marR="5080">
              <a:lnSpc>
                <a:spcPts val="1650"/>
              </a:lnSpc>
            </a:pPr>
            <a:r>
              <a:rPr sz="1400" spc="-5" dirty="0">
                <a:solidFill>
                  <a:srgbClr val="424242"/>
                </a:solidFill>
                <a:latin typeface="Arial"/>
                <a:cs typeface="Arial"/>
              </a:rPr>
              <a:t>[Venugopalan et.</a:t>
            </a:r>
            <a:r>
              <a:rPr sz="1400" spc="-25" dirty="0">
                <a:solidFill>
                  <a:srgbClr val="424242"/>
                </a:solidFill>
                <a:latin typeface="Arial"/>
                <a:cs typeface="Arial"/>
              </a:rPr>
              <a:t> </a:t>
            </a:r>
            <a:r>
              <a:rPr sz="1400" spc="-5" dirty="0">
                <a:solidFill>
                  <a:srgbClr val="424242"/>
                </a:solidFill>
                <a:latin typeface="Arial"/>
                <a:cs typeface="Arial"/>
              </a:rPr>
              <a:t>al.  NAACL’15]</a:t>
            </a:r>
            <a:endParaRPr sz="1400" dirty="0">
              <a:solidFill>
                <a:prstClr val="black"/>
              </a:solidFill>
              <a:latin typeface="Arial"/>
              <a:cs typeface="Arial"/>
            </a:endParaRPr>
          </a:p>
        </p:txBody>
      </p:sp>
      <p:sp>
        <p:nvSpPr>
          <p:cNvPr id="66" name="object 66"/>
          <p:cNvSpPr/>
          <p:nvPr/>
        </p:nvSpPr>
        <p:spPr>
          <a:xfrm>
            <a:off x="1946083" y="5283517"/>
            <a:ext cx="289560" cy="4445"/>
          </a:xfrm>
          <a:custGeom>
            <a:avLst/>
            <a:gdLst/>
            <a:ahLst/>
            <a:cxnLst/>
            <a:rect l="l" t="t" r="r" b="b"/>
            <a:pathLst>
              <a:path w="289560" h="4445">
                <a:moveTo>
                  <a:pt x="0" y="4174"/>
                </a:moveTo>
                <a:lnTo>
                  <a:pt x="289319"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7" name="object 67"/>
          <p:cNvSpPr/>
          <p:nvPr/>
        </p:nvSpPr>
        <p:spPr>
          <a:xfrm>
            <a:off x="2213675" y="5262415"/>
            <a:ext cx="59690" cy="43180"/>
          </a:xfrm>
          <a:custGeom>
            <a:avLst/>
            <a:gdLst/>
            <a:ahLst/>
            <a:cxnLst/>
            <a:rect l="l" t="t" r="r" b="b"/>
            <a:pathLst>
              <a:path w="59689" h="43179">
                <a:moveTo>
                  <a:pt x="21727" y="21099"/>
                </a:moveTo>
                <a:lnTo>
                  <a:pt x="614" y="42824"/>
                </a:lnTo>
                <a:lnTo>
                  <a:pt x="59162" y="20574"/>
                </a:lnTo>
                <a:lnTo>
                  <a:pt x="0" y="0"/>
                </a:lnTo>
                <a:lnTo>
                  <a:pt x="21727" y="21099"/>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8" name="object 68"/>
          <p:cNvSpPr/>
          <p:nvPr/>
        </p:nvSpPr>
        <p:spPr>
          <a:xfrm>
            <a:off x="3479744" y="5183367"/>
            <a:ext cx="688975" cy="208915"/>
          </a:xfrm>
          <a:custGeom>
            <a:avLst/>
            <a:gdLst/>
            <a:ahLst/>
            <a:cxnLst/>
            <a:rect l="l" t="t" r="r" b="b"/>
            <a:pathLst>
              <a:path w="688975" h="208914">
                <a:moveTo>
                  <a:pt x="110774" y="0"/>
                </a:moveTo>
                <a:lnTo>
                  <a:pt x="577798" y="0"/>
                </a:lnTo>
                <a:lnTo>
                  <a:pt x="620915" y="8197"/>
                </a:lnTo>
                <a:lnTo>
                  <a:pt x="656126" y="30553"/>
                </a:lnTo>
                <a:lnTo>
                  <a:pt x="679867" y="63713"/>
                </a:lnTo>
                <a:lnTo>
                  <a:pt x="688573" y="104324"/>
                </a:lnTo>
                <a:lnTo>
                  <a:pt x="679867" y="144925"/>
                </a:lnTo>
                <a:lnTo>
                  <a:pt x="656126" y="178087"/>
                </a:lnTo>
                <a:lnTo>
                  <a:pt x="620915" y="200448"/>
                </a:lnTo>
                <a:lnTo>
                  <a:pt x="577798" y="208649"/>
                </a:lnTo>
                <a:lnTo>
                  <a:pt x="110774" y="208649"/>
                </a:lnTo>
                <a:lnTo>
                  <a:pt x="67658" y="200448"/>
                </a:lnTo>
                <a:lnTo>
                  <a:pt x="32446" y="178087"/>
                </a:lnTo>
                <a:lnTo>
                  <a:pt x="8705" y="144925"/>
                </a:lnTo>
                <a:lnTo>
                  <a:pt x="0" y="104324"/>
                </a:lnTo>
                <a:lnTo>
                  <a:pt x="8705" y="63713"/>
                </a:lnTo>
                <a:lnTo>
                  <a:pt x="32446" y="30553"/>
                </a:lnTo>
                <a:lnTo>
                  <a:pt x="67658" y="8197"/>
                </a:lnTo>
                <a:lnTo>
                  <a:pt x="110774" y="0"/>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69" name="object 69"/>
          <p:cNvSpPr/>
          <p:nvPr/>
        </p:nvSpPr>
        <p:spPr>
          <a:xfrm>
            <a:off x="3393044" y="5266266"/>
            <a:ext cx="59055" cy="43180"/>
          </a:xfrm>
          <a:custGeom>
            <a:avLst/>
            <a:gdLst/>
            <a:ahLst/>
            <a:cxnLst/>
            <a:rect l="l" t="t" r="r" b="b"/>
            <a:pathLst>
              <a:path w="59054" h="43179">
                <a:moveTo>
                  <a:pt x="21424" y="21424"/>
                </a:moveTo>
                <a:lnTo>
                  <a:pt x="0" y="42849"/>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0" name="object 70"/>
          <p:cNvSpPr txBox="1"/>
          <p:nvPr/>
        </p:nvSpPr>
        <p:spPr>
          <a:xfrm>
            <a:off x="4460366" y="5011216"/>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decoder</a:t>
            </a:r>
            <a:endParaRPr sz="1400">
              <a:solidFill>
                <a:prstClr val="black"/>
              </a:solidFill>
              <a:latin typeface="Arial"/>
              <a:cs typeface="Arial"/>
            </a:endParaRPr>
          </a:p>
        </p:txBody>
      </p:sp>
      <p:sp>
        <p:nvSpPr>
          <p:cNvPr id="71" name="object 71"/>
          <p:cNvSpPr/>
          <p:nvPr/>
        </p:nvSpPr>
        <p:spPr>
          <a:xfrm>
            <a:off x="4373792" y="5266266"/>
            <a:ext cx="59055" cy="43180"/>
          </a:xfrm>
          <a:custGeom>
            <a:avLst/>
            <a:gdLst/>
            <a:ahLst/>
            <a:cxnLst/>
            <a:rect l="l" t="t" r="r" b="b"/>
            <a:pathLst>
              <a:path w="59054" h="43179">
                <a:moveTo>
                  <a:pt x="21424" y="21424"/>
                </a:moveTo>
                <a:lnTo>
                  <a:pt x="0" y="42824"/>
                </a:lnTo>
                <a:lnTo>
                  <a:pt x="58874" y="21424"/>
                </a:lnTo>
                <a:lnTo>
                  <a:pt x="0" y="0"/>
                </a:lnTo>
                <a:lnTo>
                  <a:pt x="21424" y="2142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2" name="object 72"/>
          <p:cNvSpPr/>
          <p:nvPr/>
        </p:nvSpPr>
        <p:spPr>
          <a:xfrm>
            <a:off x="3756317" y="5214642"/>
            <a:ext cx="135890" cy="146685"/>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34" y="45084"/>
                </a:lnTo>
                <a:lnTo>
                  <a:pt x="135599" y="73049"/>
                </a:lnTo>
                <a:lnTo>
                  <a:pt x="130268" y="101475"/>
                </a:lnTo>
                <a:lnTo>
                  <a:pt x="115731" y="124696"/>
                </a:lnTo>
                <a:lnTo>
                  <a:pt x="94171"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3" name="object 73"/>
          <p:cNvSpPr/>
          <p:nvPr/>
        </p:nvSpPr>
        <p:spPr>
          <a:xfrm>
            <a:off x="3550317" y="5214642"/>
            <a:ext cx="135890" cy="146685"/>
          </a:xfrm>
          <a:custGeom>
            <a:avLst/>
            <a:gdLst/>
            <a:ahLst/>
            <a:cxnLst/>
            <a:rect l="l" t="t" r="r" b="b"/>
            <a:pathLst>
              <a:path w="135889" h="146685">
                <a:moveTo>
                  <a:pt x="0" y="73049"/>
                </a:moveTo>
                <a:lnTo>
                  <a:pt x="5326" y="44613"/>
                </a:lnTo>
                <a:lnTo>
                  <a:pt x="19853" y="21393"/>
                </a:lnTo>
                <a:lnTo>
                  <a:pt x="41396" y="5739"/>
                </a:lnTo>
                <a:lnTo>
                  <a:pt x="67774" y="0"/>
                </a:lnTo>
                <a:lnTo>
                  <a:pt x="105406" y="12255"/>
                </a:lnTo>
                <a:lnTo>
                  <a:pt x="130421" y="45084"/>
                </a:lnTo>
                <a:lnTo>
                  <a:pt x="135574" y="73049"/>
                </a:lnTo>
                <a:lnTo>
                  <a:pt x="130247" y="101475"/>
                </a:lnTo>
                <a:lnTo>
                  <a:pt x="115718" y="124696"/>
                </a:lnTo>
                <a:lnTo>
                  <a:pt x="94167" y="140356"/>
                </a:lnTo>
                <a:lnTo>
                  <a:pt x="67774" y="146099"/>
                </a:lnTo>
                <a:lnTo>
                  <a:pt x="41396" y="140356"/>
                </a:lnTo>
                <a:lnTo>
                  <a:pt x="19853" y="124696"/>
                </a:lnTo>
                <a:lnTo>
                  <a:pt x="5326"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4" name="object 74"/>
          <p:cNvSpPr/>
          <p:nvPr/>
        </p:nvSpPr>
        <p:spPr>
          <a:xfrm>
            <a:off x="3962291" y="5214642"/>
            <a:ext cx="135890" cy="146685"/>
          </a:xfrm>
          <a:custGeom>
            <a:avLst/>
            <a:gdLst/>
            <a:ahLst/>
            <a:cxnLst/>
            <a:rect l="l" t="t" r="r" b="b"/>
            <a:pathLst>
              <a:path w="135889" h="146685">
                <a:moveTo>
                  <a:pt x="0" y="73049"/>
                </a:moveTo>
                <a:lnTo>
                  <a:pt x="5330" y="44613"/>
                </a:lnTo>
                <a:lnTo>
                  <a:pt x="19865" y="21393"/>
                </a:lnTo>
                <a:lnTo>
                  <a:pt x="41417" y="5739"/>
                </a:lnTo>
                <a:lnTo>
                  <a:pt x="67799" y="0"/>
                </a:lnTo>
                <a:lnTo>
                  <a:pt x="105431" y="12255"/>
                </a:lnTo>
                <a:lnTo>
                  <a:pt x="130459" y="45084"/>
                </a:lnTo>
                <a:lnTo>
                  <a:pt x="135624" y="73049"/>
                </a:lnTo>
                <a:lnTo>
                  <a:pt x="130293" y="101475"/>
                </a:lnTo>
                <a:lnTo>
                  <a:pt x="115756" y="124696"/>
                </a:lnTo>
                <a:lnTo>
                  <a:pt x="94196" y="140356"/>
                </a:lnTo>
                <a:lnTo>
                  <a:pt x="67799" y="146099"/>
                </a:lnTo>
                <a:lnTo>
                  <a:pt x="41417" y="140356"/>
                </a:lnTo>
                <a:lnTo>
                  <a:pt x="19865" y="124696"/>
                </a:lnTo>
                <a:lnTo>
                  <a:pt x="5330" y="101475"/>
                </a:lnTo>
                <a:lnTo>
                  <a:pt x="0" y="73049"/>
                </a:lnTo>
                <a:close/>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75" name="object 75"/>
          <p:cNvSpPr txBox="1"/>
          <p:nvPr/>
        </p:nvSpPr>
        <p:spPr>
          <a:xfrm>
            <a:off x="5783337" y="5180155"/>
            <a:ext cx="77660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Sentence</a:t>
            </a:r>
            <a:endParaRPr sz="1400">
              <a:solidFill>
                <a:prstClr val="black"/>
              </a:solidFill>
              <a:latin typeface="Arial"/>
              <a:cs typeface="Arial"/>
            </a:endParaRPr>
          </a:p>
        </p:txBody>
      </p:sp>
      <p:sp>
        <p:nvSpPr>
          <p:cNvPr id="76" name="object 76"/>
          <p:cNvSpPr/>
          <p:nvPr/>
        </p:nvSpPr>
        <p:spPr>
          <a:xfrm>
            <a:off x="5315940" y="5285666"/>
            <a:ext cx="329565" cy="2540"/>
          </a:xfrm>
          <a:custGeom>
            <a:avLst/>
            <a:gdLst/>
            <a:ahLst/>
            <a:cxnLst/>
            <a:rect l="l" t="t" r="r" b="b"/>
            <a:pathLst>
              <a:path w="329564" h="2539">
                <a:moveTo>
                  <a:pt x="0" y="2024"/>
                </a:moveTo>
                <a:lnTo>
                  <a:pt x="329224" y="0"/>
                </a:lnTo>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7" name="object 77"/>
          <p:cNvSpPr/>
          <p:nvPr/>
        </p:nvSpPr>
        <p:spPr>
          <a:xfrm>
            <a:off x="5623614" y="5264391"/>
            <a:ext cx="59055" cy="43180"/>
          </a:xfrm>
          <a:custGeom>
            <a:avLst/>
            <a:gdLst/>
            <a:ahLst/>
            <a:cxnLst/>
            <a:rect l="l" t="t" r="r" b="b"/>
            <a:pathLst>
              <a:path w="59054" h="43179">
                <a:moveTo>
                  <a:pt x="21549" y="21274"/>
                </a:moveTo>
                <a:lnTo>
                  <a:pt x="249" y="42849"/>
                </a:lnTo>
                <a:lnTo>
                  <a:pt x="58999" y="21049"/>
                </a:lnTo>
                <a:lnTo>
                  <a:pt x="0" y="0"/>
                </a:lnTo>
                <a:lnTo>
                  <a:pt x="21549" y="21274"/>
                </a:lnTo>
                <a:close/>
              </a:path>
            </a:pathLst>
          </a:custGeom>
          <a:ln w="19049">
            <a:solidFill>
              <a:srgbClr val="000000"/>
            </a:solidFill>
          </a:ln>
        </p:spPr>
        <p:txBody>
          <a:bodyPr wrap="square" lIns="0" tIns="0" rIns="0" bIns="0" rtlCol="0"/>
          <a:lstStyle/>
          <a:p>
            <a:endParaRPr>
              <a:solidFill>
                <a:prstClr val="black"/>
              </a:solidFill>
              <a:latin typeface="Calibri"/>
            </a:endParaRPr>
          </a:p>
        </p:txBody>
      </p:sp>
      <p:sp>
        <p:nvSpPr>
          <p:cNvPr id="78" name="object 78"/>
          <p:cNvSpPr/>
          <p:nvPr/>
        </p:nvSpPr>
        <p:spPr>
          <a:xfrm>
            <a:off x="182937" y="5001967"/>
            <a:ext cx="688548" cy="468199"/>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79" name="object 79"/>
          <p:cNvSpPr txBox="1"/>
          <p:nvPr/>
        </p:nvSpPr>
        <p:spPr>
          <a:xfrm>
            <a:off x="2316401" y="5001966"/>
            <a:ext cx="855980" cy="486672"/>
          </a:xfrm>
          <a:prstGeom prst="rect">
            <a:avLst/>
          </a:prstGeom>
          <a:solidFill>
            <a:srgbClr val="F4CCCC"/>
          </a:solidFill>
          <a:ln w="19049">
            <a:solidFill>
              <a:srgbClr val="424242"/>
            </a:solidFill>
          </a:ln>
        </p:spPr>
        <p:txBody>
          <a:bodyPr vert="horz" wrap="square" lIns="0" tIns="50165" rIns="0" bIns="0" rtlCol="0">
            <a:spAutoFit/>
          </a:bodyPr>
          <a:lstStyle/>
          <a:p>
            <a:pPr algn="ctr">
              <a:lnSpc>
                <a:spcPts val="1664"/>
              </a:lnSpc>
              <a:spcBef>
                <a:spcPts val="395"/>
              </a:spcBef>
            </a:pPr>
            <a:r>
              <a:rPr sz="1400" spc="-5" dirty="0">
                <a:solidFill>
                  <a:prstClr val="black"/>
                </a:solidFill>
                <a:latin typeface="Arial"/>
                <a:cs typeface="Arial"/>
              </a:rPr>
              <a:t>RNN</a:t>
            </a:r>
            <a:endParaRPr sz="1400">
              <a:solidFill>
                <a:prstClr val="black"/>
              </a:solidFill>
              <a:latin typeface="Arial"/>
              <a:cs typeface="Arial"/>
            </a:endParaRPr>
          </a:p>
          <a:p>
            <a:pPr algn="ctr">
              <a:lnSpc>
                <a:spcPts val="1664"/>
              </a:lnSpc>
            </a:pPr>
            <a:r>
              <a:rPr sz="1400" spc="-5" dirty="0">
                <a:solidFill>
                  <a:prstClr val="black"/>
                </a:solidFill>
                <a:latin typeface="Arial"/>
                <a:cs typeface="Arial"/>
              </a:rPr>
              <a:t>encoder</a:t>
            </a:r>
            <a:endParaRPr sz="1400">
              <a:solidFill>
                <a:prstClr val="black"/>
              </a:solidFill>
              <a:latin typeface="Arial"/>
              <a:cs typeface="Arial"/>
            </a:endParaRPr>
          </a:p>
        </p:txBody>
      </p:sp>
      <p:sp>
        <p:nvSpPr>
          <p:cNvPr id="80" name="object 80"/>
          <p:cNvSpPr txBox="1"/>
          <p:nvPr/>
        </p:nvSpPr>
        <p:spPr>
          <a:xfrm>
            <a:off x="3174868" y="506175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81" name="object 81"/>
          <p:cNvSpPr txBox="1"/>
          <p:nvPr/>
        </p:nvSpPr>
        <p:spPr>
          <a:xfrm>
            <a:off x="4155591" y="5061756"/>
            <a:ext cx="294640" cy="215444"/>
          </a:xfrm>
          <a:prstGeom prst="rect">
            <a:avLst/>
          </a:prstGeom>
        </p:spPr>
        <p:txBody>
          <a:bodyPr vert="horz" wrap="square" lIns="0" tIns="0" rIns="0" bIns="0" rtlCol="0">
            <a:spAutoFit/>
          </a:bodyPr>
          <a:lstStyle/>
          <a:p>
            <a:pPr marL="12700">
              <a:tabLst>
                <a:tab pos="281305" algn="l"/>
              </a:tabLst>
            </a:pPr>
            <a:r>
              <a:rPr sz="1400" u="heavy" dirty="0">
                <a:solidFill>
                  <a:prstClr val="black"/>
                </a:solidFill>
                <a:latin typeface="Times New Roman"/>
                <a:cs typeface="Times New Roman"/>
              </a:rPr>
              <a:t> 	</a:t>
            </a:r>
            <a:endParaRPr sz="1400">
              <a:solidFill>
                <a:prstClr val="black"/>
              </a:solidFill>
              <a:latin typeface="Times New Roman"/>
              <a:cs typeface="Times New Roman"/>
            </a:endParaRPr>
          </a:p>
        </p:txBody>
      </p:sp>
      <p:sp>
        <p:nvSpPr>
          <p:cNvPr id="82" name="object 82"/>
          <p:cNvSpPr txBox="1"/>
          <p:nvPr/>
        </p:nvSpPr>
        <p:spPr>
          <a:xfrm>
            <a:off x="6889911" y="5183592"/>
            <a:ext cx="2143125" cy="706755"/>
          </a:xfrm>
          <a:prstGeom prst="rect">
            <a:avLst/>
          </a:prstGeom>
        </p:spPr>
        <p:txBody>
          <a:bodyPr vert="horz" wrap="square" lIns="0" tIns="0" rIns="0" bIns="0" rtlCol="0">
            <a:spAutoFit/>
          </a:bodyPr>
          <a:lstStyle/>
          <a:p>
            <a:pPr marL="12700" marR="28575">
              <a:lnSpc>
                <a:spcPts val="1650"/>
              </a:lnSpc>
            </a:pPr>
            <a:r>
              <a:rPr sz="1400" spc="-5" dirty="0">
                <a:latin typeface="Arial"/>
                <a:cs typeface="Arial"/>
              </a:rPr>
              <a:t>[Venugopalan et. al. ICCV’  15] (this</a:t>
            </a:r>
            <a:r>
              <a:rPr sz="1400" spc="-45" dirty="0">
                <a:latin typeface="Arial"/>
                <a:cs typeface="Arial"/>
              </a:rPr>
              <a:t> </a:t>
            </a:r>
            <a:r>
              <a:rPr sz="1400" spc="-5" dirty="0">
                <a:latin typeface="Arial"/>
                <a:cs typeface="Arial"/>
              </a:rPr>
              <a:t>work)</a:t>
            </a:r>
            <a:endParaRPr sz="1400" dirty="0">
              <a:latin typeface="Arial"/>
              <a:cs typeface="Arial"/>
            </a:endParaRPr>
          </a:p>
          <a:p>
            <a:pPr marR="5080" algn="r">
              <a:spcBef>
                <a:spcPts val="945"/>
              </a:spcBef>
            </a:pPr>
            <a:r>
              <a:rPr sz="1000" dirty="0">
                <a:latin typeface="Courier New"/>
                <a:cs typeface="Courier New"/>
              </a:rPr>
              <a:t>3</a:t>
            </a:r>
          </a:p>
        </p:txBody>
      </p:sp>
      <p:sp>
        <p:nvSpPr>
          <p:cNvPr id="83" name="TextBox 82"/>
          <p:cNvSpPr txBox="1"/>
          <p:nvPr/>
        </p:nvSpPr>
        <p:spPr>
          <a:xfrm>
            <a:off x="0" y="6564959"/>
            <a:ext cx="5591664" cy="276999"/>
          </a:xfrm>
          <a:prstGeom prst="rect">
            <a:avLst/>
          </a:prstGeom>
          <a:noFill/>
        </p:spPr>
        <p:txBody>
          <a:bodyPr wrap="square" rtlCol="0">
            <a:spAutoFit/>
          </a:bodyPr>
          <a:lstStyle/>
          <a:p>
            <a:r>
              <a:rPr lang="en-US" sz="1200" dirty="0" err="1"/>
              <a:t>Venugopalan</a:t>
            </a:r>
            <a:r>
              <a:rPr lang="en-US" sz="1200" dirty="0"/>
              <a:t> et al., “Sequence to Sequence - Video to Text”, ICCV 2015</a:t>
            </a:r>
          </a:p>
        </p:txBody>
      </p:sp>
      <p:sp>
        <p:nvSpPr>
          <p:cNvPr id="87"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Tree>
    <p:extLst>
      <p:ext uri="{BB962C8B-B14F-4D97-AF65-F5344CB8AC3E}">
        <p14:creationId xmlns:p14="http://schemas.microsoft.com/office/powerpoint/2010/main" val="81197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28238" y="1860871"/>
            <a:ext cx="2364610" cy="323165"/>
          </a:xfrm>
          <a:prstGeom prst="rect">
            <a:avLst/>
          </a:prstGeom>
        </p:spPr>
        <p:txBody>
          <a:bodyPr vert="horz" wrap="square" lIns="0" tIns="0" rIns="0" bIns="0" rtlCol="0">
            <a:spAutoFit/>
          </a:bodyPr>
          <a:lstStyle/>
          <a:p>
            <a:pPr marL="12700"/>
            <a:r>
              <a:rPr sz="2100" spc="100" dirty="0"/>
              <a:t>S2VT Overview</a:t>
            </a:r>
          </a:p>
        </p:txBody>
      </p:sp>
      <p:sp>
        <p:nvSpPr>
          <p:cNvPr id="3" name="object 3"/>
          <p:cNvSpPr/>
          <p:nvPr/>
        </p:nvSpPr>
        <p:spPr>
          <a:xfrm>
            <a:off x="298249"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4" name="object 4"/>
          <p:cNvSpPr/>
          <p:nvPr/>
        </p:nvSpPr>
        <p:spPr>
          <a:xfrm>
            <a:off x="298249"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 name="object 5"/>
          <p:cNvSpPr txBox="1"/>
          <p:nvPr/>
        </p:nvSpPr>
        <p:spPr>
          <a:xfrm>
            <a:off x="37127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6" name="object 6"/>
          <p:cNvSpPr/>
          <p:nvPr/>
        </p:nvSpPr>
        <p:spPr>
          <a:xfrm>
            <a:off x="3504943"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7" name="object 7"/>
          <p:cNvSpPr/>
          <p:nvPr/>
        </p:nvSpPr>
        <p:spPr>
          <a:xfrm>
            <a:off x="3504943"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 name="object 8"/>
          <p:cNvSpPr txBox="1"/>
          <p:nvPr/>
        </p:nvSpPr>
        <p:spPr>
          <a:xfrm>
            <a:off x="3577970"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9" name="object 9"/>
          <p:cNvSpPr/>
          <p:nvPr/>
        </p:nvSpPr>
        <p:spPr>
          <a:xfrm>
            <a:off x="2436045"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0" name="object 10"/>
          <p:cNvSpPr/>
          <p:nvPr/>
        </p:nvSpPr>
        <p:spPr>
          <a:xfrm>
            <a:off x="2436045"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 name="object 11"/>
          <p:cNvSpPr txBox="1"/>
          <p:nvPr/>
        </p:nvSpPr>
        <p:spPr>
          <a:xfrm>
            <a:off x="2509068"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2" name="object 12"/>
          <p:cNvSpPr/>
          <p:nvPr/>
        </p:nvSpPr>
        <p:spPr>
          <a:xfrm>
            <a:off x="1367147"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3" name="object 13"/>
          <p:cNvSpPr/>
          <p:nvPr/>
        </p:nvSpPr>
        <p:spPr>
          <a:xfrm>
            <a:off x="1367147"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 name="object 14"/>
          <p:cNvSpPr txBox="1"/>
          <p:nvPr/>
        </p:nvSpPr>
        <p:spPr>
          <a:xfrm>
            <a:off x="144017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5" name="object 15"/>
          <p:cNvSpPr/>
          <p:nvPr/>
        </p:nvSpPr>
        <p:spPr>
          <a:xfrm>
            <a:off x="4573840"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6" name="object 16"/>
          <p:cNvSpPr/>
          <p:nvPr/>
        </p:nvSpPr>
        <p:spPr>
          <a:xfrm>
            <a:off x="4573840"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7" name="object 17"/>
          <p:cNvSpPr txBox="1"/>
          <p:nvPr/>
        </p:nvSpPr>
        <p:spPr>
          <a:xfrm>
            <a:off x="4646864"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18" name="object 18"/>
          <p:cNvSpPr/>
          <p:nvPr/>
        </p:nvSpPr>
        <p:spPr>
          <a:xfrm>
            <a:off x="7780534"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19" name="object 19"/>
          <p:cNvSpPr/>
          <p:nvPr/>
        </p:nvSpPr>
        <p:spPr>
          <a:xfrm>
            <a:off x="7780534"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0" name="object 20"/>
          <p:cNvSpPr txBox="1"/>
          <p:nvPr/>
        </p:nvSpPr>
        <p:spPr>
          <a:xfrm>
            <a:off x="7853563"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1" name="object 21"/>
          <p:cNvSpPr/>
          <p:nvPr/>
        </p:nvSpPr>
        <p:spPr>
          <a:xfrm>
            <a:off x="6711636"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22" name="object 22"/>
          <p:cNvSpPr/>
          <p:nvPr/>
        </p:nvSpPr>
        <p:spPr>
          <a:xfrm>
            <a:off x="6711636"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3" name="object 23"/>
          <p:cNvSpPr txBox="1"/>
          <p:nvPr/>
        </p:nvSpPr>
        <p:spPr>
          <a:xfrm>
            <a:off x="6784660"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4" name="object 24"/>
          <p:cNvSpPr/>
          <p:nvPr/>
        </p:nvSpPr>
        <p:spPr>
          <a:xfrm>
            <a:off x="5642738"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DF6666"/>
          </a:solidFill>
        </p:spPr>
        <p:txBody>
          <a:bodyPr wrap="square" lIns="0" tIns="0" rIns="0" bIns="0" rtlCol="0"/>
          <a:lstStyle/>
          <a:p>
            <a:endParaRPr>
              <a:solidFill>
                <a:prstClr val="black"/>
              </a:solidFill>
              <a:latin typeface="Calibri"/>
            </a:endParaRPr>
          </a:p>
        </p:txBody>
      </p:sp>
      <p:sp>
        <p:nvSpPr>
          <p:cNvPr id="25" name="object 25"/>
          <p:cNvSpPr/>
          <p:nvPr/>
        </p:nvSpPr>
        <p:spPr>
          <a:xfrm>
            <a:off x="5642738" y="3716586"/>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6" name="object 26"/>
          <p:cNvSpPr txBox="1"/>
          <p:nvPr/>
        </p:nvSpPr>
        <p:spPr>
          <a:xfrm>
            <a:off x="5715767" y="3768195"/>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27" name="object 27"/>
          <p:cNvSpPr/>
          <p:nvPr/>
        </p:nvSpPr>
        <p:spPr>
          <a:xfrm>
            <a:off x="298249"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28" name="object 28"/>
          <p:cNvSpPr/>
          <p:nvPr/>
        </p:nvSpPr>
        <p:spPr>
          <a:xfrm>
            <a:off x="298249"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29" name="object 29"/>
          <p:cNvSpPr txBox="1"/>
          <p:nvPr/>
        </p:nvSpPr>
        <p:spPr>
          <a:xfrm>
            <a:off x="37127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0" name="object 30"/>
          <p:cNvSpPr/>
          <p:nvPr/>
        </p:nvSpPr>
        <p:spPr>
          <a:xfrm>
            <a:off x="3504943"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1" name="object 31"/>
          <p:cNvSpPr/>
          <p:nvPr/>
        </p:nvSpPr>
        <p:spPr>
          <a:xfrm>
            <a:off x="3504943"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2" name="object 32"/>
          <p:cNvSpPr txBox="1"/>
          <p:nvPr/>
        </p:nvSpPr>
        <p:spPr>
          <a:xfrm>
            <a:off x="3577970"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3" name="object 33"/>
          <p:cNvSpPr/>
          <p:nvPr/>
        </p:nvSpPr>
        <p:spPr>
          <a:xfrm>
            <a:off x="2436045"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4" name="object 34"/>
          <p:cNvSpPr/>
          <p:nvPr/>
        </p:nvSpPr>
        <p:spPr>
          <a:xfrm>
            <a:off x="2436045"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5" name="object 35"/>
          <p:cNvSpPr txBox="1"/>
          <p:nvPr/>
        </p:nvSpPr>
        <p:spPr>
          <a:xfrm>
            <a:off x="2509068"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6" name="object 36"/>
          <p:cNvSpPr/>
          <p:nvPr/>
        </p:nvSpPr>
        <p:spPr>
          <a:xfrm>
            <a:off x="1367147"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37" name="object 37"/>
          <p:cNvSpPr/>
          <p:nvPr/>
        </p:nvSpPr>
        <p:spPr>
          <a:xfrm>
            <a:off x="1367147"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38" name="object 38"/>
          <p:cNvSpPr txBox="1"/>
          <p:nvPr/>
        </p:nvSpPr>
        <p:spPr>
          <a:xfrm>
            <a:off x="144017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39" name="object 39"/>
          <p:cNvSpPr/>
          <p:nvPr/>
        </p:nvSpPr>
        <p:spPr>
          <a:xfrm>
            <a:off x="4573840"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0" name="object 40"/>
          <p:cNvSpPr/>
          <p:nvPr/>
        </p:nvSpPr>
        <p:spPr>
          <a:xfrm>
            <a:off x="4573840"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1" name="object 41"/>
          <p:cNvSpPr txBox="1"/>
          <p:nvPr/>
        </p:nvSpPr>
        <p:spPr>
          <a:xfrm>
            <a:off x="4646864"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2" name="object 42"/>
          <p:cNvSpPr/>
          <p:nvPr/>
        </p:nvSpPr>
        <p:spPr>
          <a:xfrm>
            <a:off x="7780534"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3" name="object 43"/>
          <p:cNvSpPr/>
          <p:nvPr/>
        </p:nvSpPr>
        <p:spPr>
          <a:xfrm>
            <a:off x="7780534"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4" name="object 44"/>
          <p:cNvSpPr txBox="1"/>
          <p:nvPr/>
        </p:nvSpPr>
        <p:spPr>
          <a:xfrm>
            <a:off x="7853563"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5" name="object 45"/>
          <p:cNvSpPr/>
          <p:nvPr/>
        </p:nvSpPr>
        <p:spPr>
          <a:xfrm>
            <a:off x="6711636"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6" name="object 46"/>
          <p:cNvSpPr/>
          <p:nvPr/>
        </p:nvSpPr>
        <p:spPr>
          <a:xfrm>
            <a:off x="6711636"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47" name="object 47"/>
          <p:cNvSpPr txBox="1"/>
          <p:nvPr/>
        </p:nvSpPr>
        <p:spPr>
          <a:xfrm>
            <a:off x="6784660"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48" name="object 48"/>
          <p:cNvSpPr/>
          <p:nvPr/>
        </p:nvSpPr>
        <p:spPr>
          <a:xfrm>
            <a:off x="5642738"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solidFill>
            <a:srgbClr val="93C37C"/>
          </a:solidFill>
        </p:spPr>
        <p:txBody>
          <a:bodyPr wrap="square" lIns="0" tIns="0" rIns="0" bIns="0" rtlCol="0"/>
          <a:lstStyle/>
          <a:p>
            <a:endParaRPr>
              <a:solidFill>
                <a:prstClr val="black"/>
              </a:solidFill>
              <a:latin typeface="Calibri"/>
            </a:endParaRPr>
          </a:p>
        </p:txBody>
      </p:sp>
      <p:sp>
        <p:nvSpPr>
          <p:cNvPr id="49" name="object 49"/>
          <p:cNvSpPr/>
          <p:nvPr/>
        </p:nvSpPr>
        <p:spPr>
          <a:xfrm>
            <a:off x="5642738" y="4538159"/>
            <a:ext cx="685800" cy="327025"/>
          </a:xfrm>
          <a:custGeom>
            <a:avLst/>
            <a:gdLst/>
            <a:ahLst/>
            <a:cxnLst/>
            <a:rect l="l" t="t" r="r" b="b"/>
            <a:pathLst>
              <a:path w="685800" h="327025">
                <a:moveTo>
                  <a:pt x="0" y="0"/>
                </a:moveTo>
                <a:lnTo>
                  <a:pt x="685498" y="0"/>
                </a:lnTo>
                <a:lnTo>
                  <a:pt x="685498" y="326999"/>
                </a:lnTo>
                <a:lnTo>
                  <a:pt x="0" y="326999"/>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0" name="object 50"/>
          <p:cNvSpPr txBox="1"/>
          <p:nvPr/>
        </p:nvSpPr>
        <p:spPr>
          <a:xfrm>
            <a:off x="5715767" y="4589782"/>
            <a:ext cx="4997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LSTM</a:t>
            </a:r>
            <a:endParaRPr sz="1400">
              <a:solidFill>
                <a:prstClr val="black"/>
              </a:solidFill>
              <a:latin typeface="Arial"/>
              <a:cs typeface="Arial"/>
            </a:endParaRPr>
          </a:p>
        </p:txBody>
      </p:sp>
      <p:sp>
        <p:nvSpPr>
          <p:cNvPr id="51" name="object 51"/>
          <p:cNvSpPr/>
          <p:nvPr/>
        </p:nvSpPr>
        <p:spPr>
          <a:xfrm>
            <a:off x="298249"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2" name="object 52"/>
          <p:cNvSpPr txBox="1"/>
          <p:nvPr/>
        </p:nvSpPr>
        <p:spPr>
          <a:xfrm>
            <a:off x="435804"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3" name="object 53"/>
          <p:cNvSpPr/>
          <p:nvPr/>
        </p:nvSpPr>
        <p:spPr>
          <a:xfrm>
            <a:off x="1367147"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4" name="object 54"/>
          <p:cNvSpPr txBox="1"/>
          <p:nvPr/>
        </p:nvSpPr>
        <p:spPr>
          <a:xfrm>
            <a:off x="1504704"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5" name="object 55"/>
          <p:cNvSpPr/>
          <p:nvPr/>
        </p:nvSpPr>
        <p:spPr>
          <a:xfrm>
            <a:off x="2436045"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6" name="object 56"/>
          <p:cNvSpPr txBox="1"/>
          <p:nvPr/>
        </p:nvSpPr>
        <p:spPr>
          <a:xfrm>
            <a:off x="2573598"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7" name="object 57"/>
          <p:cNvSpPr/>
          <p:nvPr/>
        </p:nvSpPr>
        <p:spPr>
          <a:xfrm>
            <a:off x="3504943" y="2672462"/>
            <a:ext cx="685800" cy="749300"/>
          </a:xfrm>
          <a:custGeom>
            <a:avLst/>
            <a:gdLst/>
            <a:ahLst/>
            <a:cxnLst/>
            <a:rect l="l" t="t" r="r" b="b"/>
            <a:pathLst>
              <a:path w="685800" h="749300">
                <a:moveTo>
                  <a:pt x="0" y="0"/>
                </a:moveTo>
                <a:lnTo>
                  <a:pt x="685498" y="0"/>
                </a:lnTo>
                <a:lnTo>
                  <a:pt x="548398" y="748823"/>
                </a:lnTo>
                <a:lnTo>
                  <a:pt x="137099" y="748823"/>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58" name="object 58"/>
          <p:cNvSpPr txBox="1"/>
          <p:nvPr/>
        </p:nvSpPr>
        <p:spPr>
          <a:xfrm>
            <a:off x="3642501" y="2751123"/>
            <a:ext cx="410845" cy="215444"/>
          </a:xfrm>
          <a:prstGeom prst="rect">
            <a:avLst/>
          </a:prstGeom>
        </p:spPr>
        <p:txBody>
          <a:bodyPr vert="horz" wrap="square" lIns="0" tIns="0" rIns="0" bIns="0" rtlCol="0">
            <a:spAutoFit/>
          </a:bodyPr>
          <a:lstStyle/>
          <a:p>
            <a:pPr marL="12700"/>
            <a:r>
              <a:rPr sz="1400" spc="-5" dirty="0">
                <a:solidFill>
                  <a:prstClr val="black"/>
                </a:solidFill>
                <a:latin typeface="Arial"/>
                <a:cs typeface="Arial"/>
              </a:rPr>
              <a:t>CNN</a:t>
            </a:r>
            <a:endParaRPr sz="1400">
              <a:solidFill>
                <a:prstClr val="black"/>
              </a:solidFill>
              <a:latin typeface="Arial"/>
              <a:cs typeface="Arial"/>
            </a:endParaRPr>
          </a:p>
        </p:txBody>
      </p:sp>
      <p:sp>
        <p:nvSpPr>
          <p:cNvPr id="59" name="object 59"/>
          <p:cNvSpPr/>
          <p:nvPr/>
        </p:nvSpPr>
        <p:spPr>
          <a:xfrm>
            <a:off x="226650" y="1859315"/>
            <a:ext cx="828673" cy="61912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0" name="object 60"/>
          <p:cNvSpPr/>
          <p:nvPr/>
        </p:nvSpPr>
        <p:spPr>
          <a:xfrm>
            <a:off x="2364446" y="1859315"/>
            <a:ext cx="828673" cy="619123"/>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1" name="object 61"/>
          <p:cNvSpPr/>
          <p:nvPr/>
        </p:nvSpPr>
        <p:spPr>
          <a:xfrm>
            <a:off x="3433344" y="1859315"/>
            <a:ext cx="828673" cy="619123"/>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62" name="object 62"/>
          <p:cNvSpPr/>
          <p:nvPr/>
        </p:nvSpPr>
        <p:spPr>
          <a:xfrm>
            <a:off x="1295548" y="1859315"/>
            <a:ext cx="828673" cy="619123"/>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63" name="object 63"/>
          <p:cNvSpPr txBox="1"/>
          <p:nvPr/>
        </p:nvSpPr>
        <p:spPr>
          <a:xfrm>
            <a:off x="4839729" y="5304342"/>
            <a:ext cx="154305"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A</a:t>
            </a:r>
            <a:endParaRPr sz="1400">
              <a:solidFill>
                <a:prstClr val="black"/>
              </a:solidFill>
              <a:latin typeface="Arial"/>
              <a:cs typeface="Arial"/>
            </a:endParaRPr>
          </a:p>
        </p:txBody>
      </p:sp>
      <p:sp>
        <p:nvSpPr>
          <p:cNvPr id="64" name="object 64"/>
          <p:cNvSpPr txBox="1"/>
          <p:nvPr/>
        </p:nvSpPr>
        <p:spPr>
          <a:xfrm>
            <a:off x="5790088" y="5304342"/>
            <a:ext cx="391160"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man</a:t>
            </a:r>
            <a:endParaRPr sz="1400">
              <a:solidFill>
                <a:prstClr val="black"/>
              </a:solidFill>
              <a:latin typeface="Arial"/>
              <a:cs typeface="Arial"/>
            </a:endParaRPr>
          </a:p>
        </p:txBody>
      </p:sp>
      <p:sp>
        <p:nvSpPr>
          <p:cNvPr id="65" name="object 65"/>
          <p:cNvSpPr txBox="1"/>
          <p:nvPr/>
        </p:nvSpPr>
        <p:spPr>
          <a:xfrm>
            <a:off x="6967588" y="5304342"/>
            <a:ext cx="173990"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is</a:t>
            </a:r>
            <a:endParaRPr sz="1400">
              <a:solidFill>
                <a:prstClr val="black"/>
              </a:solidFill>
              <a:latin typeface="Arial"/>
              <a:cs typeface="Arial"/>
            </a:endParaRPr>
          </a:p>
        </p:txBody>
      </p:sp>
      <p:sp>
        <p:nvSpPr>
          <p:cNvPr id="66" name="object 66"/>
          <p:cNvSpPr txBox="1"/>
          <p:nvPr/>
        </p:nvSpPr>
        <p:spPr>
          <a:xfrm>
            <a:off x="8703715" y="4178499"/>
            <a:ext cx="173355" cy="215444"/>
          </a:xfrm>
          <a:prstGeom prst="rect">
            <a:avLst/>
          </a:prstGeom>
        </p:spPr>
        <p:txBody>
          <a:bodyPr vert="horz" wrap="square" lIns="0" tIns="0" rIns="0" bIns="0" rtlCol="0">
            <a:spAutoFit/>
          </a:bodyPr>
          <a:lstStyle/>
          <a:p>
            <a:pPr marL="12700"/>
            <a:r>
              <a:rPr sz="1400" b="1" spc="-5" dirty="0">
                <a:solidFill>
                  <a:prstClr val="black"/>
                </a:solidFill>
                <a:latin typeface="Arial"/>
                <a:cs typeface="Arial"/>
              </a:rPr>
              <a:t>...</a:t>
            </a:r>
            <a:endParaRPr sz="1400">
              <a:solidFill>
                <a:prstClr val="black"/>
              </a:solidFill>
              <a:latin typeface="Arial"/>
              <a:cs typeface="Arial"/>
            </a:endParaRPr>
          </a:p>
        </p:txBody>
      </p:sp>
      <p:sp>
        <p:nvSpPr>
          <p:cNvPr id="67" name="object 67"/>
          <p:cNvSpPr/>
          <p:nvPr/>
        </p:nvSpPr>
        <p:spPr>
          <a:xfrm>
            <a:off x="640986"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68" name="object 68"/>
          <p:cNvSpPr/>
          <p:nvPr/>
        </p:nvSpPr>
        <p:spPr>
          <a:xfrm>
            <a:off x="625253" y="2615388"/>
            <a:ext cx="31750" cy="43815"/>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69" name="object 69"/>
          <p:cNvSpPr/>
          <p:nvPr/>
        </p:nvSpPr>
        <p:spPr>
          <a:xfrm>
            <a:off x="640998"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0" name="object 70"/>
          <p:cNvSpPr/>
          <p:nvPr/>
        </p:nvSpPr>
        <p:spPr>
          <a:xfrm>
            <a:off x="625266" y="3659336"/>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1" name="object 71"/>
          <p:cNvSpPr/>
          <p:nvPr/>
        </p:nvSpPr>
        <p:spPr>
          <a:xfrm>
            <a:off x="640998"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2" name="object 72"/>
          <p:cNvSpPr/>
          <p:nvPr/>
        </p:nvSpPr>
        <p:spPr>
          <a:xfrm>
            <a:off x="625266" y="4481134"/>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3" name="object 73"/>
          <p:cNvSpPr/>
          <p:nvPr/>
        </p:nvSpPr>
        <p:spPr>
          <a:xfrm>
            <a:off x="1709896"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4" name="object 74"/>
          <p:cNvSpPr/>
          <p:nvPr/>
        </p:nvSpPr>
        <p:spPr>
          <a:xfrm>
            <a:off x="1694164" y="3659336"/>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5" name="object 75"/>
          <p:cNvSpPr/>
          <p:nvPr/>
        </p:nvSpPr>
        <p:spPr>
          <a:xfrm>
            <a:off x="1709859"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6" name="object 76"/>
          <p:cNvSpPr/>
          <p:nvPr/>
        </p:nvSpPr>
        <p:spPr>
          <a:xfrm>
            <a:off x="1694126" y="2615388"/>
            <a:ext cx="31750" cy="43815"/>
          </a:xfrm>
          <a:custGeom>
            <a:avLst/>
            <a:gdLst/>
            <a:ahLst/>
            <a:cxnLst/>
            <a:rect l="l" t="t" r="r" b="b"/>
            <a:pathLst>
              <a:path w="31750" h="43815">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7" name="object 77"/>
          <p:cNvSpPr/>
          <p:nvPr/>
        </p:nvSpPr>
        <p:spPr>
          <a:xfrm>
            <a:off x="2778794"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8" name="object 78"/>
          <p:cNvSpPr/>
          <p:nvPr/>
        </p:nvSpPr>
        <p:spPr>
          <a:xfrm>
            <a:off x="2763044" y="2615388"/>
            <a:ext cx="31750" cy="43815"/>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79" name="object 79"/>
          <p:cNvSpPr/>
          <p:nvPr/>
        </p:nvSpPr>
        <p:spPr>
          <a:xfrm>
            <a:off x="2778794"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0" name="object 80"/>
          <p:cNvSpPr/>
          <p:nvPr/>
        </p:nvSpPr>
        <p:spPr>
          <a:xfrm>
            <a:off x="2763069" y="3659336"/>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1" name="object 81"/>
          <p:cNvSpPr/>
          <p:nvPr/>
        </p:nvSpPr>
        <p:spPr>
          <a:xfrm>
            <a:off x="3847692" y="2478438"/>
            <a:ext cx="0" cy="137160"/>
          </a:xfrm>
          <a:custGeom>
            <a:avLst/>
            <a:gdLst/>
            <a:ahLst/>
            <a:cxnLst/>
            <a:rect l="l" t="t" r="r" b="b"/>
            <a:pathLst>
              <a:path h="137159">
                <a:moveTo>
                  <a:pt x="0" y="0"/>
                </a:moveTo>
                <a:lnTo>
                  <a:pt x="0" y="1369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2" name="object 82"/>
          <p:cNvSpPr/>
          <p:nvPr/>
        </p:nvSpPr>
        <p:spPr>
          <a:xfrm>
            <a:off x="3831942" y="2615388"/>
            <a:ext cx="31750" cy="43815"/>
          </a:xfrm>
          <a:custGeom>
            <a:avLst/>
            <a:gdLst/>
            <a:ahLst/>
            <a:cxnLst/>
            <a:rect l="l" t="t" r="r" b="b"/>
            <a:pathLst>
              <a:path w="31750" h="43815">
                <a:moveTo>
                  <a:pt x="0" y="0"/>
                </a:moveTo>
                <a:lnTo>
                  <a:pt x="15749" y="43224"/>
                </a:lnTo>
                <a:lnTo>
                  <a:pt x="3147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3" name="object 83"/>
          <p:cNvSpPr/>
          <p:nvPr/>
        </p:nvSpPr>
        <p:spPr>
          <a:xfrm>
            <a:off x="3847692" y="3421287"/>
            <a:ext cx="0" cy="238125"/>
          </a:xfrm>
          <a:custGeom>
            <a:avLst/>
            <a:gdLst/>
            <a:ahLst/>
            <a:cxnLst/>
            <a:rect l="l" t="t" r="r" b="b"/>
            <a:pathLst>
              <a:path h="238125">
                <a:moveTo>
                  <a:pt x="0" y="0"/>
                </a:moveTo>
                <a:lnTo>
                  <a:pt x="0" y="2380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4" name="object 84"/>
          <p:cNvSpPr/>
          <p:nvPr/>
        </p:nvSpPr>
        <p:spPr>
          <a:xfrm>
            <a:off x="3831967" y="3659336"/>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5" name="object 85"/>
          <p:cNvSpPr/>
          <p:nvPr/>
        </p:nvSpPr>
        <p:spPr>
          <a:xfrm>
            <a:off x="1709896"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6" name="object 86"/>
          <p:cNvSpPr/>
          <p:nvPr/>
        </p:nvSpPr>
        <p:spPr>
          <a:xfrm>
            <a:off x="1694164" y="4481134"/>
            <a:ext cx="31750" cy="43815"/>
          </a:xfrm>
          <a:custGeom>
            <a:avLst/>
            <a:gdLst/>
            <a:ahLst/>
            <a:cxnLst/>
            <a:rect l="l" t="t" r="r" b="b"/>
            <a:pathLst>
              <a:path w="31750" h="43814">
                <a:moveTo>
                  <a:pt x="0" y="0"/>
                </a:moveTo>
                <a:lnTo>
                  <a:pt x="15732" y="43224"/>
                </a:lnTo>
                <a:lnTo>
                  <a:pt x="31464"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7" name="object 87"/>
          <p:cNvSpPr/>
          <p:nvPr/>
        </p:nvSpPr>
        <p:spPr>
          <a:xfrm>
            <a:off x="2778794"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8" name="object 88"/>
          <p:cNvSpPr/>
          <p:nvPr/>
        </p:nvSpPr>
        <p:spPr>
          <a:xfrm>
            <a:off x="2763069"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89" name="object 89"/>
          <p:cNvSpPr/>
          <p:nvPr/>
        </p:nvSpPr>
        <p:spPr>
          <a:xfrm>
            <a:off x="3847692"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0" name="object 90"/>
          <p:cNvSpPr/>
          <p:nvPr/>
        </p:nvSpPr>
        <p:spPr>
          <a:xfrm>
            <a:off x="3831967"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1" name="object 91"/>
          <p:cNvSpPr/>
          <p:nvPr/>
        </p:nvSpPr>
        <p:spPr>
          <a:xfrm>
            <a:off x="983747"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2" name="object 92"/>
          <p:cNvSpPr/>
          <p:nvPr/>
        </p:nvSpPr>
        <p:spPr>
          <a:xfrm>
            <a:off x="1309998"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3" name="object 93"/>
          <p:cNvSpPr/>
          <p:nvPr/>
        </p:nvSpPr>
        <p:spPr>
          <a:xfrm>
            <a:off x="2052645"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4" name="object 94"/>
          <p:cNvSpPr/>
          <p:nvPr/>
        </p:nvSpPr>
        <p:spPr>
          <a:xfrm>
            <a:off x="2378896"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5" name="object 95"/>
          <p:cNvSpPr/>
          <p:nvPr/>
        </p:nvSpPr>
        <p:spPr>
          <a:xfrm>
            <a:off x="3121543"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6" name="object 96"/>
          <p:cNvSpPr/>
          <p:nvPr/>
        </p:nvSpPr>
        <p:spPr>
          <a:xfrm>
            <a:off x="3447794"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7" name="object 97"/>
          <p:cNvSpPr/>
          <p:nvPr/>
        </p:nvSpPr>
        <p:spPr>
          <a:xfrm>
            <a:off x="983747"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8" name="object 98"/>
          <p:cNvSpPr/>
          <p:nvPr/>
        </p:nvSpPr>
        <p:spPr>
          <a:xfrm>
            <a:off x="1309998"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99" name="object 99"/>
          <p:cNvSpPr/>
          <p:nvPr/>
        </p:nvSpPr>
        <p:spPr>
          <a:xfrm>
            <a:off x="2052645"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0" name="object 100"/>
          <p:cNvSpPr/>
          <p:nvPr/>
        </p:nvSpPr>
        <p:spPr>
          <a:xfrm>
            <a:off x="2378896"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1" name="object 101"/>
          <p:cNvSpPr/>
          <p:nvPr/>
        </p:nvSpPr>
        <p:spPr>
          <a:xfrm>
            <a:off x="3121543"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2" name="object 102"/>
          <p:cNvSpPr/>
          <p:nvPr/>
        </p:nvSpPr>
        <p:spPr>
          <a:xfrm>
            <a:off x="3447794"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3" name="object 103"/>
          <p:cNvSpPr/>
          <p:nvPr/>
        </p:nvSpPr>
        <p:spPr>
          <a:xfrm>
            <a:off x="4190441"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4" name="object 104"/>
          <p:cNvSpPr/>
          <p:nvPr/>
        </p:nvSpPr>
        <p:spPr>
          <a:xfrm>
            <a:off x="4516691"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5" name="object 105"/>
          <p:cNvSpPr/>
          <p:nvPr/>
        </p:nvSpPr>
        <p:spPr>
          <a:xfrm>
            <a:off x="4190441"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6" name="object 106"/>
          <p:cNvSpPr/>
          <p:nvPr/>
        </p:nvSpPr>
        <p:spPr>
          <a:xfrm>
            <a:off x="4516691"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7" name="object 107"/>
          <p:cNvSpPr/>
          <p:nvPr/>
        </p:nvSpPr>
        <p:spPr>
          <a:xfrm>
            <a:off x="4916590"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8" name="object 108"/>
          <p:cNvSpPr/>
          <p:nvPr/>
        </p:nvSpPr>
        <p:spPr>
          <a:xfrm>
            <a:off x="4900865"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09" name="object 109"/>
          <p:cNvSpPr/>
          <p:nvPr/>
        </p:nvSpPr>
        <p:spPr>
          <a:xfrm>
            <a:off x="5985487"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0" name="object 110"/>
          <p:cNvSpPr/>
          <p:nvPr/>
        </p:nvSpPr>
        <p:spPr>
          <a:xfrm>
            <a:off x="5969763"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1" name="object 111"/>
          <p:cNvSpPr/>
          <p:nvPr/>
        </p:nvSpPr>
        <p:spPr>
          <a:xfrm>
            <a:off x="5259339" y="3880085"/>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2" name="object 112"/>
          <p:cNvSpPr/>
          <p:nvPr/>
        </p:nvSpPr>
        <p:spPr>
          <a:xfrm>
            <a:off x="5585589" y="3864352"/>
            <a:ext cx="43815" cy="31750"/>
          </a:xfrm>
          <a:custGeom>
            <a:avLst/>
            <a:gdLst/>
            <a:ahLst/>
            <a:cxnLst/>
            <a:rect l="l" t="t" r="r" b="b"/>
            <a:pathLst>
              <a:path w="43814"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3" name="object 113"/>
          <p:cNvSpPr/>
          <p:nvPr/>
        </p:nvSpPr>
        <p:spPr>
          <a:xfrm>
            <a:off x="5259339" y="4701683"/>
            <a:ext cx="326390" cy="0"/>
          </a:xfrm>
          <a:custGeom>
            <a:avLst/>
            <a:gdLst/>
            <a:ahLst/>
            <a:cxnLst/>
            <a:rect l="l" t="t" r="r" b="b"/>
            <a:pathLst>
              <a:path w="326389">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4" name="object 114"/>
          <p:cNvSpPr/>
          <p:nvPr/>
        </p:nvSpPr>
        <p:spPr>
          <a:xfrm>
            <a:off x="5585589" y="4685933"/>
            <a:ext cx="43815" cy="31750"/>
          </a:xfrm>
          <a:custGeom>
            <a:avLst/>
            <a:gdLst/>
            <a:ahLst/>
            <a:cxnLst/>
            <a:rect l="l" t="t" r="r" b="b"/>
            <a:pathLst>
              <a:path w="43814"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5" name="object 115"/>
          <p:cNvSpPr/>
          <p:nvPr/>
        </p:nvSpPr>
        <p:spPr>
          <a:xfrm>
            <a:off x="6328237"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6" name="object 116"/>
          <p:cNvSpPr/>
          <p:nvPr/>
        </p:nvSpPr>
        <p:spPr>
          <a:xfrm>
            <a:off x="6654487"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7" name="object 117"/>
          <p:cNvSpPr/>
          <p:nvPr/>
        </p:nvSpPr>
        <p:spPr>
          <a:xfrm>
            <a:off x="6328237"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8" name="object 118"/>
          <p:cNvSpPr/>
          <p:nvPr/>
        </p:nvSpPr>
        <p:spPr>
          <a:xfrm>
            <a:off x="6654487"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19" name="object 119"/>
          <p:cNvSpPr/>
          <p:nvPr/>
        </p:nvSpPr>
        <p:spPr>
          <a:xfrm>
            <a:off x="7397135" y="3880085"/>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0" name="object 120"/>
          <p:cNvSpPr/>
          <p:nvPr/>
        </p:nvSpPr>
        <p:spPr>
          <a:xfrm>
            <a:off x="7723385" y="3864352"/>
            <a:ext cx="43815" cy="31750"/>
          </a:xfrm>
          <a:custGeom>
            <a:avLst/>
            <a:gdLst/>
            <a:ahLst/>
            <a:cxnLst/>
            <a:rect l="l" t="t" r="r" b="b"/>
            <a:pathLst>
              <a:path w="43815" h="31750">
                <a:moveTo>
                  <a:pt x="0" y="31464"/>
                </a:moveTo>
                <a:lnTo>
                  <a:pt x="43224" y="15732"/>
                </a:lnTo>
                <a:lnTo>
                  <a:pt x="0" y="0"/>
                </a:lnTo>
                <a:lnTo>
                  <a:pt x="0" y="3146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1" name="object 121"/>
          <p:cNvSpPr/>
          <p:nvPr/>
        </p:nvSpPr>
        <p:spPr>
          <a:xfrm>
            <a:off x="7397135" y="4701683"/>
            <a:ext cx="326390" cy="0"/>
          </a:xfrm>
          <a:custGeom>
            <a:avLst/>
            <a:gdLst/>
            <a:ahLst/>
            <a:cxnLst/>
            <a:rect l="l" t="t" r="r" b="b"/>
            <a:pathLst>
              <a:path w="326390">
                <a:moveTo>
                  <a:pt x="0" y="0"/>
                </a:moveTo>
                <a:lnTo>
                  <a:pt x="32624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2" name="object 122"/>
          <p:cNvSpPr/>
          <p:nvPr/>
        </p:nvSpPr>
        <p:spPr>
          <a:xfrm>
            <a:off x="7723385" y="4685933"/>
            <a:ext cx="43815" cy="31750"/>
          </a:xfrm>
          <a:custGeom>
            <a:avLst/>
            <a:gdLst/>
            <a:ahLst/>
            <a:cxnLst/>
            <a:rect l="l" t="t" r="r" b="b"/>
            <a:pathLst>
              <a:path w="43815" h="31750">
                <a:moveTo>
                  <a:pt x="0" y="31474"/>
                </a:moveTo>
                <a:lnTo>
                  <a:pt x="43224" y="15749"/>
                </a:lnTo>
                <a:lnTo>
                  <a:pt x="0" y="0"/>
                </a:lnTo>
                <a:lnTo>
                  <a:pt x="0" y="31474"/>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3" name="object 123"/>
          <p:cNvSpPr/>
          <p:nvPr/>
        </p:nvSpPr>
        <p:spPr>
          <a:xfrm>
            <a:off x="8123284"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4" name="object 124"/>
          <p:cNvSpPr/>
          <p:nvPr/>
        </p:nvSpPr>
        <p:spPr>
          <a:xfrm>
            <a:off x="8107558"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5" name="object 125"/>
          <p:cNvSpPr/>
          <p:nvPr/>
        </p:nvSpPr>
        <p:spPr>
          <a:xfrm>
            <a:off x="7054385" y="4043584"/>
            <a:ext cx="0" cy="438150"/>
          </a:xfrm>
          <a:custGeom>
            <a:avLst/>
            <a:gdLst/>
            <a:ahLst/>
            <a:cxnLst/>
            <a:rect l="l" t="t" r="r" b="b"/>
            <a:pathLst>
              <a:path h="438150">
                <a:moveTo>
                  <a:pt x="0" y="0"/>
                </a:moveTo>
                <a:lnTo>
                  <a:pt x="0" y="437549"/>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6" name="object 126"/>
          <p:cNvSpPr/>
          <p:nvPr/>
        </p:nvSpPr>
        <p:spPr>
          <a:xfrm>
            <a:off x="7038661" y="4481134"/>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7" name="object 127"/>
          <p:cNvSpPr/>
          <p:nvPr/>
        </p:nvSpPr>
        <p:spPr>
          <a:xfrm>
            <a:off x="4916590"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8" name="object 128"/>
          <p:cNvSpPr/>
          <p:nvPr/>
        </p:nvSpPr>
        <p:spPr>
          <a:xfrm>
            <a:off x="4900865"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29" name="object 129"/>
          <p:cNvSpPr/>
          <p:nvPr/>
        </p:nvSpPr>
        <p:spPr>
          <a:xfrm>
            <a:off x="5985487"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0" name="object 130"/>
          <p:cNvSpPr/>
          <p:nvPr/>
        </p:nvSpPr>
        <p:spPr>
          <a:xfrm>
            <a:off x="5969763"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1" name="object 131"/>
          <p:cNvSpPr/>
          <p:nvPr/>
        </p:nvSpPr>
        <p:spPr>
          <a:xfrm>
            <a:off x="7054385"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2" name="object 132"/>
          <p:cNvSpPr/>
          <p:nvPr/>
        </p:nvSpPr>
        <p:spPr>
          <a:xfrm>
            <a:off x="7038661"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3" name="object 133"/>
          <p:cNvSpPr/>
          <p:nvPr/>
        </p:nvSpPr>
        <p:spPr>
          <a:xfrm>
            <a:off x="8123284" y="4865158"/>
            <a:ext cx="0" cy="303530"/>
          </a:xfrm>
          <a:custGeom>
            <a:avLst/>
            <a:gdLst/>
            <a:ahLst/>
            <a:cxnLst/>
            <a:rect l="l" t="t" r="r" b="b"/>
            <a:pathLst>
              <a:path h="303529">
                <a:moveTo>
                  <a:pt x="0" y="0"/>
                </a:moveTo>
                <a:lnTo>
                  <a:pt x="0" y="303474"/>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4" name="object 134"/>
          <p:cNvSpPr/>
          <p:nvPr/>
        </p:nvSpPr>
        <p:spPr>
          <a:xfrm>
            <a:off x="8107558" y="5168633"/>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35" name="object 135"/>
          <p:cNvSpPr txBox="1"/>
          <p:nvPr/>
        </p:nvSpPr>
        <p:spPr>
          <a:xfrm>
            <a:off x="7824251" y="5304342"/>
            <a:ext cx="1052830" cy="215444"/>
          </a:xfrm>
          <a:prstGeom prst="rect">
            <a:avLst/>
          </a:prstGeom>
        </p:spPr>
        <p:txBody>
          <a:bodyPr vert="horz" wrap="square" lIns="0" tIns="0" rIns="0" bIns="0" rtlCol="0">
            <a:spAutoFit/>
          </a:bodyPr>
          <a:lstStyle/>
          <a:p>
            <a:pPr marL="12700">
              <a:tabLst>
                <a:tab pos="891540" algn="l"/>
              </a:tabLst>
            </a:pPr>
            <a:r>
              <a:rPr sz="1400" b="1" spc="-5" dirty="0">
                <a:solidFill>
                  <a:prstClr val="black"/>
                </a:solidFill>
                <a:latin typeface="Arial"/>
                <a:cs typeface="Arial"/>
              </a:rPr>
              <a:t>talking	...</a:t>
            </a:r>
            <a:endParaRPr sz="1400">
              <a:solidFill>
                <a:prstClr val="black"/>
              </a:solidFill>
              <a:latin typeface="Arial"/>
              <a:cs typeface="Arial"/>
            </a:endParaRPr>
          </a:p>
        </p:txBody>
      </p:sp>
      <p:sp>
        <p:nvSpPr>
          <p:cNvPr id="136" name="object 136"/>
          <p:cNvSpPr/>
          <p:nvPr/>
        </p:nvSpPr>
        <p:spPr>
          <a:xfrm>
            <a:off x="273650" y="5145783"/>
            <a:ext cx="3941445" cy="264795"/>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72" y="142536"/>
                </a:lnTo>
                <a:lnTo>
                  <a:pt x="1986171" y="170859"/>
                </a:lnTo>
                <a:lnTo>
                  <a:pt x="1981451" y="212864"/>
                </a:lnTo>
                <a:lnTo>
                  <a:pt x="1979721" y="264299"/>
                </a:lnTo>
                <a:lnTo>
                  <a:pt x="1977990" y="212864"/>
                </a:lnTo>
                <a:lnTo>
                  <a:pt x="1973270" y="170859"/>
                </a:lnTo>
                <a:lnTo>
                  <a:pt x="1966270" y="142536"/>
                </a:lnTo>
                <a:lnTo>
                  <a:pt x="1957698" y="132149"/>
                </a:lnTo>
                <a:lnTo>
                  <a:pt x="22024" y="132149"/>
                </a:lnTo>
                <a:lnTo>
                  <a:pt x="13451" y="121763"/>
                </a:lnTo>
                <a:lnTo>
                  <a:pt x="6450" y="93440"/>
                </a:lnTo>
                <a:lnTo>
                  <a:pt x="1730" y="51434"/>
                </a:lnTo>
                <a:lnTo>
                  <a:pt x="0" y="0"/>
                </a:lnTo>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137" name="object 137"/>
          <p:cNvSpPr txBox="1"/>
          <p:nvPr/>
        </p:nvSpPr>
        <p:spPr>
          <a:xfrm>
            <a:off x="1648742" y="5404945"/>
            <a:ext cx="1250950" cy="215444"/>
          </a:xfrm>
          <a:prstGeom prst="rect">
            <a:avLst/>
          </a:prstGeom>
        </p:spPr>
        <p:txBody>
          <a:bodyPr vert="horz" wrap="square" lIns="0" tIns="0" rIns="0" bIns="0" rtlCol="0">
            <a:spAutoFit/>
          </a:bodyPr>
          <a:lstStyle/>
          <a:p>
            <a:pPr marL="12700"/>
            <a:r>
              <a:rPr sz="1400" spc="-5" dirty="0">
                <a:solidFill>
                  <a:srgbClr val="0000FF"/>
                </a:solidFill>
                <a:latin typeface="Arial"/>
                <a:cs typeface="Arial"/>
              </a:rPr>
              <a:t>Encoding</a:t>
            </a:r>
            <a:r>
              <a:rPr sz="1400" spc="-45" dirty="0">
                <a:solidFill>
                  <a:srgbClr val="0000FF"/>
                </a:solidFill>
                <a:latin typeface="Arial"/>
                <a:cs typeface="Arial"/>
              </a:rPr>
              <a:t> </a:t>
            </a:r>
            <a:r>
              <a:rPr sz="1400" spc="-5" dirty="0">
                <a:solidFill>
                  <a:srgbClr val="0000FF"/>
                </a:solidFill>
                <a:latin typeface="Arial"/>
                <a:cs typeface="Arial"/>
              </a:rPr>
              <a:t>stage</a:t>
            </a:r>
            <a:endParaRPr sz="1400">
              <a:solidFill>
                <a:prstClr val="black"/>
              </a:solidFill>
              <a:latin typeface="Arial"/>
              <a:cs typeface="Arial"/>
            </a:endParaRPr>
          </a:p>
        </p:txBody>
      </p:sp>
      <p:sp>
        <p:nvSpPr>
          <p:cNvPr id="138" name="object 138"/>
          <p:cNvSpPr/>
          <p:nvPr/>
        </p:nvSpPr>
        <p:spPr>
          <a:xfrm>
            <a:off x="4744391" y="5552682"/>
            <a:ext cx="3941445" cy="264795"/>
          </a:xfrm>
          <a:custGeom>
            <a:avLst/>
            <a:gdLst/>
            <a:ahLst/>
            <a:cxnLst/>
            <a:rect l="l" t="t" r="r" b="b"/>
            <a:pathLst>
              <a:path w="3941445" h="264795">
                <a:moveTo>
                  <a:pt x="3941392" y="0"/>
                </a:moveTo>
                <a:lnTo>
                  <a:pt x="3939662" y="51434"/>
                </a:lnTo>
                <a:lnTo>
                  <a:pt x="3934945" y="93440"/>
                </a:lnTo>
                <a:lnTo>
                  <a:pt x="3927944" y="121763"/>
                </a:lnTo>
                <a:lnTo>
                  <a:pt x="3919367" y="132149"/>
                </a:lnTo>
                <a:lnTo>
                  <a:pt x="2001745" y="132149"/>
                </a:lnTo>
                <a:lnTo>
                  <a:pt x="1993168" y="142536"/>
                </a:lnTo>
                <a:lnTo>
                  <a:pt x="1986167" y="170859"/>
                </a:lnTo>
                <a:lnTo>
                  <a:pt x="1981450" y="212864"/>
                </a:lnTo>
                <a:lnTo>
                  <a:pt x="1979721" y="264299"/>
                </a:lnTo>
                <a:lnTo>
                  <a:pt x="1977991" y="212864"/>
                </a:lnTo>
                <a:lnTo>
                  <a:pt x="1973274" y="170859"/>
                </a:lnTo>
                <a:lnTo>
                  <a:pt x="1966273" y="142536"/>
                </a:lnTo>
                <a:lnTo>
                  <a:pt x="1957696" y="132149"/>
                </a:lnTo>
                <a:lnTo>
                  <a:pt x="22024" y="132149"/>
                </a:lnTo>
                <a:lnTo>
                  <a:pt x="13447" y="121763"/>
                </a:lnTo>
                <a:lnTo>
                  <a:pt x="6446" y="93440"/>
                </a:lnTo>
                <a:lnTo>
                  <a:pt x="1729" y="51434"/>
                </a:lnTo>
                <a:lnTo>
                  <a:pt x="0" y="0"/>
                </a:lnTo>
              </a:path>
            </a:pathLst>
          </a:custGeom>
          <a:ln w="19049">
            <a:solidFill>
              <a:srgbClr val="0000FF"/>
            </a:solidFill>
          </a:ln>
        </p:spPr>
        <p:txBody>
          <a:bodyPr wrap="square" lIns="0" tIns="0" rIns="0" bIns="0" rtlCol="0"/>
          <a:lstStyle/>
          <a:p>
            <a:endParaRPr>
              <a:solidFill>
                <a:prstClr val="black"/>
              </a:solidFill>
              <a:latin typeface="Calibri"/>
            </a:endParaRPr>
          </a:p>
        </p:txBody>
      </p:sp>
      <p:sp>
        <p:nvSpPr>
          <p:cNvPr id="139" name="object 139"/>
          <p:cNvSpPr txBox="1"/>
          <p:nvPr/>
        </p:nvSpPr>
        <p:spPr>
          <a:xfrm>
            <a:off x="6074116" y="5895596"/>
            <a:ext cx="1260475" cy="215444"/>
          </a:xfrm>
          <a:prstGeom prst="rect">
            <a:avLst/>
          </a:prstGeom>
        </p:spPr>
        <p:txBody>
          <a:bodyPr vert="horz" wrap="square" lIns="0" tIns="0" rIns="0" bIns="0" rtlCol="0">
            <a:spAutoFit/>
          </a:bodyPr>
          <a:lstStyle/>
          <a:p>
            <a:pPr marL="12700"/>
            <a:r>
              <a:rPr sz="1400" spc="-5" dirty="0">
                <a:solidFill>
                  <a:srgbClr val="0000FF"/>
                </a:solidFill>
                <a:latin typeface="Arial"/>
                <a:cs typeface="Arial"/>
              </a:rPr>
              <a:t>Decoding</a:t>
            </a:r>
            <a:r>
              <a:rPr sz="1400" spc="-45" dirty="0">
                <a:solidFill>
                  <a:srgbClr val="0000FF"/>
                </a:solidFill>
                <a:latin typeface="Arial"/>
                <a:cs typeface="Arial"/>
              </a:rPr>
              <a:t> </a:t>
            </a:r>
            <a:r>
              <a:rPr sz="1400" spc="-5" dirty="0">
                <a:solidFill>
                  <a:srgbClr val="0000FF"/>
                </a:solidFill>
                <a:latin typeface="Arial"/>
                <a:cs typeface="Arial"/>
              </a:rPr>
              <a:t>stage</a:t>
            </a:r>
            <a:endParaRPr sz="1400">
              <a:solidFill>
                <a:prstClr val="black"/>
              </a:solidFill>
              <a:latin typeface="Arial"/>
              <a:cs typeface="Arial"/>
            </a:endParaRPr>
          </a:p>
        </p:txBody>
      </p:sp>
      <p:sp>
        <p:nvSpPr>
          <p:cNvPr id="140" name="object 140"/>
          <p:cNvSpPr txBox="1"/>
          <p:nvPr/>
        </p:nvSpPr>
        <p:spPr>
          <a:xfrm>
            <a:off x="4755743" y="3097116"/>
            <a:ext cx="2967642" cy="276999"/>
          </a:xfrm>
          <a:prstGeom prst="rect">
            <a:avLst/>
          </a:prstGeom>
        </p:spPr>
        <p:txBody>
          <a:bodyPr vert="horz" wrap="square" lIns="0" tIns="0" rIns="0" bIns="0" rtlCol="0">
            <a:spAutoFit/>
          </a:bodyPr>
          <a:lstStyle/>
          <a:p>
            <a:pPr marL="12700"/>
            <a:r>
              <a:rPr spc="-210" dirty="0">
                <a:solidFill>
                  <a:prstClr val="black"/>
                </a:solidFill>
                <a:latin typeface="Arial"/>
                <a:cs typeface="Arial"/>
              </a:rPr>
              <a:t>Now </a:t>
            </a:r>
            <a:r>
              <a:rPr lang="en-US" spc="-210" dirty="0">
                <a:solidFill>
                  <a:prstClr val="black"/>
                </a:solidFill>
                <a:latin typeface="Arial"/>
                <a:cs typeface="Arial"/>
              </a:rPr>
              <a:t> </a:t>
            </a:r>
            <a:r>
              <a:rPr spc="-140" dirty="0">
                <a:solidFill>
                  <a:prstClr val="black"/>
                </a:solidFill>
                <a:latin typeface="Arial"/>
                <a:cs typeface="Arial"/>
              </a:rPr>
              <a:t>decode </a:t>
            </a:r>
            <a:r>
              <a:rPr spc="80" dirty="0">
                <a:solidFill>
                  <a:prstClr val="black"/>
                </a:solidFill>
                <a:latin typeface="Arial"/>
                <a:cs typeface="Arial"/>
              </a:rPr>
              <a:t>it </a:t>
            </a:r>
            <a:r>
              <a:rPr spc="-30" dirty="0">
                <a:solidFill>
                  <a:prstClr val="black"/>
                </a:solidFill>
                <a:latin typeface="Arial"/>
                <a:cs typeface="Arial"/>
              </a:rPr>
              <a:t>to</a:t>
            </a:r>
            <a:r>
              <a:rPr spc="-280" dirty="0">
                <a:solidFill>
                  <a:prstClr val="black"/>
                </a:solidFill>
                <a:latin typeface="Arial"/>
                <a:cs typeface="Arial"/>
              </a:rPr>
              <a:t> </a:t>
            </a:r>
            <a:r>
              <a:rPr spc="-165" dirty="0">
                <a:solidFill>
                  <a:prstClr val="black"/>
                </a:solidFill>
                <a:latin typeface="Arial"/>
                <a:cs typeface="Arial"/>
              </a:rPr>
              <a:t>a </a:t>
            </a:r>
            <a:r>
              <a:rPr spc="-130" dirty="0">
                <a:solidFill>
                  <a:prstClr val="black"/>
                </a:solidFill>
                <a:latin typeface="Arial"/>
                <a:cs typeface="Arial"/>
              </a:rPr>
              <a:t>sentence!</a:t>
            </a:r>
            <a:endParaRPr dirty="0">
              <a:solidFill>
                <a:prstClr val="black"/>
              </a:solidFill>
              <a:latin typeface="Arial"/>
              <a:cs typeface="Arial"/>
            </a:endParaRPr>
          </a:p>
        </p:txBody>
      </p:sp>
      <p:sp>
        <p:nvSpPr>
          <p:cNvPr id="141" name="object 141"/>
          <p:cNvSpPr/>
          <p:nvPr/>
        </p:nvSpPr>
        <p:spPr>
          <a:xfrm>
            <a:off x="4924690" y="4325485"/>
            <a:ext cx="1052830" cy="972185"/>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2" name="object 142"/>
          <p:cNvSpPr/>
          <p:nvPr/>
        </p:nvSpPr>
        <p:spPr>
          <a:xfrm>
            <a:off x="5993588" y="4325485"/>
            <a:ext cx="1052830" cy="972185"/>
          </a:xfrm>
          <a:custGeom>
            <a:avLst/>
            <a:gdLst/>
            <a:ahLst/>
            <a:cxnLst/>
            <a:rect l="l" t="t" r="r" b="b"/>
            <a:pathLst>
              <a:path w="1052829" h="972185">
                <a:moveTo>
                  <a:pt x="0" y="972023"/>
                </a:moveTo>
                <a:lnTo>
                  <a:pt x="47835" y="969234"/>
                </a:lnTo>
                <a:lnTo>
                  <a:pt x="92778" y="961107"/>
                </a:lnTo>
                <a:lnTo>
                  <a:pt x="135023" y="947995"/>
                </a:lnTo>
                <a:lnTo>
                  <a:pt x="174762" y="930257"/>
                </a:lnTo>
                <a:lnTo>
                  <a:pt x="212188" y="908247"/>
                </a:lnTo>
                <a:lnTo>
                  <a:pt x="247493" y="882322"/>
                </a:lnTo>
                <a:lnTo>
                  <a:pt x="280871" y="852837"/>
                </a:lnTo>
                <a:lnTo>
                  <a:pt x="312514" y="820148"/>
                </a:lnTo>
                <a:lnTo>
                  <a:pt x="342616" y="784612"/>
                </a:lnTo>
                <a:lnTo>
                  <a:pt x="371368" y="746584"/>
                </a:lnTo>
                <a:lnTo>
                  <a:pt x="398964" y="706420"/>
                </a:lnTo>
                <a:lnTo>
                  <a:pt x="425597" y="664476"/>
                </a:lnTo>
                <a:lnTo>
                  <a:pt x="451459" y="621109"/>
                </a:lnTo>
                <a:lnTo>
                  <a:pt x="476743" y="576674"/>
                </a:lnTo>
                <a:lnTo>
                  <a:pt x="501642" y="531527"/>
                </a:lnTo>
                <a:lnTo>
                  <a:pt x="526348" y="486024"/>
                </a:lnTo>
                <a:lnTo>
                  <a:pt x="551051" y="440516"/>
                </a:lnTo>
                <a:lnTo>
                  <a:pt x="575947" y="395365"/>
                </a:lnTo>
                <a:lnTo>
                  <a:pt x="601229" y="350927"/>
                </a:lnTo>
                <a:lnTo>
                  <a:pt x="627090" y="307556"/>
                </a:lnTo>
                <a:lnTo>
                  <a:pt x="653722" y="265610"/>
                </a:lnTo>
                <a:lnTo>
                  <a:pt x="681318" y="225445"/>
                </a:lnTo>
                <a:lnTo>
                  <a:pt x="710071" y="187415"/>
                </a:lnTo>
                <a:lnTo>
                  <a:pt x="740173" y="151877"/>
                </a:lnTo>
                <a:lnTo>
                  <a:pt x="771818" y="119188"/>
                </a:lnTo>
                <a:lnTo>
                  <a:pt x="805197" y="89702"/>
                </a:lnTo>
                <a:lnTo>
                  <a:pt x="840504" y="63776"/>
                </a:lnTo>
                <a:lnTo>
                  <a:pt x="877931" y="41765"/>
                </a:lnTo>
                <a:lnTo>
                  <a:pt x="917672" y="24027"/>
                </a:lnTo>
                <a:lnTo>
                  <a:pt x="959918" y="10916"/>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3" name="object 143"/>
          <p:cNvSpPr/>
          <p:nvPr/>
        </p:nvSpPr>
        <p:spPr>
          <a:xfrm>
            <a:off x="7062485" y="4325510"/>
            <a:ext cx="1052830" cy="972185"/>
          </a:xfrm>
          <a:custGeom>
            <a:avLst/>
            <a:gdLst/>
            <a:ahLst/>
            <a:cxnLst/>
            <a:rect l="l" t="t" r="r" b="b"/>
            <a:pathLst>
              <a:path w="1052829" h="972185">
                <a:moveTo>
                  <a:pt x="0" y="971998"/>
                </a:moveTo>
                <a:lnTo>
                  <a:pt x="47835" y="969209"/>
                </a:lnTo>
                <a:lnTo>
                  <a:pt x="92779" y="961082"/>
                </a:lnTo>
                <a:lnTo>
                  <a:pt x="135025" y="947970"/>
                </a:lnTo>
                <a:lnTo>
                  <a:pt x="174766" y="930232"/>
                </a:lnTo>
                <a:lnTo>
                  <a:pt x="212193" y="908222"/>
                </a:lnTo>
                <a:lnTo>
                  <a:pt x="247500" y="882297"/>
                </a:lnTo>
                <a:lnTo>
                  <a:pt x="280879" y="852812"/>
                </a:lnTo>
                <a:lnTo>
                  <a:pt x="312524" y="820123"/>
                </a:lnTo>
                <a:lnTo>
                  <a:pt x="342626" y="784587"/>
                </a:lnTo>
                <a:lnTo>
                  <a:pt x="371379" y="746559"/>
                </a:lnTo>
                <a:lnTo>
                  <a:pt x="398975" y="706395"/>
                </a:lnTo>
                <a:lnTo>
                  <a:pt x="425607" y="664451"/>
                </a:lnTo>
                <a:lnTo>
                  <a:pt x="451468" y="621084"/>
                </a:lnTo>
                <a:lnTo>
                  <a:pt x="476750" y="576649"/>
                </a:lnTo>
                <a:lnTo>
                  <a:pt x="501646" y="531502"/>
                </a:lnTo>
                <a:lnTo>
                  <a:pt x="526348" y="485999"/>
                </a:lnTo>
                <a:lnTo>
                  <a:pt x="551051" y="440495"/>
                </a:lnTo>
                <a:lnTo>
                  <a:pt x="575947" y="395348"/>
                </a:lnTo>
                <a:lnTo>
                  <a:pt x="601229" y="350913"/>
                </a:lnTo>
                <a:lnTo>
                  <a:pt x="627090" y="307546"/>
                </a:lnTo>
                <a:lnTo>
                  <a:pt x="653722" y="265602"/>
                </a:lnTo>
                <a:lnTo>
                  <a:pt x="681318" y="225438"/>
                </a:lnTo>
                <a:lnTo>
                  <a:pt x="710071" y="187410"/>
                </a:lnTo>
                <a:lnTo>
                  <a:pt x="740173" y="151874"/>
                </a:lnTo>
                <a:lnTo>
                  <a:pt x="771818" y="119186"/>
                </a:lnTo>
                <a:lnTo>
                  <a:pt x="805197" y="89700"/>
                </a:lnTo>
                <a:lnTo>
                  <a:pt x="840504" y="63775"/>
                </a:lnTo>
                <a:lnTo>
                  <a:pt x="877931" y="41765"/>
                </a:lnTo>
                <a:lnTo>
                  <a:pt x="917672" y="24027"/>
                </a:lnTo>
                <a:lnTo>
                  <a:pt x="959918" y="10915"/>
                </a:lnTo>
                <a:lnTo>
                  <a:pt x="1004862" y="2788"/>
                </a:lnTo>
                <a:lnTo>
                  <a:pt x="1052697"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4" name="object 144"/>
          <p:cNvSpPr/>
          <p:nvPr/>
        </p:nvSpPr>
        <p:spPr>
          <a:xfrm>
            <a:off x="5874514"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5" name="object 145"/>
          <p:cNvSpPr/>
          <p:nvPr/>
        </p:nvSpPr>
        <p:spPr>
          <a:xfrm>
            <a:off x="5916814" y="4309784"/>
            <a:ext cx="43815" cy="31750"/>
          </a:xfrm>
          <a:custGeom>
            <a:avLst/>
            <a:gdLst/>
            <a:ahLst/>
            <a:cxnLst/>
            <a:rect l="l" t="t" r="r" b="b"/>
            <a:pathLst>
              <a:path w="43814"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6" name="object 146"/>
          <p:cNvSpPr/>
          <p:nvPr/>
        </p:nvSpPr>
        <p:spPr>
          <a:xfrm>
            <a:off x="6941936"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7" name="object 147"/>
          <p:cNvSpPr/>
          <p:nvPr/>
        </p:nvSpPr>
        <p:spPr>
          <a:xfrm>
            <a:off x="6984236" y="4309784"/>
            <a:ext cx="43815" cy="31750"/>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8" name="object 148"/>
          <p:cNvSpPr/>
          <p:nvPr/>
        </p:nvSpPr>
        <p:spPr>
          <a:xfrm>
            <a:off x="8003884" y="4325509"/>
            <a:ext cx="42545" cy="0"/>
          </a:xfrm>
          <a:custGeom>
            <a:avLst/>
            <a:gdLst/>
            <a:ahLst/>
            <a:cxnLst/>
            <a:rect l="l" t="t" r="r" b="b"/>
            <a:pathLst>
              <a:path w="42545">
                <a:moveTo>
                  <a:pt x="0" y="0"/>
                </a:moveTo>
                <a:lnTo>
                  <a:pt x="42299" y="0"/>
                </a:lnTo>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49" name="object 149"/>
          <p:cNvSpPr/>
          <p:nvPr/>
        </p:nvSpPr>
        <p:spPr>
          <a:xfrm>
            <a:off x="8046185" y="4309784"/>
            <a:ext cx="43815" cy="31750"/>
          </a:xfrm>
          <a:custGeom>
            <a:avLst/>
            <a:gdLst/>
            <a:ahLst/>
            <a:cxnLst/>
            <a:rect l="l" t="t" r="r" b="b"/>
            <a:pathLst>
              <a:path w="43815" h="31750">
                <a:moveTo>
                  <a:pt x="0" y="31449"/>
                </a:moveTo>
                <a:lnTo>
                  <a:pt x="43224" y="15724"/>
                </a:lnTo>
                <a:lnTo>
                  <a:pt x="0" y="0"/>
                </a:lnTo>
                <a:lnTo>
                  <a:pt x="0" y="31449"/>
                </a:lnTo>
                <a:close/>
              </a:path>
            </a:pathLst>
          </a:custGeom>
          <a:ln w="9524">
            <a:solidFill>
              <a:srgbClr val="424242"/>
            </a:solidFill>
          </a:ln>
        </p:spPr>
        <p:txBody>
          <a:bodyPr wrap="square" lIns="0" tIns="0" rIns="0" bIns="0" rtlCol="0"/>
          <a:lstStyle/>
          <a:p>
            <a:endParaRPr>
              <a:solidFill>
                <a:prstClr val="black"/>
              </a:solidFill>
              <a:latin typeface="Calibri"/>
            </a:endParaRPr>
          </a:p>
        </p:txBody>
      </p:sp>
      <p:sp>
        <p:nvSpPr>
          <p:cNvPr id="151" name="TextBox 150"/>
          <p:cNvSpPr txBox="1"/>
          <p:nvPr/>
        </p:nvSpPr>
        <p:spPr>
          <a:xfrm>
            <a:off x="0" y="6564959"/>
            <a:ext cx="5591664" cy="276999"/>
          </a:xfrm>
          <a:prstGeom prst="rect">
            <a:avLst/>
          </a:prstGeom>
          <a:noFill/>
        </p:spPr>
        <p:txBody>
          <a:bodyPr wrap="square" rtlCol="0">
            <a:spAutoFit/>
          </a:bodyPr>
          <a:lstStyle/>
          <a:p>
            <a:r>
              <a:rPr lang="en-US" sz="1200" dirty="0" err="1"/>
              <a:t>Venugopalan</a:t>
            </a:r>
            <a:r>
              <a:rPr lang="en-US" sz="1200" dirty="0"/>
              <a:t> et al., “Sequence to Sequence - Video to Text”, ICCV 2015</a:t>
            </a:r>
          </a:p>
        </p:txBody>
      </p:sp>
      <p:sp>
        <p:nvSpPr>
          <p:cNvPr id="153" name="Title 1"/>
          <p:cNvSpPr txBox="1">
            <a:spLocks/>
          </p:cNvSpPr>
          <p:nvPr/>
        </p:nvSpPr>
        <p:spPr>
          <a:xfrm>
            <a:off x="0" y="385354"/>
            <a:ext cx="9144000" cy="685800"/>
          </a:xfrm>
          <a:prstGeom prst="rect">
            <a:avLst/>
          </a:prstGeom>
        </p:spPr>
        <p:txBody>
          <a:bodyPr wrap="square" lIns="0" tIns="0" rIns="0" bIns="0">
            <a:normAutofit/>
          </a:bodyPr>
          <a:lstStyle>
            <a:lvl1pPr>
              <a:defRPr sz="3600" b="1" i="0">
                <a:solidFill>
                  <a:srgbClr val="CC0202"/>
                </a:solidFill>
                <a:latin typeface="Arial"/>
                <a:ea typeface="+mj-ea"/>
                <a:cs typeface="Arial"/>
              </a:defRPr>
            </a:lvl1pPr>
          </a:lstStyle>
          <a:p>
            <a:pPr algn="ctr"/>
            <a:r>
              <a:rPr lang="en-US" b="0" kern="0">
                <a:solidFill>
                  <a:schemeClr val="tx1"/>
                </a:solidFill>
              </a:rPr>
              <a:t>Video Captioning</a:t>
            </a:r>
            <a:endParaRPr lang="en-US" b="0" kern="0" dirty="0">
              <a:solidFill>
                <a:schemeClr val="tx1"/>
              </a:solidFill>
            </a:endParaRPr>
          </a:p>
        </p:txBody>
      </p:sp>
    </p:spTree>
    <p:extLst>
      <p:ext uri="{BB962C8B-B14F-4D97-AF65-F5344CB8AC3E}">
        <p14:creationId xmlns:p14="http://schemas.microsoft.com/office/powerpoint/2010/main" val="35128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2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4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4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9"/>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8" grpId="0" animBg="1"/>
      <p:bldP spid="19" grpId="0" animBg="1"/>
      <p:bldP spid="20" grpId="0"/>
      <p:bldP spid="21" grpId="0" animBg="1"/>
      <p:bldP spid="22" grpId="0" animBg="1"/>
      <p:bldP spid="23" grpId="0"/>
      <p:bldP spid="24" grpId="0" animBg="1"/>
      <p:bldP spid="25" grpId="0" animBg="1"/>
      <p:bldP spid="26" grpId="0"/>
      <p:bldP spid="39" grpId="0" animBg="1"/>
      <p:bldP spid="40" grpId="0" animBg="1"/>
      <p:bldP spid="41" grpId="0"/>
      <p:bldP spid="42" grpId="0" animBg="1"/>
      <p:bldP spid="43" grpId="0" animBg="1"/>
      <p:bldP spid="44" grpId="0"/>
      <p:bldP spid="45" grpId="0" animBg="1"/>
      <p:bldP spid="46" grpId="0" animBg="1"/>
      <p:bldP spid="47" grpId="0"/>
      <p:bldP spid="48" grpId="0" animBg="1"/>
      <p:bldP spid="49" grpId="0" animBg="1"/>
      <p:bldP spid="50" grpId="0"/>
      <p:bldP spid="63" grpId="0"/>
      <p:bldP spid="64" grpId="0"/>
      <p:bldP spid="65" grpId="0"/>
      <p:bldP spid="66" grpId="0"/>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P spid="138" grpId="0" animBg="1"/>
      <p:bldP spid="139" grpId="0"/>
      <p:bldP spid="140" grpId="0"/>
      <p:bldP spid="141" grpId="0" animBg="1"/>
      <p:bldP spid="142" grpId="0" animBg="1"/>
      <p:bldP spid="143" grpId="0" animBg="1"/>
      <p:bldP spid="144" grpId="0" animBg="1"/>
      <p:bldP spid="145" grpId="0" animBg="1"/>
      <p:bldP spid="146" grpId="0" animBg="1"/>
      <p:bldP spid="147" grpId="0" animBg="1"/>
      <p:bldP spid="148" grpId="0" animBg="1"/>
      <p:bldP spid="1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200" y="904188"/>
            <a:ext cx="2775043" cy="5579590"/>
            <a:chOff x="-72050" y="-180527"/>
            <a:chExt cx="3059292" cy="6150464"/>
          </a:xfrm>
        </p:grpSpPr>
        <p:grpSp>
          <p:nvGrpSpPr>
            <p:cNvPr id="5" name="Group 17"/>
            <p:cNvGrpSpPr/>
            <p:nvPr/>
          </p:nvGrpSpPr>
          <p:grpSpPr>
            <a:xfrm>
              <a:off x="4150" y="368341"/>
              <a:ext cx="2597247" cy="2553596"/>
              <a:chOff x="74700" y="940811"/>
              <a:chExt cx="2597247" cy="2553596"/>
            </a:xfrm>
          </p:grpSpPr>
          <p:pic>
            <p:nvPicPr>
              <p:cNvPr id="10" name="Picture 4"/>
              <p:cNvPicPr>
                <a:picLocks noChangeAspect="1"/>
              </p:cNvPicPr>
              <p:nvPr/>
            </p:nvPicPr>
            <p:blipFill>
              <a:blip r:embed="rId3"/>
              <a:stretch>
                <a:fillRect/>
              </a:stretch>
            </p:blipFill>
            <p:spPr>
              <a:xfrm>
                <a:off x="487089" y="940811"/>
                <a:ext cx="1522476" cy="2286000"/>
              </a:xfrm>
              <a:prstGeom prst="rect">
                <a:avLst/>
              </a:prstGeom>
            </p:spPr>
          </p:pic>
          <p:sp>
            <p:nvSpPr>
              <p:cNvPr id="11" name="Rectangle 10"/>
              <p:cNvSpPr/>
              <p:nvPr/>
            </p:nvSpPr>
            <p:spPr>
              <a:xfrm>
                <a:off x="74700" y="3172103"/>
                <a:ext cx="2597247" cy="32230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Here we see one potted plant. </a:t>
                </a:r>
              </a:p>
            </p:txBody>
          </p:sp>
        </p:grpSp>
        <p:sp>
          <p:nvSpPr>
            <p:cNvPr id="6" name="TextBox 5"/>
            <p:cNvSpPr txBox="1"/>
            <p:nvPr/>
          </p:nvSpPr>
          <p:spPr>
            <a:xfrm>
              <a:off x="-72050" y="-180527"/>
              <a:ext cx="2267670"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Missed detections:</a:t>
              </a:r>
            </a:p>
          </p:txBody>
        </p:sp>
        <p:grpSp>
          <p:nvGrpSpPr>
            <p:cNvPr id="7" name="Group 18"/>
            <p:cNvGrpSpPr/>
            <p:nvPr/>
          </p:nvGrpSpPr>
          <p:grpSpPr>
            <a:xfrm>
              <a:off x="4150" y="3456310"/>
              <a:ext cx="2983092" cy="2513627"/>
              <a:chOff x="74700" y="3502727"/>
              <a:chExt cx="2983092" cy="2513627"/>
            </a:xfrm>
          </p:grpSpPr>
          <p:pic>
            <p:nvPicPr>
              <p:cNvPr id="8" name="Picture 7"/>
              <p:cNvPicPr>
                <a:picLocks noChangeAspect="1"/>
              </p:cNvPicPr>
              <p:nvPr/>
            </p:nvPicPr>
            <p:blipFill>
              <a:blip r:embed="rId4"/>
              <a:stretch>
                <a:fillRect/>
              </a:stretch>
            </p:blipFill>
            <p:spPr>
              <a:xfrm>
                <a:off x="74700" y="3502727"/>
                <a:ext cx="2983092" cy="2237319"/>
              </a:xfrm>
              <a:prstGeom prst="rect">
                <a:avLst/>
              </a:prstGeom>
            </p:spPr>
          </p:pic>
          <p:sp>
            <p:nvSpPr>
              <p:cNvPr id="9" name="Rectangle 8"/>
              <p:cNvSpPr/>
              <p:nvPr/>
            </p:nvSpPr>
            <p:spPr>
              <a:xfrm>
                <a:off x="475768" y="5694050"/>
                <a:ext cx="2396183" cy="32230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picture of one dog. </a:t>
                </a:r>
              </a:p>
            </p:txBody>
          </p:sp>
        </p:grpSp>
      </p:grpSp>
      <p:grpSp>
        <p:nvGrpSpPr>
          <p:cNvPr id="12" name="Group 11"/>
          <p:cNvGrpSpPr/>
          <p:nvPr/>
        </p:nvGrpSpPr>
        <p:grpSpPr>
          <a:xfrm>
            <a:off x="2982239" y="904189"/>
            <a:ext cx="2868205" cy="5748380"/>
            <a:chOff x="2717415" y="-180527"/>
            <a:chExt cx="3161996" cy="6336524"/>
          </a:xfrm>
        </p:grpSpPr>
        <p:sp>
          <p:nvSpPr>
            <p:cNvPr id="13" name="TextBox 12"/>
            <p:cNvSpPr txBox="1"/>
            <p:nvPr/>
          </p:nvSpPr>
          <p:spPr>
            <a:xfrm>
              <a:off x="2717415" y="-180527"/>
              <a:ext cx="2055918"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False detections:</a:t>
              </a:r>
            </a:p>
          </p:txBody>
        </p:sp>
        <p:grpSp>
          <p:nvGrpSpPr>
            <p:cNvPr id="14" name="Group 21"/>
            <p:cNvGrpSpPr/>
            <p:nvPr/>
          </p:nvGrpSpPr>
          <p:grpSpPr>
            <a:xfrm>
              <a:off x="2803812" y="368341"/>
              <a:ext cx="3075599" cy="2408307"/>
              <a:chOff x="3057792" y="976213"/>
              <a:chExt cx="3075599" cy="2408307"/>
            </a:xfrm>
          </p:grpSpPr>
          <p:pic>
            <p:nvPicPr>
              <p:cNvPr id="18" name="Picture 17"/>
              <p:cNvPicPr>
                <a:picLocks noChangeAspect="1"/>
              </p:cNvPicPr>
              <p:nvPr/>
            </p:nvPicPr>
            <p:blipFill>
              <a:blip r:embed="rId5"/>
              <a:stretch>
                <a:fillRect/>
              </a:stretch>
            </p:blipFill>
            <p:spPr>
              <a:xfrm>
                <a:off x="3315432" y="976213"/>
                <a:ext cx="2560319" cy="1920239"/>
              </a:xfrm>
              <a:prstGeom prst="rect">
                <a:avLst/>
              </a:prstGeom>
            </p:spPr>
          </p:pic>
          <p:sp>
            <p:nvSpPr>
              <p:cNvPr id="19" name="Rectangle 18"/>
              <p:cNvSpPr/>
              <p:nvPr/>
            </p:nvSpPr>
            <p:spPr>
              <a:xfrm>
                <a:off x="3057792" y="2841693"/>
                <a:ext cx="3075599" cy="54282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There are one road and one cat. The furry road is in the furry cat. </a:t>
                </a:r>
              </a:p>
            </p:txBody>
          </p:sp>
        </p:grpSp>
        <p:grpSp>
          <p:nvGrpSpPr>
            <p:cNvPr id="15" name="Group 39"/>
            <p:cNvGrpSpPr/>
            <p:nvPr/>
          </p:nvGrpSpPr>
          <p:grpSpPr>
            <a:xfrm>
              <a:off x="2932632" y="2818993"/>
              <a:ext cx="2817959" cy="3337004"/>
              <a:chOff x="3166208" y="2818993"/>
              <a:chExt cx="2817959" cy="3337004"/>
            </a:xfrm>
          </p:grpSpPr>
          <p:pic>
            <p:nvPicPr>
              <p:cNvPr id="16" name="Picture 15"/>
              <p:cNvPicPr>
                <a:picLocks noChangeAspect="1"/>
              </p:cNvPicPr>
              <p:nvPr/>
            </p:nvPicPr>
            <p:blipFill>
              <a:blip r:embed="rId6"/>
              <a:stretch>
                <a:fillRect/>
              </a:stretch>
            </p:blipFill>
            <p:spPr>
              <a:xfrm>
                <a:off x="3844399" y="2818993"/>
                <a:ext cx="1461577" cy="2194560"/>
              </a:xfrm>
              <a:prstGeom prst="rect">
                <a:avLst/>
              </a:prstGeom>
            </p:spPr>
          </p:pic>
          <p:sp>
            <p:nvSpPr>
              <p:cNvPr id="17" name="Rectangle 16"/>
              <p:cNvSpPr/>
              <p:nvPr/>
            </p:nvSpPr>
            <p:spPr>
              <a:xfrm>
                <a:off x="3166208" y="4951600"/>
                <a:ext cx="2817959" cy="12043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picture of one tree, one road and one person. The rusty tree is under the red road. The colorful person is near the rusty tree, and under the red road. </a:t>
                </a:r>
              </a:p>
            </p:txBody>
          </p:sp>
        </p:grpSp>
      </p:grpSp>
      <p:grpSp>
        <p:nvGrpSpPr>
          <p:cNvPr id="20" name="Group 19"/>
          <p:cNvGrpSpPr/>
          <p:nvPr/>
        </p:nvGrpSpPr>
        <p:grpSpPr>
          <a:xfrm>
            <a:off x="5819221" y="904188"/>
            <a:ext cx="3469446" cy="5874531"/>
            <a:chOff x="5353050" y="-180527"/>
            <a:chExt cx="3824823" cy="6475582"/>
          </a:xfrm>
        </p:grpSpPr>
        <p:grpSp>
          <p:nvGrpSpPr>
            <p:cNvPr id="21" name="Group 25"/>
            <p:cNvGrpSpPr/>
            <p:nvPr/>
          </p:nvGrpSpPr>
          <p:grpSpPr>
            <a:xfrm>
              <a:off x="5353050" y="368341"/>
              <a:ext cx="3824823" cy="2855872"/>
              <a:chOff x="7040106" y="523221"/>
              <a:chExt cx="3824823" cy="2855872"/>
            </a:xfrm>
          </p:grpSpPr>
          <p:pic>
            <p:nvPicPr>
              <p:cNvPr id="26" name="Picture 25"/>
              <p:cNvPicPr>
                <a:picLocks noChangeAspect="1"/>
              </p:cNvPicPr>
              <p:nvPr/>
            </p:nvPicPr>
            <p:blipFill>
              <a:blip r:embed="rId7"/>
              <a:stretch>
                <a:fillRect/>
              </a:stretch>
            </p:blipFill>
            <p:spPr>
              <a:xfrm>
                <a:off x="7524256" y="523221"/>
                <a:ext cx="3009779" cy="1920239"/>
              </a:xfrm>
              <a:prstGeom prst="rect">
                <a:avLst/>
              </a:prstGeom>
            </p:spPr>
          </p:pic>
          <p:sp>
            <p:nvSpPr>
              <p:cNvPr id="27" name="Rectangle 26"/>
              <p:cNvSpPr/>
              <p:nvPr/>
            </p:nvSpPr>
            <p:spPr>
              <a:xfrm>
                <a:off x="7040106" y="2395220"/>
                <a:ext cx="3824823" cy="98387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photograph of two </a:t>
                </a:r>
                <a:r>
                  <a:rPr kumimoji="0" lang="en-US" sz="1300" b="0" i="0" u="none" strike="noStrike" kern="0" cap="none" spc="0" normalizeH="0" baseline="0" noProof="0" dirty="0" err="1">
                    <a:ln>
                      <a:noFill/>
                    </a:ln>
                    <a:solidFill>
                      <a:sysClr val="windowText" lastClr="000000"/>
                    </a:solidFill>
                    <a:effectLst/>
                    <a:uLnTx/>
                    <a:uFillTx/>
                    <a:latin typeface="Helvetica Neue Light"/>
                  </a:rPr>
                  <a:t>sheeps</a:t>
                </a:r>
                <a:r>
                  <a:rPr kumimoji="0" lang="en-US" sz="1300" b="0" i="0" u="none" strike="noStrike" kern="0" cap="none" spc="0" normalizeH="0" baseline="0" noProof="0" dirty="0">
                    <a:ln>
                      <a:noFill/>
                    </a:ln>
                    <a:solidFill>
                      <a:sysClr val="windowText" lastClr="000000"/>
                    </a:solidFill>
                    <a:effectLst/>
                    <a:uLnTx/>
                    <a:uFillTx/>
                    <a:latin typeface="Helvetica Neue Light"/>
                  </a:rPr>
                  <a:t> and one grass. The first black sheep is by the green grass, and by the second black sheep. The second black sheep is by the green grass. </a:t>
                </a:r>
              </a:p>
            </p:txBody>
          </p:sp>
        </p:grpSp>
        <p:sp>
          <p:nvSpPr>
            <p:cNvPr id="22" name="TextBox 21"/>
            <p:cNvSpPr txBox="1"/>
            <p:nvPr/>
          </p:nvSpPr>
          <p:spPr>
            <a:xfrm>
              <a:off x="5758042" y="-180527"/>
              <a:ext cx="2329485" cy="4071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Helvetica Neue Light"/>
                </a:rPr>
                <a:t>Incorrect attributes:</a:t>
              </a:r>
            </a:p>
          </p:txBody>
        </p:sp>
        <p:grpSp>
          <p:nvGrpSpPr>
            <p:cNvPr id="23" name="Group 30"/>
            <p:cNvGrpSpPr/>
            <p:nvPr/>
          </p:nvGrpSpPr>
          <p:grpSpPr>
            <a:xfrm>
              <a:off x="5387471" y="3259135"/>
              <a:ext cx="3689545" cy="3035920"/>
              <a:chOff x="5866120" y="3494559"/>
              <a:chExt cx="3689545" cy="3035920"/>
            </a:xfrm>
          </p:grpSpPr>
          <p:pic>
            <p:nvPicPr>
              <p:cNvPr id="24" name="Picture 23"/>
              <p:cNvPicPr>
                <a:picLocks noChangeAspect="1"/>
              </p:cNvPicPr>
              <p:nvPr/>
            </p:nvPicPr>
            <p:blipFill>
              <a:blip r:embed="rId8"/>
              <a:stretch>
                <a:fillRect/>
              </a:stretch>
            </p:blipFill>
            <p:spPr>
              <a:xfrm>
                <a:off x="6453047" y="3494559"/>
                <a:ext cx="2735383" cy="1920239"/>
              </a:xfrm>
              <a:prstGeom prst="rect">
                <a:avLst/>
              </a:prstGeom>
            </p:spPr>
          </p:pic>
          <p:sp>
            <p:nvSpPr>
              <p:cNvPr id="25" name="Rectangle 24"/>
              <p:cNvSpPr/>
              <p:nvPr/>
            </p:nvSpPr>
            <p:spPr>
              <a:xfrm>
                <a:off x="5866120" y="5326082"/>
                <a:ext cx="3689545" cy="12043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ysClr val="windowText" lastClr="000000"/>
                    </a:solidFill>
                    <a:effectLst/>
                    <a:uLnTx/>
                    <a:uFillTx/>
                    <a:latin typeface="Helvetica Neue Light"/>
                  </a:rPr>
                  <a:t>This is a photograph of two horses and one grass. The first feathered horse is within the green grass, and by the second feathered horse. The second feathered horse is within the green grass. </a:t>
                </a:r>
              </a:p>
            </p:txBody>
          </p:sp>
        </p:grpSp>
      </p:grpSp>
      <p:sp>
        <p:nvSpPr>
          <p:cNvPr id="29" name="TextBox 28"/>
          <p:cNvSpPr txBox="1"/>
          <p:nvPr/>
        </p:nvSpPr>
        <p:spPr>
          <a:xfrm>
            <a:off x="8280" y="6581001"/>
            <a:ext cx="1788182" cy="276999"/>
          </a:xfrm>
          <a:prstGeom prst="rect">
            <a:avLst/>
          </a:prstGeom>
          <a:noFill/>
        </p:spPr>
        <p:txBody>
          <a:bodyPr wrap="none" rtlCol="0">
            <a:spAutoFit/>
          </a:bodyPr>
          <a:lstStyle/>
          <a:p>
            <a:r>
              <a:rPr lang="en-US" sz="1200" dirty="0">
                <a:latin typeface="Calibri" panose="020F0502020204030204" pitchFamily="34" charset="0"/>
              </a:rPr>
              <a:t>Kulkarni et al., CVPR 2011</a:t>
            </a:r>
          </a:p>
        </p:txBody>
      </p:sp>
      <p:sp>
        <p:nvSpPr>
          <p:cNvPr id="31"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latin typeface="Calibri" panose="020F0502020204030204" pitchFamily="34" charset="0"/>
              </a:rPr>
              <a:t>Some pre-RNN bad results</a:t>
            </a:r>
            <a:endParaRPr lang="en-US" sz="3000" kern="0"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26998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
        <p:nvSpPr>
          <p:cNvPr id="3" name="Content Placeholder 2"/>
          <p:cNvSpPr>
            <a:spLocks noGrp="1"/>
          </p:cNvSpPr>
          <p:nvPr>
            <p:ph type="body" idx="1"/>
          </p:nvPr>
        </p:nvSpPr>
        <p:spPr>
          <a:xfrm>
            <a:off x="1362582" y="1192212"/>
            <a:ext cx="6418837" cy="779463"/>
          </a:xfrm>
        </p:spPr>
        <p:txBody>
          <a:bodyPr>
            <a:normAutofit/>
          </a:bodyPr>
          <a:lstStyle/>
          <a:p>
            <a:pPr marL="0" indent="0" algn="ctr">
              <a:buNone/>
            </a:pPr>
            <a:r>
              <a:rPr lang="en-US" dirty="0">
                <a:solidFill>
                  <a:srgbClr val="FF0000"/>
                </a:solidFill>
              </a:rPr>
              <a:t>Task: </a:t>
            </a:r>
            <a:r>
              <a:rPr lang="en-US" dirty="0"/>
              <a:t>Given an image and a natural language open-ended question, generate a natural language answer.</a:t>
            </a:r>
          </a:p>
        </p:txBody>
      </p:sp>
      <p:sp>
        <p:nvSpPr>
          <p:cNvPr id="7" name="TextBox 6"/>
          <p:cNvSpPr txBox="1"/>
          <p:nvPr/>
        </p:nvSpPr>
        <p:spPr>
          <a:xfrm>
            <a:off x="0" y="6581001"/>
            <a:ext cx="3965124" cy="276999"/>
          </a:xfrm>
          <a:prstGeom prst="rect">
            <a:avLst/>
          </a:prstGeom>
          <a:noFill/>
        </p:spPr>
        <p:txBody>
          <a:bodyPr wrap="none" rtlCol="0">
            <a:spAutoFit/>
          </a:bodyPr>
          <a:lstStyle/>
          <a:p>
            <a:pPr lvl="0">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a:t>
            </a:r>
            <a:r>
              <a:rPr lang="en-US" sz="1200" dirty="0">
                <a:hlinkClick r:id="rId4"/>
              </a:rPr>
              <a:t>VQA: Visual Question Answering</a:t>
            </a:r>
            <a:r>
              <a:rPr kumimoji="0" lang="en-US" sz="1200" b="0" i="0" u="none" strike="noStrike" kern="1200" cap="none" spc="0" normalizeH="0" baseline="0" noProof="0" dirty="0">
                <a:ln>
                  <a:noFill/>
                </a:ln>
                <a:solidFill>
                  <a:prstClr val="black"/>
                </a:solidFill>
                <a:effectLst/>
                <a:uLnTx/>
                <a:uFillTx/>
                <a:latin typeface="Calibri"/>
                <a:ea typeface="+mn-ea"/>
                <a:cs typeface="+mn-cs"/>
              </a:rPr>
              <a:t>”, ICCV 2015</a:t>
            </a:r>
          </a:p>
        </p:txBody>
      </p:sp>
      <p:pic>
        <p:nvPicPr>
          <p:cNvPr id="5" name="Picture 4"/>
          <p:cNvPicPr>
            <a:picLocks noChangeAspect="1"/>
          </p:cNvPicPr>
          <p:nvPr/>
        </p:nvPicPr>
        <p:blipFill>
          <a:blip r:embed="rId5"/>
          <a:stretch>
            <a:fillRect/>
          </a:stretch>
        </p:blipFill>
        <p:spPr>
          <a:xfrm>
            <a:off x="1685024" y="1940299"/>
            <a:ext cx="5773952" cy="4545452"/>
          </a:xfrm>
          <a:prstGeom prst="rect">
            <a:avLst/>
          </a:prstGeom>
        </p:spPr>
      </p:pic>
    </p:spTree>
    <p:extLst>
      <p:ext uri="{BB962C8B-B14F-4D97-AF65-F5344CB8AC3E}">
        <p14:creationId xmlns:p14="http://schemas.microsoft.com/office/powerpoint/2010/main" val="15472005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2007_0049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5"/>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p:cNvSpPr>
                <a:spLocks noChangeAspect="1"/>
              </p:cNvSpPr>
              <p:nvPr/>
            </p:nvSpPr>
            <p:spPr>
              <a:xfrm>
                <a:off x="6029862" y="2774677"/>
                <a:ext cx="1828800" cy="1828800"/>
              </a:xfrm>
              <a:prstGeom prst="rect">
                <a:avLst/>
              </a:prstGeom>
              <a:blipFill rotWithShape="1">
                <a:blip r:embed="rId6"/>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Convolution Layer</a:t>
              </a:r>
              <a:b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 Non-Linearity</a:t>
              </a:r>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Pooling Layer</a:t>
              </a:r>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Convolution Layer</a:t>
              </a:r>
              <a:b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86" name="TextBox 85"/>
            <p:cNvSpPr txBox="1"/>
            <p:nvPr/>
          </p:nvSpPr>
          <p:spPr>
            <a:xfrm>
              <a:off x="5471995" y="3410522"/>
              <a:ext cx="864339" cy="21544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Calibri"/>
                  <a:ea typeface="ＭＳ Ｐゴシック" pitchFamily="-97" charset="-128"/>
                  <a:cs typeface="+mn-cs"/>
                </a:rPr>
                <a:t>Fully-Connected</a:t>
              </a:r>
            </a:p>
          </p:txBody>
        </p:sp>
        <p:sp>
          <p:nvSpPr>
            <p:cNvPr id="87" name="TextBox 86"/>
            <p:cNvSpPr txBox="1"/>
            <p:nvPr/>
          </p:nvSpPr>
          <p:spPr>
            <a:xfrm>
              <a:off x="5486840" y="1902023"/>
              <a:ext cx="121876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ＭＳ Ｐゴシック" pitchFamily="-97" charset="-128"/>
                  <a:cs typeface="+mn-cs"/>
                </a:rPr>
                <a:t>4096-dim</a:t>
              </a:r>
            </a:p>
          </p:txBody>
        </p:sp>
      </p:grpSp>
      <p:sp>
        <p:nvSpPr>
          <p:cNvPr id="89" name="TextBox 88"/>
          <p:cNvSpPr txBox="1"/>
          <p:nvPr/>
        </p:nvSpPr>
        <p:spPr>
          <a:xfrm>
            <a:off x="1125623" y="1382541"/>
            <a:ext cx="174438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4F81BD"/>
                </a:solidFill>
                <a:effectLst/>
                <a:uLnTx/>
                <a:uFillTx/>
                <a:latin typeface="Calibri"/>
                <a:ea typeface="ＭＳ Ｐゴシック" pitchFamily="-97" charset="-128"/>
                <a:cs typeface="+mn-cs"/>
              </a:rPr>
              <a:t>Embedding</a:t>
            </a:r>
          </a:p>
        </p:txBody>
      </p:sp>
      <p:sp>
        <p:nvSpPr>
          <p:cNvPr id="90" name="TextBox 89"/>
          <p:cNvSpPr txBox="1"/>
          <p:nvPr/>
        </p:nvSpPr>
        <p:spPr>
          <a:xfrm>
            <a:off x="118754" y="4174170"/>
            <a:ext cx="310373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C0504D"/>
                </a:solidFill>
                <a:effectLst/>
                <a:uLnTx/>
                <a:uFillTx/>
                <a:latin typeface="Calibri"/>
                <a:ea typeface="ＭＳ Ｐゴシック" pitchFamily="-97" charset="-128"/>
                <a:cs typeface="+mn-cs"/>
              </a:rPr>
              <a:t>               Embedding</a:t>
            </a:r>
          </a:p>
        </p:txBody>
      </p:sp>
      <p:sp>
        <p:nvSpPr>
          <p:cNvPr id="98" name="TextBox 97"/>
          <p:cNvSpPr txBox="1"/>
          <p:nvPr/>
        </p:nvSpPr>
        <p:spPr>
          <a:xfrm>
            <a:off x="217148" y="4724400"/>
            <a:ext cx="412625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Calibri"/>
                <a:ea typeface="ＭＳ Ｐゴシック" pitchFamily="-97" charset="-128"/>
                <a:cs typeface="+mn-cs"/>
              </a:rPr>
              <a:t>“How many horses are in this image?”</a:t>
            </a:r>
          </a:p>
        </p:txBody>
      </p:sp>
      <p:sp>
        <p:nvSpPr>
          <p:cNvPr id="108" name="Rectangle 107"/>
          <p:cNvSpPr/>
          <p:nvPr/>
        </p:nvSpPr>
        <p:spPr bwMode="auto">
          <a:xfrm>
            <a:off x="5867400" y="2209800"/>
            <a:ext cx="489401"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grpSp>
        <p:nvGrpSpPr>
          <p:cNvPr id="114" name="Group 113"/>
          <p:cNvGrpSpPr/>
          <p:nvPr/>
        </p:nvGrpSpPr>
        <p:grpSpPr>
          <a:xfrm>
            <a:off x="6485833" y="1219200"/>
            <a:ext cx="2675995" cy="3048000"/>
            <a:chOff x="6485833" y="1219200"/>
            <a:chExt cx="2675995" cy="30480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pic>
          <p:nvPicPr>
            <p:cNvPr id="111" name="Picture 110"/>
            <p:cNvPicPr>
              <a:picLocks noChangeAspect="1"/>
            </p:cNvPicPr>
            <p:nvPr/>
          </p:nvPicPr>
          <p:blipFill>
            <a:blip r:embed="rId7"/>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Neural Network </a:t>
              </a:r>
              <a:b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2000" b="0" i="0" u="none" strike="noStrike" kern="0" cap="none" spc="0" normalizeH="0" baseline="0" noProof="0" dirty="0" err="1">
                  <a:ln>
                    <a:noFill/>
                  </a:ln>
                  <a:solidFill>
                    <a:prstClr val="black"/>
                  </a:solidFill>
                  <a:effectLst/>
                  <a:uLnTx/>
                  <a:uFillTx/>
                  <a:latin typeface="Calibri"/>
                  <a:ea typeface="ＭＳ Ｐゴシック" pitchFamily="-97" charset="-128"/>
                  <a:cs typeface="+mn-cs"/>
                </a:rPr>
                <a:t>Softmax</a:t>
              </a: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 </a:t>
              </a:r>
              <a:b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br>
              <a:r>
                <a:rPr kumimoji="0" lang="en-US" sz="2000" b="0" i="0" u="none" strike="noStrike" kern="0" cap="none" spc="0" normalizeH="0" baseline="0" noProof="0" dirty="0">
                  <a:ln>
                    <a:noFill/>
                  </a:ln>
                  <a:solidFill>
                    <a:prstClr val="black"/>
                  </a:solidFill>
                  <a:effectLst/>
                  <a:uLnTx/>
                  <a:uFillTx/>
                  <a:latin typeface="Calibri"/>
                  <a:ea typeface="ＭＳ Ｐゴシック" pitchFamily="-97" charset="-128"/>
                  <a:cs typeface="+mn-cs"/>
                </a:rPr>
                <a:t>over top K answers</a:t>
              </a:r>
            </a:p>
          </p:txBody>
        </p:sp>
      </p:grpSp>
      <p:sp>
        <p:nvSpPr>
          <p:cNvPr id="102" name="TextBox 101"/>
          <p:cNvSpPr txBox="1"/>
          <p:nvPr/>
        </p:nvSpPr>
        <p:spPr>
          <a:xfrm>
            <a:off x="221312" y="1371600"/>
            <a:ext cx="1040068"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4F81BD"/>
                </a:solidFill>
                <a:effectLst/>
                <a:uLnTx/>
                <a:uFillTx/>
                <a:latin typeface="Calibri"/>
                <a:ea typeface="ＭＳ Ｐゴシック" pitchFamily="-97" charset="-128"/>
                <a:cs typeface="+mn-cs"/>
              </a:rPr>
              <a:t>Image</a:t>
            </a:r>
          </a:p>
        </p:txBody>
      </p:sp>
      <p:sp>
        <p:nvSpPr>
          <p:cNvPr id="103" name="TextBox 102"/>
          <p:cNvSpPr txBox="1"/>
          <p:nvPr/>
        </p:nvSpPr>
        <p:spPr>
          <a:xfrm>
            <a:off x="131875" y="4182070"/>
            <a:ext cx="1587294"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0" cap="none" spc="0" normalizeH="0" baseline="0" noProof="0" dirty="0">
                <a:ln>
                  <a:noFill/>
                </a:ln>
                <a:solidFill>
                  <a:srgbClr val="C0504D"/>
                </a:solidFill>
                <a:effectLst/>
                <a:uLnTx/>
                <a:uFillTx/>
                <a:latin typeface="Calibri"/>
                <a:ea typeface="ＭＳ Ｐゴシック" pitchFamily="-97" charset="-128"/>
                <a:cs typeface="+mn-cs"/>
              </a:rPr>
              <a:t>Question  </a:t>
            </a:r>
          </a:p>
        </p:txBody>
      </p:sp>
      <p:sp>
        <p:nvSpPr>
          <p:cNvPr id="112" name="Rectangle 111"/>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5" name="Rectangle 114"/>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6" name="Rectangle 115"/>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7" name="Rectangle 116"/>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18" name="Rectangle 117"/>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cxnSp>
        <p:nvCxnSpPr>
          <p:cNvPr id="119" name="Straight Arrow Connector 118"/>
          <p:cNvCxnSpPr>
            <a:stCxn id="112" idx="3"/>
            <a:endCxn id="115"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0" name="Straight Arrow Connector 119"/>
          <p:cNvCxnSpPr>
            <a:stCxn id="115" idx="3"/>
            <a:endCxn id="116"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1" name="Straight Arrow Connector 120"/>
          <p:cNvCxnSpPr>
            <a:stCxn id="116" idx="3"/>
            <a:endCxn id="118"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2" name="Straight Arrow Connector 121"/>
          <p:cNvCxnSpPr>
            <a:stCxn id="118" idx="3"/>
            <a:endCxn id="117"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Curved Connector 122"/>
          <p:cNvCxnSpPr>
            <a:stCxn id="117"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107" name="Rectangle 106"/>
          <p:cNvSpPr/>
          <p:nvPr/>
        </p:nvSpPr>
        <p:spPr bwMode="auto">
          <a:xfrm>
            <a:off x="5474192" y="5080668"/>
            <a:ext cx="545608" cy="1176439"/>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ＭＳ Ｐゴシック" pitchFamily="-112" charset="-128"/>
              <a:cs typeface="ＭＳ Ｐゴシック" pitchFamily="-112" charset="-128"/>
            </a:endParaRPr>
          </a:p>
        </p:txBody>
      </p:sp>
      <p:sp>
        <p:nvSpPr>
          <p:cNvPr id="124" name="TextBox 123"/>
          <p:cNvSpPr txBox="1"/>
          <p:nvPr/>
        </p:nvSpPr>
        <p:spPr>
          <a:xfrm>
            <a:off x="5168836" y="4755177"/>
            <a:ext cx="1218760"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ea typeface="ＭＳ Ｐゴシック" pitchFamily="-97" charset="-128"/>
                <a:cs typeface="+mn-cs"/>
              </a:rPr>
              <a:t>1024-dim</a:t>
            </a:r>
          </a:p>
        </p:txBody>
      </p:sp>
      <p:sp>
        <p:nvSpPr>
          <p:cNvPr id="126"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
        <p:nvSpPr>
          <p:cNvPr id="127" name="TextBox 126"/>
          <p:cNvSpPr txBox="1"/>
          <p:nvPr/>
        </p:nvSpPr>
        <p:spPr>
          <a:xfrm>
            <a:off x="0" y="6581001"/>
            <a:ext cx="3965124" cy="276999"/>
          </a:xfrm>
          <a:prstGeom prst="rect">
            <a:avLst/>
          </a:prstGeom>
          <a:noFill/>
        </p:spPr>
        <p:txBody>
          <a:bodyPr wrap="none" rtlCol="0">
            <a:spAutoFit/>
          </a:bodyPr>
          <a:lstStyle/>
          <a:p>
            <a:pPr lvl="0">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a:t>
            </a:r>
            <a:r>
              <a:rPr lang="en-US" sz="1200" dirty="0">
                <a:hlinkClick r:id="rId8"/>
              </a:rPr>
              <a:t>VQA: Visual Question Answering</a:t>
            </a:r>
            <a:r>
              <a:rPr kumimoji="0" lang="en-US" sz="1200" b="0" i="0" u="none" strike="noStrike" kern="1200" cap="none" spc="0" normalizeH="0" baseline="0" noProof="0" dirty="0">
                <a:ln>
                  <a:noFill/>
                </a:ln>
                <a:solidFill>
                  <a:prstClr val="black"/>
                </a:solidFill>
                <a:effectLst/>
                <a:uLnTx/>
                <a:uFillTx/>
                <a:latin typeface="Calibri"/>
                <a:ea typeface="+mn-ea"/>
                <a:cs typeface="+mn-cs"/>
              </a:rPr>
              <a:t>”, ICCV 2015</a:t>
            </a:r>
          </a:p>
        </p:txBody>
      </p:sp>
      <p:sp>
        <p:nvSpPr>
          <p:cNvPr id="2" name="TextBox 1">
            <a:extLst>
              <a:ext uri="{FF2B5EF4-FFF2-40B4-BE49-F238E27FC236}">
                <a16:creationId xmlns:a16="http://schemas.microsoft.com/office/drawing/2014/main" id="{4371594A-6AEB-4B13-A743-04A7AAC625BB}"/>
              </a:ext>
            </a:extLst>
          </p:cNvPr>
          <p:cNvSpPr txBox="1"/>
          <p:nvPr/>
        </p:nvSpPr>
        <p:spPr>
          <a:xfrm>
            <a:off x="1575659" y="5492234"/>
            <a:ext cx="696024" cy="369332"/>
          </a:xfrm>
          <a:prstGeom prst="rect">
            <a:avLst/>
          </a:prstGeom>
          <a:noFill/>
        </p:spPr>
        <p:txBody>
          <a:bodyPr wrap="none" rtlCol="0">
            <a:spAutoFit/>
          </a:bodyPr>
          <a:lstStyle/>
          <a:p>
            <a:r>
              <a:rPr lang="en-US" dirty="0"/>
              <a:t>LSTM</a:t>
            </a:r>
          </a:p>
        </p:txBody>
      </p:sp>
    </p:spTree>
    <p:extLst>
      <p:ext uri="{BB962C8B-B14F-4D97-AF65-F5344CB8AC3E}">
        <p14:creationId xmlns:p14="http://schemas.microsoft.com/office/powerpoint/2010/main" val="24690502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P spid="112" grpId="0" animBg="1"/>
      <p:bldP spid="115" grpId="0" animBg="1"/>
      <p:bldP spid="116" grpId="0" animBg="1"/>
      <p:bldP spid="117" grpId="0" animBg="1"/>
      <p:bldP spid="118" grpId="0" animBg="1"/>
      <p:bldP spid="107" grpId="0" animBg="1"/>
      <p:bldP spid="12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8388" t="14309" r="12457" b="9983"/>
          <a:stretch/>
        </p:blipFill>
        <p:spPr>
          <a:xfrm>
            <a:off x="106032" y="1275344"/>
            <a:ext cx="8949736" cy="4812633"/>
          </a:xfrm>
          <a:prstGeom prst="rect">
            <a:avLst/>
          </a:prstGeom>
        </p:spPr>
      </p:pic>
      <p:sp>
        <p:nvSpPr>
          <p:cNvPr id="6" name="TextBox 5"/>
          <p:cNvSpPr txBox="1"/>
          <p:nvPr/>
        </p:nvSpPr>
        <p:spPr>
          <a:xfrm>
            <a:off x="0" y="6581001"/>
            <a:ext cx="7918514" cy="276999"/>
          </a:xfrm>
          <a:prstGeom prst="rect">
            <a:avLst/>
          </a:prstGeom>
          <a:noFill/>
        </p:spPr>
        <p:txBody>
          <a:bodyPr wrap="none" rtlCol="0">
            <a:spAutoFit/>
          </a:bodyPr>
          <a:lstStyle/>
          <a:p>
            <a:pPr lvl="0"/>
            <a:r>
              <a:rPr kumimoji="0" lang="en-US" sz="1200" i="0" u="none" strike="noStrike" kern="1200" cap="none" spc="0" normalizeH="0" baseline="0" noProof="0" dirty="0">
                <a:ln>
                  <a:noFill/>
                </a:ln>
                <a:solidFill>
                  <a:prstClr val="black"/>
                </a:solidFill>
                <a:effectLst/>
                <a:uLnTx/>
                <a:uFillTx/>
                <a:latin typeface="Calibri"/>
                <a:ea typeface="+mn-ea"/>
                <a:cs typeface="+mn-cs"/>
              </a:rPr>
              <a:t>Wu et al., “</a:t>
            </a:r>
            <a:r>
              <a:rPr lang="en-US" sz="1200" dirty="0">
                <a:hlinkClick r:id="rId4"/>
              </a:rPr>
              <a:t>Ask Me Anything: Free-Form Visual Question Answering Based on Knowledge From External Sources</a:t>
            </a:r>
            <a:r>
              <a:rPr lang="en-US" sz="1200" dirty="0"/>
              <a:t>”, </a:t>
            </a:r>
            <a:r>
              <a:rPr kumimoji="0" lang="en-US" sz="1200" i="0" u="none" strike="noStrike" kern="1200" cap="none" spc="0" normalizeH="0" baseline="0" noProof="0" dirty="0">
                <a:ln>
                  <a:noFill/>
                </a:ln>
                <a:solidFill>
                  <a:prstClr val="black"/>
                </a:solidFill>
                <a:effectLst/>
                <a:uLnTx/>
                <a:uFillTx/>
                <a:latin typeface="Calibri"/>
                <a:ea typeface="+mn-ea"/>
                <a:cs typeface="+mn-cs"/>
              </a:rPr>
              <a:t>CVPR 2016</a:t>
            </a:r>
          </a:p>
        </p:txBody>
      </p:sp>
      <p:sp>
        <p:nvSpPr>
          <p:cNvPr id="10" name="Title 1"/>
          <p:cNvSpPr txBox="1">
            <a:spLocks/>
          </p:cNvSpPr>
          <p:nvPr/>
        </p:nvSpPr>
        <p:spPr>
          <a:xfrm>
            <a:off x="0" y="385354"/>
            <a:ext cx="9144000" cy="685800"/>
          </a:xfrm>
          <a:prstGeom prst="rect">
            <a:avLst/>
          </a:prstGeom>
        </p:spPr>
        <p:txBody>
          <a:bodyPr>
            <a:normAutofit/>
          </a:bodyPr>
          <a:lstStyle>
            <a:lvl1pPr>
              <a:defRPr>
                <a:latin typeface="+mj-lt"/>
                <a:ea typeface="+mj-ea"/>
                <a:cs typeface="+mj-cs"/>
              </a:defRPr>
            </a:lvl1pPr>
          </a:lstStyle>
          <a:p>
            <a:pPr algn="ctr"/>
            <a:r>
              <a:rPr lang="en-US" sz="3600" kern="0">
                <a:solidFill>
                  <a:sysClr val="windowText" lastClr="000000"/>
                </a:solidFill>
                <a:latin typeface="Arial" panose="020B0604020202020204" pitchFamily="34" charset="0"/>
                <a:cs typeface="Arial" panose="020B0604020202020204" pitchFamily="34" charset="0"/>
              </a:rPr>
              <a:t>Visual Question Answering (VQA)</a:t>
            </a:r>
            <a:endParaRPr lang="en-US" sz="3600" kern="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786829"/>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qa_demo_hq_2x.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066800"/>
            <a:ext cx="9144000" cy="5143500"/>
          </a:xfrm>
          <a:prstGeom prst="rect">
            <a:avLst/>
          </a:prstGeom>
        </p:spPr>
      </p:pic>
      <p:sp>
        <p:nvSpPr>
          <p:cNvPr id="9" name="TextBox 8"/>
          <p:cNvSpPr txBox="1"/>
          <p:nvPr/>
        </p:nvSpPr>
        <p:spPr>
          <a:xfrm>
            <a:off x="0" y="6581001"/>
            <a:ext cx="39651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Agrawal et al., “VQA: Visual Question Answering”, ICCV 2015</a:t>
            </a:r>
          </a:p>
        </p:txBody>
      </p:sp>
      <p:sp>
        <p:nvSpPr>
          <p:cNvPr id="11" name="Title 1"/>
          <p:cNvSpPr>
            <a:spLocks noGrp="1"/>
          </p:cNvSpPr>
          <p:nvPr>
            <p:ph type="title"/>
          </p:nvPr>
        </p:nvSpPr>
        <p:spPr>
          <a:xfrm>
            <a:off x="0" y="385354"/>
            <a:ext cx="9144000" cy="685800"/>
          </a:xfrm>
        </p:spPr>
        <p:txBody>
          <a:bodyPr>
            <a:normAutofit/>
          </a:bodyPr>
          <a:lstStyle/>
          <a:p>
            <a:pPr algn="ctr"/>
            <a:r>
              <a:rPr lang="en-US" dirty="0"/>
              <a:t>Visual Question Answering (VQA)</a:t>
            </a:r>
          </a:p>
        </p:txBody>
      </p:sp>
    </p:spTree>
    <p:extLst>
      <p:ext uri="{BB962C8B-B14F-4D97-AF65-F5344CB8AC3E}">
        <p14:creationId xmlns:p14="http://schemas.microsoft.com/office/powerpoint/2010/main" val="4062467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2000" fill="hold" display="0">
                  <p:stCondLst>
                    <p:cond delay="indefinite"/>
                  </p:stCondLst>
                </p:cTn>
                <p:tgtEl>
                  <p:spTgt spid="6"/>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087B53-840F-4B97-BCFB-2EC769E059BD}"/>
              </a:ext>
            </a:extLst>
          </p:cNvPr>
          <p:cNvSpPr>
            <a:spLocks noGrp="1"/>
          </p:cNvSpPr>
          <p:nvPr>
            <p:ph type="title"/>
          </p:nvPr>
        </p:nvSpPr>
        <p:spPr/>
        <p:txBody>
          <a:bodyPr/>
          <a:lstStyle/>
          <a:p>
            <a:r>
              <a:rPr lang="en-US" dirty="0"/>
              <a:t>Reasoning for VQA</a:t>
            </a:r>
          </a:p>
        </p:txBody>
      </p:sp>
      <p:pic>
        <p:nvPicPr>
          <p:cNvPr id="6" name="Picture 5">
            <a:extLst>
              <a:ext uri="{FF2B5EF4-FFF2-40B4-BE49-F238E27FC236}">
                <a16:creationId xmlns:a16="http://schemas.microsoft.com/office/drawing/2014/main" id="{FDC7DA0B-1009-463E-A96D-6B6BC4D3988B}"/>
              </a:ext>
            </a:extLst>
          </p:cNvPr>
          <p:cNvPicPr>
            <a:picLocks noChangeAspect="1"/>
          </p:cNvPicPr>
          <p:nvPr/>
        </p:nvPicPr>
        <p:blipFill rotWithShape="1">
          <a:blip r:embed="rId3"/>
          <a:srcRect l="17384" t="14494" r="10001" b="8065"/>
          <a:stretch/>
        </p:blipFill>
        <p:spPr>
          <a:xfrm>
            <a:off x="520504" y="1730326"/>
            <a:ext cx="8102992" cy="4858362"/>
          </a:xfrm>
          <a:prstGeom prst="rect">
            <a:avLst/>
          </a:prstGeom>
        </p:spPr>
      </p:pic>
      <p:sp>
        <p:nvSpPr>
          <p:cNvPr id="7" name="TextBox 6">
            <a:extLst>
              <a:ext uri="{FF2B5EF4-FFF2-40B4-BE49-F238E27FC236}">
                <a16:creationId xmlns:a16="http://schemas.microsoft.com/office/drawing/2014/main" id="{83EDDD54-BD97-416B-8F8E-8339AF0B9D4E}"/>
              </a:ext>
            </a:extLst>
          </p:cNvPr>
          <p:cNvSpPr txBox="1"/>
          <p:nvPr/>
        </p:nvSpPr>
        <p:spPr>
          <a:xfrm>
            <a:off x="0" y="6581001"/>
            <a:ext cx="3556871" cy="276999"/>
          </a:xfrm>
          <a:prstGeom prst="rect">
            <a:avLst/>
          </a:prstGeom>
          <a:noFill/>
        </p:spPr>
        <p:txBody>
          <a:bodyPr wrap="none" rtlCol="0">
            <a:spAutoFit/>
          </a:bodyPr>
          <a:lstStyle/>
          <a:p>
            <a:pPr lvl="0"/>
            <a:r>
              <a:rPr kumimoji="0" lang="en-US" sz="1200" i="0" u="none" strike="noStrike" kern="1200" cap="none" spc="0" normalizeH="0" baseline="0" noProof="0" dirty="0">
                <a:ln>
                  <a:noFill/>
                </a:ln>
                <a:solidFill>
                  <a:prstClr val="black"/>
                </a:solidFill>
                <a:effectLst/>
                <a:uLnTx/>
                <a:uFillTx/>
                <a:latin typeface="Calibri"/>
                <a:ea typeface="+mn-ea"/>
                <a:cs typeface="+mn-cs"/>
              </a:rPr>
              <a:t>Andreas et al., “</a:t>
            </a:r>
            <a:r>
              <a:rPr lang="en-US" sz="1200" dirty="0">
                <a:hlinkClick r:id="rId4"/>
              </a:rPr>
              <a:t>Neural Module Networks</a:t>
            </a:r>
            <a:r>
              <a:rPr lang="en-US" sz="1200" dirty="0"/>
              <a:t>”, CVPR 2016</a:t>
            </a:r>
            <a:endParaRPr kumimoji="0" lang="en-US" sz="12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944752"/>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F744A48-9E79-43AB-8904-AC3E8F494CA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341" y="1417638"/>
            <a:ext cx="7007317" cy="4851219"/>
          </a:xfrm>
          <a:prstGeom prst="rect">
            <a:avLst/>
          </a:prstGeom>
        </p:spPr>
      </p:pic>
      <p:sp>
        <p:nvSpPr>
          <p:cNvPr id="5" name="TextBox 4">
            <a:extLst>
              <a:ext uri="{FF2B5EF4-FFF2-40B4-BE49-F238E27FC236}">
                <a16:creationId xmlns:a16="http://schemas.microsoft.com/office/drawing/2014/main" id="{0ACB72AB-600D-4B16-A3B5-CB1950C6B401}"/>
              </a:ext>
            </a:extLst>
          </p:cNvPr>
          <p:cNvSpPr txBox="1"/>
          <p:nvPr/>
        </p:nvSpPr>
        <p:spPr>
          <a:xfrm>
            <a:off x="0" y="6581001"/>
            <a:ext cx="5310108" cy="276999"/>
          </a:xfrm>
          <a:prstGeom prst="rect">
            <a:avLst/>
          </a:prstGeom>
          <a:noFill/>
        </p:spPr>
        <p:txBody>
          <a:bodyPr wrap="none" rtlCol="0">
            <a:spAutoFit/>
          </a:bodyPr>
          <a:lstStyle/>
          <a:p>
            <a:pPr lvl="0"/>
            <a:r>
              <a:rPr kumimoji="0" lang="en-US" sz="1200" i="0" u="none" strike="noStrike" kern="1200" cap="none" spc="0" normalizeH="0" baseline="0" noProof="0" dirty="0">
                <a:ln>
                  <a:noFill/>
                </a:ln>
                <a:solidFill>
                  <a:prstClr val="black"/>
                </a:solidFill>
                <a:effectLst/>
                <a:uLnTx/>
                <a:uFillTx/>
                <a:latin typeface="Calibri"/>
                <a:ea typeface="+mn-ea"/>
                <a:cs typeface="+mn-cs"/>
              </a:rPr>
              <a:t>Johnson et al., “</a:t>
            </a:r>
            <a:r>
              <a:rPr lang="en-US" sz="1200" dirty="0">
                <a:hlinkClick r:id="rId4"/>
              </a:rPr>
              <a:t>Inferring and Executing Programs for Visual Reasoning</a:t>
            </a:r>
            <a:r>
              <a:rPr lang="en-US" sz="1200" dirty="0"/>
              <a:t>”, ICCV 2017</a:t>
            </a:r>
            <a:endParaRPr kumimoji="0" lang="en-US" sz="120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3">
            <a:extLst>
              <a:ext uri="{FF2B5EF4-FFF2-40B4-BE49-F238E27FC236}">
                <a16:creationId xmlns:a16="http://schemas.microsoft.com/office/drawing/2014/main" id="{6469C221-E6C5-47D2-B663-5F3C7D0D9FB4}"/>
              </a:ext>
            </a:extLst>
          </p:cNvPr>
          <p:cNvSpPr>
            <a:spLocks noGrp="1"/>
          </p:cNvSpPr>
          <p:nvPr>
            <p:ph type="title"/>
          </p:nvPr>
        </p:nvSpPr>
        <p:spPr/>
        <p:txBody>
          <a:bodyPr/>
          <a:lstStyle/>
          <a:p>
            <a:r>
              <a:rPr lang="en-US" dirty="0"/>
              <a:t>Reasoning for VQA</a:t>
            </a:r>
          </a:p>
        </p:txBody>
      </p:sp>
    </p:spTree>
    <p:extLst>
      <p:ext uri="{BB962C8B-B14F-4D97-AF65-F5344CB8AC3E}">
        <p14:creationId xmlns:p14="http://schemas.microsoft.com/office/powerpoint/2010/main" val="3697993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BE05-D312-4787-A310-A9F2A4C442DB}"/>
              </a:ext>
            </a:extLst>
          </p:cNvPr>
          <p:cNvSpPr>
            <a:spLocks noGrp="1"/>
          </p:cNvSpPr>
          <p:nvPr>
            <p:ph type="title"/>
          </p:nvPr>
        </p:nvSpPr>
        <p:spPr/>
        <p:txBody>
          <a:bodyPr/>
          <a:lstStyle/>
          <a:p>
            <a:r>
              <a:rPr lang="en-US" dirty="0"/>
              <a:t>Plan for this lecture</a:t>
            </a:r>
          </a:p>
        </p:txBody>
      </p:sp>
      <p:sp>
        <p:nvSpPr>
          <p:cNvPr id="3" name="Content Placeholder 2">
            <a:extLst>
              <a:ext uri="{FF2B5EF4-FFF2-40B4-BE49-F238E27FC236}">
                <a16:creationId xmlns:a16="http://schemas.microsoft.com/office/drawing/2014/main" id="{9478C624-5C19-401D-AA62-D5CAF2D2356E}"/>
              </a:ext>
            </a:extLst>
          </p:cNvPr>
          <p:cNvSpPr>
            <a:spLocks noGrp="1"/>
          </p:cNvSpPr>
          <p:nvPr>
            <p:ph idx="1"/>
          </p:nvPr>
        </p:nvSpPr>
        <p:spPr/>
        <p:txBody>
          <a:bodyPr/>
          <a:lstStyle/>
          <a:p>
            <a:r>
              <a:rPr lang="en-US" dirty="0"/>
              <a:t>Language and vision</a:t>
            </a:r>
          </a:p>
          <a:p>
            <a:pPr lvl="1"/>
            <a:r>
              <a:rPr lang="en-US" dirty="0"/>
              <a:t>Image captioning</a:t>
            </a:r>
          </a:p>
          <a:p>
            <a:pPr lvl="1"/>
            <a:r>
              <a:rPr lang="en-US" dirty="0"/>
              <a:t>Tool: Recurrent neural networks</a:t>
            </a:r>
          </a:p>
          <a:p>
            <a:pPr lvl="1"/>
            <a:r>
              <a:rPr lang="en-US" dirty="0"/>
              <a:t>Video captioning </a:t>
            </a:r>
          </a:p>
          <a:p>
            <a:pPr lvl="1"/>
            <a:r>
              <a:rPr lang="en-US" dirty="0"/>
              <a:t>Visual question answering</a:t>
            </a:r>
          </a:p>
          <a:p>
            <a:r>
              <a:rPr lang="en-US" dirty="0"/>
              <a:t>Motion and video</a:t>
            </a:r>
          </a:p>
          <a:p>
            <a:pPr lvl="1"/>
            <a:r>
              <a:rPr lang="en-US" dirty="0"/>
              <a:t>Modeling and replicating motion</a:t>
            </a:r>
          </a:p>
          <a:p>
            <a:pPr lvl="1"/>
            <a:r>
              <a:rPr lang="en-US" dirty="0"/>
              <a:t>Tracking how an object moves</a:t>
            </a:r>
          </a:p>
          <a:p>
            <a:pPr lvl="1"/>
            <a:endParaRPr lang="en-US" dirty="0"/>
          </a:p>
        </p:txBody>
      </p:sp>
      <p:sp>
        <p:nvSpPr>
          <p:cNvPr id="4" name="Rectangle 3">
            <a:extLst>
              <a:ext uri="{FF2B5EF4-FFF2-40B4-BE49-F238E27FC236}">
                <a16:creationId xmlns:a16="http://schemas.microsoft.com/office/drawing/2014/main" id="{C7F73000-402E-4FFE-A450-C321804328E2}"/>
              </a:ext>
            </a:extLst>
          </p:cNvPr>
          <p:cNvSpPr/>
          <p:nvPr/>
        </p:nvSpPr>
        <p:spPr>
          <a:xfrm>
            <a:off x="196947" y="4273060"/>
            <a:ext cx="8750105" cy="163536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830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2771" name="Rectangle 2"/>
          <p:cNvSpPr>
            <a:spLocks noGrp="1" noChangeArrowheads="1"/>
          </p:cNvSpPr>
          <p:nvPr>
            <p:ph type="title"/>
          </p:nvPr>
        </p:nvSpPr>
        <p:spPr/>
        <p:txBody>
          <a:bodyPr/>
          <a:lstStyle/>
          <a:p>
            <a:r>
              <a:rPr lang="en-US" dirty="0"/>
              <a:t>Motion: Why is it useful?</a:t>
            </a:r>
          </a:p>
        </p:txBody>
      </p:sp>
      <p:sp>
        <p:nvSpPr>
          <p:cNvPr id="32772" name="Rectangle 3"/>
          <p:cNvSpPr>
            <a:spLocks noGrp="1" noChangeArrowheads="1"/>
          </p:cNvSpPr>
          <p:nvPr>
            <p:ph idx="1"/>
          </p:nvPr>
        </p:nvSpPr>
        <p:spPr/>
        <p:txBody>
          <a:bodyPr/>
          <a:lstStyle/>
          <a:p>
            <a:pPr>
              <a:buFontTx/>
              <a:buChar char="•"/>
            </a:pPr>
            <a:endParaRPr lang="en-US" dirty="0"/>
          </a:p>
        </p:txBody>
      </p:sp>
      <p:pic>
        <p:nvPicPr>
          <p:cNvPr id="1744901" name="Picture 5" descr="JoMovi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5788" y="1295400"/>
            <a:ext cx="33734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209129" y="6596390"/>
            <a:ext cx="934871" cy="261610"/>
          </a:xfrm>
          <a:prstGeom prst="rect">
            <a:avLst/>
          </a:prstGeom>
          <a:noFill/>
        </p:spPr>
        <p:txBody>
          <a:bodyPr wrap="none" rtlCol="0">
            <a:spAutoFit/>
          </a:bodyPr>
          <a:lstStyle/>
          <a:p>
            <a:r>
              <a:rPr lang="en-US" sz="1100" dirty="0">
                <a:solidFill>
                  <a:prstClr val="black"/>
                </a:solidFill>
              </a:rPr>
              <a:t>Derek </a:t>
            </a:r>
            <a:r>
              <a:rPr lang="en-US" sz="1100" dirty="0" err="1">
                <a:solidFill>
                  <a:prstClr val="black"/>
                </a:solidFill>
              </a:rPr>
              <a:t>Hoiem</a:t>
            </a:r>
            <a:endParaRPr lang="en-US" sz="1100" dirty="0">
              <a:solidFill>
                <a:prstClr val="black"/>
              </a:solidFill>
            </a:endParaRPr>
          </a:p>
        </p:txBody>
      </p:sp>
    </p:spTree>
    <p:extLst>
      <p:ext uri="{BB962C8B-B14F-4D97-AF65-F5344CB8AC3E}">
        <p14:creationId xmlns:p14="http://schemas.microsoft.com/office/powerpoint/2010/main" val="2152858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4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3795" name="Rectangle 2"/>
          <p:cNvSpPr>
            <a:spLocks noGrp="1" noChangeArrowheads="1"/>
          </p:cNvSpPr>
          <p:nvPr>
            <p:ph type="title"/>
          </p:nvPr>
        </p:nvSpPr>
        <p:spPr/>
        <p:txBody>
          <a:bodyPr/>
          <a:lstStyle/>
          <a:p>
            <a:r>
              <a:rPr lang="en-US" dirty="0"/>
              <a:t>Motion: Why is it useful?</a:t>
            </a:r>
          </a:p>
        </p:txBody>
      </p:sp>
      <p:sp>
        <p:nvSpPr>
          <p:cNvPr id="33796" name="Rectangle 3"/>
          <p:cNvSpPr>
            <a:spLocks noGrp="1" noChangeArrowheads="1"/>
          </p:cNvSpPr>
          <p:nvPr>
            <p:ph idx="1"/>
          </p:nvPr>
        </p:nvSpPr>
        <p:spPr/>
        <p:txBody>
          <a:bodyPr/>
          <a:lstStyle/>
          <a:p>
            <a:pPr>
              <a:buFontTx/>
              <a:buChar char="•"/>
            </a:pPr>
            <a:r>
              <a:rPr lang="en-US"/>
              <a:t>Even “impoverished” motion data can evoke a strong percept </a:t>
            </a:r>
          </a:p>
        </p:txBody>
      </p:sp>
      <p:pic>
        <p:nvPicPr>
          <p:cNvPr id="33797" name="Picture 7" descr="JoMovie"/>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1295400"/>
            <a:ext cx="3375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p:cNvSpPr>
            <a:spLocks noChangeArrowheads="1"/>
          </p:cNvSpPr>
          <p:nvPr/>
        </p:nvSpPr>
        <p:spPr bwMode="auto">
          <a:xfrm>
            <a:off x="152400" y="6073775"/>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000" dirty="0">
                <a:solidFill>
                  <a:prstClr val="black"/>
                </a:solidFill>
                <a:latin typeface="Arial" charset="0"/>
                <a:cs typeface="Arial" charset="0"/>
              </a:rPr>
              <a:t>G. Johansson, “Visual Perception of Biological Motion and a Model For Its Analysis", </a:t>
            </a:r>
            <a:r>
              <a:rPr lang="fr-FR" sz="2000" i="1" dirty="0">
                <a:solidFill>
                  <a:prstClr val="black"/>
                </a:solidFill>
                <a:latin typeface="Arial" charset="0"/>
                <a:cs typeface="Arial" charset="0"/>
              </a:rPr>
              <a:t>Perception and </a:t>
            </a:r>
            <a:r>
              <a:rPr lang="fr-FR" sz="2000" i="1" dirty="0" err="1">
                <a:solidFill>
                  <a:prstClr val="black"/>
                </a:solidFill>
                <a:latin typeface="Arial" charset="0"/>
                <a:cs typeface="Arial" charset="0"/>
              </a:rPr>
              <a:t>Psychophysics</a:t>
            </a:r>
            <a:r>
              <a:rPr lang="fr-FR" sz="2000" i="1" dirty="0">
                <a:solidFill>
                  <a:prstClr val="black"/>
                </a:solidFill>
                <a:latin typeface="Arial" charset="0"/>
                <a:cs typeface="Arial" charset="0"/>
              </a:rPr>
              <a:t> 14, 201-211, 1973.</a:t>
            </a:r>
            <a:endParaRPr lang="en-US" sz="2000" dirty="0">
              <a:solidFill>
                <a:prstClr val="black"/>
              </a:solidFill>
              <a:latin typeface="Arial" charset="0"/>
              <a:cs typeface="Arial" charset="0"/>
            </a:endParaRPr>
          </a:p>
        </p:txBody>
      </p:sp>
      <p:sp>
        <p:nvSpPr>
          <p:cNvPr id="8" name="TextBox 7"/>
          <p:cNvSpPr txBox="1"/>
          <p:nvPr/>
        </p:nvSpPr>
        <p:spPr>
          <a:xfrm>
            <a:off x="8209129" y="6596390"/>
            <a:ext cx="934871" cy="261610"/>
          </a:xfrm>
          <a:prstGeom prst="rect">
            <a:avLst/>
          </a:prstGeom>
          <a:noFill/>
        </p:spPr>
        <p:txBody>
          <a:bodyPr wrap="none" rtlCol="0">
            <a:spAutoFit/>
          </a:bodyPr>
          <a:lstStyle/>
          <a:p>
            <a:r>
              <a:rPr lang="en-US" sz="1100" dirty="0">
                <a:solidFill>
                  <a:prstClr val="black"/>
                </a:solidFill>
              </a:rPr>
              <a:t>Derek </a:t>
            </a:r>
            <a:r>
              <a:rPr lang="en-US" sz="1100" dirty="0" err="1">
                <a:solidFill>
                  <a:prstClr val="black"/>
                </a:solidFill>
              </a:rPr>
              <a:t>Hoiem</a:t>
            </a:r>
            <a:endParaRPr lang="en-US" sz="1100" dirty="0">
              <a:solidFill>
                <a:prstClr val="black"/>
              </a:solidFill>
            </a:endParaRPr>
          </a:p>
        </p:txBody>
      </p:sp>
    </p:spTree>
    <p:extLst>
      <p:ext uri="{BB962C8B-B14F-4D97-AF65-F5344CB8AC3E}">
        <p14:creationId xmlns:p14="http://schemas.microsoft.com/office/powerpoint/2010/main" val="722591994"/>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Modeling Motion: Optical Flow</a:t>
            </a:r>
          </a:p>
        </p:txBody>
      </p:sp>
      <p:pic>
        <p:nvPicPr>
          <p:cNvPr id="4" name="Picture 3">
            <a:extLst>
              <a:ext uri="{FF2B5EF4-FFF2-40B4-BE49-F238E27FC236}">
                <a16:creationId xmlns:a16="http://schemas.microsoft.com/office/drawing/2014/main" id="{FDB44CF8-BB8E-434E-BE39-AA26AB908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128" y="1671963"/>
            <a:ext cx="5153744" cy="4229690"/>
          </a:xfrm>
          <a:prstGeom prst="rect">
            <a:avLst/>
          </a:prstGeom>
        </p:spPr>
      </p:pic>
      <p:sp>
        <p:nvSpPr>
          <p:cNvPr id="6" name="TextBox 5">
            <a:extLst>
              <a:ext uri="{FF2B5EF4-FFF2-40B4-BE49-F238E27FC236}">
                <a16:creationId xmlns:a16="http://schemas.microsoft.com/office/drawing/2014/main" id="{FA031356-6FDC-4EBD-98F6-9A2B9545AF63}"/>
              </a:ext>
            </a:extLst>
          </p:cNvPr>
          <p:cNvSpPr txBox="1"/>
          <p:nvPr/>
        </p:nvSpPr>
        <p:spPr>
          <a:xfrm>
            <a:off x="0" y="6596390"/>
            <a:ext cx="4697120" cy="261610"/>
          </a:xfrm>
          <a:prstGeom prst="rect">
            <a:avLst/>
          </a:prstGeom>
          <a:noFill/>
        </p:spPr>
        <p:txBody>
          <a:bodyPr wrap="none" rtlCol="0">
            <a:spAutoFit/>
          </a:bodyPr>
          <a:lstStyle/>
          <a:p>
            <a:pPr>
              <a:defRPr/>
            </a:pPr>
            <a:r>
              <a:rPr lang="en-US" sz="1100" dirty="0">
                <a:solidFill>
                  <a:prstClr val="black"/>
                </a:solidFill>
              </a:rPr>
              <a:t>Walker et al., “Dense Optical Flow Prediction from a Static Scene”, ICCV 2015</a:t>
            </a:r>
          </a:p>
        </p:txBody>
      </p:sp>
    </p:spTree>
    <p:extLst>
      <p:ext uri="{BB962C8B-B14F-4D97-AF65-F5344CB8AC3E}">
        <p14:creationId xmlns:p14="http://schemas.microsoft.com/office/powerpoint/2010/main" val="4144132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294273"/>
            <a:ext cx="9143981" cy="2561591"/>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3" name="TextBox 2"/>
          <p:cNvSpPr txBox="1"/>
          <p:nvPr/>
        </p:nvSpPr>
        <p:spPr>
          <a:xfrm>
            <a:off x="0" y="6581001"/>
            <a:ext cx="2205925" cy="276999"/>
          </a:xfrm>
          <a:prstGeom prst="rect">
            <a:avLst/>
          </a:prstGeom>
          <a:noFill/>
        </p:spPr>
        <p:txBody>
          <a:bodyPr wrap="none" rtlCol="0">
            <a:spAutoFit/>
          </a:bodyPr>
          <a:lstStyle/>
          <a:p>
            <a:r>
              <a:rPr lang="en-US" sz="1200" dirty="0" err="1"/>
              <a:t>Karpathy</a:t>
            </a:r>
            <a:r>
              <a:rPr lang="en-US" sz="1200" dirty="0"/>
              <a:t> and </a:t>
            </a:r>
            <a:r>
              <a:rPr lang="en-US" sz="1200" dirty="0" err="1"/>
              <a:t>Fei-Fei</a:t>
            </a:r>
            <a:r>
              <a:rPr lang="en-US" sz="1200" dirty="0"/>
              <a:t>, CVPR 2015</a:t>
            </a:r>
          </a:p>
        </p:txBody>
      </p:sp>
      <p:sp>
        <p:nvSpPr>
          <p:cNvPr id="4" name="object 5"/>
          <p:cNvSpPr txBox="1">
            <a:spLocks/>
          </p:cNvSpPr>
          <p:nvPr/>
        </p:nvSpPr>
        <p:spPr>
          <a:xfrm>
            <a:off x="138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r>
              <a:rPr lang="en-US" sz="3000" kern="0" spc="-5" dirty="0">
                <a:solidFill>
                  <a:sysClr val="windowText" lastClr="000000"/>
                </a:solidFill>
              </a:rPr>
              <a:t>Results with Recurrent Neural Networks</a:t>
            </a:r>
            <a:endParaRPr lang="en-US" sz="3000" kern="0" dirty="0">
              <a:solidFill>
                <a:sysClr val="windowText" lastClr="000000"/>
              </a:solidFill>
            </a:endParaRPr>
          </a:p>
        </p:txBody>
      </p:sp>
    </p:spTree>
    <p:extLst>
      <p:ext uri="{BB962C8B-B14F-4D97-AF65-F5344CB8AC3E}">
        <p14:creationId xmlns:p14="http://schemas.microsoft.com/office/powerpoint/2010/main" val="1694067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E17-3060-4210-9406-9A14AEAED4AC}"/>
              </a:ext>
            </a:extLst>
          </p:cNvPr>
          <p:cNvSpPr>
            <a:spLocks noGrp="1"/>
          </p:cNvSpPr>
          <p:nvPr>
            <p:ph type="title"/>
          </p:nvPr>
        </p:nvSpPr>
        <p:spPr/>
        <p:txBody>
          <a:bodyPr/>
          <a:lstStyle/>
          <a:p>
            <a:r>
              <a:rPr lang="en-US" dirty="0"/>
              <a:t>Transferring Motion</a:t>
            </a:r>
          </a:p>
        </p:txBody>
      </p:sp>
      <p:sp>
        <p:nvSpPr>
          <p:cNvPr id="6" name="TextBox 5">
            <a:extLst>
              <a:ext uri="{FF2B5EF4-FFF2-40B4-BE49-F238E27FC236}">
                <a16:creationId xmlns:a16="http://schemas.microsoft.com/office/drawing/2014/main" id="{27CFE491-E3FA-4E50-9C23-C359C330DC2F}"/>
              </a:ext>
            </a:extLst>
          </p:cNvPr>
          <p:cNvSpPr txBox="1"/>
          <p:nvPr/>
        </p:nvSpPr>
        <p:spPr>
          <a:xfrm>
            <a:off x="0" y="6596390"/>
            <a:ext cx="3441968"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r>
              <a:rPr lang="en-US" sz="1100" dirty="0">
                <a:solidFill>
                  <a:prstClr val="black"/>
                </a:solidFill>
              </a:rPr>
              <a:t>, in submission to ECCV 2018</a:t>
            </a:r>
          </a:p>
        </p:txBody>
      </p:sp>
      <p:grpSp>
        <p:nvGrpSpPr>
          <p:cNvPr id="13" name="Group 12"/>
          <p:cNvGrpSpPr/>
          <p:nvPr/>
        </p:nvGrpSpPr>
        <p:grpSpPr>
          <a:xfrm>
            <a:off x="2730524" y="1039395"/>
            <a:ext cx="3682953" cy="3073881"/>
            <a:chOff x="2598057" y="1039395"/>
            <a:chExt cx="3682953" cy="3073881"/>
          </a:xfrm>
        </p:grpSpPr>
        <p:pic>
          <p:nvPicPr>
            <p:cNvPr id="3" name="Picture 2">
              <a:extLst>
                <a:ext uri="{FF2B5EF4-FFF2-40B4-BE49-F238E27FC236}">
                  <a16:creationId xmlns:a16="http://schemas.microsoft.com/office/drawing/2014/main" id="{1790D3B2-7941-446F-A1A9-1F9E1D5E9B9C}"/>
                </a:ext>
              </a:extLst>
            </p:cNvPr>
            <p:cNvPicPr>
              <a:picLocks noChangeAspect="1"/>
            </p:cNvPicPr>
            <p:nvPr/>
          </p:nvPicPr>
          <p:blipFill rotWithShape="1">
            <a:blip r:embed="rId2"/>
            <a:srcRect l="10000" t="21967" r="62754" b="47874"/>
            <a:stretch/>
          </p:blipFill>
          <p:spPr>
            <a:xfrm>
              <a:off x="2649619" y="1039395"/>
              <a:ext cx="3385795" cy="2107117"/>
            </a:xfrm>
            <a:prstGeom prst="rect">
              <a:avLst/>
            </a:prstGeom>
          </p:spPr>
        </p:pic>
        <p:pic>
          <p:nvPicPr>
            <p:cNvPr id="4" name="Picture 3">
              <a:extLst>
                <a:ext uri="{FF2B5EF4-FFF2-40B4-BE49-F238E27FC236}">
                  <a16:creationId xmlns:a16="http://schemas.microsoft.com/office/drawing/2014/main" id="{24FCD553-7D2A-4833-BCFC-DBD646185D5B}"/>
                </a:ext>
              </a:extLst>
            </p:cNvPr>
            <p:cNvPicPr>
              <a:picLocks noChangeAspect="1"/>
            </p:cNvPicPr>
            <p:nvPr/>
          </p:nvPicPr>
          <p:blipFill rotWithShape="1">
            <a:blip r:embed="rId2"/>
            <a:srcRect l="41667" t="38077" r="28695" b="47874"/>
            <a:stretch/>
          </p:blipFill>
          <p:spPr>
            <a:xfrm>
              <a:off x="2598057" y="3131757"/>
              <a:ext cx="3682953" cy="981519"/>
            </a:xfrm>
            <a:prstGeom prst="rect">
              <a:avLst/>
            </a:prstGeom>
          </p:spPr>
        </p:pic>
        <p:sp>
          <p:nvSpPr>
            <p:cNvPr id="7" name="Arrow: Down 6">
              <a:extLst>
                <a:ext uri="{FF2B5EF4-FFF2-40B4-BE49-F238E27FC236}">
                  <a16:creationId xmlns:a16="http://schemas.microsoft.com/office/drawing/2014/main" id="{7A0B2A15-76BB-4A35-BD37-B09BD216BEF9}"/>
                </a:ext>
              </a:extLst>
            </p:cNvPr>
            <p:cNvSpPr/>
            <p:nvPr/>
          </p:nvSpPr>
          <p:spPr>
            <a:xfrm>
              <a:off x="3803746" y="2690551"/>
              <a:ext cx="563216" cy="31473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grpSp>
        <p:nvGrpSpPr>
          <p:cNvPr id="14" name="Group 13"/>
          <p:cNvGrpSpPr/>
          <p:nvPr/>
        </p:nvGrpSpPr>
        <p:grpSpPr>
          <a:xfrm>
            <a:off x="858230" y="4405005"/>
            <a:ext cx="7453309" cy="1121552"/>
            <a:chOff x="858230" y="4405005"/>
            <a:chExt cx="7453309" cy="1121552"/>
          </a:xfrm>
        </p:grpSpPr>
        <p:pic>
          <p:nvPicPr>
            <p:cNvPr id="5" name="Picture 4">
              <a:extLst>
                <a:ext uri="{FF2B5EF4-FFF2-40B4-BE49-F238E27FC236}">
                  <a16:creationId xmlns:a16="http://schemas.microsoft.com/office/drawing/2014/main" id="{866D1606-87E9-4E5C-AD09-C1033B9A1CF2}"/>
                </a:ext>
              </a:extLst>
            </p:cNvPr>
            <p:cNvPicPr>
              <a:picLocks noChangeAspect="1"/>
            </p:cNvPicPr>
            <p:nvPr/>
          </p:nvPicPr>
          <p:blipFill rotWithShape="1">
            <a:blip r:embed="rId3"/>
            <a:srcRect l="8841" t="28154" r="28696" b="61535"/>
            <a:stretch/>
          </p:blipFill>
          <p:spPr>
            <a:xfrm>
              <a:off x="858230" y="4405005"/>
              <a:ext cx="7453309" cy="691721"/>
            </a:xfrm>
            <a:prstGeom prst="rect">
              <a:avLst/>
            </a:prstGeom>
          </p:spPr>
        </p:pic>
        <p:sp>
          <p:nvSpPr>
            <p:cNvPr id="8" name="Right Brace 7">
              <a:extLst>
                <a:ext uri="{FF2B5EF4-FFF2-40B4-BE49-F238E27FC236}">
                  <a16:creationId xmlns:a16="http://schemas.microsoft.com/office/drawing/2014/main" id="{5A92E413-A87F-4B59-8BFB-CE323F811152}"/>
                </a:ext>
              </a:extLst>
            </p:cNvPr>
            <p:cNvSpPr/>
            <p:nvPr/>
          </p:nvSpPr>
          <p:spPr>
            <a:xfrm rot="5400000">
              <a:off x="5744677"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9" name="Right Brace 8">
              <a:extLst>
                <a:ext uri="{FF2B5EF4-FFF2-40B4-BE49-F238E27FC236}">
                  <a16:creationId xmlns:a16="http://schemas.microsoft.com/office/drawing/2014/main" id="{21BBDBDB-AFCD-46AE-AEED-346E44FA9DAD}"/>
                </a:ext>
              </a:extLst>
            </p:cNvPr>
            <p:cNvSpPr/>
            <p:nvPr/>
          </p:nvSpPr>
          <p:spPr>
            <a:xfrm rot="5400000">
              <a:off x="7277723" y="4369012"/>
              <a:ext cx="196650" cy="119511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endParaRPr>
            </a:p>
          </p:txBody>
        </p:sp>
        <p:sp>
          <p:nvSpPr>
            <p:cNvPr id="10" name="TextBox 9">
              <a:extLst>
                <a:ext uri="{FF2B5EF4-FFF2-40B4-BE49-F238E27FC236}">
                  <a16:creationId xmlns:a16="http://schemas.microsoft.com/office/drawing/2014/main" id="{C8DB26CB-B033-4024-AB21-3F23CC08F401}"/>
                </a:ext>
              </a:extLst>
            </p:cNvPr>
            <p:cNvSpPr txBox="1"/>
            <p:nvPr/>
          </p:nvSpPr>
          <p:spPr>
            <a:xfrm>
              <a:off x="5194018" y="5064892"/>
              <a:ext cx="1297968" cy="461665"/>
            </a:xfrm>
            <a:prstGeom prst="rect">
              <a:avLst/>
            </a:prstGeom>
            <a:noFill/>
          </p:spPr>
          <p:txBody>
            <a:bodyPr wrap="square" rtlCol="0">
              <a:spAutoFit/>
            </a:bodyPr>
            <a:lstStyle/>
            <a:p>
              <a:pPr algn="ctr">
                <a:defRPr/>
              </a:pPr>
              <a:r>
                <a:rPr lang="en-US" sz="1200" dirty="0">
                  <a:solidFill>
                    <a:prstClr val="black"/>
                  </a:solidFill>
                </a:rPr>
                <a:t>Optical flow in generated video</a:t>
              </a:r>
            </a:p>
          </p:txBody>
        </p:sp>
        <p:sp>
          <p:nvSpPr>
            <p:cNvPr id="11" name="TextBox 10">
              <a:extLst>
                <a:ext uri="{FF2B5EF4-FFF2-40B4-BE49-F238E27FC236}">
                  <a16:creationId xmlns:a16="http://schemas.microsoft.com/office/drawing/2014/main" id="{8401B82C-FDC2-48B2-9012-5112CB64EDA3}"/>
                </a:ext>
              </a:extLst>
            </p:cNvPr>
            <p:cNvSpPr txBox="1"/>
            <p:nvPr/>
          </p:nvSpPr>
          <p:spPr>
            <a:xfrm>
              <a:off x="6752778" y="5064374"/>
              <a:ext cx="1297968" cy="461665"/>
            </a:xfrm>
            <a:prstGeom prst="rect">
              <a:avLst/>
            </a:prstGeom>
            <a:noFill/>
          </p:spPr>
          <p:txBody>
            <a:bodyPr wrap="square" rtlCol="0">
              <a:spAutoFit/>
            </a:bodyPr>
            <a:lstStyle/>
            <a:p>
              <a:pPr algn="ctr">
                <a:defRPr/>
              </a:pPr>
              <a:r>
                <a:rPr lang="en-US" sz="1200" dirty="0">
                  <a:solidFill>
                    <a:prstClr val="black"/>
                  </a:solidFill>
                </a:rPr>
                <a:t>Optical flow in source video</a:t>
              </a:r>
            </a:p>
          </p:txBody>
        </p:sp>
      </p:grpSp>
      <p:sp>
        <p:nvSpPr>
          <p:cNvPr id="12" name="TextBox 11"/>
          <p:cNvSpPr txBox="1"/>
          <p:nvPr/>
        </p:nvSpPr>
        <p:spPr>
          <a:xfrm>
            <a:off x="667658" y="5722171"/>
            <a:ext cx="8260338" cy="369332"/>
          </a:xfrm>
          <a:prstGeom prst="rect">
            <a:avLst/>
          </a:prstGeom>
          <a:noFill/>
        </p:spPr>
        <p:txBody>
          <a:bodyPr wrap="none" rtlCol="0">
            <a:spAutoFit/>
          </a:bodyPr>
          <a:lstStyle/>
          <a:p>
            <a:r>
              <a:rPr lang="en-US" dirty="0">
                <a:solidFill>
                  <a:prstClr val="black"/>
                </a:solidFill>
              </a:rPr>
              <a:t>Key idea: Generate videos with similar flow patterns as source videos (+ many details).</a:t>
            </a:r>
          </a:p>
        </p:txBody>
      </p:sp>
    </p:spTree>
    <p:extLst>
      <p:ext uri="{BB962C8B-B14F-4D97-AF65-F5344CB8AC3E}">
        <p14:creationId xmlns:p14="http://schemas.microsoft.com/office/powerpoint/2010/main" val="39957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pic>
        <p:nvPicPr>
          <p:cNvPr id="4" name="Picture 3">
            <a:extLst>
              <a:ext uri="{FF2B5EF4-FFF2-40B4-BE49-F238E27FC236}">
                <a16:creationId xmlns:a16="http://schemas.microsoft.com/office/drawing/2014/main" id="{7836F5E9-A68B-4D26-ADBB-67CDEAE41F73}"/>
              </a:ext>
            </a:extLst>
          </p:cNvPr>
          <p:cNvPicPr>
            <a:picLocks noChangeAspect="1"/>
          </p:cNvPicPr>
          <p:nvPr/>
        </p:nvPicPr>
        <p:blipFill rotWithShape="1">
          <a:blip r:embed="rId2"/>
          <a:srcRect l="11450" t="19647" r="28695" b="11270"/>
          <a:stretch/>
        </p:blipFill>
        <p:spPr>
          <a:xfrm>
            <a:off x="1835426" y="1404386"/>
            <a:ext cx="5473148" cy="3551582"/>
          </a:xfrm>
          <a:prstGeom prst="rect">
            <a:avLst/>
          </a:prstGeom>
        </p:spPr>
      </p:pic>
      <p:sp>
        <p:nvSpPr>
          <p:cNvPr id="5" name="TextBox 4">
            <a:extLst>
              <a:ext uri="{FF2B5EF4-FFF2-40B4-BE49-F238E27FC236}">
                <a16:creationId xmlns:a16="http://schemas.microsoft.com/office/drawing/2014/main" id="{E0A92B54-1DDC-4FA9-9C53-0A8456235258}"/>
              </a:ext>
            </a:extLst>
          </p:cNvPr>
          <p:cNvSpPr txBox="1"/>
          <p:nvPr/>
        </p:nvSpPr>
        <p:spPr>
          <a:xfrm>
            <a:off x="0" y="6596390"/>
            <a:ext cx="3441968"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r>
              <a:rPr lang="en-US" sz="1100" dirty="0">
                <a:solidFill>
                  <a:prstClr val="black"/>
                </a:solidFill>
              </a:rPr>
              <a:t>, in submission to ECCV 2018</a:t>
            </a:r>
          </a:p>
        </p:txBody>
      </p:sp>
      <p:grpSp>
        <p:nvGrpSpPr>
          <p:cNvPr id="12" name="Group 11">
            <a:extLst>
              <a:ext uri="{FF2B5EF4-FFF2-40B4-BE49-F238E27FC236}">
                <a16:creationId xmlns:a16="http://schemas.microsoft.com/office/drawing/2014/main" id="{2770A727-2D92-4A43-B24F-739CC9A38E15}"/>
              </a:ext>
            </a:extLst>
          </p:cNvPr>
          <p:cNvGrpSpPr/>
          <p:nvPr/>
        </p:nvGrpSpPr>
        <p:grpSpPr>
          <a:xfrm>
            <a:off x="424066" y="5112085"/>
            <a:ext cx="8156728" cy="1139688"/>
            <a:chOff x="278294" y="5032573"/>
            <a:chExt cx="8156728" cy="1139688"/>
          </a:xfrm>
        </p:grpSpPr>
        <p:pic>
          <p:nvPicPr>
            <p:cNvPr id="6" name="Picture 5">
              <a:extLst>
                <a:ext uri="{FF2B5EF4-FFF2-40B4-BE49-F238E27FC236}">
                  <a16:creationId xmlns:a16="http://schemas.microsoft.com/office/drawing/2014/main" id="{B9ABCA73-A50D-401C-A0A7-3E5D408CF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222" y="5032573"/>
              <a:ext cx="1139688" cy="1139688"/>
            </a:xfrm>
            <a:prstGeom prst="rect">
              <a:avLst/>
            </a:prstGeom>
          </p:spPr>
        </p:pic>
        <p:pic>
          <p:nvPicPr>
            <p:cNvPr id="7" name="Picture 6">
              <a:extLst>
                <a:ext uri="{FF2B5EF4-FFF2-40B4-BE49-F238E27FC236}">
                  <a16:creationId xmlns:a16="http://schemas.microsoft.com/office/drawing/2014/main" id="{F4FB53C9-75F4-4B18-A310-BC0714F4E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758" y="5032573"/>
              <a:ext cx="1139688" cy="1139688"/>
            </a:xfrm>
            <a:prstGeom prst="rect">
              <a:avLst/>
            </a:prstGeom>
          </p:spPr>
        </p:pic>
        <p:pic>
          <p:nvPicPr>
            <p:cNvPr id="8" name="Picture 7">
              <a:extLst>
                <a:ext uri="{FF2B5EF4-FFF2-40B4-BE49-F238E27FC236}">
                  <a16:creationId xmlns:a16="http://schemas.microsoft.com/office/drawing/2014/main" id="{0781283B-6A03-482A-B436-10329D8B0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334" y="5032573"/>
              <a:ext cx="1139688" cy="1139688"/>
            </a:xfrm>
            <a:prstGeom prst="rect">
              <a:avLst/>
            </a:prstGeom>
          </p:spPr>
        </p:pic>
        <p:pic>
          <p:nvPicPr>
            <p:cNvPr id="9" name="Picture 8">
              <a:extLst>
                <a:ext uri="{FF2B5EF4-FFF2-40B4-BE49-F238E27FC236}">
                  <a16:creationId xmlns:a16="http://schemas.microsoft.com/office/drawing/2014/main" id="{6BB4AAD3-4CCE-4F92-A159-6D39B54DE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9110" y="5032573"/>
              <a:ext cx="1139688" cy="1139688"/>
            </a:xfrm>
            <a:prstGeom prst="rect">
              <a:avLst/>
            </a:prstGeom>
          </p:spPr>
        </p:pic>
        <p:pic>
          <p:nvPicPr>
            <p:cNvPr id="10" name="Picture 9">
              <a:extLst>
                <a:ext uri="{FF2B5EF4-FFF2-40B4-BE49-F238E27FC236}">
                  <a16:creationId xmlns:a16="http://schemas.microsoft.com/office/drawing/2014/main" id="{55388488-B30C-4790-8B7B-CF733E655C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026" y="5032573"/>
              <a:ext cx="1139688" cy="1139688"/>
            </a:xfrm>
            <a:prstGeom prst="rect">
              <a:avLst/>
            </a:prstGeom>
          </p:spPr>
        </p:pic>
        <p:pic>
          <p:nvPicPr>
            <p:cNvPr id="11" name="Picture 10">
              <a:extLst>
                <a:ext uri="{FF2B5EF4-FFF2-40B4-BE49-F238E27FC236}">
                  <a16:creationId xmlns:a16="http://schemas.microsoft.com/office/drawing/2014/main" id="{98DAB8E3-144E-43FE-AD9C-6819C2839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94" y="5032573"/>
              <a:ext cx="1139688" cy="1139688"/>
            </a:xfrm>
            <a:prstGeom prst="rect">
              <a:avLst/>
            </a:prstGeom>
          </p:spPr>
        </p:pic>
      </p:grpSp>
    </p:spTree>
    <p:extLst>
      <p:ext uri="{BB962C8B-B14F-4D97-AF65-F5344CB8AC3E}">
        <p14:creationId xmlns:p14="http://schemas.microsoft.com/office/powerpoint/2010/main" val="3648821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3F318-C2C4-4563-B3E8-504B885B26B4}"/>
              </a:ext>
            </a:extLst>
          </p:cNvPr>
          <p:cNvSpPr>
            <a:spLocks noGrp="1"/>
          </p:cNvSpPr>
          <p:nvPr>
            <p:ph type="title"/>
          </p:nvPr>
        </p:nvSpPr>
        <p:spPr/>
        <p:txBody>
          <a:bodyPr/>
          <a:lstStyle/>
          <a:p>
            <a:r>
              <a:rPr lang="en-US" dirty="0"/>
              <a:t>Transferring Motion</a:t>
            </a:r>
          </a:p>
        </p:txBody>
      </p:sp>
      <p:grpSp>
        <p:nvGrpSpPr>
          <p:cNvPr id="20" name="Group 19">
            <a:extLst>
              <a:ext uri="{FF2B5EF4-FFF2-40B4-BE49-F238E27FC236}">
                <a16:creationId xmlns:a16="http://schemas.microsoft.com/office/drawing/2014/main" id="{8C701241-7280-4593-A8B6-1F66E9874580}"/>
              </a:ext>
            </a:extLst>
          </p:cNvPr>
          <p:cNvGrpSpPr/>
          <p:nvPr/>
        </p:nvGrpSpPr>
        <p:grpSpPr>
          <a:xfrm>
            <a:off x="768623" y="1981768"/>
            <a:ext cx="7659762" cy="3472984"/>
            <a:chOff x="834883" y="1650466"/>
            <a:chExt cx="7659762" cy="3472984"/>
          </a:xfrm>
        </p:grpSpPr>
        <p:pic>
          <p:nvPicPr>
            <p:cNvPr id="4" name="Picture 3">
              <a:extLst>
                <a:ext uri="{FF2B5EF4-FFF2-40B4-BE49-F238E27FC236}">
                  <a16:creationId xmlns:a16="http://schemas.microsoft.com/office/drawing/2014/main" id="{9453B732-3FAC-41EF-9B06-FE0FCB3E6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883" y="1661377"/>
              <a:ext cx="1563758" cy="1563758"/>
            </a:xfrm>
            <a:prstGeom prst="rect">
              <a:avLst/>
            </a:prstGeom>
          </p:spPr>
        </p:pic>
        <p:pic>
          <p:nvPicPr>
            <p:cNvPr id="6" name="Picture 5">
              <a:extLst>
                <a:ext uri="{FF2B5EF4-FFF2-40B4-BE49-F238E27FC236}">
                  <a16:creationId xmlns:a16="http://schemas.microsoft.com/office/drawing/2014/main" id="{280C1823-243E-4885-800A-53FEFFA6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83" y="3559692"/>
              <a:ext cx="1563758" cy="1563758"/>
            </a:xfrm>
            <a:prstGeom prst="rect">
              <a:avLst/>
            </a:prstGeom>
          </p:spPr>
        </p:pic>
        <p:pic>
          <p:nvPicPr>
            <p:cNvPr id="8" name="Picture 7">
              <a:extLst>
                <a:ext uri="{FF2B5EF4-FFF2-40B4-BE49-F238E27FC236}">
                  <a16:creationId xmlns:a16="http://schemas.microsoft.com/office/drawing/2014/main" id="{5A6367CD-21DB-41E3-B0ED-EB577F7B9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442" y="1661377"/>
              <a:ext cx="1563758" cy="1563758"/>
            </a:xfrm>
            <a:prstGeom prst="rect">
              <a:avLst/>
            </a:prstGeom>
          </p:spPr>
        </p:pic>
        <p:pic>
          <p:nvPicPr>
            <p:cNvPr id="10" name="Picture 9">
              <a:extLst>
                <a:ext uri="{FF2B5EF4-FFF2-40B4-BE49-F238E27FC236}">
                  <a16:creationId xmlns:a16="http://schemas.microsoft.com/office/drawing/2014/main" id="{1E68C43C-E01F-4D41-A445-695C17697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3442" y="3559692"/>
              <a:ext cx="1563758" cy="1563758"/>
            </a:xfrm>
            <a:prstGeom prst="rect">
              <a:avLst/>
            </a:prstGeom>
          </p:spPr>
        </p:pic>
        <p:pic>
          <p:nvPicPr>
            <p:cNvPr id="12" name="Picture 11">
              <a:extLst>
                <a:ext uri="{FF2B5EF4-FFF2-40B4-BE49-F238E27FC236}">
                  <a16:creationId xmlns:a16="http://schemas.microsoft.com/office/drawing/2014/main" id="{A9079B2C-83F7-4CE1-AEED-CA922CBD1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078" y="1661377"/>
              <a:ext cx="1563758" cy="1563758"/>
            </a:xfrm>
            <a:prstGeom prst="rect">
              <a:avLst/>
            </a:prstGeom>
          </p:spPr>
        </p:pic>
        <p:pic>
          <p:nvPicPr>
            <p:cNvPr id="14" name="Picture 13">
              <a:extLst>
                <a:ext uri="{FF2B5EF4-FFF2-40B4-BE49-F238E27FC236}">
                  <a16:creationId xmlns:a16="http://schemas.microsoft.com/office/drawing/2014/main" id="{080FD1BA-5801-41EE-9BA0-055F1E5DFB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078" y="3559692"/>
              <a:ext cx="1563758" cy="1563758"/>
            </a:xfrm>
            <a:prstGeom prst="rect">
              <a:avLst/>
            </a:prstGeom>
          </p:spPr>
        </p:pic>
        <p:pic>
          <p:nvPicPr>
            <p:cNvPr id="16" name="Picture 15">
              <a:extLst>
                <a:ext uri="{FF2B5EF4-FFF2-40B4-BE49-F238E27FC236}">
                  <a16:creationId xmlns:a16="http://schemas.microsoft.com/office/drawing/2014/main" id="{9D42F330-3B73-4ECB-B7A1-E85C3F9CE3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0887" y="1650466"/>
              <a:ext cx="1563758" cy="1563758"/>
            </a:xfrm>
            <a:prstGeom prst="rect">
              <a:avLst/>
            </a:prstGeom>
          </p:spPr>
        </p:pic>
        <p:pic>
          <p:nvPicPr>
            <p:cNvPr id="18" name="Picture 17">
              <a:extLst>
                <a:ext uri="{FF2B5EF4-FFF2-40B4-BE49-F238E27FC236}">
                  <a16:creationId xmlns:a16="http://schemas.microsoft.com/office/drawing/2014/main" id="{E037384F-B85C-4BBB-BCFA-8621E9C46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0887" y="3559692"/>
              <a:ext cx="1563758" cy="1563758"/>
            </a:xfrm>
            <a:prstGeom prst="rect">
              <a:avLst/>
            </a:prstGeom>
          </p:spPr>
        </p:pic>
      </p:grpSp>
      <p:sp>
        <p:nvSpPr>
          <p:cNvPr id="19" name="TextBox 18">
            <a:extLst>
              <a:ext uri="{FF2B5EF4-FFF2-40B4-BE49-F238E27FC236}">
                <a16:creationId xmlns:a16="http://schemas.microsoft.com/office/drawing/2014/main" id="{CE6B8F7E-494A-4859-90A3-F88CDDFC3EEE}"/>
              </a:ext>
            </a:extLst>
          </p:cNvPr>
          <p:cNvSpPr txBox="1"/>
          <p:nvPr/>
        </p:nvSpPr>
        <p:spPr>
          <a:xfrm>
            <a:off x="0" y="6596390"/>
            <a:ext cx="3441968" cy="261610"/>
          </a:xfrm>
          <a:prstGeom prst="rect">
            <a:avLst/>
          </a:prstGeom>
          <a:noFill/>
        </p:spPr>
        <p:txBody>
          <a:bodyPr wrap="none" rtlCol="0">
            <a:spAutoFit/>
          </a:bodyPr>
          <a:lstStyle/>
          <a:p>
            <a:pPr>
              <a:defRPr/>
            </a:pPr>
            <a:r>
              <a:rPr lang="en-US" sz="1100" dirty="0">
                <a:solidFill>
                  <a:prstClr val="black"/>
                </a:solidFill>
              </a:rPr>
              <a:t>Thomas, Song and </a:t>
            </a:r>
            <a:r>
              <a:rPr lang="en-US" sz="1100" dirty="0" err="1">
                <a:solidFill>
                  <a:prstClr val="black"/>
                </a:solidFill>
              </a:rPr>
              <a:t>Kovashka</a:t>
            </a:r>
            <a:r>
              <a:rPr lang="en-US" sz="1100" dirty="0">
                <a:solidFill>
                  <a:prstClr val="black"/>
                </a:solidFill>
              </a:rPr>
              <a:t>, in submission to ECCV 2018</a:t>
            </a:r>
          </a:p>
        </p:txBody>
      </p:sp>
      <p:sp>
        <p:nvSpPr>
          <p:cNvPr id="2" name="TextBox 1">
            <a:extLst>
              <a:ext uri="{FF2B5EF4-FFF2-40B4-BE49-F238E27FC236}">
                <a16:creationId xmlns:a16="http://schemas.microsoft.com/office/drawing/2014/main" id="{17416696-65B3-4AFF-93BA-A3F02B8F17F1}"/>
              </a:ext>
            </a:extLst>
          </p:cNvPr>
          <p:cNvSpPr txBox="1"/>
          <p:nvPr/>
        </p:nvSpPr>
        <p:spPr>
          <a:xfrm>
            <a:off x="2093844" y="5656239"/>
            <a:ext cx="808235" cy="369332"/>
          </a:xfrm>
          <a:prstGeom prst="rect">
            <a:avLst/>
          </a:prstGeom>
          <a:noFill/>
        </p:spPr>
        <p:txBody>
          <a:bodyPr wrap="none" rtlCol="0">
            <a:spAutoFit/>
          </a:bodyPr>
          <a:lstStyle/>
          <a:p>
            <a:r>
              <a:rPr lang="en-US" dirty="0">
                <a:solidFill>
                  <a:prstClr val="black"/>
                </a:solidFill>
              </a:rPr>
              <a:t>Baking</a:t>
            </a:r>
          </a:p>
        </p:txBody>
      </p:sp>
      <p:sp>
        <p:nvSpPr>
          <p:cNvPr id="15" name="TextBox 14">
            <a:extLst>
              <a:ext uri="{FF2B5EF4-FFF2-40B4-BE49-F238E27FC236}">
                <a16:creationId xmlns:a16="http://schemas.microsoft.com/office/drawing/2014/main" id="{41888BBD-7B64-40E5-AF59-EC1830E13CD0}"/>
              </a:ext>
            </a:extLst>
          </p:cNvPr>
          <p:cNvSpPr txBox="1"/>
          <p:nvPr/>
        </p:nvSpPr>
        <p:spPr>
          <a:xfrm>
            <a:off x="6149159" y="5656239"/>
            <a:ext cx="1074333" cy="369332"/>
          </a:xfrm>
          <a:prstGeom prst="rect">
            <a:avLst/>
          </a:prstGeom>
          <a:noFill/>
        </p:spPr>
        <p:txBody>
          <a:bodyPr wrap="none" rtlCol="0">
            <a:spAutoFit/>
          </a:bodyPr>
          <a:lstStyle/>
          <a:p>
            <a:r>
              <a:rPr lang="en-US" dirty="0">
                <a:solidFill>
                  <a:prstClr val="black"/>
                </a:solidFill>
              </a:rPr>
              <a:t>Blooming</a:t>
            </a:r>
          </a:p>
        </p:txBody>
      </p:sp>
    </p:spTree>
    <p:extLst>
      <p:ext uri="{BB962C8B-B14F-4D97-AF65-F5344CB8AC3E}">
        <p14:creationId xmlns:p14="http://schemas.microsoft.com/office/powerpoint/2010/main" val="3597662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3" cstate="print"/>
          <a:srcRect l="33333" t="7096" r="33333" b="50323"/>
          <a:stretch>
            <a:fillRect/>
          </a:stretch>
        </p:blipFill>
        <p:spPr bwMode="auto">
          <a:xfrm>
            <a:off x="609600" y="1219200"/>
            <a:ext cx="2895600" cy="1676400"/>
          </a:xfrm>
          <a:prstGeom prst="rect">
            <a:avLst/>
          </a:prstGeom>
          <a:noFill/>
          <a:ln w="9525">
            <a:noFill/>
            <a:miter lim="800000"/>
            <a:headEnd/>
            <a:tailEnd/>
          </a:ln>
          <a:effectLst/>
        </p:spPr>
      </p:pic>
      <p:sp>
        <p:nvSpPr>
          <p:cNvPr id="5" name="TextBox 4"/>
          <p:cNvSpPr txBox="1"/>
          <p:nvPr/>
        </p:nvSpPr>
        <p:spPr>
          <a:xfrm>
            <a:off x="533400" y="2971800"/>
            <a:ext cx="3962400" cy="954107"/>
          </a:xfrm>
          <a:prstGeom prst="rect">
            <a:avLst/>
          </a:prstGeom>
          <a:noFill/>
        </p:spPr>
        <p:txBody>
          <a:bodyPr wrap="square" rtlCol="0">
            <a:spAutoFit/>
          </a:bodyPr>
          <a:lstStyle/>
          <a:p>
            <a:r>
              <a:rPr lang="en-US" sz="2800" dirty="0">
                <a:solidFill>
                  <a:srgbClr val="000000"/>
                </a:solidFill>
              </a:rPr>
              <a:t>Body pose tracking, activity recognition</a:t>
            </a:r>
          </a:p>
        </p:txBody>
      </p:sp>
      <p:sp>
        <p:nvSpPr>
          <p:cNvPr id="6" name="TextBox 5"/>
          <p:cNvSpPr txBox="1"/>
          <p:nvPr/>
        </p:nvSpPr>
        <p:spPr>
          <a:xfrm>
            <a:off x="4876800" y="5943600"/>
            <a:ext cx="3962400" cy="523220"/>
          </a:xfrm>
          <a:prstGeom prst="rect">
            <a:avLst/>
          </a:prstGeom>
          <a:noFill/>
        </p:spPr>
        <p:txBody>
          <a:bodyPr wrap="square" rtlCol="0">
            <a:spAutoFit/>
          </a:bodyPr>
          <a:lstStyle/>
          <a:p>
            <a:r>
              <a:rPr lang="en-US" sz="2800" dirty="0">
                <a:solidFill>
                  <a:srgbClr val="000000"/>
                </a:solidFill>
              </a:rPr>
              <a:t>Surveillance</a:t>
            </a:r>
          </a:p>
        </p:txBody>
      </p:sp>
      <p:sp>
        <p:nvSpPr>
          <p:cNvPr id="7" name="TextBox 6"/>
          <p:cNvSpPr txBox="1"/>
          <p:nvPr/>
        </p:nvSpPr>
        <p:spPr>
          <a:xfrm>
            <a:off x="6629400" y="3124200"/>
            <a:ext cx="2514600" cy="954107"/>
          </a:xfrm>
          <a:prstGeom prst="rect">
            <a:avLst/>
          </a:prstGeom>
          <a:noFill/>
        </p:spPr>
        <p:txBody>
          <a:bodyPr wrap="square" rtlCol="0">
            <a:spAutoFit/>
          </a:bodyPr>
          <a:lstStyle/>
          <a:p>
            <a:pPr algn="ctr"/>
            <a:r>
              <a:rPr lang="en-US" sz="2800" dirty="0">
                <a:solidFill>
                  <a:srgbClr val="000000"/>
                </a:solidFill>
              </a:rPr>
              <a:t>Video-based interfaces</a:t>
            </a:r>
          </a:p>
        </p:txBody>
      </p:sp>
      <p:sp>
        <p:nvSpPr>
          <p:cNvPr id="9" name="TextBox 8"/>
          <p:cNvSpPr txBox="1"/>
          <p:nvPr/>
        </p:nvSpPr>
        <p:spPr>
          <a:xfrm>
            <a:off x="-381000" y="5943600"/>
            <a:ext cx="3962400" cy="523220"/>
          </a:xfrm>
          <a:prstGeom prst="rect">
            <a:avLst/>
          </a:prstGeom>
          <a:noFill/>
        </p:spPr>
        <p:txBody>
          <a:bodyPr wrap="square" rtlCol="0">
            <a:spAutoFit/>
          </a:bodyPr>
          <a:lstStyle/>
          <a:p>
            <a:pPr algn="ctr"/>
            <a:r>
              <a:rPr lang="en-US" sz="2800" dirty="0">
                <a:solidFill>
                  <a:srgbClr val="000000"/>
                </a:solidFill>
              </a:rPr>
              <a:t>Medical apps</a:t>
            </a:r>
          </a:p>
        </p:txBody>
      </p:sp>
      <p:pic>
        <p:nvPicPr>
          <p:cNvPr id="412674" name="Picture 2" descr="http://www.cs.bu.edu/fac/betke/research/bats/images/davis4.jpg"/>
          <p:cNvPicPr>
            <a:picLocks noChangeAspect="1" noChangeArrowheads="1"/>
          </p:cNvPicPr>
          <p:nvPr/>
        </p:nvPicPr>
        <p:blipFill>
          <a:blip r:embed="rId4" cstate="print"/>
          <a:srcRect/>
          <a:stretch>
            <a:fillRect/>
          </a:stretch>
        </p:blipFill>
        <p:spPr bwMode="auto">
          <a:xfrm>
            <a:off x="4114800" y="1219200"/>
            <a:ext cx="2209800" cy="1767840"/>
          </a:xfrm>
          <a:prstGeom prst="rect">
            <a:avLst/>
          </a:prstGeom>
          <a:noFill/>
        </p:spPr>
      </p:pic>
      <p:sp>
        <p:nvSpPr>
          <p:cNvPr id="11" name="TextBox 10"/>
          <p:cNvSpPr txBox="1"/>
          <p:nvPr/>
        </p:nvSpPr>
        <p:spPr>
          <a:xfrm>
            <a:off x="3352800" y="2971800"/>
            <a:ext cx="3962400" cy="954107"/>
          </a:xfrm>
          <a:prstGeom prst="rect">
            <a:avLst/>
          </a:prstGeom>
          <a:noFill/>
        </p:spPr>
        <p:txBody>
          <a:bodyPr wrap="square" rtlCol="0">
            <a:spAutoFit/>
          </a:bodyPr>
          <a:lstStyle/>
          <a:p>
            <a:pPr algn="ctr"/>
            <a:r>
              <a:rPr lang="en-US" sz="2800" dirty="0" err="1">
                <a:solidFill>
                  <a:srgbClr val="000000"/>
                </a:solidFill>
              </a:rPr>
              <a:t>Censusing</a:t>
            </a:r>
            <a:r>
              <a:rPr lang="en-US" sz="2800" dirty="0">
                <a:solidFill>
                  <a:srgbClr val="000000"/>
                </a:solidFill>
              </a:rPr>
              <a:t> a bat population</a:t>
            </a:r>
          </a:p>
        </p:txBody>
      </p:sp>
      <p:pic>
        <p:nvPicPr>
          <p:cNvPr id="412676" name="Picture 4"/>
          <p:cNvPicPr>
            <a:picLocks noChangeAspect="1" noChangeArrowheads="1"/>
          </p:cNvPicPr>
          <p:nvPr/>
        </p:nvPicPr>
        <p:blipFill>
          <a:blip r:embed="rId5" cstate="print"/>
          <a:srcRect l="21875" t="31671" r="17188" b="6873"/>
          <a:stretch>
            <a:fillRect/>
          </a:stretch>
        </p:blipFill>
        <p:spPr bwMode="auto">
          <a:xfrm>
            <a:off x="3581400" y="4114800"/>
            <a:ext cx="2514600" cy="1837592"/>
          </a:xfrm>
          <a:prstGeom prst="rect">
            <a:avLst/>
          </a:prstGeom>
          <a:noFill/>
          <a:ln w="9525">
            <a:noFill/>
            <a:miter lim="800000"/>
            <a:headEnd/>
            <a:tailEnd/>
          </a:ln>
        </p:spPr>
      </p:pic>
      <p:pic>
        <p:nvPicPr>
          <p:cNvPr id="14" name="Picture 5" descr="heart_lv_rv"/>
          <p:cNvPicPr>
            <a:picLocks noChangeAspect="1" noChangeArrowheads="1" noCrop="1"/>
          </p:cNvPicPr>
          <p:nvPr/>
        </p:nvPicPr>
        <p:blipFill>
          <a:blip r:embed="rId6" cstate="print"/>
          <a:srcRect/>
          <a:stretch>
            <a:fillRect/>
          </a:stretch>
        </p:blipFill>
        <p:spPr bwMode="auto">
          <a:xfrm>
            <a:off x="609600" y="4114800"/>
            <a:ext cx="1765343" cy="1765344"/>
          </a:xfrm>
          <a:prstGeom prst="rect">
            <a:avLst/>
          </a:prstGeom>
          <a:noFill/>
          <a:ln w="9525">
            <a:noFill/>
            <a:miter lim="800000"/>
            <a:headEnd/>
            <a:tailEnd/>
          </a:ln>
        </p:spPr>
      </p:pic>
      <p:pic>
        <p:nvPicPr>
          <p:cNvPr id="15" name="Picture 2" descr="Camera Mouse users"/>
          <p:cNvPicPr>
            <a:picLocks noChangeAspect="1" noChangeArrowheads="1"/>
          </p:cNvPicPr>
          <p:nvPr/>
        </p:nvPicPr>
        <p:blipFill>
          <a:blip r:embed="rId7" cstate="print"/>
          <a:srcRect r="82609"/>
          <a:stretch>
            <a:fillRect/>
          </a:stretch>
        </p:blipFill>
        <p:spPr bwMode="auto">
          <a:xfrm>
            <a:off x="6858000" y="1143000"/>
            <a:ext cx="2057400" cy="1971677"/>
          </a:xfrm>
          <a:prstGeom prst="rect">
            <a:avLst/>
          </a:prstGeom>
          <a:noFill/>
        </p:spPr>
      </p:pic>
      <p:pic>
        <p:nvPicPr>
          <p:cNvPr id="13" name="Picture 1"/>
          <p:cNvPicPr>
            <a:picLocks noChangeAspect="1" noChangeArrowheads="1"/>
          </p:cNvPicPr>
          <p:nvPr/>
        </p:nvPicPr>
        <p:blipFill>
          <a:blip r:embed="rId8" cstate="print"/>
          <a:srcRect/>
          <a:stretch>
            <a:fillRect/>
          </a:stretch>
        </p:blipFill>
        <p:spPr bwMode="auto">
          <a:xfrm>
            <a:off x="6172199" y="4114800"/>
            <a:ext cx="1828800" cy="1828800"/>
          </a:xfrm>
          <a:prstGeom prst="rect">
            <a:avLst/>
          </a:prstGeom>
          <a:noFill/>
          <a:ln w="9525">
            <a:noFill/>
            <a:miter lim="800000"/>
            <a:headEnd/>
            <a:tailEnd/>
          </a:ln>
          <a:effectLst/>
        </p:spPr>
      </p:pic>
      <p:sp>
        <p:nvSpPr>
          <p:cNvPr id="17" name="TextBox 1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10" name="Title 9"/>
          <p:cNvSpPr>
            <a:spLocks noGrp="1"/>
          </p:cNvSpPr>
          <p:nvPr>
            <p:ph type="title"/>
          </p:nvPr>
        </p:nvSpPr>
        <p:spPr/>
        <p:txBody>
          <a:bodyPr/>
          <a:lstStyle/>
          <a:p>
            <a:r>
              <a:rPr lang="en-US" dirty="0"/>
              <a:t>Tracking: some applications</a:t>
            </a:r>
          </a:p>
        </p:txBody>
      </p:sp>
    </p:spTree>
    <p:extLst>
      <p:ext uri="{BB962C8B-B14F-4D97-AF65-F5344CB8AC3E}">
        <p14:creationId xmlns:p14="http://schemas.microsoft.com/office/powerpoint/2010/main" val="4191888094"/>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examples</a:t>
            </a:r>
          </a:p>
        </p:txBody>
      </p:sp>
      <p:sp>
        <p:nvSpPr>
          <p:cNvPr id="3" name="Content Placeholder 2"/>
          <p:cNvSpPr>
            <a:spLocks noGrp="1"/>
          </p:cNvSpPr>
          <p:nvPr>
            <p:ph idx="1"/>
          </p:nvPr>
        </p:nvSpPr>
        <p:spPr>
          <a:xfrm>
            <a:off x="457200" y="990600"/>
            <a:ext cx="8229600" cy="5638800"/>
          </a:xfrm>
        </p:spPr>
        <p:txBody>
          <a:bodyPr>
            <a:normAutofit fontScale="92500"/>
          </a:bodyPr>
          <a:lstStyle/>
          <a:p>
            <a:pPr marL="0" indent="0">
              <a:lnSpc>
                <a:spcPct val="150000"/>
              </a:lnSpc>
              <a:buNone/>
            </a:pPr>
            <a:r>
              <a:rPr lang="en-US" sz="3800" dirty="0"/>
              <a:t>Traffic</a:t>
            </a:r>
            <a:r>
              <a:rPr lang="en-US" sz="2800" dirty="0"/>
              <a:t>: </a:t>
            </a:r>
            <a:r>
              <a:rPr lang="en-US" sz="2800" dirty="0">
                <a:hlinkClick r:id="rId2"/>
              </a:rPr>
              <a:t>https://www.youtube.com/watch?v=DiZHQ4peqjg</a:t>
            </a:r>
            <a:endParaRPr lang="en-US" sz="2800" dirty="0"/>
          </a:p>
          <a:p>
            <a:pPr marL="0" indent="0">
              <a:lnSpc>
                <a:spcPct val="150000"/>
              </a:lnSpc>
              <a:buNone/>
            </a:pPr>
            <a:r>
              <a:rPr lang="en-US" sz="3800" dirty="0"/>
              <a:t>Soccer</a:t>
            </a:r>
            <a:r>
              <a:rPr lang="en-US" sz="2800" dirty="0"/>
              <a:t>: </a:t>
            </a:r>
            <a:r>
              <a:rPr lang="pl-PL" sz="2800" dirty="0">
                <a:hlinkClick r:id="rId3"/>
              </a:rPr>
              <a:t>http://www.youtube.com/watch?v=ZqQIItFAnxg</a:t>
            </a:r>
            <a:endParaRPr lang="pl-PL" sz="2800" dirty="0"/>
          </a:p>
          <a:p>
            <a:pPr marL="0" indent="0">
              <a:lnSpc>
                <a:spcPct val="150000"/>
              </a:lnSpc>
              <a:buNone/>
            </a:pPr>
            <a:r>
              <a:rPr lang="en-US" sz="3800" dirty="0"/>
              <a:t>Face</a:t>
            </a:r>
            <a:r>
              <a:rPr lang="en-US" sz="2800" dirty="0"/>
              <a:t>: </a:t>
            </a:r>
            <a:r>
              <a:rPr lang="pl-PL" sz="2800" dirty="0">
                <a:hlinkClick r:id="rId4"/>
              </a:rPr>
              <a:t>http://www.youtube.com/watch?v=i_bZNVmhJ2o</a:t>
            </a:r>
            <a:endParaRPr lang="pl-PL" sz="2800" dirty="0"/>
          </a:p>
          <a:p>
            <a:pPr marL="0" indent="0">
              <a:lnSpc>
                <a:spcPct val="150000"/>
              </a:lnSpc>
              <a:buNone/>
            </a:pPr>
            <a:r>
              <a:rPr lang="pl-PL" sz="3800" dirty="0"/>
              <a:t>Body</a:t>
            </a:r>
            <a:r>
              <a:rPr lang="pl-PL" sz="2800" dirty="0"/>
              <a:t>: </a:t>
            </a:r>
            <a:r>
              <a:rPr lang="pl-PL" sz="2800" dirty="0">
                <a:hlinkClick r:id="rId5"/>
              </a:rPr>
              <a:t>https://www.youtube.com/watch?v=_Ahy0Gh69-M</a:t>
            </a:r>
            <a:endParaRPr lang="en-US" sz="2800" dirty="0"/>
          </a:p>
          <a:p>
            <a:pPr marL="0" indent="0">
              <a:lnSpc>
                <a:spcPct val="150000"/>
              </a:lnSpc>
              <a:buNone/>
            </a:pPr>
            <a:r>
              <a:rPr lang="pl-PL" sz="3800" dirty="0"/>
              <a:t>Eye</a:t>
            </a:r>
            <a:r>
              <a:rPr lang="pl-PL" sz="2800" dirty="0"/>
              <a:t>: </a:t>
            </a:r>
            <a:r>
              <a:rPr lang="en-US" sz="2800" dirty="0">
                <a:hlinkClick r:id="rId6"/>
              </a:rPr>
              <a:t>http://www.youtube.com/watch?v=NCtYdUEMotg</a:t>
            </a:r>
            <a:endParaRPr lang="en-US" sz="2800" dirty="0"/>
          </a:p>
          <a:p>
            <a:pPr marL="0" indent="0">
              <a:lnSpc>
                <a:spcPct val="150000"/>
              </a:lnSpc>
              <a:buNone/>
            </a:pPr>
            <a:r>
              <a:rPr lang="en-US" sz="3800" dirty="0"/>
              <a:t>Gaze</a:t>
            </a:r>
            <a:r>
              <a:rPr lang="en-US" sz="2800" dirty="0"/>
              <a:t>: </a:t>
            </a:r>
            <a:r>
              <a:rPr lang="pl-PL" sz="2800" dirty="0">
                <a:hlinkClick r:id="rId7"/>
              </a:rPr>
              <a:t>http://www.youtube.com/watch?v=-G6Rw5cU-1c</a:t>
            </a:r>
            <a:endParaRPr lang="pl-PL" sz="2800" dirty="0"/>
          </a:p>
        </p:txBody>
      </p:sp>
      <p:sp>
        <p:nvSpPr>
          <p:cNvPr id="4" name="TextBox 3"/>
          <p:cNvSpPr txBox="1"/>
          <p:nvPr/>
        </p:nvSpPr>
        <p:spPr>
          <a:xfrm>
            <a:off x="8059783" y="6583680"/>
            <a:ext cx="1084217"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spTree>
    <p:extLst>
      <p:ext uri="{BB962C8B-B14F-4D97-AF65-F5344CB8AC3E}">
        <p14:creationId xmlns:p14="http://schemas.microsoft.com/office/powerpoint/2010/main" val="2866324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Things that make visual tracking difficult</a:t>
            </a:r>
          </a:p>
        </p:txBody>
      </p:sp>
      <p:sp>
        <p:nvSpPr>
          <p:cNvPr id="3" name="Content Placeholder 2"/>
          <p:cNvSpPr>
            <a:spLocks noGrp="1"/>
          </p:cNvSpPr>
          <p:nvPr>
            <p:ph idx="1"/>
          </p:nvPr>
        </p:nvSpPr>
        <p:spPr>
          <a:xfrm>
            <a:off x="457200" y="990601"/>
            <a:ext cx="8229600" cy="2819399"/>
          </a:xfrm>
        </p:spPr>
        <p:txBody>
          <a:bodyPr>
            <a:normAutofit/>
          </a:bodyPr>
          <a:lstStyle/>
          <a:p>
            <a:r>
              <a:rPr lang="en-US" dirty="0"/>
              <a:t>Erratic movements, moving very quickly</a:t>
            </a:r>
          </a:p>
          <a:p>
            <a:r>
              <a:rPr lang="en-US" dirty="0"/>
              <a:t>Occlusions, leaving and coming back</a:t>
            </a:r>
          </a:p>
          <a:p>
            <a:r>
              <a:rPr lang="en-US" dirty="0"/>
              <a:t>Surrounding similar-looking objects</a:t>
            </a:r>
          </a:p>
        </p:txBody>
      </p:sp>
      <p:pic>
        <p:nvPicPr>
          <p:cNvPr id="7" name="Picture 6" descr="ob.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810000"/>
            <a:ext cx="4114800" cy="2743200"/>
          </a:xfrm>
          <a:prstGeom prst="rect">
            <a:avLst/>
          </a:prstGeom>
        </p:spPr>
      </p:pic>
      <p:sp>
        <p:nvSpPr>
          <p:cNvPr id="5" name="TextBox 4"/>
          <p:cNvSpPr txBox="1"/>
          <p:nvPr/>
        </p:nvSpPr>
        <p:spPr>
          <a:xfrm>
            <a:off x="7262191" y="6570618"/>
            <a:ext cx="1881810"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endParaRPr lang="en-US" sz="1100" dirty="0">
              <a:solidFill>
                <a:prstClr val="black"/>
              </a:solidFill>
            </a:endParaRPr>
          </a:p>
        </p:txBody>
      </p:sp>
    </p:spTree>
    <p:extLst>
      <p:ext uri="{BB962C8B-B14F-4D97-AF65-F5344CB8AC3E}">
        <p14:creationId xmlns:p14="http://schemas.microsoft.com/office/powerpoint/2010/main" val="3912512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tracking</a:t>
            </a:r>
          </a:p>
        </p:txBody>
      </p:sp>
      <p:sp>
        <p:nvSpPr>
          <p:cNvPr id="3" name="Content Placeholder 2"/>
          <p:cNvSpPr>
            <a:spLocks noGrp="1"/>
          </p:cNvSpPr>
          <p:nvPr>
            <p:ph idx="1"/>
          </p:nvPr>
        </p:nvSpPr>
        <p:spPr/>
        <p:txBody>
          <a:bodyPr>
            <a:normAutofit/>
          </a:bodyPr>
          <a:lstStyle/>
          <a:p>
            <a:r>
              <a:rPr lang="en-US" dirty="0"/>
              <a:t>Tracking by repeated detection</a:t>
            </a:r>
          </a:p>
          <a:p>
            <a:pPr lvl="1"/>
            <a:r>
              <a:rPr lang="en-US" dirty="0"/>
              <a:t>Works well if object is easily detectable (e.g., face or colored glove) and there is only one</a:t>
            </a:r>
          </a:p>
          <a:p>
            <a:pPr lvl="1"/>
            <a:r>
              <a:rPr lang="en-US" dirty="0"/>
              <a:t>Need some way to link up detections</a:t>
            </a:r>
          </a:p>
          <a:p>
            <a:pPr lvl="1"/>
            <a:r>
              <a:rPr lang="en-US" dirty="0"/>
              <a:t>Best you can do, if you can’t predict motion</a:t>
            </a:r>
          </a:p>
          <a:p>
            <a:pPr lvl="2"/>
            <a:endParaRPr lang="en-US" dirty="0"/>
          </a:p>
        </p:txBody>
      </p:sp>
      <p:pic>
        <p:nvPicPr>
          <p:cNvPr id="5" name="Picture 4" descr="ob.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114800"/>
            <a:ext cx="4114800" cy="2743200"/>
          </a:xfrm>
          <a:prstGeom prst="rect">
            <a:avLst/>
          </a:prstGeom>
        </p:spPr>
      </p:pic>
      <p:sp>
        <p:nvSpPr>
          <p:cNvPr id="6" name="TextBox 5"/>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spTree>
    <p:extLst>
      <p:ext uri="{BB962C8B-B14F-4D97-AF65-F5344CB8AC3E}">
        <p14:creationId xmlns:p14="http://schemas.microsoft.com/office/powerpoint/2010/main" val="37473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Strategies for tracking</a:t>
            </a:r>
          </a:p>
        </p:txBody>
      </p:sp>
      <p:sp>
        <p:nvSpPr>
          <p:cNvPr id="31747" name="Rectangle 3"/>
          <p:cNvSpPr>
            <a:spLocks noGrp="1" noChangeArrowheads="1"/>
          </p:cNvSpPr>
          <p:nvPr>
            <p:ph type="body" idx="1"/>
          </p:nvPr>
        </p:nvSpPr>
        <p:spPr>
          <a:xfrm>
            <a:off x="431073" y="990601"/>
            <a:ext cx="8477795" cy="3646713"/>
          </a:xfrm>
        </p:spPr>
        <p:txBody>
          <a:bodyPr>
            <a:normAutofit fontScale="92500"/>
          </a:bodyPr>
          <a:lstStyle/>
          <a:p>
            <a:pPr>
              <a:buFontTx/>
              <a:buChar char="•"/>
            </a:pPr>
            <a:r>
              <a:rPr lang="en-US" sz="3500" dirty="0"/>
              <a:t>Tracking w/ dynamics: Using model of expected motion, </a:t>
            </a:r>
            <a:r>
              <a:rPr lang="en-US" sz="3500" i="1" dirty="0"/>
              <a:t>predict</a:t>
            </a:r>
            <a:r>
              <a:rPr lang="en-US" sz="3500" dirty="0"/>
              <a:t> object location in next frame </a:t>
            </a:r>
          </a:p>
          <a:p>
            <a:pPr lvl="1"/>
            <a:r>
              <a:rPr lang="en-US" sz="2400" dirty="0"/>
              <a:t>Restrict search for the object</a:t>
            </a:r>
          </a:p>
          <a:p>
            <a:pPr lvl="1"/>
            <a:r>
              <a:rPr lang="en-US" sz="2400" dirty="0"/>
              <a:t>Measurement noise is reduced by trajectory smoothness</a:t>
            </a:r>
          </a:p>
          <a:p>
            <a:pPr lvl="1"/>
            <a:r>
              <a:rPr lang="en-US" sz="2400" dirty="0"/>
              <a:t>Robustness to missing or weak observations</a:t>
            </a:r>
          </a:p>
          <a:p>
            <a:pPr lvl="1"/>
            <a:r>
              <a:rPr lang="en-US" sz="2400" dirty="0"/>
              <a:t>Assumptions: Camera is not moving instantly to new viewpoint, objects do not disappear/reappear in different places in the scene</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buNone/>
            </a:pPr>
            <a:endParaRPr lang="en-US" dirty="0"/>
          </a:p>
        </p:txBody>
      </p:sp>
      <p:sp>
        <p:nvSpPr>
          <p:cNvPr id="6" name="TextBox 5"/>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pic>
        <p:nvPicPr>
          <p:cNvPr id="7" name="Picture 6" descr="fast_cr.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4674" y="4114800"/>
            <a:ext cx="4114800" cy="2743200"/>
          </a:xfrm>
          <a:prstGeom prst="rect">
            <a:avLst/>
          </a:prstGeom>
        </p:spPr>
      </p:pic>
    </p:spTree>
    <p:extLst>
      <p:ext uri="{BB962C8B-B14F-4D97-AF65-F5344CB8AC3E}">
        <p14:creationId xmlns:p14="http://schemas.microsoft.com/office/powerpoint/2010/main" val="3208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Detection vs. tracking</a:t>
            </a:r>
          </a:p>
        </p:txBody>
      </p:sp>
      <p:pic>
        <p:nvPicPr>
          <p:cNvPr id="35843" name="Picture 8" descr="C:\Documents and Settings\grauman\Desktop\ims\Image165.bmp"/>
          <p:cNvPicPr>
            <a:picLocks noChangeAspect="1" noChangeArrowheads="1"/>
          </p:cNvPicPr>
          <p:nvPr/>
        </p:nvPicPr>
        <p:blipFill>
          <a:blip r:embed="rId3" cstate="print"/>
          <a:srcRect/>
          <a:stretch>
            <a:fillRect/>
          </a:stretch>
        </p:blipFill>
        <p:spPr bwMode="auto">
          <a:xfrm>
            <a:off x="6905625" y="2443163"/>
            <a:ext cx="1828800" cy="1371600"/>
          </a:xfrm>
          <a:prstGeom prst="rect">
            <a:avLst/>
          </a:prstGeom>
          <a:noFill/>
          <a:ln w="9525">
            <a:noFill/>
            <a:miter lim="800000"/>
            <a:headEnd/>
            <a:tailEnd/>
          </a:ln>
        </p:spPr>
      </p:pic>
      <p:pic>
        <p:nvPicPr>
          <p:cNvPr id="35844" name="Picture 9" descr="C:\Documents and Settings\grauman\Desktop\ims\Image145.bmp"/>
          <p:cNvPicPr>
            <a:picLocks noChangeAspect="1" noChangeArrowheads="1"/>
          </p:cNvPicPr>
          <p:nvPr/>
        </p:nvPicPr>
        <p:blipFill>
          <a:blip r:embed="rId4" cstate="print"/>
          <a:srcRect/>
          <a:stretch>
            <a:fillRect/>
          </a:stretch>
        </p:blipFill>
        <p:spPr bwMode="auto">
          <a:xfrm>
            <a:off x="4973638" y="2443163"/>
            <a:ext cx="1828800" cy="1371600"/>
          </a:xfrm>
          <a:prstGeom prst="rect">
            <a:avLst/>
          </a:prstGeom>
          <a:noFill/>
          <a:ln w="9525">
            <a:noFill/>
            <a:miter lim="800000"/>
            <a:headEnd/>
            <a:tailEnd/>
          </a:ln>
        </p:spPr>
      </p:pic>
      <p:pic>
        <p:nvPicPr>
          <p:cNvPr id="35845" name="Picture 14" descr="C:\Documents and Settings\grauman\Desktop\ims\Image011.bmp"/>
          <p:cNvPicPr>
            <a:picLocks noChangeAspect="1" noChangeArrowheads="1"/>
          </p:cNvPicPr>
          <p:nvPr/>
        </p:nvPicPr>
        <p:blipFill>
          <a:blip r:embed="rId5" cstate="print"/>
          <a:srcRect/>
          <a:stretch>
            <a:fillRect/>
          </a:stretch>
        </p:blipFill>
        <p:spPr bwMode="auto">
          <a:xfrm>
            <a:off x="288925" y="2443163"/>
            <a:ext cx="1828800" cy="1371600"/>
          </a:xfrm>
          <a:prstGeom prst="rect">
            <a:avLst/>
          </a:prstGeom>
          <a:noFill/>
          <a:ln w="9525">
            <a:noFill/>
            <a:miter lim="800000"/>
            <a:headEnd/>
            <a:tailEnd/>
          </a:ln>
        </p:spPr>
      </p:pic>
      <p:pic>
        <p:nvPicPr>
          <p:cNvPr id="35846" name="Picture 16" descr="C:\Documents and Settings\grauman\Desktop\ims\Image038.bmp"/>
          <p:cNvPicPr>
            <a:picLocks noChangeAspect="1" noChangeArrowheads="1"/>
          </p:cNvPicPr>
          <p:nvPr/>
        </p:nvPicPr>
        <p:blipFill>
          <a:blip r:embed="rId6" cstate="print"/>
          <a:srcRect/>
          <a:stretch>
            <a:fillRect/>
          </a:stretch>
        </p:blipFill>
        <p:spPr bwMode="auto">
          <a:xfrm>
            <a:off x="2195513" y="2443163"/>
            <a:ext cx="1828800" cy="1371600"/>
          </a:xfrm>
          <a:prstGeom prst="rect">
            <a:avLst/>
          </a:prstGeom>
          <a:noFill/>
          <a:ln w="9525">
            <a:noFill/>
            <a:miter lim="800000"/>
            <a:headEnd/>
            <a:tailEnd/>
          </a:ln>
        </p:spPr>
      </p:pic>
      <p:sp>
        <p:nvSpPr>
          <p:cNvPr id="35847" name="TextBox 18"/>
          <p:cNvSpPr txBox="1">
            <a:spLocks noChangeArrowheads="1"/>
          </p:cNvSpPr>
          <p:nvPr/>
        </p:nvSpPr>
        <p:spPr bwMode="auto">
          <a:xfrm>
            <a:off x="4206875" y="2917825"/>
            <a:ext cx="2190750" cy="523875"/>
          </a:xfrm>
          <a:prstGeom prst="rect">
            <a:avLst/>
          </a:prstGeom>
          <a:noFill/>
          <a:ln w="9525">
            <a:noFill/>
            <a:miter lim="800000"/>
            <a:headEnd/>
            <a:tailEnd/>
          </a:ln>
        </p:spPr>
        <p:txBody>
          <a:bodyPr>
            <a:spAutoFit/>
          </a:bodyPr>
          <a:lstStyle/>
          <a:p>
            <a:pPr fontAlgn="base">
              <a:spcBef>
                <a:spcPct val="0"/>
              </a:spcBef>
              <a:spcAft>
                <a:spcPct val="0"/>
              </a:spcAft>
            </a:pPr>
            <a:r>
              <a:rPr lang="en-US" sz="2800" b="1">
                <a:solidFill>
                  <a:srgbClr val="000000"/>
                </a:solidFill>
              </a:rPr>
              <a:t>…</a:t>
            </a:r>
          </a:p>
        </p:txBody>
      </p:sp>
      <p:sp>
        <p:nvSpPr>
          <p:cNvPr id="35848" name="TextBox 20"/>
          <p:cNvSpPr txBox="1">
            <a:spLocks noChangeArrowheads="1"/>
          </p:cNvSpPr>
          <p:nvPr/>
        </p:nvSpPr>
        <p:spPr bwMode="auto">
          <a:xfrm>
            <a:off x="884238" y="3830638"/>
            <a:ext cx="1935162"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t=1</a:t>
            </a:r>
          </a:p>
        </p:txBody>
      </p:sp>
      <p:sp>
        <p:nvSpPr>
          <p:cNvPr id="35849" name="TextBox 21"/>
          <p:cNvSpPr txBox="1">
            <a:spLocks noChangeArrowheads="1"/>
          </p:cNvSpPr>
          <p:nvPr/>
        </p:nvSpPr>
        <p:spPr bwMode="auto">
          <a:xfrm>
            <a:off x="2819400" y="3830638"/>
            <a:ext cx="1935163"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t=2</a:t>
            </a:r>
          </a:p>
        </p:txBody>
      </p:sp>
      <p:sp>
        <p:nvSpPr>
          <p:cNvPr id="35850" name="TextBox 22"/>
          <p:cNvSpPr txBox="1">
            <a:spLocks noChangeArrowheads="1"/>
          </p:cNvSpPr>
          <p:nvPr/>
        </p:nvSpPr>
        <p:spPr bwMode="auto">
          <a:xfrm>
            <a:off x="5557838" y="3830638"/>
            <a:ext cx="1935162" cy="369887"/>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t=20</a:t>
            </a:r>
          </a:p>
        </p:txBody>
      </p:sp>
      <p:sp>
        <p:nvSpPr>
          <p:cNvPr id="35851" name="TextBox 23"/>
          <p:cNvSpPr txBox="1">
            <a:spLocks noChangeArrowheads="1"/>
          </p:cNvSpPr>
          <p:nvPr/>
        </p:nvSpPr>
        <p:spPr bwMode="auto">
          <a:xfrm>
            <a:off x="7456488" y="3867150"/>
            <a:ext cx="1935162" cy="369888"/>
          </a:xfrm>
          <a:prstGeom prst="rect">
            <a:avLst/>
          </a:prstGeom>
          <a:noFill/>
          <a:ln w="9525">
            <a:noFill/>
            <a:miter lim="800000"/>
            <a:headEnd/>
            <a:tailEnd/>
          </a:ln>
        </p:spPr>
        <p:txBody>
          <a:bodyPr>
            <a:spAutoFit/>
          </a:bodyPr>
          <a:lstStyle/>
          <a:p>
            <a:pPr fontAlgn="base">
              <a:spcBef>
                <a:spcPct val="0"/>
              </a:spcBef>
              <a:spcAft>
                <a:spcPct val="0"/>
              </a:spcAft>
            </a:pPr>
            <a:r>
              <a:rPr lang="en-US">
                <a:solidFill>
                  <a:srgbClr val="000000"/>
                </a:solidFill>
              </a:rPr>
              <a:t>t=21</a:t>
            </a:r>
          </a:p>
        </p:txBody>
      </p:sp>
      <p:sp>
        <p:nvSpPr>
          <p:cNvPr id="13" name="TextBox 12"/>
          <p:cNvSpPr txBox="1"/>
          <p:nvPr/>
        </p:nvSpPr>
        <p:spPr>
          <a:xfrm>
            <a:off x="7889967" y="6570618"/>
            <a:ext cx="1254034" cy="261610"/>
          </a:xfrm>
          <a:prstGeom prst="rect">
            <a:avLst/>
          </a:prstGeom>
          <a:noFill/>
        </p:spPr>
        <p:txBody>
          <a:bodyPr wrap="square" rtlCol="0">
            <a:spAutoFit/>
          </a:bodyPr>
          <a:lstStyle/>
          <a:p>
            <a:r>
              <a:rPr lang="en-US" sz="1100" dirty="0">
                <a:solidFill>
                  <a:srgbClr val="000000"/>
                </a:solidFill>
              </a:rPr>
              <a:t>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1716433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Detection vs. tracking</a:t>
            </a:r>
          </a:p>
        </p:txBody>
      </p:sp>
      <p:pic>
        <p:nvPicPr>
          <p:cNvPr id="36867" name="Picture 8" descr="C:\Documents and Settings\grauman\Desktop\ims\Image165.bmp"/>
          <p:cNvPicPr>
            <a:picLocks noChangeAspect="1" noChangeArrowheads="1"/>
          </p:cNvPicPr>
          <p:nvPr/>
        </p:nvPicPr>
        <p:blipFill>
          <a:blip r:embed="rId3" cstate="print"/>
          <a:srcRect/>
          <a:stretch>
            <a:fillRect/>
          </a:stretch>
        </p:blipFill>
        <p:spPr bwMode="auto">
          <a:xfrm>
            <a:off x="6905625" y="2443163"/>
            <a:ext cx="1828800" cy="1371600"/>
          </a:xfrm>
          <a:prstGeom prst="rect">
            <a:avLst/>
          </a:prstGeom>
          <a:noFill/>
          <a:ln w="9525">
            <a:noFill/>
            <a:miter lim="800000"/>
            <a:headEnd/>
            <a:tailEnd/>
          </a:ln>
        </p:spPr>
      </p:pic>
      <p:pic>
        <p:nvPicPr>
          <p:cNvPr id="36868" name="Picture 9" descr="C:\Documents and Settings\grauman\Desktop\ims\Image145.bmp"/>
          <p:cNvPicPr>
            <a:picLocks noChangeAspect="1" noChangeArrowheads="1"/>
          </p:cNvPicPr>
          <p:nvPr/>
        </p:nvPicPr>
        <p:blipFill>
          <a:blip r:embed="rId4" cstate="print"/>
          <a:srcRect/>
          <a:stretch>
            <a:fillRect/>
          </a:stretch>
        </p:blipFill>
        <p:spPr bwMode="auto">
          <a:xfrm>
            <a:off x="4973638" y="2443163"/>
            <a:ext cx="1828800" cy="1371600"/>
          </a:xfrm>
          <a:prstGeom prst="rect">
            <a:avLst/>
          </a:prstGeom>
          <a:noFill/>
          <a:ln w="9525">
            <a:noFill/>
            <a:miter lim="800000"/>
            <a:headEnd/>
            <a:tailEnd/>
          </a:ln>
        </p:spPr>
      </p:pic>
      <p:pic>
        <p:nvPicPr>
          <p:cNvPr id="36869" name="Picture 14" descr="C:\Documents and Settings\grauman\Desktop\ims\Image011.bmp"/>
          <p:cNvPicPr>
            <a:picLocks noChangeAspect="1" noChangeArrowheads="1"/>
          </p:cNvPicPr>
          <p:nvPr/>
        </p:nvPicPr>
        <p:blipFill>
          <a:blip r:embed="rId5" cstate="print"/>
          <a:srcRect/>
          <a:stretch>
            <a:fillRect/>
          </a:stretch>
        </p:blipFill>
        <p:spPr bwMode="auto">
          <a:xfrm>
            <a:off x="288925" y="2443163"/>
            <a:ext cx="1828800" cy="1371600"/>
          </a:xfrm>
          <a:prstGeom prst="rect">
            <a:avLst/>
          </a:prstGeom>
          <a:noFill/>
          <a:ln w="9525">
            <a:noFill/>
            <a:miter lim="800000"/>
            <a:headEnd/>
            <a:tailEnd/>
          </a:ln>
        </p:spPr>
      </p:pic>
      <p:pic>
        <p:nvPicPr>
          <p:cNvPr id="36870" name="Picture 16" descr="C:\Documents and Settings\grauman\Desktop\ims\Image038.bmp"/>
          <p:cNvPicPr>
            <a:picLocks noChangeAspect="1" noChangeArrowheads="1"/>
          </p:cNvPicPr>
          <p:nvPr/>
        </p:nvPicPr>
        <p:blipFill>
          <a:blip r:embed="rId6" cstate="print"/>
          <a:srcRect/>
          <a:stretch>
            <a:fillRect/>
          </a:stretch>
        </p:blipFill>
        <p:spPr bwMode="auto">
          <a:xfrm>
            <a:off x="2195513" y="2443163"/>
            <a:ext cx="1828800" cy="1371600"/>
          </a:xfrm>
          <a:prstGeom prst="rect">
            <a:avLst/>
          </a:prstGeom>
          <a:noFill/>
          <a:ln w="9525">
            <a:noFill/>
            <a:miter lim="800000"/>
            <a:headEnd/>
            <a:tailEnd/>
          </a:ln>
        </p:spPr>
      </p:pic>
      <p:sp>
        <p:nvSpPr>
          <p:cNvPr id="36871" name="TextBox 18"/>
          <p:cNvSpPr txBox="1">
            <a:spLocks noChangeArrowheads="1"/>
          </p:cNvSpPr>
          <p:nvPr/>
        </p:nvSpPr>
        <p:spPr bwMode="auto">
          <a:xfrm>
            <a:off x="4206875" y="2917825"/>
            <a:ext cx="2190750" cy="523875"/>
          </a:xfrm>
          <a:prstGeom prst="rect">
            <a:avLst/>
          </a:prstGeom>
          <a:noFill/>
          <a:ln w="9525">
            <a:noFill/>
            <a:miter lim="800000"/>
            <a:headEnd/>
            <a:tailEnd/>
          </a:ln>
        </p:spPr>
        <p:txBody>
          <a:bodyPr>
            <a:spAutoFit/>
          </a:bodyPr>
          <a:lstStyle/>
          <a:p>
            <a:pPr fontAlgn="base">
              <a:spcBef>
                <a:spcPct val="0"/>
              </a:spcBef>
              <a:spcAft>
                <a:spcPct val="0"/>
              </a:spcAft>
            </a:pPr>
            <a:r>
              <a:rPr lang="en-US" sz="2800" b="1">
                <a:solidFill>
                  <a:srgbClr val="000000"/>
                </a:solidFill>
              </a:rPr>
              <a:t>…</a:t>
            </a:r>
          </a:p>
        </p:txBody>
      </p:sp>
      <p:sp>
        <p:nvSpPr>
          <p:cNvPr id="8" name="Rectangle 7"/>
          <p:cNvSpPr/>
          <p:nvPr/>
        </p:nvSpPr>
        <p:spPr>
          <a:xfrm>
            <a:off x="1139825" y="3355975"/>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ectangle 8"/>
          <p:cNvSpPr/>
          <p:nvPr/>
        </p:nvSpPr>
        <p:spPr>
          <a:xfrm>
            <a:off x="2892425" y="3355975"/>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ectangle 9"/>
          <p:cNvSpPr/>
          <p:nvPr/>
        </p:nvSpPr>
        <p:spPr>
          <a:xfrm>
            <a:off x="5119688" y="3355975"/>
            <a:ext cx="255587"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Rectangle 10"/>
          <p:cNvSpPr/>
          <p:nvPr/>
        </p:nvSpPr>
        <p:spPr>
          <a:xfrm>
            <a:off x="6945313" y="3355975"/>
            <a:ext cx="255587"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876" name="TextBox 11"/>
          <p:cNvSpPr txBox="1">
            <a:spLocks noChangeArrowheads="1"/>
          </p:cNvSpPr>
          <p:nvPr/>
        </p:nvSpPr>
        <p:spPr bwMode="auto">
          <a:xfrm>
            <a:off x="620713" y="4524375"/>
            <a:ext cx="7967662" cy="1384995"/>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rgbClr val="000000"/>
                </a:solidFill>
              </a:rPr>
              <a:t>Detection: We detect the object independently in each frame and can record its position over time, e.g., based on detection window coordinates</a:t>
            </a:r>
          </a:p>
        </p:txBody>
      </p:sp>
      <p:sp>
        <p:nvSpPr>
          <p:cNvPr id="14" name="TextBox 13"/>
          <p:cNvSpPr txBox="1"/>
          <p:nvPr/>
        </p:nvSpPr>
        <p:spPr>
          <a:xfrm>
            <a:off x="6802438" y="6570619"/>
            <a:ext cx="2341563"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105345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grpSp>
        <p:nvGrpSpPr>
          <p:cNvPr id="14" name="Group 13"/>
          <p:cNvGrpSpPr/>
          <p:nvPr/>
        </p:nvGrpSpPr>
        <p:grpSpPr>
          <a:xfrm>
            <a:off x="1129361" y="4576267"/>
            <a:ext cx="3296144" cy="578449"/>
            <a:chOff x="1129361" y="4576267"/>
            <a:chExt cx="3296144" cy="578449"/>
          </a:xfrm>
        </p:grpSpPr>
        <p:sp>
          <p:nvSpPr>
            <p:cNvPr id="6" name="object 6"/>
            <p:cNvSpPr/>
            <p:nvPr/>
          </p:nvSpPr>
          <p:spPr>
            <a:xfrm>
              <a:off x="1198315" y="4628418"/>
              <a:ext cx="527050" cy="398145"/>
            </a:xfrm>
            <a:custGeom>
              <a:avLst/>
              <a:gdLst/>
              <a:ahLst/>
              <a:cxnLst/>
              <a:rect l="l" t="t" r="r" b="b"/>
              <a:pathLst>
                <a:path w="527050" h="398145">
                  <a:moveTo>
                    <a:pt x="526531" y="398149"/>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1129361" y="4576267"/>
              <a:ext cx="88265" cy="77470"/>
            </a:xfrm>
            <a:custGeom>
              <a:avLst/>
              <a:gdLst/>
              <a:ahLst/>
              <a:cxnLst/>
              <a:rect l="l" t="t" r="r" b="b"/>
              <a:pathLst>
                <a:path w="88265" h="77470">
                  <a:moveTo>
                    <a:pt x="87934" y="27049"/>
                  </a:moveTo>
                  <a:lnTo>
                    <a:pt x="0" y="0"/>
                  </a:lnTo>
                  <a:lnTo>
                    <a:pt x="49977" y="77249"/>
                  </a:lnTo>
                  <a:lnTo>
                    <a:pt x="87934" y="27049"/>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1797875" y="4869601"/>
              <a:ext cx="2627630" cy="285115"/>
            </a:xfrm>
            <a:prstGeom prst="rect">
              <a:avLst/>
            </a:prstGeom>
          </p:spPr>
          <p:txBody>
            <a:bodyPr vert="horz" wrap="square" lIns="0" tIns="0" rIns="0" bIns="0" rtlCol="0">
              <a:spAutoFit/>
            </a:bodyPr>
            <a:lstStyle/>
            <a:p>
              <a:pPr marL="12700"/>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anilla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eural</a:t>
              </a:r>
              <a:r>
                <a:rPr b="1" kern="0" spc="-20" dirty="0">
                  <a:solidFill>
                    <a:sysClr val="windowText" lastClr="000000"/>
                  </a:solidFill>
                  <a:latin typeface="Arial"/>
                  <a:cs typeface="Arial"/>
                </a:rPr>
                <a:t>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etworks</a:t>
              </a:r>
              <a:endParaRPr kern="0" dirty="0">
                <a:solidFill>
                  <a:sysClr val="windowText" lastClr="000000"/>
                </a:solidFill>
                <a:latin typeface="Arial"/>
                <a:cs typeface="Arial"/>
              </a:endParaRPr>
            </a:p>
          </p:txBody>
        </p:sp>
      </p:gr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2168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Detection vs. tracking</a:t>
            </a:r>
          </a:p>
        </p:txBody>
      </p:sp>
      <p:pic>
        <p:nvPicPr>
          <p:cNvPr id="37891" name="Picture 8" descr="C:\Documents and Settings\grauman\Desktop\ims\Image165.bmp"/>
          <p:cNvPicPr>
            <a:picLocks noChangeAspect="1" noChangeArrowheads="1"/>
          </p:cNvPicPr>
          <p:nvPr/>
        </p:nvPicPr>
        <p:blipFill>
          <a:blip r:embed="rId3" cstate="print"/>
          <a:srcRect/>
          <a:stretch>
            <a:fillRect/>
          </a:stretch>
        </p:blipFill>
        <p:spPr bwMode="auto">
          <a:xfrm>
            <a:off x="6905625" y="2443163"/>
            <a:ext cx="1828800" cy="1371600"/>
          </a:xfrm>
          <a:prstGeom prst="rect">
            <a:avLst/>
          </a:prstGeom>
          <a:noFill/>
          <a:ln w="9525">
            <a:noFill/>
            <a:miter lim="800000"/>
            <a:headEnd/>
            <a:tailEnd/>
          </a:ln>
        </p:spPr>
      </p:pic>
      <p:pic>
        <p:nvPicPr>
          <p:cNvPr id="37892" name="Picture 9" descr="C:\Documents and Settings\grauman\Desktop\ims\Image145.bmp"/>
          <p:cNvPicPr>
            <a:picLocks noChangeAspect="1" noChangeArrowheads="1"/>
          </p:cNvPicPr>
          <p:nvPr/>
        </p:nvPicPr>
        <p:blipFill>
          <a:blip r:embed="rId4" cstate="print"/>
          <a:srcRect/>
          <a:stretch>
            <a:fillRect/>
          </a:stretch>
        </p:blipFill>
        <p:spPr bwMode="auto">
          <a:xfrm>
            <a:off x="4973638" y="2443163"/>
            <a:ext cx="1828800" cy="1371600"/>
          </a:xfrm>
          <a:prstGeom prst="rect">
            <a:avLst/>
          </a:prstGeom>
          <a:noFill/>
          <a:ln w="9525">
            <a:noFill/>
            <a:miter lim="800000"/>
            <a:headEnd/>
            <a:tailEnd/>
          </a:ln>
        </p:spPr>
      </p:pic>
      <p:pic>
        <p:nvPicPr>
          <p:cNvPr id="37893" name="Picture 14" descr="C:\Documents and Settings\grauman\Desktop\ims\Image011.bmp"/>
          <p:cNvPicPr>
            <a:picLocks noChangeAspect="1" noChangeArrowheads="1"/>
          </p:cNvPicPr>
          <p:nvPr/>
        </p:nvPicPr>
        <p:blipFill>
          <a:blip r:embed="rId5" cstate="print"/>
          <a:srcRect/>
          <a:stretch>
            <a:fillRect/>
          </a:stretch>
        </p:blipFill>
        <p:spPr bwMode="auto">
          <a:xfrm>
            <a:off x="288925" y="2443163"/>
            <a:ext cx="1828800" cy="1371600"/>
          </a:xfrm>
          <a:prstGeom prst="rect">
            <a:avLst/>
          </a:prstGeom>
          <a:noFill/>
          <a:ln w="9525">
            <a:noFill/>
            <a:miter lim="800000"/>
            <a:headEnd/>
            <a:tailEnd/>
          </a:ln>
        </p:spPr>
      </p:pic>
      <p:pic>
        <p:nvPicPr>
          <p:cNvPr id="37894" name="Picture 16" descr="C:\Documents and Settings\grauman\Desktop\ims\Image038.bmp"/>
          <p:cNvPicPr>
            <a:picLocks noChangeAspect="1" noChangeArrowheads="1"/>
          </p:cNvPicPr>
          <p:nvPr/>
        </p:nvPicPr>
        <p:blipFill>
          <a:blip r:embed="rId6" cstate="print"/>
          <a:srcRect/>
          <a:stretch>
            <a:fillRect/>
          </a:stretch>
        </p:blipFill>
        <p:spPr bwMode="auto">
          <a:xfrm>
            <a:off x="2195513" y="2443163"/>
            <a:ext cx="1828800" cy="1371600"/>
          </a:xfrm>
          <a:prstGeom prst="rect">
            <a:avLst/>
          </a:prstGeom>
          <a:noFill/>
          <a:ln w="9525">
            <a:noFill/>
            <a:miter lim="800000"/>
            <a:headEnd/>
            <a:tailEnd/>
          </a:ln>
        </p:spPr>
      </p:pic>
      <p:sp>
        <p:nvSpPr>
          <p:cNvPr id="37895" name="TextBox 18"/>
          <p:cNvSpPr txBox="1">
            <a:spLocks noChangeArrowheads="1"/>
          </p:cNvSpPr>
          <p:nvPr/>
        </p:nvSpPr>
        <p:spPr bwMode="auto">
          <a:xfrm>
            <a:off x="4206875" y="2917825"/>
            <a:ext cx="2190750" cy="523875"/>
          </a:xfrm>
          <a:prstGeom prst="rect">
            <a:avLst/>
          </a:prstGeom>
          <a:noFill/>
          <a:ln w="9525">
            <a:noFill/>
            <a:miter lim="800000"/>
            <a:headEnd/>
            <a:tailEnd/>
          </a:ln>
        </p:spPr>
        <p:txBody>
          <a:bodyPr>
            <a:spAutoFit/>
          </a:bodyPr>
          <a:lstStyle/>
          <a:p>
            <a:pPr fontAlgn="base">
              <a:spcBef>
                <a:spcPct val="0"/>
              </a:spcBef>
              <a:spcAft>
                <a:spcPct val="0"/>
              </a:spcAft>
            </a:pPr>
            <a:r>
              <a:rPr lang="en-US" sz="2800" b="1">
                <a:solidFill>
                  <a:srgbClr val="000000"/>
                </a:solidFill>
              </a:rPr>
              <a:t>…</a:t>
            </a:r>
          </a:p>
        </p:txBody>
      </p:sp>
      <p:sp>
        <p:nvSpPr>
          <p:cNvPr id="8" name="Rectangle 7"/>
          <p:cNvSpPr/>
          <p:nvPr/>
        </p:nvSpPr>
        <p:spPr>
          <a:xfrm>
            <a:off x="1139825" y="3355975"/>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ectangle 8"/>
          <p:cNvSpPr/>
          <p:nvPr/>
        </p:nvSpPr>
        <p:spPr>
          <a:xfrm>
            <a:off x="2892425" y="3355975"/>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ectangle 9"/>
          <p:cNvSpPr/>
          <p:nvPr/>
        </p:nvSpPr>
        <p:spPr>
          <a:xfrm>
            <a:off x="5119688" y="3355975"/>
            <a:ext cx="255587"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Rectangle 10"/>
          <p:cNvSpPr/>
          <p:nvPr/>
        </p:nvSpPr>
        <p:spPr>
          <a:xfrm>
            <a:off x="6945313" y="3355975"/>
            <a:ext cx="255587"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3" name="Straight Arrow Connector 12"/>
          <p:cNvCxnSpPr>
            <a:stCxn id="8" idx="1"/>
          </p:cNvCxnSpPr>
          <p:nvPr/>
        </p:nvCxnSpPr>
        <p:spPr>
          <a:xfrm rot="10800000" flipV="1">
            <a:off x="701675" y="3521075"/>
            <a:ext cx="438150" cy="17463"/>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2454275" y="3538538"/>
            <a:ext cx="438150" cy="19050"/>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928938" y="3355975"/>
            <a:ext cx="255587" cy="328613"/>
          </a:xfrm>
          <a:prstGeom prst="rect">
            <a:avLst/>
          </a:pr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6" name="Straight Arrow Connector 15"/>
          <p:cNvCxnSpPr/>
          <p:nvPr/>
        </p:nvCxnSpPr>
        <p:spPr>
          <a:xfrm rot="10800000" flipV="1">
            <a:off x="4608513" y="3538538"/>
            <a:ext cx="438150" cy="19050"/>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083175" y="3355975"/>
            <a:ext cx="255588" cy="328613"/>
          </a:xfrm>
          <a:prstGeom prst="rect">
            <a:avLst/>
          </a:pr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8" name="Straight Arrow Connector 17"/>
          <p:cNvCxnSpPr/>
          <p:nvPr/>
        </p:nvCxnSpPr>
        <p:spPr>
          <a:xfrm rot="10800000" flipV="1">
            <a:off x="6543675" y="3538538"/>
            <a:ext cx="438150" cy="19050"/>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018338" y="3355975"/>
            <a:ext cx="255587" cy="328613"/>
          </a:xfrm>
          <a:prstGeom prst="rect">
            <a:avLst/>
          </a:prstGeom>
          <a:noFill/>
          <a:ln w="38100">
            <a:solidFill>
              <a:srgbClr val="0033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907" name="TextBox 20"/>
          <p:cNvSpPr txBox="1">
            <a:spLocks noChangeArrowheads="1"/>
          </p:cNvSpPr>
          <p:nvPr/>
        </p:nvSpPr>
        <p:spPr bwMode="auto">
          <a:xfrm>
            <a:off x="620713" y="4524375"/>
            <a:ext cx="7967662" cy="1800225"/>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rgbClr val="000000"/>
                </a:solidFill>
              </a:rPr>
              <a:t>Tracking with </a:t>
            </a:r>
            <a:r>
              <a:rPr lang="en-US" sz="2800" i="1" dirty="0">
                <a:solidFill>
                  <a:srgbClr val="000000"/>
                </a:solidFill>
              </a:rPr>
              <a:t>dynamics</a:t>
            </a:r>
            <a:r>
              <a:rPr lang="en-US" sz="2800" dirty="0">
                <a:solidFill>
                  <a:srgbClr val="000000"/>
                </a:solidFill>
              </a:rPr>
              <a:t>: We use image measurements to estimate position of object, but also incorporate position predicted by dynamics, i.e., our expectation of the object’s motion pattern</a:t>
            </a:r>
          </a:p>
        </p:txBody>
      </p:sp>
      <p:sp>
        <p:nvSpPr>
          <p:cNvPr id="22" name="TextBox 21"/>
          <p:cNvSpPr txBox="1"/>
          <p:nvPr/>
        </p:nvSpPr>
        <p:spPr>
          <a:xfrm>
            <a:off x="7889967" y="6570618"/>
            <a:ext cx="1254034" cy="261610"/>
          </a:xfrm>
          <a:prstGeom prst="rect">
            <a:avLst/>
          </a:prstGeom>
          <a:noFill/>
        </p:spPr>
        <p:txBody>
          <a:bodyPr wrap="square" rtlCol="0">
            <a:spAutoFit/>
          </a:bodyPr>
          <a:lstStyle/>
          <a:p>
            <a:r>
              <a:rPr lang="en-US" sz="1100" dirty="0">
                <a:solidFill>
                  <a:srgbClr val="000000"/>
                </a:solidFill>
              </a:rPr>
              <a:t>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777487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C:\Documents and Settings\grauman\Desktop\ims\Image011.bmp"/>
          <p:cNvPicPr>
            <a:picLocks noChangeAspect="1" noChangeArrowheads="1"/>
          </p:cNvPicPr>
          <p:nvPr/>
        </p:nvPicPr>
        <p:blipFill>
          <a:blip r:embed="rId2" cstate="print"/>
          <a:srcRect/>
          <a:stretch>
            <a:fillRect/>
          </a:stretch>
        </p:blipFill>
        <p:spPr bwMode="auto">
          <a:xfrm>
            <a:off x="2874963" y="2514600"/>
            <a:ext cx="1828800" cy="1371600"/>
          </a:xfrm>
          <a:prstGeom prst="rect">
            <a:avLst/>
          </a:prstGeom>
          <a:noFill/>
          <a:ln w="9525">
            <a:noFill/>
            <a:miter lim="800000"/>
            <a:headEnd/>
            <a:tailEnd/>
          </a:ln>
        </p:spPr>
      </p:pic>
      <p:pic>
        <p:nvPicPr>
          <p:cNvPr id="5" name="Picture 16" descr="C:\Documents and Settings\grauman\Desktop\ims\Image038.bmp"/>
          <p:cNvPicPr>
            <a:picLocks noChangeAspect="1" noChangeArrowheads="1"/>
          </p:cNvPicPr>
          <p:nvPr/>
        </p:nvPicPr>
        <p:blipFill>
          <a:blip r:embed="rId3" cstate="print"/>
          <a:srcRect/>
          <a:stretch>
            <a:fillRect/>
          </a:stretch>
        </p:blipFill>
        <p:spPr bwMode="auto">
          <a:xfrm>
            <a:off x="4781551" y="2514600"/>
            <a:ext cx="1828800" cy="1371600"/>
          </a:xfrm>
          <a:prstGeom prst="rect">
            <a:avLst/>
          </a:prstGeom>
          <a:noFill/>
          <a:ln w="9525">
            <a:noFill/>
            <a:miter lim="800000"/>
            <a:headEnd/>
            <a:tailEnd/>
          </a:ln>
        </p:spPr>
      </p:pic>
      <p:sp>
        <p:nvSpPr>
          <p:cNvPr id="6" name="Rectangle 5"/>
          <p:cNvSpPr/>
          <p:nvPr/>
        </p:nvSpPr>
        <p:spPr>
          <a:xfrm>
            <a:off x="5619751" y="34274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7" name="Straight Arrow Connector 6"/>
          <p:cNvCxnSpPr/>
          <p:nvPr/>
        </p:nvCxnSpPr>
        <p:spPr>
          <a:xfrm rot="10800000" flipV="1">
            <a:off x="3257552" y="36099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64164" y="34051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ectangle 8"/>
          <p:cNvSpPr/>
          <p:nvPr/>
        </p:nvSpPr>
        <p:spPr>
          <a:xfrm>
            <a:off x="4781551" y="25146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5516564" y="34290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TextBox 10"/>
          <p:cNvSpPr txBox="1"/>
          <p:nvPr/>
        </p:nvSpPr>
        <p:spPr>
          <a:xfrm>
            <a:off x="3333751" y="3897868"/>
            <a:ext cx="1905000" cy="369332"/>
          </a:xfrm>
          <a:prstGeom prst="rect">
            <a:avLst/>
          </a:prstGeom>
          <a:noFill/>
        </p:spPr>
        <p:txBody>
          <a:bodyPr wrap="square" rtlCol="0">
            <a:spAutoFit/>
          </a:bodyPr>
          <a:lstStyle/>
          <a:p>
            <a:r>
              <a:rPr lang="en-US" dirty="0">
                <a:solidFill>
                  <a:srgbClr val="000000"/>
                </a:solidFill>
              </a:rPr>
              <a:t>Time t</a:t>
            </a:r>
          </a:p>
        </p:txBody>
      </p:sp>
      <p:sp>
        <p:nvSpPr>
          <p:cNvPr id="12" name="TextBox 11"/>
          <p:cNvSpPr txBox="1"/>
          <p:nvPr/>
        </p:nvSpPr>
        <p:spPr>
          <a:xfrm>
            <a:off x="5086351" y="3886200"/>
            <a:ext cx="1905000" cy="369332"/>
          </a:xfrm>
          <a:prstGeom prst="rect">
            <a:avLst/>
          </a:prstGeom>
          <a:noFill/>
        </p:spPr>
        <p:txBody>
          <a:bodyPr wrap="square" rtlCol="0">
            <a:spAutoFit/>
          </a:bodyPr>
          <a:lstStyle/>
          <a:p>
            <a:r>
              <a:rPr lang="en-US" dirty="0">
                <a:solidFill>
                  <a:srgbClr val="000000"/>
                </a:solidFill>
              </a:rPr>
              <a:t>Time t+1</a:t>
            </a:r>
          </a:p>
        </p:txBody>
      </p:sp>
      <p:sp>
        <p:nvSpPr>
          <p:cNvPr id="13"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4400" kern="0" dirty="0">
                <a:solidFill>
                  <a:srgbClr val="000000"/>
                </a:solidFill>
              </a:rPr>
              <a:t>Tracking: prediction + correction </a:t>
            </a:r>
          </a:p>
        </p:txBody>
      </p:sp>
      <p:sp>
        <p:nvSpPr>
          <p:cNvPr id="14" name="TextBox 13"/>
          <p:cNvSpPr txBox="1"/>
          <p:nvPr/>
        </p:nvSpPr>
        <p:spPr>
          <a:xfrm>
            <a:off x="3971926" y="4645967"/>
            <a:ext cx="2228849" cy="461665"/>
          </a:xfrm>
          <a:prstGeom prst="rect">
            <a:avLst/>
          </a:prstGeom>
          <a:noFill/>
        </p:spPr>
        <p:txBody>
          <a:bodyPr wrap="square" rtlCol="0">
            <a:spAutoFit/>
          </a:bodyPr>
          <a:lstStyle/>
          <a:p>
            <a:r>
              <a:rPr lang="en-US" sz="2400" dirty="0">
                <a:solidFill>
                  <a:srgbClr val="FF0000"/>
                </a:solidFill>
              </a:rPr>
              <a:t>Belief</a:t>
            </a:r>
          </a:p>
        </p:txBody>
      </p:sp>
      <p:sp>
        <p:nvSpPr>
          <p:cNvPr id="15" name="TextBox 14"/>
          <p:cNvSpPr txBox="1"/>
          <p:nvPr/>
        </p:nvSpPr>
        <p:spPr>
          <a:xfrm>
            <a:off x="3971926" y="5245447"/>
            <a:ext cx="2228849" cy="461665"/>
          </a:xfrm>
          <a:prstGeom prst="rect">
            <a:avLst/>
          </a:prstGeom>
          <a:noFill/>
        </p:spPr>
        <p:txBody>
          <a:bodyPr wrap="square" rtlCol="0">
            <a:spAutoFit/>
          </a:bodyPr>
          <a:lstStyle/>
          <a:p>
            <a:r>
              <a:rPr lang="en-US" sz="2400" dirty="0">
                <a:solidFill>
                  <a:srgbClr val="00B050"/>
                </a:solidFill>
              </a:rPr>
              <a:t>Measurement</a:t>
            </a:r>
          </a:p>
        </p:txBody>
      </p:sp>
      <p:sp>
        <p:nvSpPr>
          <p:cNvPr id="16" name="TextBox 15"/>
          <p:cNvSpPr txBox="1"/>
          <p:nvPr/>
        </p:nvSpPr>
        <p:spPr>
          <a:xfrm>
            <a:off x="3971926" y="5867400"/>
            <a:ext cx="4181474" cy="461665"/>
          </a:xfrm>
          <a:prstGeom prst="rect">
            <a:avLst/>
          </a:prstGeom>
          <a:noFill/>
        </p:spPr>
        <p:txBody>
          <a:bodyPr wrap="square" rtlCol="0">
            <a:spAutoFit/>
          </a:bodyPr>
          <a:lstStyle/>
          <a:p>
            <a:r>
              <a:rPr lang="en-US" sz="2400" dirty="0">
                <a:solidFill>
                  <a:srgbClr val="333399"/>
                </a:solidFill>
              </a:rPr>
              <a:t>Corrected prediction</a:t>
            </a:r>
          </a:p>
        </p:txBody>
      </p:sp>
      <p:sp>
        <p:nvSpPr>
          <p:cNvPr id="18" name="TextBox 17"/>
          <p:cNvSpPr txBox="1"/>
          <p:nvPr/>
        </p:nvSpPr>
        <p:spPr>
          <a:xfrm>
            <a:off x="7889967" y="6570618"/>
            <a:ext cx="1254034" cy="261610"/>
          </a:xfrm>
          <a:prstGeom prst="rect">
            <a:avLst/>
          </a:prstGeom>
          <a:noFill/>
        </p:spPr>
        <p:txBody>
          <a:bodyPr wrap="square" rtlCol="0">
            <a:spAutoFit/>
          </a:bodyPr>
          <a:lstStyle/>
          <a:p>
            <a:r>
              <a:rPr lang="en-US" sz="1100" dirty="0">
                <a:solidFill>
                  <a:srgbClr val="000000"/>
                </a:solidFill>
              </a:rPr>
              <a:t>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34547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4" grpId="0"/>
      <p:bldP spid="15"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52425" y="1000125"/>
            <a:ext cx="8418513" cy="2895600"/>
            <a:chOff x="222" y="630"/>
            <a:chExt cx="5303" cy="1824"/>
          </a:xfrm>
        </p:grpSpPr>
        <p:pic>
          <p:nvPicPr>
            <p:cNvPr id="33804" name="Picture 4" descr="graph1-gnu-color"/>
            <p:cNvPicPr>
              <a:picLocks noChangeAspect="1" noChangeArrowheads="1"/>
            </p:cNvPicPr>
            <p:nvPr/>
          </p:nvPicPr>
          <p:blipFill>
            <a:blip r:embed="rId3" cstate="print"/>
            <a:srcRect/>
            <a:stretch>
              <a:fillRect/>
            </a:stretch>
          </p:blipFill>
          <p:spPr bwMode="auto">
            <a:xfrm>
              <a:off x="222" y="630"/>
              <a:ext cx="2495" cy="1804"/>
            </a:xfrm>
            <a:prstGeom prst="rect">
              <a:avLst/>
            </a:prstGeom>
            <a:noFill/>
            <a:ln w="9525">
              <a:noFill/>
              <a:miter lim="800000"/>
              <a:headEnd/>
              <a:tailEnd/>
            </a:ln>
          </p:spPr>
        </p:pic>
        <p:pic>
          <p:nvPicPr>
            <p:cNvPr id="33805" name="Picture 5" descr="graph2-gnu-color"/>
            <p:cNvPicPr>
              <a:picLocks noChangeAspect="1" noChangeArrowheads="1"/>
            </p:cNvPicPr>
            <p:nvPr/>
          </p:nvPicPr>
          <p:blipFill>
            <a:blip r:embed="rId4" cstate="print"/>
            <a:srcRect/>
            <a:stretch>
              <a:fillRect/>
            </a:stretch>
          </p:blipFill>
          <p:spPr bwMode="auto">
            <a:xfrm>
              <a:off x="3030" y="650"/>
              <a:ext cx="2495" cy="1804"/>
            </a:xfrm>
            <a:prstGeom prst="rect">
              <a:avLst/>
            </a:prstGeom>
            <a:noFill/>
            <a:ln w="9525">
              <a:noFill/>
              <a:miter lim="800000"/>
              <a:headEnd/>
              <a:tailEnd/>
            </a:ln>
          </p:spPr>
        </p:pic>
      </p:grpSp>
      <p:pic>
        <p:nvPicPr>
          <p:cNvPr id="2625542" name="Picture 6" descr="graph3-gnu-color"/>
          <p:cNvPicPr>
            <a:picLocks noChangeAspect="1" noChangeArrowheads="1"/>
          </p:cNvPicPr>
          <p:nvPr/>
        </p:nvPicPr>
        <p:blipFill>
          <a:blip r:embed="rId5" cstate="print"/>
          <a:srcRect/>
          <a:stretch>
            <a:fillRect/>
          </a:stretch>
        </p:blipFill>
        <p:spPr bwMode="auto">
          <a:xfrm>
            <a:off x="352425" y="3908425"/>
            <a:ext cx="3960813" cy="2863850"/>
          </a:xfrm>
          <a:prstGeom prst="rect">
            <a:avLst/>
          </a:prstGeom>
          <a:noFill/>
          <a:ln w="9525">
            <a:noFill/>
            <a:miter lim="800000"/>
            <a:headEnd/>
            <a:tailEnd/>
          </a:ln>
        </p:spPr>
      </p:pic>
      <p:sp>
        <p:nvSpPr>
          <p:cNvPr id="33797" name="Text Box 7"/>
          <p:cNvSpPr txBox="1">
            <a:spLocks noChangeArrowheads="1"/>
          </p:cNvSpPr>
          <p:nvPr/>
        </p:nvSpPr>
        <p:spPr bwMode="auto">
          <a:xfrm>
            <a:off x="2209800" y="5943600"/>
            <a:ext cx="893763"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rPr>
              <a:t>old belief</a:t>
            </a:r>
          </a:p>
        </p:txBody>
      </p:sp>
      <p:sp>
        <p:nvSpPr>
          <p:cNvPr id="33798" name="Text Box 8"/>
          <p:cNvSpPr txBox="1">
            <a:spLocks noChangeArrowheads="1"/>
          </p:cNvSpPr>
          <p:nvPr/>
        </p:nvSpPr>
        <p:spPr bwMode="auto">
          <a:xfrm>
            <a:off x="5540375" y="1447800"/>
            <a:ext cx="126682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rPr>
              <a:t>measurement</a:t>
            </a:r>
          </a:p>
        </p:txBody>
      </p:sp>
      <p:sp>
        <p:nvSpPr>
          <p:cNvPr id="33799" name="Text Box 9"/>
          <p:cNvSpPr txBox="1">
            <a:spLocks noChangeArrowheads="1"/>
          </p:cNvSpPr>
          <p:nvPr/>
        </p:nvSpPr>
        <p:spPr bwMode="auto">
          <a:xfrm>
            <a:off x="6553200" y="2743200"/>
            <a:ext cx="1487908"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rPr>
              <a:t>belief: prediction</a:t>
            </a:r>
          </a:p>
        </p:txBody>
      </p:sp>
      <p:sp>
        <p:nvSpPr>
          <p:cNvPr id="33800" name="Text Box 10"/>
          <p:cNvSpPr txBox="1">
            <a:spLocks noChangeArrowheads="1"/>
          </p:cNvSpPr>
          <p:nvPr/>
        </p:nvSpPr>
        <p:spPr bwMode="auto">
          <a:xfrm>
            <a:off x="1447800" y="4191000"/>
            <a:ext cx="1755609"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rPr>
              <a:t>corrected prediction</a:t>
            </a:r>
          </a:p>
        </p:txBody>
      </p:sp>
      <p:sp>
        <p:nvSpPr>
          <p:cNvPr id="33801" name="Text Box 11"/>
          <p:cNvSpPr txBox="1">
            <a:spLocks noChangeArrowheads="1"/>
          </p:cNvSpPr>
          <p:nvPr/>
        </p:nvSpPr>
        <p:spPr bwMode="auto">
          <a:xfrm>
            <a:off x="2208213" y="2562225"/>
            <a:ext cx="1487908"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rPr>
              <a:t>belief: prediction</a:t>
            </a:r>
          </a:p>
        </p:txBody>
      </p:sp>
      <p:sp>
        <p:nvSpPr>
          <p:cNvPr id="33802" name="Text Box 12"/>
          <p:cNvSpPr txBox="1">
            <a:spLocks noChangeArrowheads="1"/>
          </p:cNvSpPr>
          <p:nvPr/>
        </p:nvSpPr>
        <p:spPr bwMode="auto">
          <a:xfrm rot="-4791268">
            <a:off x="280987" y="5129213"/>
            <a:ext cx="1266825"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rPr>
              <a:t>measurement</a:t>
            </a:r>
          </a:p>
        </p:txBody>
      </p:sp>
      <p:sp>
        <p:nvSpPr>
          <p:cNvPr id="15" name="Title 1"/>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defRPr/>
            </a:pPr>
            <a:r>
              <a:rPr lang="en-US" sz="4400" kern="0" dirty="0">
                <a:solidFill>
                  <a:srgbClr val="000000"/>
                </a:solidFill>
              </a:rPr>
              <a:t>Tracking: prediction + correction </a:t>
            </a:r>
          </a:p>
        </p:txBody>
      </p:sp>
      <p:pic>
        <p:nvPicPr>
          <p:cNvPr id="18" name="Picture 14" descr="C:\Documents and Settings\grauman\Desktop\ims\Image011.bmp"/>
          <p:cNvPicPr>
            <a:picLocks noChangeAspect="1" noChangeArrowheads="1"/>
          </p:cNvPicPr>
          <p:nvPr/>
        </p:nvPicPr>
        <p:blipFill>
          <a:blip r:embed="rId6" cstate="print"/>
          <a:srcRect/>
          <a:stretch>
            <a:fillRect/>
          </a:stretch>
        </p:blipFill>
        <p:spPr bwMode="auto">
          <a:xfrm>
            <a:off x="4875212" y="4572000"/>
            <a:ext cx="1828800" cy="1371600"/>
          </a:xfrm>
          <a:prstGeom prst="rect">
            <a:avLst/>
          </a:prstGeom>
          <a:noFill/>
          <a:ln w="9525">
            <a:noFill/>
            <a:miter lim="800000"/>
            <a:headEnd/>
            <a:tailEnd/>
          </a:ln>
        </p:spPr>
      </p:pic>
      <p:pic>
        <p:nvPicPr>
          <p:cNvPr id="19" name="Picture 16" descr="C:\Documents and Settings\grauman\Desktop\ims\Image038.bmp"/>
          <p:cNvPicPr>
            <a:picLocks noChangeAspect="1" noChangeArrowheads="1"/>
          </p:cNvPicPr>
          <p:nvPr/>
        </p:nvPicPr>
        <p:blipFill>
          <a:blip r:embed="rId7" cstate="print"/>
          <a:srcRect/>
          <a:stretch>
            <a:fillRect/>
          </a:stretch>
        </p:blipFill>
        <p:spPr bwMode="auto">
          <a:xfrm>
            <a:off x="6781800" y="4572000"/>
            <a:ext cx="1828800" cy="1371600"/>
          </a:xfrm>
          <a:prstGeom prst="rect">
            <a:avLst/>
          </a:prstGeom>
          <a:noFill/>
          <a:ln w="9525">
            <a:noFill/>
            <a:miter lim="800000"/>
            <a:headEnd/>
            <a:tailEnd/>
          </a:ln>
        </p:spPr>
      </p:pic>
      <p:sp>
        <p:nvSpPr>
          <p:cNvPr id="21" name="Rectangle 20"/>
          <p:cNvSpPr/>
          <p:nvPr/>
        </p:nvSpPr>
        <p:spPr>
          <a:xfrm>
            <a:off x="7620000" y="54848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23" name="Straight Arrow Connector 22"/>
          <p:cNvCxnSpPr/>
          <p:nvPr/>
        </p:nvCxnSpPr>
        <p:spPr>
          <a:xfrm rot="10800000" flipV="1">
            <a:off x="5257801" y="56673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364413" y="54625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Rectangle 24"/>
          <p:cNvSpPr/>
          <p:nvPr/>
        </p:nvSpPr>
        <p:spPr>
          <a:xfrm>
            <a:off x="6781800" y="45720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7516813" y="54864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TextBox 21"/>
          <p:cNvSpPr txBox="1"/>
          <p:nvPr/>
        </p:nvSpPr>
        <p:spPr>
          <a:xfrm>
            <a:off x="5334000" y="5955268"/>
            <a:ext cx="1905000" cy="369332"/>
          </a:xfrm>
          <a:prstGeom prst="rect">
            <a:avLst/>
          </a:prstGeom>
          <a:noFill/>
        </p:spPr>
        <p:txBody>
          <a:bodyPr wrap="square" rtlCol="0">
            <a:spAutoFit/>
          </a:bodyPr>
          <a:lstStyle/>
          <a:p>
            <a:r>
              <a:rPr lang="en-US" dirty="0">
                <a:solidFill>
                  <a:srgbClr val="000000"/>
                </a:solidFill>
              </a:rPr>
              <a:t>Time t</a:t>
            </a:r>
          </a:p>
        </p:txBody>
      </p:sp>
      <p:sp>
        <p:nvSpPr>
          <p:cNvPr id="27" name="TextBox 26"/>
          <p:cNvSpPr txBox="1"/>
          <p:nvPr/>
        </p:nvSpPr>
        <p:spPr>
          <a:xfrm>
            <a:off x="7086600" y="5943600"/>
            <a:ext cx="1905000" cy="369332"/>
          </a:xfrm>
          <a:prstGeom prst="rect">
            <a:avLst/>
          </a:prstGeom>
          <a:noFill/>
        </p:spPr>
        <p:txBody>
          <a:bodyPr wrap="square" rtlCol="0">
            <a:spAutoFit/>
          </a:bodyPr>
          <a:lstStyle/>
          <a:p>
            <a:r>
              <a:rPr lang="en-US" dirty="0">
                <a:solidFill>
                  <a:srgbClr val="000000"/>
                </a:solidFill>
              </a:rPr>
              <a:t>Time t+1</a:t>
            </a:r>
          </a:p>
        </p:txBody>
      </p:sp>
      <p:sp>
        <p:nvSpPr>
          <p:cNvPr id="29" name="TextBox 28"/>
          <p:cNvSpPr txBox="1"/>
          <p:nvPr/>
        </p:nvSpPr>
        <p:spPr>
          <a:xfrm>
            <a:off x="7889967" y="6570618"/>
            <a:ext cx="1254034" cy="261610"/>
          </a:xfrm>
          <a:prstGeom prst="rect">
            <a:avLst/>
          </a:prstGeom>
          <a:noFill/>
        </p:spPr>
        <p:txBody>
          <a:bodyPr wrap="square" rtlCol="0">
            <a:spAutoFit/>
          </a:bodyPr>
          <a:lstStyle/>
          <a:p>
            <a:r>
              <a:rPr lang="en-US" sz="1100" dirty="0">
                <a:solidFill>
                  <a:srgbClr val="000000"/>
                </a:solidFill>
              </a:rPr>
              <a:t>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2523812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General model for tracking</a:t>
            </a:r>
          </a:p>
        </p:txBody>
      </p:sp>
      <p:sp>
        <p:nvSpPr>
          <p:cNvPr id="1879043" name="Rectangle 3"/>
          <p:cNvSpPr>
            <a:spLocks noGrp="1" noChangeArrowheads="1"/>
          </p:cNvSpPr>
          <p:nvPr>
            <p:ph type="body" idx="1"/>
          </p:nvPr>
        </p:nvSpPr>
        <p:spPr>
          <a:xfrm>
            <a:off x="457200" y="990600"/>
            <a:ext cx="5320748" cy="5638799"/>
          </a:xfrm>
        </p:spPr>
        <p:txBody>
          <a:bodyPr>
            <a:normAutofit fontScale="92500" lnSpcReduction="10000"/>
          </a:bodyPr>
          <a:lstStyle/>
          <a:p>
            <a:pPr>
              <a:buFontTx/>
              <a:buChar char="•"/>
            </a:pPr>
            <a:r>
              <a:rPr lang="en-US" sz="2800" i="1" dirty="0">
                <a:solidFill>
                  <a:srgbClr val="FF0000"/>
                </a:solidFill>
              </a:rPr>
              <a:t>State </a:t>
            </a:r>
            <a:r>
              <a:rPr lang="en-US" sz="2800" i="1" dirty="0">
                <a:solidFill>
                  <a:srgbClr val="FF0000"/>
                </a:solidFill>
                <a:latin typeface="Times New Roman" pitchFamily="18" charset="0"/>
                <a:cs typeface="Times New Roman" pitchFamily="18" charset="0"/>
              </a:rPr>
              <a:t>X</a:t>
            </a:r>
            <a:r>
              <a:rPr lang="en-US" sz="2800" dirty="0"/>
              <a:t>: The actual state of the moving object </a:t>
            </a:r>
            <a:r>
              <a:rPr lang="en-US" sz="2800" dirty="0">
                <a:solidFill>
                  <a:srgbClr val="00B050"/>
                </a:solidFill>
              </a:rPr>
              <a:t>that we want to estimate but cannot observe</a:t>
            </a:r>
            <a:endParaRPr lang="en-US" sz="2800" b="1" i="1" dirty="0">
              <a:solidFill>
                <a:srgbClr val="00B050"/>
              </a:solidFill>
              <a:latin typeface="Times New Roman" pitchFamily="18" charset="0"/>
              <a:cs typeface="Times New Roman" pitchFamily="18" charset="0"/>
            </a:endParaRPr>
          </a:p>
          <a:p>
            <a:pPr lvl="1">
              <a:buFont typeface="Calibri" pitchFamily="34" charset="0"/>
              <a:buChar char="–"/>
            </a:pPr>
            <a:r>
              <a:rPr lang="en-US" sz="2400" dirty="0"/>
              <a:t>E.g. position, velocity</a:t>
            </a:r>
          </a:p>
          <a:p>
            <a:pPr>
              <a:buFontTx/>
              <a:buChar char="•"/>
            </a:pPr>
            <a:r>
              <a:rPr lang="en-US" sz="2800" i="1" dirty="0">
                <a:solidFill>
                  <a:srgbClr val="FF0000"/>
                </a:solidFill>
              </a:rPr>
              <a:t>Observations </a:t>
            </a:r>
            <a:r>
              <a:rPr lang="en-US" sz="2800" i="1" dirty="0">
                <a:solidFill>
                  <a:srgbClr val="FF0000"/>
                </a:solidFill>
                <a:latin typeface="Times New Roman" pitchFamily="18" charset="0"/>
                <a:cs typeface="Times New Roman" pitchFamily="18" charset="0"/>
              </a:rPr>
              <a:t>Y</a:t>
            </a:r>
            <a:r>
              <a:rPr lang="en-US" sz="2800" dirty="0"/>
              <a:t>: Our actual measurement or observation of state </a:t>
            </a:r>
            <a:r>
              <a:rPr lang="en-US" sz="2800" i="1" dirty="0">
                <a:latin typeface="Times New Roman" pitchFamily="18" charset="0"/>
                <a:cs typeface="Times New Roman" pitchFamily="18" charset="0"/>
              </a:rPr>
              <a:t>X</a:t>
            </a:r>
            <a:r>
              <a:rPr lang="en-US" sz="2800" dirty="0"/>
              <a:t>, which can be very noisy</a:t>
            </a:r>
            <a:endParaRPr lang="en-US" sz="2800" dirty="0">
              <a:solidFill>
                <a:srgbClr val="FF0000"/>
              </a:solidFill>
            </a:endParaRPr>
          </a:p>
          <a:p>
            <a:pPr>
              <a:buFontTx/>
              <a:buChar char="•"/>
            </a:pPr>
            <a:r>
              <a:rPr lang="en-US" sz="2800" dirty="0"/>
              <a:t>At each time </a:t>
            </a:r>
            <a:r>
              <a:rPr lang="en-US" sz="2800" i="1" dirty="0">
                <a:latin typeface="Times New Roman" pitchFamily="18" charset="0"/>
                <a:cs typeface="Times New Roman" pitchFamily="18" charset="0"/>
              </a:rPr>
              <a:t>t</a:t>
            </a:r>
            <a:r>
              <a:rPr lang="en-US" sz="2800" dirty="0"/>
              <a:t>, the state changes to </a:t>
            </a:r>
            <a:r>
              <a:rPr lang="en-US" sz="2800" i="1" dirty="0" err="1">
                <a:latin typeface="Times New Roman" pitchFamily="18" charset="0"/>
                <a:cs typeface="Times New Roman" pitchFamily="18" charset="0"/>
              </a:rPr>
              <a:t>X</a:t>
            </a:r>
            <a:r>
              <a:rPr lang="en-US" sz="2800" i="1" baseline="-25000" dirty="0" err="1">
                <a:latin typeface="Times New Roman" pitchFamily="18" charset="0"/>
                <a:cs typeface="Times New Roman" pitchFamily="18" charset="0"/>
              </a:rPr>
              <a:t>t</a:t>
            </a:r>
            <a:r>
              <a:rPr lang="en-US" sz="2800" dirty="0"/>
              <a:t> and we get a new observation </a:t>
            </a:r>
            <a:r>
              <a:rPr lang="en-US" sz="2800" i="1" dirty="0" err="1">
                <a:latin typeface="Times New Roman" pitchFamily="18" charset="0"/>
                <a:cs typeface="Times New Roman" pitchFamily="18" charset="0"/>
              </a:rPr>
              <a:t>Y</a:t>
            </a:r>
            <a:r>
              <a:rPr lang="en-US" sz="2800" i="1" baseline="-25000" dirty="0" err="1">
                <a:latin typeface="Times New Roman" pitchFamily="18" charset="0"/>
                <a:cs typeface="Times New Roman" pitchFamily="18" charset="0"/>
              </a:rPr>
              <a:t>t</a:t>
            </a:r>
            <a:endParaRPr lang="en-US" sz="2800" i="1" baseline="-25000" dirty="0">
              <a:latin typeface="Times New Roman" pitchFamily="18" charset="0"/>
              <a:cs typeface="Times New Roman" pitchFamily="18" charset="0"/>
            </a:endParaRPr>
          </a:p>
          <a:p>
            <a:r>
              <a:rPr lang="en-US" sz="2800" dirty="0"/>
              <a:t>Our goal is to recover the most likely state </a:t>
            </a:r>
            <a:r>
              <a:rPr lang="en-US" sz="2800" i="1" dirty="0" err="1"/>
              <a:t>X</a:t>
            </a:r>
            <a:r>
              <a:rPr lang="en-US" sz="2800" i="1" baseline="-25000" dirty="0" err="1"/>
              <a:t>t</a:t>
            </a:r>
            <a:r>
              <a:rPr lang="en-US" sz="2800" baseline="-25000" dirty="0"/>
              <a:t>  </a:t>
            </a:r>
            <a:r>
              <a:rPr lang="en-US" sz="2800" dirty="0"/>
              <a:t>given:</a:t>
            </a:r>
          </a:p>
          <a:p>
            <a:pPr lvl="1"/>
            <a:r>
              <a:rPr lang="en-US" sz="2400" dirty="0"/>
              <a:t>All observations so far, i.e. </a:t>
            </a:r>
            <a:r>
              <a:rPr lang="en-US" sz="2400" i="1" dirty="0"/>
              <a:t>y</a:t>
            </a:r>
            <a:r>
              <a:rPr lang="en-US" sz="2400" i="1" baseline="-25000" dirty="0"/>
              <a:t>1</a:t>
            </a:r>
            <a:r>
              <a:rPr lang="en-US" sz="2400" i="1" dirty="0"/>
              <a:t>, y</a:t>
            </a:r>
            <a:r>
              <a:rPr lang="en-US" sz="2400" i="1" baseline="-25000" dirty="0"/>
              <a:t>2</a:t>
            </a:r>
            <a:r>
              <a:rPr lang="en-US" sz="2400" i="1" dirty="0"/>
              <a:t>, …, </a:t>
            </a:r>
            <a:r>
              <a:rPr lang="en-US" sz="2400" i="1" dirty="0" err="1"/>
              <a:t>y</a:t>
            </a:r>
            <a:r>
              <a:rPr lang="en-US" sz="2400" i="1" baseline="-25000" dirty="0" err="1"/>
              <a:t>t</a:t>
            </a:r>
            <a:r>
              <a:rPr lang="en-US" sz="2400" i="1" dirty="0"/>
              <a:t> </a:t>
            </a:r>
          </a:p>
          <a:p>
            <a:pPr lvl="1"/>
            <a:r>
              <a:rPr lang="en-US" sz="2400" dirty="0"/>
              <a:t>Knowledge about dynamics of state transitions</a:t>
            </a:r>
          </a:p>
        </p:txBody>
      </p:sp>
      <p:pic>
        <p:nvPicPr>
          <p:cNvPr id="2" name="Picture 1" descr="fast_g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373" y="1117600"/>
            <a:ext cx="3048000" cy="2032000"/>
          </a:xfrm>
          <a:prstGeom prst="rect">
            <a:avLst/>
          </a:prstGeom>
        </p:spPr>
      </p:pic>
      <p:sp>
        <p:nvSpPr>
          <p:cNvPr id="6" name="TextBox 5"/>
          <p:cNvSpPr txBox="1"/>
          <p:nvPr/>
        </p:nvSpPr>
        <p:spPr>
          <a:xfrm>
            <a:off x="5963478" y="6570618"/>
            <a:ext cx="3180523"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r>
              <a:rPr lang="en-US" sz="1100" dirty="0">
                <a:solidFill>
                  <a:prstClr val="black"/>
                </a:solidFill>
              </a:rPr>
              <a:t> and Kristen </a:t>
            </a:r>
            <a:r>
              <a:rPr lang="en-US" sz="1100" dirty="0" err="1">
                <a:solidFill>
                  <a:prstClr val="black"/>
                </a:solidFill>
              </a:rPr>
              <a:t>Grauman</a:t>
            </a:r>
            <a:endParaRPr lang="en-US" sz="1100" dirty="0">
              <a:solidFill>
                <a:prstClr val="black"/>
              </a:solidFill>
            </a:endParaRPr>
          </a:p>
        </p:txBody>
      </p:sp>
      <p:grpSp>
        <p:nvGrpSpPr>
          <p:cNvPr id="7" name="Group 6"/>
          <p:cNvGrpSpPr/>
          <p:nvPr/>
        </p:nvGrpSpPr>
        <p:grpSpPr>
          <a:xfrm>
            <a:off x="5964707" y="3258455"/>
            <a:ext cx="3050787" cy="915979"/>
            <a:chOff x="1416680" y="5115100"/>
            <a:chExt cx="5205944" cy="1563050"/>
          </a:xfrm>
        </p:grpSpPr>
        <p:sp>
          <p:nvSpPr>
            <p:cNvPr id="8" name="Oval 10"/>
            <p:cNvSpPr>
              <a:spLocks noChangeArrowheads="1"/>
            </p:cNvSpPr>
            <p:nvPr/>
          </p:nvSpPr>
          <p:spPr bwMode="auto">
            <a:xfrm>
              <a:off x="2362200" y="5246688"/>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9" name="Text Box 11"/>
            <p:cNvSpPr txBox="1">
              <a:spLocks noChangeArrowheads="1"/>
            </p:cNvSpPr>
            <p:nvPr/>
          </p:nvSpPr>
          <p:spPr bwMode="auto">
            <a:xfrm>
              <a:off x="2355845" y="52752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1</a:t>
              </a:r>
            </a:p>
          </p:txBody>
        </p:sp>
        <p:sp>
          <p:nvSpPr>
            <p:cNvPr id="10" name="Oval 12"/>
            <p:cNvSpPr>
              <a:spLocks noChangeArrowheads="1"/>
            </p:cNvSpPr>
            <p:nvPr/>
          </p:nvSpPr>
          <p:spPr bwMode="auto">
            <a:xfrm>
              <a:off x="3271838"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1" name="Text Box 13"/>
            <p:cNvSpPr txBox="1">
              <a:spLocks noChangeArrowheads="1"/>
            </p:cNvSpPr>
            <p:nvPr/>
          </p:nvSpPr>
          <p:spPr bwMode="auto">
            <a:xfrm>
              <a:off x="3277868" y="52752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2</a:t>
              </a:r>
            </a:p>
          </p:txBody>
        </p:sp>
        <p:sp>
          <p:nvSpPr>
            <p:cNvPr id="12" name="Line 14"/>
            <p:cNvSpPr>
              <a:spLocks noChangeShapeType="1"/>
            </p:cNvSpPr>
            <p:nvPr/>
          </p:nvSpPr>
          <p:spPr bwMode="auto">
            <a:xfrm>
              <a:off x="2862263"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3" name="Line 15"/>
            <p:cNvSpPr>
              <a:spLocks noChangeShapeType="1"/>
            </p:cNvSpPr>
            <p:nvPr/>
          </p:nvSpPr>
          <p:spPr bwMode="auto">
            <a:xfrm>
              <a:off x="25892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4" name="Oval 16"/>
            <p:cNvSpPr>
              <a:spLocks noChangeArrowheads="1"/>
            </p:cNvSpPr>
            <p:nvPr/>
          </p:nvSpPr>
          <p:spPr bwMode="auto">
            <a:xfrm>
              <a:off x="2362200" y="6157913"/>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5" name="Text Box 17"/>
            <p:cNvSpPr txBox="1">
              <a:spLocks noChangeArrowheads="1"/>
            </p:cNvSpPr>
            <p:nvPr/>
          </p:nvSpPr>
          <p:spPr bwMode="auto">
            <a:xfrm>
              <a:off x="2343462" y="6186488"/>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baseline="-25000" dirty="0">
                  <a:solidFill>
                    <a:prstClr val="black"/>
                  </a:solidFill>
                </a:rPr>
                <a:t>1</a:t>
              </a:r>
            </a:p>
          </p:txBody>
        </p:sp>
        <p:sp>
          <p:nvSpPr>
            <p:cNvPr id="16" name="Line 18"/>
            <p:cNvSpPr>
              <a:spLocks noChangeShapeType="1"/>
            </p:cNvSpPr>
            <p:nvPr/>
          </p:nvSpPr>
          <p:spPr bwMode="auto">
            <a:xfrm>
              <a:off x="3500438"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17" name="Oval 19"/>
            <p:cNvSpPr>
              <a:spLocks noChangeArrowheads="1"/>
            </p:cNvSpPr>
            <p:nvPr/>
          </p:nvSpPr>
          <p:spPr bwMode="auto">
            <a:xfrm>
              <a:off x="3271838"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18" name="Text Box 20"/>
            <p:cNvSpPr txBox="1">
              <a:spLocks noChangeArrowheads="1"/>
            </p:cNvSpPr>
            <p:nvPr/>
          </p:nvSpPr>
          <p:spPr bwMode="auto">
            <a:xfrm>
              <a:off x="3253100" y="6186488"/>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a:solidFill>
                    <a:prstClr val="black"/>
                  </a:solidFill>
                </a:rPr>
                <a:t>Y</a:t>
              </a:r>
              <a:r>
                <a:rPr lang="en-US" sz="1050" b="0" baseline="-25000">
                  <a:solidFill>
                    <a:prstClr val="black"/>
                  </a:solidFill>
                </a:rPr>
                <a:t>2</a:t>
              </a:r>
            </a:p>
          </p:txBody>
        </p:sp>
        <p:sp>
          <p:nvSpPr>
            <p:cNvPr id="19" name="Line 21"/>
            <p:cNvSpPr>
              <a:spLocks noChangeShapeType="1"/>
            </p:cNvSpPr>
            <p:nvPr/>
          </p:nvSpPr>
          <p:spPr bwMode="auto">
            <a:xfrm>
              <a:off x="377348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0" name="Line 22"/>
            <p:cNvSpPr>
              <a:spLocks noChangeShapeType="1"/>
            </p:cNvSpPr>
            <p:nvPr/>
          </p:nvSpPr>
          <p:spPr bwMode="auto">
            <a:xfrm>
              <a:off x="569753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1" name="Oval 23"/>
            <p:cNvSpPr>
              <a:spLocks noChangeArrowheads="1"/>
            </p:cNvSpPr>
            <p:nvPr/>
          </p:nvSpPr>
          <p:spPr bwMode="auto">
            <a:xfrm>
              <a:off x="6107113"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2" name="Text Box 24"/>
            <p:cNvSpPr txBox="1">
              <a:spLocks noChangeArrowheads="1"/>
            </p:cNvSpPr>
            <p:nvPr/>
          </p:nvSpPr>
          <p:spPr bwMode="auto">
            <a:xfrm>
              <a:off x="6100757" y="5275263"/>
              <a:ext cx="5202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err="1">
                  <a:solidFill>
                    <a:prstClr val="black"/>
                  </a:solidFill>
                </a:rPr>
                <a:t>X</a:t>
              </a:r>
              <a:r>
                <a:rPr lang="en-US" sz="1050" b="0" i="1" baseline="-25000" dirty="0" err="1">
                  <a:solidFill>
                    <a:prstClr val="black"/>
                  </a:solidFill>
                </a:rPr>
                <a:t>t</a:t>
              </a:r>
              <a:endParaRPr lang="en-US" sz="1050" b="0" i="1" baseline="-25000" dirty="0">
                <a:solidFill>
                  <a:prstClr val="black"/>
                </a:solidFill>
              </a:endParaRPr>
            </a:p>
          </p:txBody>
        </p:sp>
        <p:sp>
          <p:nvSpPr>
            <p:cNvPr id="23" name="Line 25"/>
            <p:cNvSpPr>
              <a:spLocks noChangeShapeType="1"/>
            </p:cNvSpPr>
            <p:nvPr/>
          </p:nvSpPr>
          <p:spPr bwMode="auto">
            <a:xfrm>
              <a:off x="63357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4" name="Oval 26"/>
            <p:cNvSpPr>
              <a:spLocks noChangeArrowheads="1"/>
            </p:cNvSpPr>
            <p:nvPr/>
          </p:nvSpPr>
          <p:spPr bwMode="auto">
            <a:xfrm>
              <a:off x="6107113"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5" name="Text Box 27"/>
            <p:cNvSpPr txBox="1">
              <a:spLocks noChangeArrowheads="1"/>
            </p:cNvSpPr>
            <p:nvPr/>
          </p:nvSpPr>
          <p:spPr bwMode="auto">
            <a:xfrm>
              <a:off x="6102348" y="6186488"/>
              <a:ext cx="5202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err="1">
                  <a:solidFill>
                    <a:prstClr val="black"/>
                  </a:solidFill>
                </a:rPr>
                <a:t>Y</a:t>
              </a:r>
              <a:r>
                <a:rPr lang="en-US" sz="1050" b="0" i="1" baseline="-25000" dirty="0" err="1">
                  <a:solidFill>
                    <a:prstClr val="black"/>
                  </a:solidFill>
                </a:rPr>
                <a:t>t</a:t>
              </a:r>
              <a:endParaRPr lang="en-US" sz="1050" b="0" i="1" baseline="-25000" dirty="0">
                <a:solidFill>
                  <a:prstClr val="black"/>
                </a:solidFill>
              </a:endParaRPr>
            </a:p>
          </p:txBody>
        </p:sp>
        <p:sp>
          <p:nvSpPr>
            <p:cNvPr id="26" name="Text Box 28"/>
            <p:cNvSpPr txBox="1">
              <a:spLocks noChangeArrowheads="1"/>
            </p:cNvSpPr>
            <p:nvPr/>
          </p:nvSpPr>
          <p:spPr bwMode="auto">
            <a:xfrm>
              <a:off x="4170363" y="5115100"/>
              <a:ext cx="621484" cy="5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400" dirty="0">
                  <a:solidFill>
                    <a:prstClr val="black"/>
                  </a:solidFill>
                </a:rPr>
                <a:t>…</a:t>
              </a:r>
            </a:p>
          </p:txBody>
        </p:sp>
        <p:sp>
          <p:nvSpPr>
            <p:cNvPr id="27" name="Line 22"/>
            <p:cNvSpPr>
              <a:spLocks noChangeShapeType="1"/>
            </p:cNvSpPr>
            <p:nvPr/>
          </p:nvSpPr>
          <p:spPr bwMode="auto">
            <a:xfrm>
              <a:off x="4783138" y="5484813"/>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28" name="Oval 23"/>
            <p:cNvSpPr>
              <a:spLocks noChangeArrowheads="1"/>
            </p:cNvSpPr>
            <p:nvPr/>
          </p:nvSpPr>
          <p:spPr bwMode="auto">
            <a:xfrm>
              <a:off x="5192713" y="5257800"/>
              <a:ext cx="501650" cy="500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29" name="Text Box 24"/>
            <p:cNvSpPr txBox="1">
              <a:spLocks noChangeArrowheads="1"/>
            </p:cNvSpPr>
            <p:nvPr/>
          </p:nvSpPr>
          <p:spPr bwMode="auto">
            <a:xfrm>
              <a:off x="5139372" y="5286376"/>
              <a:ext cx="665250"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i="1" baseline="-25000" dirty="0">
                  <a:solidFill>
                    <a:prstClr val="black"/>
                  </a:solidFill>
                </a:rPr>
                <a:t>t-1</a:t>
              </a:r>
            </a:p>
          </p:txBody>
        </p:sp>
        <p:sp>
          <p:nvSpPr>
            <p:cNvPr id="30" name="Line 25"/>
            <p:cNvSpPr>
              <a:spLocks noChangeShapeType="1"/>
            </p:cNvSpPr>
            <p:nvPr/>
          </p:nvSpPr>
          <p:spPr bwMode="auto">
            <a:xfrm>
              <a:off x="5421313" y="5757863"/>
              <a:ext cx="0" cy="411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1" name="Oval 26"/>
            <p:cNvSpPr>
              <a:spLocks noChangeArrowheads="1"/>
            </p:cNvSpPr>
            <p:nvPr/>
          </p:nvSpPr>
          <p:spPr bwMode="auto">
            <a:xfrm>
              <a:off x="5192713" y="6169025"/>
              <a:ext cx="501650" cy="500063"/>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2" name="Text Box 27"/>
            <p:cNvSpPr txBox="1">
              <a:spLocks noChangeArrowheads="1"/>
            </p:cNvSpPr>
            <p:nvPr/>
          </p:nvSpPr>
          <p:spPr bwMode="auto">
            <a:xfrm>
              <a:off x="5126989" y="6197600"/>
              <a:ext cx="665250"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i="1" baseline="-25000" dirty="0">
                  <a:solidFill>
                    <a:prstClr val="black"/>
                  </a:solidFill>
                </a:rPr>
                <a:t>t-1</a:t>
              </a:r>
            </a:p>
          </p:txBody>
        </p:sp>
        <p:sp>
          <p:nvSpPr>
            <p:cNvPr id="33" name="Oval 10"/>
            <p:cNvSpPr>
              <a:spLocks noChangeArrowheads="1"/>
            </p:cNvSpPr>
            <p:nvPr/>
          </p:nvSpPr>
          <p:spPr bwMode="auto">
            <a:xfrm>
              <a:off x="1447800" y="5266863"/>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4" name="Line 14"/>
            <p:cNvSpPr>
              <a:spLocks noChangeShapeType="1"/>
            </p:cNvSpPr>
            <p:nvPr/>
          </p:nvSpPr>
          <p:spPr bwMode="auto">
            <a:xfrm>
              <a:off x="1947863" y="5493875"/>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5" name="Line 15"/>
            <p:cNvSpPr>
              <a:spLocks noChangeShapeType="1"/>
            </p:cNvSpPr>
            <p:nvPr/>
          </p:nvSpPr>
          <p:spPr bwMode="auto">
            <a:xfrm>
              <a:off x="1674813" y="5766925"/>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050">
                <a:solidFill>
                  <a:prstClr val="black"/>
                </a:solidFill>
                <a:latin typeface="Arial" charset="0"/>
              </a:endParaRPr>
            </a:p>
          </p:txBody>
        </p:sp>
        <p:sp>
          <p:nvSpPr>
            <p:cNvPr id="36" name="Oval 16"/>
            <p:cNvSpPr>
              <a:spLocks noChangeArrowheads="1"/>
            </p:cNvSpPr>
            <p:nvPr/>
          </p:nvSpPr>
          <p:spPr bwMode="auto">
            <a:xfrm>
              <a:off x="1447800" y="6178088"/>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z="1050">
                <a:solidFill>
                  <a:prstClr val="black"/>
                </a:solidFill>
                <a:latin typeface="Arial" charset="0"/>
              </a:endParaRPr>
            </a:p>
          </p:txBody>
        </p:sp>
        <p:sp>
          <p:nvSpPr>
            <p:cNvPr id="37" name="Text Box 17"/>
            <p:cNvSpPr txBox="1">
              <a:spLocks noChangeArrowheads="1"/>
            </p:cNvSpPr>
            <p:nvPr/>
          </p:nvSpPr>
          <p:spPr bwMode="auto">
            <a:xfrm>
              <a:off x="1416680" y="6206663"/>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Y</a:t>
              </a:r>
              <a:r>
                <a:rPr lang="en-US" sz="1050" b="0" baseline="-25000" dirty="0">
                  <a:solidFill>
                    <a:prstClr val="black"/>
                  </a:solidFill>
                </a:rPr>
                <a:t>0</a:t>
              </a:r>
            </a:p>
          </p:txBody>
        </p:sp>
        <p:sp>
          <p:nvSpPr>
            <p:cNvPr id="38" name="Text Box 11"/>
            <p:cNvSpPr txBox="1">
              <a:spLocks noChangeArrowheads="1"/>
            </p:cNvSpPr>
            <p:nvPr/>
          </p:nvSpPr>
          <p:spPr bwMode="auto">
            <a:xfrm>
              <a:off x="1428107" y="5310520"/>
              <a:ext cx="566776" cy="44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050" b="0" i="1" dirty="0">
                  <a:solidFill>
                    <a:prstClr val="black"/>
                  </a:solidFill>
                </a:rPr>
                <a:t>X</a:t>
              </a:r>
              <a:r>
                <a:rPr lang="en-US" sz="1050" b="0" baseline="-25000" dirty="0">
                  <a:solidFill>
                    <a:prstClr val="black"/>
                  </a:solidFill>
                </a:rPr>
                <a:t>0</a:t>
              </a:r>
            </a:p>
          </p:txBody>
        </p:sp>
      </p:grpSp>
    </p:spTree>
    <p:extLst>
      <p:ext uri="{BB962C8B-B14F-4D97-AF65-F5344CB8AC3E}">
        <p14:creationId xmlns:p14="http://schemas.microsoft.com/office/powerpoint/2010/main" val="1387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90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904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90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90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9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Steps of tracking</a:t>
            </a:r>
          </a:p>
        </p:txBody>
      </p:sp>
      <p:sp>
        <p:nvSpPr>
          <p:cNvPr id="1028" name="Rectangle 3"/>
          <p:cNvSpPr>
            <a:spLocks noGrp="1" noChangeArrowheads="1"/>
          </p:cNvSpPr>
          <p:nvPr>
            <p:ph type="body" idx="1"/>
          </p:nvPr>
        </p:nvSpPr>
        <p:spPr>
          <a:xfrm>
            <a:off x="457200" y="914400"/>
            <a:ext cx="8229600" cy="990600"/>
          </a:xfrm>
        </p:spPr>
        <p:txBody>
          <a:bodyPr>
            <a:normAutofit lnSpcReduction="10000"/>
          </a:bodyPr>
          <a:lstStyle/>
          <a:p>
            <a:pPr marL="495300" indent="-495300">
              <a:buFontTx/>
              <a:buChar char="•"/>
            </a:pPr>
            <a:r>
              <a:rPr lang="en-US" b="1" dirty="0"/>
              <a:t>Prediction:</a:t>
            </a:r>
            <a:r>
              <a:rPr lang="en-US" dirty="0"/>
              <a:t> What is the next state of the object given </a:t>
            </a:r>
            <a:r>
              <a:rPr lang="en-US" i="1" dirty="0"/>
              <a:t>past</a:t>
            </a:r>
            <a:r>
              <a:rPr lang="en-US" dirty="0"/>
              <a:t> measurements? </a:t>
            </a:r>
          </a:p>
          <a:p>
            <a:pPr marL="495300" indent="-495300">
              <a:buFontTx/>
              <a:buChar char="•"/>
            </a:pPr>
            <a:endParaRPr lang="en-US" dirty="0"/>
          </a:p>
          <a:p>
            <a:pPr marL="895350" lvl="1" indent="-495300"/>
            <a:endParaRPr lang="en-US" dirty="0"/>
          </a:p>
          <a:p>
            <a:pPr marL="400050" lvl="1" indent="0">
              <a:buNone/>
            </a:pPr>
            <a:endParaRPr lang="en-US" dirty="0"/>
          </a:p>
          <a:p>
            <a:pPr marL="895350" lvl="1" indent="-495300"/>
            <a:endParaRPr lang="en-US" dirty="0"/>
          </a:p>
        </p:txBody>
      </p:sp>
      <p:graphicFrame>
        <p:nvGraphicFramePr>
          <p:cNvPr id="1026" name="Object 4"/>
          <p:cNvGraphicFramePr>
            <a:graphicFrameLocks noChangeAspect="1"/>
          </p:cNvGraphicFramePr>
          <p:nvPr>
            <p:extLst/>
          </p:nvPr>
        </p:nvGraphicFramePr>
        <p:xfrm>
          <a:off x="2135188" y="2057400"/>
          <a:ext cx="4875212" cy="738188"/>
        </p:xfrm>
        <a:graphic>
          <a:graphicData uri="http://schemas.openxmlformats.org/presentationml/2006/ole">
            <mc:AlternateContent xmlns:mc="http://schemas.openxmlformats.org/markup-compatibility/2006">
              <mc:Choice xmlns:v="urn:schemas-microsoft-com:vml" Requires="v">
                <p:oleObj spid="_x0000_s1028" name="Equation" r:id="rId4" imgW="1675673" imgH="253890" progId="Equation.3">
                  <p:embed/>
                </p:oleObj>
              </mc:Choice>
              <mc:Fallback>
                <p:oleObj name="Equation" r:id="rId4" imgW="1675673"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2057400"/>
                        <a:ext cx="4875212"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2" name="TextBox 1"/>
          <p:cNvSpPr txBox="1"/>
          <p:nvPr/>
        </p:nvSpPr>
        <p:spPr>
          <a:xfrm>
            <a:off x="4521199" y="2195661"/>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Tree>
    <p:extLst>
      <p:ext uri="{BB962C8B-B14F-4D97-AF65-F5344CB8AC3E}">
        <p14:creationId xmlns:p14="http://schemas.microsoft.com/office/powerpoint/2010/main" val="7708998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r>
              <a:rPr lang="en-US"/>
              <a:t>Steps of tracking</a:t>
            </a:r>
          </a:p>
        </p:txBody>
      </p:sp>
      <p:sp>
        <p:nvSpPr>
          <p:cNvPr id="2053" name="Rectangle 3"/>
          <p:cNvSpPr>
            <a:spLocks noGrp="1" noChangeArrowheads="1"/>
          </p:cNvSpPr>
          <p:nvPr>
            <p:ph type="body" idx="1"/>
          </p:nvPr>
        </p:nvSpPr>
        <p:spPr>
          <a:xfrm>
            <a:off x="457200" y="914400"/>
            <a:ext cx="8229600" cy="4495800"/>
          </a:xfrm>
        </p:spPr>
        <p:txBody>
          <a:bodyPr>
            <a:normAutofit lnSpcReduction="10000"/>
          </a:bodyPr>
          <a:lstStyle/>
          <a:p>
            <a:pPr marL="495300" indent="-495300">
              <a:buFontTx/>
              <a:buChar char="•"/>
            </a:pPr>
            <a:r>
              <a:rPr lang="en-US" b="1" dirty="0"/>
              <a:t>Prediction:</a:t>
            </a:r>
            <a:r>
              <a:rPr lang="en-US" dirty="0"/>
              <a:t> What is the next state of the object given </a:t>
            </a:r>
            <a:r>
              <a:rPr lang="en-US" i="1" dirty="0"/>
              <a:t>past</a:t>
            </a:r>
            <a:r>
              <a:rPr lang="en-US" dirty="0"/>
              <a:t> measurements? </a:t>
            </a:r>
          </a:p>
          <a:p>
            <a:pPr marL="495300" indent="-495300">
              <a:buFontTx/>
              <a:buChar char="•"/>
            </a:pPr>
            <a:endParaRPr lang="en-US" dirty="0"/>
          </a:p>
          <a:p>
            <a:pPr marL="495300" indent="-495300"/>
            <a:endParaRPr lang="en-US" dirty="0"/>
          </a:p>
          <a:p>
            <a:pPr marL="495300" indent="-495300">
              <a:buFontTx/>
              <a:buChar char="•"/>
            </a:pPr>
            <a:r>
              <a:rPr lang="en-US" b="1" dirty="0"/>
              <a:t>Correction: </a:t>
            </a:r>
            <a:r>
              <a:rPr lang="en-US" dirty="0"/>
              <a:t>Compute an updated estimate of the state from prediction and measurements</a:t>
            </a:r>
            <a:br>
              <a:rPr lang="en-US" dirty="0"/>
            </a:br>
            <a:br>
              <a:rPr lang="en-US" dirty="0"/>
            </a:br>
            <a:br>
              <a:rPr lang="en-US" dirty="0"/>
            </a:br>
            <a:endParaRPr lang="en-US" dirty="0"/>
          </a:p>
          <a:p>
            <a:pPr marL="495300" indent="-495300">
              <a:buFontTx/>
              <a:buChar char="•"/>
            </a:pPr>
            <a:endParaRPr lang="en-US" dirty="0"/>
          </a:p>
          <a:p>
            <a:pPr marL="495300" indent="-495300">
              <a:buFontTx/>
              <a:buChar char="•"/>
            </a:pPr>
            <a:endParaRPr lang="en-US" dirty="0"/>
          </a:p>
          <a:p>
            <a:pPr marL="495300" indent="-495300">
              <a:buFontTx/>
              <a:buChar char="•"/>
            </a:pPr>
            <a:endParaRPr lang="en-US" dirty="0"/>
          </a:p>
          <a:p>
            <a:pPr marL="495300" indent="-495300">
              <a:buFontTx/>
              <a:buChar char="•"/>
            </a:pPr>
            <a:endParaRPr lang="en-US" dirty="0"/>
          </a:p>
        </p:txBody>
      </p:sp>
      <p:graphicFrame>
        <p:nvGraphicFramePr>
          <p:cNvPr id="2050" name="Object 4"/>
          <p:cNvGraphicFramePr>
            <a:graphicFrameLocks noChangeAspect="1"/>
          </p:cNvGraphicFramePr>
          <p:nvPr/>
        </p:nvGraphicFramePr>
        <p:xfrm>
          <a:off x="2135188" y="2057400"/>
          <a:ext cx="4875212" cy="738188"/>
        </p:xfrm>
        <a:graphic>
          <a:graphicData uri="http://schemas.openxmlformats.org/presentationml/2006/ole">
            <mc:AlternateContent xmlns:mc="http://schemas.openxmlformats.org/markup-compatibility/2006">
              <mc:Choice xmlns:v="urn:schemas-microsoft-com:vml" Requires="v">
                <p:oleObj spid="_x0000_s2054" name="Equation" r:id="rId4" imgW="1676160" imgH="253800" progId="Equation.3">
                  <p:embed/>
                </p:oleObj>
              </mc:Choice>
              <mc:Fallback>
                <p:oleObj name="Equation" r:id="rId4" imgW="167616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2057400"/>
                        <a:ext cx="4875212"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
          <p:cNvGraphicFramePr>
            <a:graphicFrameLocks noChangeAspect="1"/>
          </p:cNvGraphicFramePr>
          <p:nvPr/>
        </p:nvGraphicFramePr>
        <p:xfrm>
          <a:off x="1524000" y="4038600"/>
          <a:ext cx="6172200" cy="738188"/>
        </p:xfrm>
        <a:graphic>
          <a:graphicData uri="http://schemas.openxmlformats.org/presentationml/2006/ole">
            <mc:AlternateContent xmlns:mc="http://schemas.openxmlformats.org/markup-compatibility/2006">
              <mc:Choice xmlns:v="urn:schemas-microsoft-com:vml" Requires="v">
                <p:oleObj spid="_x0000_s2055" name="Equation" r:id="rId6" imgW="2120900" imgH="254000" progId="Equation.3">
                  <p:embed/>
                </p:oleObj>
              </mc:Choice>
              <mc:Fallback>
                <p:oleObj name="Equation" r:id="rId6" imgW="21209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038600"/>
                        <a:ext cx="6172200" cy="738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Oval 5"/>
          <p:cNvSpPr>
            <a:spLocks noChangeArrowheads="1"/>
          </p:cNvSpPr>
          <p:nvPr/>
        </p:nvSpPr>
        <p:spPr bwMode="auto">
          <a:xfrm>
            <a:off x="6248400" y="3962400"/>
            <a:ext cx="1371600" cy="838200"/>
          </a:xfrm>
          <a:prstGeom prst="ellipse">
            <a:avLst/>
          </a:prstGeom>
          <a:noFill/>
          <a:ln w="508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7" name="TextBox 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8" name="TextBox 7"/>
          <p:cNvSpPr txBox="1"/>
          <p:nvPr/>
        </p:nvSpPr>
        <p:spPr>
          <a:xfrm>
            <a:off x="4521199" y="2195661"/>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9" name="TextBox 8"/>
          <p:cNvSpPr txBox="1"/>
          <p:nvPr/>
        </p:nvSpPr>
        <p:spPr>
          <a:xfrm>
            <a:off x="3933371" y="4150667"/>
            <a:ext cx="413658" cy="461665"/>
          </a:xfrm>
          <a:prstGeom prst="rect">
            <a:avLst/>
          </a:prstGeom>
          <a:solidFill>
            <a:schemeClr val="bg1"/>
          </a:solidFill>
        </p:spPr>
        <p:txBody>
          <a:bodyPr wrap="square" rtlCol="0">
            <a:spAutoFit/>
          </a:bodyPr>
          <a:lstStyle/>
          <a:p>
            <a:r>
              <a:rPr lang="en-US" sz="2400" dirty="0">
                <a:solidFill>
                  <a:prstClr val="black"/>
                </a:solidFill>
              </a:rPr>
              <a:t>…</a:t>
            </a:r>
          </a:p>
        </p:txBody>
      </p:sp>
    </p:spTree>
    <p:extLst>
      <p:ext uri="{BB962C8B-B14F-4D97-AF65-F5344CB8AC3E}">
        <p14:creationId xmlns:p14="http://schemas.microsoft.com/office/powerpoint/2010/main" val="2386424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statement</a:t>
            </a:r>
          </a:p>
        </p:txBody>
      </p:sp>
      <p:sp>
        <p:nvSpPr>
          <p:cNvPr id="3" name="Content Placeholder 2"/>
          <p:cNvSpPr>
            <a:spLocks noGrp="1"/>
          </p:cNvSpPr>
          <p:nvPr>
            <p:ph idx="1"/>
          </p:nvPr>
        </p:nvSpPr>
        <p:spPr/>
        <p:txBody>
          <a:bodyPr/>
          <a:lstStyle/>
          <a:p>
            <a:r>
              <a:rPr lang="en-US" dirty="0"/>
              <a:t>We have models for</a:t>
            </a:r>
          </a:p>
          <a:p>
            <a:pPr marL="457200" lvl="1" indent="0">
              <a:buNone/>
            </a:pPr>
            <a:r>
              <a:rPr lang="en-US" dirty="0"/>
              <a:t>Likelihood of next state given current state (dynamics model):</a:t>
            </a:r>
          </a:p>
          <a:p>
            <a:pPr marL="457200" lvl="1" indent="0">
              <a:buNone/>
            </a:pPr>
            <a:endParaRPr lang="en-US" dirty="0"/>
          </a:p>
          <a:p>
            <a:pPr marL="457200" lvl="1" indent="0">
              <a:buNone/>
            </a:pPr>
            <a:r>
              <a:rPr lang="en-US" dirty="0"/>
              <a:t>Likelihood of observation given the state (observation or measurement model):</a:t>
            </a:r>
          </a:p>
          <a:p>
            <a:endParaRPr lang="en-US" dirty="0"/>
          </a:p>
          <a:p>
            <a:pPr marL="0" indent="0">
              <a:buNone/>
            </a:pPr>
            <a:endParaRPr lang="en-US" dirty="0"/>
          </a:p>
          <a:p>
            <a:r>
              <a:rPr lang="en-US" dirty="0"/>
              <a:t>We want to recover, for each </a:t>
            </a:r>
            <a:r>
              <a:rPr lang="en-US" dirty="0">
                <a:latin typeface="Times New Roman" pitchFamily="18" charset="0"/>
                <a:cs typeface="Times New Roman" pitchFamily="18" charset="0"/>
              </a:rPr>
              <a:t>t: </a:t>
            </a:r>
          </a:p>
        </p:txBody>
      </p:sp>
      <p:graphicFrame>
        <p:nvGraphicFramePr>
          <p:cNvPr id="4" name="Object 3"/>
          <p:cNvGraphicFramePr>
            <a:graphicFrameLocks noChangeAspect="1"/>
          </p:cNvGraphicFramePr>
          <p:nvPr>
            <p:extLst/>
          </p:nvPr>
        </p:nvGraphicFramePr>
        <p:xfrm>
          <a:off x="5129756" y="2242457"/>
          <a:ext cx="1519238" cy="552450"/>
        </p:xfrm>
        <a:graphic>
          <a:graphicData uri="http://schemas.openxmlformats.org/presentationml/2006/ole">
            <mc:AlternateContent xmlns:mc="http://schemas.openxmlformats.org/markup-compatibility/2006">
              <mc:Choice xmlns:v="urn:schemas-microsoft-com:vml" Requires="v">
                <p:oleObj spid="_x0000_s3080" name="Equation" r:id="rId3" imgW="698197" imgH="253890" progId="Equation.3">
                  <p:embed/>
                </p:oleObj>
              </mc:Choice>
              <mc:Fallback>
                <p:oleObj name="Equation" r:id="rId3" imgW="698197" imgH="25389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756" y="2242457"/>
                        <a:ext cx="1519238"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nvPr>
        </p:nvGraphicFramePr>
        <p:xfrm>
          <a:off x="5129756" y="4108269"/>
          <a:ext cx="1239837" cy="563562"/>
        </p:xfrm>
        <a:graphic>
          <a:graphicData uri="http://schemas.openxmlformats.org/presentationml/2006/ole">
            <mc:AlternateContent xmlns:mc="http://schemas.openxmlformats.org/markup-compatibility/2006">
              <mc:Choice xmlns:v="urn:schemas-microsoft-com:vml" Requires="v">
                <p:oleObj spid="_x0000_s3081" name="Equation" r:id="rId5" imgW="558558" imgH="253890" progId="Equation.3">
                  <p:embed/>
                </p:oleObj>
              </mc:Choice>
              <mc:Fallback>
                <p:oleObj name="Equation" r:id="rId5" imgW="558558"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9756" y="4108269"/>
                        <a:ext cx="1239837"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6291943" y="5199019"/>
          <a:ext cx="2073275" cy="552450"/>
        </p:xfrm>
        <a:graphic>
          <a:graphicData uri="http://schemas.openxmlformats.org/presentationml/2006/ole">
            <mc:AlternateContent xmlns:mc="http://schemas.openxmlformats.org/markup-compatibility/2006">
              <mc:Choice xmlns:v="urn:schemas-microsoft-com:vml" Requires="v">
                <p:oleObj spid="_x0000_s3082" name="Equation" r:id="rId7" imgW="952087" imgH="253890" progId="Equation.3">
                  <p:embed/>
                </p:oleObj>
              </mc:Choice>
              <mc:Fallback>
                <p:oleObj name="Equation" r:id="rId7" imgW="952087"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1943" y="5199019"/>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8" name="TextBox 7"/>
          <p:cNvSpPr txBox="1"/>
          <p:nvPr/>
        </p:nvSpPr>
        <p:spPr>
          <a:xfrm>
            <a:off x="7476309" y="5290578"/>
            <a:ext cx="325120" cy="369332"/>
          </a:xfrm>
          <a:prstGeom prst="rect">
            <a:avLst/>
          </a:prstGeom>
          <a:solidFill>
            <a:schemeClr val="bg1"/>
          </a:solidFill>
        </p:spPr>
        <p:txBody>
          <a:bodyPr wrap="square" rtlCol="0">
            <a:spAutoFit/>
          </a:bodyPr>
          <a:lstStyle/>
          <a:p>
            <a:r>
              <a:rPr lang="en-US" dirty="0">
                <a:solidFill>
                  <a:prstClr val="black"/>
                </a:solidFill>
              </a:rPr>
              <a:t>…</a:t>
            </a:r>
          </a:p>
        </p:txBody>
      </p:sp>
    </p:spTree>
    <p:extLst>
      <p:ext uri="{BB962C8B-B14F-4D97-AF65-F5344CB8AC3E}">
        <p14:creationId xmlns:p14="http://schemas.microsoft.com/office/powerpoint/2010/main" val="13669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The </a:t>
            </a:r>
            <a:r>
              <a:rPr lang="en-US" dirty="0" err="1"/>
              <a:t>Kalman</a:t>
            </a:r>
            <a:r>
              <a:rPr lang="en-US" dirty="0"/>
              <a:t> filter</a:t>
            </a:r>
          </a:p>
        </p:txBody>
      </p:sp>
      <p:sp>
        <p:nvSpPr>
          <p:cNvPr id="35843" name="Rectangle 3"/>
          <p:cNvSpPr>
            <a:spLocks noGrp="1" noChangeArrowheads="1"/>
          </p:cNvSpPr>
          <p:nvPr>
            <p:ph type="body" idx="1"/>
          </p:nvPr>
        </p:nvSpPr>
        <p:spPr>
          <a:xfrm>
            <a:off x="457200" y="914400"/>
            <a:ext cx="8001000" cy="5257800"/>
          </a:xfrm>
        </p:spPr>
        <p:txBody>
          <a:bodyPr>
            <a:normAutofit fontScale="92500"/>
          </a:bodyPr>
          <a:lstStyle/>
          <a:p>
            <a:pPr>
              <a:buFontTx/>
              <a:buChar char="•"/>
            </a:pPr>
            <a:r>
              <a:rPr lang="en-US" dirty="0"/>
              <a:t>Linear dynamics model: state undergoes linear transformation plus Gaussian noise</a:t>
            </a:r>
          </a:p>
          <a:p>
            <a:pPr>
              <a:buFontTx/>
              <a:buChar char="•"/>
            </a:pPr>
            <a:endParaRPr lang="en-US" dirty="0"/>
          </a:p>
          <a:p>
            <a:pPr>
              <a:buFontTx/>
              <a:buChar char="•"/>
            </a:pPr>
            <a:r>
              <a:rPr lang="en-US" dirty="0"/>
              <a:t>Observation model: measurement is linearly transformed state plus Gaussian noise</a:t>
            </a:r>
          </a:p>
          <a:p>
            <a:pPr>
              <a:buFontTx/>
              <a:buChar char="•"/>
            </a:pPr>
            <a:endParaRPr lang="en-US" dirty="0"/>
          </a:p>
          <a:p>
            <a:pPr>
              <a:buFontTx/>
              <a:buChar char="•"/>
            </a:pPr>
            <a:r>
              <a:rPr lang="en-US" dirty="0"/>
              <a:t>The predicted/corrected state distributions are Gaussian</a:t>
            </a:r>
          </a:p>
          <a:p>
            <a:pPr lvl="1"/>
            <a:r>
              <a:rPr lang="en-US" dirty="0"/>
              <a:t>You only need to maintain the mean and covariance</a:t>
            </a:r>
          </a:p>
          <a:p>
            <a:pPr lvl="1"/>
            <a:r>
              <a:rPr lang="en-US" dirty="0"/>
              <a:t>The calculations are easy</a:t>
            </a:r>
          </a:p>
          <a:p>
            <a:pPr>
              <a:buFontTx/>
              <a:buChar char="•"/>
            </a:pPr>
            <a:endParaRPr lang="en-US" dirty="0"/>
          </a:p>
          <a:p>
            <a:endParaRPr lang="en-US" dirty="0"/>
          </a:p>
          <a:p>
            <a:endParaRPr lang="en-US" dirty="0"/>
          </a:p>
        </p:txBody>
      </p:sp>
      <p:sp>
        <p:nvSpPr>
          <p:cNvPr id="4" name="TextBox 3"/>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Tree>
    <p:extLst>
      <p:ext uri="{BB962C8B-B14F-4D97-AF65-F5344CB8AC3E}">
        <p14:creationId xmlns:p14="http://schemas.microsoft.com/office/powerpoint/2010/main" val="16487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6200" y="0"/>
            <a:ext cx="4038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eaLnBrk="0" fontAlgn="base" hangingPunct="0">
              <a:spcBef>
                <a:spcPct val="0"/>
              </a:spcBef>
              <a:spcAft>
                <a:spcPct val="0"/>
              </a:spcAft>
              <a:defRPr/>
            </a:pPr>
            <a:r>
              <a:rPr lang="en-US" sz="3200" kern="0" dirty="0">
                <a:solidFill>
                  <a:prstClr val="black"/>
                </a:solidFill>
                <a:latin typeface="Arial" pitchFamily="34" charset="0"/>
                <a:cs typeface="Arial" pitchFamily="34" charset="0"/>
              </a:rPr>
              <a:t>Example: Constant velocity (1D points)</a:t>
            </a:r>
          </a:p>
        </p:txBody>
      </p:sp>
      <p:pic>
        <p:nvPicPr>
          <p:cNvPr id="5" name="Picture 4"/>
          <p:cNvPicPr>
            <a:picLocks noChangeAspect="1" noChangeArrowheads="1"/>
          </p:cNvPicPr>
          <p:nvPr/>
        </p:nvPicPr>
        <p:blipFill>
          <a:blip r:embed="rId2" cstate="print"/>
          <a:srcRect l="29494" t="54239" r="29120" b="1759"/>
          <a:stretch>
            <a:fillRect/>
          </a:stretch>
        </p:blipFill>
        <p:spPr bwMode="auto">
          <a:xfrm>
            <a:off x="2490787" y="1885950"/>
            <a:ext cx="4267200" cy="3276600"/>
          </a:xfrm>
          <a:prstGeom prst="rect">
            <a:avLst/>
          </a:prstGeom>
          <a:noFill/>
          <a:ln w="9525">
            <a:noFill/>
            <a:miter lim="800000"/>
            <a:headEnd/>
            <a:tailEnd/>
          </a:ln>
        </p:spPr>
      </p:pic>
      <p:sp>
        <p:nvSpPr>
          <p:cNvPr id="6" name="Rectangle 18"/>
          <p:cNvSpPr>
            <a:spLocks noChangeArrowheads="1"/>
          </p:cNvSpPr>
          <p:nvPr/>
        </p:nvSpPr>
        <p:spPr bwMode="auto">
          <a:xfrm>
            <a:off x="5556250" y="4541838"/>
            <a:ext cx="936625" cy="358775"/>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7" name="Text Box 19"/>
          <p:cNvSpPr txBox="1">
            <a:spLocks noChangeArrowheads="1"/>
          </p:cNvSpPr>
          <p:nvPr/>
        </p:nvSpPr>
        <p:spPr bwMode="auto">
          <a:xfrm>
            <a:off x="4252913" y="5043488"/>
            <a:ext cx="1081087" cy="430887"/>
          </a:xfrm>
          <a:prstGeom prst="rect">
            <a:avLst/>
          </a:prstGeom>
          <a:noFill/>
          <a:ln w="9525">
            <a:noFill/>
            <a:miter lim="800000"/>
            <a:headEnd/>
            <a:tailEnd/>
          </a:ln>
        </p:spPr>
        <p:txBody>
          <a:bodyPr>
            <a:spAutoFit/>
          </a:bodyPr>
          <a:lstStyle/>
          <a:p>
            <a:pPr fontAlgn="base">
              <a:spcBef>
                <a:spcPct val="50000"/>
              </a:spcBef>
              <a:spcAft>
                <a:spcPct val="0"/>
              </a:spcAft>
            </a:pPr>
            <a:r>
              <a:rPr lang="en-US" sz="2200" b="1" dirty="0">
                <a:solidFill>
                  <a:srgbClr val="000000"/>
                </a:solidFill>
                <a:latin typeface="Arial" pitchFamily="34" charset="0"/>
              </a:rPr>
              <a:t>time</a:t>
            </a:r>
          </a:p>
        </p:txBody>
      </p:sp>
      <p:sp>
        <p:nvSpPr>
          <p:cNvPr id="8" name="Rectangle 20"/>
          <p:cNvSpPr>
            <a:spLocks noChangeArrowheads="1"/>
          </p:cNvSpPr>
          <p:nvPr/>
        </p:nvSpPr>
        <p:spPr bwMode="auto">
          <a:xfrm>
            <a:off x="2819400" y="2057400"/>
            <a:ext cx="2268537" cy="360363"/>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ndParaRPr>
          </a:p>
        </p:txBody>
      </p:sp>
      <p:sp>
        <p:nvSpPr>
          <p:cNvPr id="9" name="Text Box 21"/>
          <p:cNvSpPr txBox="1">
            <a:spLocks noChangeArrowheads="1"/>
          </p:cNvSpPr>
          <p:nvPr/>
        </p:nvSpPr>
        <p:spPr bwMode="auto">
          <a:xfrm>
            <a:off x="3252787" y="2273300"/>
            <a:ext cx="2124075" cy="366713"/>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latin typeface="Arial" pitchFamily="34" charset="0"/>
              </a:rPr>
              <a:t>measurements</a:t>
            </a:r>
          </a:p>
        </p:txBody>
      </p:sp>
      <p:sp>
        <p:nvSpPr>
          <p:cNvPr id="10" name="Line 22"/>
          <p:cNvSpPr>
            <a:spLocks noChangeShapeType="1"/>
          </p:cNvSpPr>
          <p:nvPr/>
        </p:nvSpPr>
        <p:spPr bwMode="auto">
          <a:xfrm>
            <a:off x="3792537" y="2597150"/>
            <a:ext cx="250825" cy="180975"/>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latin typeface="Arial" pitchFamily="34" charset="0"/>
            </a:endParaRPr>
          </a:p>
        </p:txBody>
      </p:sp>
      <p:sp>
        <p:nvSpPr>
          <p:cNvPr id="11" name="Text Box 23"/>
          <p:cNvSpPr txBox="1">
            <a:spLocks noChangeArrowheads="1"/>
          </p:cNvSpPr>
          <p:nvPr/>
        </p:nvSpPr>
        <p:spPr bwMode="auto">
          <a:xfrm>
            <a:off x="4584700" y="3678238"/>
            <a:ext cx="2124075" cy="366712"/>
          </a:xfrm>
          <a:prstGeom prst="rect">
            <a:avLst/>
          </a:prstGeom>
          <a:noFill/>
          <a:ln w="9525">
            <a:noFill/>
            <a:miter lim="800000"/>
            <a:headEnd/>
            <a:tailEnd/>
          </a:ln>
        </p:spPr>
        <p:txBody>
          <a:bodyPr>
            <a:spAutoFit/>
          </a:bodyPr>
          <a:lstStyle/>
          <a:p>
            <a:pPr fontAlgn="base">
              <a:spcBef>
                <a:spcPct val="50000"/>
              </a:spcBef>
              <a:spcAft>
                <a:spcPct val="0"/>
              </a:spcAft>
            </a:pPr>
            <a:r>
              <a:rPr lang="en-US" dirty="0">
                <a:solidFill>
                  <a:srgbClr val="000000"/>
                </a:solidFill>
                <a:latin typeface="Arial" pitchFamily="34" charset="0"/>
              </a:rPr>
              <a:t>states</a:t>
            </a:r>
          </a:p>
        </p:txBody>
      </p:sp>
      <p:sp>
        <p:nvSpPr>
          <p:cNvPr id="12" name="Line 24"/>
          <p:cNvSpPr>
            <a:spLocks noChangeShapeType="1"/>
          </p:cNvSpPr>
          <p:nvPr/>
        </p:nvSpPr>
        <p:spPr bwMode="auto">
          <a:xfrm flipH="1" flipV="1">
            <a:off x="4332287" y="3533775"/>
            <a:ext cx="287338" cy="3238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a:solidFill>
                <a:srgbClr val="000000"/>
              </a:solidFill>
              <a:latin typeface="Arial" pitchFamily="34" charset="0"/>
            </a:endParaRPr>
          </a:p>
        </p:txBody>
      </p:sp>
      <p:cxnSp>
        <p:nvCxnSpPr>
          <p:cNvPr id="14" name="Straight Arrow Connector 13"/>
          <p:cNvCxnSpPr/>
          <p:nvPr/>
        </p:nvCxnSpPr>
        <p:spPr>
          <a:xfrm>
            <a:off x="4876800" y="5257800"/>
            <a:ext cx="1676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7" idx="1"/>
          </p:cNvCxnSpPr>
          <p:nvPr/>
        </p:nvCxnSpPr>
        <p:spPr>
          <a:xfrm>
            <a:off x="2819400" y="5226844"/>
            <a:ext cx="143351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663834" y="2397324"/>
            <a:ext cx="3091933" cy="430887"/>
          </a:xfrm>
          <a:prstGeom prst="rect">
            <a:avLst/>
          </a:prstGeom>
          <a:noFill/>
        </p:spPr>
        <p:txBody>
          <a:bodyPr wrap="square" rtlCol="0">
            <a:spAutoFit/>
          </a:bodyPr>
          <a:lstStyle/>
          <a:p>
            <a:r>
              <a:rPr lang="en-US" sz="2200" b="1" dirty="0">
                <a:solidFill>
                  <a:prstClr val="black"/>
                </a:solidFill>
                <a:latin typeface="Arial" pitchFamily="34" charset="0"/>
                <a:cs typeface="Arial" pitchFamily="34" charset="0"/>
              </a:rPr>
              <a:t>1 d position </a:t>
            </a:r>
          </a:p>
        </p:txBody>
      </p:sp>
      <p:sp>
        <p:nvSpPr>
          <p:cNvPr id="18" name="Rectangle 17"/>
          <p:cNvSpPr/>
          <p:nvPr/>
        </p:nvSpPr>
        <p:spPr>
          <a:xfrm>
            <a:off x="6553200" y="304800"/>
            <a:ext cx="2362200" cy="1524000"/>
          </a:xfrm>
          <a:prstGeom prst="rect">
            <a:avLst/>
          </a:prstGeom>
          <a:no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629400" y="9144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890267" y="1752600"/>
            <a:ext cx="3091933" cy="430887"/>
          </a:xfrm>
          <a:prstGeom prst="rect">
            <a:avLst/>
          </a:prstGeom>
          <a:noFill/>
        </p:spPr>
        <p:txBody>
          <a:bodyPr wrap="square" rtlCol="0">
            <a:spAutoFit/>
          </a:bodyPr>
          <a:lstStyle/>
          <a:p>
            <a:r>
              <a:rPr lang="en-US" sz="2200" b="1" dirty="0">
                <a:solidFill>
                  <a:prstClr val="black"/>
                </a:solidFill>
                <a:latin typeface="Arial" pitchFamily="34" charset="0"/>
                <a:cs typeface="Arial" pitchFamily="34" charset="0"/>
              </a:rPr>
              <a:t>1 d position </a:t>
            </a:r>
          </a:p>
        </p:txBody>
      </p:sp>
      <p:sp>
        <p:nvSpPr>
          <p:cNvPr id="22" name="TextBox 21"/>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Tree>
    <p:extLst>
      <p:ext uri="{BB962C8B-B14F-4D97-AF65-F5344CB8AC3E}">
        <p14:creationId xmlns:p14="http://schemas.microsoft.com/office/powerpoint/2010/main" val="27501917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27746E-6 L 0.225 4.27746E-6 " pathEditMode="relative" rAng="0" ptsTypes="AA">
                                      <p:cBhvr>
                                        <p:cTn id="6" dur="2000" fill="hold"/>
                                        <p:tgtEl>
                                          <p:spTgt spid="19"/>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7" grpId="0"/>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5" name="Rectangle 3"/>
          <p:cNvSpPr>
            <a:spLocks noGrp="1" noChangeArrowheads="1"/>
          </p:cNvSpPr>
          <p:nvPr>
            <p:ph type="body" idx="4294967295"/>
          </p:nvPr>
        </p:nvSpPr>
        <p:spPr>
          <a:xfrm>
            <a:off x="327025" y="1295400"/>
            <a:ext cx="7772400" cy="5257800"/>
          </a:xfrm>
        </p:spPr>
        <p:txBody>
          <a:bodyPr>
            <a:normAutofit/>
          </a:bodyPr>
          <a:lstStyle/>
          <a:p>
            <a:pPr>
              <a:buFontTx/>
              <a:buChar char="•"/>
            </a:pPr>
            <a:r>
              <a:rPr lang="en-US" sz="2800" dirty="0">
                <a:latin typeface="Arial" pitchFamily="34" charset="0"/>
                <a:cs typeface="Arial" pitchFamily="34" charset="0"/>
              </a:rPr>
              <a:t>State vector: position </a:t>
            </a:r>
            <a:r>
              <a:rPr lang="en-US" sz="2800" i="1" dirty="0">
                <a:latin typeface="Arial" pitchFamily="34" charset="0"/>
                <a:cs typeface="Arial" pitchFamily="34" charset="0"/>
              </a:rPr>
              <a:t>p</a:t>
            </a:r>
            <a:r>
              <a:rPr lang="en-US" sz="2800" dirty="0">
                <a:latin typeface="Arial" pitchFamily="34" charset="0"/>
                <a:cs typeface="Arial" pitchFamily="34" charset="0"/>
              </a:rPr>
              <a:t> and velocity </a:t>
            </a:r>
            <a:r>
              <a:rPr lang="en-US" sz="2800" i="1" dirty="0">
                <a:latin typeface="Arial" pitchFamily="34" charset="0"/>
                <a:cs typeface="Arial" pitchFamily="34" charset="0"/>
              </a:rPr>
              <a:t>v</a:t>
            </a: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br>
              <a:rPr lang="en-US" sz="2800" dirty="0">
                <a:latin typeface="Arial" pitchFamily="34" charset="0"/>
                <a:cs typeface="Arial" pitchFamily="34" charset="0"/>
              </a:rPr>
            </a:br>
            <a:endParaRPr lang="en-US" sz="2800" dirty="0">
              <a:latin typeface="Arial" pitchFamily="34" charset="0"/>
              <a:cs typeface="Arial" pitchFamily="34" charset="0"/>
            </a:endParaRPr>
          </a:p>
          <a:p>
            <a:pPr>
              <a:buFontTx/>
              <a:buChar char="•"/>
            </a:pPr>
            <a:r>
              <a:rPr lang="en-US" sz="2800" dirty="0">
                <a:latin typeface="Arial" pitchFamily="34" charset="0"/>
                <a:cs typeface="Arial" pitchFamily="34" charset="0"/>
              </a:rPr>
              <a:t>Measurement is position only</a:t>
            </a:r>
          </a:p>
        </p:txBody>
      </p:sp>
      <p:sp>
        <p:nvSpPr>
          <p:cNvPr id="1912834" name="Rectangle 2"/>
          <p:cNvSpPr>
            <a:spLocks noGrp="1" noChangeArrowheads="1"/>
          </p:cNvSpPr>
          <p:nvPr>
            <p:ph type="title" idx="4294967295"/>
          </p:nvPr>
        </p:nvSpPr>
        <p:spPr>
          <a:xfrm>
            <a:off x="76200" y="0"/>
            <a:ext cx="4038600" cy="1143000"/>
          </a:xfrm>
        </p:spPr>
        <p:txBody>
          <a:bodyPr>
            <a:noAutofit/>
          </a:bodyPr>
          <a:lstStyle/>
          <a:p>
            <a:pPr algn="l"/>
            <a:r>
              <a:rPr lang="en-US" sz="3200" dirty="0">
                <a:latin typeface="Arial" pitchFamily="34" charset="0"/>
                <a:cs typeface="Arial" pitchFamily="34" charset="0"/>
              </a:rPr>
              <a:t>Example: Constant velocity (1D points)</a:t>
            </a:r>
          </a:p>
        </p:txBody>
      </p:sp>
      <p:graphicFrame>
        <p:nvGraphicFramePr>
          <p:cNvPr id="1912836" name="Object 4"/>
          <p:cNvGraphicFramePr>
            <a:graphicFrameLocks noChangeAspect="1"/>
          </p:cNvGraphicFramePr>
          <p:nvPr/>
        </p:nvGraphicFramePr>
        <p:xfrm>
          <a:off x="3289300" y="2027238"/>
          <a:ext cx="2981325" cy="993775"/>
        </p:xfrm>
        <a:graphic>
          <a:graphicData uri="http://schemas.openxmlformats.org/presentationml/2006/ole">
            <mc:AlternateContent xmlns:mc="http://schemas.openxmlformats.org/markup-compatibility/2006">
              <mc:Choice xmlns:v="urn:schemas-microsoft-com:vml" Requires="v">
                <p:oleObj spid="_x0000_s4106" name="Equation" r:id="rId4" imgW="1371600" imgH="457200" progId="Equation.3">
                  <p:embed/>
                </p:oleObj>
              </mc:Choice>
              <mc:Fallback>
                <p:oleObj name="Equation" r:id="rId4" imgW="13716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9300" y="2027238"/>
                        <a:ext cx="2981325" cy="993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38" name="Object 6"/>
          <p:cNvGraphicFramePr>
            <a:graphicFrameLocks noChangeAspect="1"/>
          </p:cNvGraphicFramePr>
          <p:nvPr/>
        </p:nvGraphicFramePr>
        <p:xfrm>
          <a:off x="1449388" y="2019300"/>
          <a:ext cx="1333500" cy="1073150"/>
        </p:xfrm>
        <a:graphic>
          <a:graphicData uri="http://schemas.openxmlformats.org/presentationml/2006/ole">
            <mc:AlternateContent xmlns:mc="http://schemas.openxmlformats.org/markup-compatibility/2006">
              <mc:Choice xmlns:v="urn:schemas-microsoft-com:vml" Requires="v">
                <p:oleObj spid="_x0000_s4107" name="Equation" r:id="rId6" imgW="596900" imgH="482600" progId="Equation.3">
                  <p:embed/>
                </p:oleObj>
              </mc:Choice>
              <mc:Fallback>
                <p:oleObj name="Equation" r:id="rId6" imgW="5969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388" y="2019300"/>
                        <a:ext cx="1333500" cy="107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0" name="Object 8"/>
          <p:cNvGraphicFramePr>
            <a:graphicFrameLocks noChangeAspect="1"/>
          </p:cNvGraphicFramePr>
          <p:nvPr/>
        </p:nvGraphicFramePr>
        <p:xfrm>
          <a:off x="1565275" y="3065463"/>
          <a:ext cx="5657850" cy="1049337"/>
        </p:xfrm>
        <a:graphic>
          <a:graphicData uri="http://schemas.openxmlformats.org/presentationml/2006/ole">
            <mc:AlternateContent xmlns:mc="http://schemas.openxmlformats.org/markup-compatibility/2006">
              <mc:Choice xmlns:v="urn:schemas-microsoft-com:vml" Requires="v">
                <p:oleObj spid="_x0000_s4108" name="Equation" r:id="rId8" imgW="2603500" imgH="482600" progId="Equation.3">
                  <p:embed/>
                </p:oleObj>
              </mc:Choice>
              <mc:Fallback>
                <p:oleObj name="Equation" r:id="rId8" imgW="26035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5275" y="3065463"/>
                        <a:ext cx="5657850" cy="1049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12844" name="Object 12"/>
          <p:cNvGraphicFramePr>
            <a:graphicFrameLocks noChangeAspect="1"/>
          </p:cNvGraphicFramePr>
          <p:nvPr/>
        </p:nvGraphicFramePr>
        <p:xfrm>
          <a:off x="1603375" y="5022850"/>
          <a:ext cx="5048250" cy="1073150"/>
        </p:xfrm>
        <a:graphic>
          <a:graphicData uri="http://schemas.openxmlformats.org/presentationml/2006/ole">
            <mc:AlternateContent xmlns:mc="http://schemas.openxmlformats.org/markup-compatibility/2006">
              <mc:Choice xmlns:v="urn:schemas-microsoft-com:vml" Requires="v">
                <p:oleObj spid="_x0000_s4109" name="Equation" r:id="rId10" imgW="2260600" imgH="482600" progId="Equation.3">
                  <p:embed/>
                </p:oleObj>
              </mc:Choice>
              <mc:Fallback>
                <p:oleObj name="Equation" r:id="rId10" imgW="2260600" imgH="482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375" y="5022850"/>
                        <a:ext cx="5048250" cy="1073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sp>
        <p:nvSpPr>
          <p:cNvPr id="18" name="Rectangle 17"/>
          <p:cNvSpPr/>
          <p:nvPr/>
        </p:nvSpPr>
        <p:spPr>
          <a:xfrm>
            <a:off x="2181497" y="3265714"/>
            <a:ext cx="1854926" cy="613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2229395" y="5220789"/>
            <a:ext cx="1715588" cy="6139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862295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28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28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128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2107318" y="4677143"/>
            <a:ext cx="288290" cy="342265"/>
          </a:xfrm>
          <a:custGeom>
            <a:avLst/>
            <a:gdLst/>
            <a:ahLst/>
            <a:cxnLst/>
            <a:rect l="l" t="t" r="r" b="b"/>
            <a:pathLst>
              <a:path w="288289" h="342264">
                <a:moveTo>
                  <a:pt x="287876" y="341874"/>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2051633" y="4611018"/>
            <a:ext cx="80010" cy="86995"/>
          </a:xfrm>
          <a:custGeom>
            <a:avLst/>
            <a:gdLst/>
            <a:ahLst/>
            <a:cxnLst/>
            <a:rect l="l" t="t" r="r" b="b"/>
            <a:pathLst>
              <a:path w="80010" h="86995">
                <a:moveTo>
                  <a:pt x="79754" y="45874"/>
                </a:moveTo>
                <a:lnTo>
                  <a:pt x="0" y="0"/>
                </a:lnTo>
                <a:lnTo>
                  <a:pt x="31617" y="86399"/>
                </a:lnTo>
                <a:lnTo>
                  <a:pt x="79754" y="4587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2468224" y="4734021"/>
            <a:ext cx="2901950"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i</a:t>
            </a:r>
            <a:r>
              <a:rPr b="1" kern="0" spc="-5" dirty="0">
                <a:solidFill>
                  <a:sysClr val="windowText" lastClr="000000"/>
                </a:solidFill>
                <a:latin typeface="Arial"/>
                <a:cs typeface="Arial"/>
              </a:rPr>
              <a:t>mage</a:t>
            </a:r>
            <a:r>
              <a:rPr b="1" kern="0" spc="-25"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aptioning</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image -&gt; sequence of words</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2995332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p:txBody>
          <a:bodyPr/>
          <a:lstStyle/>
          <a:p>
            <a:r>
              <a:rPr lang="en-US" dirty="0"/>
              <a:t>Prediction and correction</a:t>
            </a:r>
          </a:p>
        </p:txBody>
      </p:sp>
      <p:sp>
        <p:nvSpPr>
          <p:cNvPr id="18437" name="Rectangle 3"/>
          <p:cNvSpPr>
            <a:spLocks noGrp="1" noChangeArrowheads="1"/>
          </p:cNvSpPr>
          <p:nvPr>
            <p:ph type="body" idx="1"/>
          </p:nvPr>
        </p:nvSpPr>
        <p:spPr/>
        <p:txBody>
          <a:bodyPr/>
          <a:lstStyle/>
          <a:p>
            <a:pPr marL="0" indent="0">
              <a:buNone/>
            </a:pPr>
            <a:r>
              <a:rPr lang="en-US" dirty="0"/>
              <a:t>   Prediction:</a:t>
            </a:r>
            <a:br>
              <a:rPr lang="en-US" dirty="0"/>
            </a:br>
            <a:br>
              <a:rPr lang="en-US" dirty="0"/>
            </a:br>
            <a:br>
              <a:rPr lang="en-US" dirty="0"/>
            </a:br>
            <a:br>
              <a:rPr lang="en-US" dirty="0"/>
            </a:br>
            <a:br>
              <a:rPr lang="en-US" dirty="0"/>
            </a:br>
            <a:endParaRPr lang="en-US" dirty="0"/>
          </a:p>
          <a:p>
            <a:pPr marL="0" indent="0">
              <a:buNone/>
            </a:pPr>
            <a:r>
              <a:rPr lang="en-US" dirty="0"/>
              <a:t>   Correction:</a:t>
            </a:r>
          </a:p>
        </p:txBody>
      </p:sp>
      <p:graphicFrame>
        <p:nvGraphicFramePr>
          <p:cNvPr id="18434" name="Object 4"/>
          <p:cNvGraphicFramePr>
            <a:graphicFrameLocks noGrp="1" noChangeAspect="1"/>
          </p:cNvGraphicFramePr>
          <p:nvPr>
            <p:ph sz="half" idx="4294967295"/>
          </p:nvPr>
        </p:nvGraphicFramePr>
        <p:xfrm>
          <a:off x="228600" y="1600200"/>
          <a:ext cx="8763000" cy="701675"/>
        </p:xfrm>
        <a:graphic>
          <a:graphicData uri="http://schemas.openxmlformats.org/presentationml/2006/ole">
            <mc:AlternateContent xmlns:mc="http://schemas.openxmlformats.org/markup-compatibility/2006">
              <mc:Choice xmlns:v="urn:schemas-microsoft-com:vml" Requires="v">
                <p:oleObj spid="_x0000_s5126" name="Equation" r:id="rId4" imgW="3492360" imgH="279360" progId="Equation.3">
                  <p:embed/>
                </p:oleObj>
              </mc:Choice>
              <mc:Fallback>
                <p:oleObj name="Equation" r:id="rId4" imgW="3492360" imgH="27936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8763000" cy="701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5"/>
          <p:cNvGraphicFramePr>
            <a:graphicFrameLocks noGrp="1" noChangeAspect="1"/>
          </p:cNvGraphicFramePr>
          <p:nvPr>
            <p:ph sz="half" idx="4294967295"/>
          </p:nvPr>
        </p:nvGraphicFramePr>
        <p:xfrm>
          <a:off x="228600" y="5237163"/>
          <a:ext cx="8610600" cy="1316037"/>
        </p:xfrm>
        <a:graphic>
          <a:graphicData uri="http://schemas.openxmlformats.org/presentationml/2006/ole">
            <mc:AlternateContent xmlns:mc="http://schemas.openxmlformats.org/markup-compatibility/2006">
              <mc:Choice xmlns:v="urn:schemas-microsoft-com:vml" Requires="v">
                <p:oleObj spid="_x0000_s5127" name="Equation" r:id="rId6" imgW="3162240" imgH="482400" progId="Equation.3">
                  <p:embed/>
                </p:oleObj>
              </mc:Choice>
              <mc:Fallback>
                <p:oleObj name="Equation" r:id="rId6" imgW="3162240" imgH="4824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5237163"/>
                        <a:ext cx="8610600" cy="1316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8" name="AutoShape 6"/>
          <p:cNvSpPr>
            <a:spLocks/>
          </p:cNvSpPr>
          <p:nvPr/>
        </p:nvSpPr>
        <p:spPr bwMode="auto">
          <a:xfrm rot="-5400000">
            <a:off x="4305300" y="1562100"/>
            <a:ext cx="304800" cy="1600200"/>
          </a:xfrm>
          <a:prstGeom prst="leftBrace">
            <a:avLst>
              <a:gd name="adj1" fmla="val 4375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39" name="Text Box 7"/>
          <p:cNvSpPr txBox="1">
            <a:spLocks noChangeArrowheads="1"/>
          </p:cNvSpPr>
          <p:nvPr/>
        </p:nvSpPr>
        <p:spPr bwMode="auto">
          <a:xfrm>
            <a:off x="3708400" y="2514600"/>
            <a:ext cx="147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dynamics</a:t>
            </a:r>
            <a:br>
              <a:rPr lang="en-US" b="0">
                <a:solidFill>
                  <a:srgbClr val="FF0000"/>
                </a:solidFill>
              </a:rPr>
            </a:br>
            <a:r>
              <a:rPr lang="en-US" b="0">
                <a:solidFill>
                  <a:srgbClr val="FF0000"/>
                </a:solidFill>
              </a:rPr>
              <a:t>model</a:t>
            </a:r>
          </a:p>
        </p:txBody>
      </p:sp>
      <p:sp>
        <p:nvSpPr>
          <p:cNvPr id="18440" name="AutoShape 8"/>
          <p:cNvSpPr>
            <a:spLocks/>
          </p:cNvSpPr>
          <p:nvPr/>
        </p:nvSpPr>
        <p:spPr bwMode="auto">
          <a:xfrm rot="-5400000">
            <a:off x="6553200" y="990600"/>
            <a:ext cx="304800" cy="2743200"/>
          </a:xfrm>
          <a:prstGeom prst="leftBrace">
            <a:avLst>
              <a:gd name="adj1" fmla="val 75000"/>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1" name="Text Box 9"/>
          <p:cNvSpPr txBox="1">
            <a:spLocks noChangeArrowheads="1"/>
          </p:cNvSpPr>
          <p:nvPr/>
        </p:nvSpPr>
        <p:spPr bwMode="auto">
          <a:xfrm>
            <a:off x="5334000" y="2514600"/>
            <a:ext cx="269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corrected estimate</a:t>
            </a:r>
            <a:br>
              <a:rPr lang="en-US" b="0">
                <a:solidFill>
                  <a:srgbClr val="FF0000"/>
                </a:solidFill>
              </a:rPr>
            </a:br>
            <a:r>
              <a:rPr lang="en-US" b="0">
                <a:solidFill>
                  <a:srgbClr val="FF0000"/>
                </a:solidFill>
              </a:rPr>
              <a:t>from previous step</a:t>
            </a:r>
          </a:p>
        </p:txBody>
      </p:sp>
      <p:sp>
        <p:nvSpPr>
          <p:cNvPr id="18442" name="AutoShape 10"/>
          <p:cNvSpPr>
            <a:spLocks/>
          </p:cNvSpPr>
          <p:nvPr/>
        </p:nvSpPr>
        <p:spPr bwMode="auto">
          <a:xfrm rot="5400000" flipV="1">
            <a:off x="4457700" y="4305300"/>
            <a:ext cx="381000" cy="1524000"/>
          </a:xfrm>
          <a:prstGeom prst="leftBrace">
            <a:avLst>
              <a:gd name="adj1" fmla="val 33333"/>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3" name="Text Box 11"/>
          <p:cNvSpPr txBox="1">
            <a:spLocks noChangeArrowheads="1"/>
          </p:cNvSpPr>
          <p:nvPr/>
        </p:nvSpPr>
        <p:spPr bwMode="auto">
          <a:xfrm>
            <a:off x="3797300" y="4038600"/>
            <a:ext cx="1762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observation</a:t>
            </a:r>
            <a:br>
              <a:rPr lang="en-US" b="0">
                <a:solidFill>
                  <a:srgbClr val="FF0000"/>
                </a:solidFill>
              </a:rPr>
            </a:br>
            <a:r>
              <a:rPr lang="en-US" b="0">
                <a:solidFill>
                  <a:srgbClr val="FF0000"/>
                </a:solidFill>
              </a:rPr>
              <a:t>model</a:t>
            </a:r>
          </a:p>
        </p:txBody>
      </p:sp>
      <p:sp>
        <p:nvSpPr>
          <p:cNvPr id="18444" name="AutoShape 12"/>
          <p:cNvSpPr>
            <a:spLocks/>
          </p:cNvSpPr>
          <p:nvPr/>
        </p:nvSpPr>
        <p:spPr bwMode="auto">
          <a:xfrm rot="5400000" flipV="1">
            <a:off x="6705600" y="3657600"/>
            <a:ext cx="381000" cy="2819400"/>
          </a:xfrm>
          <a:prstGeom prst="leftBrace">
            <a:avLst>
              <a:gd name="adj1" fmla="val 61667"/>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8445" name="Text Box 13"/>
          <p:cNvSpPr txBox="1">
            <a:spLocks noChangeArrowheads="1"/>
          </p:cNvSpPr>
          <p:nvPr/>
        </p:nvSpPr>
        <p:spPr bwMode="auto">
          <a:xfrm>
            <a:off x="6180138" y="4054475"/>
            <a:ext cx="14398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predicted</a:t>
            </a:r>
            <a:br>
              <a:rPr lang="en-US" b="0">
                <a:solidFill>
                  <a:srgbClr val="FF0000"/>
                </a:solidFill>
              </a:rPr>
            </a:br>
            <a:r>
              <a:rPr lang="en-US" b="0">
                <a:solidFill>
                  <a:srgbClr val="FF0000"/>
                </a:solidFill>
              </a:rPr>
              <a:t>estimate</a:t>
            </a:r>
          </a:p>
        </p:txBody>
      </p:sp>
      <p:sp>
        <p:nvSpPr>
          <p:cNvPr id="14" name="TextBox 13"/>
          <p:cNvSpPr txBox="1"/>
          <p:nvPr/>
        </p:nvSpPr>
        <p:spPr>
          <a:xfrm>
            <a:off x="7222435" y="6570618"/>
            <a:ext cx="1921566"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endParaRPr lang="en-US" sz="1100" dirty="0">
              <a:solidFill>
                <a:prstClr val="black"/>
              </a:solidFill>
            </a:endParaRPr>
          </a:p>
        </p:txBody>
      </p:sp>
      <p:sp>
        <p:nvSpPr>
          <p:cNvPr id="3" name="Arrow: Right 2"/>
          <p:cNvSpPr/>
          <p:nvPr/>
        </p:nvSpPr>
        <p:spPr>
          <a:xfrm rot="1456929">
            <a:off x="1722350" y="2981602"/>
            <a:ext cx="4621446" cy="718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Arrow: Right 16"/>
          <p:cNvSpPr/>
          <p:nvPr/>
        </p:nvSpPr>
        <p:spPr>
          <a:xfrm rot="20119139">
            <a:off x="1140016" y="3953623"/>
            <a:ext cx="4621446" cy="718930"/>
          </a:xfrm>
          <a:prstGeom prst="rightArrow">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rPr>
              <a:t>t++</a:t>
            </a:r>
          </a:p>
        </p:txBody>
      </p:sp>
      <p:sp>
        <p:nvSpPr>
          <p:cNvPr id="2" name="TextBox 1">
            <a:extLst>
              <a:ext uri="{FF2B5EF4-FFF2-40B4-BE49-F238E27FC236}">
                <a16:creationId xmlns:a16="http://schemas.microsoft.com/office/drawing/2014/main" id="{552C52F4-0B6F-402E-BEB5-9BA9ACA9DDB6}"/>
              </a:ext>
            </a:extLst>
          </p:cNvPr>
          <p:cNvSpPr txBox="1"/>
          <p:nvPr/>
        </p:nvSpPr>
        <p:spPr>
          <a:xfrm>
            <a:off x="6980999" y="344269"/>
            <a:ext cx="1858201" cy="646331"/>
          </a:xfrm>
          <a:prstGeom prst="rect">
            <a:avLst/>
          </a:prstGeom>
          <a:noFill/>
          <a:ln>
            <a:solidFill>
              <a:schemeClr val="tx1"/>
            </a:solidFill>
          </a:ln>
        </p:spPr>
        <p:txBody>
          <a:bodyPr wrap="none" rtlCol="0">
            <a:spAutoFit/>
          </a:bodyPr>
          <a:lstStyle/>
          <a:p>
            <a:pPr algn="r"/>
            <a:r>
              <a:rPr lang="en-US" dirty="0">
                <a:solidFill>
                  <a:prstClr val="black"/>
                </a:solidFill>
              </a:rPr>
              <a:t>See hidden slides </a:t>
            </a:r>
          </a:p>
          <a:p>
            <a:pPr algn="r"/>
            <a:r>
              <a:rPr lang="en-US" dirty="0">
                <a:solidFill>
                  <a:prstClr val="black"/>
                </a:solidFill>
              </a:rPr>
              <a:t>for derivation</a:t>
            </a:r>
          </a:p>
        </p:txBody>
      </p:sp>
      <p:sp>
        <p:nvSpPr>
          <p:cNvPr id="18" name="TextBox 17"/>
          <p:cNvSpPr txBox="1"/>
          <p:nvPr/>
        </p:nvSpPr>
        <p:spPr>
          <a:xfrm>
            <a:off x="1778953" y="171574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19" name="TextBox 18"/>
          <p:cNvSpPr txBox="1"/>
          <p:nvPr/>
        </p:nvSpPr>
        <p:spPr>
          <a:xfrm>
            <a:off x="6957701" y="1730716"/>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0" name="TextBox 19"/>
          <p:cNvSpPr txBox="1"/>
          <p:nvPr/>
        </p:nvSpPr>
        <p:spPr>
          <a:xfrm>
            <a:off x="1880553" y="5554643"/>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1" name="TextBox 20"/>
          <p:cNvSpPr txBox="1"/>
          <p:nvPr/>
        </p:nvSpPr>
        <p:spPr>
          <a:xfrm>
            <a:off x="7009054" y="529738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
        <p:nvSpPr>
          <p:cNvPr id="22" name="TextBox 21"/>
          <p:cNvSpPr txBox="1"/>
          <p:nvPr/>
        </p:nvSpPr>
        <p:spPr>
          <a:xfrm>
            <a:off x="6784005" y="5934910"/>
            <a:ext cx="369161" cy="461665"/>
          </a:xfrm>
          <a:prstGeom prst="rect">
            <a:avLst/>
          </a:prstGeom>
          <a:solidFill>
            <a:schemeClr val="bg1"/>
          </a:solidFill>
        </p:spPr>
        <p:txBody>
          <a:bodyPr wrap="square" rtlCol="0">
            <a:spAutoFit/>
          </a:bodyPr>
          <a:lstStyle/>
          <a:p>
            <a:r>
              <a:rPr lang="en-US" sz="2400" dirty="0">
                <a:solidFill>
                  <a:prstClr val="black"/>
                </a:solidFill>
              </a:rPr>
              <a:t>…</a:t>
            </a:r>
          </a:p>
        </p:txBody>
      </p:sp>
    </p:spTree>
    <p:extLst>
      <p:ext uri="{BB962C8B-B14F-4D97-AF65-F5344CB8AC3E}">
        <p14:creationId xmlns:p14="http://schemas.microsoft.com/office/powerpoint/2010/main" val="1111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l="19370" t="14322" r="10149" b="7161"/>
          <a:stretch>
            <a:fillRect/>
          </a:stretch>
        </p:blipFill>
        <p:spPr bwMode="auto">
          <a:xfrm>
            <a:off x="523875" y="1347788"/>
            <a:ext cx="6207125" cy="4919662"/>
          </a:xfrm>
          <a:prstGeom prst="rect">
            <a:avLst/>
          </a:prstGeom>
          <a:noFill/>
          <a:ln w="9525">
            <a:noFill/>
            <a:miter lim="800000"/>
            <a:headEnd/>
            <a:tailEnd/>
          </a:ln>
        </p:spPr>
      </p:pic>
      <p:sp>
        <p:nvSpPr>
          <p:cNvPr id="39939" name="Text Box 5"/>
          <p:cNvSpPr txBox="1">
            <a:spLocks noChangeArrowheads="1"/>
          </p:cNvSpPr>
          <p:nvPr/>
        </p:nvSpPr>
        <p:spPr bwMode="auto">
          <a:xfrm>
            <a:off x="2239963" y="1566863"/>
            <a:ext cx="3432175"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Kalman filter processing</a:t>
            </a:r>
          </a:p>
        </p:txBody>
      </p:sp>
      <p:sp>
        <p:nvSpPr>
          <p:cNvPr id="39940" name="Text Box 6"/>
          <p:cNvSpPr txBox="1">
            <a:spLocks noChangeArrowheads="1"/>
          </p:cNvSpPr>
          <p:nvPr/>
        </p:nvSpPr>
        <p:spPr bwMode="auto">
          <a:xfrm>
            <a:off x="3262313" y="6167438"/>
            <a:ext cx="2916237"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time</a:t>
            </a:r>
          </a:p>
        </p:txBody>
      </p:sp>
      <p:sp>
        <p:nvSpPr>
          <p:cNvPr id="39941" name="Text Box 7"/>
          <p:cNvSpPr txBox="1">
            <a:spLocks noChangeArrowheads="1"/>
          </p:cNvSpPr>
          <p:nvPr/>
        </p:nvSpPr>
        <p:spPr bwMode="auto">
          <a:xfrm>
            <a:off x="5740400" y="1785938"/>
            <a:ext cx="3403600" cy="2031325"/>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b="1" dirty="0">
                <a:solidFill>
                  <a:srgbClr val="C00000"/>
                </a:solidFill>
              </a:rPr>
              <a:t>o state</a:t>
            </a:r>
          </a:p>
          <a:p>
            <a:pPr fontAlgn="base">
              <a:spcBef>
                <a:spcPct val="50000"/>
              </a:spcBef>
              <a:spcAft>
                <a:spcPct val="0"/>
              </a:spcAft>
            </a:pPr>
            <a:r>
              <a:rPr lang="en-US" dirty="0">
                <a:solidFill>
                  <a:srgbClr val="000000"/>
                </a:solidFill>
              </a:rPr>
              <a:t>x measurement</a:t>
            </a:r>
          </a:p>
          <a:p>
            <a:pPr fontAlgn="base">
              <a:spcBef>
                <a:spcPct val="50000"/>
              </a:spcBef>
              <a:spcAft>
                <a:spcPct val="0"/>
              </a:spcAft>
            </a:pPr>
            <a:r>
              <a:rPr lang="en-US" dirty="0">
                <a:solidFill>
                  <a:srgbClr val="000000"/>
                </a:solidFill>
              </a:rPr>
              <a:t>*  predicted mean estimate</a:t>
            </a:r>
          </a:p>
          <a:p>
            <a:pPr fontAlgn="base">
              <a:spcBef>
                <a:spcPct val="50000"/>
              </a:spcBef>
              <a:spcAft>
                <a:spcPct val="0"/>
              </a:spcAft>
            </a:pPr>
            <a:r>
              <a:rPr lang="en-US" dirty="0">
                <a:solidFill>
                  <a:srgbClr val="000000"/>
                </a:solidFill>
              </a:rPr>
              <a:t>+ corrected mean estimate</a:t>
            </a:r>
          </a:p>
          <a:p>
            <a:pPr fontAlgn="base">
              <a:spcBef>
                <a:spcPct val="50000"/>
              </a:spcBef>
              <a:spcAft>
                <a:spcPct val="0"/>
              </a:spcAft>
            </a:pPr>
            <a:r>
              <a:rPr lang="en-US" dirty="0">
                <a:solidFill>
                  <a:srgbClr val="000000"/>
                </a:solidFill>
              </a:rPr>
              <a:t>bars:  variance estimates</a:t>
            </a:r>
          </a:p>
        </p:txBody>
      </p:sp>
      <p:sp>
        <p:nvSpPr>
          <p:cNvPr id="8"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39943" name="Text Box 6"/>
          <p:cNvSpPr txBox="1">
            <a:spLocks noChangeArrowheads="1"/>
          </p:cNvSpPr>
          <p:nvPr/>
        </p:nvSpPr>
        <p:spPr bwMode="auto">
          <a:xfrm rot="-5400000">
            <a:off x="-1155700" y="2511425"/>
            <a:ext cx="2916238" cy="369888"/>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position</a:t>
            </a:r>
          </a:p>
        </p:txBody>
      </p:sp>
      <p:grpSp>
        <p:nvGrpSpPr>
          <p:cNvPr id="2" name="Group 8"/>
          <p:cNvGrpSpPr/>
          <p:nvPr/>
        </p:nvGrpSpPr>
        <p:grpSpPr>
          <a:xfrm>
            <a:off x="4800600" y="5181600"/>
            <a:ext cx="4594226" cy="1955801"/>
            <a:chOff x="4322762" y="3200400"/>
            <a:chExt cx="4594226" cy="1955801"/>
          </a:xfrm>
        </p:grpSpPr>
        <p:sp>
          <p:nvSpPr>
            <p:cNvPr id="10" name="Rectangle 9"/>
            <p:cNvSpPr/>
            <p:nvPr/>
          </p:nvSpPr>
          <p:spPr>
            <a:xfrm>
              <a:off x="4322762" y="4462464"/>
              <a:ext cx="1752600" cy="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nvGrpSpPr>
            <p:cNvPr id="3" name="Group 21"/>
            <p:cNvGrpSpPr/>
            <p:nvPr/>
          </p:nvGrpSpPr>
          <p:grpSpPr>
            <a:xfrm>
              <a:off x="4800600" y="3200400"/>
              <a:ext cx="3735388" cy="1371600"/>
              <a:chOff x="4875212" y="4572000"/>
              <a:chExt cx="3735388" cy="1371600"/>
            </a:xfrm>
          </p:grpSpPr>
          <p:pic>
            <p:nvPicPr>
              <p:cNvPr id="14" name="Picture 14" descr="C:\Documents and Settings\grauman\Desktop\ims\Image011.bmp"/>
              <p:cNvPicPr>
                <a:picLocks noChangeAspect="1" noChangeArrowheads="1"/>
              </p:cNvPicPr>
              <p:nvPr/>
            </p:nvPicPr>
            <p:blipFill>
              <a:blip r:embed="rId4" cstate="print"/>
              <a:srcRect/>
              <a:stretch>
                <a:fillRect/>
              </a:stretch>
            </p:blipFill>
            <p:spPr bwMode="auto">
              <a:xfrm>
                <a:off x="4875212" y="4572000"/>
                <a:ext cx="1828800" cy="1371600"/>
              </a:xfrm>
              <a:prstGeom prst="rect">
                <a:avLst/>
              </a:prstGeom>
              <a:noFill/>
              <a:ln w="9525">
                <a:noFill/>
                <a:miter lim="800000"/>
                <a:headEnd/>
                <a:tailEnd/>
              </a:ln>
            </p:spPr>
          </p:pic>
          <p:pic>
            <p:nvPicPr>
              <p:cNvPr id="15" name="Picture 16" descr="C:\Documents and Settings\grauman\Desktop\ims\Image038.bmp"/>
              <p:cNvPicPr>
                <a:picLocks noChangeAspect="1" noChangeArrowheads="1"/>
              </p:cNvPicPr>
              <p:nvPr/>
            </p:nvPicPr>
            <p:blipFill>
              <a:blip r:embed="rId5" cstate="print"/>
              <a:srcRect/>
              <a:stretch>
                <a:fillRect/>
              </a:stretch>
            </p:blipFill>
            <p:spPr bwMode="auto">
              <a:xfrm>
                <a:off x="6781800" y="4572000"/>
                <a:ext cx="1828800" cy="1371600"/>
              </a:xfrm>
              <a:prstGeom prst="rect">
                <a:avLst/>
              </a:prstGeom>
              <a:noFill/>
              <a:ln w="9525">
                <a:noFill/>
                <a:miter lim="800000"/>
                <a:headEnd/>
                <a:tailEnd/>
              </a:ln>
            </p:spPr>
          </p:pic>
          <p:sp>
            <p:nvSpPr>
              <p:cNvPr id="16" name="Rectangle 15"/>
              <p:cNvSpPr/>
              <p:nvPr/>
            </p:nvSpPr>
            <p:spPr>
              <a:xfrm>
                <a:off x="7620000" y="54848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7" name="Straight Arrow Connector 16"/>
              <p:cNvCxnSpPr/>
              <p:nvPr/>
            </p:nvCxnSpPr>
            <p:spPr>
              <a:xfrm rot="10800000" flipV="1">
                <a:off x="5257801" y="56673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364413" y="54625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Rectangle 18"/>
              <p:cNvSpPr/>
              <p:nvPr/>
            </p:nvSpPr>
            <p:spPr>
              <a:xfrm>
                <a:off x="6781800" y="45720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nvSpPr>
            <p:spPr>
              <a:xfrm>
                <a:off x="7516813" y="54864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2" name="TextBox 11"/>
            <p:cNvSpPr txBox="1"/>
            <p:nvPr/>
          </p:nvSpPr>
          <p:spPr>
            <a:xfrm>
              <a:off x="5259388" y="4583668"/>
              <a:ext cx="1905000" cy="369332"/>
            </a:xfrm>
            <a:prstGeom prst="rect">
              <a:avLst/>
            </a:prstGeom>
            <a:noFill/>
          </p:spPr>
          <p:txBody>
            <a:bodyPr wrap="square" rtlCol="0">
              <a:spAutoFit/>
            </a:bodyPr>
            <a:lstStyle/>
            <a:p>
              <a:r>
                <a:rPr lang="en-US" dirty="0">
                  <a:solidFill>
                    <a:srgbClr val="000000"/>
                  </a:solidFill>
                </a:rPr>
                <a:t>Time t</a:t>
              </a:r>
            </a:p>
          </p:txBody>
        </p:sp>
        <p:sp>
          <p:nvSpPr>
            <p:cNvPr id="13" name="TextBox 12"/>
            <p:cNvSpPr txBox="1"/>
            <p:nvPr/>
          </p:nvSpPr>
          <p:spPr>
            <a:xfrm>
              <a:off x="7011988" y="4572000"/>
              <a:ext cx="1905000" cy="369332"/>
            </a:xfrm>
            <a:prstGeom prst="rect">
              <a:avLst/>
            </a:prstGeom>
            <a:noFill/>
          </p:spPr>
          <p:txBody>
            <a:bodyPr wrap="square" rtlCol="0">
              <a:spAutoFit/>
            </a:bodyPr>
            <a:lstStyle/>
            <a:p>
              <a:r>
                <a:rPr lang="en-US" dirty="0">
                  <a:solidFill>
                    <a:srgbClr val="000000"/>
                  </a:solidFill>
                </a:rPr>
                <a:t>Time t+1</a:t>
              </a:r>
            </a:p>
          </p:txBody>
        </p:sp>
      </p:grpSp>
      <p:sp>
        <p:nvSpPr>
          <p:cNvPr id="22" name="TextBox 21"/>
          <p:cNvSpPr txBox="1"/>
          <p:nvPr/>
        </p:nvSpPr>
        <p:spPr>
          <a:xfrm>
            <a:off x="-1" y="6596390"/>
            <a:ext cx="2496457"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408411932"/>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l="19370" t="14322" r="10149" b="7161"/>
          <a:stretch>
            <a:fillRect/>
          </a:stretch>
        </p:blipFill>
        <p:spPr bwMode="auto">
          <a:xfrm>
            <a:off x="523875" y="1347788"/>
            <a:ext cx="6207125" cy="4919662"/>
          </a:xfrm>
          <a:prstGeom prst="rect">
            <a:avLst/>
          </a:prstGeom>
          <a:noFill/>
          <a:ln w="9525">
            <a:noFill/>
            <a:miter lim="800000"/>
            <a:headEnd/>
            <a:tailEnd/>
          </a:ln>
        </p:spPr>
      </p:pic>
      <p:sp>
        <p:nvSpPr>
          <p:cNvPr id="39939" name="Text Box 5"/>
          <p:cNvSpPr txBox="1">
            <a:spLocks noChangeArrowheads="1"/>
          </p:cNvSpPr>
          <p:nvPr/>
        </p:nvSpPr>
        <p:spPr bwMode="auto">
          <a:xfrm>
            <a:off x="2239963" y="1566863"/>
            <a:ext cx="3432175"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Kalman filter processing</a:t>
            </a:r>
          </a:p>
        </p:txBody>
      </p:sp>
      <p:sp>
        <p:nvSpPr>
          <p:cNvPr id="39940" name="Text Box 6"/>
          <p:cNvSpPr txBox="1">
            <a:spLocks noChangeArrowheads="1"/>
          </p:cNvSpPr>
          <p:nvPr/>
        </p:nvSpPr>
        <p:spPr bwMode="auto">
          <a:xfrm>
            <a:off x="3262313" y="6167438"/>
            <a:ext cx="2916237"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time</a:t>
            </a:r>
          </a:p>
        </p:txBody>
      </p:sp>
      <p:sp>
        <p:nvSpPr>
          <p:cNvPr id="39941" name="Text Box 7"/>
          <p:cNvSpPr txBox="1">
            <a:spLocks noChangeArrowheads="1"/>
          </p:cNvSpPr>
          <p:nvPr/>
        </p:nvSpPr>
        <p:spPr bwMode="auto">
          <a:xfrm>
            <a:off x="5740400" y="1785938"/>
            <a:ext cx="3403600" cy="2031325"/>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b="1" dirty="0">
                <a:solidFill>
                  <a:srgbClr val="C00000"/>
                </a:solidFill>
              </a:rPr>
              <a:t>o state</a:t>
            </a:r>
          </a:p>
          <a:p>
            <a:pPr fontAlgn="base">
              <a:spcBef>
                <a:spcPct val="50000"/>
              </a:spcBef>
              <a:spcAft>
                <a:spcPct val="0"/>
              </a:spcAft>
            </a:pPr>
            <a:r>
              <a:rPr lang="en-US" dirty="0">
                <a:solidFill>
                  <a:srgbClr val="000000"/>
                </a:solidFill>
              </a:rPr>
              <a:t>x measurement</a:t>
            </a:r>
          </a:p>
          <a:p>
            <a:pPr fontAlgn="base">
              <a:spcBef>
                <a:spcPct val="50000"/>
              </a:spcBef>
              <a:spcAft>
                <a:spcPct val="0"/>
              </a:spcAft>
            </a:pPr>
            <a:r>
              <a:rPr lang="en-US" dirty="0">
                <a:solidFill>
                  <a:srgbClr val="000000"/>
                </a:solidFill>
              </a:rPr>
              <a:t>*  predicted mean estimate</a:t>
            </a:r>
          </a:p>
          <a:p>
            <a:pPr fontAlgn="base">
              <a:spcBef>
                <a:spcPct val="50000"/>
              </a:spcBef>
              <a:spcAft>
                <a:spcPct val="0"/>
              </a:spcAft>
            </a:pPr>
            <a:r>
              <a:rPr lang="en-US" dirty="0">
                <a:solidFill>
                  <a:srgbClr val="000000"/>
                </a:solidFill>
              </a:rPr>
              <a:t>+ corrected mean estimate</a:t>
            </a:r>
          </a:p>
          <a:p>
            <a:pPr fontAlgn="base">
              <a:spcBef>
                <a:spcPct val="50000"/>
              </a:spcBef>
              <a:spcAft>
                <a:spcPct val="0"/>
              </a:spcAft>
            </a:pPr>
            <a:r>
              <a:rPr lang="en-US" dirty="0">
                <a:solidFill>
                  <a:srgbClr val="000000"/>
                </a:solidFill>
              </a:rPr>
              <a:t>bars:  variance estimates</a:t>
            </a:r>
          </a:p>
        </p:txBody>
      </p:sp>
      <p:sp>
        <p:nvSpPr>
          <p:cNvPr id="8"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39943" name="Text Box 6"/>
          <p:cNvSpPr txBox="1">
            <a:spLocks noChangeArrowheads="1"/>
          </p:cNvSpPr>
          <p:nvPr/>
        </p:nvSpPr>
        <p:spPr bwMode="auto">
          <a:xfrm rot="-5400000">
            <a:off x="-1155700" y="2511425"/>
            <a:ext cx="2916238" cy="369888"/>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position</a:t>
            </a:r>
          </a:p>
        </p:txBody>
      </p:sp>
      <p:sp>
        <p:nvSpPr>
          <p:cNvPr id="9" name="Freeform 8"/>
          <p:cNvSpPr/>
          <p:nvPr/>
        </p:nvSpPr>
        <p:spPr>
          <a:xfrm>
            <a:off x="1169581" y="3363432"/>
            <a:ext cx="4338084" cy="1889052"/>
          </a:xfrm>
          <a:custGeom>
            <a:avLst/>
            <a:gdLst>
              <a:gd name="connsiteX0" fmla="*/ 0 w 4338084"/>
              <a:gd name="connsiteY0" fmla="*/ 1889052 h 1889052"/>
              <a:gd name="connsiteX1" fmla="*/ 212652 w 4338084"/>
              <a:gd name="connsiteY1" fmla="*/ 1761461 h 1889052"/>
              <a:gd name="connsiteX2" fmla="*/ 425303 w 4338084"/>
              <a:gd name="connsiteY2" fmla="*/ 1612605 h 1889052"/>
              <a:gd name="connsiteX3" fmla="*/ 680484 w 4338084"/>
              <a:gd name="connsiteY3" fmla="*/ 1485015 h 1889052"/>
              <a:gd name="connsiteX4" fmla="*/ 871870 w 4338084"/>
              <a:gd name="connsiteY4" fmla="*/ 1421219 h 1889052"/>
              <a:gd name="connsiteX5" fmla="*/ 1105786 w 4338084"/>
              <a:gd name="connsiteY5" fmla="*/ 1293628 h 1889052"/>
              <a:gd name="connsiteX6" fmla="*/ 1360968 w 4338084"/>
              <a:gd name="connsiteY6" fmla="*/ 1166038 h 1889052"/>
              <a:gd name="connsiteX7" fmla="*/ 1616149 w 4338084"/>
              <a:gd name="connsiteY7" fmla="*/ 1038447 h 1889052"/>
              <a:gd name="connsiteX8" fmla="*/ 1828800 w 4338084"/>
              <a:gd name="connsiteY8" fmla="*/ 868326 h 1889052"/>
              <a:gd name="connsiteX9" fmla="*/ 2020186 w 4338084"/>
              <a:gd name="connsiteY9" fmla="*/ 783266 h 1889052"/>
              <a:gd name="connsiteX10" fmla="*/ 2296633 w 4338084"/>
              <a:gd name="connsiteY10" fmla="*/ 676940 h 1889052"/>
              <a:gd name="connsiteX11" fmla="*/ 2551814 w 4338084"/>
              <a:gd name="connsiteY11" fmla="*/ 570615 h 1889052"/>
              <a:gd name="connsiteX12" fmla="*/ 2764466 w 4338084"/>
              <a:gd name="connsiteY12" fmla="*/ 464289 h 1889052"/>
              <a:gd name="connsiteX13" fmla="*/ 2955852 w 4338084"/>
              <a:gd name="connsiteY13" fmla="*/ 421759 h 1889052"/>
              <a:gd name="connsiteX14" fmla="*/ 3189768 w 4338084"/>
              <a:gd name="connsiteY14" fmla="*/ 357963 h 1889052"/>
              <a:gd name="connsiteX15" fmla="*/ 3402419 w 4338084"/>
              <a:gd name="connsiteY15" fmla="*/ 294168 h 1889052"/>
              <a:gd name="connsiteX16" fmla="*/ 3657600 w 4338084"/>
              <a:gd name="connsiteY16" fmla="*/ 209108 h 1889052"/>
              <a:gd name="connsiteX17" fmla="*/ 3891517 w 4338084"/>
              <a:gd name="connsiteY17" fmla="*/ 124047 h 1889052"/>
              <a:gd name="connsiteX18" fmla="*/ 4146698 w 4338084"/>
              <a:gd name="connsiteY18" fmla="*/ 17721 h 1889052"/>
              <a:gd name="connsiteX19" fmla="*/ 4338084 w 4338084"/>
              <a:gd name="connsiteY19" fmla="*/ 17721 h 18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084" h="1889052">
                <a:moveTo>
                  <a:pt x="0" y="1889052"/>
                </a:moveTo>
                <a:cubicBezTo>
                  <a:pt x="70884" y="1848294"/>
                  <a:pt x="141768" y="1807536"/>
                  <a:pt x="212652" y="1761461"/>
                </a:cubicBezTo>
                <a:cubicBezTo>
                  <a:pt x="283536" y="1715387"/>
                  <a:pt x="347331" y="1658679"/>
                  <a:pt x="425303" y="1612605"/>
                </a:cubicBezTo>
                <a:cubicBezTo>
                  <a:pt x="503275" y="1566531"/>
                  <a:pt x="606056" y="1516913"/>
                  <a:pt x="680484" y="1485015"/>
                </a:cubicBezTo>
                <a:cubicBezTo>
                  <a:pt x="754912" y="1453117"/>
                  <a:pt x="800986" y="1453117"/>
                  <a:pt x="871870" y="1421219"/>
                </a:cubicBezTo>
                <a:cubicBezTo>
                  <a:pt x="942754" y="1389321"/>
                  <a:pt x="1024270" y="1336158"/>
                  <a:pt x="1105786" y="1293628"/>
                </a:cubicBezTo>
                <a:cubicBezTo>
                  <a:pt x="1187302" y="1251098"/>
                  <a:pt x="1360968" y="1166038"/>
                  <a:pt x="1360968" y="1166038"/>
                </a:cubicBezTo>
                <a:cubicBezTo>
                  <a:pt x="1446028" y="1123508"/>
                  <a:pt x="1538177" y="1088066"/>
                  <a:pt x="1616149" y="1038447"/>
                </a:cubicBezTo>
                <a:cubicBezTo>
                  <a:pt x="1694121" y="988828"/>
                  <a:pt x="1761461" y="910856"/>
                  <a:pt x="1828800" y="868326"/>
                </a:cubicBezTo>
                <a:cubicBezTo>
                  <a:pt x="1896140" y="825796"/>
                  <a:pt x="1942214" y="815164"/>
                  <a:pt x="2020186" y="783266"/>
                </a:cubicBezTo>
                <a:cubicBezTo>
                  <a:pt x="2098158" y="751368"/>
                  <a:pt x="2208028" y="712382"/>
                  <a:pt x="2296633" y="676940"/>
                </a:cubicBezTo>
                <a:cubicBezTo>
                  <a:pt x="2385238" y="641498"/>
                  <a:pt x="2473842" y="606057"/>
                  <a:pt x="2551814" y="570615"/>
                </a:cubicBezTo>
                <a:cubicBezTo>
                  <a:pt x="2629786" y="535173"/>
                  <a:pt x="2697126" y="489098"/>
                  <a:pt x="2764466" y="464289"/>
                </a:cubicBezTo>
                <a:cubicBezTo>
                  <a:pt x="2831806" y="439480"/>
                  <a:pt x="2884968" y="439480"/>
                  <a:pt x="2955852" y="421759"/>
                </a:cubicBezTo>
                <a:cubicBezTo>
                  <a:pt x="3026736" y="404038"/>
                  <a:pt x="3115340" y="379228"/>
                  <a:pt x="3189768" y="357963"/>
                </a:cubicBezTo>
                <a:cubicBezTo>
                  <a:pt x="3264196" y="336698"/>
                  <a:pt x="3324447" y="318977"/>
                  <a:pt x="3402419" y="294168"/>
                </a:cubicBezTo>
                <a:cubicBezTo>
                  <a:pt x="3480391" y="269359"/>
                  <a:pt x="3576084" y="237462"/>
                  <a:pt x="3657600" y="209108"/>
                </a:cubicBezTo>
                <a:cubicBezTo>
                  <a:pt x="3739116" y="180755"/>
                  <a:pt x="3810001" y="155945"/>
                  <a:pt x="3891517" y="124047"/>
                </a:cubicBezTo>
                <a:cubicBezTo>
                  <a:pt x="3973033" y="92149"/>
                  <a:pt x="4072270" y="35442"/>
                  <a:pt x="4146698" y="17721"/>
                </a:cubicBezTo>
                <a:cubicBezTo>
                  <a:pt x="4221126" y="0"/>
                  <a:pt x="4279605" y="8860"/>
                  <a:pt x="4338084" y="177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2" name="Group 9"/>
          <p:cNvGrpSpPr/>
          <p:nvPr/>
        </p:nvGrpSpPr>
        <p:grpSpPr>
          <a:xfrm>
            <a:off x="4800600" y="5181600"/>
            <a:ext cx="4594226" cy="1955801"/>
            <a:chOff x="4322762" y="3200400"/>
            <a:chExt cx="4594226" cy="1955801"/>
          </a:xfrm>
        </p:grpSpPr>
        <p:sp>
          <p:nvSpPr>
            <p:cNvPr id="11" name="Rectangle 10"/>
            <p:cNvSpPr/>
            <p:nvPr/>
          </p:nvSpPr>
          <p:spPr>
            <a:xfrm>
              <a:off x="4322762" y="4462464"/>
              <a:ext cx="1752600" cy="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nvGrpSpPr>
            <p:cNvPr id="3" name="Group 21"/>
            <p:cNvGrpSpPr/>
            <p:nvPr/>
          </p:nvGrpSpPr>
          <p:grpSpPr>
            <a:xfrm>
              <a:off x="4800600" y="3200400"/>
              <a:ext cx="3735388" cy="1371600"/>
              <a:chOff x="4875212" y="4572000"/>
              <a:chExt cx="3735388" cy="1371600"/>
            </a:xfrm>
          </p:grpSpPr>
          <p:pic>
            <p:nvPicPr>
              <p:cNvPr id="15" name="Picture 14" descr="C:\Documents and Settings\grauman\Desktop\ims\Image011.bmp"/>
              <p:cNvPicPr>
                <a:picLocks noChangeAspect="1" noChangeArrowheads="1"/>
              </p:cNvPicPr>
              <p:nvPr/>
            </p:nvPicPr>
            <p:blipFill>
              <a:blip r:embed="rId4" cstate="print"/>
              <a:srcRect/>
              <a:stretch>
                <a:fillRect/>
              </a:stretch>
            </p:blipFill>
            <p:spPr bwMode="auto">
              <a:xfrm>
                <a:off x="4875212" y="4572000"/>
                <a:ext cx="1828800" cy="1371600"/>
              </a:xfrm>
              <a:prstGeom prst="rect">
                <a:avLst/>
              </a:prstGeom>
              <a:noFill/>
              <a:ln w="9525">
                <a:noFill/>
                <a:miter lim="800000"/>
                <a:headEnd/>
                <a:tailEnd/>
              </a:ln>
            </p:spPr>
          </p:pic>
          <p:pic>
            <p:nvPicPr>
              <p:cNvPr id="16" name="Picture 16" descr="C:\Documents and Settings\grauman\Desktop\ims\Image038.bmp"/>
              <p:cNvPicPr>
                <a:picLocks noChangeAspect="1" noChangeArrowheads="1"/>
              </p:cNvPicPr>
              <p:nvPr/>
            </p:nvPicPr>
            <p:blipFill>
              <a:blip r:embed="rId5" cstate="print"/>
              <a:srcRect/>
              <a:stretch>
                <a:fillRect/>
              </a:stretch>
            </p:blipFill>
            <p:spPr bwMode="auto">
              <a:xfrm>
                <a:off x="6781800" y="4572000"/>
                <a:ext cx="1828800" cy="1371600"/>
              </a:xfrm>
              <a:prstGeom prst="rect">
                <a:avLst/>
              </a:prstGeom>
              <a:noFill/>
              <a:ln w="9525">
                <a:noFill/>
                <a:miter lim="800000"/>
                <a:headEnd/>
                <a:tailEnd/>
              </a:ln>
            </p:spPr>
          </p:pic>
          <p:sp>
            <p:nvSpPr>
              <p:cNvPr id="17" name="Rectangle 16"/>
              <p:cNvSpPr/>
              <p:nvPr/>
            </p:nvSpPr>
            <p:spPr>
              <a:xfrm>
                <a:off x="7620000" y="54848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8" name="Straight Arrow Connector 17"/>
              <p:cNvCxnSpPr/>
              <p:nvPr/>
            </p:nvCxnSpPr>
            <p:spPr>
              <a:xfrm rot="10800000" flipV="1">
                <a:off x="5257801" y="56673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364413" y="54625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Rectangle 19"/>
              <p:cNvSpPr/>
              <p:nvPr/>
            </p:nvSpPr>
            <p:spPr>
              <a:xfrm>
                <a:off x="6781800" y="45720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7516813" y="54864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3" name="TextBox 12"/>
            <p:cNvSpPr txBox="1"/>
            <p:nvPr/>
          </p:nvSpPr>
          <p:spPr>
            <a:xfrm>
              <a:off x="5259388" y="4583668"/>
              <a:ext cx="1905000" cy="369332"/>
            </a:xfrm>
            <a:prstGeom prst="rect">
              <a:avLst/>
            </a:prstGeom>
            <a:noFill/>
          </p:spPr>
          <p:txBody>
            <a:bodyPr wrap="square" rtlCol="0">
              <a:spAutoFit/>
            </a:bodyPr>
            <a:lstStyle/>
            <a:p>
              <a:r>
                <a:rPr lang="en-US" dirty="0">
                  <a:solidFill>
                    <a:srgbClr val="000000"/>
                  </a:solidFill>
                </a:rPr>
                <a:t>Time t</a:t>
              </a:r>
            </a:p>
          </p:txBody>
        </p:sp>
        <p:sp>
          <p:nvSpPr>
            <p:cNvPr id="14" name="TextBox 13"/>
            <p:cNvSpPr txBox="1"/>
            <p:nvPr/>
          </p:nvSpPr>
          <p:spPr>
            <a:xfrm>
              <a:off x="7011988" y="4572000"/>
              <a:ext cx="1905000" cy="369332"/>
            </a:xfrm>
            <a:prstGeom prst="rect">
              <a:avLst/>
            </a:prstGeom>
            <a:noFill/>
          </p:spPr>
          <p:txBody>
            <a:bodyPr wrap="square" rtlCol="0">
              <a:spAutoFit/>
            </a:bodyPr>
            <a:lstStyle/>
            <a:p>
              <a:r>
                <a:rPr lang="en-US" dirty="0">
                  <a:solidFill>
                    <a:srgbClr val="000000"/>
                  </a:solidFill>
                </a:rPr>
                <a:t>Time t+1</a:t>
              </a:r>
            </a:p>
          </p:txBody>
        </p:sp>
      </p:grpSp>
      <p:sp>
        <p:nvSpPr>
          <p:cNvPr id="23" name="TextBox 22"/>
          <p:cNvSpPr txBox="1"/>
          <p:nvPr/>
        </p:nvSpPr>
        <p:spPr>
          <a:xfrm>
            <a:off x="0" y="6596390"/>
            <a:ext cx="2503714"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27598024"/>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l="19370" t="14322" r="10149" b="7161"/>
          <a:stretch>
            <a:fillRect/>
          </a:stretch>
        </p:blipFill>
        <p:spPr bwMode="auto">
          <a:xfrm>
            <a:off x="523875" y="1347788"/>
            <a:ext cx="6207125" cy="4919662"/>
          </a:xfrm>
          <a:prstGeom prst="rect">
            <a:avLst/>
          </a:prstGeom>
          <a:noFill/>
          <a:ln w="9525">
            <a:noFill/>
            <a:miter lim="800000"/>
            <a:headEnd/>
            <a:tailEnd/>
          </a:ln>
        </p:spPr>
      </p:pic>
      <p:sp>
        <p:nvSpPr>
          <p:cNvPr id="39939" name="Text Box 5"/>
          <p:cNvSpPr txBox="1">
            <a:spLocks noChangeArrowheads="1"/>
          </p:cNvSpPr>
          <p:nvPr/>
        </p:nvSpPr>
        <p:spPr bwMode="auto">
          <a:xfrm>
            <a:off x="2239963" y="1566863"/>
            <a:ext cx="3432175"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Kalman filter processing</a:t>
            </a:r>
          </a:p>
        </p:txBody>
      </p:sp>
      <p:sp>
        <p:nvSpPr>
          <p:cNvPr id="39940" name="Text Box 6"/>
          <p:cNvSpPr txBox="1">
            <a:spLocks noChangeArrowheads="1"/>
          </p:cNvSpPr>
          <p:nvPr/>
        </p:nvSpPr>
        <p:spPr bwMode="auto">
          <a:xfrm>
            <a:off x="3262313" y="6167438"/>
            <a:ext cx="2916237"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time</a:t>
            </a:r>
          </a:p>
        </p:txBody>
      </p:sp>
      <p:sp>
        <p:nvSpPr>
          <p:cNvPr id="39941" name="Text Box 7"/>
          <p:cNvSpPr txBox="1">
            <a:spLocks noChangeArrowheads="1"/>
          </p:cNvSpPr>
          <p:nvPr/>
        </p:nvSpPr>
        <p:spPr bwMode="auto">
          <a:xfrm>
            <a:off x="5740400" y="1785938"/>
            <a:ext cx="3403600" cy="2031325"/>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b="1" dirty="0">
                <a:solidFill>
                  <a:srgbClr val="C00000"/>
                </a:solidFill>
              </a:rPr>
              <a:t>o state</a:t>
            </a:r>
          </a:p>
          <a:p>
            <a:pPr fontAlgn="base">
              <a:spcBef>
                <a:spcPct val="50000"/>
              </a:spcBef>
              <a:spcAft>
                <a:spcPct val="0"/>
              </a:spcAft>
            </a:pPr>
            <a:r>
              <a:rPr lang="en-US" b="1" dirty="0">
                <a:solidFill>
                  <a:srgbClr val="2D2D8A">
                    <a:lumMod val="50000"/>
                  </a:srgbClr>
                </a:solidFill>
              </a:rPr>
              <a:t>x measurement</a:t>
            </a:r>
          </a:p>
          <a:p>
            <a:pPr fontAlgn="base">
              <a:spcBef>
                <a:spcPct val="50000"/>
              </a:spcBef>
              <a:spcAft>
                <a:spcPct val="0"/>
              </a:spcAft>
            </a:pPr>
            <a:r>
              <a:rPr lang="en-US" dirty="0">
                <a:solidFill>
                  <a:srgbClr val="000000"/>
                </a:solidFill>
              </a:rPr>
              <a:t>*  predicted mean estimate</a:t>
            </a:r>
          </a:p>
          <a:p>
            <a:pPr fontAlgn="base">
              <a:spcBef>
                <a:spcPct val="50000"/>
              </a:spcBef>
              <a:spcAft>
                <a:spcPct val="0"/>
              </a:spcAft>
            </a:pPr>
            <a:r>
              <a:rPr lang="en-US" dirty="0">
                <a:solidFill>
                  <a:srgbClr val="000000"/>
                </a:solidFill>
              </a:rPr>
              <a:t>+ corrected mean estimate</a:t>
            </a:r>
          </a:p>
          <a:p>
            <a:pPr fontAlgn="base">
              <a:spcBef>
                <a:spcPct val="50000"/>
              </a:spcBef>
              <a:spcAft>
                <a:spcPct val="0"/>
              </a:spcAft>
            </a:pPr>
            <a:r>
              <a:rPr lang="en-US" dirty="0">
                <a:solidFill>
                  <a:srgbClr val="000000"/>
                </a:solidFill>
              </a:rPr>
              <a:t>bars:  variance estimates</a:t>
            </a:r>
          </a:p>
        </p:txBody>
      </p:sp>
      <p:sp>
        <p:nvSpPr>
          <p:cNvPr id="8"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39943" name="Text Box 6"/>
          <p:cNvSpPr txBox="1">
            <a:spLocks noChangeArrowheads="1"/>
          </p:cNvSpPr>
          <p:nvPr/>
        </p:nvSpPr>
        <p:spPr bwMode="auto">
          <a:xfrm rot="-5400000">
            <a:off x="-1155700" y="2511425"/>
            <a:ext cx="2916238" cy="369888"/>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position</a:t>
            </a:r>
          </a:p>
        </p:txBody>
      </p:sp>
      <p:sp>
        <p:nvSpPr>
          <p:cNvPr id="9" name="Freeform 8"/>
          <p:cNvSpPr/>
          <p:nvPr/>
        </p:nvSpPr>
        <p:spPr>
          <a:xfrm>
            <a:off x="1169581" y="3363432"/>
            <a:ext cx="4338084" cy="1889052"/>
          </a:xfrm>
          <a:custGeom>
            <a:avLst/>
            <a:gdLst>
              <a:gd name="connsiteX0" fmla="*/ 0 w 4338084"/>
              <a:gd name="connsiteY0" fmla="*/ 1889052 h 1889052"/>
              <a:gd name="connsiteX1" fmla="*/ 212652 w 4338084"/>
              <a:gd name="connsiteY1" fmla="*/ 1761461 h 1889052"/>
              <a:gd name="connsiteX2" fmla="*/ 425303 w 4338084"/>
              <a:gd name="connsiteY2" fmla="*/ 1612605 h 1889052"/>
              <a:gd name="connsiteX3" fmla="*/ 680484 w 4338084"/>
              <a:gd name="connsiteY3" fmla="*/ 1485015 h 1889052"/>
              <a:gd name="connsiteX4" fmla="*/ 871870 w 4338084"/>
              <a:gd name="connsiteY4" fmla="*/ 1421219 h 1889052"/>
              <a:gd name="connsiteX5" fmla="*/ 1105786 w 4338084"/>
              <a:gd name="connsiteY5" fmla="*/ 1293628 h 1889052"/>
              <a:gd name="connsiteX6" fmla="*/ 1360968 w 4338084"/>
              <a:gd name="connsiteY6" fmla="*/ 1166038 h 1889052"/>
              <a:gd name="connsiteX7" fmla="*/ 1616149 w 4338084"/>
              <a:gd name="connsiteY7" fmla="*/ 1038447 h 1889052"/>
              <a:gd name="connsiteX8" fmla="*/ 1828800 w 4338084"/>
              <a:gd name="connsiteY8" fmla="*/ 868326 h 1889052"/>
              <a:gd name="connsiteX9" fmla="*/ 2020186 w 4338084"/>
              <a:gd name="connsiteY9" fmla="*/ 783266 h 1889052"/>
              <a:gd name="connsiteX10" fmla="*/ 2296633 w 4338084"/>
              <a:gd name="connsiteY10" fmla="*/ 676940 h 1889052"/>
              <a:gd name="connsiteX11" fmla="*/ 2551814 w 4338084"/>
              <a:gd name="connsiteY11" fmla="*/ 570615 h 1889052"/>
              <a:gd name="connsiteX12" fmla="*/ 2764466 w 4338084"/>
              <a:gd name="connsiteY12" fmla="*/ 464289 h 1889052"/>
              <a:gd name="connsiteX13" fmla="*/ 2955852 w 4338084"/>
              <a:gd name="connsiteY13" fmla="*/ 421759 h 1889052"/>
              <a:gd name="connsiteX14" fmla="*/ 3189768 w 4338084"/>
              <a:gd name="connsiteY14" fmla="*/ 357963 h 1889052"/>
              <a:gd name="connsiteX15" fmla="*/ 3402419 w 4338084"/>
              <a:gd name="connsiteY15" fmla="*/ 294168 h 1889052"/>
              <a:gd name="connsiteX16" fmla="*/ 3657600 w 4338084"/>
              <a:gd name="connsiteY16" fmla="*/ 209108 h 1889052"/>
              <a:gd name="connsiteX17" fmla="*/ 3891517 w 4338084"/>
              <a:gd name="connsiteY17" fmla="*/ 124047 h 1889052"/>
              <a:gd name="connsiteX18" fmla="*/ 4146698 w 4338084"/>
              <a:gd name="connsiteY18" fmla="*/ 17721 h 1889052"/>
              <a:gd name="connsiteX19" fmla="*/ 4338084 w 4338084"/>
              <a:gd name="connsiteY19" fmla="*/ 17721 h 18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084" h="1889052">
                <a:moveTo>
                  <a:pt x="0" y="1889052"/>
                </a:moveTo>
                <a:cubicBezTo>
                  <a:pt x="70884" y="1848294"/>
                  <a:pt x="141768" y="1807536"/>
                  <a:pt x="212652" y="1761461"/>
                </a:cubicBezTo>
                <a:cubicBezTo>
                  <a:pt x="283536" y="1715387"/>
                  <a:pt x="347331" y="1658679"/>
                  <a:pt x="425303" y="1612605"/>
                </a:cubicBezTo>
                <a:cubicBezTo>
                  <a:pt x="503275" y="1566531"/>
                  <a:pt x="606056" y="1516913"/>
                  <a:pt x="680484" y="1485015"/>
                </a:cubicBezTo>
                <a:cubicBezTo>
                  <a:pt x="754912" y="1453117"/>
                  <a:pt x="800986" y="1453117"/>
                  <a:pt x="871870" y="1421219"/>
                </a:cubicBezTo>
                <a:cubicBezTo>
                  <a:pt x="942754" y="1389321"/>
                  <a:pt x="1024270" y="1336158"/>
                  <a:pt x="1105786" y="1293628"/>
                </a:cubicBezTo>
                <a:cubicBezTo>
                  <a:pt x="1187302" y="1251098"/>
                  <a:pt x="1360968" y="1166038"/>
                  <a:pt x="1360968" y="1166038"/>
                </a:cubicBezTo>
                <a:cubicBezTo>
                  <a:pt x="1446028" y="1123508"/>
                  <a:pt x="1538177" y="1088066"/>
                  <a:pt x="1616149" y="1038447"/>
                </a:cubicBezTo>
                <a:cubicBezTo>
                  <a:pt x="1694121" y="988828"/>
                  <a:pt x="1761461" y="910856"/>
                  <a:pt x="1828800" y="868326"/>
                </a:cubicBezTo>
                <a:cubicBezTo>
                  <a:pt x="1896140" y="825796"/>
                  <a:pt x="1942214" y="815164"/>
                  <a:pt x="2020186" y="783266"/>
                </a:cubicBezTo>
                <a:cubicBezTo>
                  <a:pt x="2098158" y="751368"/>
                  <a:pt x="2208028" y="712382"/>
                  <a:pt x="2296633" y="676940"/>
                </a:cubicBezTo>
                <a:cubicBezTo>
                  <a:pt x="2385238" y="641498"/>
                  <a:pt x="2473842" y="606057"/>
                  <a:pt x="2551814" y="570615"/>
                </a:cubicBezTo>
                <a:cubicBezTo>
                  <a:pt x="2629786" y="535173"/>
                  <a:pt x="2697126" y="489098"/>
                  <a:pt x="2764466" y="464289"/>
                </a:cubicBezTo>
                <a:cubicBezTo>
                  <a:pt x="2831806" y="439480"/>
                  <a:pt x="2884968" y="439480"/>
                  <a:pt x="2955852" y="421759"/>
                </a:cubicBezTo>
                <a:cubicBezTo>
                  <a:pt x="3026736" y="404038"/>
                  <a:pt x="3115340" y="379228"/>
                  <a:pt x="3189768" y="357963"/>
                </a:cubicBezTo>
                <a:cubicBezTo>
                  <a:pt x="3264196" y="336698"/>
                  <a:pt x="3324447" y="318977"/>
                  <a:pt x="3402419" y="294168"/>
                </a:cubicBezTo>
                <a:cubicBezTo>
                  <a:pt x="3480391" y="269359"/>
                  <a:pt x="3576084" y="237462"/>
                  <a:pt x="3657600" y="209108"/>
                </a:cubicBezTo>
                <a:cubicBezTo>
                  <a:pt x="3739116" y="180755"/>
                  <a:pt x="3810001" y="155945"/>
                  <a:pt x="3891517" y="124047"/>
                </a:cubicBezTo>
                <a:cubicBezTo>
                  <a:pt x="3973033" y="92149"/>
                  <a:pt x="4072270" y="35442"/>
                  <a:pt x="4146698" y="17721"/>
                </a:cubicBezTo>
                <a:cubicBezTo>
                  <a:pt x="4221126" y="0"/>
                  <a:pt x="4279605" y="8860"/>
                  <a:pt x="4338084" y="177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0" name="Freeform 9"/>
          <p:cNvSpPr/>
          <p:nvPr/>
        </p:nvSpPr>
        <p:spPr>
          <a:xfrm>
            <a:off x="1122947" y="2807368"/>
            <a:ext cx="4347411" cy="3096126"/>
          </a:xfrm>
          <a:custGeom>
            <a:avLst/>
            <a:gdLst>
              <a:gd name="connsiteX0" fmla="*/ 0 w 4347411"/>
              <a:gd name="connsiteY0" fmla="*/ 2101516 h 3096126"/>
              <a:gd name="connsiteX1" fmla="*/ 240632 w 4347411"/>
              <a:gd name="connsiteY1" fmla="*/ 3015916 h 3096126"/>
              <a:gd name="connsiteX2" fmla="*/ 465221 w 4347411"/>
              <a:gd name="connsiteY2" fmla="*/ 1620253 h 3096126"/>
              <a:gd name="connsiteX3" fmla="*/ 705853 w 4347411"/>
              <a:gd name="connsiteY3" fmla="*/ 2277979 h 3096126"/>
              <a:gd name="connsiteX4" fmla="*/ 914400 w 4347411"/>
              <a:gd name="connsiteY4" fmla="*/ 1267327 h 3096126"/>
              <a:gd name="connsiteX5" fmla="*/ 1138990 w 4347411"/>
              <a:gd name="connsiteY5" fmla="*/ 2085474 h 3096126"/>
              <a:gd name="connsiteX6" fmla="*/ 1379621 w 4347411"/>
              <a:gd name="connsiteY6" fmla="*/ 834190 h 3096126"/>
              <a:gd name="connsiteX7" fmla="*/ 1572127 w 4347411"/>
              <a:gd name="connsiteY7" fmla="*/ 946485 h 3096126"/>
              <a:gd name="connsiteX8" fmla="*/ 1828800 w 4347411"/>
              <a:gd name="connsiteY8" fmla="*/ 1347537 h 3096126"/>
              <a:gd name="connsiteX9" fmla="*/ 2037348 w 4347411"/>
              <a:gd name="connsiteY9" fmla="*/ 1540043 h 3096126"/>
              <a:gd name="connsiteX10" fmla="*/ 2277979 w 4347411"/>
              <a:gd name="connsiteY10" fmla="*/ 1074821 h 3096126"/>
              <a:gd name="connsiteX11" fmla="*/ 2518611 w 4347411"/>
              <a:gd name="connsiteY11" fmla="*/ 1219200 h 3096126"/>
              <a:gd name="connsiteX12" fmla="*/ 2711116 w 4347411"/>
              <a:gd name="connsiteY12" fmla="*/ 1122948 h 3096126"/>
              <a:gd name="connsiteX13" fmla="*/ 2999874 w 4347411"/>
              <a:gd name="connsiteY13" fmla="*/ 497306 h 3096126"/>
              <a:gd name="connsiteX14" fmla="*/ 3240506 w 4347411"/>
              <a:gd name="connsiteY14" fmla="*/ 1427748 h 3096126"/>
              <a:gd name="connsiteX15" fmla="*/ 3400927 w 4347411"/>
              <a:gd name="connsiteY15" fmla="*/ 1315453 h 3096126"/>
              <a:gd name="connsiteX16" fmla="*/ 3673642 w 4347411"/>
              <a:gd name="connsiteY16" fmla="*/ 689811 h 3096126"/>
              <a:gd name="connsiteX17" fmla="*/ 3914274 w 4347411"/>
              <a:gd name="connsiteY17" fmla="*/ 1138990 h 3096126"/>
              <a:gd name="connsiteX18" fmla="*/ 4074695 w 4347411"/>
              <a:gd name="connsiteY18" fmla="*/ 1604211 h 3096126"/>
              <a:gd name="connsiteX19" fmla="*/ 4347411 w 4347411"/>
              <a:gd name="connsiteY19" fmla="*/ 0 h 309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47411" h="3096126">
                <a:moveTo>
                  <a:pt x="0" y="2101516"/>
                </a:moveTo>
                <a:cubicBezTo>
                  <a:pt x="81547" y="2598821"/>
                  <a:pt x="163095" y="3096126"/>
                  <a:pt x="240632" y="3015916"/>
                </a:cubicBezTo>
                <a:cubicBezTo>
                  <a:pt x="318169" y="2935706"/>
                  <a:pt x="387684" y="1743242"/>
                  <a:pt x="465221" y="1620253"/>
                </a:cubicBezTo>
                <a:cubicBezTo>
                  <a:pt x="542758" y="1497264"/>
                  <a:pt x="630990" y="2336800"/>
                  <a:pt x="705853" y="2277979"/>
                </a:cubicBezTo>
                <a:cubicBezTo>
                  <a:pt x="780716" y="2219158"/>
                  <a:pt x="842211" y="1299411"/>
                  <a:pt x="914400" y="1267327"/>
                </a:cubicBezTo>
                <a:cubicBezTo>
                  <a:pt x="986589" y="1235243"/>
                  <a:pt x="1061453" y="2157663"/>
                  <a:pt x="1138990" y="2085474"/>
                </a:cubicBezTo>
                <a:cubicBezTo>
                  <a:pt x="1216527" y="2013285"/>
                  <a:pt x="1307432" y="1024021"/>
                  <a:pt x="1379621" y="834190"/>
                </a:cubicBezTo>
                <a:cubicBezTo>
                  <a:pt x="1451810" y="644359"/>
                  <a:pt x="1497264" y="860927"/>
                  <a:pt x="1572127" y="946485"/>
                </a:cubicBezTo>
                <a:cubicBezTo>
                  <a:pt x="1646990" y="1032043"/>
                  <a:pt x="1751263" y="1248611"/>
                  <a:pt x="1828800" y="1347537"/>
                </a:cubicBezTo>
                <a:cubicBezTo>
                  <a:pt x="1906337" y="1446463"/>
                  <a:pt x="1962485" y="1585496"/>
                  <a:pt x="2037348" y="1540043"/>
                </a:cubicBezTo>
                <a:cubicBezTo>
                  <a:pt x="2112211" y="1494590"/>
                  <a:pt x="2197769" y="1128295"/>
                  <a:pt x="2277979" y="1074821"/>
                </a:cubicBezTo>
                <a:cubicBezTo>
                  <a:pt x="2358190" y="1021347"/>
                  <a:pt x="2446422" y="1211179"/>
                  <a:pt x="2518611" y="1219200"/>
                </a:cubicBezTo>
                <a:cubicBezTo>
                  <a:pt x="2590801" y="1227221"/>
                  <a:pt x="2630906" y="1243264"/>
                  <a:pt x="2711116" y="1122948"/>
                </a:cubicBezTo>
                <a:cubicBezTo>
                  <a:pt x="2791326" y="1002632"/>
                  <a:pt x="2911642" y="446506"/>
                  <a:pt x="2999874" y="497306"/>
                </a:cubicBezTo>
                <a:cubicBezTo>
                  <a:pt x="3088106" y="548106"/>
                  <a:pt x="3173664" y="1291390"/>
                  <a:pt x="3240506" y="1427748"/>
                </a:cubicBezTo>
                <a:cubicBezTo>
                  <a:pt x="3307348" y="1564106"/>
                  <a:pt x="3328738" y="1438443"/>
                  <a:pt x="3400927" y="1315453"/>
                </a:cubicBezTo>
                <a:cubicBezTo>
                  <a:pt x="3473116" y="1192463"/>
                  <a:pt x="3588084" y="719221"/>
                  <a:pt x="3673642" y="689811"/>
                </a:cubicBezTo>
                <a:cubicBezTo>
                  <a:pt x="3759200" y="660401"/>
                  <a:pt x="3847432" y="986590"/>
                  <a:pt x="3914274" y="1138990"/>
                </a:cubicBezTo>
                <a:cubicBezTo>
                  <a:pt x="3981116" y="1291390"/>
                  <a:pt x="4002506" y="1794043"/>
                  <a:pt x="4074695" y="1604211"/>
                </a:cubicBezTo>
                <a:cubicBezTo>
                  <a:pt x="4146884" y="1414379"/>
                  <a:pt x="4247147" y="707189"/>
                  <a:pt x="4347411" y="0"/>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2" name="Group 10"/>
          <p:cNvGrpSpPr/>
          <p:nvPr/>
        </p:nvGrpSpPr>
        <p:grpSpPr>
          <a:xfrm>
            <a:off x="4800600" y="5181600"/>
            <a:ext cx="4594226" cy="1955801"/>
            <a:chOff x="4322762" y="3200400"/>
            <a:chExt cx="4594226" cy="1955801"/>
          </a:xfrm>
        </p:grpSpPr>
        <p:sp>
          <p:nvSpPr>
            <p:cNvPr id="12" name="Rectangle 11"/>
            <p:cNvSpPr/>
            <p:nvPr/>
          </p:nvSpPr>
          <p:spPr>
            <a:xfrm>
              <a:off x="4322762" y="4462464"/>
              <a:ext cx="1752600" cy="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nvGrpSpPr>
            <p:cNvPr id="3" name="Group 21"/>
            <p:cNvGrpSpPr/>
            <p:nvPr/>
          </p:nvGrpSpPr>
          <p:grpSpPr>
            <a:xfrm>
              <a:off x="4800600" y="3200400"/>
              <a:ext cx="3735388" cy="1371600"/>
              <a:chOff x="4875212" y="4572000"/>
              <a:chExt cx="3735388" cy="1371600"/>
            </a:xfrm>
          </p:grpSpPr>
          <p:pic>
            <p:nvPicPr>
              <p:cNvPr id="16" name="Picture 14" descr="C:\Documents and Settings\grauman\Desktop\ims\Image011.bmp"/>
              <p:cNvPicPr>
                <a:picLocks noChangeAspect="1" noChangeArrowheads="1"/>
              </p:cNvPicPr>
              <p:nvPr/>
            </p:nvPicPr>
            <p:blipFill>
              <a:blip r:embed="rId4" cstate="print"/>
              <a:srcRect/>
              <a:stretch>
                <a:fillRect/>
              </a:stretch>
            </p:blipFill>
            <p:spPr bwMode="auto">
              <a:xfrm>
                <a:off x="4875212" y="4572000"/>
                <a:ext cx="1828800" cy="1371600"/>
              </a:xfrm>
              <a:prstGeom prst="rect">
                <a:avLst/>
              </a:prstGeom>
              <a:noFill/>
              <a:ln w="9525">
                <a:noFill/>
                <a:miter lim="800000"/>
                <a:headEnd/>
                <a:tailEnd/>
              </a:ln>
            </p:spPr>
          </p:pic>
          <p:pic>
            <p:nvPicPr>
              <p:cNvPr id="17" name="Picture 16" descr="C:\Documents and Settings\grauman\Desktop\ims\Image038.bmp"/>
              <p:cNvPicPr>
                <a:picLocks noChangeAspect="1" noChangeArrowheads="1"/>
              </p:cNvPicPr>
              <p:nvPr/>
            </p:nvPicPr>
            <p:blipFill>
              <a:blip r:embed="rId5" cstate="print"/>
              <a:srcRect/>
              <a:stretch>
                <a:fillRect/>
              </a:stretch>
            </p:blipFill>
            <p:spPr bwMode="auto">
              <a:xfrm>
                <a:off x="6781800" y="4572000"/>
                <a:ext cx="1828800" cy="1371600"/>
              </a:xfrm>
              <a:prstGeom prst="rect">
                <a:avLst/>
              </a:prstGeom>
              <a:noFill/>
              <a:ln w="9525">
                <a:noFill/>
                <a:miter lim="800000"/>
                <a:headEnd/>
                <a:tailEnd/>
              </a:ln>
            </p:spPr>
          </p:pic>
          <p:sp>
            <p:nvSpPr>
              <p:cNvPr id="18" name="Rectangle 17"/>
              <p:cNvSpPr/>
              <p:nvPr/>
            </p:nvSpPr>
            <p:spPr>
              <a:xfrm>
                <a:off x="7620000" y="54848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9" name="Straight Arrow Connector 18"/>
              <p:cNvCxnSpPr/>
              <p:nvPr/>
            </p:nvCxnSpPr>
            <p:spPr>
              <a:xfrm rot="10800000" flipV="1">
                <a:off x="5257801" y="56673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364413" y="54625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 name="Rectangle 20"/>
              <p:cNvSpPr/>
              <p:nvPr/>
            </p:nvSpPr>
            <p:spPr>
              <a:xfrm>
                <a:off x="6781800" y="45720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7516813" y="54864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4" name="TextBox 13"/>
            <p:cNvSpPr txBox="1"/>
            <p:nvPr/>
          </p:nvSpPr>
          <p:spPr>
            <a:xfrm>
              <a:off x="5259388" y="4583668"/>
              <a:ext cx="1905000" cy="369332"/>
            </a:xfrm>
            <a:prstGeom prst="rect">
              <a:avLst/>
            </a:prstGeom>
            <a:noFill/>
          </p:spPr>
          <p:txBody>
            <a:bodyPr wrap="square" rtlCol="0">
              <a:spAutoFit/>
            </a:bodyPr>
            <a:lstStyle/>
            <a:p>
              <a:r>
                <a:rPr lang="en-US" dirty="0">
                  <a:solidFill>
                    <a:srgbClr val="000000"/>
                  </a:solidFill>
                </a:rPr>
                <a:t>Time t</a:t>
              </a:r>
            </a:p>
          </p:txBody>
        </p:sp>
        <p:sp>
          <p:nvSpPr>
            <p:cNvPr id="15" name="TextBox 14"/>
            <p:cNvSpPr txBox="1"/>
            <p:nvPr/>
          </p:nvSpPr>
          <p:spPr>
            <a:xfrm>
              <a:off x="7011988" y="4572000"/>
              <a:ext cx="1905000" cy="369332"/>
            </a:xfrm>
            <a:prstGeom prst="rect">
              <a:avLst/>
            </a:prstGeom>
            <a:noFill/>
          </p:spPr>
          <p:txBody>
            <a:bodyPr wrap="square" rtlCol="0">
              <a:spAutoFit/>
            </a:bodyPr>
            <a:lstStyle/>
            <a:p>
              <a:r>
                <a:rPr lang="en-US" dirty="0">
                  <a:solidFill>
                    <a:srgbClr val="000000"/>
                  </a:solidFill>
                </a:rPr>
                <a:t>Time t+1</a:t>
              </a:r>
            </a:p>
          </p:txBody>
        </p:sp>
      </p:grpSp>
      <p:sp>
        <p:nvSpPr>
          <p:cNvPr id="24" name="TextBox 23"/>
          <p:cNvSpPr txBox="1"/>
          <p:nvPr/>
        </p:nvSpPr>
        <p:spPr>
          <a:xfrm>
            <a:off x="-1" y="6596390"/>
            <a:ext cx="2460171"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66276969"/>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l="19370" t="14322" r="10149" b="7161"/>
          <a:stretch>
            <a:fillRect/>
          </a:stretch>
        </p:blipFill>
        <p:spPr bwMode="auto">
          <a:xfrm>
            <a:off x="523875" y="1347788"/>
            <a:ext cx="6207125" cy="4919662"/>
          </a:xfrm>
          <a:prstGeom prst="rect">
            <a:avLst/>
          </a:prstGeom>
          <a:noFill/>
          <a:ln w="9525">
            <a:noFill/>
            <a:miter lim="800000"/>
            <a:headEnd/>
            <a:tailEnd/>
          </a:ln>
        </p:spPr>
      </p:pic>
      <p:sp>
        <p:nvSpPr>
          <p:cNvPr id="39939" name="Text Box 5"/>
          <p:cNvSpPr txBox="1">
            <a:spLocks noChangeArrowheads="1"/>
          </p:cNvSpPr>
          <p:nvPr/>
        </p:nvSpPr>
        <p:spPr bwMode="auto">
          <a:xfrm>
            <a:off x="2239963" y="1566863"/>
            <a:ext cx="3432175"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Kalman filter processing</a:t>
            </a:r>
          </a:p>
        </p:txBody>
      </p:sp>
      <p:sp>
        <p:nvSpPr>
          <p:cNvPr id="39940" name="Text Box 6"/>
          <p:cNvSpPr txBox="1">
            <a:spLocks noChangeArrowheads="1"/>
          </p:cNvSpPr>
          <p:nvPr/>
        </p:nvSpPr>
        <p:spPr bwMode="auto">
          <a:xfrm>
            <a:off x="3262313" y="6167438"/>
            <a:ext cx="2916237" cy="369887"/>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time</a:t>
            </a:r>
          </a:p>
        </p:txBody>
      </p:sp>
      <p:sp>
        <p:nvSpPr>
          <p:cNvPr id="39941" name="Text Box 7"/>
          <p:cNvSpPr txBox="1">
            <a:spLocks noChangeArrowheads="1"/>
          </p:cNvSpPr>
          <p:nvPr/>
        </p:nvSpPr>
        <p:spPr bwMode="auto">
          <a:xfrm>
            <a:off x="5740400" y="1785938"/>
            <a:ext cx="3403600" cy="2031325"/>
          </a:xfrm>
          <a:prstGeom prst="rect">
            <a:avLst/>
          </a:prstGeom>
          <a:solidFill>
            <a:schemeClr val="bg1"/>
          </a:solidFill>
          <a:ln w="9525">
            <a:solidFill>
              <a:schemeClr val="tx1"/>
            </a:solidFill>
            <a:miter lim="800000"/>
            <a:headEnd/>
            <a:tailEnd/>
          </a:ln>
        </p:spPr>
        <p:txBody>
          <a:bodyPr wrap="square">
            <a:spAutoFit/>
          </a:bodyPr>
          <a:lstStyle/>
          <a:p>
            <a:pPr fontAlgn="base">
              <a:spcBef>
                <a:spcPct val="50000"/>
              </a:spcBef>
              <a:spcAft>
                <a:spcPct val="0"/>
              </a:spcAft>
            </a:pPr>
            <a:r>
              <a:rPr lang="en-US" b="1" dirty="0">
                <a:solidFill>
                  <a:srgbClr val="C00000"/>
                </a:solidFill>
              </a:rPr>
              <a:t>o state</a:t>
            </a:r>
          </a:p>
          <a:p>
            <a:pPr fontAlgn="base">
              <a:spcBef>
                <a:spcPct val="50000"/>
              </a:spcBef>
              <a:spcAft>
                <a:spcPct val="0"/>
              </a:spcAft>
            </a:pPr>
            <a:r>
              <a:rPr lang="en-US" b="1" dirty="0">
                <a:solidFill>
                  <a:srgbClr val="2D2D8A">
                    <a:lumMod val="50000"/>
                  </a:srgbClr>
                </a:solidFill>
              </a:rPr>
              <a:t>x measurement</a:t>
            </a:r>
          </a:p>
          <a:p>
            <a:pPr fontAlgn="base">
              <a:spcBef>
                <a:spcPct val="50000"/>
              </a:spcBef>
              <a:spcAft>
                <a:spcPct val="0"/>
              </a:spcAft>
            </a:pPr>
            <a:r>
              <a:rPr lang="en-US" dirty="0">
                <a:solidFill>
                  <a:srgbClr val="000000"/>
                </a:solidFill>
              </a:rPr>
              <a:t>*  predicted mean estimate</a:t>
            </a:r>
          </a:p>
          <a:p>
            <a:pPr fontAlgn="base">
              <a:spcBef>
                <a:spcPct val="50000"/>
              </a:spcBef>
              <a:spcAft>
                <a:spcPct val="0"/>
              </a:spcAft>
            </a:pPr>
            <a:r>
              <a:rPr lang="en-US" b="1" dirty="0">
                <a:solidFill>
                  <a:srgbClr val="00B050"/>
                </a:solidFill>
              </a:rPr>
              <a:t>+ corrected mean estimate</a:t>
            </a:r>
          </a:p>
          <a:p>
            <a:pPr fontAlgn="base">
              <a:spcBef>
                <a:spcPct val="50000"/>
              </a:spcBef>
              <a:spcAft>
                <a:spcPct val="0"/>
              </a:spcAft>
            </a:pPr>
            <a:r>
              <a:rPr lang="en-US" dirty="0">
                <a:solidFill>
                  <a:srgbClr val="000000"/>
                </a:solidFill>
              </a:rPr>
              <a:t>bars:  variance estimates</a:t>
            </a:r>
          </a:p>
        </p:txBody>
      </p:sp>
      <p:sp>
        <p:nvSpPr>
          <p:cNvPr id="8"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
        <p:nvSpPr>
          <p:cNvPr id="39943" name="Text Box 6"/>
          <p:cNvSpPr txBox="1">
            <a:spLocks noChangeArrowheads="1"/>
          </p:cNvSpPr>
          <p:nvPr/>
        </p:nvSpPr>
        <p:spPr bwMode="auto">
          <a:xfrm rot="-5400000">
            <a:off x="-1155700" y="2511425"/>
            <a:ext cx="2916238" cy="369888"/>
          </a:xfrm>
          <a:prstGeom prst="rect">
            <a:avLst/>
          </a:prstGeom>
          <a:noFill/>
          <a:ln w="9525">
            <a:noFill/>
            <a:miter lim="800000"/>
            <a:headEnd/>
            <a:tailEnd/>
          </a:ln>
        </p:spPr>
        <p:txBody>
          <a:bodyPr>
            <a:spAutoFit/>
          </a:bodyPr>
          <a:lstStyle/>
          <a:p>
            <a:pPr fontAlgn="base">
              <a:spcBef>
                <a:spcPct val="50000"/>
              </a:spcBef>
              <a:spcAft>
                <a:spcPct val="0"/>
              </a:spcAft>
            </a:pPr>
            <a:r>
              <a:rPr lang="en-US" b="1">
                <a:solidFill>
                  <a:srgbClr val="000000"/>
                </a:solidFill>
              </a:rPr>
              <a:t>position</a:t>
            </a:r>
          </a:p>
        </p:txBody>
      </p:sp>
      <p:sp>
        <p:nvSpPr>
          <p:cNvPr id="9" name="Freeform 8"/>
          <p:cNvSpPr/>
          <p:nvPr/>
        </p:nvSpPr>
        <p:spPr>
          <a:xfrm>
            <a:off x="1169581" y="3363432"/>
            <a:ext cx="4338084" cy="1889052"/>
          </a:xfrm>
          <a:custGeom>
            <a:avLst/>
            <a:gdLst>
              <a:gd name="connsiteX0" fmla="*/ 0 w 4338084"/>
              <a:gd name="connsiteY0" fmla="*/ 1889052 h 1889052"/>
              <a:gd name="connsiteX1" fmla="*/ 212652 w 4338084"/>
              <a:gd name="connsiteY1" fmla="*/ 1761461 h 1889052"/>
              <a:gd name="connsiteX2" fmla="*/ 425303 w 4338084"/>
              <a:gd name="connsiteY2" fmla="*/ 1612605 h 1889052"/>
              <a:gd name="connsiteX3" fmla="*/ 680484 w 4338084"/>
              <a:gd name="connsiteY3" fmla="*/ 1485015 h 1889052"/>
              <a:gd name="connsiteX4" fmla="*/ 871870 w 4338084"/>
              <a:gd name="connsiteY4" fmla="*/ 1421219 h 1889052"/>
              <a:gd name="connsiteX5" fmla="*/ 1105786 w 4338084"/>
              <a:gd name="connsiteY5" fmla="*/ 1293628 h 1889052"/>
              <a:gd name="connsiteX6" fmla="*/ 1360968 w 4338084"/>
              <a:gd name="connsiteY6" fmla="*/ 1166038 h 1889052"/>
              <a:gd name="connsiteX7" fmla="*/ 1616149 w 4338084"/>
              <a:gd name="connsiteY7" fmla="*/ 1038447 h 1889052"/>
              <a:gd name="connsiteX8" fmla="*/ 1828800 w 4338084"/>
              <a:gd name="connsiteY8" fmla="*/ 868326 h 1889052"/>
              <a:gd name="connsiteX9" fmla="*/ 2020186 w 4338084"/>
              <a:gd name="connsiteY9" fmla="*/ 783266 h 1889052"/>
              <a:gd name="connsiteX10" fmla="*/ 2296633 w 4338084"/>
              <a:gd name="connsiteY10" fmla="*/ 676940 h 1889052"/>
              <a:gd name="connsiteX11" fmla="*/ 2551814 w 4338084"/>
              <a:gd name="connsiteY11" fmla="*/ 570615 h 1889052"/>
              <a:gd name="connsiteX12" fmla="*/ 2764466 w 4338084"/>
              <a:gd name="connsiteY12" fmla="*/ 464289 h 1889052"/>
              <a:gd name="connsiteX13" fmla="*/ 2955852 w 4338084"/>
              <a:gd name="connsiteY13" fmla="*/ 421759 h 1889052"/>
              <a:gd name="connsiteX14" fmla="*/ 3189768 w 4338084"/>
              <a:gd name="connsiteY14" fmla="*/ 357963 h 1889052"/>
              <a:gd name="connsiteX15" fmla="*/ 3402419 w 4338084"/>
              <a:gd name="connsiteY15" fmla="*/ 294168 h 1889052"/>
              <a:gd name="connsiteX16" fmla="*/ 3657600 w 4338084"/>
              <a:gd name="connsiteY16" fmla="*/ 209108 h 1889052"/>
              <a:gd name="connsiteX17" fmla="*/ 3891517 w 4338084"/>
              <a:gd name="connsiteY17" fmla="*/ 124047 h 1889052"/>
              <a:gd name="connsiteX18" fmla="*/ 4146698 w 4338084"/>
              <a:gd name="connsiteY18" fmla="*/ 17721 h 1889052"/>
              <a:gd name="connsiteX19" fmla="*/ 4338084 w 4338084"/>
              <a:gd name="connsiteY19" fmla="*/ 17721 h 188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084" h="1889052">
                <a:moveTo>
                  <a:pt x="0" y="1889052"/>
                </a:moveTo>
                <a:cubicBezTo>
                  <a:pt x="70884" y="1848294"/>
                  <a:pt x="141768" y="1807536"/>
                  <a:pt x="212652" y="1761461"/>
                </a:cubicBezTo>
                <a:cubicBezTo>
                  <a:pt x="283536" y="1715387"/>
                  <a:pt x="347331" y="1658679"/>
                  <a:pt x="425303" y="1612605"/>
                </a:cubicBezTo>
                <a:cubicBezTo>
                  <a:pt x="503275" y="1566531"/>
                  <a:pt x="606056" y="1516913"/>
                  <a:pt x="680484" y="1485015"/>
                </a:cubicBezTo>
                <a:cubicBezTo>
                  <a:pt x="754912" y="1453117"/>
                  <a:pt x="800986" y="1453117"/>
                  <a:pt x="871870" y="1421219"/>
                </a:cubicBezTo>
                <a:cubicBezTo>
                  <a:pt x="942754" y="1389321"/>
                  <a:pt x="1024270" y="1336158"/>
                  <a:pt x="1105786" y="1293628"/>
                </a:cubicBezTo>
                <a:cubicBezTo>
                  <a:pt x="1187302" y="1251098"/>
                  <a:pt x="1360968" y="1166038"/>
                  <a:pt x="1360968" y="1166038"/>
                </a:cubicBezTo>
                <a:cubicBezTo>
                  <a:pt x="1446028" y="1123508"/>
                  <a:pt x="1538177" y="1088066"/>
                  <a:pt x="1616149" y="1038447"/>
                </a:cubicBezTo>
                <a:cubicBezTo>
                  <a:pt x="1694121" y="988828"/>
                  <a:pt x="1761461" y="910856"/>
                  <a:pt x="1828800" y="868326"/>
                </a:cubicBezTo>
                <a:cubicBezTo>
                  <a:pt x="1896140" y="825796"/>
                  <a:pt x="1942214" y="815164"/>
                  <a:pt x="2020186" y="783266"/>
                </a:cubicBezTo>
                <a:cubicBezTo>
                  <a:pt x="2098158" y="751368"/>
                  <a:pt x="2208028" y="712382"/>
                  <a:pt x="2296633" y="676940"/>
                </a:cubicBezTo>
                <a:cubicBezTo>
                  <a:pt x="2385238" y="641498"/>
                  <a:pt x="2473842" y="606057"/>
                  <a:pt x="2551814" y="570615"/>
                </a:cubicBezTo>
                <a:cubicBezTo>
                  <a:pt x="2629786" y="535173"/>
                  <a:pt x="2697126" y="489098"/>
                  <a:pt x="2764466" y="464289"/>
                </a:cubicBezTo>
                <a:cubicBezTo>
                  <a:pt x="2831806" y="439480"/>
                  <a:pt x="2884968" y="439480"/>
                  <a:pt x="2955852" y="421759"/>
                </a:cubicBezTo>
                <a:cubicBezTo>
                  <a:pt x="3026736" y="404038"/>
                  <a:pt x="3115340" y="379228"/>
                  <a:pt x="3189768" y="357963"/>
                </a:cubicBezTo>
                <a:cubicBezTo>
                  <a:pt x="3264196" y="336698"/>
                  <a:pt x="3324447" y="318977"/>
                  <a:pt x="3402419" y="294168"/>
                </a:cubicBezTo>
                <a:cubicBezTo>
                  <a:pt x="3480391" y="269359"/>
                  <a:pt x="3576084" y="237462"/>
                  <a:pt x="3657600" y="209108"/>
                </a:cubicBezTo>
                <a:cubicBezTo>
                  <a:pt x="3739116" y="180755"/>
                  <a:pt x="3810001" y="155945"/>
                  <a:pt x="3891517" y="124047"/>
                </a:cubicBezTo>
                <a:cubicBezTo>
                  <a:pt x="3973033" y="92149"/>
                  <a:pt x="4072270" y="35442"/>
                  <a:pt x="4146698" y="17721"/>
                </a:cubicBezTo>
                <a:cubicBezTo>
                  <a:pt x="4221126" y="0"/>
                  <a:pt x="4279605" y="8860"/>
                  <a:pt x="4338084" y="1772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0" name="Freeform 9"/>
          <p:cNvSpPr/>
          <p:nvPr/>
        </p:nvSpPr>
        <p:spPr>
          <a:xfrm>
            <a:off x="1122947" y="2807368"/>
            <a:ext cx="4347411" cy="3096126"/>
          </a:xfrm>
          <a:custGeom>
            <a:avLst/>
            <a:gdLst>
              <a:gd name="connsiteX0" fmla="*/ 0 w 4347411"/>
              <a:gd name="connsiteY0" fmla="*/ 2101516 h 3096126"/>
              <a:gd name="connsiteX1" fmla="*/ 240632 w 4347411"/>
              <a:gd name="connsiteY1" fmla="*/ 3015916 h 3096126"/>
              <a:gd name="connsiteX2" fmla="*/ 465221 w 4347411"/>
              <a:gd name="connsiteY2" fmla="*/ 1620253 h 3096126"/>
              <a:gd name="connsiteX3" fmla="*/ 705853 w 4347411"/>
              <a:gd name="connsiteY3" fmla="*/ 2277979 h 3096126"/>
              <a:gd name="connsiteX4" fmla="*/ 914400 w 4347411"/>
              <a:gd name="connsiteY4" fmla="*/ 1267327 h 3096126"/>
              <a:gd name="connsiteX5" fmla="*/ 1138990 w 4347411"/>
              <a:gd name="connsiteY5" fmla="*/ 2085474 h 3096126"/>
              <a:gd name="connsiteX6" fmla="*/ 1379621 w 4347411"/>
              <a:gd name="connsiteY6" fmla="*/ 834190 h 3096126"/>
              <a:gd name="connsiteX7" fmla="*/ 1572127 w 4347411"/>
              <a:gd name="connsiteY7" fmla="*/ 946485 h 3096126"/>
              <a:gd name="connsiteX8" fmla="*/ 1828800 w 4347411"/>
              <a:gd name="connsiteY8" fmla="*/ 1347537 h 3096126"/>
              <a:gd name="connsiteX9" fmla="*/ 2037348 w 4347411"/>
              <a:gd name="connsiteY9" fmla="*/ 1540043 h 3096126"/>
              <a:gd name="connsiteX10" fmla="*/ 2277979 w 4347411"/>
              <a:gd name="connsiteY10" fmla="*/ 1074821 h 3096126"/>
              <a:gd name="connsiteX11" fmla="*/ 2518611 w 4347411"/>
              <a:gd name="connsiteY11" fmla="*/ 1219200 h 3096126"/>
              <a:gd name="connsiteX12" fmla="*/ 2711116 w 4347411"/>
              <a:gd name="connsiteY12" fmla="*/ 1122948 h 3096126"/>
              <a:gd name="connsiteX13" fmla="*/ 2999874 w 4347411"/>
              <a:gd name="connsiteY13" fmla="*/ 497306 h 3096126"/>
              <a:gd name="connsiteX14" fmla="*/ 3240506 w 4347411"/>
              <a:gd name="connsiteY14" fmla="*/ 1427748 h 3096126"/>
              <a:gd name="connsiteX15" fmla="*/ 3400927 w 4347411"/>
              <a:gd name="connsiteY15" fmla="*/ 1315453 h 3096126"/>
              <a:gd name="connsiteX16" fmla="*/ 3673642 w 4347411"/>
              <a:gd name="connsiteY16" fmla="*/ 689811 h 3096126"/>
              <a:gd name="connsiteX17" fmla="*/ 3914274 w 4347411"/>
              <a:gd name="connsiteY17" fmla="*/ 1138990 h 3096126"/>
              <a:gd name="connsiteX18" fmla="*/ 4074695 w 4347411"/>
              <a:gd name="connsiteY18" fmla="*/ 1604211 h 3096126"/>
              <a:gd name="connsiteX19" fmla="*/ 4347411 w 4347411"/>
              <a:gd name="connsiteY19" fmla="*/ 0 h 309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47411" h="3096126">
                <a:moveTo>
                  <a:pt x="0" y="2101516"/>
                </a:moveTo>
                <a:cubicBezTo>
                  <a:pt x="81547" y="2598821"/>
                  <a:pt x="163095" y="3096126"/>
                  <a:pt x="240632" y="3015916"/>
                </a:cubicBezTo>
                <a:cubicBezTo>
                  <a:pt x="318169" y="2935706"/>
                  <a:pt x="387684" y="1743242"/>
                  <a:pt x="465221" y="1620253"/>
                </a:cubicBezTo>
                <a:cubicBezTo>
                  <a:pt x="542758" y="1497264"/>
                  <a:pt x="630990" y="2336800"/>
                  <a:pt x="705853" y="2277979"/>
                </a:cubicBezTo>
                <a:cubicBezTo>
                  <a:pt x="780716" y="2219158"/>
                  <a:pt x="842211" y="1299411"/>
                  <a:pt x="914400" y="1267327"/>
                </a:cubicBezTo>
                <a:cubicBezTo>
                  <a:pt x="986589" y="1235243"/>
                  <a:pt x="1061453" y="2157663"/>
                  <a:pt x="1138990" y="2085474"/>
                </a:cubicBezTo>
                <a:cubicBezTo>
                  <a:pt x="1216527" y="2013285"/>
                  <a:pt x="1307432" y="1024021"/>
                  <a:pt x="1379621" y="834190"/>
                </a:cubicBezTo>
                <a:cubicBezTo>
                  <a:pt x="1451810" y="644359"/>
                  <a:pt x="1497264" y="860927"/>
                  <a:pt x="1572127" y="946485"/>
                </a:cubicBezTo>
                <a:cubicBezTo>
                  <a:pt x="1646990" y="1032043"/>
                  <a:pt x="1751263" y="1248611"/>
                  <a:pt x="1828800" y="1347537"/>
                </a:cubicBezTo>
                <a:cubicBezTo>
                  <a:pt x="1906337" y="1446463"/>
                  <a:pt x="1962485" y="1585496"/>
                  <a:pt x="2037348" y="1540043"/>
                </a:cubicBezTo>
                <a:cubicBezTo>
                  <a:pt x="2112211" y="1494590"/>
                  <a:pt x="2197769" y="1128295"/>
                  <a:pt x="2277979" y="1074821"/>
                </a:cubicBezTo>
                <a:cubicBezTo>
                  <a:pt x="2358190" y="1021347"/>
                  <a:pt x="2446422" y="1211179"/>
                  <a:pt x="2518611" y="1219200"/>
                </a:cubicBezTo>
                <a:cubicBezTo>
                  <a:pt x="2590801" y="1227221"/>
                  <a:pt x="2630906" y="1243264"/>
                  <a:pt x="2711116" y="1122948"/>
                </a:cubicBezTo>
                <a:cubicBezTo>
                  <a:pt x="2791326" y="1002632"/>
                  <a:pt x="2911642" y="446506"/>
                  <a:pt x="2999874" y="497306"/>
                </a:cubicBezTo>
                <a:cubicBezTo>
                  <a:pt x="3088106" y="548106"/>
                  <a:pt x="3173664" y="1291390"/>
                  <a:pt x="3240506" y="1427748"/>
                </a:cubicBezTo>
                <a:cubicBezTo>
                  <a:pt x="3307348" y="1564106"/>
                  <a:pt x="3328738" y="1438443"/>
                  <a:pt x="3400927" y="1315453"/>
                </a:cubicBezTo>
                <a:cubicBezTo>
                  <a:pt x="3473116" y="1192463"/>
                  <a:pt x="3588084" y="719221"/>
                  <a:pt x="3673642" y="689811"/>
                </a:cubicBezTo>
                <a:cubicBezTo>
                  <a:pt x="3759200" y="660401"/>
                  <a:pt x="3847432" y="986590"/>
                  <a:pt x="3914274" y="1138990"/>
                </a:cubicBezTo>
                <a:cubicBezTo>
                  <a:pt x="3981116" y="1291390"/>
                  <a:pt x="4002506" y="1794043"/>
                  <a:pt x="4074695" y="1604211"/>
                </a:cubicBezTo>
                <a:cubicBezTo>
                  <a:pt x="4146884" y="1414379"/>
                  <a:pt x="4247147" y="707189"/>
                  <a:pt x="4347411" y="0"/>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Freeform 10"/>
          <p:cNvSpPr/>
          <p:nvPr/>
        </p:nvSpPr>
        <p:spPr>
          <a:xfrm>
            <a:off x="1106905" y="3561347"/>
            <a:ext cx="4427621" cy="1671053"/>
          </a:xfrm>
          <a:custGeom>
            <a:avLst/>
            <a:gdLst>
              <a:gd name="connsiteX0" fmla="*/ 0 w 4427621"/>
              <a:gd name="connsiteY0" fmla="*/ 1652337 h 1671053"/>
              <a:gd name="connsiteX1" fmla="*/ 304800 w 4427621"/>
              <a:gd name="connsiteY1" fmla="*/ 1620253 h 1671053"/>
              <a:gd name="connsiteX2" fmla="*/ 529390 w 4427621"/>
              <a:gd name="connsiteY2" fmla="*/ 1347537 h 1671053"/>
              <a:gd name="connsiteX3" fmla="*/ 914400 w 4427621"/>
              <a:gd name="connsiteY3" fmla="*/ 1203158 h 1671053"/>
              <a:gd name="connsiteX4" fmla="*/ 994611 w 4427621"/>
              <a:gd name="connsiteY4" fmla="*/ 946485 h 1671053"/>
              <a:gd name="connsiteX5" fmla="*/ 1475874 w 4427621"/>
              <a:gd name="connsiteY5" fmla="*/ 593558 h 1671053"/>
              <a:gd name="connsiteX6" fmla="*/ 1780674 w 4427621"/>
              <a:gd name="connsiteY6" fmla="*/ 304800 h 1671053"/>
              <a:gd name="connsiteX7" fmla="*/ 1925053 w 4427621"/>
              <a:gd name="connsiteY7" fmla="*/ 288758 h 1671053"/>
              <a:gd name="connsiteX8" fmla="*/ 2085474 w 4427621"/>
              <a:gd name="connsiteY8" fmla="*/ 385011 h 1671053"/>
              <a:gd name="connsiteX9" fmla="*/ 2550695 w 4427621"/>
              <a:gd name="connsiteY9" fmla="*/ 385011 h 1671053"/>
              <a:gd name="connsiteX10" fmla="*/ 2662990 w 4427621"/>
              <a:gd name="connsiteY10" fmla="*/ 320842 h 1671053"/>
              <a:gd name="connsiteX11" fmla="*/ 3144253 w 4427621"/>
              <a:gd name="connsiteY11" fmla="*/ 128337 h 1671053"/>
              <a:gd name="connsiteX12" fmla="*/ 3272590 w 4427621"/>
              <a:gd name="connsiteY12" fmla="*/ 224590 h 1671053"/>
              <a:gd name="connsiteX13" fmla="*/ 3433011 w 4427621"/>
              <a:gd name="connsiteY13" fmla="*/ 224590 h 1671053"/>
              <a:gd name="connsiteX14" fmla="*/ 3785937 w 4427621"/>
              <a:gd name="connsiteY14" fmla="*/ 224590 h 1671053"/>
              <a:gd name="connsiteX15" fmla="*/ 3946358 w 4427621"/>
              <a:gd name="connsiteY15" fmla="*/ 288758 h 1671053"/>
              <a:gd name="connsiteX16" fmla="*/ 4427621 w 4427621"/>
              <a:gd name="connsiteY16" fmla="*/ 0 h 167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7621" h="1671053">
                <a:moveTo>
                  <a:pt x="0" y="1652337"/>
                </a:moveTo>
                <a:cubicBezTo>
                  <a:pt x="108284" y="1661695"/>
                  <a:pt x="216568" y="1671053"/>
                  <a:pt x="304800" y="1620253"/>
                </a:cubicBezTo>
                <a:cubicBezTo>
                  <a:pt x="393032" y="1569453"/>
                  <a:pt x="427790" y="1417053"/>
                  <a:pt x="529390" y="1347537"/>
                </a:cubicBezTo>
                <a:cubicBezTo>
                  <a:pt x="630990" y="1278021"/>
                  <a:pt x="836863" y="1270000"/>
                  <a:pt x="914400" y="1203158"/>
                </a:cubicBezTo>
                <a:cubicBezTo>
                  <a:pt x="991937" y="1136316"/>
                  <a:pt x="901032" y="1048085"/>
                  <a:pt x="994611" y="946485"/>
                </a:cubicBezTo>
                <a:cubicBezTo>
                  <a:pt x="1088190" y="844885"/>
                  <a:pt x="1344864" y="700506"/>
                  <a:pt x="1475874" y="593558"/>
                </a:cubicBezTo>
                <a:cubicBezTo>
                  <a:pt x="1606885" y="486611"/>
                  <a:pt x="1705811" y="355600"/>
                  <a:pt x="1780674" y="304800"/>
                </a:cubicBezTo>
                <a:cubicBezTo>
                  <a:pt x="1855537" y="254000"/>
                  <a:pt x="1874253" y="275390"/>
                  <a:pt x="1925053" y="288758"/>
                </a:cubicBezTo>
                <a:cubicBezTo>
                  <a:pt x="1975853" y="302126"/>
                  <a:pt x="1981200" y="368969"/>
                  <a:pt x="2085474" y="385011"/>
                </a:cubicBezTo>
                <a:cubicBezTo>
                  <a:pt x="2189748" y="401053"/>
                  <a:pt x="2454442" y="395706"/>
                  <a:pt x="2550695" y="385011"/>
                </a:cubicBezTo>
                <a:cubicBezTo>
                  <a:pt x="2646948" y="374316"/>
                  <a:pt x="2564064" y="363621"/>
                  <a:pt x="2662990" y="320842"/>
                </a:cubicBezTo>
                <a:cubicBezTo>
                  <a:pt x="2761916" y="278063"/>
                  <a:pt x="3042653" y="144379"/>
                  <a:pt x="3144253" y="128337"/>
                </a:cubicBezTo>
                <a:cubicBezTo>
                  <a:pt x="3245853" y="112295"/>
                  <a:pt x="3224464" y="208548"/>
                  <a:pt x="3272590" y="224590"/>
                </a:cubicBezTo>
                <a:cubicBezTo>
                  <a:pt x="3320716" y="240632"/>
                  <a:pt x="3433011" y="224590"/>
                  <a:pt x="3433011" y="224590"/>
                </a:cubicBezTo>
                <a:cubicBezTo>
                  <a:pt x="3518569" y="224590"/>
                  <a:pt x="3700379" y="213895"/>
                  <a:pt x="3785937" y="224590"/>
                </a:cubicBezTo>
                <a:cubicBezTo>
                  <a:pt x="3871495" y="235285"/>
                  <a:pt x="3839411" y="326190"/>
                  <a:pt x="3946358" y="288758"/>
                </a:cubicBezTo>
                <a:cubicBezTo>
                  <a:pt x="4053305" y="251326"/>
                  <a:pt x="4240463" y="125663"/>
                  <a:pt x="4427621" y="0"/>
                </a:cubicBez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nvGrpSpPr>
          <p:cNvPr id="2" name="Group 11"/>
          <p:cNvGrpSpPr/>
          <p:nvPr/>
        </p:nvGrpSpPr>
        <p:grpSpPr>
          <a:xfrm>
            <a:off x="4800600" y="5181600"/>
            <a:ext cx="4594226" cy="1955801"/>
            <a:chOff x="4322762" y="3200400"/>
            <a:chExt cx="4594226" cy="1955801"/>
          </a:xfrm>
        </p:grpSpPr>
        <p:sp>
          <p:nvSpPr>
            <p:cNvPr id="13" name="Rectangle 12"/>
            <p:cNvSpPr/>
            <p:nvPr/>
          </p:nvSpPr>
          <p:spPr>
            <a:xfrm>
              <a:off x="4322762" y="4462464"/>
              <a:ext cx="1752600" cy="69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nvGrpSpPr>
            <p:cNvPr id="3" name="Group 21"/>
            <p:cNvGrpSpPr/>
            <p:nvPr/>
          </p:nvGrpSpPr>
          <p:grpSpPr>
            <a:xfrm>
              <a:off x="4800600" y="3200400"/>
              <a:ext cx="3735388" cy="1371600"/>
              <a:chOff x="4875212" y="4572000"/>
              <a:chExt cx="3735388" cy="1371600"/>
            </a:xfrm>
          </p:grpSpPr>
          <p:pic>
            <p:nvPicPr>
              <p:cNvPr id="17" name="Picture 14" descr="C:\Documents and Settings\grauman\Desktop\ims\Image011.bmp"/>
              <p:cNvPicPr>
                <a:picLocks noChangeAspect="1" noChangeArrowheads="1"/>
              </p:cNvPicPr>
              <p:nvPr/>
            </p:nvPicPr>
            <p:blipFill>
              <a:blip r:embed="rId4" cstate="print"/>
              <a:srcRect/>
              <a:stretch>
                <a:fillRect/>
              </a:stretch>
            </p:blipFill>
            <p:spPr bwMode="auto">
              <a:xfrm>
                <a:off x="4875212" y="4572000"/>
                <a:ext cx="1828800" cy="1371600"/>
              </a:xfrm>
              <a:prstGeom prst="rect">
                <a:avLst/>
              </a:prstGeom>
              <a:noFill/>
              <a:ln w="9525">
                <a:noFill/>
                <a:miter lim="800000"/>
                <a:headEnd/>
                <a:tailEnd/>
              </a:ln>
            </p:spPr>
          </p:pic>
          <p:pic>
            <p:nvPicPr>
              <p:cNvPr id="18" name="Picture 16" descr="C:\Documents and Settings\grauman\Desktop\ims\Image038.bmp"/>
              <p:cNvPicPr>
                <a:picLocks noChangeAspect="1" noChangeArrowheads="1"/>
              </p:cNvPicPr>
              <p:nvPr/>
            </p:nvPicPr>
            <p:blipFill>
              <a:blip r:embed="rId5" cstate="print"/>
              <a:srcRect/>
              <a:stretch>
                <a:fillRect/>
              </a:stretch>
            </p:blipFill>
            <p:spPr bwMode="auto">
              <a:xfrm>
                <a:off x="6781800" y="4572000"/>
                <a:ext cx="1828800" cy="1371600"/>
              </a:xfrm>
              <a:prstGeom prst="rect">
                <a:avLst/>
              </a:prstGeom>
              <a:noFill/>
              <a:ln w="9525">
                <a:noFill/>
                <a:miter lim="800000"/>
                <a:headEnd/>
                <a:tailEnd/>
              </a:ln>
            </p:spPr>
          </p:pic>
          <p:sp>
            <p:nvSpPr>
              <p:cNvPr id="19" name="Rectangle 18"/>
              <p:cNvSpPr/>
              <p:nvPr/>
            </p:nvSpPr>
            <p:spPr>
              <a:xfrm>
                <a:off x="7620000" y="5484812"/>
                <a:ext cx="255588" cy="3286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20" name="Straight Arrow Connector 19"/>
              <p:cNvCxnSpPr/>
              <p:nvPr/>
            </p:nvCxnSpPr>
            <p:spPr>
              <a:xfrm rot="10800000" flipV="1">
                <a:off x="5257801" y="5667375"/>
                <a:ext cx="438150"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364413" y="5462587"/>
                <a:ext cx="255587" cy="328613"/>
              </a:xfrm>
              <a:prstGeom prst="rect">
                <a:avLst/>
              </a:pr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Rectangle 21"/>
              <p:cNvSpPr/>
              <p:nvPr/>
            </p:nvSpPr>
            <p:spPr>
              <a:xfrm>
                <a:off x="6781800" y="4572000"/>
                <a:ext cx="18288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7516813" y="5486400"/>
                <a:ext cx="255587" cy="328613"/>
              </a:xfrm>
              <a:prstGeom prst="rect">
                <a:avLst/>
              </a:prstGeom>
              <a:noFill/>
              <a:ln w="38100">
                <a:solidFill>
                  <a:srgbClr val="200FA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15" name="TextBox 14"/>
            <p:cNvSpPr txBox="1"/>
            <p:nvPr/>
          </p:nvSpPr>
          <p:spPr>
            <a:xfrm>
              <a:off x="5259388" y="4583668"/>
              <a:ext cx="1905000" cy="369332"/>
            </a:xfrm>
            <a:prstGeom prst="rect">
              <a:avLst/>
            </a:prstGeom>
            <a:noFill/>
          </p:spPr>
          <p:txBody>
            <a:bodyPr wrap="square" rtlCol="0">
              <a:spAutoFit/>
            </a:bodyPr>
            <a:lstStyle/>
            <a:p>
              <a:r>
                <a:rPr lang="en-US" dirty="0">
                  <a:solidFill>
                    <a:srgbClr val="000000"/>
                  </a:solidFill>
                </a:rPr>
                <a:t>Time t</a:t>
              </a:r>
            </a:p>
          </p:txBody>
        </p:sp>
        <p:sp>
          <p:nvSpPr>
            <p:cNvPr id="16" name="TextBox 15"/>
            <p:cNvSpPr txBox="1"/>
            <p:nvPr/>
          </p:nvSpPr>
          <p:spPr>
            <a:xfrm>
              <a:off x="7011988" y="4572000"/>
              <a:ext cx="1905000" cy="369332"/>
            </a:xfrm>
            <a:prstGeom prst="rect">
              <a:avLst/>
            </a:prstGeom>
            <a:noFill/>
          </p:spPr>
          <p:txBody>
            <a:bodyPr wrap="square" rtlCol="0">
              <a:spAutoFit/>
            </a:bodyPr>
            <a:lstStyle/>
            <a:p>
              <a:r>
                <a:rPr lang="en-US" dirty="0">
                  <a:solidFill>
                    <a:srgbClr val="000000"/>
                  </a:solidFill>
                </a:rPr>
                <a:t>Time t+1</a:t>
              </a:r>
            </a:p>
          </p:txBody>
        </p:sp>
      </p:grpSp>
      <p:sp>
        <p:nvSpPr>
          <p:cNvPr id="25" name="TextBox 24"/>
          <p:cNvSpPr txBox="1"/>
          <p:nvPr/>
        </p:nvSpPr>
        <p:spPr>
          <a:xfrm>
            <a:off x="-1" y="6596390"/>
            <a:ext cx="2239963" cy="261610"/>
          </a:xfrm>
          <a:prstGeom prst="rect">
            <a:avLst/>
          </a:prstGeom>
          <a:noFill/>
        </p:spPr>
        <p:txBody>
          <a:bodyPr wrap="square" rtlCol="0">
            <a:spAutoFit/>
          </a:bodyPr>
          <a:lstStyle/>
          <a:p>
            <a:r>
              <a:rPr lang="en-US" sz="1100" dirty="0">
                <a:solidFill>
                  <a:srgbClr val="000000"/>
                </a:solidFill>
              </a:rPr>
              <a:t>Adapted from Kristen </a:t>
            </a:r>
            <a:r>
              <a:rPr lang="en-US" sz="1100" dirty="0" err="1">
                <a:solidFill>
                  <a:srgbClr val="000000"/>
                </a:solidFill>
              </a:rPr>
              <a:t>Grauman</a:t>
            </a:r>
            <a:endParaRPr lang="en-US" sz="1100" dirty="0">
              <a:solidFill>
                <a:srgbClr val="000000"/>
              </a:solidFill>
            </a:endParaRPr>
          </a:p>
        </p:txBody>
      </p:sp>
    </p:spTree>
    <p:extLst>
      <p:ext uri="{BB962C8B-B14F-4D97-AF65-F5344CB8AC3E}">
        <p14:creationId xmlns:p14="http://schemas.microsoft.com/office/powerpoint/2010/main" val="380297135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ast_gt.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0" y="2590800"/>
            <a:ext cx="3048000" cy="2032000"/>
          </a:xfrm>
          <a:prstGeom prst="rect">
            <a:avLst/>
          </a:prstGeom>
        </p:spPr>
      </p:pic>
      <p:pic>
        <p:nvPicPr>
          <p:cNvPr id="5" name="Picture 4" descr="fast_ob.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350" y="2590800"/>
            <a:ext cx="3048000" cy="2032000"/>
          </a:xfrm>
          <a:prstGeom prst="rect">
            <a:avLst/>
          </a:prstGeom>
        </p:spPr>
      </p:pic>
      <p:pic>
        <p:nvPicPr>
          <p:cNvPr id="6" name="Picture 5" descr="fast_cr.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350" y="2590800"/>
            <a:ext cx="3048000" cy="2032000"/>
          </a:xfrm>
          <a:prstGeom prst="rect">
            <a:avLst/>
          </a:prstGeom>
        </p:spPr>
      </p:pic>
      <p:sp>
        <p:nvSpPr>
          <p:cNvPr id="7" name="TextBox 6"/>
          <p:cNvSpPr txBox="1"/>
          <p:nvPr/>
        </p:nvSpPr>
        <p:spPr>
          <a:xfrm>
            <a:off x="6705600" y="4724400"/>
            <a:ext cx="1840994" cy="523220"/>
          </a:xfrm>
          <a:prstGeom prst="rect">
            <a:avLst/>
          </a:prstGeom>
          <a:noFill/>
        </p:spPr>
        <p:txBody>
          <a:bodyPr wrap="none" rtlCol="0">
            <a:spAutoFit/>
          </a:bodyPr>
          <a:lstStyle/>
          <a:p>
            <a:r>
              <a:rPr lang="en-US" sz="2800" dirty="0">
                <a:solidFill>
                  <a:srgbClr val="000000"/>
                </a:solidFill>
              </a:rPr>
              <a:t>Correction</a:t>
            </a:r>
          </a:p>
        </p:txBody>
      </p:sp>
      <p:sp>
        <p:nvSpPr>
          <p:cNvPr id="8" name="TextBox 7"/>
          <p:cNvSpPr txBox="1"/>
          <p:nvPr/>
        </p:nvSpPr>
        <p:spPr>
          <a:xfrm>
            <a:off x="3505200" y="4724400"/>
            <a:ext cx="2120643" cy="523220"/>
          </a:xfrm>
          <a:prstGeom prst="rect">
            <a:avLst/>
          </a:prstGeom>
          <a:noFill/>
        </p:spPr>
        <p:txBody>
          <a:bodyPr wrap="none" rtlCol="0">
            <a:spAutoFit/>
          </a:bodyPr>
          <a:lstStyle/>
          <a:p>
            <a:r>
              <a:rPr lang="en-US" sz="2800" dirty="0">
                <a:solidFill>
                  <a:srgbClr val="000000"/>
                </a:solidFill>
              </a:rPr>
              <a:t>Observation</a:t>
            </a:r>
          </a:p>
        </p:txBody>
      </p:sp>
      <p:sp>
        <p:nvSpPr>
          <p:cNvPr id="9" name="Rectangle 8"/>
          <p:cNvSpPr/>
          <p:nvPr/>
        </p:nvSpPr>
        <p:spPr>
          <a:xfrm>
            <a:off x="381000" y="4724400"/>
            <a:ext cx="2300354" cy="523220"/>
          </a:xfrm>
          <a:prstGeom prst="rect">
            <a:avLst/>
          </a:prstGeom>
        </p:spPr>
        <p:txBody>
          <a:bodyPr wrap="none">
            <a:spAutoFit/>
          </a:bodyPr>
          <a:lstStyle/>
          <a:p>
            <a:r>
              <a:rPr lang="en-US" sz="2800" dirty="0">
                <a:solidFill>
                  <a:srgbClr val="000000"/>
                </a:solidFill>
              </a:rPr>
              <a:t>Ground Truth</a:t>
            </a:r>
          </a:p>
        </p:txBody>
      </p:sp>
      <p:sp>
        <p:nvSpPr>
          <p:cNvPr id="10" name="TextBox 9"/>
          <p:cNvSpPr txBox="1"/>
          <p:nvPr/>
        </p:nvSpPr>
        <p:spPr>
          <a:xfrm>
            <a:off x="7889966" y="6596390"/>
            <a:ext cx="1254034" cy="261610"/>
          </a:xfrm>
          <a:prstGeom prst="rect">
            <a:avLst/>
          </a:prstGeom>
          <a:noFill/>
        </p:spPr>
        <p:txBody>
          <a:bodyPr wrap="square" rtlCol="0">
            <a:spAutoFit/>
          </a:bodyPr>
          <a:lstStyle/>
          <a:p>
            <a:r>
              <a:rPr lang="en-US" sz="1100" dirty="0" err="1">
                <a:solidFill>
                  <a:srgbClr val="000000"/>
                </a:solidFill>
              </a:rPr>
              <a:t>Amin</a:t>
            </a:r>
            <a:r>
              <a:rPr lang="en-US" sz="1100" dirty="0">
                <a:solidFill>
                  <a:srgbClr val="000000"/>
                </a:solidFill>
              </a:rPr>
              <a:t> </a:t>
            </a:r>
            <a:r>
              <a:rPr lang="en-US" sz="1100" dirty="0" err="1">
                <a:solidFill>
                  <a:srgbClr val="000000"/>
                </a:solidFill>
              </a:rPr>
              <a:t>Sadeghi</a:t>
            </a:r>
            <a:endParaRPr lang="en-US" sz="1100" dirty="0">
              <a:solidFill>
                <a:srgbClr val="000000"/>
              </a:solidFill>
            </a:endParaRPr>
          </a:p>
        </p:txBody>
      </p:sp>
      <p:sp>
        <p:nvSpPr>
          <p:cNvPr id="12" name="Rectangle 2"/>
          <p:cNvSpPr txBox="1">
            <a:spLocks noChangeArrowheads="1"/>
          </p:cNvSpPr>
          <p:nvPr/>
        </p:nvSpPr>
        <p:spPr bwMode="auto">
          <a:xfrm>
            <a:off x="609600" y="179388"/>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dirty="0">
                <a:solidFill>
                  <a:srgbClr val="000000"/>
                </a:solidFill>
              </a:rPr>
              <a:t>Example w/ constant velocity</a:t>
            </a:r>
          </a:p>
        </p:txBody>
      </p:sp>
    </p:spTree>
    <p:extLst>
      <p:ext uri="{BB962C8B-B14F-4D97-AF65-F5344CB8AC3E}">
        <p14:creationId xmlns:p14="http://schemas.microsoft.com/office/powerpoint/2010/main" val="4229319305"/>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a:t>Simplifying assumptions</a:t>
            </a:r>
          </a:p>
        </p:txBody>
      </p:sp>
      <p:sp>
        <p:nvSpPr>
          <p:cNvPr id="5125" name="Rectangle 3"/>
          <p:cNvSpPr>
            <a:spLocks noGrp="1" noChangeArrowheads="1"/>
          </p:cNvSpPr>
          <p:nvPr>
            <p:ph type="body" idx="1"/>
          </p:nvPr>
        </p:nvSpPr>
        <p:spPr>
          <a:xfrm>
            <a:off x="457200" y="914400"/>
            <a:ext cx="8305800" cy="5257800"/>
          </a:xfrm>
        </p:spPr>
        <p:txBody>
          <a:bodyPr/>
          <a:lstStyle/>
          <a:p>
            <a:pPr>
              <a:buFontTx/>
              <a:buChar char="•"/>
            </a:pPr>
            <a:r>
              <a:rPr lang="en-US" dirty="0"/>
              <a:t>Only the immediate past matters</a:t>
            </a:r>
            <a:br>
              <a:rPr lang="en-US" dirty="0"/>
            </a:br>
            <a:br>
              <a:rPr lang="en-US" dirty="0"/>
            </a:br>
            <a:br>
              <a:rPr lang="en-US" dirty="0"/>
            </a:br>
            <a:br>
              <a:rPr lang="en-US" dirty="0"/>
            </a:br>
            <a:endParaRPr lang="en-US" dirty="0"/>
          </a:p>
          <a:p>
            <a:pPr>
              <a:buFontTx/>
              <a:buChar char="•"/>
            </a:pPr>
            <a:r>
              <a:rPr lang="en-US" dirty="0"/>
              <a:t>Measurements depend only on the current state</a:t>
            </a:r>
          </a:p>
        </p:txBody>
      </p:sp>
      <p:graphicFrame>
        <p:nvGraphicFramePr>
          <p:cNvPr id="5122" name="Object 4"/>
          <p:cNvGraphicFramePr>
            <a:graphicFrameLocks noChangeAspect="1"/>
          </p:cNvGraphicFramePr>
          <p:nvPr/>
        </p:nvGraphicFramePr>
        <p:xfrm>
          <a:off x="2570163" y="1752600"/>
          <a:ext cx="4146550" cy="552450"/>
        </p:xfrm>
        <a:graphic>
          <a:graphicData uri="http://schemas.openxmlformats.org/presentationml/2006/ole">
            <mc:AlternateContent xmlns:mc="http://schemas.openxmlformats.org/markup-compatibility/2006">
              <mc:Choice xmlns:v="urn:schemas-microsoft-com:vml" Requires="v">
                <p:oleObj spid="_x0000_s7174" name="Equation" r:id="rId4" imgW="1905000" imgH="254000" progId="Equation.3">
                  <p:embed/>
                </p:oleObj>
              </mc:Choice>
              <mc:Fallback>
                <p:oleObj name="Equation" r:id="rId4" imgW="19050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0163" y="1752600"/>
                        <a:ext cx="41465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5"/>
          <p:cNvGraphicFramePr>
            <a:graphicFrameLocks noGrp="1" noChangeAspect="1"/>
          </p:cNvGraphicFramePr>
          <p:nvPr>
            <p:ph sz="half" idx="4294967295"/>
            <p:extLst/>
          </p:nvPr>
        </p:nvGraphicFramePr>
        <p:xfrm>
          <a:off x="1828800" y="4008438"/>
          <a:ext cx="5181600" cy="563562"/>
        </p:xfrm>
        <a:graphic>
          <a:graphicData uri="http://schemas.openxmlformats.org/presentationml/2006/ole">
            <mc:AlternateContent xmlns:mc="http://schemas.openxmlformats.org/markup-compatibility/2006">
              <mc:Choice xmlns:v="urn:schemas-microsoft-com:vml" Requires="v">
                <p:oleObj spid="_x0000_s7175" name="Equation" r:id="rId6" imgW="2336800" imgH="254000" progId="Equation.3">
                  <p:embed/>
                </p:oleObj>
              </mc:Choice>
              <mc:Fallback>
                <p:oleObj name="Equation" r:id="rId6" imgW="2336800" imgH="2540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008438"/>
                        <a:ext cx="5181600"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06022" name="Text Box 6"/>
          <p:cNvSpPr txBox="1">
            <a:spLocks noChangeArrowheads="1"/>
          </p:cNvSpPr>
          <p:nvPr/>
        </p:nvSpPr>
        <p:spPr bwMode="auto">
          <a:xfrm>
            <a:off x="5105400" y="4648200"/>
            <a:ext cx="2678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b="0">
                <a:solidFill>
                  <a:srgbClr val="FF0000"/>
                </a:solidFill>
              </a:rPr>
              <a:t>observation model</a:t>
            </a:r>
          </a:p>
        </p:txBody>
      </p:sp>
      <p:sp>
        <p:nvSpPr>
          <p:cNvPr id="5127" name="Text Box 7"/>
          <p:cNvSpPr txBox="1">
            <a:spLocks noChangeArrowheads="1"/>
          </p:cNvSpPr>
          <p:nvPr/>
        </p:nvSpPr>
        <p:spPr bwMode="auto">
          <a:xfrm>
            <a:off x="4849813" y="2590800"/>
            <a:ext cx="2389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b="0" dirty="0">
                <a:solidFill>
                  <a:srgbClr val="FF0000"/>
                </a:solidFill>
              </a:rPr>
              <a:t>dynamics model</a:t>
            </a:r>
          </a:p>
        </p:txBody>
      </p:sp>
      <p:sp>
        <p:nvSpPr>
          <p:cNvPr id="5128" name="Rectangle 8"/>
          <p:cNvSpPr>
            <a:spLocks noChangeArrowheads="1"/>
          </p:cNvSpPr>
          <p:nvPr/>
        </p:nvSpPr>
        <p:spPr bwMode="auto">
          <a:xfrm>
            <a:off x="5257800" y="1676400"/>
            <a:ext cx="1524000" cy="7620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006025" name="Rectangle 9"/>
          <p:cNvSpPr>
            <a:spLocks noChangeArrowheads="1"/>
          </p:cNvSpPr>
          <p:nvPr/>
        </p:nvSpPr>
        <p:spPr bwMode="auto">
          <a:xfrm>
            <a:off x="5791200" y="3962400"/>
            <a:ext cx="1295400" cy="6858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0" name="TextBox 9"/>
          <p:cNvSpPr txBox="1"/>
          <p:nvPr/>
        </p:nvSpPr>
        <p:spPr>
          <a:xfrm>
            <a:off x="7889967" y="6570618"/>
            <a:ext cx="1254034" cy="261610"/>
          </a:xfrm>
          <a:prstGeom prst="rect">
            <a:avLst/>
          </a:prstGeom>
          <a:noFill/>
        </p:spPr>
        <p:txBody>
          <a:bodyPr wrap="square" rtlCol="0">
            <a:spAutoFit/>
          </a:bodyPr>
          <a:lstStyle/>
          <a:p>
            <a:r>
              <a:rPr lang="en-US" sz="1100" dirty="0">
                <a:solidFill>
                  <a:prstClr val="black"/>
                </a:solidFill>
              </a:rPr>
              <a:t>Kristen </a:t>
            </a:r>
            <a:r>
              <a:rPr lang="en-US" sz="1100" dirty="0" err="1">
                <a:solidFill>
                  <a:prstClr val="black"/>
                </a:solidFill>
              </a:rPr>
              <a:t>Grauman</a:t>
            </a:r>
            <a:endParaRPr lang="en-US" sz="1100" dirty="0">
              <a:solidFill>
                <a:prstClr val="black"/>
              </a:solidFill>
            </a:endParaRPr>
          </a:p>
        </p:txBody>
      </p:sp>
      <p:grpSp>
        <p:nvGrpSpPr>
          <p:cNvPr id="12" name="Group 11"/>
          <p:cNvGrpSpPr/>
          <p:nvPr/>
        </p:nvGrpSpPr>
        <p:grpSpPr>
          <a:xfrm>
            <a:off x="1447800" y="5115100"/>
            <a:ext cx="5160963" cy="1563050"/>
            <a:chOff x="1447800" y="5115100"/>
            <a:chExt cx="5160963" cy="1563050"/>
          </a:xfrm>
        </p:grpSpPr>
        <p:sp>
          <p:nvSpPr>
            <p:cNvPr id="13" name="Oval 10"/>
            <p:cNvSpPr>
              <a:spLocks noChangeArrowheads="1"/>
            </p:cNvSpPr>
            <p:nvPr/>
          </p:nvSpPr>
          <p:spPr bwMode="auto">
            <a:xfrm>
              <a:off x="2362200" y="5246688"/>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4" name="Text Box 11"/>
            <p:cNvSpPr txBox="1">
              <a:spLocks noChangeArrowheads="1"/>
            </p:cNvSpPr>
            <p:nvPr/>
          </p:nvSpPr>
          <p:spPr bwMode="auto">
            <a:xfrm>
              <a:off x="2417763" y="5275263"/>
              <a:ext cx="420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dirty="0">
                  <a:solidFill>
                    <a:prstClr val="black"/>
                  </a:solidFill>
                </a:rPr>
                <a:t>X</a:t>
              </a:r>
              <a:r>
                <a:rPr lang="en-US" sz="1800" b="0" baseline="-25000" dirty="0">
                  <a:solidFill>
                    <a:prstClr val="black"/>
                  </a:solidFill>
                </a:rPr>
                <a:t>1</a:t>
              </a:r>
            </a:p>
          </p:txBody>
        </p:sp>
        <p:sp>
          <p:nvSpPr>
            <p:cNvPr id="15" name="Oval 12"/>
            <p:cNvSpPr>
              <a:spLocks noChangeArrowheads="1"/>
            </p:cNvSpPr>
            <p:nvPr/>
          </p:nvSpPr>
          <p:spPr bwMode="auto">
            <a:xfrm>
              <a:off x="3271838"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6" name="Text Box 13"/>
            <p:cNvSpPr txBox="1">
              <a:spLocks noChangeArrowheads="1"/>
            </p:cNvSpPr>
            <p:nvPr/>
          </p:nvSpPr>
          <p:spPr bwMode="auto">
            <a:xfrm>
              <a:off x="3327400" y="5275263"/>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X</a:t>
              </a:r>
              <a:r>
                <a:rPr lang="en-US" sz="1800" b="0" baseline="-25000">
                  <a:solidFill>
                    <a:prstClr val="black"/>
                  </a:solidFill>
                </a:rPr>
                <a:t>2</a:t>
              </a:r>
            </a:p>
          </p:txBody>
        </p:sp>
        <p:sp>
          <p:nvSpPr>
            <p:cNvPr id="17" name="Line 14"/>
            <p:cNvSpPr>
              <a:spLocks noChangeShapeType="1"/>
            </p:cNvSpPr>
            <p:nvPr/>
          </p:nvSpPr>
          <p:spPr bwMode="auto">
            <a:xfrm>
              <a:off x="2862263"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18" name="Line 15"/>
            <p:cNvSpPr>
              <a:spLocks noChangeShapeType="1"/>
            </p:cNvSpPr>
            <p:nvPr/>
          </p:nvSpPr>
          <p:spPr bwMode="auto">
            <a:xfrm>
              <a:off x="25892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19" name="Oval 16"/>
            <p:cNvSpPr>
              <a:spLocks noChangeArrowheads="1"/>
            </p:cNvSpPr>
            <p:nvPr/>
          </p:nvSpPr>
          <p:spPr bwMode="auto">
            <a:xfrm>
              <a:off x="2362200" y="6157913"/>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0" name="Text Box 17"/>
            <p:cNvSpPr txBox="1">
              <a:spLocks noChangeArrowheads="1"/>
            </p:cNvSpPr>
            <p:nvPr/>
          </p:nvSpPr>
          <p:spPr bwMode="auto">
            <a:xfrm>
              <a:off x="2417763" y="6186488"/>
              <a:ext cx="420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Y</a:t>
              </a:r>
              <a:r>
                <a:rPr lang="en-US" sz="1800" b="0" baseline="-25000">
                  <a:solidFill>
                    <a:prstClr val="black"/>
                  </a:solidFill>
                </a:rPr>
                <a:t>1</a:t>
              </a:r>
            </a:p>
          </p:txBody>
        </p:sp>
        <p:sp>
          <p:nvSpPr>
            <p:cNvPr id="21" name="Line 18"/>
            <p:cNvSpPr>
              <a:spLocks noChangeShapeType="1"/>
            </p:cNvSpPr>
            <p:nvPr/>
          </p:nvSpPr>
          <p:spPr bwMode="auto">
            <a:xfrm>
              <a:off x="3500438"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22" name="Oval 19"/>
            <p:cNvSpPr>
              <a:spLocks noChangeArrowheads="1"/>
            </p:cNvSpPr>
            <p:nvPr/>
          </p:nvSpPr>
          <p:spPr bwMode="auto">
            <a:xfrm>
              <a:off x="3271838"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23" name="Text Box 20"/>
            <p:cNvSpPr txBox="1">
              <a:spLocks noChangeArrowheads="1"/>
            </p:cNvSpPr>
            <p:nvPr/>
          </p:nvSpPr>
          <p:spPr bwMode="auto">
            <a:xfrm>
              <a:off x="3327400" y="6186488"/>
              <a:ext cx="420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Y</a:t>
              </a:r>
              <a:r>
                <a:rPr lang="en-US" sz="1800" b="0" baseline="-25000">
                  <a:solidFill>
                    <a:prstClr val="black"/>
                  </a:solidFill>
                </a:rPr>
                <a:t>2</a:t>
              </a:r>
            </a:p>
          </p:txBody>
        </p:sp>
        <p:sp>
          <p:nvSpPr>
            <p:cNvPr id="24" name="Line 21"/>
            <p:cNvSpPr>
              <a:spLocks noChangeShapeType="1"/>
            </p:cNvSpPr>
            <p:nvPr/>
          </p:nvSpPr>
          <p:spPr bwMode="auto">
            <a:xfrm>
              <a:off x="377348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25" name="Line 22"/>
            <p:cNvSpPr>
              <a:spLocks noChangeShapeType="1"/>
            </p:cNvSpPr>
            <p:nvPr/>
          </p:nvSpPr>
          <p:spPr bwMode="auto">
            <a:xfrm>
              <a:off x="5697538" y="5473700"/>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26" name="Oval 23"/>
            <p:cNvSpPr>
              <a:spLocks noChangeArrowheads="1"/>
            </p:cNvSpPr>
            <p:nvPr/>
          </p:nvSpPr>
          <p:spPr bwMode="auto">
            <a:xfrm>
              <a:off x="6107113" y="5246688"/>
              <a:ext cx="501650"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27" name="Text Box 24"/>
            <p:cNvSpPr txBox="1">
              <a:spLocks noChangeArrowheads="1"/>
            </p:cNvSpPr>
            <p:nvPr/>
          </p:nvSpPr>
          <p:spPr bwMode="auto">
            <a:xfrm>
              <a:off x="6162675" y="5275263"/>
              <a:ext cx="379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X</a:t>
              </a:r>
              <a:r>
                <a:rPr lang="en-US" sz="1800" b="0" i="1" baseline="-25000">
                  <a:solidFill>
                    <a:prstClr val="black"/>
                  </a:solidFill>
                </a:rPr>
                <a:t>t</a:t>
              </a:r>
            </a:p>
          </p:txBody>
        </p:sp>
        <p:sp>
          <p:nvSpPr>
            <p:cNvPr id="28" name="Line 25"/>
            <p:cNvSpPr>
              <a:spLocks noChangeShapeType="1"/>
            </p:cNvSpPr>
            <p:nvPr/>
          </p:nvSpPr>
          <p:spPr bwMode="auto">
            <a:xfrm>
              <a:off x="6335713" y="5746750"/>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29" name="Oval 26"/>
            <p:cNvSpPr>
              <a:spLocks noChangeArrowheads="1"/>
            </p:cNvSpPr>
            <p:nvPr/>
          </p:nvSpPr>
          <p:spPr bwMode="auto">
            <a:xfrm>
              <a:off x="6107113" y="6157913"/>
              <a:ext cx="501650"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30" name="Text Box 27"/>
            <p:cNvSpPr txBox="1">
              <a:spLocks noChangeArrowheads="1"/>
            </p:cNvSpPr>
            <p:nvPr/>
          </p:nvSpPr>
          <p:spPr bwMode="auto">
            <a:xfrm>
              <a:off x="6164263" y="61864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Y</a:t>
              </a:r>
              <a:r>
                <a:rPr lang="en-US" sz="1800" b="0" i="1" baseline="-25000">
                  <a:solidFill>
                    <a:prstClr val="black"/>
                  </a:solidFill>
                </a:rPr>
                <a:t>t</a:t>
              </a:r>
            </a:p>
          </p:txBody>
        </p:sp>
        <p:sp>
          <p:nvSpPr>
            <p:cNvPr id="31" name="Text Box 28"/>
            <p:cNvSpPr txBox="1">
              <a:spLocks noChangeArrowheads="1"/>
            </p:cNvSpPr>
            <p:nvPr/>
          </p:nvSpPr>
          <p:spPr bwMode="auto">
            <a:xfrm>
              <a:off x="4170363" y="51151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2800" dirty="0">
                  <a:solidFill>
                    <a:prstClr val="black"/>
                  </a:solidFill>
                </a:rPr>
                <a:t>…</a:t>
              </a:r>
            </a:p>
          </p:txBody>
        </p:sp>
        <p:sp>
          <p:nvSpPr>
            <p:cNvPr id="32" name="Line 22"/>
            <p:cNvSpPr>
              <a:spLocks noChangeShapeType="1"/>
            </p:cNvSpPr>
            <p:nvPr/>
          </p:nvSpPr>
          <p:spPr bwMode="auto">
            <a:xfrm>
              <a:off x="4783138" y="5484813"/>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33" name="Oval 23"/>
            <p:cNvSpPr>
              <a:spLocks noChangeArrowheads="1"/>
            </p:cNvSpPr>
            <p:nvPr/>
          </p:nvSpPr>
          <p:spPr bwMode="auto">
            <a:xfrm>
              <a:off x="5192713" y="5257800"/>
              <a:ext cx="501650" cy="500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4" name="Text Box 24"/>
            <p:cNvSpPr txBox="1">
              <a:spLocks noChangeArrowheads="1"/>
            </p:cNvSpPr>
            <p:nvPr/>
          </p:nvSpPr>
          <p:spPr bwMode="auto">
            <a:xfrm>
              <a:off x="5164138" y="5286375"/>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X</a:t>
              </a:r>
              <a:r>
                <a:rPr lang="en-US" sz="1800" b="0" i="1" baseline="-25000">
                  <a:solidFill>
                    <a:prstClr val="black"/>
                  </a:solidFill>
                </a:rPr>
                <a:t>t-1</a:t>
              </a:r>
            </a:p>
          </p:txBody>
        </p:sp>
        <p:sp>
          <p:nvSpPr>
            <p:cNvPr id="35" name="Line 25"/>
            <p:cNvSpPr>
              <a:spLocks noChangeShapeType="1"/>
            </p:cNvSpPr>
            <p:nvPr/>
          </p:nvSpPr>
          <p:spPr bwMode="auto">
            <a:xfrm>
              <a:off x="5421313" y="5757863"/>
              <a:ext cx="0" cy="411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36" name="Oval 26"/>
            <p:cNvSpPr>
              <a:spLocks noChangeArrowheads="1"/>
            </p:cNvSpPr>
            <p:nvPr/>
          </p:nvSpPr>
          <p:spPr bwMode="auto">
            <a:xfrm>
              <a:off x="5192713" y="6169025"/>
              <a:ext cx="501650" cy="500063"/>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37" name="Text Box 27"/>
            <p:cNvSpPr txBox="1">
              <a:spLocks noChangeArrowheads="1"/>
            </p:cNvSpPr>
            <p:nvPr/>
          </p:nvSpPr>
          <p:spPr bwMode="auto">
            <a:xfrm>
              <a:off x="5164138" y="61976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a:solidFill>
                    <a:prstClr val="black"/>
                  </a:solidFill>
                </a:rPr>
                <a:t>Y</a:t>
              </a:r>
              <a:r>
                <a:rPr lang="en-US" sz="1800" b="0" i="1" baseline="-25000">
                  <a:solidFill>
                    <a:prstClr val="black"/>
                  </a:solidFill>
                </a:rPr>
                <a:t>t-1</a:t>
              </a:r>
            </a:p>
          </p:txBody>
        </p:sp>
        <p:sp>
          <p:nvSpPr>
            <p:cNvPr id="38" name="Oval 10"/>
            <p:cNvSpPr>
              <a:spLocks noChangeArrowheads="1"/>
            </p:cNvSpPr>
            <p:nvPr/>
          </p:nvSpPr>
          <p:spPr bwMode="auto">
            <a:xfrm>
              <a:off x="1447800" y="5266863"/>
              <a:ext cx="500063" cy="500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39" name="Line 14"/>
            <p:cNvSpPr>
              <a:spLocks noChangeShapeType="1"/>
            </p:cNvSpPr>
            <p:nvPr/>
          </p:nvSpPr>
          <p:spPr bwMode="auto">
            <a:xfrm>
              <a:off x="1947863" y="5493875"/>
              <a:ext cx="409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40" name="Line 15"/>
            <p:cNvSpPr>
              <a:spLocks noChangeShapeType="1"/>
            </p:cNvSpPr>
            <p:nvPr/>
          </p:nvSpPr>
          <p:spPr bwMode="auto">
            <a:xfrm>
              <a:off x="1674813" y="5766925"/>
              <a:ext cx="0" cy="411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charset="0"/>
              </a:endParaRPr>
            </a:p>
          </p:txBody>
        </p:sp>
        <p:sp>
          <p:nvSpPr>
            <p:cNvPr id="41" name="Oval 16"/>
            <p:cNvSpPr>
              <a:spLocks noChangeArrowheads="1"/>
            </p:cNvSpPr>
            <p:nvPr/>
          </p:nvSpPr>
          <p:spPr bwMode="auto">
            <a:xfrm>
              <a:off x="1447800" y="6178088"/>
              <a:ext cx="500063" cy="500062"/>
            </a:xfrm>
            <a:prstGeom prst="ellipse">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a:solidFill>
                  <a:prstClr val="black"/>
                </a:solidFill>
                <a:latin typeface="Arial" charset="0"/>
              </a:endParaRPr>
            </a:p>
          </p:txBody>
        </p:sp>
        <p:sp>
          <p:nvSpPr>
            <p:cNvPr id="42" name="Text Box 17"/>
            <p:cNvSpPr txBox="1">
              <a:spLocks noChangeArrowheads="1"/>
            </p:cNvSpPr>
            <p:nvPr/>
          </p:nvSpPr>
          <p:spPr bwMode="auto">
            <a:xfrm>
              <a:off x="1503363" y="6206663"/>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dirty="0">
                  <a:solidFill>
                    <a:prstClr val="black"/>
                  </a:solidFill>
                </a:rPr>
                <a:t>Y</a:t>
              </a:r>
              <a:r>
                <a:rPr lang="en-US" sz="1800" b="0" baseline="-25000" dirty="0">
                  <a:solidFill>
                    <a:prstClr val="black"/>
                  </a:solidFill>
                </a:rPr>
                <a:t>0</a:t>
              </a:r>
            </a:p>
          </p:txBody>
        </p:sp>
        <p:sp>
          <p:nvSpPr>
            <p:cNvPr id="43" name="Text Box 11"/>
            <p:cNvSpPr txBox="1">
              <a:spLocks noChangeArrowheads="1"/>
            </p:cNvSpPr>
            <p:nvPr/>
          </p:nvSpPr>
          <p:spPr bwMode="auto">
            <a:xfrm>
              <a:off x="1527176" y="5310519"/>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1800" b="0" i="1" dirty="0">
                  <a:solidFill>
                    <a:prstClr val="black"/>
                  </a:solidFill>
                </a:rPr>
                <a:t>X</a:t>
              </a:r>
              <a:r>
                <a:rPr lang="en-US" sz="1800" b="0" baseline="-25000" dirty="0">
                  <a:solidFill>
                    <a:prstClr val="black"/>
                  </a:solidFill>
                </a:rPr>
                <a:t>0</a:t>
              </a:r>
            </a:p>
          </p:txBody>
        </p:sp>
      </p:grpSp>
      <p:sp>
        <p:nvSpPr>
          <p:cNvPr id="44" name="TextBox 43"/>
          <p:cNvSpPr txBox="1"/>
          <p:nvPr/>
        </p:nvSpPr>
        <p:spPr>
          <a:xfrm>
            <a:off x="3831681" y="1817727"/>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45" name="TextBox 44"/>
          <p:cNvSpPr txBox="1"/>
          <p:nvPr/>
        </p:nvSpPr>
        <p:spPr>
          <a:xfrm>
            <a:off x="3327400" y="4105553"/>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2204484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2" name="Rectangle 2"/>
          <p:cNvSpPr>
            <a:spLocks noGrp="1" noChangeArrowheads="1"/>
          </p:cNvSpPr>
          <p:nvPr>
            <p:ph type="title"/>
          </p:nvPr>
        </p:nvSpPr>
        <p:spPr/>
        <p:txBody>
          <a:bodyPr/>
          <a:lstStyle/>
          <a:p>
            <a:r>
              <a:rPr lang="en-US"/>
              <a:t>Prediction</a:t>
            </a:r>
          </a:p>
        </p:txBody>
      </p:sp>
      <p:sp>
        <p:nvSpPr>
          <p:cNvPr id="9223" name="Rectangle 3"/>
          <p:cNvSpPr>
            <a:spLocks noGrp="1" noChangeArrowheads="1"/>
          </p:cNvSpPr>
          <p:nvPr>
            <p:ph type="body" idx="1"/>
          </p:nvPr>
        </p:nvSpPr>
        <p:spPr/>
        <p:txBody>
          <a:bodyPr/>
          <a:lstStyle/>
          <a:p>
            <a:pPr>
              <a:buFontTx/>
              <a:buChar char="•"/>
            </a:pPr>
            <a:r>
              <a:rPr lang="en-US"/>
              <a:t>Prediction involves representing</a:t>
            </a:r>
            <a:br>
              <a:rPr lang="en-US"/>
            </a:br>
            <a:r>
              <a:rPr lang="en-US"/>
              <a:t>given </a:t>
            </a:r>
            <a:br>
              <a:rPr lang="en-US"/>
            </a:br>
            <a:endParaRPr lang="en-US"/>
          </a:p>
        </p:txBody>
      </p:sp>
      <p:graphicFrame>
        <p:nvGraphicFramePr>
          <p:cNvPr id="9220" name="Object 6"/>
          <p:cNvGraphicFramePr>
            <a:graphicFrameLocks noChangeAspect="1"/>
          </p:cNvGraphicFramePr>
          <p:nvPr/>
        </p:nvGraphicFramePr>
        <p:xfrm>
          <a:off x="506007" y="3250339"/>
          <a:ext cx="5205413" cy="1654175"/>
        </p:xfrm>
        <a:graphic>
          <a:graphicData uri="http://schemas.openxmlformats.org/presentationml/2006/ole">
            <mc:AlternateContent xmlns:mc="http://schemas.openxmlformats.org/markup-compatibility/2006">
              <mc:Choice xmlns:v="urn:schemas-microsoft-com:vml" Requires="v">
                <p:oleObj spid="_x0000_s8202" name="Equation" r:id="rId4" imgW="1879560" imgH="596880" progId="Equation.3">
                  <p:embed/>
                </p:oleObj>
              </mc:Choice>
              <mc:Fallback>
                <p:oleObj name="Equation" r:id="rId4" imgW="1879560" imgH="596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07" y="3250339"/>
                        <a:ext cx="5205413" cy="165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7"/>
          <p:cNvGraphicFramePr>
            <a:graphicFrameLocks noChangeAspect="1"/>
          </p:cNvGraphicFramePr>
          <p:nvPr/>
        </p:nvGraphicFramePr>
        <p:xfrm>
          <a:off x="304800" y="2489200"/>
          <a:ext cx="2886075" cy="703263"/>
        </p:xfrm>
        <a:graphic>
          <a:graphicData uri="http://schemas.openxmlformats.org/presentationml/2006/ole">
            <mc:AlternateContent xmlns:mc="http://schemas.openxmlformats.org/markup-compatibility/2006">
              <mc:Choice xmlns:v="urn:schemas-microsoft-com:vml" Requires="v">
                <p:oleObj spid="_x0000_s8203" name="Equation" r:id="rId6" imgW="1040948" imgH="253890" progId="Equation.3">
                  <p:embed/>
                </p:oleObj>
              </mc:Choice>
              <mc:Fallback>
                <p:oleObj name="Equation" r:id="rId6"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89200"/>
                        <a:ext cx="2886075" cy="70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5" name="Text Box 9"/>
          <p:cNvSpPr txBox="1">
            <a:spLocks noChangeArrowheads="1"/>
          </p:cNvSpPr>
          <p:nvPr/>
        </p:nvSpPr>
        <p:spPr bwMode="auto">
          <a:xfrm>
            <a:off x="1438275" y="3987800"/>
            <a:ext cx="3729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2800" b="0" dirty="0">
                <a:solidFill>
                  <a:srgbClr val="FF0000"/>
                </a:solidFill>
              </a:rPr>
              <a:t>Law of total probability</a:t>
            </a:r>
          </a:p>
        </p:txBody>
      </p:sp>
      <p:graphicFrame>
        <p:nvGraphicFramePr>
          <p:cNvPr id="2" name="Object 1"/>
          <p:cNvGraphicFramePr>
            <a:graphicFrameLocks noChangeAspect="1"/>
          </p:cNvGraphicFramePr>
          <p:nvPr>
            <p:extLst/>
          </p:nvPr>
        </p:nvGraphicFramePr>
        <p:xfrm>
          <a:off x="1855788" y="1524000"/>
          <a:ext cx="2459037" cy="552450"/>
        </p:xfrm>
        <a:graphic>
          <a:graphicData uri="http://schemas.openxmlformats.org/presentationml/2006/ole">
            <mc:AlternateContent xmlns:mc="http://schemas.openxmlformats.org/markup-compatibility/2006">
              <mc:Choice xmlns:v="urn:schemas-microsoft-com:vml" Requires="v">
                <p:oleObj spid="_x0000_s8204" name="Equation" r:id="rId8" imgW="1129810" imgH="253890" progId="Equation.3">
                  <p:embed/>
                </p:oleObj>
              </mc:Choice>
              <mc:Fallback>
                <p:oleObj name="Equation" r:id="rId8" imgW="1129810"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5788" y="1524000"/>
                        <a:ext cx="2459037"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248400" y="1066800"/>
          <a:ext cx="2266950" cy="552450"/>
        </p:xfrm>
        <a:graphic>
          <a:graphicData uri="http://schemas.openxmlformats.org/presentationml/2006/ole">
            <mc:AlternateContent xmlns:mc="http://schemas.openxmlformats.org/markup-compatibility/2006">
              <mc:Choice xmlns:v="urn:schemas-microsoft-com:vml" Requires="v">
                <p:oleObj spid="_x0000_s8205" name="Equation" r:id="rId10" imgW="1040948" imgH="253890" progId="Equation.3">
                  <p:embed/>
                </p:oleObj>
              </mc:Choice>
              <mc:Fallback>
                <p:oleObj name="Equation" r:id="rId10"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066800"/>
                        <a:ext cx="22669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12" name="Rectangle 11"/>
          <p:cNvSpPr/>
          <p:nvPr/>
        </p:nvSpPr>
        <p:spPr>
          <a:xfrm>
            <a:off x="6609806" y="1005840"/>
            <a:ext cx="378823" cy="627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216331" y="1484811"/>
            <a:ext cx="552995" cy="627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629" name="Picture 29" descr="\Pr(A)=\sum_n \Pr(A\cap B_n)\,"/>
          <p:cNvPicPr>
            <a:picLocks noChangeAspect="1" noChangeArrowheads="1"/>
          </p:cNvPicPr>
          <p:nvPr/>
        </p:nvPicPr>
        <p:blipFill>
          <a:blip r:embed="rId11" cstate="print"/>
          <a:srcRect/>
          <a:stretch>
            <a:fillRect/>
          </a:stretch>
        </p:blipFill>
        <p:spPr bwMode="auto">
          <a:xfrm>
            <a:off x="5942421" y="4189593"/>
            <a:ext cx="1905000" cy="333376"/>
          </a:xfrm>
          <a:prstGeom prst="rect">
            <a:avLst/>
          </a:prstGeom>
          <a:noFill/>
        </p:spPr>
      </p:pic>
      <p:sp>
        <p:nvSpPr>
          <p:cNvPr id="14" name="TextBox 13"/>
          <p:cNvSpPr txBox="1"/>
          <p:nvPr/>
        </p:nvSpPr>
        <p:spPr>
          <a:xfrm>
            <a:off x="7414602" y="1158359"/>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3211763" y="1613653"/>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1799681" y="262924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3432538" y="3434404"/>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34065122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6" name="Rectangle 2"/>
          <p:cNvSpPr>
            <a:spLocks noGrp="1" noChangeArrowheads="1"/>
          </p:cNvSpPr>
          <p:nvPr>
            <p:ph type="title"/>
          </p:nvPr>
        </p:nvSpPr>
        <p:spPr/>
        <p:txBody>
          <a:bodyPr/>
          <a:lstStyle/>
          <a:p>
            <a:r>
              <a:rPr lang="en-US"/>
              <a:t>Prediction</a:t>
            </a:r>
          </a:p>
        </p:txBody>
      </p:sp>
      <p:sp>
        <p:nvSpPr>
          <p:cNvPr id="10247" name="Rectangle 3"/>
          <p:cNvSpPr>
            <a:spLocks noGrp="1" noChangeArrowheads="1"/>
          </p:cNvSpPr>
          <p:nvPr>
            <p:ph type="body" idx="1"/>
          </p:nvPr>
        </p:nvSpPr>
        <p:spPr/>
        <p:txBody>
          <a:bodyPr/>
          <a:lstStyle/>
          <a:p>
            <a:pPr>
              <a:buFontTx/>
              <a:buChar char="•"/>
            </a:pPr>
            <a:r>
              <a:rPr lang="en-US"/>
              <a:t>Prediction involves representing</a:t>
            </a:r>
            <a:br>
              <a:rPr lang="en-US"/>
            </a:br>
            <a:r>
              <a:rPr lang="en-US"/>
              <a:t>given </a:t>
            </a:r>
            <a:br>
              <a:rPr lang="en-US"/>
            </a:br>
            <a:endParaRPr lang="en-US"/>
          </a:p>
        </p:txBody>
      </p:sp>
      <p:graphicFrame>
        <p:nvGraphicFramePr>
          <p:cNvPr id="10244" name="Object 6"/>
          <p:cNvGraphicFramePr>
            <a:graphicFrameLocks noChangeAspect="1"/>
          </p:cNvGraphicFramePr>
          <p:nvPr/>
        </p:nvGraphicFramePr>
        <p:xfrm>
          <a:off x="509588" y="3276600"/>
          <a:ext cx="8558212" cy="2463800"/>
        </p:xfrm>
        <a:graphic>
          <a:graphicData uri="http://schemas.openxmlformats.org/presentationml/2006/ole">
            <mc:AlternateContent xmlns:mc="http://schemas.openxmlformats.org/markup-compatibility/2006">
              <mc:Choice xmlns:v="urn:schemas-microsoft-com:vml" Requires="v">
                <p:oleObj spid="_x0000_s9228" name="Equation" r:id="rId4" imgW="3086100" imgH="889000" progId="Equation.3">
                  <p:embed/>
                </p:oleObj>
              </mc:Choice>
              <mc:Fallback>
                <p:oleObj name="Equation" r:id="rId4" imgW="30861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276600"/>
                        <a:ext cx="8558212" cy="246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7"/>
          <p:cNvGraphicFramePr>
            <a:graphicFrameLocks noChangeAspect="1"/>
          </p:cNvGraphicFramePr>
          <p:nvPr/>
        </p:nvGraphicFramePr>
        <p:xfrm>
          <a:off x="304800" y="2489200"/>
          <a:ext cx="2886075" cy="703263"/>
        </p:xfrm>
        <a:graphic>
          <a:graphicData uri="http://schemas.openxmlformats.org/presentationml/2006/ole">
            <mc:AlternateContent xmlns:mc="http://schemas.openxmlformats.org/markup-compatibility/2006">
              <mc:Choice xmlns:v="urn:schemas-microsoft-com:vml" Requires="v">
                <p:oleObj spid="_x0000_s9229" name="Equation" r:id="rId6" imgW="1040948" imgH="253890" progId="Equation.3">
                  <p:embed/>
                </p:oleObj>
              </mc:Choice>
              <mc:Fallback>
                <p:oleObj name="Equation" r:id="rId6"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89200"/>
                        <a:ext cx="2886075" cy="70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8" name="Rectangle 8"/>
          <p:cNvSpPr>
            <a:spLocks noChangeArrowheads="1"/>
          </p:cNvSpPr>
          <p:nvPr/>
        </p:nvSpPr>
        <p:spPr bwMode="auto">
          <a:xfrm>
            <a:off x="304800" y="5029200"/>
            <a:ext cx="88392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prstClr val="black"/>
              </a:solidFill>
              <a:latin typeface="Arial" charset="0"/>
            </a:endParaRPr>
          </a:p>
        </p:txBody>
      </p:sp>
      <p:sp>
        <p:nvSpPr>
          <p:cNvPr id="10249" name="Text Box 9"/>
          <p:cNvSpPr txBox="1">
            <a:spLocks noChangeArrowheads="1"/>
          </p:cNvSpPr>
          <p:nvPr/>
        </p:nvSpPr>
        <p:spPr bwMode="auto">
          <a:xfrm>
            <a:off x="1438275" y="4978400"/>
            <a:ext cx="3333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sz="2800" b="0">
                <a:solidFill>
                  <a:srgbClr val="FF0000"/>
                </a:solidFill>
              </a:rPr>
              <a:t>Conditioning on </a:t>
            </a:r>
            <a:r>
              <a:rPr lang="en-US" sz="2800" b="0" i="1">
                <a:solidFill>
                  <a:srgbClr val="FF0000"/>
                </a:solidFill>
              </a:rPr>
              <a:t>X</a:t>
            </a:r>
            <a:r>
              <a:rPr lang="en-US" sz="2800" b="0" i="1" baseline="-25000">
                <a:solidFill>
                  <a:srgbClr val="FF0000"/>
                </a:solidFill>
              </a:rPr>
              <a:t>t</a:t>
            </a:r>
            <a:r>
              <a:rPr lang="en-US" sz="2800" b="0" baseline="-25000">
                <a:solidFill>
                  <a:srgbClr val="FF0000"/>
                </a:solidFill>
              </a:rPr>
              <a:t>–1</a:t>
            </a:r>
          </a:p>
        </p:txBody>
      </p:sp>
      <p:graphicFrame>
        <p:nvGraphicFramePr>
          <p:cNvPr id="2" name="Object 1"/>
          <p:cNvGraphicFramePr>
            <a:graphicFrameLocks noChangeAspect="1"/>
          </p:cNvGraphicFramePr>
          <p:nvPr>
            <p:extLst/>
          </p:nvPr>
        </p:nvGraphicFramePr>
        <p:xfrm>
          <a:off x="1855788" y="1524000"/>
          <a:ext cx="2459037" cy="552450"/>
        </p:xfrm>
        <a:graphic>
          <a:graphicData uri="http://schemas.openxmlformats.org/presentationml/2006/ole">
            <mc:AlternateContent xmlns:mc="http://schemas.openxmlformats.org/markup-compatibility/2006">
              <mc:Choice xmlns:v="urn:schemas-microsoft-com:vml" Requires="v">
                <p:oleObj spid="_x0000_s9230" name="Equation" r:id="rId8" imgW="1129810" imgH="253890" progId="Equation.3">
                  <p:embed/>
                </p:oleObj>
              </mc:Choice>
              <mc:Fallback>
                <p:oleObj name="Equation" r:id="rId8" imgW="1129810"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5788" y="1524000"/>
                        <a:ext cx="2459037"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248400" y="1066800"/>
          <a:ext cx="2266950" cy="552450"/>
        </p:xfrm>
        <a:graphic>
          <a:graphicData uri="http://schemas.openxmlformats.org/presentationml/2006/ole">
            <mc:AlternateContent xmlns:mc="http://schemas.openxmlformats.org/markup-compatibility/2006">
              <mc:Choice xmlns:v="urn:schemas-microsoft-com:vml" Requires="v">
                <p:oleObj spid="_x0000_s9231" name="Equation" r:id="rId10" imgW="1040948" imgH="253890" progId="Equation.3">
                  <p:embed/>
                </p:oleObj>
              </mc:Choice>
              <mc:Fallback>
                <p:oleObj name="Equation" r:id="rId10"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066800"/>
                        <a:ext cx="22669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graphicFrame>
        <p:nvGraphicFramePr>
          <p:cNvPr id="11" name="Object 10"/>
          <p:cNvGraphicFramePr>
            <a:graphicFrameLocks noChangeAspect="1"/>
          </p:cNvGraphicFramePr>
          <p:nvPr/>
        </p:nvGraphicFramePr>
        <p:xfrm>
          <a:off x="5279027" y="5195388"/>
          <a:ext cx="1485900" cy="203200"/>
        </p:xfrm>
        <a:graphic>
          <a:graphicData uri="http://schemas.openxmlformats.org/presentationml/2006/ole">
            <mc:AlternateContent xmlns:mc="http://schemas.openxmlformats.org/markup-compatibility/2006">
              <mc:Choice xmlns:v="urn:schemas-microsoft-com:vml" Requires="v">
                <p:oleObj spid="_x0000_s9232" name="Equation" r:id="rId11" imgW="1485720" imgH="203040" progId="Equation.3">
                  <p:embed/>
                </p:oleObj>
              </mc:Choice>
              <mc:Fallback>
                <p:oleObj name="Equation" r:id="rId11" imgW="1485720" imgH="2030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9027" y="5195388"/>
                        <a:ext cx="14859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414602" y="1158359"/>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3" name="TextBox 12"/>
          <p:cNvSpPr txBox="1"/>
          <p:nvPr/>
        </p:nvSpPr>
        <p:spPr>
          <a:xfrm>
            <a:off x="3211763" y="1613653"/>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4" name="TextBox 13"/>
          <p:cNvSpPr txBox="1"/>
          <p:nvPr/>
        </p:nvSpPr>
        <p:spPr>
          <a:xfrm>
            <a:off x="1799681" y="262924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3432538" y="3434404"/>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3640863"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6797720"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20562234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70" name="Rectangle 2"/>
          <p:cNvSpPr>
            <a:spLocks noGrp="1" noChangeArrowheads="1"/>
          </p:cNvSpPr>
          <p:nvPr>
            <p:ph type="title"/>
          </p:nvPr>
        </p:nvSpPr>
        <p:spPr/>
        <p:txBody>
          <a:bodyPr/>
          <a:lstStyle/>
          <a:p>
            <a:r>
              <a:rPr lang="en-US"/>
              <a:t>Prediction</a:t>
            </a:r>
          </a:p>
        </p:txBody>
      </p:sp>
      <p:sp>
        <p:nvSpPr>
          <p:cNvPr id="11271" name="Rectangle 3"/>
          <p:cNvSpPr>
            <a:spLocks noGrp="1" noChangeArrowheads="1"/>
          </p:cNvSpPr>
          <p:nvPr>
            <p:ph type="body" idx="1"/>
          </p:nvPr>
        </p:nvSpPr>
        <p:spPr/>
        <p:txBody>
          <a:bodyPr/>
          <a:lstStyle/>
          <a:p>
            <a:pPr>
              <a:buFontTx/>
              <a:buChar char="•"/>
            </a:pPr>
            <a:r>
              <a:rPr lang="en-US"/>
              <a:t>Prediction involves representing</a:t>
            </a:r>
            <a:br>
              <a:rPr lang="en-US"/>
            </a:br>
            <a:r>
              <a:rPr lang="en-US"/>
              <a:t>given </a:t>
            </a:r>
            <a:br>
              <a:rPr lang="en-US"/>
            </a:br>
            <a:endParaRPr lang="en-US"/>
          </a:p>
        </p:txBody>
      </p:sp>
      <p:graphicFrame>
        <p:nvGraphicFramePr>
          <p:cNvPr id="11268" name="Object 6"/>
          <p:cNvGraphicFramePr>
            <a:graphicFrameLocks noChangeAspect="1"/>
          </p:cNvGraphicFramePr>
          <p:nvPr/>
        </p:nvGraphicFramePr>
        <p:xfrm>
          <a:off x="509588" y="3276600"/>
          <a:ext cx="8558212" cy="2463800"/>
        </p:xfrm>
        <a:graphic>
          <a:graphicData uri="http://schemas.openxmlformats.org/presentationml/2006/ole">
            <mc:AlternateContent xmlns:mc="http://schemas.openxmlformats.org/markup-compatibility/2006">
              <mc:Choice xmlns:v="urn:schemas-microsoft-com:vml" Requires="v">
                <p:oleObj spid="_x0000_s10250" name="Equation" r:id="rId4" imgW="3086100" imgH="889000" progId="Equation.3">
                  <p:embed/>
                </p:oleObj>
              </mc:Choice>
              <mc:Fallback>
                <p:oleObj name="Equation" r:id="rId4" imgW="30861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276600"/>
                        <a:ext cx="8558212" cy="246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9" name="Object 7"/>
          <p:cNvGraphicFramePr>
            <a:graphicFrameLocks noChangeAspect="1"/>
          </p:cNvGraphicFramePr>
          <p:nvPr/>
        </p:nvGraphicFramePr>
        <p:xfrm>
          <a:off x="304800" y="2489200"/>
          <a:ext cx="2886075" cy="703263"/>
        </p:xfrm>
        <a:graphic>
          <a:graphicData uri="http://schemas.openxmlformats.org/presentationml/2006/ole">
            <mc:AlternateContent xmlns:mc="http://schemas.openxmlformats.org/markup-compatibility/2006">
              <mc:Choice xmlns:v="urn:schemas-microsoft-com:vml" Requires="v">
                <p:oleObj spid="_x0000_s10251" name="Equation" r:id="rId6" imgW="1040948" imgH="253890" progId="Equation.3">
                  <p:embed/>
                </p:oleObj>
              </mc:Choice>
              <mc:Fallback>
                <p:oleObj name="Equation" r:id="rId6"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89200"/>
                        <a:ext cx="2886075" cy="70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72" name="Rectangle 8"/>
          <p:cNvSpPr>
            <a:spLocks noChangeArrowheads="1"/>
          </p:cNvSpPr>
          <p:nvPr/>
        </p:nvSpPr>
        <p:spPr bwMode="auto">
          <a:xfrm>
            <a:off x="304800" y="5867400"/>
            <a:ext cx="88392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a:solidFill>
                <a:prstClr val="black"/>
              </a:solidFill>
              <a:latin typeface="Arial" charset="0"/>
            </a:endParaRPr>
          </a:p>
        </p:txBody>
      </p:sp>
      <p:sp>
        <p:nvSpPr>
          <p:cNvPr id="11273" name="Text Box 9"/>
          <p:cNvSpPr txBox="1">
            <a:spLocks noChangeArrowheads="1"/>
          </p:cNvSpPr>
          <p:nvPr/>
        </p:nvSpPr>
        <p:spPr bwMode="auto">
          <a:xfrm>
            <a:off x="381000" y="5791200"/>
            <a:ext cx="8691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fontAlgn="base">
              <a:spcBef>
                <a:spcPct val="0"/>
              </a:spcBef>
              <a:spcAft>
                <a:spcPct val="0"/>
              </a:spcAft>
            </a:pPr>
            <a:r>
              <a:rPr lang="en-US" b="0" dirty="0">
                <a:solidFill>
                  <a:srgbClr val="FF0000"/>
                </a:solidFill>
              </a:rPr>
              <a:t>Independence assumption (only immediate past state matters)</a:t>
            </a:r>
            <a:endParaRPr lang="en-US" b="0" baseline="-25000" dirty="0">
              <a:solidFill>
                <a:srgbClr val="FF0000"/>
              </a:solidFill>
            </a:endParaRPr>
          </a:p>
        </p:txBody>
      </p:sp>
      <p:graphicFrame>
        <p:nvGraphicFramePr>
          <p:cNvPr id="2" name="Object 1"/>
          <p:cNvGraphicFramePr>
            <a:graphicFrameLocks noChangeAspect="1"/>
          </p:cNvGraphicFramePr>
          <p:nvPr>
            <p:extLst/>
          </p:nvPr>
        </p:nvGraphicFramePr>
        <p:xfrm>
          <a:off x="1855788" y="1524000"/>
          <a:ext cx="2459037" cy="552450"/>
        </p:xfrm>
        <a:graphic>
          <a:graphicData uri="http://schemas.openxmlformats.org/presentationml/2006/ole">
            <mc:AlternateContent xmlns:mc="http://schemas.openxmlformats.org/markup-compatibility/2006">
              <mc:Choice xmlns:v="urn:schemas-microsoft-com:vml" Requires="v">
                <p:oleObj spid="_x0000_s10252" name="Equation" r:id="rId8" imgW="1129810" imgH="253890" progId="Equation.3">
                  <p:embed/>
                </p:oleObj>
              </mc:Choice>
              <mc:Fallback>
                <p:oleObj name="Equation" r:id="rId8" imgW="1129810"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5788" y="1524000"/>
                        <a:ext cx="2459037"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248400" y="1066800"/>
          <a:ext cx="2266950" cy="552450"/>
        </p:xfrm>
        <a:graphic>
          <a:graphicData uri="http://schemas.openxmlformats.org/presentationml/2006/ole">
            <mc:AlternateContent xmlns:mc="http://schemas.openxmlformats.org/markup-compatibility/2006">
              <mc:Choice xmlns:v="urn:schemas-microsoft-com:vml" Requires="v">
                <p:oleObj spid="_x0000_s10253" name="Equation" r:id="rId10" imgW="1040948" imgH="253890" progId="Equation.3">
                  <p:embed/>
                </p:oleObj>
              </mc:Choice>
              <mc:Fallback>
                <p:oleObj name="Equation" r:id="rId10"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066800"/>
                        <a:ext cx="22669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7132320" y="6570618"/>
            <a:ext cx="2011681" cy="261610"/>
          </a:xfrm>
          <a:prstGeom prst="rect">
            <a:avLst/>
          </a:prstGeom>
          <a:noFill/>
        </p:spPr>
        <p:txBody>
          <a:bodyPr wrap="square" rtlCol="0">
            <a:spAutoFit/>
          </a:bodyPr>
          <a:lstStyle/>
          <a:p>
            <a:r>
              <a:rPr lang="en-US" sz="1100" dirty="0">
                <a:solidFill>
                  <a:prstClr val="black"/>
                </a:solidFill>
              </a:rPr>
              <a:t>Adapted from </a:t>
            </a:r>
            <a:r>
              <a:rPr lang="en-US" sz="1100" dirty="0" err="1">
                <a:solidFill>
                  <a:prstClr val="black"/>
                </a:solidFill>
              </a:rPr>
              <a:t>Amin</a:t>
            </a:r>
            <a:r>
              <a:rPr lang="en-US" sz="1100" dirty="0">
                <a:solidFill>
                  <a:prstClr val="black"/>
                </a:solidFill>
              </a:rPr>
              <a:t> </a:t>
            </a:r>
            <a:r>
              <a:rPr lang="en-US" sz="1100" dirty="0" err="1">
                <a:solidFill>
                  <a:prstClr val="black"/>
                </a:solidFill>
              </a:rPr>
              <a:t>Sadeghi</a:t>
            </a:r>
            <a:endParaRPr lang="en-US" sz="1100" dirty="0">
              <a:solidFill>
                <a:prstClr val="black"/>
              </a:solidFill>
            </a:endParaRPr>
          </a:p>
        </p:txBody>
      </p:sp>
      <p:sp>
        <p:nvSpPr>
          <p:cNvPr id="11" name="Rectangle 10"/>
          <p:cNvSpPr/>
          <p:nvPr/>
        </p:nvSpPr>
        <p:spPr>
          <a:xfrm>
            <a:off x="1149531" y="4062549"/>
            <a:ext cx="3801292" cy="8882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145177" y="4959533"/>
            <a:ext cx="1950720" cy="788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7414602" y="1158359"/>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4" name="TextBox 13"/>
          <p:cNvSpPr txBox="1"/>
          <p:nvPr/>
        </p:nvSpPr>
        <p:spPr>
          <a:xfrm>
            <a:off x="3211763" y="1613653"/>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1799681" y="262924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3432538" y="3434404"/>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3640863"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8" name="TextBox 17"/>
          <p:cNvSpPr txBox="1"/>
          <p:nvPr/>
        </p:nvSpPr>
        <p:spPr>
          <a:xfrm>
            <a:off x="6797720"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9" name="TextBox 18"/>
          <p:cNvSpPr txBox="1"/>
          <p:nvPr/>
        </p:nvSpPr>
        <p:spPr>
          <a:xfrm>
            <a:off x="4943566" y="516094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175614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00024" y="1759623"/>
            <a:ext cx="8743932" cy="2729144"/>
          </a:xfrm>
          <a:prstGeom prst="rect">
            <a:avLst/>
          </a:prstGeom>
          <a:blipFill>
            <a:blip r:embed="rId2" cstate="print"/>
            <a:stretch>
              <a:fillRect/>
            </a:stretch>
          </a:blipFill>
        </p:spPr>
        <p:txBody>
          <a:bodyPr wrap="square" lIns="0" tIns="0" rIns="0" bIns="0" rtlCol="0"/>
          <a:lstStyle/>
          <a:p>
            <a:endParaRPr kern="0">
              <a:solidFill>
                <a:sysClr val="windowText" lastClr="000000"/>
              </a:solidFill>
            </a:endParaRPr>
          </a:p>
        </p:txBody>
      </p:sp>
      <p:sp>
        <p:nvSpPr>
          <p:cNvPr id="5" name="object 5"/>
          <p:cNvSpPr txBox="1">
            <a:spLocks noGrp="1"/>
          </p:cNvSpPr>
          <p:nvPr>
            <p:ph type="title"/>
          </p:nvPr>
        </p:nvSpPr>
        <p:spPr>
          <a:prstGeom prst="rect">
            <a:avLst/>
          </a:prstGeom>
        </p:spPr>
        <p:txBody>
          <a:bodyPr vert="horz" wrap="square" lIns="0" tIns="91176" rIns="0" bIns="0" rtlCol="0">
            <a:spAutoFit/>
          </a:bodyPr>
          <a:lstStyle/>
          <a:p>
            <a:pPr marL="219710" algn="ctr"/>
            <a:r>
              <a:rPr sz="3000" spc="-5" dirty="0"/>
              <a:t>Recurrent Networks offer a lot of</a:t>
            </a:r>
            <a:r>
              <a:rPr sz="3000" spc="60" dirty="0"/>
              <a:t> </a:t>
            </a:r>
            <a:r>
              <a:rPr sz="3000" spc="-5" dirty="0"/>
              <a:t>flexibility:</a:t>
            </a:r>
            <a:endParaRPr sz="3000" dirty="0"/>
          </a:p>
        </p:txBody>
      </p:sp>
      <p:sp>
        <p:nvSpPr>
          <p:cNvPr id="6" name="object 6"/>
          <p:cNvSpPr/>
          <p:nvPr/>
        </p:nvSpPr>
        <p:spPr>
          <a:xfrm>
            <a:off x="3786992" y="4624418"/>
            <a:ext cx="288290" cy="342265"/>
          </a:xfrm>
          <a:custGeom>
            <a:avLst/>
            <a:gdLst/>
            <a:ahLst/>
            <a:cxnLst/>
            <a:rect l="l" t="t" r="r" b="b"/>
            <a:pathLst>
              <a:path w="288289" h="342264">
                <a:moveTo>
                  <a:pt x="287874" y="341874"/>
                </a:moveTo>
                <a:lnTo>
                  <a:pt x="0" y="0"/>
                </a:lnTo>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7" name="object 7"/>
          <p:cNvSpPr/>
          <p:nvPr/>
        </p:nvSpPr>
        <p:spPr>
          <a:xfrm>
            <a:off x="3731317" y="4558293"/>
            <a:ext cx="80010" cy="86995"/>
          </a:xfrm>
          <a:custGeom>
            <a:avLst/>
            <a:gdLst/>
            <a:ahLst/>
            <a:cxnLst/>
            <a:rect l="l" t="t" r="r" b="b"/>
            <a:pathLst>
              <a:path w="80010" h="86995">
                <a:moveTo>
                  <a:pt x="79749" y="45874"/>
                </a:moveTo>
                <a:lnTo>
                  <a:pt x="0" y="0"/>
                </a:lnTo>
                <a:lnTo>
                  <a:pt x="31599" y="86399"/>
                </a:lnTo>
                <a:lnTo>
                  <a:pt x="79749" y="45874"/>
                </a:lnTo>
                <a:close/>
              </a:path>
            </a:pathLst>
          </a:custGeom>
          <a:ln w="19049">
            <a:solidFill>
              <a:srgbClr val="666666"/>
            </a:solidFill>
          </a:ln>
        </p:spPr>
        <p:txBody>
          <a:bodyPr wrap="square" lIns="0" tIns="0" rIns="0" bIns="0" rtlCol="0"/>
          <a:lstStyle/>
          <a:p>
            <a:endParaRPr kern="0">
              <a:solidFill>
                <a:sysClr val="windowText" lastClr="000000"/>
              </a:solidFill>
            </a:endParaRPr>
          </a:p>
        </p:txBody>
      </p:sp>
      <p:sp>
        <p:nvSpPr>
          <p:cNvPr id="8" name="object 8"/>
          <p:cNvSpPr txBox="1"/>
          <p:nvPr/>
        </p:nvSpPr>
        <p:spPr>
          <a:xfrm>
            <a:off x="4275894" y="4719019"/>
            <a:ext cx="3270250" cy="561340"/>
          </a:xfrm>
          <a:prstGeom prst="rect">
            <a:avLst/>
          </a:prstGeom>
        </p:spPr>
        <p:txBody>
          <a:bodyPr vert="horz" wrap="square" lIns="0" tIns="0" rIns="0" bIns="0" rtlCol="0">
            <a:spAutoFit/>
          </a:bodyPr>
          <a:lstStyle/>
          <a:p>
            <a:pPr marL="12700"/>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s</a:t>
            </a:r>
            <a:r>
              <a:rPr b="1" kern="0" spc="-5" dirty="0">
                <a:solidFill>
                  <a:sysClr val="windowText" lastClr="000000"/>
                </a:solidFill>
                <a:latin typeface="Arial"/>
                <a:cs typeface="Arial"/>
              </a:rPr>
              <a:t>entiment</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lassification</a:t>
            </a:r>
            <a:endParaRPr kern="0" dirty="0">
              <a:solidFill>
                <a:sysClr val="windowText" lastClr="000000"/>
              </a:solidFill>
              <a:latin typeface="Arial"/>
              <a:cs typeface="Arial"/>
            </a:endParaRPr>
          </a:p>
          <a:p>
            <a:pPr marL="12700">
              <a:spcBef>
                <a:spcPts val="15"/>
              </a:spcBef>
            </a:pPr>
            <a:r>
              <a:rPr kern="0" spc="-5" dirty="0">
                <a:solidFill>
                  <a:sysClr val="windowText" lastClr="000000"/>
                </a:solidFill>
                <a:latin typeface="Arial"/>
                <a:cs typeface="Arial"/>
              </a:rPr>
              <a:t>sequence of words -&gt;</a:t>
            </a:r>
            <a:r>
              <a:rPr kern="0" spc="10" dirty="0">
                <a:solidFill>
                  <a:sysClr val="windowText" lastClr="000000"/>
                </a:solidFill>
                <a:latin typeface="Arial"/>
                <a:cs typeface="Arial"/>
              </a:rPr>
              <a:t> </a:t>
            </a:r>
            <a:r>
              <a:rPr kern="0" spc="-5" dirty="0">
                <a:solidFill>
                  <a:sysClr val="windowText" lastClr="000000"/>
                </a:solidFill>
                <a:latin typeface="Arial"/>
                <a:cs typeface="Arial"/>
              </a:rPr>
              <a:t>sentiment</a:t>
            </a:r>
            <a:endParaRPr kern="0" dirty="0">
              <a:solidFill>
                <a:sysClr val="windowText" lastClr="000000"/>
              </a:solidFill>
              <a:latin typeface="Arial"/>
              <a:cs typeface="Arial"/>
            </a:endParaRPr>
          </a:p>
        </p:txBody>
      </p:sp>
      <p:sp>
        <p:nvSpPr>
          <p:cNvPr id="13" name="TextBox 12"/>
          <p:cNvSpPr txBox="1"/>
          <p:nvPr/>
        </p:nvSpPr>
        <p:spPr>
          <a:xfrm>
            <a:off x="0" y="6581001"/>
            <a:ext cx="1188852" cy="276999"/>
          </a:xfrm>
          <a:prstGeom prst="rect">
            <a:avLst/>
          </a:prstGeom>
          <a:noFill/>
        </p:spPr>
        <p:txBody>
          <a:bodyPr wrap="none" rtlCol="0">
            <a:spAutoFit/>
          </a:bodyPr>
          <a:lstStyle/>
          <a:p>
            <a:r>
              <a:rPr lang="en-US" sz="1200" dirty="0"/>
              <a:t>Andrej </a:t>
            </a:r>
            <a:r>
              <a:rPr lang="en-US" sz="1200" dirty="0" err="1"/>
              <a:t>Karpathy</a:t>
            </a:r>
            <a:endParaRPr lang="en-US" sz="1200" dirty="0"/>
          </a:p>
        </p:txBody>
      </p:sp>
    </p:spTree>
    <p:extLst>
      <p:ext uri="{BB962C8B-B14F-4D97-AF65-F5344CB8AC3E}">
        <p14:creationId xmlns:p14="http://schemas.microsoft.com/office/powerpoint/2010/main" val="36347891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4" name="Rectangle 2"/>
          <p:cNvSpPr>
            <a:spLocks noGrp="1" noChangeArrowheads="1"/>
          </p:cNvSpPr>
          <p:nvPr>
            <p:ph type="title"/>
          </p:nvPr>
        </p:nvSpPr>
        <p:spPr/>
        <p:txBody>
          <a:bodyPr/>
          <a:lstStyle/>
          <a:p>
            <a:r>
              <a:rPr lang="en-US"/>
              <a:t>Prediction</a:t>
            </a:r>
          </a:p>
        </p:txBody>
      </p:sp>
      <p:sp>
        <p:nvSpPr>
          <p:cNvPr id="12295" name="Rectangle 3"/>
          <p:cNvSpPr>
            <a:spLocks noGrp="1" noChangeArrowheads="1"/>
          </p:cNvSpPr>
          <p:nvPr>
            <p:ph type="body" idx="1"/>
          </p:nvPr>
        </p:nvSpPr>
        <p:spPr/>
        <p:txBody>
          <a:bodyPr/>
          <a:lstStyle/>
          <a:p>
            <a:pPr>
              <a:buFontTx/>
              <a:buChar char="•"/>
            </a:pPr>
            <a:r>
              <a:rPr lang="en-US"/>
              <a:t>Prediction involves representing</a:t>
            </a:r>
            <a:br>
              <a:rPr lang="en-US"/>
            </a:br>
            <a:r>
              <a:rPr lang="en-US"/>
              <a:t>given </a:t>
            </a:r>
            <a:br>
              <a:rPr lang="en-US"/>
            </a:br>
            <a:endParaRPr lang="en-US"/>
          </a:p>
        </p:txBody>
      </p:sp>
      <p:graphicFrame>
        <p:nvGraphicFramePr>
          <p:cNvPr id="12292" name="Object 6"/>
          <p:cNvGraphicFramePr>
            <a:graphicFrameLocks noChangeAspect="1"/>
          </p:cNvGraphicFramePr>
          <p:nvPr/>
        </p:nvGraphicFramePr>
        <p:xfrm>
          <a:off x="509588" y="3276600"/>
          <a:ext cx="8558212" cy="2463800"/>
        </p:xfrm>
        <a:graphic>
          <a:graphicData uri="http://schemas.openxmlformats.org/presentationml/2006/ole">
            <mc:AlternateContent xmlns:mc="http://schemas.openxmlformats.org/markup-compatibility/2006">
              <mc:Choice xmlns:v="urn:schemas-microsoft-com:vml" Requires="v">
                <p:oleObj spid="_x0000_s11274" name="Equation" r:id="rId4" imgW="3086100" imgH="889000" progId="Equation.3">
                  <p:embed/>
                </p:oleObj>
              </mc:Choice>
              <mc:Fallback>
                <p:oleObj name="Equation" r:id="rId4" imgW="30861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3276600"/>
                        <a:ext cx="8558212" cy="246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7"/>
          <p:cNvGraphicFramePr>
            <a:graphicFrameLocks noChangeAspect="1"/>
          </p:cNvGraphicFramePr>
          <p:nvPr/>
        </p:nvGraphicFramePr>
        <p:xfrm>
          <a:off x="304800" y="2489200"/>
          <a:ext cx="2886075" cy="703263"/>
        </p:xfrm>
        <a:graphic>
          <a:graphicData uri="http://schemas.openxmlformats.org/presentationml/2006/ole">
            <mc:AlternateContent xmlns:mc="http://schemas.openxmlformats.org/markup-compatibility/2006">
              <mc:Choice xmlns:v="urn:schemas-microsoft-com:vml" Requires="v">
                <p:oleObj spid="_x0000_s11275" name="Equation" r:id="rId6" imgW="1040948" imgH="253890" progId="Equation.3">
                  <p:embed/>
                </p:oleObj>
              </mc:Choice>
              <mc:Fallback>
                <p:oleObj name="Equation" r:id="rId6"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489200"/>
                        <a:ext cx="2886075" cy="70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6" name="Rectangle 8"/>
          <p:cNvSpPr>
            <a:spLocks noChangeArrowheads="1"/>
          </p:cNvSpPr>
          <p:nvPr/>
        </p:nvSpPr>
        <p:spPr bwMode="auto">
          <a:xfrm>
            <a:off x="304800" y="5867400"/>
            <a:ext cx="88392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a:solidFill>
                <a:prstClr val="black"/>
              </a:solidFill>
              <a:latin typeface="Arial" charset="0"/>
            </a:endParaRPr>
          </a:p>
        </p:txBody>
      </p:sp>
      <p:sp>
        <p:nvSpPr>
          <p:cNvPr id="12297" name="AutoShape 6"/>
          <p:cNvSpPr>
            <a:spLocks/>
          </p:cNvSpPr>
          <p:nvPr/>
        </p:nvSpPr>
        <p:spPr bwMode="auto">
          <a:xfrm rot="-5400000">
            <a:off x="1912937" y="4884738"/>
            <a:ext cx="288925" cy="1828800"/>
          </a:xfrm>
          <a:prstGeom prst="leftBrace">
            <a:avLst>
              <a:gd name="adj1" fmla="val 43751"/>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2298" name="Text Box 7"/>
          <p:cNvSpPr txBox="1">
            <a:spLocks noChangeArrowheads="1"/>
          </p:cNvSpPr>
          <p:nvPr/>
        </p:nvSpPr>
        <p:spPr bwMode="auto">
          <a:xfrm>
            <a:off x="1346200" y="5959475"/>
            <a:ext cx="147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dynamics</a:t>
            </a:r>
            <a:br>
              <a:rPr lang="en-US" b="0">
                <a:solidFill>
                  <a:srgbClr val="FF0000"/>
                </a:solidFill>
              </a:rPr>
            </a:br>
            <a:r>
              <a:rPr lang="en-US" b="0">
                <a:solidFill>
                  <a:srgbClr val="FF0000"/>
                </a:solidFill>
              </a:rPr>
              <a:t>model</a:t>
            </a:r>
          </a:p>
        </p:txBody>
      </p:sp>
      <p:sp>
        <p:nvSpPr>
          <p:cNvPr id="12299" name="AutoShape 8"/>
          <p:cNvSpPr>
            <a:spLocks/>
          </p:cNvSpPr>
          <p:nvPr/>
        </p:nvSpPr>
        <p:spPr bwMode="auto">
          <a:xfrm rot="-5400000">
            <a:off x="4541837" y="4237038"/>
            <a:ext cx="288925" cy="3124200"/>
          </a:xfrm>
          <a:prstGeom prst="leftBrace">
            <a:avLst>
              <a:gd name="adj1" fmla="val 74991"/>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charset="0"/>
            </a:endParaRPr>
          </a:p>
        </p:txBody>
      </p:sp>
      <p:sp>
        <p:nvSpPr>
          <p:cNvPr id="12300" name="Text Box 9"/>
          <p:cNvSpPr txBox="1">
            <a:spLocks noChangeArrowheads="1"/>
          </p:cNvSpPr>
          <p:nvPr/>
        </p:nvSpPr>
        <p:spPr bwMode="auto">
          <a:xfrm>
            <a:off x="3327400" y="5959475"/>
            <a:ext cx="269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corrected estimate</a:t>
            </a:r>
            <a:br>
              <a:rPr lang="en-US" b="0">
                <a:solidFill>
                  <a:srgbClr val="FF0000"/>
                </a:solidFill>
              </a:rPr>
            </a:br>
            <a:r>
              <a:rPr lang="en-US" b="0">
                <a:solidFill>
                  <a:srgbClr val="FF0000"/>
                </a:solidFill>
              </a:rPr>
              <a:t>from previous step</a:t>
            </a:r>
          </a:p>
        </p:txBody>
      </p:sp>
      <p:graphicFrame>
        <p:nvGraphicFramePr>
          <p:cNvPr id="2" name="Object 1"/>
          <p:cNvGraphicFramePr>
            <a:graphicFrameLocks noChangeAspect="1"/>
          </p:cNvGraphicFramePr>
          <p:nvPr>
            <p:extLst/>
          </p:nvPr>
        </p:nvGraphicFramePr>
        <p:xfrm>
          <a:off x="1855788" y="1524000"/>
          <a:ext cx="2459037" cy="552450"/>
        </p:xfrm>
        <a:graphic>
          <a:graphicData uri="http://schemas.openxmlformats.org/presentationml/2006/ole">
            <mc:AlternateContent xmlns:mc="http://schemas.openxmlformats.org/markup-compatibility/2006">
              <mc:Choice xmlns:v="urn:schemas-microsoft-com:vml" Requires="v">
                <p:oleObj spid="_x0000_s11276" name="Equation" r:id="rId8" imgW="1129810" imgH="253890" progId="Equation.3">
                  <p:embed/>
                </p:oleObj>
              </mc:Choice>
              <mc:Fallback>
                <p:oleObj name="Equation" r:id="rId8" imgW="1129810"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5788" y="1524000"/>
                        <a:ext cx="2459037"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248400" y="1066800"/>
          <a:ext cx="2266950" cy="552450"/>
        </p:xfrm>
        <a:graphic>
          <a:graphicData uri="http://schemas.openxmlformats.org/presentationml/2006/ole">
            <mc:AlternateContent xmlns:mc="http://schemas.openxmlformats.org/markup-compatibility/2006">
              <mc:Choice xmlns:v="urn:schemas-microsoft-com:vml" Requires="v">
                <p:oleObj spid="_x0000_s11277" name="Equation" r:id="rId10" imgW="1040948" imgH="253890" progId="Equation.3">
                  <p:embed/>
                </p:oleObj>
              </mc:Choice>
              <mc:Fallback>
                <p:oleObj name="Equation" r:id="rId10" imgW="1040948"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066800"/>
                        <a:ext cx="22669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14" name="TextBox 13"/>
          <p:cNvSpPr txBox="1"/>
          <p:nvPr/>
        </p:nvSpPr>
        <p:spPr>
          <a:xfrm>
            <a:off x="7414602" y="1158359"/>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3211763" y="1613653"/>
            <a:ext cx="282075"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1799681" y="262924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3432538" y="3434404"/>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8" name="TextBox 17"/>
          <p:cNvSpPr txBox="1"/>
          <p:nvPr/>
        </p:nvSpPr>
        <p:spPr>
          <a:xfrm>
            <a:off x="3640863"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9" name="TextBox 18"/>
          <p:cNvSpPr txBox="1"/>
          <p:nvPr/>
        </p:nvSpPr>
        <p:spPr>
          <a:xfrm>
            <a:off x="6797720" y="4305855"/>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0" name="TextBox 19"/>
          <p:cNvSpPr txBox="1"/>
          <p:nvPr/>
        </p:nvSpPr>
        <p:spPr>
          <a:xfrm>
            <a:off x="4903605" y="5135563"/>
            <a:ext cx="416650"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1871101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r>
              <a:rPr lang="en-US"/>
              <a:t>Correction</a:t>
            </a:r>
          </a:p>
        </p:txBody>
      </p:sp>
      <p:sp>
        <p:nvSpPr>
          <p:cNvPr id="13317" name="Rectangle 3"/>
          <p:cNvSpPr>
            <a:spLocks noGrp="1" noChangeArrowheads="1"/>
          </p:cNvSpPr>
          <p:nvPr>
            <p:ph type="body" idx="1"/>
          </p:nvPr>
        </p:nvSpPr>
        <p:spPr/>
        <p:txBody>
          <a:bodyPr/>
          <a:lstStyle/>
          <a:p>
            <a:pPr>
              <a:buFontTx/>
              <a:buChar char="•"/>
            </a:pPr>
            <a:r>
              <a:rPr lang="en-US" dirty="0"/>
              <a:t>Correction involves computing</a:t>
            </a:r>
            <a:br>
              <a:rPr lang="en-US" dirty="0"/>
            </a:br>
            <a:r>
              <a:rPr lang="en-US" dirty="0"/>
              <a:t>given predicted value </a:t>
            </a:r>
            <a:br>
              <a:rPr lang="en-US" dirty="0"/>
            </a:br>
            <a:endParaRPr lang="en-US" dirty="0"/>
          </a:p>
        </p:txBody>
      </p:sp>
      <p:graphicFrame>
        <p:nvGraphicFramePr>
          <p:cNvPr id="13314" name="Object 4"/>
          <p:cNvGraphicFramePr>
            <a:graphicFrameLocks noChangeAspect="1"/>
          </p:cNvGraphicFramePr>
          <p:nvPr>
            <p:extLst/>
          </p:nvPr>
        </p:nvGraphicFramePr>
        <p:xfrm>
          <a:off x="6096000" y="1047750"/>
          <a:ext cx="2073275" cy="552450"/>
        </p:xfrm>
        <a:graphic>
          <a:graphicData uri="http://schemas.openxmlformats.org/presentationml/2006/ole">
            <mc:AlternateContent xmlns:mc="http://schemas.openxmlformats.org/markup-compatibility/2006">
              <mc:Choice xmlns:v="urn:schemas-microsoft-com:vml" Requires="v">
                <p:oleObj spid="_x0000_s12294" name="Equation" r:id="rId4" imgW="952087" imgH="253890" progId="Equation.3">
                  <p:embed/>
                </p:oleObj>
              </mc:Choice>
              <mc:Fallback>
                <p:oleObj name="Equation" r:id="rId4" imgW="952087"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47750"/>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5" name="Object 7"/>
          <p:cNvGraphicFramePr>
            <a:graphicFrameLocks noGrp="1" noChangeAspect="1"/>
          </p:cNvGraphicFramePr>
          <p:nvPr>
            <p:ph sz="half" idx="4294967295"/>
            <p:extLst/>
          </p:nvPr>
        </p:nvGraphicFramePr>
        <p:xfrm>
          <a:off x="4648200" y="1547550"/>
          <a:ext cx="2286000" cy="558800"/>
        </p:xfrm>
        <a:graphic>
          <a:graphicData uri="http://schemas.openxmlformats.org/presentationml/2006/ole">
            <mc:AlternateContent xmlns:mc="http://schemas.openxmlformats.org/markup-compatibility/2006">
              <mc:Choice xmlns:v="urn:schemas-microsoft-com:vml" Requires="v">
                <p:oleObj spid="_x0000_s12295" name="Equation" r:id="rId6" imgW="1040948" imgH="253890" progId="Equation.3">
                  <p:embed/>
                </p:oleObj>
              </mc:Choice>
              <mc:Fallback>
                <p:oleObj name="Equation" r:id="rId6" imgW="1040948" imgH="25389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547550"/>
                        <a:ext cx="2286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7" name="Rectangle 6"/>
          <p:cNvSpPr/>
          <p:nvPr/>
        </p:nvSpPr>
        <p:spPr>
          <a:xfrm>
            <a:off x="7739270" y="1005840"/>
            <a:ext cx="322787" cy="627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294783" y="1484811"/>
            <a:ext cx="503582" cy="62701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7293592" y="1095188"/>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0" name="TextBox 9"/>
          <p:cNvSpPr txBox="1"/>
          <p:nvPr/>
        </p:nvSpPr>
        <p:spPr>
          <a:xfrm>
            <a:off x="5849516" y="1600200"/>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24981655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2" name="Rectangle 2"/>
          <p:cNvSpPr>
            <a:spLocks noGrp="1" noChangeArrowheads="1"/>
          </p:cNvSpPr>
          <p:nvPr>
            <p:ph type="title"/>
          </p:nvPr>
        </p:nvSpPr>
        <p:spPr/>
        <p:txBody>
          <a:bodyPr/>
          <a:lstStyle/>
          <a:p>
            <a:r>
              <a:rPr lang="en-US"/>
              <a:t>Correction</a:t>
            </a:r>
          </a:p>
        </p:txBody>
      </p:sp>
      <p:sp>
        <p:nvSpPr>
          <p:cNvPr id="14343" name="Rectangle 3"/>
          <p:cNvSpPr>
            <a:spLocks noGrp="1" noChangeArrowheads="1"/>
          </p:cNvSpPr>
          <p:nvPr>
            <p:ph type="body" idx="1"/>
          </p:nvPr>
        </p:nvSpPr>
        <p:spPr/>
        <p:txBody>
          <a:bodyPr/>
          <a:lstStyle/>
          <a:p>
            <a:pPr>
              <a:buFontTx/>
              <a:buChar char="•"/>
            </a:pPr>
            <a:r>
              <a:rPr lang="en-US"/>
              <a:t>Correction involves computing</a:t>
            </a:r>
            <a:br>
              <a:rPr lang="en-US"/>
            </a:br>
            <a:r>
              <a:rPr lang="en-US"/>
              <a:t>given predicted value </a:t>
            </a:r>
            <a:br>
              <a:rPr lang="en-US"/>
            </a:br>
            <a:endParaRPr lang="en-US"/>
          </a:p>
        </p:txBody>
      </p:sp>
      <p:graphicFrame>
        <p:nvGraphicFramePr>
          <p:cNvPr id="14339" name="Object 5"/>
          <p:cNvGraphicFramePr>
            <a:graphicFrameLocks noChangeAspect="1"/>
          </p:cNvGraphicFramePr>
          <p:nvPr>
            <p:extLst/>
          </p:nvPr>
        </p:nvGraphicFramePr>
        <p:xfrm>
          <a:off x="1304925" y="2667000"/>
          <a:ext cx="6840538" cy="3741738"/>
        </p:xfrm>
        <a:graphic>
          <a:graphicData uri="http://schemas.openxmlformats.org/presentationml/2006/ole">
            <mc:AlternateContent xmlns:mc="http://schemas.openxmlformats.org/markup-compatibility/2006">
              <mc:Choice xmlns:v="urn:schemas-microsoft-com:vml" Requires="v">
                <p:oleObj spid="_x0000_s13322" name="Equation" r:id="rId4" imgW="2552700" imgH="1397000" progId="Equation.3">
                  <p:embed/>
                </p:oleObj>
              </mc:Choice>
              <mc:Fallback>
                <p:oleObj name="Equation" r:id="rId4" imgW="2552700" imgH="139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925" y="2667000"/>
                        <a:ext cx="6840538" cy="3741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1" name="Object 7"/>
          <p:cNvGraphicFramePr>
            <a:graphicFrameLocks noChangeAspect="1"/>
          </p:cNvGraphicFramePr>
          <p:nvPr>
            <p:extLst/>
          </p:nvPr>
        </p:nvGraphicFramePr>
        <p:xfrm>
          <a:off x="1082675" y="2016125"/>
          <a:ext cx="2727325" cy="727075"/>
        </p:xfrm>
        <a:graphic>
          <a:graphicData uri="http://schemas.openxmlformats.org/presentationml/2006/ole">
            <mc:AlternateContent xmlns:mc="http://schemas.openxmlformats.org/markup-compatibility/2006">
              <mc:Choice xmlns:v="urn:schemas-microsoft-com:vml" Requires="v">
                <p:oleObj spid="_x0000_s13323" name="Equation" r:id="rId6" imgW="952087" imgH="253890" progId="Equation.3">
                  <p:embed/>
                </p:oleObj>
              </mc:Choice>
              <mc:Fallback>
                <p:oleObj name="Equation" r:id="rId6" imgW="952087"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675" y="2016125"/>
                        <a:ext cx="272732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4" name="Rectangle 9"/>
          <p:cNvSpPr>
            <a:spLocks noChangeArrowheads="1"/>
          </p:cNvSpPr>
          <p:nvPr/>
        </p:nvSpPr>
        <p:spPr bwMode="auto">
          <a:xfrm>
            <a:off x="304800" y="3902075"/>
            <a:ext cx="8839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a:solidFill>
                <a:prstClr val="black"/>
              </a:solidFill>
              <a:latin typeface="Arial" charset="0"/>
            </a:endParaRPr>
          </a:p>
        </p:txBody>
      </p:sp>
      <p:graphicFrame>
        <p:nvGraphicFramePr>
          <p:cNvPr id="2" name="Object 1"/>
          <p:cNvGraphicFramePr>
            <a:graphicFrameLocks noGrp="1" noChangeAspect="1"/>
          </p:cNvGraphicFramePr>
          <p:nvPr>
            <p:extLst/>
          </p:nvPr>
        </p:nvGraphicFramePr>
        <p:xfrm>
          <a:off x="4648200" y="1547813"/>
          <a:ext cx="2286000" cy="558800"/>
        </p:xfrm>
        <a:graphic>
          <a:graphicData uri="http://schemas.openxmlformats.org/presentationml/2006/ole">
            <mc:AlternateContent xmlns:mc="http://schemas.openxmlformats.org/markup-compatibility/2006">
              <mc:Choice xmlns:v="urn:schemas-microsoft-com:vml" Requires="v">
                <p:oleObj spid="_x0000_s13324" name="Equation" r:id="rId8" imgW="1040948" imgH="253890" progId="Equation.3">
                  <p:embed/>
                </p:oleObj>
              </mc:Choice>
              <mc:Fallback>
                <p:oleObj name="Equation" r:id="rId8" imgW="1040948" imgH="25389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547813"/>
                        <a:ext cx="2286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096000" y="1047750"/>
          <a:ext cx="2073275" cy="552450"/>
        </p:xfrm>
        <a:graphic>
          <a:graphicData uri="http://schemas.openxmlformats.org/presentationml/2006/ole">
            <mc:AlternateContent xmlns:mc="http://schemas.openxmlformats.org/markup-compatibility/2006">
              <mc:Choice xmlns:v="urn:schemas-microsoft-com:vml" Requires="v">
                <p:oleObj spid="_x0000_s13325" name="Equation" r:id="rId10" imgW="952087" imgH="253890" progId="Equation.3">
                  <p:embed/>
                </p:oleObj>
              </mc:Choice>
              <mc:Fallback>
                <p:oleObj name="Equation" r:id="rId10" imgW="952087"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047750"/>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 Box 9"/>
          <p:cNvSpPr txBox="1">
            <a:spLocks noChangeArrowheads="1"/>
          </p:cNvSpPr>
          <p:nvPr/>
        </p:nvSpPr>
        <p:spPr bwMode="auto">
          <a:xfrm>
            <a:off x="3349671" y="3959947"/>
            <a:ext cx="2092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sz="2800" b="0" dirty="0">
                <a:solidFill>
                  <a:srgbClr val="FF0000"/>
                </a:solidFill>
              </a:rPr>
              <a:t>Bayes’ Rule</a:t>
            </a:r>
          </a:p>
        </p:txBody>
      </p:sp>
      <p:pic>
        <p:nvPicPr>
          <p:cNvPr id="30747" name="Picture 27" descr="P(A|B) = \frac{P(B | A)\, P(A)}{P(B)}\cdot \,"/>
          <p:cNvPicPr>
            <a:picLocks noChangeAspect="1" noChangeArrowheads="1"/>
          </p:cNvPicPr>
          <p:nvPr/>
        </p:nvPicPr>
        <p:blipFill>
          <a:blip r:embed="rId11" cstate="print"/>
          <a:srcRect/>
          <a:stretch>
            <a:fillRect/>
          </a:stretch>
        </p:blipFill>
        <p:spPr bwMode="auto">
          <a:xfrm>
            <a:off x="5655037" y="4019641"/>
            <a:ext cx="2057400" cy="457200"/>
          </a:xfrm>
          <a:prstGeom prst="rect">
            <a:avLst/>
          </a:prstGeom>
          <a:noFill/>
        </p:spPr>
      </p:pic>
      <p:sp>
        <p:nvSpPr>
          <p:cNvPr id="11" name="TextBox 10"/>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13" name="Rectangle 12"/>
          <p:cNvSpPr/>
          <p:nvPr/>
        </p:nvSpPr>
        <p:spPr>
          <a:xfrm>
            <a:off x="1580605" y="2076994"/>
            <a:ext cx="570923"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2072639" y="2660468"/>
            <a:ext cx="1141207"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586804" y="2920444"/>
            <a:ext cx="457200"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390886" y="3274550"/>
            <a:ext cx="457200"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252524" y="2068030"/>
            <a:ext cx="391630" cy="548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857829" y="3823190"/>
            <a:ext cx="4927600" cy="13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7293592" y="1095188"/>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0" name="TextBox 19"/>
          <p:cNvSpPr txBox="1"/>
          <p:nvPr/>
        </p:nvSpPr>
        <p:spPr>
          <a:xfrm>
            <a:off x="5849516" y="1600200"/>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1" name="TextBox 20"/>
          <p:cNvSpPr txBox="1"/>
          <p:nvPr/>
        </p:nvSpPr>
        <p:spPr>
          <a:xfrm>
            <a:off x="2630354" y="2157684"/>
            <a:ext cx="45632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2" name="TextBox 21"/>
          <p:cNvSpPr txBox="1"/>
          <p:nvPr/>
        </p:nvSpPr>
        <p:spPr>
          <a:xfrm>
            <a:off x="3837919" y="2750122"/>
            <a:ext cx="39451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3" name="TextBox 22"/>
          <p:cNvSpPr txBox="1"/>
          <p:nvPr/>
        </p:nvSpPr>
        <p:spPr>
          <a:xfrm>
            <a:off x="3524674" y="3345188"/>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4" name="TextBox 23"/>
          <p:cNvSpPr txBox="1"/>
          <p:nvPr/>
        </p:nvSpPr>
        <p:spPr>
          <a:xfrm>
            <a:off x="6785429" y="3024442"/>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30193770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1304925" y="2667000"/>
          <a:ext cx="6840538" cy="3741738"/>
        </p:xfrm>
        <a:graphic>
          <a:graphicData uri="http://schemas.openxmlformats.org/presentationml/2006/ole">
            <mc:AlternateContent xmlns:mc="http://schemas.openxmlformats.org/markup-compatibility/2006">
              <mc:Choice xmlns:v="urn:schemas-microsoft-com:vml" Requires="v">
                <p:oleObj spid="_x0000_s14346" name="Equation" r:id="rId4" imgW="2552700" imgH="1397000" progId="Equation.3">
                  <p:embed/>
                </p:oleObj>
              </mc:Choice>
              <mc:Fallback>
                <p:oleObj name="Equation" r:id="rId4" imgW="2552700" imgH="139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925" y="2667000"/>
                        <a:ext cx="6840538" cy="3741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Rectangle 2"/>
          <p:cNvSpPr>
            <a:spLocks noGrp="1" noChangeArrowheads="1"/>
          </p:cNvSpPr>
          <p:nvPr>
            <p:ph type="title"/>
          </p:nvPr>
        </p:nvSpPr>
        <p:spPr/>
        <p:txBody>
          <a:bodyPr/>
          <a:lstStyle/>
          <a:p>
            <a:r>
              <a:rPr lang="en-US"/>
              <a:t>Correction</a:t>
            </a:r>
          </a:p>
        </p:txBody>
      </p:sp>
      <p:sp>
        <p:nvSpPr>
          <p:cNvPr id="15367" name="Rectangle 3"/>
          <p:cNvSpPr>
            <a:spLocks noGrp="1" noChangeArrowheads="1"/>
          </p:cNvSpPr>
          <p:nvPr>
            <p:ph type="body" idx="1"/>
          </p:nvPr>
        </p:nvSpPr>
        <p:spPr/>
        <p:txBody>
          <a:bodyPr/>
          <a:lstStyle/>
          <a:p>
            <a:pPr>
              <a:buFontTx/>
              <a:buChar char="•"/>
            </a:pPr>
            <a:r>
              <a:rPr lang="en-US"/>
              <a:t>Correction involves computing</a:t>
            </a:r>
            <a:br>
              <a:rPr lang="en-US"/>
            </a:br>
            <a:r>
              <a:rPr lang="en-US"/>
              <a:t>given predicted value </a:t>
            </a:r>
            <a:br>
              <a:rPr lang="en-US"/>
            </a:br>
            <a:endParaRPr lang="en-US"/>
          </a:p>
        </p:txBody>
      </p:sp>
      <p:sp>
        <p:nvSpPr>
          <p:cNvPr id="15368" name="Rectangle 8"/>
          <p:cNvSpPr>
            <a:spLocks noChangeArrowheads="1"/>
          </p:cNvSpPr>
          <p:nvPr/>
        </p:nvSpPr>
        <p:spPr bwMode="auto">
          <a:xfrm>
            <a:off x="304800" y="5121275"/>
            <a:ext cx="88392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a:solidFill>
                <a:prstClr val="black"/>
              </a:solidFill>
              <a:latin typeface="Arial" charset="0"/>
            </a:endParaRPr>
          </a:p>
        </p:txBody>
      </p:sp>
      <p:sp>
        <p:nvSpPr>
          <p:cNvPr id="15369" name="Text Box 9"/>
          <p:cNvSpPr txBox="1">
            <a:spLocks noChangeArrowheads="1"/>
          </p:cNvSpPr>
          <p:nvPr/>
        </p:nvSpPr>
        <p:spPr bwMode="auto">
          <a:xfrm>
            <a:off x="457199" y="5343960"/>
            <a:ext cx="7853433" cy="954107"/>
          </a:xfrm>
          <a:prstGeom prst="rect">
            <a:avLst/>
          </a:prstGeom>
          <a:solidFill>
            <a:schemeClr val="bg1"/>
          </a:solidFill>
          <a:ln>
            <a:noFill/>
          </a:ln>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sz="2800" b="0" dirty="0">
                <a:solidFill>
                  <a:srgbClr val="FF0000"/>
                </a:solidFill>
              </a:rPr>
              <a:t>Independence assumption </a:t>
            </a:r>
            <a:br>
              <a:rPr lang="en-US" sz="2800" b="0" dirty="0">
                <a:solidFill>
                  <a:srgbClr val="FF0000"/>
                </a:solidFill>
              </a:rPr>
            </a:br>
            <a:r>
              <a:rPr lang="en-US" sz="2800" b="0" dirty="0">
                <a:solidFill>
                  <a:srgbClr val="FF0000"/>
                </a:solidFill>
              </a:rPr>
              <a:t>(observation </a:t>
            </a:r>
            <a:r>
              <a:rPr lang="en-US" sz="2800" b="0" i="1" dirty="0" err="1">
                <a:solidFill>
                  <a:srgbClr val="FF0000"/>
                </a:solidFill>
                <a:latin typeface="Times New Roman" pitchFamily="18" charset="0"/>
                <a:cs typeface="Times New Roman" pitchFamily="18" charset="0"/>
              </a:rPr>
              <a:t>y</a:t>
            </a:r>
            <a:r>
              <a:rPr lang="en-US" sz="2800" b="0" i="1" baseline="-25000" dirty="0" err="1">
                <a:solidFill>
                  <a:srgbClr val="FF0000"/>
                </a:solidFill>
                <a:latin typeface="Times New Roman" pitchFamily="18" charset="0"/>
                <a:cs typeface="Times New Roman" pitchFamily="18" charset="0"/>
              </a:rPr>
              <a:t>t</a:t>
            </a:r>
            <a:r>
              <a:rPr lang="en-US" sz="2800" b="0" dirty="0">
                <a:solidFill>
                  <a:srgbClr val="FF0000"/>
                </a:solidFill>
              </a:rPr>
              <a:t> directly depends only on state </a:t>
            </a:r>
            <a:r>
              <a:rPr lang="en-US" sz="2800" b="0" i="1" dirty="0" err="1">
                <a:solidFill>
                  <a:srgbClr val="FF0000"/>
                </a:solidFill>
                <a:latin typeface="Times New Roman" pitchFamily="18" charset="0"/>
                <a:cs typeface="Times New Roman" pitchFamily="18" charset="0"/>
              </a:rPr>
              <a:t>X</a:t>
            </a:r>
            <a:r>
              <a:rPr lang="en-US" sz="2800" b="0" i="1" baseline="-25000" dirty="0" err="1">
                <a:solidFill>
                  <a:srgbClr val="FF0000"/>
                </a:solidFill>
                <a:latin typeface="Times New Roman" pitchFamily="18" charset="0"/>
                <a:cs typeface="Times New Roman" pitchFamily="18" charset="0"/>
              </a:rPr>
              <a:t>t</a:t>
            </a:r>
            <a:r>
              <a:rPr lang="en-US" sz="2800" b="0" dirty="0">
                <a:solidFill>
                  <a:srgbClr val="FF0000"/>
                </a:solidFill>
              </a:rPr>
              <a:t>)</a:t>
            </a:r>
          </a:p>
        </p:txBody>
      </p:sp>
      <p:graphicFrame>
        <p:nvGraphicFramePr>
          <p:cNvPr id="2" name="Object 1"/>
          <p:cNvGraphicFramePr>
            <a:graphicFrameLocks noGrp="1" noChangeAspect="1"/>
          </p:cNvGraphicFramePr>
          <p:nvPr>
            <p:extLst/>
          </p:nvPr>
        </p:nvGraphicFramePr>
        <p:xfrm>
          <a:off x="4648200" y="1547813"/>
          <a:ext cx="2286000" cy="558800"/>
        </p:xfrm>
        <a:graphic>
          <a:graphicData uri="http://schemas.openxmlformats.org/presentationml/2006/ole">
            <mc:AlternateContent xmlns:mc="http://schemas.openxmlformats.org/markup-compatibility/2006">
              <mc:Choice xmlns:v="urn:schemas-microsoft-com:vml" Requires="v">
                <p:oleObj spid="_x0000_s14347" name="Equation" r:id="rId6" imgW="1040948" imgH="253890" progId="Equation.3">
                  <p:embed/>
                </p:oleObj>
              </mc:Choice>
              <mc:Fallback>
                <p:oleObj name="Equation" r:id="rId6" imgW="1040948" imgH="25389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547813"/>
                        <a:ext cx="2286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096000" y="1047750"/>
          <a:ext cx="2073275" cy="552450"/>
        </p:xfrm>
        <a:graphic>
          <a:graphicData uri="http://schemas.openxmlformats.org/presentationml/2006/ole">
            <mc:AlternateContent xmlns:mc="http://schemas.openxmlformats.org/markup-compatibility/2006">
              <mc:Choice xmlns:v="urn:schemas-microsoft-com:vml" Requires="v">
                <p:oleObj spid="_x0000_s14348" name="Equation" r:id="rId8" imgW="952087" imgH="253890" progId="Equation.3">
                  <p:embed/>
                </p:oleObj>
              </mc:Choice>
              <mc:Fallback>
                <p:oleObj name="Equation" r:id="rId8" imgW="952087"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047750"/>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1082675" y="2016125"/>
          <a:ext cx="2727325" cy="727075"/>
        </p:xfrm>
        <a:graphic>
          <a:graphicData uri="http://schemas.openxmlformats.org/presentationml/2006/ole">
            <mc:AlternateContent xmlns:mc="http://schemas.openxmlformats.org/markup-compatibility/2006">
              <mc:Choice xmlns:v="urn:schemas-microsoft-com:vml" Requires="v">
                <p:oleObj spid="_x0000_s14349" name="Equation" r:id="rId10" imgW="952087" imgH="253890" progId="Equation.3">
                  <p:embed/>
                </p:oleObj>
              </mc:Choice>
              <mc:Fallback>
                <p:oleObj name="Equation" r:id="rId10" imgW="952087"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675" y="2016125"/>
                        <a:ext cx="272732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11" name="Rectangle 10"/>
          <p:cNvSpPr/>
          <p:nvPr/>
        </p:nvSpPr>
        <p:spPr>
          <a:xfrm>
            <a:off x="1711234" y="2651760"/>
            <a:ext cx="3461657" cy="561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680755" y="3823062"/>
            <a:ext cx="1676400" cy="5617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344057" y="5000170"/>
            <a:ext cx="4963886" cy="44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293592" y="1095188"/>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5849516" y="1600200"/>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2630354" y="2157684"/>
            <a:ext cx="45632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3837919" y="2750122"/>
            <a:ext cx="39451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8" name="TextBox 17"/>
          <p:cNvSpPr txBox="1"/>
          <p:nvPr/>
        </p:nvSpPr>
        <p:spPr>
          <a:xfrm>
            <a:off x="3524674" y="3345188"/>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9" name="TextBox 18"/>
          <p:cNvSpPr txBox="1"/>
          <p:nvPr/>
        </p:nvSpPr>
        <p:spPr>
          <a:xfrm>
            <a:off x="6785429" y="3024442"/>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0" name="TextBox 19"/>
          <p:cNvSpPr txBox="1"/>
          <p:nvPr/>
        </p:nvSpPr>
        <p:spPr>
          <a:xfrm>
            <a:off x="4909620" y="3951782"/>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1" name="TextBox 20"/>
          <p:cNvSpPr txBox="1"/>
          <p:nvPr/>
        </p:nvSpPr>
        <p:spPr>
          <a:xfrm>
            <a:off x="4082386" y="4549135"/>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71131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nvPr>
        </p:nvGraphicFramePr>
        <p:xfrm>
          <a:off x="1304925" y="2667000"/>
          <a:ext cx="6840538" cy="3741738"/>
        </p:xfrm>
        <a:graphic>
          <a:graphicData uri="http://schemas.openxmlformats.org/presentationml/2006/ole">
            <mc:AlternateContent xmlns:mc="http://schemas.openxmlformats.org/markup-compatibility/2006">
              <mc:Choice xmlns:v="urn:schemas-microsoft-com:vml" Requires="v">
                <p:oleObj spid="_x0000_s15370" name="Equation" r:id="rId4" imgW="2552700" imgH="1397000" progId="Equation.3">
                  <p:embed/>
                </p:oleObj>
              </mc:Choice>
              <mc:Fallback>
                <p:oleObj name="Equation" r:id="rId4" imgW="2552700" imgH="1397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925" y="2667000"/>
                        <a:ext cx="6840538" cy="3741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0" name="Rectangle 2"/>
          <p:cNvSpPr>
            <a:spLocks noGrp="1" noChangeArrowheads="1"/>
          </p:cNvSpPr>
          <p:nvPr>
            <p:ph type="title"/>
          </p:nvPr>
        </p:nvSpPr>
        <p:spPr/>
        <p:txBody>
          <a:bodyPr/>
          <a:lstStyle/>
          <a:p>
            <a:r>
              <a:rPr lang="en-US"/>
              <a:t>Correction</a:t>
            </a:r>
          </a:p>
        </p:txBody>
      </p:sp>
      <p:sp>
        <p:nvSpPr>
          <p:cNvPr id="16391" name="Rectangle 3"/>
          <p:cNvSpPr>
            <a:spLocks noGrp="1" noChangeArrowheads="1"/>
          </p:cNvSpPr>
          <p:nvPr>
            <p:ph type="body" idx="1"/>
          </p:nvPr>
        </p:nvSpPr>
        <p:spPr/>
        <p:txBody>
          <a:bodyPr/>
          <a:lstStyle/>
          <a:p>
            <a:pPr>
              <a:buFontTx/>
              <a:buChar char="•"/>
            </a:pPr>
            <a:r>
              <a:rPr lang="en-US" dirty="0"/>
              <a:t>Correction involves computing</a:t>
            </a:r>
            <a:br>
              <a:rPr lang="en-US" dirty="0"/>
            </a:br>
            <a:r>
              <a:rPr lang="en-US" dirty="0"/>
              <a:t>given predicted value </a:t>
            </a:r>
            <a:br>
              <a:rPr lang="en-US" dirty="0"/>
            </a:br>
            <a:endParaRPr lang="en-US" dirty="0"/>
          </a:p>
        </p:txBody>
      </p:sp>
      <p:sp>
        <p:nvSpPr>
          <p:cNvPr id="16392" name="Text Box 9"/>
          <p:cNvSpPr txBox="1">
            <a:spLocks noChangeArrowheads="1"/>
          </p:cNvSpPr>
          <p:nvPr/>
        </p:nvSpPr>
        <p:spPr bwMode="auto">
          <a:xfrm>
            <a:off x="2521643" y="6324600"/>
            <a:ext cx="3764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sz="2800" b="0" dirty="0">
                <a:solidFill>
                  <a:srgbClr val="FF0000"/>
                </a:solidFill>
              </a:rPr>
              <a:t>Law of total probability</a:t>
            </a:r>
            <a:endParaRPr lang="en-US" sz="2800" b="0" i="1" baseline="-25000" dirty="0">
              <a:solidFill>
                <a:srgbClr val="FF0000"/>
              </a:solidFill>
              <a:latin typeface="Times New Roman" pitchFamily="18" charset="0"/>
              <a:cs typeface="Times New Roman" pitchFamily="18" charset="0"/>
            </a:endParaRPr>
          </a:p>
        </p:txBody>
      </p:sp>
      <p:graphicFrame>
        <p:nvGraphicFramePr>
          <p:cNvPr id="2" name="Object 1"/>
          <p:cNvGraphicFramePr>
            <a:graphicFrameLocks noGrp="1" noChangeAspect="1"/>
          </p:cNvGraphicFramePr>
          <p:nvPr>
            <p:extLst/>
          </p:nvPr>
        </p:nvGraphicFramePr>
        <p:xfrm>
          <a:off x="4648200" y="1547813"/>
          <a:ext cx="2286000" cy="558800"/>
        </p:xfrm>
        <a:graphic>
          <a:graphicData uri="http://schemas.openxmlformats.org/presentationml/2006/ole">
            <mc:AlternateContent xmlns:mc="http://schemas.openxmlformats.org/markup-compatibility/2006">
              <mc:Choice xmlns:v="urn:schemas-microsoft-com:vml" Requires="v">
                <p:oleObj spid="_x0000_s15371" name="Equation" r:id="rId6" imgW="1040948" imgH="253890" progId="Equation.3">
                  <p:embed/>
                </p:oleObj>
              </mc:Choice>
              <mc:Fallback>
                <p:oleObj name="Equation" r:id="rId6" imgW="1040948" imgH="25389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547813"/>
                        <a:ext cx="2286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096000" y="1047750"/>
          <a:ext cx="2073275" cy="552450"/>
        </p:xfrm>
        <a:graphic>
          <a:graphicData uri="http://schemas.openxmlformats.org/presentationml/2006/ole">
            <mc:AlternateContent xmlns:mc="http://schemas.openxmlformats.org/markup-compatibility/2006">
              <mc:Choice xmlns:v="urn:schemas-microsoft-com:vml" Requires="v">
                <p:oleObj spid="_x0000_s15372" name="Equation" r:id="rId8" imgW="952087" imgH="253890" progId="Equation.3">
                  <p:embed/>
                </p:oleObj>
              </mc:Choice>
              <mc:Fallback>
                <p:oleObj name="Equation" r:id="rId8" imgW="952087"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047750"/>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1082675" y="2016125"/>
          <a:ext cx="2727325" cy="727075"/>
        </p:xfrm>
        <a:graphic>
          <a:graphicData uri="http://schemas.openxmlformats.org/presentationml/2006/ole">
            <mc:AlternateContent xmlns:mc="http://schemas.openxmlformats.org/markup-compatibility/2006">
              <mc:Choice xmlns:v="urn:schemas-microsoft-com:vml" Requires="v">
                <p:oleObj spid="_x0000_s15373" name="Equation" r:id="rId10" imgW="952087" imgH="253890" progId="Equation.3">
                  <p:embed/>
                </p:oleObj>
              </mc:Choice>
              <mc:Fallback>
                <p:oleObj name="Equation" r:id="rId10" imgW="952087"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675" y="2016125"/>
                        <a:ext cx="272732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7248939" y="6570618"/>
            <a:ext cx="1895062" cy="261610"/>
          </a:xfrm>
          <a:prstGeom prst="rect">
            <a:avLst/>
          </a:prstGeom>
          <a:noFill/>
        </p:spPr>
        <p:txBody>
          <a:bodyPr wrap="square" rtlCol="0">
            <a:spAutoFit/>
          </a:bodyPr>
          <a:lstStyle/>
          <a:p>
            <a:r>
              <a:rPr lang="en-US" sz="1100" dirty="0">
                <a:solidFill>
                  <a:prstClr val="black"/>
                </a:solidFill>
              </a:rPr>
              <a:t>Adapted from Amin </a:t>
            </a:r>
            <a:r>
              <a:rPr lang="en-US" sz="1100" dirty="0" err="1">
                <a:solidFill>
                  <a:prstClr val="black"/>
                </a:solidFill>
              </a:rPr>
              <a:t>Sadeghi</a:t>
            </a:r>
            <a:endParaRPr lang="en-US" sz="1100" dirty="0">
              <a:solidFill>
                <a:prstClr val="black"/>
              </a:solidFill>
            </a:endParaRPr>
          </a:p>
        </p:txBody>
      </p:sp>
      <p:sp>
        <p:nvSpPr>
          <p:cNvPr id="10" name="TextBox 9"/>
          <p:cNvSpPr txBox="1"/>
          <p:nvPr/>
        </p:nvSpPr>
        <p:spPr>
          <a:xfrm>
            <a:off x="7293592" y="1095188"/>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1" name="TextBox 10"/>
          <p:cNvSpPr txBox="1"/>
          <p:nvPr/>
        </p:nvSpPr>
        <p:spPr>
          <a:xfrm>
            <a:off x="5849516" y="1600200"/>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2" name="TextBox 11"/>
          <p:cNvSpPr txBox="1"/>
          <p:nvPr/>
        </p:nvSpPr>
        <p:spPr>
          <a:xfrm>
            <a:off x="2630354" y="2157684"/>
            <a:ext cx="45632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3" name="TextBox 12"/>
          <p:cNvSpPr txBox="1"/>
          <p:nvPr/>
        </p:nvSpPr>
        <p:spPr>
          <a:xfrm>
            <a:off x="3837919" y="2750122"/>
            <a:ext cx="39451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4" name="TextBox 13"/>
          <p:cNvSpPr txBox="1"/>
          <p:nvPr/>
        </p:nvSpPr>
        <p:spPr>
          <a:xfrm>
            <a:off x="3524674" y="3345188"/>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6785429" y="3024442"/>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5348676" y="5112306"/>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5160071" y="5833031"/>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8" name="TextBox 17"/>
          <p:cNvSpPr txBox="1"/>
          <p:nvPr/>
        </p:nvSpPr>
        <p:spPr>
          <a:xfrm>
            <a:off x="4909620" y="3951782"/>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9" name="TextBox 18"/>
          <p:cNvSpPr txBox="1"/>
          <p:nvPr/>
        </p:nvSpPr>
        <p:spPr>
          <a:xfrm>
            <a:off x="4082386" y="4549135"/>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4233990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4" name="Rectangle 2"/>
          <p:cNvSpPr>
            <a:spLocks noGrp="1" noChangeArrowheads="1"/>
          </p:cNvSpPr>
          <p:nvPr>
            <p:ph type="title"/>
          </p:nvPr>
        </p:nvSpPr>
        <p:spPr/>
        <p:txBody>
          <a:bodyPr/>
          <a:lstStyle/>
          <a:p>
            <a:r>
              <a:rPr lang="en-US"/>
              <a:t>Correction</a:t>
            </a:r>
          </a:p>
        </p:txBody>
      </p:sp>
      <p:sp>
        <p:nvSpPr>
          <p:cNvPr id="17415" name="Rectangle 3"/>
          <p:cNvSpPr>
            <a:spLocks noGrp="1" noChangeArrowheads="1"/>
          </p:cNvSpPr>
          <p:nvPr>
            <p:ph type="body" idx="1"/>
          </p:nvPr>
        </p:nvSpPr>
        <p:spPr/>
        <p:txBody>
          <a:bodyPr/>
          <a:lstStyle/>
          <a:p>
            <a:pPr>
              <a:buFontTx/>
              <a:buChar char="•"/>
            </a:pPr>
            <a:r>
              <a:rPr lang="en-US"/>
              <a:t>Correction involves computing</a:t>
            </a:r>
            <a:br>
              <a:rPr lang="en-US"/>
            </a:br>
            <a:r>
              <a:rPr lang="en-US"/>
              <a:t>given predicted value </a:t>
            </a:r>
            <a:br>
              <a:rPr lang="en-US"/>
            </a:br>
            <a:endParaRPr lang="en-US"/>
          </a:p>
        </p:txBody>
      </p:sp>
      <p:sp>
        <p:nvSpPr>
          <p:cNvPr id="17416" name="Text Box 11"/>
          <p:cNvSpPr txBox="1">
            <a:spLocks noChangeArrowheads="1"/>
          </p:cNvSpPr>
          <p:nvPr/>
        </p:nvSpPr>
        <p:spPr bwMode="auto">
          <a:xfrm>
            <a:off x="66675" y="4724400"/>
            <a:ext cx="1762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observation</a:t>
            </a:r>
            <a:br>
              <a:rPr lang="en-US" b="0">
                <a:solidFill>
                  <a:srgbClr val="FF0000"/>
                </a:solidFill>
              </a:rPr>
            </a:br>
            <a:r>
              <a:rPr lang="en-US" b="0">
                <a:solidFill>
                  <a:srgbClr val="FF0000"/>
                </a:solidFill>
              </a:rPr>
              <a:t>model</a:t>
            </a:r>
          </a:p>
        </p:txBody>
      </p:sp>
      <p:sp>
        <p:nvSpPr>
          <p:cNvPr id="17417" name="Text Box 13"/>
          <p:cNvSpPr txBox="1">
            <a:spLocks noChangeArrowheads="1"/>
          </p:cNvSpPr>
          <p:nvPr/>
        </p:nvSpPr>
        <p:spPr bwMode="auto">
          <a:xfrm>
            <a:off x="7399338" y="4724400"/>
            <a:ext cx="14398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predicted</a:t>
            </a:r>
            <a:br>
              <a:rPr lang="en-US" b="0">
                <a:solidFill>
                  <a:srgbClr val="FF0000"/>
                </a:solidFill>
              </a:rPr>
            </a:br>
            <a:r>
              <a:rPr lang="en-US" b="0">
                <a:solidFill>
                  <a:srgbClr val="FF0000"/>
                </a:solidFill>
              </a:rPr>
              <a:t>estimate</a:t>
            </a:r>
          </a:p>
        </p:txBody>
      </p:sp>
      <p:sp>
        <p:nvSpPr>
          <p:cNvPr id="17418" name="Text Box 13"/>
          <p:cNvSpPr txBox="1">
            <a:spLocks noChangeArrowheads="1"/>
          </p:cNvSpPr>
          <p:nvPr/>
        </p:nvSpPr>
        <p:spPr bwMode="auto">
          <a:xfrm>
            <a:off x="2362200" y="6319838"/>
            <a:ext cx="403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cs typeface="Arial" charset="0"/>
              </a:defRPr>
            </a:lvl1pPr>
            <a:lvl2pPr marL="742950" indent="-285750">
              <a:defRPr sz="2400" b="1">
                <a:solidFill>
                  <a:schemeClr val="tx1"/>
                </a:solidFill>
                <a:latin typeface="Arial" charset="0"/>
                <a:cs typeface="Arial" charset="0"/>
              </a:defRPr>
            </a:lvl2pPr>
            <a:lvl3pPr marL="1143000" indent="-228600">
              <a:defRPr sz="2400" b="1">
                <a:solidFill>
                  <a:schemeClr val="tx1"/>
                </a:solidFill>
                <a:latin typeface="Arial" charset="0"/>
                <a:cs typeface="Arial" charset="0"/>
              </a:defRPr>
            </a:lvl3pPr>
            <a:lvl4pPr marL="1600200" indent="-228600">
              <a:defRPr sz="2400" b="1">
                <a:solidFill>
                  <a:schemeClr val="tx1"/>
                </a:solidFill>
                <a:latin typeface="Arial" charset="0"/>
                <a:cs typeface="Arial" charset="0"/>
              </a:defRPr>
            </a:lvl4pPr>
            <a:lvl5pPr marL="2057400" indent="-22860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algn="ctr" fontAlgn="base">
              <a:spcBef>
                <a:spcPct val="0"/>
              </a:spcBef>
              <a:spcAft>
                <a:spcPct val="0"/>
              </a:spcAft>
            </a:pPr>
            <a:r>
              <a:rPr lang="en-US" b="0">
                <a:solidFill>
                  <a:srgbClr val="FF0000"/>
                </a:solidFill>
              </a:rPr>
              <a:t>normalization factor</a:t>
            </a:r>
          </a:p>
        </p:txBody>
      </p:sp>
      <p:cxnSp>
        <p:nvCxnSpPr>
          <p:cNvPr id="17419" name="Straight Arrow Connector 15"/>
          <p:cNvCxnSpPr>
            <a:cxnSpLocks noChangeShapeType="1"/>
          </p:cNvCxnSpPr>
          <p:nvPr/>
        </p:nvCxnSpPr>
        <p:spPr bwMode="auto">
          <a:xfrm>
            <a:off x="1447800" y="5181600"/>
            <a:ext cx="762000" cy="152400"/>
          </a:xfrm>
          <a:prstGeom prst="straightConnector1">
            <a:avLst/>
          </a:prstGeom>
          <a:noFill/>
          <a:ln w="25400" algn="ctr">
            <a:solidFill>
              <a:srgbClr val="FF0000"/>
            </a:solidFill>
            <a:round/>
            <a:headEnd/>
            <a:tailEnd type="arrow" w="med" len="med"/>
          </a:ln>
        </p:spPr>
      </p:cxnSp>
      <p:cxnSp>
        <p:nvCxnSpPr>
          <p:cNvPr id="17420" name="Straight Arrow Connector 18"/>
          <p:cNvCxnSpPr>
            <a:cxnSpLocks noChangeShapeType="1"/>
            <a:stCxn id="17417" idx="1"/>
          </p:cNvCxnSpPr>
          <p:nvPr/>
        </p:nvCxnSpPr>
        <p:spPr bwMode="auto">
          <a:xfrm rot="10800000" flipV="1">
            <a:off x="6705600" y="5135563"/>
            <a:ext cx="693738" cy="198437"/>
          </a:xfrm>
          <a:prstGeom prst="straightConnector1">
            <a:avLst/>
          </a:prstGeom>
          <a:noFill/>
          <a:ln w="25400" algn="ctr">
            <a:solidFill>
              <a:srgbClr val="FF0000"/>
            </a:solidFill>
            <a:round/>
            <a:headEnd/>
            <a:tailEnd type="arrow" w="med" len="med"/>
          </a:ln>
        </p:spPr>
      </p:cxnSp>
      <p:graphicFrame>
        <p:nvGraphicFramePr>
          <p:cNvPr id="2" name="Object 1"/>
          <p:cNvGraphicFramePr>
            <a:graphicFrameLocks noGrp="1" noChangeAspect="1"/>
          </p:cNvGraphicFramePr>
          <p:nvPr>
            <p:extLst/>
          </p:nvPr>
        </p:nvGraphicFramePr>
        <p:xfrm>
          <a:off x="4648200" y="1547813"/>
          <a:ext cx="2286000" cy="558800"/>
        </p:xfrm>
        <a:graphic>
          <a:graphicData uri="http://schemas.openxmlformats.org/presentationml/2006/ole">
            <mc:AlternateContent xmlns:mc="http://schemas.openxmlformats.org/markup-compatibility/2006">
              <mc:Choice xmlns:v="urn:schemas-microsoft-com:vml" Requires="v">
                <p:oleObj spid="_x0000_s16394" name="Equation" r:id="rId4" imgW="1040948" imgH="253890" progId="Equation.3">
                  <p:embed/>
                </p:oleObj>
              </mc:Choice>
              <mc:Fallback>
                <p:oleObj name="Equation" r:id="rId4" imgW="1040948" imgH="25389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47813"/>
                        <a:ext cx="2286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nvPr>
        </p:nvGraphicFramePr>
        <p:xfrm>
          <a:off x="6096000" y="1047750"/>
          <a:ext cx="2073275" cy="552450"/>
        </p:xfrm>
        <a:graphic>
          <a:graphicData uri="http://schemas.openxmlformats.org/presentationml/2006/ole">
            <mc:AlternateContent xmlns:mc="http://schemas.openxmlformats.org/markup-compatibility/2006">
              <mc:Choice xmlns:v="urn:schemas-microsoft-com:vml" Requires="v">
                <p:oleObj spid="_x0000_s16395" name="Equation" r:id="rId6" imgW="952087" imgH="253890" progId="Equation.3">
                  <p:embed/>
                </p:oleObj>
              </mc:Choice>
              <mc:Fallback>
                <p:oleObj name="Equation" r:id="rId6" imgW="952087"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047750"/>
                        <a:ext cx="2073275"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1082675" y="2016125"/>
          <a:ext cx="2727325" cy="727075"/>
        </p:xfrm>
        <a:graphic>
          <a:graphicData uri="http://schemas.openxmlformats.org/presentationml/2006/ole">
            <mc:AlternateContent xmlns:mc="http://schemas.openxmlformats.org/markup-compatibility/2006">
              <mc:Choice xmlns:v="urn:schemas-microsoft-com:vml" Requires="v">
                <p:oleObj spid="_x0000_s16396" name="Equation" r:id="rId8" imgW="952087" imgH="253890" progId="Equation.3">
                  <p:embed/>
                </p:oleObj>
              </mc:Choice>
              <mc:Fallback>
                <p:oleObj name="Equation" r:id="rId8" imgW="952087" imgH="25389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2675" y="2016125"/>
                        <a:ext cx="2727325"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1304925" y="2667000"/>
          <a:ext cx="6840538" cy="3741738"/>
        </p:xfrm>
        <a:graphic>
          <a:graphicData uri="http://schemas.openxmlformats.org/presentationml/2006/ole">
            <mc:AlternateContent xmlns:mc="http://schemas.openxmlformats.org/markup-compatibility/2006">
              <mc:Choice xmlns:v="urn:schemas-microsoft-com:vml" Requires="v">
                <p:oleObj spid="_x0000_s16397" name="Equation" r:id="rId9" imgW="2552700" imgH="1397000" progId="Equation.3">
                  <p:embed/>
                </p:oleObj>
              </mc:Choice>
              <mc:Fallback>
                <p:oleObj name="Equation" r:id="rId9" imgW="2552700" imgH="1397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925" y="2667000"/>
                        <a:ext cx="6840538" cy="3741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7889967" y="6570618"/>
            <a:ext cx="1254034" cy="261610"/>
          </a:xfrm>
          <a:prstGeom prst="rect">
            <a:avLst/>
          </a:prstGeom>
          <a:noFill/>
        </p:spPr>
        <p:txBody>
          <a:bodyPr wrap="square" rtlCol="0">
            <a:spAutoFit/>
          </a:bodyPr>
          <a:lstStyle/>
          <a:p>
            <a:r>
              <a:rPr lang="en-US" sz="1100" dirty="0" err="1">
                <a:solidFill>
                  <a:prstClr val="black"/>
                </a:solidFill>
              </a:rPr>
              <a:t>Amin</a:t>
            </a:r>
            <a:r>
              <a:rPr lang="en-US" sz="1100" dirty="0">
                <a:solidFill>
                  <a:prstClr val="black"/>
                </a:solidFill>
              </a:rPr>
              <a:t> </a:t>
            </a:r>
            <a:r>
              <a:rPr lang="en-US" sz="1100">
                <a:solidFill>
                  <a:prstClr val="black"/>
                </a:solidFill>
              </a:rPr>
              <a:t>Sadeghi</a:t>
            </a:r>
            <a:endParaRPr lang="en-US" sz="1100" dirty="0">
              <a:solidFill>
                <a:prstClr val="black"/>
              </a:solidFill>
            </a:endParaRPr>
          </a:p>
        </p:txBody>
      </p:sp>
      <p:sp>
        <p:nvSpPr>
          <p:cNvPr id="14" name="TextBox 13"/>
          <p:cNvSpPr txBox="1"/>
          <p:nvPr/>
        </p:nvSpPr>
        <p:spPr>
          <a:xfrm>
            <a:off x="7293592" y="1095188"/>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5" name="TextBox 14"/>
          <p:cNvSpPr txBox="1"/>
          <p:nvPr/>
        </p:nvSpPr>
        <p:spPr>
          <a:xfrm>
            <a:off x="5849516" y="1600200"/>
            <a:ext cx="309432"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6" name="TextBox 15"/>
          <p:cNvSpPr txBox="1"/>
          <p:nvPr/>
        </p:nvSpPr>
        <p:spPr>
          <a:xfrm>
            <a:off x="2630354" y="2157684"/>
            <a:ext cx="45632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7" name="TextBox 16"/>
          <p:cNvSpPr txBox="1"/>
          <p:nvPr/>
        </p:nvSpPr>
        <p:spPr>
          <a:xfrm>
            <a:off x="3845176" y="2750122"/>
            <a:ext cx="394510"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8" name="TextBox 17"/>
          <p:cNvSpPr txBox="1"/>
          <p:nvPr/>
        </p:nvSpPr>
        <p:spPr>
          <a:xfrm>
            <a:off x="3524674" y="3345188"/>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19" name="TextBox 18"/>
          <p:cNvSpPr txBox="1"/>
          <p:nvPr/>
        </p:nvSpPr>
        <p:spPr>
          <a:xfrm>
            <a:off x="6785429" y="3024442"/>
            <a:ext cx="342273"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0" name="TextBox 19"/>
          <p:cNvSpPr txBox="1"/>
          <p:nvPr/>
        </p:nvSpPr>
        <p:spPr>
          <a:xfrm>
            <a:off x="5348676" y="5112306"/>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2" name="TextBox 21"/>
          <p:cNvSpPr txBox="1"/>
          <p:nvPr/>
        </p:nvSpPr>
        <p:spPr>
          <a:xfrm>
            <a:off x="5160071" y="5833031"/>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3" name="TextBox 22"/>
          <p:cNvSpPr txBox="1"/>
          <p:nvPr/>
        </p:nvSpPr>
        <p:spPr>
          <a:xfrm>
            <a:off x="4909620" y="3951782"/>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
        <p:nvSpPr>
          <p:cNvPr id="24" name="TextBox 23"/>
          <p:cNvSpPr txBox="1"/>
          <p:nvPr/>
        </p:nvSpPr>
        <p:spPr>
          <a:xfrm>
            <a:off x="4082386" y="4549135"/>
            <a:ext cx="377209" cy="369332"/>
          </a:xfrm>
          <a:prstGeom prst="rect">
            <a:avLst/>
          </a:prstGeom>
          <a:solidFill>
            <a:schemeClr val="bg1"/>
          </a:solidFill>
        </p:spPr>
        <p:txBody>
          <a:bodyPr wrap="square" rtlCol="0">
            <a:spAutoFit/>
          </a:bodyPr>
          <a:lstStyle/>
          <a:p>
            <a:pPr algn="ctr"/>
            <a:r>
              <a:rPr lang="en-US" dirty="0">
                <a:solidFill>
                  <a:prstClr val="black"/>
                </a:solidFill>
              </a:rPr>
              <a:t>…</a:t>
            </a:r>
          </a:p>
        </p:txBody>
      </p:sp>
    </p:spTree>
    <p:extLst>
      <p:ext uri="{BB962C8B-B14F-4D97-AF65-F5344CB8AC3E}">
        <p14:creationId xmlns:p14="http://schemas.microsoft.com/office/powerpoint/2010/main" val="13360526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1940</TotalTime>
  <Words>3411</Words>
  <Application>Microsoft Office PowerPoint</Application>
  <PresentationFormat>On-screen Show (4:3)</PresentationFormat>
  <Paragraphs>898</Paragraphs>
  <Slides>95</Slides>
  <Notes>33</Notes>
  <HiddenSlides>10</HiddenSlides>
  <MMClips>1</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95</vt:i4>
      </vt:variant>
    </vt:vector>
  </HeadingPairs>
  <TitlesOfParts>
    <vt:vector size="116" baseType="lpstr">
      <vt:lpstr>ＭＳ Ｐゴシック</vt:lpstr>
      <vt:lpstr>Arial</vt:lpstr>
      <vt:lpstr>Calibri</vt:lpstr>
      <vt:lpstr>Century Gothic</vt:lpstr>
      <vt:lpstr>Courier New</vt:lpstr>
      <vt:lpstr>Helvetica Neue Light</vt:lpstr>
      <vt:lpstr>Lucida Sans</vt:lpstr>
      <vt:lpstr>Osaka</vt:lpstr>
      <vt:lpstr>Palatino Linotype</vt:lpstr>
      <vt:lpstr>Times New Roman</vt:lpstr>
      <vt:lpstr>1_Office Theme</vt:lpstr>
      <vt:lpstr>Executive</vt:lpstr>
      <vt:lpstr>Office Theme</vt:lpstr>
      <vt:lpstr>16_Blank Presentation</vt:lpstr>
      <vt:lpstr>4_Office Theme</vt:lpstr>
      <vt:lpstr>5_Office Theme</vt:lpstr>
      <vt:lpstr>2_Office Theme</vt:lpstr>
      <vt:lpstr>3_Office Theme</vt:lpstr>
      <vt:lpstr>1_Default Design</vt:lpstr>
      <vt:lpstr>3_Default Design</vt:lpstr>
      <vt:lpstr>Equation</vt:lpstr>
      <vt:lpstr>CS 1674: Intro to Computer Vision Sequential Data:  Language and Vision;  Video and Motion</vt:lpstr>
      <vt:lpstr>Plan for this lecture</vt:lpstr>
      <vt:lpstr>PowerPoint Presentation</vt:lpstr>
      <vt:lpstr>PowerPoint Presentation</vt:lpstr>
      <vt:lpstr>PowerPoint Presentation</vt:lpstr>
      <vt:lpstr>PowerPoint Presentation</vt:lpstr>
      <vt:lpstr>Recurrent Networks offer a lot of flexibility:</vt:lpstr>
      <vt:lpstr>Recurrent Networks offer a lot of flexibility:</vt:lpstr>
      <vt:lpstr>Recurrent Networks offer a lot of flexibility:</vt:lpstr>
      <vt:lpstr>Recurrent Networks offer a lot of flexibility:</vt:lpstr>
      <vt:lpstr>Recurrent Networks offer a lot of flexibility:</vt:lpstr>
      <vt:lpstr>Recurrent Neural Network</vt:lpstr>
      <vt:lpstr>Recurrent Neural Network</vt:lpstr>
      <vt:lpstr>Recurrent Neural Network</vt:lpstr>
      <vt:lpstr>Recurrent Neural Network</vt:lpstr>
      <vt:lpstr>(Vanilla) Recurrent Neural Network The state consists of a single “hidden” vector h:</vt:lpstr>
      <vt:lpstr>Character-level  language model  example</vt:lpstr>
      <vt:lpstr>PowerPoint Presentation</vt:lpstr>
      <vt:lpstr>PowerPoint Presentation</vt:lpstr>
      <vt:lpstr>PowerPoint Presentation</vt:lpstr>
      <vt:lpstr>Extensions</vt:lpstr>
      <vt:lpstr>PowerPoint Presentation</vt:lpstr>
      <vt:lpstr>at first:</vt:lpstr>
      <vt:lpstr>PowerPoint Presentation</vt:lpstr>
      <vt:lpstr>open source textbook on algebraic geometry</vt:lpstr>
      <vt:lpstr>PowerPoint Presentation</vt:lpstr>
      <vt:lpstr>PowerPoint Presentation</vt:lpstr>
      <vt:lpstr>Generated  C code</vt:lpstr>
      <vt:lpstr>PowerPoint Presentation</vt:lpstr>
      <vt:lpstr>Recurrent Neural Network</vt:lpstr>
      <vt:lpstr>test image</vt:lpstr>
      <vt:lpstr>test image</vt:lpstr>
      <vt:lpstr>test image</vt:lpstr>
      <vt:lpstr>test image</vt:lpstr>
      <vt:lpstr>PowerPoint Presentation</vt:lpstr>
      <vt:lpstr>test image</vt:lpstr>
      <vt:lpstr>test image</vt:lpstr>
      <vt:lpstr>test image</vt:lpstr>
      <vt:lpstr>test image</vt:lpstr>
      <vt:lpstr>test image</vt:lpstr>
      <vt:lpstr>PowerPoint Presentation</vt:lpstr>
      <vt:lpstr>Plan for this lecture</vt:lpstr>
      <vt:lpstr>  Generate descriptions for events depicted in video clips</vt:lpstr>
      <vt:lpstr>PowerPoint Presentation</vt:lpstr>
      <vt:lpstr>PowerPoint Presentation</vt:lpstr>
      <vt:lpstr>PowerPoint Presentation</vt:lpstr>
      <vt:lpstr>PowerPoint Presentation</vt:lpstr>
      <vt:lpstr>PowerPoint Presentation</vt:lpstr>
      <vt:lpstr>S2VT Overview</vt:lpstr>
      <vt:lpstr>Visual Question Answering (VQA)</vt:lpstr>
      <vt:lpstr>Visual Question Answering (VQA)</vt:lpstr>
      <vt:lpstr>PowerPoint Presentation</vt:lpstr>
      <vt:lpstr>Visual Question Answering (VQA)</vt:lpstr>
      <vt:lpstr>Reasoning for VQA</vt:lpstr>
      <vt:lpstr>Reasoning for VQA</vt:lpstr>
      <vt:lpstr>Plan for this lecture</vt:lpstr>
      <vt:lpstr>Motion: Why is it useful?</vt:lpstr>
      <vt:lpstr>Motion: Why is it useful?</vt:lpstr>
      <vt:lpstr>Modeling Motion: Optical Flow</vt:lpstr>
      <vt:lpstr>Transferring Motion</vt:lpstr>
      <vt:lpstr>Transferring Motion</vt:lpstr>
      <vt:lpstr>Transferring Motion</vt:lpstr>
      <vt:lpstr>Tracking: some applications</vt:lpstr>
      <vt:lpstr>Tracking examples</vt:lpstr>
      <vt:lpstr>Things that make visual tracking difficult</vt:lpstr>
      <vt:lpstr>Strategies for tracking</vt:lpstr>
      <vt:lpstr>Strategies for tracking</vt:lpstr>
      <vt:lpstr>Detection vs. tracking</vt:lpstr>
      <vt:lpstr>Detection vs. tracking</vt:lpstr>
      <vt:lpstr>Detection vs. tracking</vt:lpstr>
      <vt:lpstr>PowerPoint Presentation</vt:lpstr>
      <vt:lpstr>PowerPoint Presentation</vt:lpstr>
      <vt:lpstr>General model for tracking</vt:lpstr>
      <vt:lpstr>Steps of tracking</vt:lpstr>
      <vt:lpstr>Steps of tracking</vt:lpstr>
      <vt:lpstr>Problem statement</vt:lpstr>
      <vt:lpstr>The Kalman filter</vt:lpstr>
      <vt:lpstr>PowerPoint Presentation</vt:lpstr>
      <vt:lpstr>Example: Constant velocity (1D points)</vt:lpstr>
      <vt:lpstr>Prediction and correction</vt:lpstr>
      <vt:lpstr>PowerPoint Presentation</vt:lpstr>
      <vt:lpstr>PowerPoint Presentation</vt:lpstr>
      <vt:lpstr>PowerPoint Presentation</vt:lpstr>
      <vt:lpstr>PowerPoint Presentation</vt:lpstr>
      <vt:lpstr>PowerPoint Presentation</vt:lpstr>
      <vt:lpstr>Simplifying assumptions</vt:lpstr>
      <vt:lpstr>Prediction</vt:lpstr>
      <vt:lpstr>Prediction</vt:lpstr>
      <vt:lpstr>Prediction</vt:lpstr>
      <vt:lpstr>Prediction</vt:lpstr>
      <vt:lpstr>Correction</vt:lpstr>
      <vt:lpstr>Correction</vt:lpstr>
      <vt:lpstr>Correction</vt:lpstr>
      <vt:lpstr>Correction</vt:lpstr>
      <vt:lpstr>Correction</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2770: Computer Vision</dc:title>
  <dc:creator>Adriana I. Kovashka</dc:creator>
  <cp:lastModifiedBy>Kovashka, Adriana Ivanona</cp:lastModifiedBy>
  <cp:revision>189</cp:revision>
  <dcterms:created xsi:type="dcterms:W3CDTF">2015-04-17T19:15:42Z</dcterms:created>
  <dcterms:modified xsi:type="dcterms:W3CDTF">2018-04-11T03:03:46Z</dcterms:modified>
</cp:coreProperties>
</file>