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0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1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2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3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4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5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3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37.xml" ContentType="application/vnd.openxmlformats-officedocument.presentationml.notesSlide+xml"/>
  <Override PartName="/ppt/theme/themeOverride18.xml" ContentType="application/vnd.openxmlformats-officedocument.themeOverride+xml"/>
  <Override PartName="/ppt/tags/tag1.xml" ContentType="application/vnd.openxmlformats-officedocument.presentationml.tags+xml"/>
  <Override PartName="/ppt/theme/themeOverride19.xml" ContentType="application/vnd.openxmlformats-officedocument.themeOverride+xml"/>
  <Override PartName="/ppt/tags/tag2.xml" ContentType="application/vnd.openxmlformats-officedocument.presentationml.tags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ags/tag3.xml" ContentType="application/vnd.openxmlformats-officedocument.presentationml.tags+xml"/>
  <Override PartName="/ppt/theme/themeOverride25.xml" ContentType="application/vnd.openxmlformats-officedocument.themeOverride+xml"/>
  <Override PartName="/ppt/tags/tag4.xml" ContentType="application/vnd.openxmlformats-officedocument.presentationml.tags+xml"/>
  <Override PartName="/ppt/theme/themeOverride26.xml" ContentType="application/vnd.openxmlformats-officedocument.themeOverride+xml"/>
  <Override PartName="/ppt/tags/tag5.xml" ContentType="application/vnd.openxmlformats-officedocument.presentationml.tags+xml"/>
  <Override PartName="/ppt/theme/themeOverride27.xml" ContentType="application/vnd.openxmlformats-officedocument.themeOverride+xml"/>
  <Override PartName="/ppt/tags/tag6.xml" ContentType="application/vnd.openxmlformats-officedocument.presentationml.tags+xml"/>
  <Override PartName="/ppt/theme/themeOverride28.xml" ContentType="application/vnd.openxmlformats-officedocument.themeOverride+xml"/>
  <Override PartName="/ppt/tags/tag7.xml" ContentType="application/vnd.openxmlformats-officedocument.presentationml.tags+xml"/>
  <Override PartName="/ppt/theme/themeOverride29.xml" ContentType="application/vnd.openxmlformats-officedocument.themeOverride+xml"/>
  <Override PartName="/ppt/tags/tag8.xml" ContentType="application/vnd.openxmlformats-officedocument.presentationml.tags+xml"/>
  <Override PartName="/ppt/theme/themeOverride30.xml" ContentType="application/vnd.openxmlformats-officedocument.themeOverride+xml"/>
  <Override PartName="/ppt/tags/tag9.xml" ContentType="application/vnd.openxmlformats-officedocument.presentationml.tags+xml"/>
  <Override PartName="/ppt/theme/themeOverride31.xml" ContentType="application/vnd.openxmlformats-officedocument.themeOverride+xml"/>
  <Override PartName="/ppt/tags/tag10.xml" ContentType="application/vnd.openxmlformats-officedocument.presentationml.tags+xml"/>
  <Override PartName="/ppt/theme/themeOverride32.xml" ContentType="application/vnd.openxmlformats-officedocument.themeOverr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notesSlides/notesSlide40.xml" ContentType="application/vnd.openxmlformats-officedocument.presentationml.notesSlide+xml"/>
  <Override PartName="/ppt/theme/themeOverride35.xml" ContentType="application/vnd.openxmlformats-officedocument.themeOverride+xml"/>
  <Override PartName="/ppt/notesSlides/notesSlide41.xml" ContentType="application/vnd.openxmlformats-officedocument.presentationml.notesSlide+xml"/>
  <Override PartName="/ppt/theme/themeOverride36.xml" ContentType="application/vnd.openxmlformats-officedocument.themeOverride+xml"/>
  <Override PartName="/ppt/notesSlides/notesSlide42.xml" ContentType="application/vnd.openxmlformats-officedocument.presentationml.notesSl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notesSlides/notesSlide43.xml" ContentType="application/vnd.openxmlformats-officedocument.presentationml.notesSlide+xml"/>
  <Override PartName="/ppt/theme/themeOverride39.xml" ContentType="application/vnd.openxmlformats-officedocument.themeOverride+xml"/>
  <Override PartName="/ppt/notesSlides/notesSlide44.xml" ContentType="application/vnd.openxmlformats-officedocument.presentationml.notesSlide+xml"/>
  <Override PartName="/ppt/theme/themeOverride40.xml" ContentType="application/vnd.openxmlformats-officedocument.themeOverr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9" r:id="rId2"/>
    <p:sldMasterId id="2147483711" r:id="rId3"/>
    <p:sldMasterId id="2147483803" r:id="rId4"/>
    <p:sldMasterId id="2147483840" r:id="rId5"/>
    <p:sldMasterId id="2147483852" r:id="rId6"/>
    <p:sldMasterId id="2147483914" r:id="rId7"/>
    <p:sldMasterId id="2147483927" r:id="rId8"/>
    <p:sldMasterId id="2147483939" r:id="rId9"/>
    <p:sldMasterId id="2147484001" r:id="rId10"/>
    <p:sldMasterId id="2147484013" r:id="rId11"/>
    <p:sldMasterId id="2147484025" r:id="rId12"/>
    <p:sldMasterId id="2147484038" r:id="rId13"/>
    <p:sldMasterId id="2147484041" r:id="rId14"/>
    <p:sldMasterId id="2147484065" r:id="rId15"/>
    <p:sldMasterId id="2147484077" r:id="rId16"/>
  </p:sldMasterIdLst>
  <p:notesMasterIdLst>
    <p:notesMasterId r:id="rId103"/>
  </p:notesMasterIdLst>
  <p:sldIdLst>
    <p:sldId id="256" r:id="rId17"/>
    <p:sldId id="398" r:id="rId18"/>
    <p:sldId id="416" r:id="rId19"/>
    <p:sldId id="417" r:id="rId20"/>
    <p:sldId id="422" r:id="rId21"/>
    <p:sldId id="423" r:id="rId22"/>
    <p:sldId id="424" r:id="rId23"/>
    <p:sldId id="425" r:id="rId24"/>
    <p:sldId id="429" r:id="rId25"/>
    <p:sldId id="426" r:id="rId26"/>
    <p:sldId id="427" r:id="rId27"/>
    <p:sldId id="444" r:id="rId28"/>
    <p:sldId id="445" r:id="rId29"/>
    <p:sldId id="446" r:id="rId30"/>
    <p:sldId id="447" r:id="rId31"/>
    <p:sldId id="448" r:id="rId32"/>
    <p:sldId id="449" r:id="rId33"/>
    <p:sldId id="451" r:id="rId34"/>
    <p:sldId id="452" r:id="rId35"/>
    <p:sldId id="453" r:id="rId36"/>
    <p:sldId id="456" r:id="rId37"/>
    <p:sldId id="338" r:id="rId38"/>
    <p:sldId id="339" r:id="rId39"/>
    <p:sldId id="340" r:id="rId40"/>
    <p:sldId id="341" r:id="rId41"/>
    <p:sldId id="342" r:id="rId42"/>
    <p:sldId id="343" r:id="rId43"/>
    <p:sldId id="344" r:id="rId44"/>
    <p:sldId id="345" r:id="rId45"/>
    <p:sldId id="346" r:id="rId46"/>
    <p:sldId id="347" r:id="rId47"/>
    <p:sldId id="348" r:id="rId48"/>
    <p:sldId id="349" r:id="rId49"/>
    <p:sldId id="350" r:id="rId50"/>
    <p:sldId id="457" r:id="rId51"/>
    <p:sldId id="351" r:id="rId52"/>
    <p:sldId id="352" r:id="rId53"/>
    <p:sldId id="333" r:id="rId54"/>
    <p:sldId id="317" r:id="rId55"/>
    <p:sldId id="466" r:id="rId56"/>
    <p:sldId id="463" r:id="rId57"/>
    <p:sldId id="464" r:id="rId58"/>
    <p:sldId id="356" r:id="rId59"/>
    <p:sldId id="413" r:id="rId60"/>
    <p:sldId id="414" r:id="rId61"/>
    <p:sldId id="459" r:id="rId62"/>
    <p:sldId id="460" r:id="rId63"/>
    <p:sldId id="461" r:id="rId64"/>
    <p:sldId id="462" r:id="rId65"/>
    <p:sldId id="331" r:id="rId66"/>
    <p:sldId id="454" r:id="rId67"/>
    <p:sldId id="455" r:id="rId68"/>
    <p:sldId id="399" r:id="rId69"/>
    <p:sldId id="400" r:id="rId70"/>
    <p:sldId id="467" r:id="rId71"/>
    <p:sldId id="468" r:id="rId72"/>
    <p:sldId id="469" r:id="rId73"/>
    <p:sldId id="470" r:id="rId74"/>
    <p:sldId id="471" r:id="rId75"/>
    <p:sldId id="472" r:id="rId76"/>
    <p:sldId id="473" r:id="rId77"/>
    <p:sldId id="474" r:id="rId78"/>
    <p:sldId id="475" r:id="rId79"/>
    <p:sldId id="476" r:id="rId80"/>
    <p:sldId id="477" r:id="rId81"/>
    <p:sldId id="478" r:id="rId82"/>
    <p:sldId id="479" r:id="rId83"/>
    <p:sldId id="480" r:id="rId84"/>
    <p:sldId id="481" r:id="rId85"/>
    <p:sldId id="482" r:id="rId86"/>
    <p:sldId id="404" r:id="rId87"/>
    <p:sldId id="405" r:id="rId88"/>
    <p:sldId id="406" r:id="rId89"/>
    <p:sldId id="411" r:id="rId90"/>
    <p:sldId id="483" r:id="rId91"/>
    <p:sldId id="484" r:id="rId92"/>
    <p:sldId id="485" r:id="rId93"/>
    <p:sldId id="486" r:id="rId94"/>
    <p:sldId id="487" r:id="rId95"/>
    <p:sldId id="488" r:id="rId96"/>
    <p:sldId id="489" r:id="rId97"/>
    <p:sldId id="490" r:id="rId98"/>
    <p:sldId id="491" r:id="rId99"/>
    <p:sldId id="492" r:id="rId100"/>
    <p:sldId id="493" r:id="rId101"/>
    <p:sldId id="494" r:id="rId10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riana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25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876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51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07" Type="http://schemas.openxmlformats.org/officeDocument/2006/relationships/theme" Target="theme/theme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87" Type="http://schemas.openxmlformats.org/officeDocument/2006/relationships/slide" Target="slides/slide71.xml"/><Relationship Id="rId102" Type="http://schemas.openxmlformats.org/officeDocument/2006/relationships/slide" Target="slides/slide86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2.wmf"/><Relationship Id="rId5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24.wmf"/><Relationship Id="rId7" Type="http://schemas.openxmlformats.org/officeDocument/2006/relationships/image" Target="../media/image36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2.wmf"/><Relationship Id="rId5" Type="http://schemas.openxmlformats.org/officeDocument/2006/relationships/image" Target="../media/image28.wmf"/><Relationship Id="rId4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24.wmf"/><Relationship Id="rId7" Type="http://schemas.openxmlformats.org/officeDocument/2006/relationships/image" Target="../media/image36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6" Type="http://schemas.openxmlformats.org/officeDocument/2006/relationships/image" Target="../media/image32.wmf"/><Relationship Id="rId5" Type="http://schemas.openxmlformats.org/officeDocument/2006/relationships/image" Target="../media/image28.wmf"/><Relationship Id="rId4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7736-4DC9-4C05-99A7-856CCC231FA5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AD559-58E6-437A-A7FE-2E6C4DB0F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9BA2E-D6E0-4546-8551-4B39CC2FB9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81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70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6D90CF-BB3D-42A3-983E-DEC7BD246C86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925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ADE5116-5560-4E72-9ADF-2640AA0B7E50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85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A0E4705-44A6-4AD4-9D51-4DAE1611A218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439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952221E-DD74-4D7D-8C33-1A0490A389D2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77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991B33-DE44-4128-AD6A-F138BD05FB37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549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2EA02A6-C418-40F8-9F01-9AAF2CC3B650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2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374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CEAF59B-4667-4DE1-8730-12DEB3407EA4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241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127D5BA-A6F8-4E9C-853A-F2A0AC7AF06A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51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363A43-EF50-4EE5-97E9-A713A4B4A6F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5800"/>
            <a:ext cx="4567238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38909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7015650-7500-41F4-ABC4-1BAFAFDB4885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115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2B27704-BF0C-41C4-B473-FA5443A1E0A4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799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559BA33-5372-4796-BA94-9423DE9738D2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520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2765466-5E73-4C5D-9C81-436CFE75191D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518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1AB3E2-370C-4A62-983C-13B4BC1ACDE1}" type="slidenum">
              <a:rPr lang="en-US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3704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535FF4-799E-4045-92A8-F7899D09BF53}" type="slidenum">
              <a:rPr lang="en-US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0060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9ED356-33FA-4173-B44A-61E3782BFBD6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2464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35020250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1D83A-EF93-4124-9F75-6630F86B2A60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15063106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2D6373-0A57-4FAF-B540-A96017EB8818}" type="slidenum">
              <a:rPr lang="en-US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4882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E718A-B13E-4858-BA09-16BE4C23CC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1585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9535113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40385385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19969742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5332776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0BA4140-EEC5-4F43-B4C7-0B2D15FA055E}" type="slidenum">
              <a: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14945063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87131-A248-4B66-B64D-43474C482696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470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AB6BD-C98B-471D-82E5-C3AAC61EDF42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4955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5F80E2-B45F-4680-BC87-A3F7FC8CF8C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010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39942-A049-422F-86F2-1E3C74E6817F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267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Note: these figures don’t work in 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91B9-9C90-451D-893A-8FC475115849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379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5B162-6E76-400A-A732-B62BF2C467F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823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You can only get generalization through assumptions.</a:t>
            </a:r>
          </a:p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814EC-A231-434D-B20E-B6B9F7EC9534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661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935390-C588-4DB4-AE6D-1DFF726F3E17}" type="slidenum">
              <a:rPr lang="en-US" smtClean="0">
                <a:solidFill>
                  <a:srgbClr val="000000"/>
                </a:solidFill>
              </a:rPr>
              <a:pPr/>
              <a:t>77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470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44AB39F-AA56-47FE-9534-832F1BF6C25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78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420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So far, global histogram over the whole image discard spatial information</a:t>
            </a:r>
          </a:p>
          <a:p>
            <a:r>
              <a:rPr lang="en-US" altLang="en-US"/>
              <a:t>Images contain structures and looking at a scene spatial distribution of feature we want to capture but we throw them away</a:t>
            </a:r>
          </a:p>
          <a:p>
            <a:endParaRPr lang="en-US" altLang="en-US"/>
          </a:p>
          <a:p>
            <a:r>
              <a:rPr lang="en-US" altLang="en-US"/>
              <a:t>Result in the fact that I can construct a very different image and still get the same histogram</a:t>
            </a:r>
          </a:p>
          <a:p>
            <a:r>
              <a:rPr lang="en-US" altLang="en-US"/>
              <a:t>This image is obvious a scene on grassland but with the noisy and gradient image on the bottom, color histogram</a:t>
            </a: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8A963C1-C54F-4EBD-A484-07DB4FEEBCF4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80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242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Overcome this, global, pyramid of histogram</a:t>
            </a:r>
          </a:p>
          <a:p>
            <a:r>
              <a:rPr lang="en-US" altLang="en-US"/>
              <a:t>Split into spatial bins at several levels and compute the histogram in each of them</a:t>
            </a: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FF74A5E-48E9-4305-A538-CC6D0D5BFDD8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81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481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In more details, we still have the global histogram, but then I also have histograms computed in this 2x2 grid and histogram computed in 4x4 grid</a:t>
            </a:r>
          </a:p>
          <a:p>
            <a:r>
              <a:rPr lang="en-US" altLang="en-US"/>
              <a:t>Each of the histograms are individual normalized. They are weighted because you want each level to have equal weights, and combined together.</a:t>
            </a:r>
          </a:p>
          <a:p>
            <a:r>
              <a:rPr lang="en-US" altLang="en-US"/>
              <a:t>This spatial pyramid bag of bow is often considered as the goto feature to image categorization, works best for scenes, also works for most object.</a:t>
            </a:r>
          </a:p>
          <a:p>
            <a:r>
              <a:rPr lang="en-US" altLang="en-US"/>
              <a:t>One critism high dimensionality and you can deal with by doing PCA dimension reduction</a:t>
            </a: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A1C28D-FB95-418C-AFA5-D3B8E78A6744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82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62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C9AEC-294F-41A6-A526-2BBA3D2493E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51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1BF4B9-75C2-4F1A-8395-559BAD6EA3A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619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38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854AF03-B015-45AA-BF1C-1BAEF236B7C6}" type="slidenum">
              <a: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3465012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570D-0386-41C4-87DD-7617E4715BC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1831855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CA95-7897-4ECB-BD32-996A0A4B7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020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423D-5CC2-4BFA-AC9F-B030B9BB30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62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9CA2-338F-4F72-B42E-D076097E73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97605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09A9-73FE-420E-9498-9E83BCBFF9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7145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C65C-F7E7-44E8-8513-3F0EBCC0F9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243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9F6A-E5C1-4317-B197-F2A3938781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0298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8FC49-52C1-4C07-B7EB-66B7FA553B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071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BD61-0292-47A7-8A39-1E3B885686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394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DB556-FE01-4E6D-82AE-B1992BF3DF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D8DB4-18FA-4240-BC0B-0D44A3312C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7623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9F691-9E07-4BEA-A795-612195645F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8B096B-E8E6-46B9-AD43-36D956E8EF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6689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966EB-5FC1-419A-BCC8-E591C783E2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02B1F-6032-4752-A1D9-3105F5DE60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4596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58416-C586-4D5C-A2CB-9567D42B74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CE57A-15B9-4541-9732-572E9AF228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4299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C05F0-B7CE-42FB-BBB5-F11E76E2B2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0FC874-35F1-4DBD-9B95-3F87A0310D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98313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A119D-93BC-4170-ADF4-1C70020BFB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DE3FEB-834A-48D1-A587-8562C89023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3866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1DBB7-29BD-4940-BB4C-20D90ED4BD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75A81-6C42-4E40-B8F2-99AD753ACF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48382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A6AB3-FE59-428B-BC72-B4B760B0B0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3FB1F-BE58-4C22-9EF1-C5D19E0057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71927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E826F-04BA-4704-8FC3-B8FE0AE991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CAA12-F95D-40DB-AB54-61EAC3AE1D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11612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985D3-4911-4866-BE01-703B0BE22F4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AC7D4-BD6A-42A5-B6AB-CF969A4EB9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076874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61B1A-33FB-490E-B351-8393586365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416C0-B659-4386-8A3A-9ED0F67253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76216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36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54390-BE28-4592-96FD-CCA1F465E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4717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7800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385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8574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452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7683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2555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1997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0569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0423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89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5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3776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63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2295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7200" y="1219200"/>
            <a:ext cx="8229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525963"/>
          </a:xfrm>
        </p:spPr>
        <p:txBody>
          <a:bodyPr/>
          <a:lstStyle>
            <a:lvl1pPr>
              <a:buNone/>
              <a:defRPr b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4712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22313" y="4419600"/>
            <a:ext cx="7772400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5208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7200" y="1143000"/>
            <a:ext cx="8229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None/>
              <a:defRPr sz="2400" b="0"/>
            </a:lvl1pPr>
            <a:lvl2pPr>
              <a:buNone/>
              <a:defRPr sz="2400"/>
            </a:lvl2pPr>
            <a:lvl3pPr>
              <a:buNone/>
              <a:defRPr sz="2000"/>
            </a:lvl3pPr>
            <a:lvl4pPr>
              <a:buNone/>
              <a:defRPr sz="1800"/>
            </a:lvl4pPr>
            <a:lvl5pPr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None/>
              <a:defRPr sz="2400" b="0"/>
            </a:lvl1pPr>
            <a:lvl2pPr>
              <a:buNone/>
              <a:defRPr sz="2400"/>
            </a:lvl2pPr>
            <a:lvl3pPr>
              <a:buNone/>
              <a:defRPr sz="2000"/>
            </a:lvl3pPr>
            <a:lvl4pPr>
              <a:buNone/>
              <a:defRPr sz="1800"/>
            </a:lvl4pPr>
            <a:lvl5pPr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6004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457200" y="1143000"/>
            <a:ext cx="82296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buNone/>
              <a:defRPr sz="2400"/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buNone/>
              <a:defRPr sz="2400"/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2663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rot="5400000" flipH="1" flipV="1">
            <a:off x="0" y="1143000"/>
            <a:ext cx="15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457200" y="1143000"/>
            <a:ext cx="82296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61902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56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buNone/>
              <a:defRPr sz="3200"/>
            </a:lvl1pPr>
            <a:lvl2pPr>
              <a:buNone/>
              <a:defRPr sz="2800"/>
            </a:lvl2pPr>
            <a:lvl3pPr>
              <a:buNone/>
              <a:defRPr sz="2400"/>
            </a:lvl3pPr>
            <a:lvl4pPr>
              <a:buNone/>
              <a:defRPr sz="2000"/>
            </a:lvl4pPr>
            <a:lvl5pPr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449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43237-167D-4474-8860-073ED3EBC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5944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49082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0741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60462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>
                <a:solidFill>
                  <a:prstClr val="black"/>
                </a:solidFill>
              </a:rPr>
              <a:pPr marL="25400">
                <a:lnSpc>
                  <a:spcPts val="1515"/>
                </a:lnSpc>
              </a:pPr>
              <a:t>‹#›</a:t>
            </a:fld>
            <a:endParaRPr spc="-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767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CC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>
                <a:solidFill>
                  <a:prstClr val="black"/>
                </a:solidFill>
              </a:rPr>
              <a:pPr marL="25400">
                <a:lnSpc>
                  <a:spcPts val="1515"/>
                </a:lnSpc>
              </a:pPr>
              <a:t>‹#›</a:t>
            </a:fld>
            <a:endParaRPr spc="-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9806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>
                <a:solidFill>
                  <a:prstClr val="black"/>
                </a:solidFill>
              </a:rPr>
              <a:pPr marL="25400">
                <a:lnSpc>
                  <a:spcPts val="1515"/>
                </a:lnSpc>
              </a:pPr>
              <a:t>‹#›</a:t>
            </a:fld>
            <a:endParaRPr spc="-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94751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52400" y="857250"/>
            <a:ext cx="8763000" cy="5695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219200" y="599694"/>
            <a:ext cx="0" cy="5952490"/>
          </a:xfrm>
          <a:custGeom>
            <a:avLst/>
            <a:gdLst/>
            <a:ahLst/>
            <a:cxnLst/>
            <a:rect l="l" t="t" r="r" b="b"/>
            <a:pathLst>
              <a:path h="5952490">
                <a:moveTo>
                  <a:pt x="0" y="0"/>
                </a:moveTo>
                <a:lnTo>
                  <a:pt x="0" y="5951982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>
                <a:solidFill>
                  <a:prstClr val="black"/>
                </a:solidFill>
              </a:rPr>
              <a:pPr marL="25400">
                <a:lnSpc>
                  <a:spcPts val="1515"/>
                </a:lnSpc>
              </a:pPr>
              <a:t>‹#›</a:t>
            </a:fld>
            <a:endParaRPr spc="-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6475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>
                <a:solidFill>
                  <a:prstClr val="black"/>
                </a:solidFill>
              </a:rPr>
              <a:pPr marL="25400">
                <a:lnSpc>
                  <a:spcPts val="1515"/>
                </a:lnSpc>
              </a:pPr>
              <a:t>‹#›</a:t>
            </a:fld>
            <a:endParaRPr spc="-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46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5099AF4F-3CE7-4125-9F41-36F643135A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73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8E629C8-77F4-4991-80B5-A3A0E7F10D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1195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0BB2CC7-8467-4BC8-B7F6-F79CE0069B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495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8C0108F9-81EF-48C2-A138-010C03BEB0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799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01AA02F-F99A-4633-B4EA-E3AE4AFA0F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741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CF2FA93D-B0F5-4EDA-B328-185EA80941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366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420E90D9-2BF2-4A6D-A085-5A12956DD6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1340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B30AE822-A55B-4F8F-AB9F-9A627D0351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096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07CAD3F-DE98-4B22-80D6-142ACAC2BE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773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513DECA-AA2A-4A55-817E-151531FFF7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755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95A46824-E7AC-49B8-8E7C-52FB753FC9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79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134D1-49F0-4546-86A1-AC0501B90F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482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FDF80-94A4-4D7C-B1A8-7E251E7DBB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840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40F0D-5C06-4731-A34C-109BF192A9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833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24B6E-7B2C-4DD0-B100-850733DB1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46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235E0-140F-4275-AF4F-B2ED2B4FE7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28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59DEC-22BE-4F83-BAA8-9945FF9699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378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325E5-224D-42B9-8A24-02AC07E5BC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52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3EDF7-CE87-4276-8B7E-FD4597F8F22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745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EB3C9-DDE7-4283-8861-FA4C83D84A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058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EDD31-9D7F-4A41-8637-222DAC39B9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03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6893A-60E9-48D9-9D9A-C256719550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644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5DC77-7C19-4AA4-9C27-39BEB7A3F6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5429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A0DF96-F274-40C6-8142-9F4ED797B6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6833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041A47-FF51-43AB-82AD-45D840BE49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5240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3CF883-9037-4649-B81A-A2FA86215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8644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5DE19-B031-43C7-B1CB-D71B5632CF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2690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6815C0-C340-4A98-BF85-5972EC8AF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67913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9CC560-433A-44F2-A9BA-561058AC0F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9604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B1B3B-3055-4F48-9C4D-6FFC21F54E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7438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93B097-3F3A-4075-9FDE-596C28BC58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1753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3CE724-AEEC-4C44-9D97-4D101E2740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683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96736E-E5E8-4C72-AB85-17B5117D4D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0401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99F7B-DFAA-4C75-86B5-BF4240374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2810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E3ECB5-3106-453D-BD8F-CA698256C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247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9C879B-0770-449F-9B05-0655F97EE1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8139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C46AF-14EF-478B-8252-478AD23124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5462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6BEC74-5617-44AF-8BA4-172870795C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5739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B6A5BF-0282-4D8B-B9A9-06CF32ECB1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2079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D61AF-18A9-4547-A68A-1EA5F9A4CE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5579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D8FB5-A6BB-42C0-B084-2E09F8ED21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8092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4D880A-3EEC-4042-B55F-E21059D10F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4664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D6354-F169-4522-8E31-600FE49514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5603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04199-E541-4D64-9F51-DBC87D5260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9528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36A20D-7740-4F86-95EB-090D13A24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161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C8FC3-2666-410A-B358-44A6BD8A1E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009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24106-D430-4379-8E3E-4637C7D749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8722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D0176-31FF-4830-80AA-8C108CBF1699}" type="datetimeFigureOut">
              <a:rPr lang="en-US" altLang="en-US"/>
              <a:pPr>
                <a:defRPr/>
              </a:pPr>
              <a:t>3/15/2018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B43A4-D97E-432A-9BD1-504789BE2F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8881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E4F6C-2236-4358-8FC3-0D635D6D90BA}" type="datetimeFigureOut">
              <a:rPr lang="en-US" altLang="en-US"/>
              <a:pPr>
                <a:defRPr/>
              </a:pPr>
              <a:t>3/15/2018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0B423-C94B-486F-8172-0B3ECB2B54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57983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59BCB-BBFF-416F-8ED7-807416EA6D0E}" type="datetimeFigureOut">
              <a:rPr lang="en-US" altLang="en-US"/>
              <a:pPr>
                <a:defRPr/>
              </a:pPr>
              <a:t>3/15/2018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1F2B2-AF74-47B1-96F7-C97B91761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16759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DF995-8698-46FB-B11D-4A5A3143AC06}" type="datetimeFigureOut">
              <a:rPr lang="en-US" altLang="en-US"/>
              <a:pPr>
                <a:defRPr/>
              </a:pPr>
              <a:t>3/15/2018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C46F6-B853-4964-A49F-2DE906CACB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9567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ECFFA-2F9A-4C2A-A261-BFEA526E5FF8}" type="datetimeFigureOut">
              <a:rPr lang="en-US" altLang="en-US"/>
              <a:pPr>
                <a:defRPr/>
              </a:pPr>
              <a:t>3/15/2018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F7892-19F2-4A3B-BCFA-0DAC4AF7A3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6893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2A8A9-9543-4122-9D50-E9CB46392557}" type="datetimeFigureOut">
              <a:rPr lang="en-US" altLang="en-US"/>
              <a:pPr>
                <a:defRPr/>
              </a:pPr>
              <a:t>3/15/2018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C688-F65A-485E-8AEE-8628C44AF5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9939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D2910-7F39-426B-932E-E33DC84ABFF9}" type="datetimeFigureOut">
              <a:rPr lang="en-US" altLang="en-US"/>
              <a:pPr>
                <a:defRPr/>
              </a:pPr>
              <a:t>3/15/2018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1188A-D3F4-4381-AE26-8B2071202A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15791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3188E-49E5-4446-AB38-79BD12BFFE6C}" type="datetimeFigureOut">
              <a:rPr lang="en-US" altLang="en-US"/>
              <a:pPr>
                <a:defRPr/>
              </a:pPr>
              <a:t>3/15/2018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D33C3-D792-4D12-AE09-15A4A3BDD4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0039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0DA58-F015-4B7D-97C3-7C29AFFE2010}" type="datetimeFigureOut">
              <a:rPr lang="en-US" altLang="en-US"/>
              <a:pPr>
                <a:defRPr/>
              </a:pPr>
              <a:t>3/15/2018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F224D-D9FC-4691-9B0B-E958FE39EE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942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C9DE2-7486-4431-ADEF-7398F0D2F4FC}" type="datetimeFigureOut">
              <a:rPr lang="en-US" altLang="en-US"/>
              <a:pPr>
                <a:defRPr/>
              </a:pPr>
              <a:t>3/15/2018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514B1-B1BA-4BE5-8DED-92EA77EE51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4640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57C33-CBA8-4910-A296-BC9057EDB6DE}" type="datetimeFigureOut">
              <a:rPr lang="en-US" altLang="en-US"/>
              <a:pPr>
                <a:defRPr/>
              </a:pPr>
              <a:t>3/15/2018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83B43-CAC6-4EC9-BE1A-08A68488AF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7244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12BF4-21F9-4316-904B-02DE93181C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0227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69ABC-516C-478A-B078-673923DD79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081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19338-4965-4D62-BB8A-635A390685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6596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8C15E-6A96-4671-9855-D6DC427287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596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7E2B7-B035-40D0-BCCF-5560F19C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879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FB601-A6B8-4D94-A75B-4671085455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903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9C0D8-CDBA-443D-89B3-411EFCDD2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457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732D5-07FC-46D5-88AF-97306D82F6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874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E1E17-1D46-422D-9DD7-CAADA060AF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211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D4337-647D-496B-ACEE-9495B05023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6996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A8456-5C31-469E-BE5D-A4533F5673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929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963FD-C088-4C74-844B-6FB7F14A50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5701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0843F-7505-431D-8E63-043B60A637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622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A40DBD8-E7D9-4A62-B8BC-3B732D6B2672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1556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E566EFA-554B-418F-ADD1-DB9C5AB14B09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4949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4EE4850-AF23-4C58-8CD6-D837C38FDA18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2941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0A60F57-826A-46C4-8159-338E979E65A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302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C389252-0947-469D-B2DC-4453C4066A44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1389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92B167-EC77-42CC-8331-0868A71BB1A0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6422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9671D4B-C557-494C-9A3D-5E7CA4CC62CB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4244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321A5F9-9B6F-4632-B03D-85EE8A9AE305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5965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4D1C523-2CC7-4D99-80FF-47C1DC8B9069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9938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767C923-232C-476C-9876-ADC8989AF1C5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4069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18B8569-A845-4BE7-9010-2B8DD48678BC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3978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C4B62-C938-49EF-84AD-918AFF69B1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738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7C12-256E-4D87-8584-65677B12AE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1943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0A0BE-339D-47BA-B11E-CAB2BC85C5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2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13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13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134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85ABDCA-CF74-4D4C-9A6B-059BF259C8A3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67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02E8B-8936-48F9-950F-ED1861CCCD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8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D02F6E6-E977-428E-AE13-01ACD5F884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5DE92B-D0BB-4B11-9CC6-65B64F8D482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18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fld id="{7C7B0B04-5B08-449E-9A80-4C83B77B7073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56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fld id="{7C7B0B04-5B08-449E-9A80-4C83B77B7073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55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DEF7FD94-9782-41F3-B2A5-0D7934C54F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F3A9CEBD-06BE-4342-B09A-C7EEE98F9B1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59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07717" y="87376"/>
            <a:ext cx="552856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96288" y="3011170"/>
            <a:ext cx="5551423" cy="3434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CC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5700" y="6538363"/>
            <a:ext cx="149859" cy="20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>
                <a:solidFill>
                  <a:prstClr val="black"/>
                </a:solidFill>
              </a:rPr>
              <a:pPr marL="25400">
                <a:lnSpc>
                  <a:spcPts val="1515"/>
                </a:lnSpc>
              </a:pPr>
              <a:t>‹#›</a:t>
            </a:fld>
            <a:endParaRPr spc="-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0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9D8829-0907-45B7-96E5-C416968091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50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4037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B4946D-5AB7-49EE-B3E0-1A6F18925E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5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E9D5DA-E063-4800-A795-A5B0925B78B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26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D88B6D-6F3B-4364-94DC-2683F02AD07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58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43C076-EA39-46E2-BCC8-6E8E15F3E8C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98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0FDB4F-DE86-44AB-A8CF-B74A1AC9D6A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10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5F9A7D-4CA1-4DB7-8C2D-8150AD4AAED1}" type="datetimeFigureOut">
              <a:rPr lang="en-US" altLang="en-US"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3/15/2018</a:t>
            </a:fld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48D38-235C-4B7A-A8C0-C4FA09BA6AC4}" type="slidenum">
              <a:rPr lang="en-US" altLang="en-US"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957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8A87FA-5C3D-44C9-B745-3831DAB965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82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repository.cmu.edu/cgi/viewcontent.cgi?article=1776&amp;context=robotics" TargetMode="External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311.3715.pd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4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8.w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6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7.wmf"/><Relationship Id="rId5" Type="http://schemas.openxmlformats.org/officeDocument/2006/relationships/image" Target="../media/image25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24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28.w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0.wmf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1.wmf"/><Relationship Id="rId5" Type="http://schemas.openxmlformats.org/officeDocument/2006/relationships/image" Target="../media/image29.wmf"/><Relationship Id="rId15" Type="http://schemas.openxmlformats.org/officeDocument/2006/relationships/image" Target="../media/image32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24.wmf"/><Relationship Id="rId14" Type="http://schemas.openxmlformats.org/officeDocument/2006/relationships/oleObject" Target="../embeddings/oleObject14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28.wmf"/><Relationship Id="rId18" Type="http://schemas.openxmlformats.org/officeDocument/2006/relationships/oleObject" Target="../embeddings/oleObject22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4.wmf"/><Relationship Id="rId12" Type="http://schemas.openxmlformats.org/officeDocument/2006/relationships/oleObject" Target="../embeddings/oleObject19.bin"/><Relationship Id="rId17" Type="http://schemas.openxmlformats.org/officeDocument/2006/relationships/image" Target="../media/image36.wmf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21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5.wmf"/><Relationship Id="rId5" Type="http://schemas.openxmlformats.org/officeDocument/2006/relationships/image" Target="../media/image33.wmf"/><Relationship Id="rId15" Type="http://schemas.openxmlformats.org/officeDocument/2006/relationships/image" Target="../media/image32.wmf"/><Relationship Id="rId10" Type="http://schemas.openxmlformats.org/officeDocument/2006/relationships/oleObject" Target="../embeddings/oleObject18.bin"/><Relationship Id="rId19" Type="http://schemas.openxmlformats.org/officeDocument/2006/relationships/image" Target="../media/image37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24.wmf"/><Relationship Id="rId14" Type="http://schemas.openxmlformats.org/officeDocument/2006/relationships/oleObject" Target="../embeddings/oleObject20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28.wmf"/><Relationship Id="rId18" Type="http://schemas.openxmlformats.org/officeDocument/2006/relationships/oleObject" Target="../embeddings/oleObject30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9.wmf"/><Relationship Id="rId12" Type="http://schemas.openxmlformats.org/officeDocument/2006/relationships/oleObject" Target="../embeddings/oleObject27.bin"/><Relationship Id="rId17" Type="http://schemas.openxmlformats.org/officeDocument/2006/relationships/image" Target="../media/image36.wmf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29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40.wmf"/><Relationship Id="rId5" Type="http://schemas.openxmlformats.org/officeDocument/2006/relationships/image" Target="../media/image38.wmf"/><Relationship Id="rId15" Type="http://schemas.openxmlformats.org/officeDocument/2006/relationships/image" Target="../media/image32.wmf"/><Relationship Id="rId10" Type="http://schemas.openxmlformats.org/officeDocument/2006/relationships/oleObject" Target="../embeddings/oleObject26.bin"/><Relationship Id="rId19" Type="http://schemas.openxmlformats.org/officeDocument/2006/relationships/image" Target="../media/image41.w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24.wmf"/><Relationship Id="rId14" Type="http://schemas.openxmlformats.org/officeDocument/2006/relationships/oleObject" Target="../embeddings/oleObject28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hyperlink" Target="http://www.umiacs.umd.edu/~joseph/support-vector-machines4.pdf" TargetMode="Externa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3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miacs.umd.edu/~joseph/support-vector-machines4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hyperlink" Target="http://www.umiacs.umd.edu/~joseph/support-vector-machines4.pdf" TargetMode="Externa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oleObject" Target="../embeddings/oleObject38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4.wmf"/><Relationship Id="rId12" Type="http://schemas.openxmlformats.org/officeDocument/2006/relationships/hyperlink" Target="http://www.umiacs.umd.edu/~joseph/support-vector-machines4.pdf" TargetMode="Externa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46.wmf"/><Relationship Id="rId5" Type="http://schemas.openxmlformats.org/officeDocument/2006/relationships/image" Target="../media/image43.wmf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45.wmf"/><Relationship Id="rId14" Type="http://schemas.openxmlformats.org/officeDocument/2006/relationships/image" Target="../media/image47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43.wmf"/><Relationship Id="rId10" Type="http://schemas.openxmlformats.org/officeDocument/2006/relationships/hyperlink" Target="http://www.umiacs.umd.edu/~joseph/support-vector-machines4.pdf" TargetMode="External"/><Relationship Id="rId4" Type="http://schemas.openxmlformats.org/officeDocument/2006/relationships/oleObject" Target="../embeddings/oleObject39.bin"/><Relationship Id="rId9" Type="http://schemas.openxmlformats.org/officeDocument/2006/relationships/image" Target="../media/image45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miacs.umd.edu/~joseph/support-vector-machines4.pdf" TargetMode="External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4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hyperlink" Target="http://www.umiacs.umd.edu/~joseph/support-vector-machines4.pdf" TargetMode="Externa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44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miacs.umd.edu/~joseph/support-vector-machines4.pdf" TargetMode="External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45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20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47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4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1.bin"/><Relationship Id="rId11" Type="http://schemas.openxmlformats.org/officeDocument/2006/relationships/image" Target="../media/image37.png"/><Relationship Id="rId5" Type="http://schemas.openxmlformats.org/officeDocument/2006/relationships/image" Target="../media/image54.wmf"/><Relationship Id="rId4" Type="http://schemas.openxmlformats.org/officeDocument/2006/relationships/oleObject" Target="../embeddings/oleObject50.bin"/><Relationship Id="rId9" Type="http://schemas.openxmlformats.org/officeDocument/2006/relationships/image" Target="../media/image56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26.xml"/><Relationship Id="rId1" Type="http://schemas.openxmlformats.org/officeDocument/2006/relationships/themeOverride" Target="../theme/themeOverride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2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2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22.xml"/><Relationship Id="rId1" Type="http://schemas.openxmlformats.org/officeDocument/2006/relationships/themeOverride" Target="../theme/themeOverride15.xml"/><Relationship Id="rId6" Type="http://schemas.openxmlformats.org/officeDocument/2006/relationships/hyperlink" Target="http://svmlight.joachims.org/" TargetMode="External"/><Relationship Id="rId5" Type="http://schemas.openxmlformats.org/officeDocument/2006/relationships/hyperlink" Target="https://www.csie.ntu.edu.tw/~cjlin/liblinear/" TargetMode="External"/><Relationship Id="rId4" Type="http://schemas.openxmlformats.org/officeDocument/2006/relationships/hyperlink" Target="http://www.csie.ntu.edu.tw/~cjlin/libsvm/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18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133.xml"/><Relationship Id="rId1" Type="http://schemas.openxmlformats.org/officeDocument/2006/relationships/themeOverride" Target="../theme/themeOverride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133.xml"/><Relationship Id="rId1" Type="http://schemas.openxmlformats.org/officeDocument/2006/relationships/themeOverride" Target="../theme/themeOverride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133.xml"/><Relationship Id="rId1" Type="http://schemas.openxmlformats.org/officeDocument/2006/relationships/themeOverride" Target="../theme/themeOverride2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133.xml"/><Relationship Id="rId1" Type="http://schemas.openxmlformats.org/officeDocument/2006/relationships/themeOverride" Target="../theme/themeOverride2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25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26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7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28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2" Type="http://schemas.openxmlformats.org/officeDocument/2006/relationships/tags" Target="../tags/tag8.xml"/><Relationship Id="rId1" Type="http://schemas.openxmlformats.org/officeDocument/2006/relationships/themeOverride" Target="../theme/themeOverride29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2" Type="http://schemas.openxmlformats.org/officeDocument/2006/relationships/tags" Target="../tags/tag9.xml"/><Relationship Id="rId1" Type="http://schemas.openxmlformats.org/officeDocument/2006/relationships/themeOverride" Target="../theme/themeOverride30.xml"/><Relationship Id="rId4" Type="http://schemas.openxmlformats.org/officeDocument/2006/relationships/image" Target="../media/image8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2" Type="http://schemas.openxmlformats.org/officeDocument/2006/relationships/tags" Target="../tags/tag10.xml"/><Relationship Id="rId1" Type="http://schemas.openxmlformats.org/officeDocument/2006/relationships/themeOverride" Target="../theme/themeOverride31.xml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ion.caltech.edu/visipedia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87.jpeg"/><Relationship Id="rId2" Type="http://schemas.openxmlformats.org/officeDocument/2006/relationships/tags" Target="../tags/tag11.xml"/><Relationship Id="rId1" Type="http://schemas.openxmlformats.org/officeDocument/2006/relationships/themeOverride" Target="../theme/themeOverride3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slideLayout" Target="../slideLayouts/slideLayout13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3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3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-cvr.ai.uiuc.edu/ponce_grp/data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44.xml"/><Relationship Id="rId1" Type="http://schemas.openxmlformats.org/officeDocument/2006/relationships/themeOverride" Target="../theme/themeOverride3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44.xml"/><Relationship Id="rId1" Type="http://schemas.openxmlformats.org/officeDocument/2006/relationships/themeOverride" Target="../theme/themeOverride3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slideLayout" Target="../slideLayouts/slideLayout144.xml"/><Relationship Id="rId1" Type="http://schemas.openxmlformats.org/officeDocument/2006/relationships/themeOverride" Target="../theme/themeOverride37.xml"/><Relationship Id="rId5" Type="http://schemas.openxmlformats.org/officeDocument/2006/relationships/image" Target="../media/image98.png"/><Relationship Id="rId4" Type="http://schemas.openxmlformats.org/officeDocument/2006/relationships/image" Target="../media/image9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laces.csail.mit.edu/places_NIPS14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02.png"/><Relationship Id="rId2" Type="http://schemas.openxmlformats.org/officeDocument/2006/relationships/slideLayout" Target="../slideLayouts/slideLayout144.xml"/><Relationship Id="rId1" Type="http://schemas.openxmlformats.org/officeDocument/2006/relationships/themeOverride" Target="../theme/themeOverride3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44.xml"/><Relationship Id="rId1" Type="http://schemas.openxmlformats.org/officeDocument/2006/relationships/themeOverride" Target="../theme/themeOverride39.xml"/><Relationship Id="rId4" Type="http://schemas.openxmlformats.org/officeDocument/2006/relationships/image" Target="../media/image10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44.xml"/><Relationship Id="rId1" Type="http://schemas.openxmlformats.org/officeDocument/2006/relationships/themeOverride" Target="../theme/themeOverride40.xml"/><Relationship Id="rId5" Type="http://schemas.openxmlformats.org/officeDocument/2006/relationships/hyperlink" Target="http://www.di.ens.fr/sierra/pdfs/cvpr06b.pdf" TargetMode="External"/><Relationship Id="rId4" Type="http://schemas.openxmlformats.org/officeDocument/2006/relationships/image" Target="../media/image104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-cvr.ai.uiuc.edu/ponce_grp/data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10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125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12" Type="http://schemas.openxmlformats.org/officeDocument/2006/relationships/image" Target="../media/image124.jpeg"/><Relationship Id="rId17" Type="http://schemas.openxmlformats.org/officeDocument/2006/relationships/image" Target="../media/image128.png"/><Relationship Id="rId2" Type="http://schemas.openxmlformats.org/officeDocument/2006/relationships/image" Target="../media/image114.jpeg"/><Relationship Id="rId16" Type="http://schemas.openxmlformats.org/officeDocument/2006/relationships/hyperlink" Target="http://www.vision.caltech.edu/Image_Datasets/Caltech101/Caltech101.html" TargetMode="Externa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18.jpeg"/><Relationship Id="rId11" Type="http://schemas.openxmlformats.org/officeDocument/2006/relationships/image" Target="../media/image123.jpeg"/><Relationship Id="rId5" Type="http://schemas.openxmlformats.org/officeDocument/2006/relationships/image" Target="../media/image117.jpeg"/><Relationship Id="rId15" Type="http://schemas.openxmlformats.org/officeDocument/2006/relationships/image" Target="../media/image127.jpeg"/><Relationship Id="rId10" Type="http://schemas.openxmlformats.org/officeDocument/2006/relationships/image" Target="../media/image122.jpe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Relationship Id="rId14" Type="http://schemas.openxmlformats.org/officeDocument/2006/relationships/image" Target="../media/image1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3.xml"/><Relationship Id="rId4" Type="http://schemas.openxmlformats.org/officeDocument/2006/relationships/hyperlink" Target="http://arxiv.org/pdf/1412.0623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</a:t>
            </a:r>
            <a:r>
              <a:rPr lang="en-US" sz="40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1674: Intro to </a:t>
            </a:r>
            <a:r>
              <a:rPr lang="en-US" sz="4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Vision</a:t>
            </a:r>
            <a:r>
              <a:rPr lang="en-US" sz="54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</a:t>
            </a:r>
            <a:r>
              <a:rPr lang="en-US" sz="54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February </a:t>
            </a:r>
            <a:r>
              <a:rPr lang="en-US" sz="3600" dirty="0" smtClean="0">
                <a:solidFill>
                  <a:schemeClr val="tx1"/>
                </a:solidFill>
              </a:rPr>
              <a:t>27, </a:t>
            </a:r>
            <a:r>
              <a:rPr lang="en-US" sz="3600" dirty="0">
                <a:solidFill>
                  <a:schemeClr val="tx1"/>
                </a:solidFill>
              </a:rPr>
              <a:t>2018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Dating historical photos</a:t>
            </a:r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2589213" y="6159500"/>
            <a:ext cx="3965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[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2"/>
              </a:rPr>
              <a:t>Palermo et al. ECCV 2012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</a:p>
        </p:txBody>
      </p:sp>
      <p:pic>
        <p:nvPicPr>
          <p:cNvPr id="26629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300288"/>
            <a:ext cx="9072563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463550" y="4291013"/>
            <a:ext cx="1211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1940</a:t>
            </a:r>
          </a:p>
        </p:txBody>
      </p:sp>
      <p:sp>
        <p:nvSpPr>
          <p:cNvPr id="26631" name="Rectangle 6"/>
          <p:cNvSpPr>
            <a:spLocks noChangeArrowheads="1"/>
          </p:cNvSpPr>
          <p:nvPr/>
        </p:nvSpPr>
        <p:spPr bwMode="auto">
          <a:xfrm>
            <a:off x="2819400" y="4291013"/>
            <a:ext cx="1211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1953</a:t>
            </a:r>
          </a:p>
        </p:txBody>
      </p:sp>
      <p:sp>
        <p:nvSpPr>
          <p:cNvPr id="26632" name="Rectangle 9"/>
          <p:cNvSpPr>
            <a:spLocks noChangeArrowheads="1"/>
          </p:cNvSpPr>
          <p:nvPr/>
        </p:nvSpPr>
        <p:spPr bwMode="auto">
          <a:xfrm>
            <a:off x="5143500" y="4291013"/>
            <a:ext cx="1211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1966</a:t>
            </a:r>
          </a:p>
        </p:txBody>
      </p:sp>
      <p:sp>
        <p:nvSpPr>
          <p:cNvPr id="26633" name="Rectangle 10"/>
          <p:cNvSpPr>
            <a:spLocks noChangeArrowheads="1"/>
          </p:cNvSpPr>
          <p:nvPr/>
        </p:nvSpPr>
        <p:spPr bwMode="auto">
          <a:xfrm>
            <a:off x="7391400" y="4291013"/>
            <a:ext cx="1211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1977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10439" y="6581001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570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Image style recognition</a:t>
            </a:r>
          </a:p>
        </p:txBody>
      </p:sp>
      <p:pic>
        <p:nvPicPr>
          <p:cNvPr id="2765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600200"/>
            <a:ext cx="6746875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3055938" y="6462713"/>
            <a:ext cx="303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[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3"/>
              </a:rPr>
              <a:t>Karayev</a:t>
            </a: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3"/>
              </a:rPr>
              <a:t> 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3"/>
              </a:rPr>
              <a:t>et al. BMVC 2014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10439" y="6581001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274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Recognition: A machine learning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600200"/>
            <a:ext cx="545979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5010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machine learning framework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n-US" altLang="en-US" sz="2400"/>
              <a:t>Apply a prediction function to a feature representation of the image to get the desired output:</a:t>
            </a:r>
            <a:br>
              <a:rPr lang="en-US" altLang="en-US" sz="2400"/>
            </a:br>
            <a:endParaRPr lang="en-US" altLang="en-US" sz="2400"/>
          </a:p>
          <a:p>
            <a:pPr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			</a:t>
            </a:r>
            <a:r>
              <a:rPr lang="en-US" altLang="en-US" sz="6000">
                <a:solidFill>
                  <a:srgbClr val="0000FF"/>
                </a:solidFill>
              </a:rPr>
              <a:t>f(    ) = “apple”</a:t>
            </a:r>
          </a:p>
          <a:p>
            <a:pPr>
              <a:buFontTx/>
              <a:buNone/>
            </a:pPr>
            <a:r>
              <a:rPr lang="en-US" altLang="en-US" sz="6000">
                <a:solidFill>
                  <a:srgbClr val="0000FF"/>
                </a:solidFill>
              </a:rPr>
              <a:t>			f(    ) = “tomato”</a:t>
            </a:r>
          </a:p>
          <a:p>
            <a:pPr>
              <a:buFontTx/>
              <a:buNone/>
            </a:pPr>
            <a:r>
              <a:rPr lang="en-US" altLang="en-US" sz="6000">
                <a:solidFill>
                  <a:srgbClr val="0000FF"/>
                </a:solidFill>
              </a:rPr>
              <a:t>			f(    ) = “cow”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05200"/>
            <a:ext cx="762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572000"/>
            <a:ext cx="7747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715000"/>
            <a:ext cx="774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31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machine learning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6000">
                <a:solidFill>
                  <a:srgbClr val="0000FF"/>
                </a:solidFill>
              </a:rPr>
              <a:t>y = f(</a:t>
            </a:r>
            <a:r>
              <a:rPr lang="en-US" altLang="en-US" sz="6000" b="1">
                <a:solidFill>
                  <a:srgbClr val="0000FF"/>
                </a:solidFill>
              </a:rPr>
              <a:t>x</a:t>
            </a:r>
            <a:r>
              <a:rPr lang="en-US" altLang="en-US" sz="6000">
                <a:solidFill>
                  <a:srgbClr val="0000FF"/>
                </a:solidFill>
              </a:rPr>
              <a:t>)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/>
            </a:r>
            <a:br>
              <a:rPr lang="en-US" altLang="en-US"/>
            </a:br>
            <a:endParaRPr lang="en-US" altLang="en-US"/>
          </a:p>
          <a:p>
            <a:r>
              <a:rPr lang="en-US" altLang="en-US" sz="2400" b="1"/>
              <a:t>Training: </a:t>
            </a:r>
            <a:r>
              <a:rPr lang="en-US" altLang="en-US" sz="2400"/>
              <a:t>given a </a:t>
            </a:r>
            <a:r>
              <a:rPr lang="en-US" altLang="en-US" sz="2400" i="1"/>
              <a:t>training set </a:t>
            </a:r>
            <a:r>
              <a:rPr lang="en-US" altLang="en-US" sz="2400"/>
              <a:t>of labeled examples</a:t>
            </a:r>
            <a:r>
              <a:rPr lang="en-US" altLang="en-US" sz="2400" i="1"/>
              <a:t> </a:t>
            </a:r>
            <a:r>
              <a:rPr lang="en-US" altLang="en-US" sz="2400">
                <a:solidFill>
                  <a:srgbClr val="0000FF"/>
                </a:solidFill>
              </a:rPr>
              <a:t>{(</a:t>
            </a:r>
            <a:r>
              <a:rPr lang="en-US" altLang="en-US" sz="2400" b="1">
                <a:solidFill>
                  <a:srgbClr val="0000FF"/>
                </a:solidFill>
              </a:rPr>
              <a:t>x</a:t>
            </a:r>
            <a:r>
              <a:rPr lang="en-US" altLang="en-US" sz="2400" baseline="-25000">
                <a:solidFill>
                  <a:srgbClr val="0000FF"/>
                </a:solidFill>
              </a:rPr>
              <a:t>1</a:t>
            </a:r>
            <a:r>
              <a:rPr lang="en-US" altLang="en-US" sz="2400">
                <a:solidFill>
                  <a:srgbClr val="0000FF"/>
                </a:solidFill>
              </a:rPr>
              <a:t>,y</a:t>
            </a:r>
            <a:r>
              <a:rPr lang="en-US" altLang="en-US" sz="2400" baseline="-25000">
                <a:solidFill>
                  <a:srgbClr val="0000FF"/>
                </a:solidFill>
              </a:rPr>
              <a:t>1</a:t>
            </a:r>
            <a:r>
              <a:rPr lang="en-US" altLang="en-US" sz="2400">
                <a:solidFill>
                  <a:srgbClr val="0000FF"/>
                </a:solidFill>
              </a:rPr>
              <a:t>), …, (</a:t>
            </a:r>
            <a:r>
              <a:rPr lang="en-US" altLang="en-US" sz="2400" b="1">
                <a:solidFill>
                  <a:srgbClr val="0000FF"/>
                </a:solidFill>
              </a:rPr>
              <a:t>x</a:t>
            </a:r>
            <a:r>
              <a:rPr lang="en-US" altLang="en-US" sz="2400" baseline="-25000">
                <a:solidFill>
                  <a:srgbClr val="0000FF"/>
                </a:solidFill>
              </a:rPr>
              <a:t>N</a:t>
            </a:r>
            <a:r>
              <a:rPr lang="en-US" altLang="en-US" sz="2400">
                <a:solidFill>
                  <a:srgbClr val="0000FF"/>
                </a:solidFill>
              </a:rPr>
              <a:t>,y</a:t>
            </a:r>
            <a:r>
              <a:rPr lang="en-US" altLang="en-US" sz="2400" baseline="-25000">
                <a:solidFill>
                  <a:srgbClr val="0000FF"/>
                </a:solidFill>
              </a:rPr>
              <a:t>N</a:t>
            </a:r>
            <a:r>
              <a:rPr lang="en-US" altLang="en-US" sz="2400">
                <a:solidFill>
                  <a:srgbClr val="0000FF"/>
                </a:solidFill>
              </a:rPr>
              <a:t>)}</a:t>
            </a:r>
            <a:r>
              <a:rPr lang="en-US" altLang="en-US" sz="2400"/>
              <a:t>, estimate the prediction function </a:t>
            </a:r>
            <a:r>
              <a:rPr lang="en-US" altLang="en-US" sz="2400">
                <a:solidFill>
                  <a:srgbClr val="0000FF"/>
                </a:solidFill>
              </a:rPr>
              <a:t>f </a:t>
            </a:r>
            <a:r>
              <a:rPr lang="en-US" altLang="en-US" sz="2400"/>
              <a:t>by minimizing the prediction error on the training set</a:t>
            </a:r>
          </a:p>
          <a:p>
            <a:r>
              <a:rPr lang="en-US" altLang="en-US" sz="2400" b="1"/>
              <a:t>Testing:</a:t>
            </a:r>
            <a:r>
              <a:rPr lang="en-US" altLang="en-US" sz="2400"/>
              <a:t> apply </a:t>
            </a:r>
            <a:r>
              <a:rPr lang="en-US" altLang="en-US" sz="2400">
                <a:solidFill>
                  <a:srgbClr val="0000FF"/>
                </a:solidFill>
              </a:rPr>
              <a:t>f</a:t>
            </a:r>
            <a:r>
              <a:rPr lang="en-US" altLang="en-US" sz="2400"/>
              <a:t> to a never before seen </a:t>
            </a:r>
            <a:r>
              <a:rPr lang="en-US" altLang="en-US" sz="2400" i="1"/>
              <a:t>test example</a:t>
            </a:r>
            <a:r>
              <a:rPr lang="en-US" altLang="en-US" sz="2400"/>
              <a:t> </a:t>
            </a:r>
            <a:r>
              <a:rPr lang="en-US" altLang="en-US" sz="2400" b="1">
                <a:solidFill>
                  <a:srgbClr val="0000FF"/>
                </a:solidFill>
              </a:rPr>
              <a:t>x</a:t>
            </a:r>
            <a:r>
              <a:rPr lang="en-US" altLang="en-US" sz="2400"/>
              <a:t> and output the predicted value </a:t>
            </a:r>
            <a:r>
              <a:rPr lang="en-US" altLang="en-US" sz="2400">
                <a:solidFill>
                  <a:srgbClr val="0000FF"/>
                </a:solidFill>
              </a:rPr>
              <a:t>y = f(</a:t>
            </a:r>
            <a:r>
              <a:rPr lang="en-US" altLang="en-US" sz="2400" b="1">
                <a:solidFill>
                  <a:srgbClr val="0000FF"/>
                </a:solidFill>
              </a:rPr>
              <a:t>x</a:t>
            </a:r>
            <a:r>
              <a:rPr lang="en-US" altLang="en-US" sz="240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3240088" y="2933700"/>
            <a:ext cx="68421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4381501" y="2933700"/>
            <a:ext cx="685800" cy="3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5334000" y="2590800"/>
            <a:ext cx="9144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5" name="TextBox 8"/>
          <p:cNvSpPr txBox="1">
            <a:spLocks noChangeArrowheads="1"/>
          </p:cNvSpPr>
          <p:nvPr/>
        </p:nvSpPr>
        <p:spPr bwMode="auto">
          <a:xfrm>
            <a:off x="3213100" y="3276600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output</a:t>
            </a:r>
          </a:p>
        </p:txBody>
      </p:sp>
      <p:sp>
        <p:nvSpPr>
          <p:cNvPr id="53256" name="TextBox 9"/>
          <p:cNvSpPr txBox="1">
            <a:spLocks noChangeArrowheads="1"/>
          </p:cNvSpPr>
          <p:nvPr/>
        </p:nvSpPr>
        <p:spPr bwMode="auto">
          <a:xfrm>
            <a:off x="3822700" y="3276600"/>
            <a:ext cx="1892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prediction function</a:t>
            </a:r>
          </a:p>
        </p:txBody>
      </p:sp>
      <p:sp>
        <p:nvSpPr>
          <p:cNvPr id="53257" name="TextBox 10"/>
          <p:cNvSpPr txBox="1">
            <a:spLocks noChangeArrowheads="1"/>
          </p:cNvSpPr>
          <p:nvPr/>
        </p:nvSpPr>
        <p:spPr bwMode="auto">
          <a:xfrm>
            <a:off x="5334000" y="3276600"/>
            <a:ext cx="26670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image /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image feature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06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7315200" y="55626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Prediction</a:t>
            </a:r>
          </a:p>
        </p:txBody>
      </p:sp>
      <p:sp>
        <p:nvSpPr>
          <p:cNvPr id="5427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r>
              <a:rPr lang="en-US" altLang="en-US" dirty="0"/>
              <a:t>The old-school way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257800" y="9906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Training Labels</a:t>
            </a:r>
          </a:p>
        </p:txBody>
      </p:sp>
      <p:grpSp>
        <p:nvGrpSpPr>
          <p:cNvPr id="54277" name="Group 12"/>
          <p:cNvGrpSpPr>
            <a:grpSpLocks/>
          </p:cNvGrpSpPr>
          <p:nvPr/>
        </p:nvGrpSpPr>
        <p:grpSpPr bwMode="auto">
          <a:xfrm>
            <a:off x="76200" y="1570038"/>
            <a:ext cx="2438400" cy="3078162"/>
            <a:chOff x="228600" y="1417320"/>
            <a:chExt cx="2438400" cy="2849880"/>
          </a:xfrm>
        </p:grpSpPr>
        <p:sp>
          <p:nvSpPr>
            <p:cNvPr id="54296" name="TextBox 7"/>
            <p:cNvSpPr txBox="1">
              <a:spLocks noChangeArrowheads="1"/>
            </p:cNvSpPr>
            <p:nvPr/>
          </p:nvSpPr>
          <p:spPr bwMode="auto">
            <a:xfrm>
              <a:off x="5334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8185"/>
              <a:ext cx="2438400" cy="28190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410200" y="2438400"/>
            <a:ext cx="1371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Training</a:t>
            </a:r>
          </a:p>
        </p:txBody>
      </p:sp>
      <p:sp>
        <p:nvSpPr>
          <p:cNvPr id="54279" name="TextBox 13"/>
          <p:cNvSpPr txBox="1">
            <a:spLocks noChangeArrowheads="1"/>
          </p:cNvSpPr>
          <p:nvPr/>
        </p:nvSpPr>
        <p:spPr bwMode="auto">
          <a:xfrm>
            <a:off x="552450" y="838200"/>
            <a:ext cx="1581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438400"/>
            <a:ext cx="15240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27432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800600" y="27432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5821363" y="19812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03719" y="55626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1894119" y="5867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54" name="TextBox 20"/>
          <p:cNvSpPr txBox="1">
            <a:spLocks noChangeArrowheads="1"/>
          </p:cNvSpPr>
          <p:nvPr/>
        </p:nvSpPr>
        <p:spPr bwMode="auto">
          <a:xfrm>
            <a:off x="620713" y="4800600"/>
            <a:ext cx="1436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Testing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457200" y="6396038"/>
            <a:ext cx="1689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6858000" y="27432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543800" y="2438400"/>
            <a:ext cx="15240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Learned model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942119" y="55626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Learned model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332519" y="5867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24600" y="6581775"/>
            <a:ext cx="28194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Hoiem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and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6781803" y="5867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42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38400"/>
            <a:ext cx="22383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63880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26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0254" grpId="0"/>
      <p:bldP spid="10255" grpId="0"/>
      <p:bldP spid="23" grpId="0" animBg="1"/>
      <p:bldP spid="24" grpId="0" animBg="1"/>
      <p:bldP spid="25" grpId="0" animBg="1"/>
      <p:bldP spid="26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simplest classifier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495800"/>
            <a:ext cx="8686800" cy="1325563"/>
          </a:xfrm>
        </p:spPr>
        <p:txBody>
          <a:bodyPr/>
          <a:lstStyle/>
          <a:p>
            <a:pPr>
              <a:buNone/>
            </a:pPr>
            <a:r>
              <a:rPr lang="en-US" dirty="0"/>
              <a:t>f(</a:t>
            </a:r>
            <a:r>
              <a:rPr lang="en-US" b="1" dirty="0"/>
              <a:t>x</a:t>
            </a:r>
            <a:r>
              <a:rPr lang="en-US" dirty="0"/>
              <a:t>) = label of the training example nearest to </a:t>
            </a:r>
            <a:r>
              <a:rPr lang="en-US" b="1" dirty="0"/>
              <a:t>x</a:t>
            </a:r>
          </a:p>
          <a:p>
            <a:endParaRPr lang="en-US" sz="2400" dirty="0"/>
          </a:p>
          <a:p>
            <a:r>
              <a:rPr lang="en-US" sz="2400" dirty="0"/>
              <a:t>All we need is a distance function for our inputs</a:t>
            </a:r>
          </a:p>
          <a:p>
            <a:r>
              <a:rPr lang="en-US" sz="2400" dirty="0"/>
              <a:t>No training required!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800" y="1828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3200" y="2514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6600" y="1752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62200" y="3276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3800" y="2971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1400" y="3733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791200" y="2057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029200" y="2743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791200" y="3124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6800" y="1676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57800" y="2286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76800" y="3581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05200" y="2234625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Test example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71600" y="22860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FF"/>
                </a:solidFill>
              </a:rPr>
              <a:t>Training examples from class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96000" y="21336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0000"/>
                </a:solidFill>
              </a:rPr>
              <a:t>Training examples from class 2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6200000" flipV="1">
            <a:off x="3352800" y="2057400"/>
            <a:ext cx="381000" cy="228600"/>
          </a:xfrm>
          <a:prstGeom prst="straightConnector1">
            <a:avLst/>
          </a:prstGeom>
          <a:ln w="254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5-Point Star 16"/>
          <p:cNvSpPr/>
          <p:nvPr/>
        </p:nvSpPr>
        <p:spPr>
          <a:xfrm>
            <a:off x="3429000" y="2133600"/>
            <a:ext cx="381000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61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9" name="Rectangle 3"/>
          <p:cNvSpPr>
            <a:spLocks noChangeArrowheads="1"/>
          </p:cNvSpPr>
          <p:nvPr/>
        </p:nvSpPr>
        <p:spPr bwMode="auto">
          <a:xfrm>
            <a:off x="381000" y="304800"/>
            <a:ext cx="838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8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3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-Nearest Neighbors classification</a:t>
            </a:r>
          </a:p>
        </p:txBody>
      </p:sp>
      <p:pic>
        <p:nvPicPr>
          <p:cNvPr id="915460" name="Picture 4" descr="duda_4"/>
          <p:cNvPicPr>
            <a:picLocks noChangeAspect="1" noChangeArrowheads="1"/>
          </p:cNvPicPr>
          <p:nvPr/>
        </p:nvPicPr>
        <p:blipFill>
          <a:blip r:embed="rId3" cstate="print"/>
          <a:srcRect l="25735" r="25735" b="27457"/>
          <a:stretch>
            <a:fillRect/>
          </a:stretch>
        </p:blipFill>
        <p:spPr bwMode="auto">
          <a:xfrm>
            <a:off x="2057400" y="2286000"/>
            <a:ext cx="4191000" cy="3967163"/>
          </a:xfrm>
          <a:prstGeom prst="rect">
            <a:avLst/>
          </a:prstGeom>
          <a:noFill/>
        </p:spPr>
      </p:pic>
      <p:sp>
        <p:nvSpPr>
          <p:cNvPr id="915463" name="Text Box 7"/>
          <p:cNvSpPr txBox="1">
            <a:spLocks noChangeArrowheads="1"/>
          </p:cNvSpPr>
          <p:nvPr/>
        </p:nvSpPr>
        <p:spPr bwMode="auto">
          <a:xfrm>
            <a:off x="4876800" y="2574925"/>
            <a:ext cx="85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cmmi10" pitchFamily="34" charset="0"/>
                <a:cs typeface="Arial" pitchFamily="34" charset="0"/>
              </a:rPr>
              <a:t>k</a:t>
            </a:r>
            <a:r>
              <a:rPr lang="en-US" sz="2400" dirty="0">
                <a:solidFill>
                  <a:srgbClr val="000000"/>
                </a:solidFill>
                <a:latin typeface="cmr10" pitchFamily="34" charset="0"/>
                <a:cs typeface="Arial" pitchFamily="34" charset="0"/>
              </a:rPr>
              <a:t> = 5</a:t>
            </a:r>
          </a:p>
        </p:txBody>
      </p:sp>
      <p:sp>
        <p:nvSpPr>
          <p:cNvPr id="915465" name="Text Box 9"/>
          <p:cNvSpPr txBox="1">
            <a:spLocks noChangeArrowheads="1"/>
          </p:cNvSpPr>
          <p:nvPr/>
        </p:nvSpPr>
        <p:spPr bwMode="auto">
          <a:xfrm>
            <a:off x="7552874" y="6583362"/>
            <a:ext cx="15921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Slide credit: D. Lowe</a:t>
            </a:r>
          </a:p>
        </p:txBody>
      </p:sp>
      <p:sp>
        <p:nvSpPr>
          <p:cNvPr id="915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266825"/>
            <a:ext cx="8610600" cy="17049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For a new point, find the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dirty="0">
                <a:latin typeface="Arial" pitchFamily="34" charset="0"/>
                <a:cs typeface="Arial" pitchFamily="34" charset="0"/>
              </a:rPr>
              <a:t> closest points from training data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Labels of the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dirty="0">
                <a:latin typeface="Arial" pitchFamily="34" charset="0"/>
                <a:cs typeface="Arial" pitchFamily="34" charset="0"/>
              </a:rPr>
              <a:t> points “vote” to classify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0" y="3124200"/>
            <a:ext cx="358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If query lands here, the 5 NN consist of 3 negatives and 2 positives, so we classify it as negative.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048000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Black = negative</a:t>
            </a:r>
          </a:p>
          <a:p>
            <a:r>
              <a:rPr lang="en-US" sz="2200" dirty="0">
                <a:solidFill>
                  <a:srgbClr val="FF0000"/>
                </a:solidFill>
              </a:rPr>
              <a:t>Red = positive</a:t>
            </a:r>
          </a:p>
        </p:txBody>
      </p:sp>
    </p:spTree>
    <p:extLst>
      <p:ext uri="{BB962C8B-B14F-4D97-AF65-F5344CB8AC3E}">
        <p14:creationId xmlns:p14="http://schemas.microsoft.com/office/powerpoint/2010/main" val="293680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1373"/>
            <a:ext cx="91440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1"/>
          <p:cNvSpPr txBox="1">
            <a:spLocks noChangeArrowheads="1"/>
          </p:cNvSpPr>
          <p:nvPr/>
        </p:nvSpPr>
        <p:spPr bwMode="auto">
          <a:xfrm>
            <a:off x="130629" y="6172200"/>
            <a:ext cx="88609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</a:rPr>
              <a:t>Nearest Neighbors according to bag of SIFT + color histogram + a few others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73286" y="6581001"/>
            <a:ext cx="1670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Slide credit: James Hays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" y="85635"/>
            <a:ext cx="8915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im2gps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Estimating  Geographic Information from a Single Image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 Hays and Alexei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Efros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CVPR 2008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82B2D1B-C559-4307-B168-50EB72F9C05E}"/>
              </a:ext>
            </a:extLst>
          </p:cNvPr>
          <p:cNvSpPr txBox="1"/>
          <p:nvPr/>
        </p:nvSpPr>
        <p:spPr>
          <a:xfrm>
            <a:off x="238540" y="950846"/>
            <a:ext cx="293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was this image taken?</a:t>
            </a:r>
          </a:p>
        </p:txBody>
      </p:sp>
    </p:spTree>
    <p:extLst>
      <p:ext uri="{BB962C8B-B14F-4D97-AF65-F5344CB8AC3E}">
        <p14:creationId xmlns:p14="http://schemas.microsoft.com/office/powerpoint/2010/main" val="1446452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Importance of Data</a:t>
            </a:r>
          </a:p>
        </p:txBody>
      </p:sp>
      <p:pic>
        <p:nvPicPr>
          <p:cNvPr id="991241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25223" r="13906" b="5262"/>
          <a:stretch/>
        </p:blipFill>
        <p:spPr bwMode="auto">
          <a:xfrm>
            <a:off x="336048" y="1268360"/>
            <a:ext cx="8676964" cy="474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Slides: James Hays</a:t>
            </a:r>
          </a:p>
        </p:txBody>
      </p:sp>
    </p:spTree>
    <p:extLst>
      <p:ext uri="{BB962C8B-B14F-4D97-AF65-F5344CB8AC3E}">
        <p14:creationId xmlns:p14="http://schemas.microsoft.com/office/powerpoint/2010/main" val="557524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What is recognition? </a:t>
            </a:r>
          </a:p>
          <a:p>
            <a:pPr lvl="1"/>
            <a:r>
              <a:rPr lang="en-US" dirty="0"/>
              <a:t>a.k.a. classification, categorization</a:t>
            </a:r>
          </a:p>
          <a:p>
            <a:endParaRPr lang="en-US" dirty="0"/>
          </a:p>
          <a:p>
            <a:r>
              <a:rPr lang="en-US" dirty="0"/>
              <a:t>Support vector machines</a:t>
            </a:r>
          </a:p>
          <a:p>
            <a:pPr lvl="1"/>
            <a:r>
              <a:rPr lang="en-US" dirty="0"/>
              <a:t>Separable case / non-separable case</a:t>
            </a:r>
          </a:p>
          <a:p>
            <a:pPr lvl="1"/>
            <a:r>
              <a:rPr lang="en-US" dirty="0"/>
              <a:t>Linear / non-linear (kernels)</a:t>
            </a:r>
          </a:p>
          <a:p>
            <a:endParaRPr lang="en-US" dirty="0"/>
          </a:p>
          <a:p>
            <a:r>
              <a:rPr lang="en-US" dirty="0"/>
              <a:t>The importance of generalization</a:t>
            </a:r>
          </a:p>
          <a:p>
            <a:pPr lvl="1"/>
            <a:r>
              <a:rPr lang="en-US" dirty="0"/>
              <a:t>The bias-variance trade-off (applies to all classifiers)</a:t>
            </a:r>
          </a:p>
        </p:txBody>
      </p:sp>
    </p:spTree>
    <p:extLst>
      <p:ext uri="{BB962C8B-B14F-4D97-AF65-F5344CB8AC3E}">
        <p14:creationId xmlns:p14="http://schemas.microsoft.com/office/powerpoint/2010/main" val="3482614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800600"/>
            <a:ext cx="8686800" cy="1325563"/>
          </a:xfrm>
        </p:spPr>
        <p:txBody>
          <a:bodyPr/>
          <a:lstStyle/>
          <a:p>
            <a:r>
              <a:rPr lang="en-US" sz="2800" dirty="0"/>
              <a:t>Find a </a:t>
            </a:r>
            <a:r>
              <a:rPr lang="en-US" sz="2800" i="1" dirty="0"/>
              <a:t>linear function </a:t>
            </a:r>
            <a:r>
              <a:rPr lang="en-US" sz="2800" dirty="0"/>
              <a:t>to separate the classes</a:t>
            </a:r>
          </a:p>
          <a:p>
            <a:endParaRPr lang="en-US" sz="1200" dirty="0"/>
          </a:p>
          <a:p>
            <a:pPr>
              <a:buNone/>
            </a:pPr>
            <a:r>
              <a:rPr lang="en-US" sz="2800" dirty="0"/>
              <a:t>	f(</a:t>
            </a:r>
            <a:r>
              <a:rPr lang="en-US" sz="2800" b="1" dirty="0"/>
              <a:t>x</a:t>
            </a:r>
            <a:r>
              <a:rPr lang="en-US" sz="2800" dirty="0"/>
              <a:t>) = </a:t>
            </a:r>
            <a:r>
              <a:rPr lang="en-US" sz="2800" dirty="0" err="1"/>
              <a:t>sgn</a:t>
            </a:r>
            <a:r>
              <a:rPr lang="en-US" sz="2800" dirty="0"/>
              <a:t>(w</a:t>
            </a:r>
            <a:r>
              <a:rPr lang="en-US" sz="2800" baseline="-25000" dirty="0"/>
              <a:t>1</a:t>
            </a:r>
            <a:r>
              <a:rPr lang="en-US" sz="2800" dirty="0"/>
              <a:t>x</a:t>
            </a:r>
            <a:r>
              <a:rPr lang="en-US" sz="2800" baseline="-25000" dirty="0"/>
              <a:t>1</a:t>
            </a:r>
            <a:r>
              <a:rPr lang="en-US" sz="2800" dirty="0"/>
              <a:t> + w</a:t>
            </a:r>
            <a:r>
              <a:rPr lang="en-US" sz="2800" baseline="-25000" dirty="0"/>
              <a:t>2</a:t>
            </a:r>
            <a:r>
              <a:rPr lang="en-US" sz="2800" dirty="0"/>
              <a:t>x</a:t>
            </a:r>
            <a:r>
              <a:rPr lang="en-US" sz="2800" baseline="-25000" dirty="0"/>
              <a:t>2</a:t>
            </a:r>
            <a:r>
              <a:rPr lang="en-US" sz="2800" dirty="0"/>
              <a:t> + … + </a:t>
            </a:r>
            <a:r>
              <a:rPr lang="en-US" sz="2800" dirty="0" err="1"/>
              <a:t>w</a:t>
            </a:r>
            <a:r>
              <a:rPr lang="en-US" sz="2800" baseline="-25000" dirty="0" err="1"/>
              <a:t>D</a:t>
            </a:r>
            <a:r>
              <a:rPr lang="en-US" sz="2800" dirty="0" err="1"/>
              <a:t>x</a:t>
            </a:r>
            <a:r>
              <a:rPr lang="en-US" sz="2800" baseline="-25000" dirty="0" err="1"/>
              <a:t>D</a:t>
            </a:r>
            <a:r>
              <a:rPr lang="en-US" sz="2800" dirty="0"/>
              <a:t>) = </a:t>
            </a:r>
            <a:r>
              <a:rPr lang="en-US" sz="2800" dirty="0" err="1"/>
              <a:t>sgn</a:t>
            </a:r>
            <a:r>
              <a:rPr lang="en-US" sz="2800" dirty="0"/>
              <a:t>(</a:t>
            </a:r>
            <a:r>
              <a:rPr lang="en-US" sz="2800" b="1" dirty="0"/>
              <a:t>w </a:t>
            </a:r>
            <a:r>
              <a:rPr lang="en-US" sz="2800" dirty="0">
                <a:sym typeface="Symbol"/>
              </a:rPr>
              <a:t> </a:t>
            </a:r>
            <a:r>
              <a:rPr lang="en-US" sz="2800" b="1" dirty="0"/>
              <a:t>x</a:t>
            </a:r>
            <a:r>
              <a:rPr lang="en-US" sz="2800" dirty="0"/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800" y="1828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3200" y="2514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6600" y="1752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62200" y="3276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3800" y="2971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1400" y="3733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791200" y="2057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029200" y="2743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791200" y="3124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6800" y="1676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57800" y="2286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76800" y="3581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16200000" flipH="1">
            <a:off x="2667000" y="2590800"/>
            <a:ext cx="3276600" cy="533400"/>
          </a:xfrm>
          <a:prstGeom prst="line">
            <a:avLst/>
          </a:prstGeom>
          <a:ln w="38100">
            <a:solidFill>
              <a:srgbClr val="CC009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80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43"/>
          <p:cNvSpPr>
            <a:spLocks noGrp="1"/>
          </p:cNvSpPr>
          <p:nvPr>
            <p:ph idx="1"/>
          </p:nvPr>
        </p:nvSpPr>
        <p:spPr>
          <a:xfrm>
            <a:off x="685800" y="5960354"/>
            <a:ext cx="7772400" cy="72973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What should the weights be?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285998" y="1942814"/>
            <a:ext cx="5006869" cy="3832874"/>
            <a:chOff x="2435772" y="1338216"/>
            <a:chExt cx="5006869" cy="3832874"/>
          </a:xfrm>
        </p:grpSpPr>
        <p:sp>
          <p:nvSpPr>
            <p:cNvPr id="8" name="TextBox 7"/>
            <p:cNvSpPr txBox="1"/>
            <p:nvPr/>
          </p:nvSpPr>
          <p:spPr>
            <a:xfrm>
              <a:off x="7014319" y="378036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x1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77714" y="133821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x2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435772" y="1755741"/>
              <a:ext cx="4477407" cy="3415349"/>
              <a:chOff x="1615960" y="1787273"/>
              <a:chExt cx="4477407" cy="3415349"/>
            </a:xfrm>
          </p:grpSpPr>
          <p:cxnSp>
            <p:nvCxnSpPr>
              <p:cNvPr id="5" name="Straight Arrow Connector 4"/>
              <p:cNvCxnSpPr/>
              <p:nvPr/>
            </p:nvCxnSpPr>
            <p:spPr bwMode="auto">
              <a:xfrm>
                <a:off x="1615960" y="3996558"/>
                <a:ext cx="4477407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7" name="Straight Arrow Connector 6"/>
              <p:cNvCxnSpPr/>
              <p:nvPr/>
            </p:nvCxnSpPr>
            <p:spPr bwMode="auto">
              <a:xfrm flipV="1">
                <a:off x="3686502" y="1787273"/>
                <a:ext cx="0" cy="341534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0" name="Oval 9"/>
              <p:cNvSpPr/>
              <p:nvPr/>
            </p:nvSpPr>
            <p:spPr bwMode="auto">
              <a:xfrm>
                <a:off x="1978572" y="4343400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2272862" y="4054366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2756338" y="4639003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2804948" y="3657021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1861000" y="3409004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2469931" y="2892393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3002017" y="2287313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3359368" y="4171805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>
                <a:off x="3934823" y="2895754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 bwMode="auto">
              <a:xfrm>
                <a:off x="3808685" y="3459952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4357839" y="2187176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 bwMode="auto">
              <a:xfrm>
                <a:off x="4422227" y="2825968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 bwMode="auto">
              <a:xfrm>
                <a:off x="4908330" y="2392993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 bwMode="auto">
              <a:xfrm>
                <a:off x="5270937" y="2832693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 bwMode="auto">
              <a:xfrm>
                <a:off x="4866288" y="3258945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4430096" y="3735269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5468006" y="3723289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4866288" y="4295814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4454376" y="3955607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(0, 0)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85800" y="1303357"/>
            <a:ext cx="6486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Decision = sign(</a:t>
            </a:r>
            <a:r>
              <a:rPr lang="en-US" sz="2400" dirty="0" err="1">
                <a:solidFill>
                  <a:srgbClr val="000000"/>
                </a:solidFill>
              </a:rPr>
              <a:t>w</a:t>
            </a:r>
            <a:r>
              <a:rPr lang="en-US" sz="2400" baseline="30000" dirty="0" err="1">
                <a:solidFill>
                  <a:srgbClr val="000000"/>
                </a:solidFill>
              </a:rPr>
              <a:t>T</a:t>
            </a:r>
            <a:r>
              <a:rPr lang="en-US" sz="2400" dirty="0" err="1">
                <a:solidFill>
                  <a:srgbClr val="000000"/>
                </a:solidFill>
              </a:rPr>
              <a:t>x</a:t>
            </a:r>
            <a:r>
              <a:rPr lang="en-US" sz="2400" dirty="0">
                <a:solidFill>
                  <a:srgbClr val="000000"/>
                </a:solidFill>
              </a:rPr>
              <a:t>) = sign(w1*x1 + w2*x2)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Linear classifier</a:t>
            </a:r>
          </a:p>
        </p:txBody>
      </p:sp>
    </p:spTree>
    <p:extLst>
      <p:ext uri="{BB962C8B-B14F-4D97-AF65-F5344CB8AC3E}">
        <p14:creationId xmlns:p14="http://schemas.microsoft.com/office/powerpoint/2010/main" val="1086099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Lines in R</a:t>
            </a:r>
            <a:r>
              <a:rPr lang="en-US" baseline="30000"/>
              <a:t>2</a:t>
            </a:r>
          </a:p>
        </p:txBody>
      </p:sp>
      <p:graphicFrame>
        <p:nvGraphicFramePr>
          <p:cNvPr id="1026" name="Content Placeholder 4"/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8" name="Equation" r:id="rId4" imgW="901309" imgH="203112" progId="Equation.3">
                  <p:embed/>
                </p:oleObj>
              </mc:Choice>
              <mc:Fallback>
                <p:oleObj name="Equation" r:id="rId4" imgW="901309" imgH="203112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0" y="3124200"/>
                        <a:ext cx="2822575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30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1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2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6019800" y="1447800"/>
          <a:ext cx="1066800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9" name="Equation" r:id="rId6" imgW="533169" imgH="457002" progId="Equation.3">
                  <p:embed/>
                </p:oleObj>
              </mc:Choice>
              <mc:Fallback>
                <p:oleObj name="Equation" r:id="rId6" imgW="533169" imgH="457002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447800"/>
                        <a:ext cx="1066800" cy="1203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7391400" y="1447800"/>
          <a:ext cx="10033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0" name="Equation" r:id="rId8" imgW="495085" imgH="457002" progId="Equation.3">
                  <p:embed/>
                </p:oleObj>
              </mc:Choice>
              <mc:Fallback>
                <p:oleObj name="Equation" r:id="rId8" imgW="495085" imgH="457002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1447800"/>
                        <a:ext cx="10033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5029200" y="1828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Let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604084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  <a:latin typeface="Calibri" pitchFamily="34" charset="0"/>
              </a:rPr>
              <a:t>Kristen </a:t>
            </a:r>
            <a:r>
              <a:rPr lang="en-US" sz="1050" kern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05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4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Lines in R</a:t>
            </a:r>
            <a:r>
              <a:rPr lang="en-US" baseline="30000"/>
              <a:t>2</a:t>
            </a:r>
          </a:p>
        </p:txBody>
      </p:sp>
      <p:graphicFrame>
        <p:nvGraphicFramePr>
          <p:cNvPr id="2050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6057900" y="4395788"/>
          <a:ext cx="21336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86" name="Equation" r:id="rId4" imgW="748975" imgH="177723" progId="Equation.3">
                  <p:embed/>
                </p:oleObj>
              </mc:Choice>
              <mc:Fallback>
                <p:oleObj name="Equation" r:id="rId4" imgW="748975" imgH="177723" progId="Equation.3">
                  <p:embed/>
                  <p:pic>
                    <p:nvPicPr>
                      <p:cNvPr id="0" name="Picture 2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4395788"/>
                        <a:ext cx="2133600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6019800" y="1447800"/>
          <a:ext cx="1066800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87" name="Equation" r:id="rId6" imgW="533169" imgH="457002" progId="Equation.3">
                  <p:embed/>
                </p:oleObj>
              </mc:Choice>
              <mc:Fallback>
                <p:oleObj name="Equation" r:id="rId6" imgW="533169" imgH="457002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447800"/>
                        <a:ext cx="1066800" cy="1203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7391400" y="1447800"/>
          <a:ext cx="10033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88" name="Equation" r:id="rId8" imgW="495085" imgH="457002" progId="Equation.3">
                  <p:embed/>
                </p:oleObj>
              </mc:Choice>
              <mc:Fallback>
                <p:oleObj name="Equation" r:id="rId8" imgW="495085" imgH="457002" progId="Equation.3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1447800"/>
                        <a:ext cx="10033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89" name="Equation" r:id="rId10" imgW="901309" imgH="203112" progId="Equation.3">
                  <p:embed/>
                </p:oleObj>
              </mc:Choice>
              <mc:Fallback>
                <p:oleObj name="Equation" r:id="rId10" imgW="901309" imgH="203112" progId="Equation.3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0" y="3124200"/>
                        <a:ext cx="2822575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TextBox 10"/>
          <p:cNvSpPr txBox="1">
            <a:spLocks noChangeArrowheads="1"/>
          </p:cNvSpPr>
          <p:nvPr/>
        </p:nvSpPr>
        <p:spPr bwMode="auto">
          <a:xfrm>
            <a:off x="5029200" y="1828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Let</a:t>
            </a:r>
          </a:p>
        </p:txBody>
      </p:sp>
      <p:cxnSp>
        <p:nvCxnSpPr>
          <p:cNvPr id="2057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8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9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2060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209800" y="2514600"/>
            <a:ext cx="1066800" cy="914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2859088" y="2797175"/>
          <a:ext cx="64452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90" name="Equation" r:id="rId12" imgW="164957" imgH="139579" progId="Equation.3">
                  <p:embed/>
                </p:oleObj>
              </mc:Choice>
              <mc:Fallback>
                <p:oleObj name="Equation" r:id="rId12" imgW="164957" imgH="139579" progId="Equation.3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088" y="2797175"/>
                        <a:ext cx="644525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61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783388" y="4064000"/>
            <a:ext cx="608012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5" name="TextBox 14"/>
          <p:cNvSpPr txBox="1"/>
          <p:nvPr/>
        </p:nvSpPr>
        <p:spPr>
          <a:xfrm>
            <a:off x="0" y="6604084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  <a:latin typeface="Calibri" pitchFamily="34" charset="0"/>
              </a:rPr>
              <a:t>Kristen </a:t>
            </a:r>
            <a:r>
              <a:rPr lang="en-US" sz="1050" kern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05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55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Lines in R</a:t>
            </a:r>
            <a:r>
              <a:rPr lang="en-US" baseline="30000"/>
              <a:t>2</a:t>
            </a:r>
          </a:p>
        </p:txBody>
      </p:sp>
      <p:graphicFrame>
        <p:nvGraphicFramePr>
          <p:cNvPr id="5122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6057900" y="4395788"/>
          <a:ext cx="21336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82" name="Equation" r:id="rId4" imgW="748975" imgH="177723" progId="Equation.3">
                  <p:embed/>
                </p:oleObj>
              </mc:Choice>
              <mc:Fallback>
                <p:oleObj name="Equation" r:id="rId4" imgW="748975" imgH="177723" progId="Equation.3">
                  <p:embed/>
                  <p:pic>
                    <p:nvPicPr>
                      <p:cNvPr id="0" name="Picture 2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4395788"/>
                        <a:ext cx="2133600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6019800" y="1447800"/>
          <a:ext cx="1066800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83" name="Equation" r:id="rId6" imgW="533169" imgH="457002" progId="Equation.3">
                  <p:embed/>
                </p:oleObj>
              </mc:Choice>
              <mc:Fallback>
                <p:oleObj name="Equation" r:id="rId6" imgW="533169" imgH="457002" progId="Equation.3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447800"/>
                        <a:ext cx="1066800" cy="1203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7391400" y="1447800"/>
          <a:ext cx="10033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84" name="Equation" r:id="rId8" imgW="495085" imgH="457002" progId="Equation.3">
                  <p:embed/>
                </p:oleObj>
              </mc:Choice>
              <mc:Fallback>
                <p:oleObj name="Equation" r:id="rId8" imgW="495085" imgH="457002" progId="Equation.3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1447800"/>
                        <a:ext cx="10033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85" name="Equation" r:id="rId10" imgW="901309" imgH="203112" progId="Equation.3">
                  <p:embed/>
                </p:oleObj>
              </mc:Choice>
              <mc:Fallback>
                <p:oleObj name="Equation" r:id="rId10" imgW="901309" imgH="203112" progId="Equation.3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0" y="3124200"/>
                        <a:ext cx="2822575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TextBox 10"/>
          <p:cNvSpPr txBox="1">
            <a:spLocks noChangeArrowheads="1"/>
          </p:cNvSpPr>
          <p:nvPr/>
        </p:nvSpPr>
        <p:spPr bwMode="auto">
          <a:xfrm>
            <a:off x="5029200" y="1828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Let</a:t>
            </a:r>
          </a:p>
        </p:txBody>
      </p:sp>
      <p:cxnSp>
        <p:nvCxnSpPr>
          <p:cNvPr id="5131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32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33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5134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209800" y="2514600"/>
            <a:ext cx="1066800" cy="914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2859088" y="2797175"/>
          <a:ext cx="64452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86" name="Equation" r:id="rId12" imgW="164957" imgH="139579" progId="Equation.3">
                  <p:embed/>
                </p:oleObj>
              </mc:Choice>
              <mc:Fallback>
                <p:oleObj name="Equation" r:id="rId12" imgW="164957" imgH="139579" progId="Equation.3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088" y="2797175"/>
                        <a:ext cx="644525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455613" y="971550"/>
            <a:ext cx="1431925" cy="857549"/>
            <a:chOff x="455613" y="971550"/>
            <a:chExt cx="1431925" cy="857250"/>
          </a:xfrm>
        </p:grpSpPr>
        <p:sp>
          <p:nvSpPr>
            <p:cNvPr id="5138" name="Oval 23"/>
            <p:cNvSpPr>
              <a:spLocks noChangeArrowheads="1"/>
            </p:cNvSpPr>
            <p:nvPr/>
          </p:nvSpPr>
          <p:spPr bwMode="auto">
            <a:xfrm>
              <a:off x="1524000" y="16002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5128" name="Object 7"/>
            <p:cNvGraphicFramePr>
              <a:graphicFrameLocks noChangeAspect="1"/>
            </p:cNvGraphicFramePr>
            <p:nvPr/>
          </p:nvGraphicFramePr>
          <p:xfrm>
            <a:off x="455613" y="971550"/>
            <a:ext cx="1431925" cy="688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087" name="Equation" r:id="rId14" imgW="469900" imgH="228600" progId="Equation.3">
                    <p:embed/>
                  </p:oleObj>
                </mc:Choice>
                <mc:Fallback>
                  <p:oleObj name="Equation" r:id="rId14" imgW="469900" imgH="228600" progId="Equation.3">
                    <p:embed/>
                    <p:pic>
                      <p:nvPicPr>
                        <p:cNvPr id="0" name="Picture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5613" y="971550"/>
                          <a:ext cx="1431925" cy="688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136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783388" y="4064000"/>
            <a:ext cx="608012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8" name="TextBox 17"/>
          <p:cNvSpPr txBox="1"/>
          <p:nvPr/>
        </p:nvSpPr>
        <p:spPr>
          <a:xfrm>
            <a:off x="0" y="6604084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  <a:latin typeface="Calibri" pitchFamily="34" charset="0"/>
              </a:rPr>
              <a:t>Kristen </a:t>
            </a:r>
            <a:r>
              <a:rPr lang="en-US" sz="1050" kern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05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973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Lines in R</a:t>
            </a:r>
            <a:r>
              <a:rPr lang="en-US" baseline="30000"/>
              <a:t>2</a:t>
            </a:r>
          </a:p>
        </p:txBody>
      </p:sp>
      <p:graphicFrame>
        <p:nvGraphicFramePr>
          <p:cNvPr id="6146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6057900" y="4395788"/>
          <a:ext cx="21336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50" name="Equation" r:id="rId4" imgW="748975" imgH="177723" progId="Equation.3">
                  <p:embed/>
                </p:oleObj>
              </mc:Choice>
              <mc:Fallback>
                <p:oleObj name="Equation" r:id="rId4" imgW="748975" imgH="177723" progId="Equation.3">
                  <p:embed/>
                  <p:pic>
                    <p:nvPicPr>
                      <p:cNvPr id="0" name="Picture 3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4395788"/>
                        <a:ext cx="2133600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6019800" y="1447800"/>
          <a:ext cx="1066800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51" name="Equation" r:id="rId6" imgW="533169" imgH="457002" progId="Equation.3">
                  <p:embed/>
                </p:oleObj>
              </mc:Choice>
              <mc:Fallback>
                <p:oleObj name="Equation" r:id="rId6" imgW="533169" imgH="457002" progId="Equation.3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447800"/>
                        <a:ext cx="1066800" cy="1203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7391400" y="1447800"/>
          <a:ext cx="10033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52" name="Equation" r:id="rId8" imgW="495085" imgH="457002" progId="Equation.3">
                  <p:embed/>
                </p:oleObj>
              </mc:Choice>
              <mc:Fallback>
                <p:oleObj name="Equation" r:id="rId8" imgW="495085" imgH="457002" progId="Equation.3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1447800"/>
                        <a:ext cx="10033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5"/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53" name="Equation" r:id="rId10" imgW="901309" imgH="203112" progId="Equation.3">
                  <p:embed/>
                </p:oleObj>
              </mc:Choice>
              <mc:Fallback>
                <p:oleObj name="Equation" r:id="rId10" imgW="901309" imgH="203112" progId="Equation.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0" y="3124200"/>
                        <a:ext cx="2822575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5" name="TextBox 10"/>
          <p:cNvSpPr txBox="1">
            <a:spLocks noChangeArrowheads="1"/>
          </p:cNvSpPr>
          <p:nvPr/>
        </p:nvSpPr>
        <p:spPr bwMode="auto">
          <a:xfrm>
            <a:off x="5029200" y="1828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Let</a:t>
            </a:r>
          </a:p>
        </p:txBody>
      </p:sp>
      <p:cxnSp>
        <p:nvCxnSpPr>
          <p:cNvPr id="6156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157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158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6159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209800" y="2514600"/>
            <a:ext cx="1066800" cy="914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6150" name="Object 6"/>
          <p:cNvGraphicFramePr>
            <a:graphicFrameLocks noChangeAspect="1"/>
          </p:cNvGraphicFramePr>
          <p:nvPr/>
        </p:nvGraphicFramePr>
        <p:xfrm>
          <a:off x="2859088" y="2797175"/>
          <a:ext cx="64452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54" name="Equation" r:id="rId12" imgW="164957" imgH="139579" progId="Equation.3">
                  <p:embed/>
                </p:oleObj>
              </mc:Choice>
              <mc:Fallback>
                <p:oleObj name="Equation" r:id="rId12" imgW="164957" imgH="139579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088" y="2797175"/>
                        <a:ext cx="644525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455613" y="971550"/>
            <a:ext cx="1431925" cy="1484313"/>
            <a:chOff x="455613" y="971550"/>
            <a:chExt cx="1431925" cy="1483796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455613" y="971550"/>
              <a:ext cx="1431925" cy="1390651"/>
              <a:chOff x="455613" y="971550"/>
              <a:chExt cx="1431925" cy="1390651"/>
            </a:xfrm>
          </p:grpSpPr>
          <p:sp>
            <p:nvSpPr>
              <p:cNvPr id="6166" name="Oval 23"/>
              <p:cNvSpPr>
                <a:spLocks noChangeArrowheads="1"/>
              </p:cNvSpPr>
              <p:nvPr/>
            </p:nvSpPr>
            <p:spPr bwMode="auto">
              <a:xfrm>
                <a:off x="1524000" y="16002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6153" name="Object 7"/>
              <p:cNvGraphicFramePr>
                <a:graphicFrameLocks noChangeAspect="1"/>
              </p:cNvGraphicFramePr>
              <p:nvPr/>
            </p:nvGraphicFramePr>
            <p:xfrm>
              <a:off x="455613" y="971550"/>
              <a:ext cx="1431925" cy="688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55" name="Equation" r:id="rId14" imgW="469900" imgH="228600" progId="Equation.3">
                      <p:embed/>
                    </p:oleObj>
                  </mc:Choice>
                  <mc:Fallback>
                    <p:oleObj name="Equation" r:id="rId14" imgW="469900" imgH="228600" progId="Equation.3">
                      <p:embed/>
                      <p:pic>
                        <p:nvPicPr>
                          <p:cNvPr id="0" name="Picture 3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5613" y="971550"/>
                            <a:ext cx="1431925" cy="6889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6167" name="Straight Connector 30"/>
              <p:cNvCxnSpPr>
                <a:cxnSpLocks noChangeShapeType="1"/>
              </p:cNvCxnSpPr>
              <p:nvPr/>
            </p:nvCxnSpPr>
            <p:spPr bwMode="auto">
              <a:xfrm rot="5400000">
                <a:off x="1047750" y="1809751"/>
                <a:ext cx="609600" cy="495300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prstDash val="sysDash"/>
                <a:round/>
                <a:headEnd/>
                <a:tailEnd/>
              </a:ln>
            </p:spPr>
          </p:cxnSp>
        </p:grpSp>
        <p:graphicFrame>
          <p:nvGraphicFramePr>
            <p:cNvPr id="6152" name="Object 8"/>
            <p:cNvGraphicFramePr>
              <a:graphicFrameLocks noChangeAspect="1"/>
            </p:cNvGraphicFramePr>
            <p:nvPr/>
          </p:nvGraphicFramePr>
          <p:xfrm>
            <a:off x="1295401" y="1974849"/>
            <a:ext cx="457200" cy="4804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56" name="Equation" r:id="rId16" imgW="164885" imgH="164885" progId="Equation.3">
                    <p:embed/>
                  </p:oleObj>
                </mc:Choice>
                <mc:Fallback>
                  <p:oleObj name="Equation" r:id="rId16" imgW="164885" imgH="164885" progId="Equation.3">
                    <p:embed/>
                    <p:pic>
                      <p:nvPicPr>
                        <p:cNvPr id="0" name="Picture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5401" y="1974849"/>
                          <a:ext cx="457200" cy="4804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151" name="Object 9"/>
          <p:cNvGraphicFramePr>
            <a:graphicFrameLocks noChangeAspect="1"/>
          </p:cNvGraphicFramePr>
          <p:nvPr/>
        </p:nvGraphicFramePr>
        <p:xfrm>
          <a:off x="331788" y="5334000"/>
          <a:ext cx="5081587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57" name="Equation" r:id="rId18" imgW="1778000" imgH="469900" progId="Equation.3">
                  <p:embed/>
                </p:oleObj>
              </mc:Choice>
              <mc:Fallback>
                <p:oleObj name="Equation" r:id="rId18" imgW="1778000" imgH="469900" progId="Equation.3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8" y="5334000"/>
                        <a:ext cx="5081587" cy="1343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161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783388" y="4064000"/>
            <a:ext cx="608012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6162" name="TextBox 41"/>
          <p:cNvSpPr txBox="1">
            <a:spLocks noChangeArrowheads="1"/>
          </p:cNvSpPr>
          <p:nvPr/>
        </p:nvSpPr>
        <p:spPr bwMode="auto">
          <a:xfrm>
            <a:off x="5867400" y="5486400"/>
            <a:ext cx="2590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distance from point to line</a:t>
            </a:r>
          </a:p>
        </p:txBody>
      </p:sp>
      <p:sp>
        <p:nvSpPr>
          <p:cNvPr id="43" name="Right Brace 42"/>
          <p:cNvSpPr/>
          <p:nvPr/>
        </p:nvSpPr>
        <p:spPr bwMode="auto">
          <a:xfrm>
            <a:off x="5638800" y="5334000"/>
            <a:ext cx="152400" cy="1219200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64" name="Rectangle 24"/>
          <p:cNvSpPr>
            <a:spLocks noChangeArrowheads="1"/>
          </p:cNvSpPr>
          <p:nvPr/>
        </p:nvSpPr>
        <p:spPr bwMode="auto">
          <a:xfrm>
            <a:off x="3581400" y="5181600"/>
            <a:ext cx="2286000" cy="16764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Right Brace 24"/>
          <p:cNvSpPr/>
          <p:nvPr/>
        </p:nvSpPr>
        <p:spPr bwMode="auto">
          <a:xfrm>
            <a:off x="5791200" y="5486400"/>
            <a:ext cx="152400" cy="1219200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6604084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  <a:latin typeface="Calibri" pitchFamily="34" charset="0"/>
              </a:rPr>
              <a:t>Kristen </a:t>
            </a:r>
            <a:r>
              <a:rPr lang="en-US" sz="1050" kern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05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855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Lines in R</a:t>
            </a:r>
            <a:r>
              <a:rPr lang="en-US" baseline="30000"/>
              <a:t>2</a:t>
            </a:r>
          </a:p>
        </p:txBody>
      </p:sp>
      <p:graphicFrame>
        <p:nvGraphicFramePr>
          <p:cNvPr id="7170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6057900" y="4395788"/>
          <a:ext cx="21336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82" name="Equation" r:id="rId4" imgW="748975" imgH="177723" progId="Equation.3">
                  <p:embed/>
                </p:oleObj>
              </mc:Choice>
              <mc:Fallback>
                <p:oleObj name="Equation" r:id="rId4" imgW="748975" imgH="177723" progId="Equation.3">
                  <p:embed/>
                  <p:pic>
                    <p:nvPicPr>
                      <p:cNvPr id="0" name="Picture 3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4395788"/>
                        <a:ext cx="2133600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6019800" y="1447800"/>
          <a:ext cx="1066800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83" name="Equation" r:id="rId6" imgW="533169" imgH="457002" progId="Equation.3">
                  <p:embed/>
                </p:oleObj>
              </mc:Choice>
              <mc:Fallback>
                <p:oleObj name="Equation" r:id="rId6" imgW="533169" imgH="457002" progId="Equation.3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447800"/>
                        <a:ext cx="1066800" cy="1203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7391400" y="1447800"/>
          <a:ext cx="10033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84" name="Equation" r:id="rId8" imgW="495085" imgH="457002" progId="Equation.3">
                  <p:embed/>
                </p:oleObj>
              </mc:Choice>
              <mc:Fallback>
                <p:oleObj name="Equation" r:id="rId8" imgW="495085" imgH="457002" progId="Equation.3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1447800"/>
                        <a:ext cx="10033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85" name="Equation" r:id="rId10" imgW="901309" imgH="203112" progId="Equation.3">
                  <p:embed/>
                </p:oleObj>
              </mc:Choice>
              <mc:Fallback>
                <p:oleObj name="Equation" r:id="rId10" imgW="901309" imgH="203112" progId="Equation.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0" y="3124200"/>
                        <a:ext cx="2822575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9" name="TextBox 10"/>
          <p:cNvSpPr txBox="1">
            <a:spLocks noChangeArrowheads="1"/>
          </p:cNvSpPr>
          <p:nvPr/>
        </p:nvSpPr>
        <p:spPr bwMode="auto">
          <a:xfrm>
            <a:off x="5029200" y="1828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Let</a:t>
            </a:r>
          </a:p>
        </p:txBody>
      </p:sp>
      <p:cxnSp>
        <p:nvCxnSpPr>
          <p:cNvPr id="7180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81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82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7183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209800" y="2514600"/>
            <a:ext cx="1066800" cy="914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7174" name="Object 6"/>
          <p:cNvGraphicFramePr>
            <a:graphicFrameLocks noChangeAspect="1"/>
          </p:cNvGraphicFramePr>
          <p:nvPr/>
        </p:nvGraphicFramePr>
        <p:xfrm>
          <a:off x="2859088" y="2797175"/>
          <a:ext cx="64452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86" name="Equation" r:id="rId12" imgW="164957" imgH="139579" progId="Equation.3">
                  <p:embed/>
                </p:oleObj>
              </mc:Choice>
              <mc:Fallback>
                <p:oleObj name="Equation" r:id="rId12" imgW="164957" imgH="139579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088" y="2797175"/>
                        <a:ext cx="644525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455613" y="971550"/>
            <a:ext cx="1431925" cy="1484313"/>
            <a:chOff x="455613" y="971550"/>
            <a:chExt cx="1431925" cy="1483796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455613" y="971550"/>
              <a:ext cx="1431925" cy="1390651"/>
              <a:chOff x="455613" y="971550"/>
              <a:chExt cx="1431925" cy="1390651"/>
            </a:xfrm>
          </p:grpSpPr>
          <p:sp>
            <p:nvSpPr>
              <p:cNvPr id="7189" name="Oval 23"/>
              <p:cNvSpPr>
                <a:spLocks noChangeArrowheads="1"/>
              </p:cNvSpPr>
              <p:nvPr/>
            </p:nvSpPr>
            <p:spPr bwMode="auto">
              <a:xfrm>
                <a:off x="1524000" y="16002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7177" name="Object 7"/>
              <p:cNvGraphicFramePr>
                <a:graphicFrameLocks noChangeAspect="1"/>
              </p:cNvGraphicFramePr>
              <p:nvPr/>
            </p:nvGraphicFramePr>
            <p:xfrm>
              <a:off x="455613" y="971550"/>
              <a:ext cx="1431925" cy="688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287" name="Equation" r:id="rId14" imgW="469900" imgH="228600" progId="Equation.3">
                      <p:embed/>
                    </p:oleObj>
                  </mc:Choice>
                  <mc:Fallback>
                    <p:oleObj name="Equation" r:id="rId14" imgW="469900" imgH="228600" progId="Equation.3">
                      <p:embed/>
                      <p:pic>
                        <p:nvPicPr>
                          <p:cNvPr id="0" name="Picture 3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5613" y="971550"/>
                            <a:ext cx="1431925" cy="6889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7190" name="Straight Connector 30"/>
              <p:cNvCxnSpPr>
                <a:cxnSpLocks noChangeShapeType="1"/>
              </p:cNvCxnSpPr>
              <p:nvPr/>
            </p:nvCxnSpPr>
            <p:spPr bwMode="auto">
              <a:xfrm rot="5400000">
                <a:off x="1047750" y="1809751"/>
                <a:ext cx="609600" cy="495300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prstDash val="sysDash"/>
                <a:round/>
                <a:headEnd/>
                <a:tailEnd/>
              </a:ln>
            </p:spPr>
          </p:cxnSp>
        </p:grpSp>
        <p:graphicFrame>
          <p:nvGraphicFramePr>
            <p:cNvPr id="7176" name="Object 8"/>
            <p:cNvGraphicFramePr>
              <a:graphicFrameLocks noChangeAspect="1"/>
            </p:cNvGraphicFramePr>
            <p:nvPr/>
          </p:nvGraphicFramePr>
          <p:xfrm>
            <a:off x="1295401" y="1974849"/>
            <a:ext cx="457200" cy="4804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288" name="Equation" r:id="rId16" imgW="164885" imgH="164885" progId="Equation.3">
                    <p:embed/>
                  </p:oleObj>
                </mc:Choice>
                <mc:Fallback>
                  <p:oleObj name="Equation" r:id="rId16" imgW="164885" imgH="164885" progId="Equation.3">
                    <p:embed/>
                    <p:pic>
                      <p:nvPicPr>
                        <p:cNvPr id="0" name="Picture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5401" y="1974849"/>
                          <a:ext cx="457200" cy="4804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17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7618211"/>
              </p:ext>
            </p:extLst>
          </p:nvPr>
        </p:nvGraphicFramePr>
        <p:xfrm>
          <a:off x="187325" y="5334000"/>
          <a:ext cx="5372100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89" name="Equation" r:id="rId18" imgW="1879560" imgH="469800" progId="Equation.3">
                  <p:embed/>
                </p:oleObj>
              </mc:Choice>
              <mc:Fallback>
                <p:oleObj name="Equation" r:id="rId18" imgW="1879560" imgH="469800" progId="Equation.3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25" y="5334000"/>
                        <a:ext cx="5372100" cy="1343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185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783388" y="4064000"/>
            <a:ext cx="608012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7186" name="TextBox 41"/>
          <p:cNvSpPr txBox="1">
            <a:spLocks noChangeArrowheads="1"/>
          </p:cNvSpPr>
          <p:nvPr/>
        </p:nvSpPr>
        <p:spPr bwMode="auto">
          <a:xfrm>
            <a:off x="5867400" y="5486400"/>
            <a:ext cx="2590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distance from point to line</a:t>
            </a:r>
          </a:p>
        </p:txBody>
      </p:sp>
      <p:sp>
        <p:nvSpPr>
          <p:cNvPr id="43" name="Right Brace 42"/>
          <p:cNvSpPr/>
          <p:nvPr/>
        </p:nvSpPr>
        <p:spPr bwMode="auto">
          <a:xfrm>
            <a:off x="5638800" y="5334000"/>
            <a:ext cx="152400" cy="1219200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604084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  <a:latin typeface="Calibri" pitchFamily="34" charset="0"/>
              </a:rPr>
              <a:t>Kristen </a:t>
            </a:r>
            <a:r>
              <a:rPr lang="en-US" sz="1050" kern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05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33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Find linear function to separate positive and negative examples</a:t>
            </a: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181600" y="2286000"/>
          <a:ext cx="3351213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3" name="Equation" r:id="rId4" imgW="1701800" imgH="457200" progId="Equation.3">
                  <p:embed/>
                </p:oleObj>
              </mc:Choice>
              <mc:Fallback>
                <p:oleObj name="Equation" r:id="rId4" imgW="1701800" imgH="457200" progId="Equation.3">
                  <p:embed/>
                  <p:pic>
                    <p:nvPicPr>
                      <p:cNvPr id="0" name="Picture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286000"/>
                        <a:ext cx="3351213" cy="900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Oval 8"/>
          <p:cNvSpPr>
            <a:spLocks noChangeArrowheads="1"/>
          </p:cNvSpPr>
          <p:nvPr/>
        </p:nvSpPr>
        <p:spPr bwMode="auto">
          <a:xfrm>
            <a:off x="838200" y="3962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8" name="Oval 9"/>
          <p:cNvSpPr>
            <a:spLocks noChangeArrowheads="1"/>
          </p:cNvSpPr>
          <p:nvPr/>
        </p:nvSpPr>
        <p:spPr bwMode="auto">
          <a:xfrm>
            <a:off x="1524000" y="4038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9" name="Oval 10"/>
          <p:cNvSpPr>
            <a:spLocks noChangeArrowheads="1"/>
          </p:cNvSpPr>
          <p:nvPr/>
        </p:nvSpPr>
        <p:spPr bwMode="auto">
          <a:xfrm>
            <a:off x="1524000" y="4724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0" name="Oval 11"/>
          <p:cNvSpPr>
            <a:spLocks noChangeArrowheads="1"/>
          </p:cNvSpPr>
          <p:nvPr/>
        </p:nvSpPr>
        <p:spPr bwMode="auto">
          <a:xfrm>
            <a:off x="762000" y="4267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1" name="Oval 12"/>
          <p:cNvSpPr>
            <a:spLocks noChangeArrowheads="1"/>
          </p:cNvSpPr>
          <p:nvPr/>
        </p:nvSpPr>
        <p:spPr bwMode="auto">
          <a:xfrm>
            <a:off x="2286000" y="4114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2" name="Oval 13"/>
          <p:cNvSpPr>
            <a:spLocks noChangeArrowheads="1"/>
          </p:cNvSpPr>
          <p:nvPr/>
        </p:nvSpPr>
        <p:spPr bwMode="auto">
          <a:xfrm>
            <a:off x="2895600" y="4953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3" name="Oval 14"/>
          <p:cNvSpPr>
            <a:spLocks noChangeArrowheads="1"/>
          </p:cNvSpPr>
          <p:nvPr/>
        </p:nvSpPr>
        <p:spPr bwMode="auto">
          <a:xfrm>
            <a:off x="3124200" y="3048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4" name="Oval 15"/>
          <p:cNvSpPr>
            <a:spLocks noChangeArrowheads="1"/>
          </p:cNvSpPr>
          <p:nvPr/>
        </p:nvSpPr>
        <p:spPr bwMode="auto">
          <a:xfrm>
            <a:off x="3886200" y="3352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5" name="Oval 16"/>
          <p:cNvSpPr>
            <a:spLocks noChangeArrowheads="1"/>
          </p:cNvSpPr>
          <p:nvPr/>
        </p:nvSpPr>
        <p:spPr bwMode="auto">
          <a:xfrm>
            <a:off x="41148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6" name="Oval 17"/>
          <p:cNvSpPr>
            <a:spLocks noChangeArrowheads="1"/>
          </p:cNvSpPr>
          <p:nvPr/>
        </p:nvSpPr>
        <p:spPr bwMode="auto">
          <a:xfrm>
            <a:off x="34290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7" name="Oval 18"/>
          <p:cNvSpPr>
            <a:spLocks noChangeArrowheads="1"/>
          </p:cNvSpPr>
          <p:nvPr/>
        </p:nvSpPr>
        <p:spPr bwMode="auto">
          <a:xfrm>
            <a:off x="2667000" y="2743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8" name="Oval 19"/>
          <p:cNvSpPr>
            <a:spLocks noChangeArrowheads="1"/>
          </p:cNvSpPr>
          <p:nvPr/>
        </p:nvSpPr>
        <p:spPr bwMode="auto">
          <a:xfrm>
            <a:off x="4724400" y="4800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9" name="Oval 20"/>
          <p:cNvSpPr>
            <a:spLocks noChangeArrowheads="1"/>
          </p:cNvSpPr>
          <p:nvPr/>
        </p:nvSpPr>
        <p:spPr bwMode="auto">
          <a:xfrm>
            <a:off x="49530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90" name="Oval 21"/>
          <p:cNvSpPr>
            <a:spLocks noChangeArrowheads="1"/>
          </p:cNvSpPr>
          <p:nvPr/>
        </p:nvSpPr>
        <p:spPr bwMode="auto">
          <a:xfrm>
            <a:off x="2286000" y="5715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91" name="Oval 22"/>
          <p:cNvSpPr>
            <a:spLocks noChangeArrowheads="1"/>
          </p:cNvSpPr>
          <p:nvPr/>
        </p:nvSpPr>
        <p:spPr bwMode="auto">
          <a:xfrm>
            <a:off x="4114800" y="2514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92" name="Oval 23"/>
          <p:cNvSpPr>
            <a:spLocks noChangeArrowheads="1"/>
          </p:cNvSpPr>
          <p:nvPr/>
        </p:nvSpPr>
        <p:spPr bwMode="auto">
          <a:xfrm>
            <a:off x="5410200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80" name="Line 24"/>
          <p:cNvSpPr>
            <a:spLocks noChangeShapeType="1"/>
          </p:cNvSpPr>
          <p:nvPr/>
        </p:nvSpPr>
        <p:spPr bwMode="auto">
          <a:xfrm>
            <a:off x="1371600" y="2743200"/>
            <a:ext cx="3581400" cy="3581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94" name="Oval 25"/>
          <p:cNvSpPr>
            <a:spLocks noChangeArrowheads="1"/>
          </p:cNvSpPr>
          <p:nvPr/>
        </p:nvSpPr>
        <p:spPr bwMode="auto">
          <a:xfrm>
            <a:off x="2971800" y="213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95" name="Oval 26"/>
          <p:cNvSpPr>
            <a:spLocks noChangeArrowheads="1"/>
          </p:cNvSpPr>
          <p:nvPr/>
        </p:nvSpPr>
        <p:spPr bwMode="auto">
          <a:xfrm>
            <a:off x="3124200" y="6172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83" name="Text Box 27"/>
          <p:cNvSpPr txBox="1">
            <a:spLocks noChangeArrowheads="1"/>
          </p:cNvSpPr>
          <p:nvPr/>
        </p:nvSpPr>
        <p:spPr bwMode="auto">
          <a:xfrm>
            <a:off x="5699125" y="5297488"/>
            <a:ext cx="31400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Which line</a:t>
            </a:r>
            <a:br>
              <a:rPr lang="en-US" sz="2400">
                <a:solidFill>
                  <a:srgbClr val="000000"/>
                </a:solidFill>
                <a:cs typeface="Arial" pitchFamily="34" charset="0"/>
              </a:rPr>
            </a:b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is best?</a:t>
            </a:r>
          </a:p>
        </p:txBody>
      </p:sp>
      <p:sp>
        <p:nvSpPr>
          <p:cNvPr id="966684" name="Line 28"/>
          <p:cNvSpPr>
            <a:spLocks noChangeShapeType="1"/>
          </p:cNvSpPr>
          <p:nvPr/>
        </p:nvSpPr>
        <p:spPr bwMode="auto">
          <a:xfrm>
            <a:off x="1752600" y="2362200"/>
            <a:ext cx="2438400" cy="403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6685" name="Line 29"/>
          <p:cNvSpPr>
            <a:spLocks noChangeShapeType="1"/>
          </p:cNvSpPr>
          <p:nvPr/>
        </p:nvSpPr>
        <p:spPr bwMode="auto">
          <a:xfrm>
            <a:off x="2286000" y="1981200"/>
            <a:ext cx="1447800" cy="464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6686" name="Line 30"/>
          <p:cNvSpPr>
            <a:spLocks noChangeShapeType="1"/>
          </p:cNvSpPr>
          <p:nvPr/>
        </p:nvSpPr>
        <p:spPr bwMode="auto">
          <a:xfrm>
            <a:off x="1066800" y="3276600"/>
            <a:ext cx="4495800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hlinkClick r:id="rId6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</p:spTree>
    <p:extLst>
      <p:ext uri="{BB962C8B-B14F-4D97-AF65-F5344CB8AC3E}">
        <p14:creationId xmlns:p14="http://schemas.microsoft.com/office/powerpoint/2010/main" val="339431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80" grpId="0" animBg="1"/>
      <p:bldP spid="966683" grpId="0"/>
      <p:bldP spid="966684" grpId="0" animBg="1"/>
      <p:bldP spid="966685" grpId="0" animBg="1"/>
      <p:bldP spid="96668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 </a:t>
            </a:r>
          </a:p>
        </p:txBody>
      </p:sp>
      <p:sp>
        <p:nvSpPr>
          <p:cNvPr id="445443" name="Rectangle 3"/>
          <p:cNvSpPr>
            <a:spLocks noGrp="1" noChangeArrowheads="1"/>
          </p:cNvSpPr>
          <p:nvPr>
            <p:ph idx="1"/>
          </p:nvPr>
        </p:nvSpPr>
        <p:spPr>
          <a:xfrm>
            <a:off x="5410200" y="1371600"/>
            <a:ext cx="3733800" cy="48006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>
                <a:latin typeface="Arial" pitchFamily="34" charset="0"/>
              </a:rPr>
              <a:t>Discriminative classifier based on </a:t>
            </a:r>
            <a:r>
              <a:rPr lang="en-US" sz="2800" i="1" dirty="0">
                <a:latin typeface="Arial" pitchFamily="34" charset="0"/>
              </a:rPr>
              <a:t>optimal separating line (for 2d case)</a:t>
            </a:r>
          </a:p>
          <a:p>
            <a:endParaRPr lang="en-US" sz="2800" dirty="0">
              <a:latin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>
                <a:latin typeface="Arial" pitchFamily="34" charset="0"/>
              </a:rPr>
              <a:t>Maximize the </a:t>
            </a:r>
            <a:r>
              <a:rPr lang="en-US" sz="2800" i="1" dirty="0">
                <a:solidFill>
                  <a:srgbClr val="00B050"/>
                </a:solidFill>
                <a:latin typeface="Arial" pitchFamily="34" charset="0"/>
              </a:rPr>
              <a:t>margin</a:t>
            </a:r>
            <a:r>
              <a:rPr lang="en-US" sz="2800" i="1" dirty="0">
                <a:latin typeface="Arial" pitchFamily="34" charset="0"/>
              </a:rPr>
              <a:t> </a:t>
            </a:r>
            <a:r>
              <a:rPr lang="en-US" sz="2800" dirty="0">
                <a:latin typeface="Arial" pitchFamily="34" charset="0"/>
              </a:rPr>
              <a:t>between the positive and negative training examples</a:t>
            </a:r>
          </a:p>
        </p:txBody>
      </p:sp>
      <p:sp>
        <p:nvSpPr>
          <p:cNvPr id="61444" name="Oval 8"/>
          <p:cNvSpPr>
            <a:spLocks noChangeArrowheads="1"/>
          </p:cNvSpPr>
          <p:nvPr/>
        </p:nvSpPr>
        <p:spPr bwMode="auto">
          <a:xfrm>
            <a:off x="381000" y="3581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45" name="Oval 9"/>
          <p:cNvSpPr>
            <a:spLocks noChangeArrowheads="1"/>
          </p:cNvSpPr>
          <p:nvPr/>
        </p:nvSpPr>
        <p:spPr bwMode="auto">
          <a:xfrm>
            <a:off x="1066800" y="3657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46" name="Oval 10"/>
          <p:cNvSpPr>
            <a:spLocks noChangeArrowheads="1"/>
          </p:cNvSpPr>
          <p:nvPr/>
        </p:nvSpPr>
        <p:spPr bwMode="auto">
          <a:xfrm>
            <a:off x="1066800" y="4343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47" name="Oval 11"/>
          <p:cNvSpPr>
            <a:spLocks noChangeArrowheads="1"/>
          </p:cNvSpPr>
          <p:nvPr/>
        </p:nvSpPr>
        <p:spPr bwMode="auto">
          <a:xfrm>
            <a:off x="304800" y="3886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48" name="Oval 12"/>
          <p:cNvSpPr>
            <a:spLocks noChangeArrowheads="1"/>
          </p:cNvSpPr>
          <p:nvPr/>
        </p:nvSpPr>
        <p:spPr bwMode="auto">
          <a:xfrm>
            <a:off x="1828800" y="3733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49" name="Oval 13"/>
          <p:cNvSpPr>
            <a:spLocks noChangeArrowheads="1"/>
          </p:cNvSpPr>
          <p:nvPr/>
        </p:nvSpPr>
        <p:spPr bwMode="auto">
          <a:xfrm>
            <a:off x="2438400" y="4572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0" name="Oval 14"/>
          <p:cNvSpPr>
            <a:spLocks noChangeArrowheads="1"/>
          </p:cNvSpPr>
          <p:nvPr/>
        </p:nvSpPr>
        <p:spPr bwMode="auto">
          <a:xfrm>
            <a:off x="2667000" y="2667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1" name="Oval 15"/>
          <p:cNvSpPr>
            <a:spLocks noChangeArrowheads="1"/>
          </p:cNvSpPr>
          <p:nvPr/>
        </p:nvSpPr>
        <p:spPr bwMode="auto">
          <a:xfrm>
            <a:off x="3429000" y="2971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2" name="Oval 16"/>
          <p:cNvSpPr>
            <a:spLocks noChangeArrowheads="1"/>
          </p:cNvSpPr>
          <p:nvPr/>
        </p:nvSpPr>
        <p:spPr bwMode="auto">
          <a:xfrm>
            <a:off x="36576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3" name="Oval 17"/>
          <p:cNvSpPr>
            <a:spLocks noChangeArrowheads="1"/>
          </p:cNvSpPr>
          <p:nvPr/>
        </p:nvSpPr>
        <p:spPr bwMode="auto">
          <a:xfrm>
            <a:off x="29718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4" name="Oval 18"/>
          <p:cNvSpPr>
            <a:spLocks noChangeArrowheads="1"/>
          </p:cNvSpPr>
          <p:nvPr/>
        </p:nvSpPr>
        <p:spPr bwMode="auto">
          <a:xfrm>
            <a:off x="2209800" y="2362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5" name="Oval 19"/>
          <p:cNvSpPr>
            <a:spLocks noChangeArrowheads="1"/>
          </p:cNvSpPr>
          <p:nvPr/>
        </p:nvSpPr>
        <p:spPr bwMode="auto">
          <a:xfrm>
            <a:off x="4267200" y="4419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6" name="Oval 20"/>
          <p:cNvSpPr>
            <a:spLocks noChangeArrowheads="1"/>
          </p:cNvSpPr>
          <p:nvPr/>
        </p:nvSpPr>
        <p:spPr bwMode="auto">
          <a:xfrm>
            <a:off x="4495800" y="3276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7" name="Oval 21"/>
          <p:cNvSpPr>
            <a:spLocks noChangeArrowheads="1"/>
          </p:cNvSpPr>
          <p:nvPr/>
        </p:nvSpPr>
        <p:spPr bwMode="auto">
          <a:xfrm>
            <a:off x="1828800" y="5334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8" name="Oval 22"/>
          <p:cNvSpPr>
            <a:spLocks noChangeArrowheads="1"/>
          </p:cNvSpPr>
          <p:nvPr/>
        </p:nvSpPr>
        <p:spPr bwMode="auto">
          <a:xfrm>
            <a:off x="3657600" y="213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9" name="Oval 23"/>
          <p:cNvSpPr>
            <a:spLocks noChangeArrowheads="1"/>
          </p:cNvSpPr>
          <p:nvPr/>
        </p:nvSpPr>
        <p:spPr bwMode="auto">
          <a:xfrm>
            <a:off x="4953000" y="4191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60" name="Oval 25"/>
          <p:cNvSpPr>
            <a:spLocks noChangeArrowheads="1"/>
          </p:cNvSpPr>
          <p:nvPr/>
        </p:nvSpPr>
        <p:spPr bwMode="auto">
          <a:xfrm>
            <a:off x="2514600" y="1752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61" name="Oval 26"/>
          <p:cNvSpPr>
            <a:spLocks noChangeArrowheads="1"/>
          </p:cNvSpPr>
          <p:nvPr/>
        </p:nvSpPr>
        <p:spPr bwMode="auto">
          <a:xfrm>
            <a:off x="2667000" y="5791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" name="Line 30"/>
          <p:cNvSpPr>
            <a:spLocks noChangeShapeType="1"/>
          </p:cNvSpPr>
          <p:nvPr/>
        </p:nvSpPr>
        <p:spPr bwMode="auto">
          <a:xfrm>
            <a:off x="457200" y="2209800"/>
            <a:ext cx="3581400" cy="40386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838200" y="1600200"/>
            <a:ext cx="3962400" cy="4343400"/>
            <a:chOff x="4724400" y="1600200"/>
            <a:chExt cx="3962400" cy="4343400"/>
          </a:xfrm>
        </p:grpSpPr>
        <p:sp>
          <p:nvSpPr>
            <p:cNvPr id="61465" name="Line 30"/>
            <p:cNvSpPr>
              <a:spLocks noChangeShapeType="1"/>
            </p:cNvSpPr>
            <p:nvPr/>
          </p:nvSpPr>
          <p:spPr bwMode="auto">
            <a:xfrm>
              <a:off x="5029200" y="1600200"/>
              <a:ext cx="3657600" cy="396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66" name="Line 30"/>
            <p:cNvSpPr>
              <a:spLocks noChangeShapeType="1"/>
            </p:cNvSpPr>
            <p:nvPr/>
          </p:nvSpPr>
          <p:spPr bwMode="auto">
            <a:xfrm>
              <a:off x="4724400" y="1981200"/>
              <a:ext cx="3657600" cy="396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 flipV="1">
            <a:off x="1295400" y="2514600"/>
            <a:ext cx="685800" cy="60960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 type="arrow" w="med" len="med"/>
            <a:tailEnd type="arrow" w="med" len="med"/>
          </a:ln>
        </p:spPr>
      </p:cxnSp>
      <p:sp>
        <p:nvSpPr>
          <p:cNvPr id="28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hlinkClick r:id="rId3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</p:spTree>
    <p:extLst>
      <p:ext uri="{BB962C8B-B14F-4D97-AF65-F5344CB8AC3E}">
        <p14:creationId xmlns:p14="http://schemas.microsoft.com/office/powerpoint/2010/main" val="336472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85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/>
              <a:t>Want line that maximizes the margin.</a:t>
            </a:r>
          </a:p>
        </p:txBody>
      </p:sp>
      <p:graphicFrame>
        <p:nvGraphicFramePr>
          <p:cNvPr id="1104900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776788" y="2057400"/>
          <a:ext cx="4367212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8" name="Equation" r:id="rId4" imgW="2336800" imgH="457200" progId="Equation.3">
                  <p:embed/>
                </p:oleObj>
              </mc:Choice>
              <mc:Fallback>
                <p:oleObj name="Equation" r:id="rId4" imgW="2336800" imgH="457200" progId="Equation.3">
                  <p:embed/>
                  <p:pic>
                    <p:nvPicPr>
                      <p:cNvPr id="0" name="Picture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788" y="2057400"/>
                        <a:ext cx="4367212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4901" name="Rectangle 5"/>
          <p:cNvSpPr>
            <a:spLocks noChangeArrowheads="1"/>
          </p:cNvSpPr>
          <p:nvPr/>
        </p:nvSpPr>
        <p:spPr bwMode="auto">
          <a:xfrm>
            <a:off x="3657600" y="5470525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Margin</a:t>
            </a:r>
          </a:p>
        </p:txBody>
      </p:sp>
      <p:sp>
        <p:nvSpPr>
          <p:cNvPr id="4103" name="Oval 6"/>
          <p:cNvSpPr>
            <a:spLocks noChangeArrowheads="1"/>
          </p:cNvSpPr>
          <p:nvPr/>
        </p:nvSpPr>
        <p:spPr bwMode="auto">
          <a:xfrm>
            <a:off x="658813" y="3614738"/>
            <a:ext cx="125412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04" name="Oval 7"/>
          <p:cNvSpPr>
            <a:spLocks noChangeArrowheads="1"/>
          </p:cNvSpPr>
          <p:nvPr/>
        </p:nvSpPr>
        <p:spPr bwMode="auto">
          <a:xfrm>
            <a:off x="1227138" y="3676650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05" name="Oval 8"/>
          <p:cNvSpPr>
            <a:spLocks noChangeArrowheads="1"/>
          </p:cNvSpPr>
          <p:nvPr/>
        </p:nvSpPr>
        <p:spPr bwMode="auto">
          <a:xfrm>
            <a:off x="1227138" y="4232275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06" name="Oval 9"/>
          <p:cNvSpPr>
            <a:spLocks noChangeArrowheads="1"/>
          </p:cNvSpPr>
          <p:nvPr/>
        </p:nvSpPr>
        <p:spPr bwMode="auto">
          <a:xfrm>
            <a:off x="595313" y="3860800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07" name="Oval 10"/>
          <p:cNvSpPr>
            <a:spLocks noChangeArrowheads="1"/>
          </p:cNvSpPr>
          <p:nvPr/>
        </p:nvSpPr>
        <p:spPr bwMode="auto">
          <a:xfrm>
            <a:off x="2555875" y="28733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08" name="Oval 11"/>
          <p:cNvSpPr>
            <a:spLocks noChangeArrowheads="1"/>
          </p:cNvSpPr>
          <p:nvPr/>
        </p:nvSpPr>
        <p:spPr bwMode="auto">
          <a:xfrm>
            <a:off x="3187700" y="3121025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09" name="Oval 12"/>
          <p:cNvSpPr>
            <a:spLocks noChangeArrowheads="1"/>
          </p:cNvSpPr>
          <p:nvPr/>
        </p:nvSpPr>
        <p:spPr bwMode="auto">
          <a:xfrm>
            <a:off x="3378200" y="3676650"/>
            <a:ext cx="125413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10" name="Oval 13"/>
          <p:cNvSpPr>
            <a:spLocks noChangeArrowheads="1"/>
          </p:cNvSpPr>
          <p:nvPr/>
        </p:nvSpPr>
        <p:spPr bwMode="auto">
          <a:xfrm>
            <a:off x="2176463" y="2627313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11" name="Oval 14"/>
          <p:cNvSpPr>
            <a:spLocks noChangeArrowheads="1"/>
          </p:cNvSpPr>
          <p:nvPr/>
        </p:nvSpPr>
        <p:spPr bwMode="auto">
          <a:xfrm>
            <a:off x="3883025" y="4292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12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13" name="Oval 16"/>
          <p:cNvSpPr>
            <a:spLocks noChangeArrowheads="1"/>
          </p:cNvSpPr>
          <p:nvPr/>
        </p:nvSpPr>
        <p:spPr bwMode="auto">
          <a:xfrm>
            <a:off x="1860550" y="5033963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14" name="Oval 17"/>
          <p:cNvSpPr>
            <a:spLocks noChangeArrowheads="1"/>
          </p:cNvSpPr>
          <p:nvPr/>
        </p:nvSpPr>
        <p:spPr bwMode="auto">
          <a:xfrm>
            <a:off x="3378200" y="24415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15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16" name="Line 19"/>
          <p:cNvSpPr>
            <a:spLocks noChangeShapeType="1"/>
          </p:cNvSpPr>
          <p:nvPr/>
        </p:nvSpPr>
        <p:spPr bwMode="auto">
          <a:xfrm>
            <a:off x="1417638" y="244157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17" name="Oval 20"/>
          <p:cNvSpPr>
            <a:spLocks noChangeArrowheads="1"/>
          </p:cNvSpPr>
          <p:nvPr/>
        </p:nvSpPr>
        <p:spPr bwMode="auto">
          <a:xfrm>
            <a:off x="2428875" y="2133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18" name="Oval 21"/>
          <p:cNvSpPr>
            <a:spLocks noChangeArrowheads="1"/>
          </p:cNvSpPr>
          <p:nvPr/>
        </p:nvSpPr>
        <p:spPr bwMode="auto">
          <a:xfrm>
            <a:off x="2555875" y="5403850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8" name="Line 22"/>
          <p:cNvSpPr>
            <a:spLocks noChangeShapeType="1"/>
          </p:cNvSpPr>
          <p:nvPr/>
        </p:nvSpPr>
        <p:spPr bwMode="auto">
          <a:xfrm>
            <a:off x="1101725" y="268922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04919" name="Line 23"/>
          <p:cNvSpPr>
            <a:spLocks noChangeShapeType="1"/>
          </p:cNvSpPr>
          <p:nvPr/>
        </p:nvSpPr>
        <p:spPr bwMode="auto">
          <a:xfrm>
            <a:off x="1733550" y="2257425"/>
            <a:ext cx="2212975" cy="28384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21" name="Oval 24"/>
          <p:cNvSpPr>
            <a:spLocks noChangeArrowheads="1"/>
          </p:cNvSpPr>
          <p:nvPr/>
        </p:nvSpPr>
        <p:spPr bwMode="auto">
          <a:xfrm>
            <a:off x="1860550" y="3738563"/>
            <a:ext cx="125413" cy="1222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22" name="Oval 25"/>
          <p:cNvSpPr>
            <a:spLocks noChangeArrowheads="1"/>
          </p:cNvSpPr>
          <p:nvPr/>
        </p:nvSpPr>
        <p:spPr bwMode="auto">
          <a:xfrm>
            <a:off x="2365375" y="4416425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23" name="Oval 26"/>
          <p:cNvSpPr>
            <a:spLocks noChangeArrowheads="1"/>
          </p:cNvSpPr>
          <p:nvPr/>
        </p:nvSpPr>
        <p:spPr bwMode="auto">
          <a:xfrm>
            <a:off x="2808288" y="3676650"/>
            <a:ext cx="127000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3" name="Line 27"/>
          <p:cNvSpPr>
            <a:spLocks noChangeShapeType="1"/>
          </p:cNvSpPr>
          <p:nvPr/>
        </p:nvSpPr>
        <p:spPr bwMode="auto">
          <a:xfrm flipV="1">
            <a:off x="3378200" y="5157788"/>
            <a:ext cx="631825" cy="493712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04924" name="Freeform 28"/>
          <p:cNvSpPr>
            <a:spLocks/>
          </p:cNvSpPr>
          <p:nvPr/>
        </p:nvSpPr>
        <p:spPr bwMode="auto">
          <a:xfrm>
            <a:off x="815975" y="3984625"/>
            <a:ext cx="1044575" cy="1406525"/>
          </a:xfrm>
          <a:custGeom>
            <a:avLst/>
            <a:gdLst>
              <a:gd name="T0" fmla="*/ 792 w 792"/>
              <a:gd name="T1" fmla="*/ 0 h 1094"/>
              <a:gd name="T2" fmla="*/ 408 w 792"/>
              <a:gd name="T3" fmla="*/ 720 h 1094"/>
              <a:gd name="T4" fmla="*/ 0 w 792"/>
              <a:gd name="T5" fmla="*/ 1094 h 1094"/>
              <a:gd name="T6" fmla="*/ 0 60000 65536"/>
              <a:gd name="T7" fmla="*/ 0 60000 65536"/>
              <a:gd name="T8" fmla="*/ 0 60000 65536"/>
              <a:gd name="T9" fmla="*/ 0 w 792"/>
              <a:gd name="T10" fmla="*/ 0 h 1094"/>
              <a:gd name="T11" fmla="*/ 792 w 792"/>
              <a:gd name="T12" fmla="*/ 1094 h 10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5" name="Freeform 29"/>
          <p:cNvSpPr>
            <a:spLocks/>
          </p:cNvSpPr>
          <p:nvPr/>
        </p:nvSpPr>
        <p:spPr bwMode="auto">
          <a:xfrm>
            <a:off x="784225" y="4664075"/>
            <a:ext cx="1517650" cy="739775"/>
          </a:xfrm>
          <a:custGeom>
            <a:avLst/>
            <a:gdLst>
              <a:gd name="T0" fmla="*/ 1152 w 1152"/>
              <a:gd name="T1" fmla="*/ 0 h 576"/>
              <a:gd name="T2" fmla="*/ 559 w 1152"/>
              <a:gd name="T3" fmla="*/ 329 h 576"/>
              <a:gd name="T4" fmla="*/ 0 w 1152"/>
              <a:gd name="T5" fmla="*/ 576 h 576"/>
              <a:gd name="T6" fmla="*/ 0 60000 65536"/>
              <a:gd name="T7" fmla="*/ 0 60000 65536"/>
              <a:gd name="T8" fmla="*/ 0 60000 65536"/>
              <a:gd name="T9" fmla="*/ 0 w 1152"/>
              <a:gd name="T10" fmla="*/ 0 h 576"/>
              <a:gd name="T11" fmla="*/ 1152 w 1152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6" name="Freeform 30"/>
          <p:cNvSpPr>
            <a:spLocks/>
          </p:cNvSpPr>
          <p:nvPr/>
        </p:nvSpPr>
        <p:spPr bwMode="auto">
          <a:xfrm>
            <a:off x="815975" y="3922713"/>
            <a:ext cx="1865313" cy="1468437"/>
          </a:xfrm>
          <a:custGeom>
            <a:avLst/>
            <a:gdLst>
              <a:gd name="T0" fmla="*/ 1416 w 1416"/>
              <a:gd name="T1" fmla="*/ 0 h 1142"/>
              <a:gd name="T2" fmla="*/ 699 w 1416"/>
              <a:gd name="T3" fmla="*/ 669 h 1142"/>
              <a:gd name="T4" fmla="*/ 0 w 1416"/>
              <a:gd name="T5" fmla="*/ 1142 h 1142"/>
              <a:gd name="T6" fmla="*/ 0 60000 65536"/>
              <a:gd name="T7" fmla="*/ 0 60000 65536"/>
              <a:gd name="T8" fmla="*/ 0 60000 65536"/>
              <a:gd name="T9" fmla="*/ 0 w 1416"/>
              <a:gd name="T10" fmla="*/ 0 h 1142"/>
              <a:gd name="T11" fmla="*/ 1416 w 1416"/>
              <a:gd name="T12" fmla="*/ 1142 h 1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7" name="Text Box 31"/>
          <p:cNvSpPr txBox="1">
            <a:spLocks noChangeArrowheads="1"/>
          </p:cNvSpPr>
          <p:nvPr/>
        </p:nvSpPr>
        <p:spPr bwMode="auto">
          <a:xfrm>
            <a:off x="76200" y="5359400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Support vectors</a:t>
            </a:r>
          </a:p>
        </p:txBody>
      </p:sp>
      <p:sp>
        <p:nvSpPr>
          <p:cNvPr id="1104928" name="Oval 32"/>
          <p:cNvSpPr>
            <a:spLocks noChangeArrowheads="1"/>
          </p:cNvSpPr>
          <p:nvPr/>
        </p:nvSpPr>
        <p:spPr bwMode="auto">
          <a:xfrm>
            <a:off x="1733550" y="3614738"/>
            <a:ext cx="379413" cy="369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9" name="Oval 33"/>
          <p:cNvSpPr>
            <a:spLocks noChangeArrowheads="1"/>
          </p:cNvSpPr>
          <p:nvPr/>
        </p:nvSpPr>
        <p:spPr bwMode="auto">
          <a:xfrm>
            <a:off x="2681288" y="3552825"/>
            <a:ext cx="379412" cy="369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30" name="Oval 34"/>
          <p:cNvSpPr>
            <a:spLocks noChangeArrowheads="1"/>
          </p:cNvSpPr>
          <p:nvPr/>
        </p:nvSpPr>
        <p:spPr bwMode="auto">
          <a:xfrm>
            <a:off x="2239963" y="4292600"/>
            <a:ext cx="379412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32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hlinkClick r:id="rId6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1104935" name="Text Box 39"/>
          <p:cNvSpPr txBox="1">
            <a:spLocks noChangeArrowheads="1"/>
          </p:cNvSpPr>
          <p:nvPr/>
        </p:nvSpPr>
        <p:spPr bwMode="auto">
          <a:xfrm>
            <a:off x="4724400" y="3154363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For support, vectors, </a:t>
            </a:r>
          </a:p>
        </p:txBody>
      </p:sp>
      <p:graphicFrame>
        <p:nvGraphicFramePr>
          <p:cNvPr id="1104936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391400" y="3124200"/>
          <a:ext cx="1752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9" name="Equation" r:id="rId7" imgW="876300" imgH="228600" progId="Equation.3">
                  <p:embed/>
                </p:oleObj>
              </mc:Choice>
              <mc:Fallback>
                <p:oleObj name="Equation" r:id="rId7" imgW="876300" imgH="228600" progId="Equation.3">
                  <p:embed/>
                  <p:pic>
                    <p:nvPicPr>
                      <p:cNvPr id="0" name="Picture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124200"/>
                        <a:ext cx="17526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 Box 9"/>
          <p:cNvSpPr txBox="1">
            <a:spLocks noChangeArrowheads="1"/>
          </p:cNvSpPr>
          <p:nvPr/>
        </p:nvSpPr>
        <p:spPr bwMode="auto">
          <a:xfrm rot="3054962">
            <a:off x="-32544" y="2023269"/>
            <a:ext cx="1493838" cy="431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>
                <a:solidFill>
                  <a:srgbClr val="002060"/>
                </a:solidFill>
                <a:latin typeface="Tahoma" pitchFamily="34" charset="0"/>
                <a:ea typeface="SimSun" pitchFamily="2" charset="-122"/>
              </a:rPr>
              <a:t>wx+b=-1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 rot="3244702">
            <a:off x="246857" y="1647031"/>
            <a:ext cx="1485900" cy="4302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 dirty="0" err="1">
                <a:solidFill>
                  <a:srgbClr val="000000"/>
                </a:solidFill>
                <a:latin typeface="Tahoma" pitchFamily="34" charset="0"/>
                <a:ea typeface="SimSun" pitchFamily="2" charset="-122"/>
              </a:rPr>
              <a:t>wx+b</a:t>
            </a:r>
            <a:r>
              <a:rPr lang="en-US" altLang="zh-CN" sz="2200" dirty="0">
                <a:solidFill>
                  <a:srgbClr val="000000"/>
                </a:solidFill>
                <a:latin typeface="Tahoma" pitchFamily="34" charset="0"/>
                <a:ea typeface="SimSun" pitchFamily="2" charset="-122"/>
              </a:rPr>
              <a:t>=0</a:t>
            </a: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 rot="3198884">
            <a:off x="621506" y="1545432"/>
            <a:ext cx="1558925" cy="4302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>
                <a:solidFill>
                  <a:srgbClr val="C00000"/>
                </a:solidFill>
                <a:latin typeface="Tahoma" pitchFamily="34" charset="0"/>
                <a:ea typeface="SimSun" pitchFamily="2" charset="-122"/>
              </a:rPr>
              <a:t>wx+b=1</a:t>
            </a:r>
          </a:p>
        </p:txBody>
      </p:sp>
    </p:spTree>
    <p:extLst>
      <p:ext uri="{BB962C8B-B14F-4D97-AF65-F5344CB8AC3E}">
        <p14:creationId xmlns:p14="http://schemas.microsoft.com/office/powerpoint/2010/main" val="342421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4901" grpId="0"/>
      <p:bldP spid="1104918" grpId="0" animBg="1"/>
      <p:bldP spid="1104919" grpId="0" animBg="1"/>
      <p:bldP spid="1104923" grpId="0" animBg="1"/>
      <p:bldP spid="1104924" grpId="0" animBg="1"/>
      <p:bldP spid="1104925" grpId="0" animBg="1"/>
      <p:bldP spid="1104926" grpId="0" animBg="1"/>
      <p:bldP spid="1104927" grpId="0"/>
      <p:bldP spid="1104928" grpId="0" animBg="1"/>
      <p:bldP spid="1104929" grpId="0" animBg="1"/>
      <p:bldP spid="1104930" grpId="0" animBg="1"/>
      <p:bldP spid="1104935" grpId="0"/>
      <p:bldP spid="41" grpId="0"/>
      <p:bldP spid="42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2"/>
          <p:cNvSpPr>
            <a:spLocks noGrp="1" noChangeArrowheads="1"/>
          </p:cNvSpPr>
          <p:nvPr>
            <p:ph idx="1"/>
          </p:nvPr>
        </p:nvSpPr>
        <p:spPr>
          <a:xfrm>
            <a:off x="457200" y="944564"/>
            <a:ext cx="8229600" cy="5181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Given a feature representation for images, how do we learn a model for distinguishing features from different classes?</a:t>
            </a:r>
          </a:p>
        </p:txBody>
      </p:sp>
      <p:pic>
        <p:nvPicPr>
          <p:cNvPr id="15364" name="Picture 4" descr="zeb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4495800"/>
            <a:ext cx="251460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okap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4958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4267200" y="3276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4495800" y="28194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105400" y="2743200"/>
            <a:ext cx="78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Zebra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5105400" y="3124200"/>
            <a:ext cx="125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Non-zebra</a:t>
            </a:r>
          </a:p>
        </p:txBody>
      </p:sp>
      <p:sp>
        <p:nvSpPr>
          <p:cNvPr id="15372" name="Freeform 12"/>
          <p:cNvSpPr>
            <a:spLocks/>
          </p:cNvSpPr>
          <p:nvPr/>
        </p:nvSpPr>
        <p:spPr bwMode="auto">
          <a:xfrm>
            <a:off x="2590800" y="2895600"/>
            <a:ext cx="2819400" cy="317500"/>
          </a:xfrm>
          <a:custGeom>
            <a:avLst/>
            <a:gdLst>
              <a:gd name="T0" fmla="*/ 0 w 1776"/>
              <a:gd name="T1" fmla="*/ 2147483647 h 200"/>
              <a:gd name="T2" fmla="*/ 2147483647 w 1776"/>
              <a:gd name="T3" fmla="*/ 2147483647 h 200"/>
              <a:gd name="T4" fmla="*/ 2147483647 w 1776"/>
              <a:gd name="T5" fmla="*/ 2147483647 h 200"/>
              <a:gd name="T6" fmla="*/ 2147483647 w 1776"/>
              <a:gd name="T7" fmla="*/ 2147483647 h 200"/>
              <a:gd name="T8" fmla="*/ 2147483647 w 1776"/>
              <a:gd name="T9" fmla="*/ 2147483647 h 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76"/>
              <a:gd name="T16" fmla="*/ 0 h 200"/>
              <a:gd name="T17" fmla="*/ 1776 w 1776"/>
              <a:gd name="T18" fmla="*/ 200 h 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76" h="200">
                <a:moveTo>
                  <a:pt x="0" y="56"/>
                </a:moveTo>
                <a:cubicBezTo>
                  <a:pt x="164" y="28"/>
                  <a:pt x="328" y="0"/>
                  <a:pt x="480" y="8"/>
                </a:cubicBezTo>
                <a:cubicBezTo>
                  <a:pt x="632" y="16"/>
                  <a:pt x="776" y="72"/>
                  <a:pt x="912" y="104"/>
                </a:cubicBezTo>
                <a:cubicBezTo>
                  <a:pt x="1048" y="136"/>
                  <a:pt x="1152" y="200"/>
                  <a:pt x="1296" y="200"/>
                </a:cubicBezTo>
                <a:cubicBezTo>
                  <a:pt x="1440" y="200"/>
                  <a:pt x="1608" y="152"/>
                  <a:pt x="1776" y="10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cxnSp>
        <p:nvCxnSpPr>
          <p:cNvPr id="15373" name="AutoShape 13"/>
          <p:cNvCxnSpPr>
            <a:cxnSpLocks noChangeShapeType="1"/>
            <a:endCxn id="15367" idx="7"/>
          </p:cNvCxnSpPr>
          <p:nvPr/>
        </p:nvCxnSpPr>
        <p:spPr bwMode="auto">
          <a:xfrm rot="5400000" flipH="1">
            <a:off x="5218907" y="2324894"/>
            <a:ext cx="1828800" cy="2884487"/>
          </a:xfrm>
          <a:prstGeom prst="curvedConnector3">
            <a:avLst>
              <a:gd name="adj1" fmla="val 114324"/>
            </a:avLst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cxnSp>
        <p:nvCxnSpPr>
          <p:cNvPr id="15374" name="AutoShape 14"/>
          <p:cNvCxnSpPr>
            <a:cxnSpLocks noChangeShapeType="1"/>
            <a:endCxn id="15366" idx="2"/>
          </p:cNvCxnSpPr>
          <p:nvPr/>
        </p:nvCxnSpPr>
        <p:spPr bwMode="auto">
          <a:xfrm rot="-5400000">
            <a:off x="2155825" y="2593975"/>
            <a:ext cx="1314450" cy="2908300"/>
          </a:xfrm>
          <a:prstGeom prst="curvedConnector2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pic>
        <p:nvPicPr>
          <p:cNvPr id="15375" name="Picture 15" descr="00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4495800"/>
            <a:ext cx="2590800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377" name="AutoShape 17"/>
          <p:cNvCxnSpPr>
            <a:cxnSpLocks noChangeShapeType="1"/>
          </p:cNvCxnSpPr>
          <p:nvPr/>
        </p:nvCxnSpPr>
        <p:spPr bwMode="auto">
          <a:xfrm rot="-5400000">
            <a:off x="4131469" y="4036219"/>
            <a:ext cx="1123950" cy="366712"/>
          </a:xfrm>
          <a:prstGeom prst="curvedConnector3">
            <a:avLst>
              <a:gd name="adj1" fmla="val 49153"/>
            </a:avLst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sp>
        <p:nvSpPr>
          <p:cNvPr id="15378" name="Oval 18"/>
          <p:cNvSpPr>
            <a:spLocks noChangeArrowheads="1"/>
          </p:cNvSpPr>
          <p:nvPr/>
        </p:nvSpPr>
        <p:spPr bwMode="auto">
          <a:xfrm>
            <a:off x="4800600" y="3429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1371600" y="2667000"/>
            <a:ext cx="1136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Decision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boundary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92163"/>
          </a:xfrm>
        </p:spPr>
        <p:txBody>
          <a:bodyPr/>
          <a:lstStyle/>
          <a:p>
            <a:pPr eaLnBrk="1" hangingPunct="1"/>
            <a:r>
              <a:rPr lang="en-GB" altLang="en-US" dirty="0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02041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82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85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/>
              <a:t>Want line that maximizes the margin.</a:t>
            </a:r>
          </a:p>
        </p:txBody>
      </p:sp>
      <p:graphicFrame>
        <p:nvGraphicFramePr>
          <p:cNvPr id="819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776788" y="2057400"/>
          <a:ext cx="4367212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25" name="Equation" r:id="rId4" imgW="2336800" imgH="457200" progId="Equation.3">
                  <p:embed/>
                </p:oleObj>
              </mc:Choice>
              <mc:Fallback>
                <p:oleObj name="Equation" r:id="rId4" imgW="2336800" imgH="457200" progId="Equation.3">
                  <p:embed/>
                  <p:pic>
                    <p:nvPicPr>
                      <p:cNvPr id="0" name="Picture 1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788" y="2057400"/>
                        <a:ext cx="4367212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2" name="Oval 6"/>
          <p:cNvSpPr>
            <a:spLocks noChangeArrowheads="1"/>
          </p:cNvSpPr>
          <p:nvPr/>
        </p:nvSpPr>
        <p:spPr bwMode="auto">
          <a:xfrm>
            <a:off x="658813" y="3614738"/>
            <a:ext cx="125412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03" name="Oval 7"/>
          <p:cNvSpPr>
            <a:spLocks noChangeArrowheads="1"/>
          </p:cNvSpPr>
          <p:nvPr/>
        </p:nvSpPr>
        <p:spPr bwMode="auto">
          <a:xfrm>
            <a:off x="1227138" y="3676650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04" name="Oval 8"/>
          <p:cNvSpPr>
            <a:spLocks noChangeArrowheads="1"/>
          </p:cNvSpPr>
          <p:nvPr/>
        </p:nvSpPr>
        <p:spPr bwMode="auto">
          <a:xfrm>
            <a:off x="1227138" y="4232275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05" name="Oval 9"/>
          <p:cNvSpPr>
            <a:spLocks noChangeArrowheads="1"/>
          </p:cNvSpPr>
          <p:nvPr/>
        </p:nvSpPr>
        <p:spPr bwMode="auto">
          <a:xfrm>
            <a:off x="595313" y="3860800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06" name="Oval 10"/>
          <p:cNvSpPr>
            <a:spLocks noChangeArrowheads="1"/>
          </p:cNvSpPr>
          <p:nvPr/>
        </p:nvSpPr>
        <p:spPr bwMode="auto">
          <a:xfrm>
            <a:off x="2555875" y="28733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07" name="Oval 11"/>
          <p:cNvSpPr>
            <a:spLocks noChangeArrowheads="1"/>
          </p:cNvSpPr>
          <p:nvPr/>
        </p:nvSpPr>
        <p:spPr bwMode="auto">
          <a:xfrm>
            <a:off x="3187700" y="3121025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08" name="Oval 12"/>
          <p:cNvSpPr>
            <a:spLocks noChangeArrowheads="1"/>
          </p:cNvSpPr>
          <p:nvPr/>
        </p:nvSpPr>
        <p:spPr bwMode="auto">
          <a:xfrm>
            <a:off x="3378200" y="3676650"/>
            <a:ext cx="125413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09" name="Oval 13"/>
          <p:cNvSpPr>
            <a:spLocks noChangeArrowheads="1"/>
          </p:cNvSpPr>
          <p:nvPr/>
        </p:nvSpPr>
        <p:spPr bwMode="auto">
          <a:xfrm>
            <a:off x="2176463" y="2627313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10" name="Oval 14"/>
          <p:cNvSpPr>
            <a:spLocks noChangeArrowheads="1"/>
          </p:cNvSpPr>
          <p:nvPr/>
        </p:nvSpPr>
        <p:spPr bwMode="auto">
          <a:xfrm>
            <a:off x="3883025" y="4292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11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12" name="Oval 16"/>
          <p:cNvSpPr>
            <a:spLocks noChangeArrowheads="1"/>
          </p:cNvSpPr>
          <p:nvPr/>
        </p:nvSpPr>
        <p:spPr bwMode="auto">
          <a:xfrm>
            <a:off x="1860550" y="5033963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13" name="Oval 17"/>
          <p:cNvSpPr>
            <a:spLocks noChangeArrowheads="1"/>
          </p:cNvSpPr>
          <p:nvPr/>
        </p:nvSpPr>
        <p:spPr bwMode="auto">
          <a:xfrm>
            <a:off x="3378200" y="24415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14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15" name="Line 19"/>
          <p:cNvSpPr>
            <a:spLocks noChangeShapeType="1"/>
          </p:cNvSpPr>
          <p:nvPr/>
        </p:nvSpPr>
        <p:spPr bwMode="auto">
          <a:xfrm>
            <a:off x="1417638" y="244157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16" name="Oval 20"/>
          <p:cNvSpPr>
            <a:spLocks noChangeArrowheads="1"/>
          </p:cNvSpPr>
          <p:nvPr/>
        </p:nvSpPr>
        <p:spPr bwMode="auto">
          <a:xfrm>
            <a:off x="2428875" y="2133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17" name="Oval 21"/>
          <p:cNvSpPr>
            <a:spLocks noChangeArrowheads="1"/>
          </p:cNvSpPr>
          <p:nvPr/>
        </p:nvSpPr>
        <p:spPr bwMode="auto">
          <a:xfrm>
            <a:off x="2555875" y="5403850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18" name="Line 22"/>
          <p:cNvSpPr>
            <a:spLocks noChangeShapeType="1"/>
          </p:cNvSpPr>
          <p:nvPr/>
        </p:nvSpPr>
        <p:spPr bwMode="auto">
          <a:xfrm>
            <a:off x="1101725" y="268922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19" name="Line 23"/>
          <p:cNvSpPr>
            <a:spLocks noChangeShapeType="1"/>
          </p:cNvSpPr>
          <p:nvPr/>
        </p:nvSpPr>
        <p:spPr bwMode="auto">
          <a:xfrm>
            <a:off x="1733550" y="2257425"/>
            <a:ext cx="2212975" cy="28384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20" name="Oval 24"/>
          <p:cNvSpPr>
            <a:spLocks noChangeArrowheads="1"/>
          </p:cNvSpPr>
          <p:nvPr/>
        </p:nvSpPr>
        <p:spPr bwMode="auto">
          <a:xfrm>
            <a:off x="1860550" y="3738563"/>
            <a:ext cx="125413" cy="1222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21" name="Oval 25"/>
          <p:cNvSpPr>
            <a:spLocks noChangeArrowheads="1"/>
          </p:cNvSpPr>
          <p:nvPr/>
        </p:nvSpPr>
        <p:spPr bwMode="auto">
          <a:xfrm>
            <a:off x="2365375" y="4416425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22" name="Oval 26"/>
          <p:cNvSpPr>
            <a:spLocks noChangeArrowheads="1"/>
          </p:cNvSpPr>
          <p:nvPr/>
        </p:nvSpPr>
        <p:spPr bwMode="auto">
          <a:xfrm>
            <a:off x="2808288" y="3676650"/>
            <a:ext cx="127000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23" name="Line 27"/>
          <p:cNvSpPr>
            <a:spLocks noChangeShapeType="1"/>
          </p:cNvSpPr>
          <p:nvPr/>
        </p:nvSpPr>
        <p:spPr bwMode="auto">
          <a:xfrm flipV="1">
            <a:off x="3378200" y="5157788"/>
            <a:ext cx="631825" cy="493712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24" name="Freeform 28"/>
          <p:cNvSpPr>
            <a:spLocks/>
          </p:cNvSpPr>
          <p:nvPr/>
        </p:nvSpPr>
        <p:spPr bwMode="auto">
          <a:xfrm>
            <a:off x="815975" y="3984625"/>
            <a:ext cx="1044575" cy="1406525"/>
          </a:xfrm>
          <a:custGeom>
            <a:avLst/>
            <a:gdLst>
              <a:gd name="T0" fmla="*/ 792 w 792"/>
              <a:gd name="T1" fmla="*/ 0 h 1094"/>
              <a:gd name="T2" fmla="*/ 408 w 792"/>
              <a:gd name="T3" fmla="*/ 720 h 1094"/>
              <a:gd name="T4" fmla="*/ 0 w 792"/>
              <a:gd name="T5" fmla="*/ 1094 h 1094"/>
              <a:gd name="T6" fmla="*/ 0 60000 65536"/>
              <a:gd name="T7" fmla="*/ 0 60000 65536"/>
              <a:gd name="T8" fmla="*/ 0 60000 65536"/>
              <a:gd name="T9" fmla="*/ 0 w 792"/>
              <a:gd name="T10" fmla="*/ 0 h 1094"/>
              <a:gd name="T11" fmla="*/ 792 w 792"/>
              <a:gd name="T12" fmla="*/ 1094 h 10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25" name="Freeform 29"/>
          <p:cNvSpPr>
            <a:spLocks/>
          </p:cNvSpPr>
          <p:nvPr/>
        </p:nvSpPr>
        <p:spPr bwMode="auto">
          <a:xfrm>
            <a:off x="784225" y="4664075"/>
            <a:ext cx="1517650" cy="739775"/>
          </a:xfrm>
          <a:custGeom>
            <a:avLst/>
            <a:gdLst>
              <a:gd name="T0" fmla="*/ 1152 w 1152"/>
              <a:gd name="T1" fmla="*/ 0 h 576"/>
              <a:gd name="T2" fmla="*/ 559 w 1152"/>
              <a:gd name="T3" fmla="*/ 329 h 576"/>
              <a:gd name="T4" fmla="*/ 0 w 1152"/>
              <a:gd name="T5" fmla="*/ 576 h 576"/>
              <a:gd name="T6" fmla="*/ 0 60000 65536"/>
              <a:gd name="T7" fmla="*/ 0 60000 65536"/>
              <a:gd name="T8" fmla="*/ 0 60000 65536"/>
              <a:gd name="T9" fmla="*/ 0 w 1152"/>
              <a:gd name="T10" fmla="*/ 0 h 576"/>
              <a:gd name="T11" fmla="*/ 1152 w 1152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26" name="Freeform 30"/>
          <p:cNvSpPr>
            <a:spLocks/>
          </p:cNvSpPr>
          <p:nvPr/>
        </p:nvSpPr>
        <p:spPr bwMode="auto">
          <a:xfrm>
            <a:off x="815975" y="3922713"/>
            <a:ext cx="1865313" cy="1468437"/>
          </a:xfrm>
          <a:custGeom>
            <a:avLst/>
            <a:gdLst>
              <a:gd name="T0" fmla="*/ 1416 w 1416"/>
              <a:gd name="T1" fmla="*/ 0 h 1142"/>
              <a:gd name="T2" fmla="*/ 699 w 1416"/>
              <a:gd name="T3" fmla="*/ 669 h 1142"/>
              <a:gd name="T4" fmla="*/ 0 w 1416"/>
              <a:gd name="T5" fmla="*/ 1142 h 1142"/>
              <a:gd name="T6" fmla="*/ 0 60000 65536"/>
              <a:gd name="T7" fmla="*/ 0 60000 65536"/>
              <a:gd name="T8" fmla="*/ 0 60000 65536"/>
              <a:gd name="T9" fmla="*/ 0 w 1416"/>
              <a:gd name="T10" fmla="*/ 0 h 1142"/>
              <a:gd name="T11" fmla="*/ 1416 w 1416"/>
              <a:gd name="T12" fmla="*/ 1142 h 1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27" name="Text Box 31"/>
          <p:cNvSpPr txBox="1">
            <a:spLocks noChangeArrowheads="1"/>
          </p:cNvSpPr>
          <p:nvPr/>
        </p:nvSpPr>
        <p:spPr bwMode="auto">
          <a:xfrm>
            <a:off x="76200" y="5359400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Support vectors</a:t>
            </a:r>
          </a:p>
        </p:txBody>
      </p:sp>
      <p:sp>
        <p:nvSpPr>
          <p:cNvPr id="8228" name="Oval 32"/>
          <p:cNvSpPr>
            <a:spLocks noChangeArrowheads="1"/>
          </p:cNvSpPr>
          <p:nvPr/>
        </p:nvSpPr>
        <p:spPr bwMode="auto">
          <a:xfrm>
            <a:off x="1733550" y="3614738"/>
            <a:ext cx="379413" cy="369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29" name="Oval 33"/>
          <p:cNvSpPr>
            <a:spLocks noChangeArrowheads="1"/>
          </p:cNvSpPr>
          <p:nvPr/>
        </p:nvSpPr>
        <p:spPr bwMode="auto">
          <a:xfrm>
            <a:off x="2681288" y="3552825"/>
            <a:ext cx="379412" cy="369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30" name="Oval 34"/>
          <p:cNvSpPr>
            <a:spLocks noChangeArrowheads="1"/>
          </p:cNvSpPr>
          <p:nvPr/>
        </p:nvSpPr>
        <p:spPr bwMode="auto">
          <a:xfrm>
            <a:off x="2239963" y="4292600"/>
            <a:ext cx="379412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31" name="Text Box 39"/>
          <p:cNvSpPr txBox="1">
            <a:spLocks noChangeArrowheads="1"/>
          </p:cNvSpPr>
          <p:nvPr/>
        </p:nvSpPr>
        <p:spPr bwMode="auto">
          <a:xfrm>
            <a:off x="4724400" y="3154363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For support, vectors, </a:t>
            </a:r>
          </a:p>
        </p:txBody>
      </p:sp>
      <p:graphicFrame>
        <p:nvGraphicFramePr>
          <p:cNvPr id="8195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391400" y="3124200"/>
          <a:ext cx="1752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26" name="Equation" r:id="rId6" imgW="876300" imgH="228600" progId="Equation.3">
                  <p:embed/>
                </p:oleObj>
              </mc:Choice>
              <mc:Fallback>
                <p:oleObj name="Equation" r:id="rId6" imgW="876300" imgH="228600" progId="Equation.3">
                  <p:embed/>
                  <p:pic>
                    <p:nvPicPr>
                      <p:cNvPr id="0" name="Picture 1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124200"/>
                        <a:ext cx="17526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32" name="Text Box 9"/>
          <p:cNvSpPr txBox="1">
            <a:spLocks noChangeArrowheads="1"/>
          </p:cNvSpPr>
          <p:nvPr/>
        </p:nvSpPr>
        <p:spPr bwMode="auto">
          <a:xfrm rot="3054962">
            <a:off x="-32544" y="2023269"/>
            <a:ext cx="1493838" cy="431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>
                <a:solidFill>
                  <a:srgbClr val="002060"/>
                </a:solidFill>
                <a:latin typeface="Tahoma" pitchFamily="34" charset="0"/>
                <a:ea typeface="SimSun" pitchFamily="2" charset="-122"/>
              </a:rPr>
              <a:t>wx+b=-1</a:t>
            </a:r>
          </a:p>
        </p:txBody>
      </p:sp>
      <p:sp>
        <p:nvSpPr>
          <p:cNvPr id="8233" name="Text Box 10"/>
          <p:cNvSpPr txBox="1">
            <a:spLocks noChangeArrowheads="1"/>
          </p:cNvSpPr>
          <p:nvPr/>
        </p:nvSpPr>
        <p:spPr bwMode="auto">
          <a:xfrm rot="3244702">
            <a:off x="246857" y="1647031"/>
            <a:ext cx="1485900" cy="4302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>
                <a:solidFill>
                  <a:srgbClr val="000000"/>
                </a:solidFill>
                <a:latin typeface="Tahoma" pitchFamily="34" charset="0"/>
                <a:ea typeface="SimSun" pitchFamily="2" charset="-122"/>
              </a:rPr>
              <a:t>wx+b=0</a:t>
            </a:r>
          </a:p>
        </p:txBody>
      </p:sp>
      <p:sp>
        <p:nvSpPr>
          <p:cNvPr id="8234" name="Text Box 11"/>
          <p:cNvSpPr txBox="1">
            <a:spLocks noChangeArrowheads="1"/>
          </p:cNvSpPr>
          <p:nvPr/>
        </p:nvSpPr>
        <p:spPr bwMode="auto">
          <a:xfrm rot="3198884">
            <a:off x="621506" y="1545432"/>
            <a:ext cx="1558925" cy="4302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>
                <a:solidFill>
                  <a:srgbClr val="C00000"/>
                </a:solidFill>
                <a:latin typeface="Tahoma" pitchFamily="34" charset="0"/>
                <a:ea typeface="SimSun" pitchFamily="2" charset="-122"/>
              </a:rPr>
              <a:t>wx+b=1</a:t>
            </a:r>
          </a:p>
        </p:txBody>
      </p:sp>
      <p:sp>
        <p:nvSpPr>
          <p:cNvPr id="8235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36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4724400" y="3886200"/>
            <a:ext cx="297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Distance between point and line:</a:t>
            </a:r>
          </a:p>
        </p:txBody>
      </p:sp>
      <p:graphicFrame>
        <p:nvGraphicFramePr>
          <p:cNvPr id="47" name="Object 4"/>
          <p:cNvGraphicFramePr>
            <a:graphicFrameLocks noChangeAspect="1"/>
          </p:cNvGraphicFramePr>
          <p:nvPr/>
        </p:nvGraphicFramePr>
        <p:xfrm>
          <a:off x="7848600" y="3870325"/>
          <a:ext cx="12954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27" name="Equation" r:id="rId8" imgW="698500" imgH="419100" progId="Equation.3">
                  <p:embed/>
                </p:oleObj>
              </mc:Choice>
              <mc:Fallback>
                <p:oleObj name="Equation" r:id="rId8" imgW="698500" imgH="41910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3870325"/>
                        <a:ext cx="1295400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8292" name="Object 20"/>
          <p:cNvGraphicFramePr>
            <a:graphicFrameLocks noChangeAspect="1"/>
          </p:cNvGraphicFramePr>
          <p:nvPr/>
        </p:nvGraphicFramePr>
        <p:xfrm>
          <a:off x="6705600" y="4972050"/>
          <a:ext cx="24447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28" name="Equation" r:id="rId10" imgW="1346200" imgH="508000" progId="Equation.3">
                  <p:embed/>
                </p:oleObj>
              </mc:Choice>
              <mc:Fallback>
                <p:oleObj name="Equation" r:id="rId10" imgW="1346200" imgH="50800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4972050"/>
                        <a:ext cx="244475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Box 36"/>
          <p:cNvSpPr txBox="1">
            <a:spLocks noChangeArrowheads="1"/>
          </p:cNvSpPr>
          <p:nvPr/>
        </p:nvSpPr>
        <p:spPr bwMode="auto">
          <a:xfrm>
            <a:off x="4724400" y="464820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For support vectors:</a:t>
            </a:r>
          </a:p>
        </p:txBody>
      </p:sp>
      <p:sp>
        <p:nvSpPr>
          <p:cNvPr id="48" name="Text Box 35"/>
          <p:cNvSpPr txBox="1">
            <a:spLocks noChangeArrowheads="1"/>
          </p:cNvSpPr>
          <p:nvPr/>
        </p:nvSpPr>
        <p:spPr bwMode="auto">
          <a:xfrm>
            <a:off x="0" y="6553200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hlinkClick r:id="rId12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3657600" y="5470525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Margin</a:t>
            </a:r>
          </a:p>
        </p:txBody>
      </p:sp>
      <p:graphicFrame>
        <p:nvGraphicFramePr>
          <p:cNvPr id="51" name="Object 22"/>
          <p:cNvGraphicFramePr>
            <a:graphicFrameLocks noChangeAspect="1"/>
          </p:cNvGraphicFramePr>
          <p:nvPr/>
        </p:nvGraphicFramePr>
        <p:xfrm>
          <a:off x="4876800" y="5005388"/>
          <a:ext cx="1566863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29" name="Equation" r:id="rId13" imgW="914400" imgH="469900" progId="Equation.3">
                  <p:embed/>
                </p:oleObj>
              </mc:Choice>
              <mc:Fallback>
                <p:oleObj name="Equation" r:id="rId13" imgW="9144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005388"/>
                        <a:ext cx="1566863" cy="804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40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85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/>
              <a:t>Want line that maximizes the margin.</a:t>
            </a:r>
          </a:p>
        </p:txBody>
      </p:sp>
      <p:graphicFrame>
        <p:nvGraphicFramePr>
          <p:cNvPr id="9218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776788" y="2057400"/>
          <a:ext cx="4367212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7" name="Equation" r:id="rId4" imgW="2336800" imgH="457200" progId="Equation.3">
                  <p:embed/>
                </p:oleObj>
              </mc:Choice>
              <mc:Fallback>
                <p:oleObj name="Equation" r:id="rId4" imgW="2336800" imgH="457200" progId="Equation.3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788" y="2057400"/>
                        <a:ext cx="4367212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5"/>
          <p:cNvSpPr>
            <a:spLocks noChangeArrowheads="1"/>
          </p:cNvSpPr>
          <p:nvPr/>
        </p:nvSpPr>
        <p:spPr bwMode="auto">
          <a:xfrm>
            <a:off x="3657600" y="5470525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Margin</a:t>
            </a:r>
          </a:p>
        </p:txBody>
      </p:sp>
      <p:sp>
        <p:nvSpPr>
          <p:cNvPr id="9224" name="Oval 6"/>
          <p:cNvSpPr>
            <a:spLocks noChangeArrowheads="1"/>
          </p:cNvSpPr>
          <p:nvPr/>
        </p:nvSpPr>
        <p:spPr bwMode="auto">
          <a:xfrm>
            <a:off x="658813" y="3614738"/>
            <a:ext cx="125412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5" name="Oval 7"/>
          <p:cNvSpPr>
            <a:spLocks noChangeArrowheads="1"/>
          </p:cNvSpPr>
          <p:nvPr/>
        </p:nvSpPr>
        <p:spPr bwMode="auto">
          <a:xfrm>
            <a:off x="1227138" y="3676650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6" name="Oval 8"/>
          <p:cNvSpPr>
            <a:spLocks noChangeArrowheads="1"/>
          </p:cNvSpPr>
          <p:nvPr/>
        </p:nvSpPr>
        <p:spPr bwMode="auto">
          <a:xfrm>
            <a:off x="1227138" y="4232275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7" name="Oval 9"/>
          <p:cNvSpPr>
            <a:spLocks noChangeArrowheads="1"/>
          </p:cNvSpPr>
          <p:nvPr/>
        </p:nvSpPr>
        <p:spPr bwMode="auto">
          <a:xfrm>
            <a:off x="595313" y="3860800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8" name="Oval 10"/>
          <p:cNvSpPr>
            <a:spLocks noChangeArrowheads="1"/>
          </p:cNvSpPr>
          <p:nvPr/>
        </p:nvSpPr>
        <p:spPr bwMode="auto">
          <a:xfrm>
            <a:off x="2555875" y="28733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9" name="Oval 11"/>
          <p:cNvSpPr>
            <a:spLocks noChangeArrowheads="1"/>
          </p:cNvSpPr>
          <p:nvPr/>
        </p:nvSpPr>
        <p:spPr bwMode="auto">
          <a:xfrm>
            <a:off x="3187700" y="3121025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0" name="Oval 12"/>
          <p:cNvSpPr>
            <a:spLocks noChangeArrowheads="1"/>
          </p:cNvSpPr>
          <p:nvPr/>
        </p:nvSpPr>
        <p:spPr bwMode="auto">
          <a:xfrm>
            <a:off x="3378200" y="3676650"/>
            <a:ext cx="125413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1" name="Oval 13"/>
          <p:cNvSpPr>
            <a:spLocks noChangeArrowheads="1"/>
          </p:cNvSpPr>
          <p:nvPr/>
        </p:nvSpPr>
        <p:spPr bwMode="auto">
          <a:xfrm>
            <a:off x="2176463" y="2627313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2" name="Oval 14"/>
          <p:cNvSpPr>
            <a:spLocks noChangeArrowheads="1"/>
          </p:cNvSpPr>
          <p:nvPr/>
        </p:nvSpPr>
        <p:spPr bwMode="auto">
          <a:xfrm>
            <a:off x="3883025" y="4292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3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4" name="Oval 16"/>
          <p:cNvSpPr>
            <a:spLocks noChangeArrowheads="1"/>
          </p:cNvSpPr>
          <p:nvPr/>
        </p:nvSpPr>
        <p:spPr bwMode="auto">
          <a:xfrm>
            <a:off x="1860550" y="5033963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5" name="Oval 17"/>
          <p:cNvSpPr>
            <a:spLocks noChangeArrowheads="1"/>
          </p:cNvSpPr>
          <p:nvPr/>
        </p:nvSpPr>
        <p:spPr bwMode="auto">
          <a:xfrm>
            <a:off x="3378200" y="24415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6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7" name="Line 19"/>
          <p:cNvSpPr>
            <a:spLocks noChangeShapeType="1"/>
          </p:cNvSpPr>
          <p:nvPr/>
        </p:nvSpPr>
        <p:spPr bwMode="auto">
          <a:xfrm>
            <a:off x="1417638" y="244157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38" name="Oval 20"/>
          <p:cNvSpPr>
            <a:spLocks noChangeArrowheads="1"/>
          </p:cNvSpPr>
          <p:nvPr/>
        </p:nvSpPr>
        <p:spPr bwMode="auto">
          <a:xfrm>
            <a:off x="2428875" y="2133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9" name="Oval 21"/>
          <p:cNvSpPr>
            <a:spLocks noChangeArrowheads="1"/>
          </p:cNvSpPr>
          <p:nvPr/>
        </p:nvSpPr>
        <p:spPr bwMode="auto">
          <a:xfrm>
            <a:off x="2555875" y="5403850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40" name="Line 22"/>
          <p:cNvSpPr>
            <a:spLocks noChangeShapeType="1"/>
          </p:cNvSpPr>
          <p:nvPr/>
        </p:nvSpPr>
        <p:spPr bwMode="auto">
          <a:xfrm>
            <a:off x="1101725" y="268922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41" name="Line 23"/>
          <p:cNvSpPr>
            <a:spLocks noChangeShapeType="1"/>
          </p:cNvSpPr>
          <p:nvPr/>
        </p:nvSpPr>
        <p:spPr bwMode="auto">
          <a:xfrm>
            <a:off x="1733550" y="2257425"/>
            <a:ext cx="2212975" cy="28384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42" name="Oval 24"/>
          <p:cNvSpPr>
            <a:spLocks noChangeArrowheads="1"/>
          </p:cNvSpPr>
          <p:nvPr/>
        </p:nvSpPr>
        <p:spPr bwMode="auto">
          <a:xfrm>
            <a:off x="1860550" y="3738563"/>
            <a:ext cx="125413" cy="1222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43" name="Oval 25"/>
          <p:cNvSpPr>
            <a:spLocks noChangeArrowheads="1"/>
          </p:cNvSpPr>
          <p:nvPr/>
        </p:nvSpPr>
        <p:spPr bwMode="auto">
          <a:xfrm>
            <a:off x="2365375" y="4416425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44" name="Oval 26"/>
          <p:cNvSpPr>
            <a:spLocks noChangeArrowheads="1"/>
          </p:cNvSpPr>
          <p:nvPr/>
        </p:nvSpPr>
        <p:spPr bwMode="auto">
          <a:xfrm>
            <a:off x="2808288" y="3676650"/>
            <a:ext cx="127000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45" name="Line 27"/>
          <p:cNvSpPr>
            <a:spLocks noChangeShapeType="1"/>
          </p:cNvSpPr>
          <p:nvPr/>
        </p:nvSpPr>
        <p:spPr bwMode="auto">
          <a:xfrm flipV="1">
            <a:off x="3378200" y="5157788"/>
            <a:ext cx="631825" cy="493712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46" name="Freeform 28"/>
          <p:cNvSpPr>
            <a:spLocks/>
          </p:cNvSpPr>
          <p:nvPr/>
        </p:nvSpPr>
        <p:spPr bwMode="auto">
          <a:xfrm>
            <a:off x="815975" y="3984625"/>
            <a:ext cx="1044575" cy="1406525"/>
          </a:xfrm>
          <a:custGeom>
            <a:avLst/>
            <a:gdLst>
              <a:gd name="T0" fmla="*/ 792 w 792"/>
              <a:gd name="T1" fmla="*/ 0 h 1094"/>
              <a:gd name="T2" fmla="*/ 408 w 792"/>
              <a:gd name="T3" fmla="*/ 720 h 1094"/>
              <a:gd name="T4" fmla="*/ 0 w 792"/>
              <a:gd name="T5" fmla="*/ 1094 h 1094"/>
              <a:gd name="T6" fmla="*/ 0 60000 65536"/>
              <a:gd name="T7" fmla="*/ 0 60000 65536"/>
              <a:gd name="T8" fmla="*/ 0 60000 65536"/>
              <a:gd name="T9" fmla="*/ 0 w 792"/>
              <a:gd name="T10" fmla="*/ 0 h 1094"/>
              <a:gd name="T11" fmla="*/ 792 w 792"/>
              <a:gd name="T12" fmla="*/ 1094 h 10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47" name="Freeform 29"/>
          <p:cNvSpPr>
            <a:spLocks/>
          </p:cNvSpPr>
          <p:nvPr/>
        </p:nvSpPr>
        <p:spPr bwMode="auto">
          <a:xfrm>
            <a:off x="784225" y="4664075"/>
            <a:ext cx="1517650" cy="739775"/>
          </a:xfrm>
          <a:custGeom>
            <a:avLst/>
            <a:gdLst>
              <a:gd name="T0" fmla="*/ 1152 w 1152"/>
              <a:gd name="T1" fmla="*/ 0 h 576"/>
              <a:gd name="T2" fmla="*/ 559 w 1152"/>
              <a:gd name="T3" fmla="*/ 329 h 576"/>
              <a:gd name="T4" fmla="*/ 0 w 1152"/>
              <a:gd name="T5" fmla="*/ 576 h 576"/>
              <a:gd name="T6" fmla="*/ 0 60000 65536"/>
              <a:gd name="T7" fmla="*/ 0 60000 65536"/>
              <a:gd name="T8" fmla="*/ 0 60000 65536"/>
              <a:gd name="T9" fmla="*/ 0 w 1152"/>
              <a:gd name="T10" fmla="*/ 0 h 576"/>
              <a:gd name="T11" fmla="*/ 1152 w 1152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48" name="Freeform 30"/>
          <p:cNvSpPr>
            <a:spLocks/>
          </p:cNvSpPr>
          <p:nvPr/>
        </p:nvSpPr>
        <p:spPr bwMode="auto">
          <a:xfrm>
            <a:off x="815975" y="3922713"/>
            <a:ext cx="1865313" cy="1468437"/>
          </a:xfrm>
          <a:custGeom>
            <a:avLst/>
            <a:gdLst>
              <a:gd name="T0" fmla="*/ 1416 w 1416"/>
              <a:gd name="T1" fmla="*/ 0 h 1142"/>
              <a:gd name="T2" fmla="*/ 699 w 1416"/>
              <a:gd name="T3" fmla="*/ 669 h 1142"/>
              <a:gd name="T4" fmla="*/ 0 w 1416"/>
              <a:gd name="T5" fmla="*/ 1142 h 1142"/>
              <a:gd name="T6" fmla="*/ 0 60000 65536"/>
              <a:gd name="T7" fmla="*/ 0 60000 65536"/>
              <a:gd name="T8" fmla="*/ 0 60000 65536"/>
              <a:gd name="T9" fmla="*/ 0 w 1416"/>
              <a:gd name="T10" fmla="*/ 0 h 1142"/>
              <a:gd name="T11" fmla="*/ 1416 w 1416"/>
              <a:gd name="T12" fmla="*/ 1142 h 1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49" name="Text Box 31"/>
          <p:cNvSpPr txBox="1">
            <a:spLocks noChangeArrowheads="1"/>
          </p:cNvSpPr>
          <p:nvPr/>
        </p:nvSpPr>
        <p:spPr bwMode="auto">
          <a:xfrm>
            <a:off x="76200" y="5359400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Support vectors</a:t>
            </a:r>
          </a:p>
        </p:txBody>
      </p:sp>
      <p:sp>
        <p:nvSpPr>
          <p:cNvPr id="9250" name="Oval 32"/>
          <p:cNvSpPr>
            <a:spLocks noChangeArrowheads="1"/>
          </p:cNvSpPr>
          <p:nvPr/>
        </p:nvSpPr>
        <p:spPr bwMode="auto">
          <a:xfrm>
            <a:off x="1733550" y="3614738"/>
            <a:ext cx="379413" cy="369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51" name="Oval 33"/>
          <p:cNvSpPr>
            <a:spLocks noChangeArrowheads="1"/>
          </p:cNvSpPr>
          <p:nvPr/>
        </p:nvSpPr>
        <p:spPr bwMode="auto">
          <a:xfrm>
            <a:off x="2681288" y="3552825"/>
            <a:ext cx="379412" cy="369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52" name="Oval 34"/>
          <p:cNvSpPr>
            <a:spLocks noChangeArrowheads="1"/>
          </p:cNvSpPr>
          <p:nvPr/>
        </p:nvSpPr>
        <p:spPr bwMode="auto">
          <a:xfrm>
            <a:off x="2239963" y="4292600"/>
            <a:ext cx="379412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53" name="Text Box 39"/>
          <p:cNvSpPr txBox="1">
            <a:spLocks noChangeArrowheads="1"/>
          </p:cNvSpPr>
          <p:nvPr/>
        </p:nvSpPr>
        <p:spPr bwMode="auto">
          <a:xfrm>
            <a:off x="4724400" y="3154363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For support, vectors, </a:t>
            </a:r>
          </a:p>
        </p:txBody>
      </p:sp>
      <p:graphicFrame>
        <p:nvGraphicFramePr>
          <p:cNvPr id="9219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391400" y="3124200"/>
          <a:ext cx="1752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8" name="Equation" r:id="rId6" imgW="876300" imgH="228600" progId="Equation.3">
                  <p:embed/>
                </p:oleObj>
              </mc:Choice>
              <mc:Fallback>
                <p:oleObj name="Equation" r:id="rId6" imgW="876300" imgH="228600" progId="Equation.3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124200"/>
                        <a:ext cx="17526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54" name="Text Box 9"/>
          <p:cNvSpPr txBox="1">
            <a:spLocks noChangeArrowheads="1"/>
          </p:cNvSpPr>
          <p:nvPr/>
        </p:nvSpPr>
        <p:spPr bwMode="auto">
          <a:xfrm rot="3054962">
            <a:off x="-32544" y="2023269"/>
            <a:ext cx="1493838" cy="431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>
                <a:solidFill>
                  <a:srgbClr val="002060"/>
                </a:solidFill>
                <a:latin typeface="Tahoma" pitchFamily="34" charset="0"/>
                <a:ea typeface="SimSun" pitchFamily="2" charset="-122"/>
              </a:rPr>
              <a:t>wx+b=-1</a:t>
            </a:r>
          </a:p>
        </p:txBody>
      </p:sp>
      <p:sp>
        <p:nvSpPr>
          <p:cNvPr id="9255" name="Text Box 10"/>
          <p:cNvSpPr txBox="1">
            <a:spLocks noChangeArrowheads="1"/>
          </p:cNvSpPr>
          <p:nvPr/>
        </p:nvSpPr>
        <p:spPr bwMode="auto">
          <a:xfrm rot="3244702">
            <a:off x="246857" y="1647031"/>
            <a:ext cx="1485900" cy="4302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>
                <a:solidFill>
                  <a:srgbClr val="000000"/>
                </a:solidFill>
                <a:latin typeface="Tahoma" pitchFamily="34" charset="0"/>
                <a:ea typeface="SimSun" pitchFamily="2" charset="-122"/>
              </a:rPr>
              <a:t>wx+b=0</a:t>
            </a:r>
          </a:p>
        </p:txBody>
      </p:sp>
      <p:sp>
        <p:nvSpPr>
          <p:cNvPr id="9256" name="Text Box 11"/>
          <p:cNvSpPr txBox="1">
            <a:spLocks noChangeArrowheads="1"/>
          </p:cNvSpPr>
          <p:nvPr/>
        </p:nvSpPr>
        <p:spPr bwMode="auto">
          <a:xfrm rot="3198884">
            <a:off x="621506" y="1545432"/>
            <a:ext cx="1558925" cy="4302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>
                <a:solidFill>
                  <a:srgbClr val="C00000"/>
                </a:solidFill>
                <a:latin typeface="Tahoma" pitchFamily="34" charset="0"/>
                <a:ea typeface="SimSun" pitchFamily="2" charset="-122"/>
              </a:rPr>
              <a:t>wx+b=1</a:t>
            </a:r>
          </a:p>
        </p:txBody>
      </p:sp>
      <p:sp>
        <p:nvSpPr>
          <p:cNvPr id="9257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58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59" name="Text Box 36"/>
          <p:cNvSpPr txBox="1">
            <a:spLocks noChangeArrowheads="1"/>
          </p:cNvSpPr>
          <p:nvPr/>
        </p:nvSpPr>
        <p:spPr bwMode="auto">
          <a:xfrm>
            <a:off x="4724400" y="3886200"/>
            <a:ext cx="297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Distance between point and line:</a:t>
            </a:r>
          </a:p>
        </p:txBody>
      </p:sp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7848600" y="3870325"/>
          <a:ext cx="12954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9" name="Equation" r:id="rId8" imgW="698500" imgH="419100" progId="Equation.3">
                  <p:embed/>
                </p:oleObj>
              </mc:Choice>
              <mc:Fallback>
                <p:oleObj name="Equation" r:id="rId8" imgW="698500" imgH="4191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3870325"/>
                        <a:ext cx="1295400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 Box 42"/>
          <p:cNvSpPr txBox="1">
            <a:spLocks noChangeArrowheads="1"/>
          </p:cNvSpPr>
          <p:nvPr/>
        </p:nvSpPr>
        <p:spPr bwMode="auto">
          <a:xfrm>
            <a:off x="4724400" y="48768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Therefore, the margin is  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 / ||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||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hlinkClick r:id="rId10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</p:spTree>
    <p:extLst>
      <p:ext uri="{BB962C8B-B14F-4D97-AF65-F5344CB8AC3E}">
        <p14:creationId xmlns:p14="http://schemas.microsoft.com/office/powerpoint/2010/main" val="18768661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05800" cy="838200"/>
          </a:xfrm>
        </p:spPr>
        <p:txBody>
          <a:bodyPr/>
          <a:lstStyle/>
          <a:p>
            <a:r>
              <a:rPr lang="en-US" dirty="0"/>
              <a:t>Finding the maximum margin line</a:t>
            </a:r>
          </a:p>
        </p:txBody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/>
              <a:t>Maximize margin </a:t>
            </a:r>
            <a:r>
              <a:rPr lang="en-US">
                <a:latin typeface="Times New Roman" pitchFamily="18" charset="0"/>
              </a:rPr>
              <a:t>2/||</a:t>
            </a:r>
            <a:r>
              <a:rPr lang="en-US" b="1">
                <a:latin typeface="Times New Roman" pitchFamily="18" charset="0"/>
              </a:rPr>
              <a:t>w</a:t>
            </a:r>
            <a:r>
              <a:rPr lang="en-US">
                <a:latin typeface="Times New Roman" pitchFamily="18" charset="0"/>
              </a:rPr>
              <a:t>||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Correctly classify all training data points: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 i="1">
                <a:latin typeface="Times New Roman" pitchFamily="18" charset="0"/>
              </a:rPr>
              <a:t/>
            </a:r>
            <a:br>
              <a:rPr lang="en-US" i="1">
                <a:latin typeface="Times New Roman" pitchFamily="18" charset="0"/>
              </a:rPr>
            </a:br>
            <a:r>
              <a:rPr lang="en-US" i="1">
                <a:latin typeface="Times New Roman" pitchFamily="18" charset="0"/>
              </a:rPr>
              <a:t/>
            </a:r>
            <a:br>
              <a:rPr lang="en-US" i="1">
                <a:latin typeface="Times New Roman" pitchFamily="18" charset="0"/>
              </a:rPr>
            </a:br>
            <a:endParaRPr lang="en-US" sz="800">
              <a:latin typeface="Times New Roman" pitchFamily="18" charset="0"/>
              <a:cs typeface="Arial" pitchFamily="34" charset="0"/>
            </a:endParaRPr>
          </a:p>
          <a:p>
            <a:pPr marL="533400" indent="-533400"/>
            <a:r>
              <a:rPr lang="en-US" i="1">
                <a:cs typeface="Arial" pitchFamily="34" charset="0"/>
              </a:rPr>
              <a:t>Quadratic optimization problem</a:t>
            </a:r>
            <a:r>
              <a:rPr lang="en-US">
                <a:cs typeface="Arial" pitchFamily="34" charset="0"/>
              </a:rPr>
              <a:t>:</a:t>
            </a:r>
            <a:br>
              <a:rPr lang="en-US">
                <a:cs typeface="Arial" pitchFamily="34" charset="0"/>
              </a:rPr>
            </a:br>
            <a:endParaRPr lang="en-US">
              <a:cs typeface="Arial" pitchFamily="34" charset="0"/>
            </a:endParaRPr>
          </a:p>
          <a:p>
            <a:pPr marL="533400" indent="-533400"/>
            <a:r>
              <a:rPr lang="en-US">
                <a:cs typeface="Arial" pitchFamily="34" charset="0"/>
              </a:rPr>
              <a:t>		Minimize</a:t>
            </a:r>
            <a:br>
              <a:rPr lang="en-US">
                <a:cs typeface="Arial" pitchFamily="34" charset="0"/>
              </a:rPr>
            </a:br>
            <a:r>
              <a:rPr lang="en-US">
                <a:cs typeface="Arial" pitchFamily="34" charset="0"/>
              </a:rPr>
              <a:t/>
            </a:r>
            <a:br>
              <a:rPr lang="en-US">
                <a:cs typeface="Arial" pitchFamily="34" charset="0"/>
              </a:rPr>
            </a:br>
            <a:r>
              <a:rPr lang="en-US">
                <a:cs typeface="Arial" pitchFamily="34" charset="0"/>
              </a:rPr>
              <a:t>	Subject to  </a:t>
            </a:r>
            <a:r>
              <a:rPr lang="en-US" i="1">
                <a:latin typeface="Times New Roman" pitchFamily="18" charset="0"/>
              </a:rPr>
              <a:t>y</a:t>
            </a:r>
            <a:r>
              <a:rPr lang="en-US" i="1" baseline="-25000">
                <a:latin typeface="Times New Roman" pitchFamily="18" charset="0"/>
              </a:rPr>
              <a:t>i</a:t>
            </a:r>
            <a:r>
              <a:rPr lang="en-US">
                <a:latin typeface="Times New Roman" pitchFamily="18" charset="0"/>
              </a:rPr>
              <a:t>(</a:t>
            </a:r>
            <a:r>
              <a:rPr lang="en-US" b="1">
                <a:latin typeface="Times New Roman" pitchFamily="18" charset="0"/>
              </a:rPr>
              <a:t>w</a:t>
            </a:r>
            <a:r>
              <a:rPr lang="en-US">
                <a:latin typeface="Times New Roman" pitchFamily="18" charset="0"/>
                <a:cs typeface="Arial" pitchFamily="34" charset="0"/>
              </a:rPr>
              <a:t>·</a:t>
            </a:r>
            <a:r>
              <a:rPr lang="en-US" b="1" i="1">
                <a:latin typeface="Times New Roman" pitchFamily="18" charset="0"/>
                <a:cs typeface="Arial" pitchFamily="34" charset="0"/>
              </a:rPr>
              <a:t>x</a:t>
            </a:r>
            <a:r>
              <a:rPr lang="en-US" i="1" baseline="-25000">
                <a:latin typeface="Times New Roman" pitchFamily="18" charset="0"/>
                <a:cs typeface="Arial" pitchFamily="34" charset="0"/>
              </a:rPr>
              <a:t>i</a:t>
            </a:r>
            <a:r>
              <a:rPr lang="en-US">
                <a:latin typeface="Times New Roman" pitchFamily="18" charset="0"/>
                <a:cs typeface="Arial" pitchFamily="34" charset="0"/>
              </a:rPr>
              <a:t>+</a:t>
            </a:r>
            <a:r>
              <a:rPr lang="en-US" i="1">
                <a:latin typeface="Times New Roman" pitchFamily="18" charset="0"/>
                <a:cs typeface="Arial" pitchFamily="34" charset="0"/>
              </a:rPr>
              <a:t>b</a:t>
            </a:r>
            <a:r>
              <a:rPr lang="en-US">
                <a:latin typeface="Times New Roman" pitchFamily="18" charset="0"/>
                <a:cs typeface="Arial" pitchFamily="34" charset="0"/>
              </a:rPr>
              <a:t>) ≥ 1</a:t>
            </a:r>
            <a:endParaRPr lang="en-US">
              <a:cs typeface="Arial" pitchFamily="34" charset="0"/>
            </a:endParaRPr>
          </a:p>
          <a:p>
            <a:pPr marL="533400" indent="-533400">
              <a:buFontTx/>
              <a:buAutoNum type="arabicPeriod"/>
            </a:pPr>
            <a:endParaRPr lang="el-GR"/>
          </a:p>
        </p:txBody>
      </p:sp>
      <p:graphicFrame>
        <p:nvGraphicFramePr>
          <p:cNvPr id="991249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352800" y="4027488"/>
          <a:ext cx="1287463" cy="10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62" name="Equation" r:id="rId4" imgW="469696" imgH="393529" progId="Equation.3">
                  <p:embed/>
                </p:oleObj>
              </mc:Choice>
              <mc:Fallback>
                <p:oleObj name="Equation" r:id="rId4" imgW="469696" imgH="393529" progId="Equation.3">
                  <p:embed/>
                  <p:pic>
                    <p:nvPicPr>
                      <p:cNvPr id="0" name="Picture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027488"/>
                        <a:ext cx="1287463" cy="1077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1251" name="Rectangle 19"/>
          <p:cNvSpPr>
            <a:spLocks noChangeArrowheads="1"/>
          </p:cNvSpPr>
          <p:nvPr/>
        </p:nvSpPr>
        <p:spPr bwMode="auto">
          <a:xfrm>
            <a:off x="1371600" y="4038600"/>
            <a:ext cx="4343400" cy="1828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991252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295400" y="2033588"/>
          <a:ext cx="5181600" cy="10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63" name="Equation" r:id="rId6" imgW="2336800" imgH="457200" progId="Equation.3">
                  <p:embed/>
                </p:oleObj>
              </mc:Choice>
              <mc:Fallback>
                <p:oleObj name="Equation" r:id="rId6" imgW="2336800" imgH="457200" progId="Equation.3">
                  <p:embed/>
                  <p:pic>
                    <p:nvPicPr>
                      <p:cNvPr id="0" name="Picture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033588"/>
                        <a:ext cx="5181600" cy="1014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486400" y="5076825"/>
            <a:ext cx="3429000" cy="1323975"/>
            <a:chOff x="5410200" y="5077361"/>
            <a:chExt cx="3429000" cy="1323439"/>
          </a:xfrm>
        </p:grpSpPr>
        <p:sp>
          <p:nvSpPr>
            <p:cNvPr id="10249" name="TextBox 7"/>
            <p:cNvSpPr txBox="1">
              <a:spLocks noChangeArrowheads="1"/>
            </p:cNvSpPr>
            <p:nvPr/>
          </p:nvSpPr>
          <p:spPr bwMode="auto">
            <a:xfrm>
              <a:off x="6019800" y="5077361"/>
              <a:ext cx="281940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One constraint for each training point.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Note sign trick.</a:t>
              </a:r>
            </a:p>
          </p:txBody>
        </p:sp>
        <p:cxnSp>
          <p:nvCxnSpPr>
            <p:cNvPr id="10250" name="Straight Arrow Connector 9"/>
            <p:cNvCxnSpPr>
              <a:cxnSpLocks noChangeShapeType="1"/>
              <a:stCxn id="10249" idx="1"/>
            </p:cNvCxnSpPr>
            <p:nvPr/>
          </p:nvCxnSpPr>
          <p:spPr bwMode="auto">
            <a:xfrm rot="10800000">
              <a:off x="5410200" y="5410201"/>
              <a:ext cx="609600" cy="328881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hlinkClick r:id="rId8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</p:spTree>
    <p:extLst>
      <p:ext uri="{BB962C8B-B14F-4D97-AF65-F5344CB8AC3E}">
        <p14:creationId xmlns:p14="http://schemas.microsoft.com/office/powerpoint/2010/main" val="33604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1235" grpId="0" build="p"/>
      <p:bldP spid="99125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dirty="0"/>
              <a:t>Finding the maximum margin line</a:t>
            </a: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Solution:</a:t>
            </a:r>
            <a:br>
              <a:rPr lang="en-US"/>
            </a:br>
            <a:r>
              <a:rPr lang="en-US" sz="800"/>
              <a:t/>
            </a:r>
            <a:br>
              <a:rPr lang="en-US" sz="800"/>
            </a:br>
            <a:r>
              <a:rPr lang="en-US"/>
              <a:t>		</a:t>
            </a:r>
            <a:endParaRPr lang="el-GR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701925" y="874713"/>
          <a:ext cx="2195513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4" name="Equation" r:id="rId4" imgW="901309" imgH="266584" progId="Equation.3">
                  <p:embed/>
                </p:oleObj>
              </mc:Choice>
              <mc:Fallback>
                <p:oleObj name="Equation" r:id="rId4" imgW="901309" imgH="266584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1925" y="874713"/>
                        <a:ext cx="2195513" cy="649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6892" name="Line 12"/>
          <p:cNvSpPr>
            <a:spLocks noChangeShapeType="1"/>
          </p:cNvSpPr>
          <p:nvPr/>
        </p:nvSpPr>
        <p:spPr bwMode="auto">
          <a:xfrm flipV="1">
            <a:off x="2838450" y="1377950"/>
            <a:ext cx="11430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46893" name="Line 13"/>
          <p:cNvSpPr>
            <a:spLocks noChangeShapeType="1"/>
          </p:cNvSpPr>
          <p:nvPr/>
        </p:nvSpPr>
        <p:spPr bwMode="auto">
          <a:xfrm flipV="1">
            <a:off x="4210050" y="1377950"/>
            <a:ext cx="3810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46894" name="Text Box 14"/>
          <p:cNvSpPr txBox="1">
            <a:spLocks noChangeArrowheads="1"/>
          </p:cNvSpPr>
          <p:nvPr/>
        </p:nvSpPr>
        <p:spPr bwMode="auto">
          <a:xfrm>
            <a:off x="3671888" y="2216150"/>
            <a:ext cx="1346200" cy="831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Support </a:t>
            </a:r>
            <a:br>
              <a:rPr lang="en-US" sz="2400">
                <a:solidFill>
                  <a:srgbClr val="000000"/>
                </a:solidFill>
                <a:cs typeface="Arial" pitchFamily="34" charset="0"/>
              </a:rPr>
            </a:b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vector</a:t>
            </a:r>
          </a:p>
        </p:txBody>
      </p:sp>
      <p:sp>
        <p:nvSpPr>
          <p:cNvPr id="1146895" name="Text Box 15"/>
          <p:cNvSpPr txBox="1">
            <a:spLocks noChangeArrowheads="1"/>
          </p:cNvSpPr>
          <p:nvPr/>
        </p:nvSpPr>
        <p:spPr bwMode="auto">
          <a:xfrm>
            <a:off x="2005632" y="2216150"/>
            <a:ext cx="1316386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cs typeface="Arial" pitchFamily="34" charset="0"/>
              </a:rPr>
              <a:t>Learned</a:t>
            </a:r>
            <a:br>
              <a:rPr lang="en-US" sz="2400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400" dirty="0">
                <a:solidFill>
                  <a:srgbClr val="000000"/>
                </a:solidFill>
                <a:cs typeface="Arial" pitchFamily="34" charset="0"/>
              </a:rPr>
              <a:t>weight</a:t>
            </a:r>
          </a:p>
        </p:txBody>
      </p:sp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hlinkClick r:id="rId6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</p:spTree>
    <p:extLst>
      <p:ext uri="{BB962C8B-B14F-4D97-AF65-F5344CB8AC3E}">
        <p14:creationId xmlns:p14="http://schemas.microsoft.com/office/powerpoint/2010/main" val="68957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892" grpId="0" animBg="1"/>
      <p:bldP spid="1146893" grpId="0" animBg="1"/>
      <p:bldP spid="1146894" grpId="0" animBg="1"/>
      <p:bldP spid="114689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dirty="0"/>
              <a:t>Finding the maximum margin line</a:t>
            </a:r>
          </a:p>
        </p:txBody>
      </p:sp>
      <p:sp>
        <p:nvSpPr>
          <p:cNvPr id="115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Solution:</a:t>
            </a:r>
            <a:br>
              <a:rPr lang="en-US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en-US" dirty="0"/>
              <a:t>		  </a:t>
            </a:r>
            <a:r>
              <a:rPr lang="en-US" i="1" dirty="0">
                <a:latin typeface="Times New Roman" pitchFamily="18" charset="0"/>
              </a:rPr>
              <a:t>b</a:t>
            </a:r>
            <a:r>
              <a:rPr lang="en-US" dirty="0">
                <a:latin typeface="Times New Roman" pitchFamily="18" charset="0"/>
              </a:rPr>
              <a:t> = </a:t>
            </a:r>
            <a:r>
              <a:rPr lang="en-US" i="1" dirty="0" err="1">
                <a:latin typeface="Times New Roman" pitchFamily="18" charset="0"/>
              </a:rPr>
              <a:t>y</a:t>
            </a:r>
            <a:r>
              <a:rPr lang="en-US" i="1" baseline="-25000" dirty="0" err="1">
                <a:latin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</a:rPr>
              <a:t> – </a:t>
            </a:r>
            <a:r>
              <a:rPr lang="en-US" b="1" dirty="0" err="1">
                <a:latin typeface="Times New Roman" pitchFamily="18" charset="0"/>
              </a:rPr>
              <a:t>w</a:t>
            </a:r>
            <a:r>
              <a:rPr lang="en-US" dirty="0" err="1">
                <a:latin typeface="Times New Roman" pitchFamily="18" charset="0"/>
                <a:cs typeface="Arial" pitchFamily="34" charset="0"/>
              </a:rPr>
              <a:t>·</a:t>
            </a:r>
            <a:r>
              <a:rPr lang="en-US" b="1" dirty="0" err="1">
                <a:latin typeface="Times New Roman" pitchFamily="18" charset="0"/>
                <a:cs typeface="Arial" pitchFamily="34" charset="0"/>
              </a:rPr>
              <a:t>x</a:t>
            </a:r>
            <a:r>
              <a:rPr lang="en-US" i="1" baseline="-25000" dirty="0" err="1">
                <a:latin typeface="Times New Roman" pitchFamily="18" charset="0"/>
                <a:cs typeface="Arial" pitchFamily="34" charset="0"/>
              </a:rPr>
              <a:t>i</a:t>
            </a:r>
            <a:r>
              <a:rPr lang="en-US" dirty="0">
                <a:cs typeface="Arial" pitchFamily="34" charset="0"/>
              </a:rPr>
              <a:t>   (for any support vector)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Classification function: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l-GR" sz="2400" dirty="0"/>
              <a:t>Notice that it relies on an </a:t>
            </a:r>
            <a:r>
              <a:rPr lang="el-GR" sz="2400" i="1" dirty="0"/>
              <a:t>inner product </a:t>
            </a:r>
            <a:r>
              <a:rPr lang="el-GR" sz="2400" dirty="0"/>
              <a:t>between the test</a:t>
            </a:r>
            <a:r>
              <a:rPr lang="en-US" sz="2400" dirty="0"/>
              <a:t> </a:t>
            </a:r>
            <a:r>
              <a:rPr lang="el-GR" sz="2400" dirty="0"/>
              <a:t>point </a:t>
            </a:r>
            <a:r>
              <a:rPr lang="el-GR" sz="2400" b="1" i="1" dirty="0"/>
              <a:t>x</a:t>
            </a:r>
            <a:r>
              <a:rPr lang="el-GR" sz="2400" b="1" dirty="0"/>
              <a:t> </a:t>
            </a:r>
            <a:r>
              <a:rPr lang="el-GR" sz="2400" dirty="0"/>
              <a:t>and the support vectors </a:t>
            </a:r>
            <a:r>
              <a:rPr lang="el-GR" sz="2400" b="1" i="1" dirty="0"/>
              <a:t>x</a:t>
            </a:r>
            <a:r>
              <a:rPr lang="el-GR" sz="2400" i="1" baseline="-25000" dirty="0"/>
              <a:t>i</a:t>
            </a:r>
            <a:endParaRPr lang="en-US" sz="2400" i="1" baseline="-25000" dirty="0"/>
          </a:p>
          <a:p>
            <a:pPr>
              <a:buFontTx/>
              <a:buChar char="•"/>
            </a:pPr>
            <a:r>
              <a:rPr lang="en-US" sz="2400" dirty="0"/>
              <a:t>(</a:t>
            </a:r>
            <a:r>
              <a:rPr lang="el-GR" sz="2400" dirty="0"/>
              <a:t>Solving the optimization problem also involves</a:t>
            </a:r>
            <a:r>
              <a:rPr lang="en-US" sz="2400" dirty="0"/>
              <a:t> </a:t>
            </a:r>
            <a:r>
              <a:rPr lang="el-GR" sz="2400" dirty="0"/>
              <a:t>computing the inner products </a:t>
            </a:r>
            <a:r>
              <a:rPr lang="el-GR" sz="2400" b="1" i="1" dirty="0"/>
              <a:t>x</a:t>
            </a:r>
            <a:r>
              <a:rPr lang="el-GR" sz="2400" i="1" baseline="-25000" dirty="0"/>
              <a:t>i</a:t>
            </a:r>
            <a:r>
              <a:rPr lang="en-US" sz="2400" b="1" dirty="0"/>
              <a:t> </a:t>
            </a:r>
            <a:r>
              <a:rPr lang="en-US" sz="2400" dirty="0">
                <a:latin typeface="Times New Roman" pitchFamily="18" charset="0"/>
                <a:cs typeface="Arial" pitchFamily="34" charset="0"/>
              </a:rPr>
              <a:t>· </a:t>
            </a:r>
            <a:r>
              <a:rPr lang="el-GR" sz="2400" b="1" i="1" dirty="0"/>
              <a:t>x</a:t>
            </a:r>
            <a:r>
              <a:rPr lang="en-US" sz="2400" i="1" baseline="-25000" dirty="0"/>
              <a:t>j</a:t>
            </a:r>
            <a:r>
              <a:rPr lang="el-GR" sz="2400" b="1" dirty="0"/>
              <a:t> </a:t>
            </a:r>
            <a:r>
              <a:rPr lang="el-GR" sz="2400" dirty="0"/>
              <a:t>between all pairs of</a:t>
            </a:r>
            <a:r>
              <a:rPr lang="en-US" sz="2400" dirty="0"/>
              <a:t> </a:t>
            </a:r>
            <a:r>
              <a:rPr lang="el-GR" sz="2400" dirty="0"/>
              <a:t>training points</a:t>
            </a:r>
            <a:r>
              <a:rPr lang="en-US" sz="2400" dirty="0"/>
              <a:t>)</a:t>
            </a:r>
            <a:endParaRPr lang="el-GR" sz="2400" dirty="0"/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2701925" y="874713"/>
          <a:ext cx="2195513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0" name="Equation" r:id="rId4" imgW="901309" imgH="266584" progId="Equation.3">
                  <p:embed/>
                </p:oleObj>
              </mc:Choice>
              <mc:Fallback>
                <p:oleObj name="Equation" r:id="rId4" imgW="901309" imgH="266584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1925" y="874713"/>
                        <a:ext cx="2195513" cy="649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791200" y="3200400"/>
            <a:ext cx="838200" cy="533400"/>
          </a:xfrm>
          <a:prstGeom prst="rect">
            <a:avLst/>
          </a:prstGeom>
          <a:noFill/>
          <a:ln w="1270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2660650" y="2514600"/>
          <a:ext cx="4654550" cy="130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1" name="Equation" r:id="rId6" imgW="1714500" imgH="482600" progId="Equation.3">
                  <p:embed/>
                </p:oleObj>
              </mc:Choice>
              <mc:Fallback>
                <p:oleObj name="Equation" r:id="rId6" imgW="1714500" imgH="4826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0650" y="2514600"/>
                        <a:ext cx="4654550" cy="1309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7200" y="38100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0000"/>
                </a:solidFill>
              </a:rPr>
              <a:t>If f(x) &lt; 0, classify as negative, otherwise classify as positive.</a:t>
            </a:r>
          </a:p>
        </p:txBody>
      </p: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hlinkClick r:id="rId8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</p:spTree>
    <p:extLst>
      <p:ext uri="{BB962C8B-B14F-4D97-AF65-F5344CB8AC3E}">
        <p14:creationId xmlns:p14="http://schemas.microsoft.com/office/powerpoint/2010/main" val="400262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0979" grpId="0" build="p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product</a:t>
            </a:r>
          </a:p>
        </p:txBody>
      </p:sp>
      <p:pic>
        <p:nvPicPr>
          <p:cNvPr id="1169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489" y="1086678"/>
            <a:ext cx="8605706" cy="509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81001"/>
            <a:ext cx="22137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Adapted from Milos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Hauskrecht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5502335" y="2108200"/>
          <a:ext cx="3133663" cy="881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0" name="Equation" r:id="rId4" imgW="1714500" imgH="482600" progId="Equation.3">
                  <p:embed/>
                </p:oleObj>
              </mc:Choice>
              <mc:Fallback>
                <p:oleObj name="Equation" r:id="rId4" imgW="1714500" imgH="4826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2335" y="2108200"/>
                        <a:ext cx="3133663" cy="8817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620000" y="2621393"/>
            <a:ext cx="544286" cy="281464"/>
          </a:xfrm>
          <a:prstGeom prst="rect">
            <a:avLst/>
          </a:prstGeom>
          <a:noFill/>
          <a:ln w="1270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40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075" name="Rectangle 3"/>
          <p:cNvSpPr>
            <a:spLocks noChangeArrowheads="1"/>
          </p:cNvSpPr>
          <p:nvPr/>
        </p:nvSpPr>
        <p:spPr bwMode="auto">
          <a:xfrm>
            <a:off x="228600" y="10668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altLang="zh-CN" sz="2800" dirty="0">
                <a:solidFill>
                  <a:srgbClr val="000000"/>
                </a:solidFill>
              </a:rPr>
              <a:t>Datasets that are linearly separable work out great:</a:t>
            </a:r>
            <a:br>
              <a:rPr lang="en-US" altLang="zh-CN" sz="2800" dirty="0">
                <a:solidFill>
                  <a:srgbClr val="000000"/>
                </a:solidFill>
              </a:rPr>
            </a:br>
            <a:endParaRPr lang="en-US" altLang="zh-CN" sz="800" dirty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zh-CN" sz="800" dirty="0">
                <a:solidFill>
                  <a:srgbClr val="000000"/>
                </a:solidFill>
              </a:rPr>
              <a:t/>
            </a:r>
            <a:br>
              <a:rPr lang="en-US" altLang="zh-CN" sz="800" dirty="0">
                <a:solidFill>
                  <a:srgbClr val="000000"/>
                </a:solidFill>
              </a:rPr>
            </a:br>
            <a:r>
              <a:rPr lang="en-US" altLang="zh-CN" sz="800" dirty="0">
                <a:solidFill>
                  <a:srgbClr val="000000"/>
                </a:solidFill>
              </a:rPr>
              <a:t/>
            </a:r>
            <a:br>
              <a:rPr lang="en-US" altLang="zh-CN" sz="800" dirty="0">
                <a:solidFill>
                  <a:srgbClr val="000000"/>
                </a:solidFill>
              </a:rPr>
            </a:br>
            <a:endParaRPr lang="en-US" altLang="zh-CN" sz="800" dirty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zh-CN" sz="800" dirty="0">
                <a:solidFill>
                  <a:srgbClr val="000000"/>
                </a:solidFill>
              </a:rPr>
              <a:t/>
            </a:r>
            <a:br>
              <a:rPr lang="en-US" altLang="zh-CN" sz="800" dirty="0">
                <a:solidFill>
                  <a:srgbClr val="000000"/>
                </a:solidFill>
              </a:rPr>
            </a:br>
            <a:endParaRPr lang="en-US" altLang="zh-CN" sz="800" dirty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en-US" altLang="zh-CN" sz="800" dirty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altLang="zh-CN" sz="2800" dirty="0">
                <a:solidFill>
                  <a:srgbClr val="000000"/>
                </a:solidFill>
              </a:rPr>
              <a:t>But what if the dataset is just too hard? </a:t>
            </a:r>
            <a:br>
              <a:rPr lang="en-US" altLang="zh-CN" sz="2800" dirty="0">
                <a:solidFill>
                  <a:srgbClr val="000000"/>
                </a:solidFill>
              </a:rPr>
            </a:br>
            <a:endParaRPr lang="en-US" altLang="zh-CN" sz="2800" dirty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altLang="zh-CN" sz="2800" dirty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altLang="zh-CN" sz="2800" dirty="0">
                <a:solidFill>
                  <a:srgbClr val="000000"/>
                </a:solidFill>
              </a:rPr>
              <a:t>We can map it to a higher-dimensional space:</a:t>
            </a:r>
          </a:p>
        </p:txBody>
      </p:sp>
      <p:sp>
        <p:nvSpPr>
          <p:cNvPr id="1155076" name="Text Box 4"/>
          <p:cNvSpPr txBox="1">
            <a:spLocks noChangeArrowheads="1"/>
          </p:cNvSpPr>
          <p:nvPr/>
        </p:nvSpPr>
        <p:spPr bwMode="auto">
          <a:xfrm>
            <a:off x="4267200" y="6324600"/>
            <a:ext cx="3429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1155077" name="Text Box 5"/>
          <p:cNvSpPr txBox="1">
            <a:spLocks noChangeArrowheads="1"/>
          </p:cNvSpPr>
          <p:nvPr/>
        </p:nvSpPr>
        <p:spPr bwMode="auto">
          <a:xfrm>
            <a:off x="6324600" y="6324600"/>
            <a:ext cx="4572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altLang="zh-CN" i="1" baseline="300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495550" y="3462338"/>
            <a:ext cx="4286250" cy="423862"/>
            <a:chOff x="1056" y="2322"/>
            <a:chExt cx="2700" cy="267"/>
          </a:xfrm>
        </p:grpSpPr>
        <p:sp>
          <p:nvSpPr>
            <p:cNvPr id="89134" name="Line 7"/>
            <p:cNvSpPr>
              <a:spLocks noChangeShapeType="1"/>
            </p:cNvSpPr>
            <p:nvPr/>
          </p:nvSpPr>
          <p:spPr bwMode="auto">
            <a:xfrm>
              <a:off x="1056" y="2358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35" name="AutoShape 8"/>
            <p:cNvSpPr>
              <a:spLocks noChangeArrowheads="1"/>
            </p:cNvSpPr>
            <p:nvPr/>
          </p:nvSpPr>
          <p:spPr bwMode="auto">
            <a:xfrm>
              <a:off x="133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36" name="Line 9"/>
            <p:cNvSpPr>
              <a:spLocks noChangeShapeType="1"/>
            </p:cNvSpPr>
            <p:nvPr/>
          </p:nvSpPr>
          <p:spPr bwMode="auto">
            <a:xfrm>
              <a:off x="2196" y="2322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37" name="Text Box 10"/>
            <p:cNvSpPr txBox="1">
              <a:spLocks noChangeArrowheads="1"/>
            </p:cNvSpPr>
            <p:nvPr/>
          </p:nvSpPr>
          <p:spPr bwMode="auto">
            <a:xfrm>
              <a:off x="2106" y="2358"/>
              <a:ext cx="21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89138" name="AutoShape 11"/>
            <p:cNvSpPr>
              <a:spLocks noChangeArrowheads="1"/>
            </p:cNvSpPr>
            <p:nvPr/>
          </p:nvSpPr>
          <p:spPr bwMode="auto">
            <a:xfrm>
              <a:off x="1563" y="23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39" name="AutoShape 12"/>
            <p:cNvSpPr>
              <a:spLocks noChangeArrowheads="1"/>
            </p:cNvSpPr>
            <p:nvPr/>
          </p:nvSpPr>
          <p:spPr bwMode="auto">
            <a:xfrm>
              <a:off x="1863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40" name="AutoShape 13"/>
            <p:cNvSpPr>
              <a:spLocks noChangeArrowheads="1"/>
            </p:cNvSpPr>
            <p:nvPr/>
          </p:nvSpPr>
          <p:spPr bwMode="auto">
            <a:xfrm>
              <a:off x="199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41" name="AutoShape 14"/>
            <p:cNvSpPr>
              <a:spLocks noChangeArrowheads="1"/>
            </p:cNvSpPr>
            <p:nvPr/>
          </p:nvSpPr>
          <p:spPr bwMode="auto">
            <a:xfrm>
              <a:off x="253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42" name="AutoShape 15"/>
            <p:cNvSpPr>
              <a:spLocks noChangeArrowheads="1"/>
            </p:cNvSpPr>
            <p:nvPr/>
          </p:nvSpPr>
          <p:spPr bwMode="auto">
            <a:xfrm>
              <a:off x="2679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43" name="AutoShape 16"/>
            <p:cNvSpPr>
              <a:spLocks noChangeArrowheads="1"/>
            </p:cNvSpPr>
            <p:nvPr/>
          </p:nvSpPr>
          <p:spPr bwMode="auto">
            <a:xfrm>
              <a:off x="2451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44" name="AutoShape 17"/>
            <p:cNvSpPr>
              <a:spLocks noChangeArrowheads="1"/>
            </p:cNvSpPr>
            <p:nvPr/>
          </p:nvSpPr>
          <p:spPr bwMode="auto">
            <a:xfrm>
              <a:off x="2919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45" name="AutoShape 18"/>
            <p:cNvSpPr>
              <a:spLocks noChangeArrowheads="1"/>
            </p:cNvSpPr>
            <p:nvPr/>
          </p:nvSpPr>
          <p:spPr bwMode="auto">
            <a:xfrm>
              <a:off x="3063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46" name="AutoShape 19"/>
            <p:cNvSpPr>
              <a:spLocks noChangeArrowheads="1"/>
            </p:cNvSpPr>
            <p:nvPr/>
          </p:nvSpPr>
          <p:spPr bwMode="auto">
            <a:xfrm>
              <a:off x="3375" y="23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47" name="Text Box 20"/>
            <p:cNvSpPr txBox="1">
              <a:spLocks noChangeArrowheads="1"/>
            </p:cNvSpPr>
            <p:nvPr/>
          </p:nvSpPr>
          <p:spPr bwMode="auto">
            <a:xfrm>
              <a:off x="3468" y="2322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i="1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endParaRPr lang="en-US" altLang="zh-CN" i="1" baseline="30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2457450" y="1752600"/>
            <a:ext cx="4324350" cy="642938"/>
            <a:chOff x="1056" y="1284"/>
            <a:chExt cx="2724" cy="405"/>
          </a:xfrm>
        </p:grpSpPr>
        <p:sp>
          <p:nvSpPr>
            <p:cNvPr id="89118" name="Line 22"/>
            <p:cNvSpPr>
              <a:spLocks noChangeShapeType="1"/>
            </p:cNvSpPr>
            <p:nvPr/>
          </p:nvSpPr>
          <p:spPr bwMode="auto">
            <a:xfrm>
              <a:off x="1056" y="1458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19" name="AutoShape 23"/>
            <p:cNvSpPr>
              <a:spLocks noChangeArrowheads="1"/>
            </p:cNvSpPr>
            <p:nvPr/>
          </p:nvSpPr>
          <p:spPr bwMode="auto">
            <a:xfrm>
              <a:off x="133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20" name="Line 24"/>
            <p:cNvSpPr>
              <a:spLocks noChangeShapeType="1"/>
            </p:cNvSpPr>
            <p:nvPr/>
          </p:nvSpPr>
          <p:spPr bwMode="auto">
            <a:xfrm>
              <a:off x="2196" y="1422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21" name="Text Box 25"/>
            <p:cNvSpPr txBox="1">
              <a:spLocks noChangeArrowheads="1"/>
            </p:cNvSpPr>
            <p:nvPr/>
          </p:nvSpPr>
          <p:spPr bwMode="auto">
            <a:xfrm>
              <a:off x="2106" y="1458"/>
              <a:ext cx="21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89122" name="AutoShape 26"/>
            <p:cNvSpPr>
              <a:spLocks noChangeArrowheads="1"/>
            </p:cNvSpPr>
            <p:nvPr/>
          </p:nvSpPr>
          <p:spPr bwMode="auto">
            <a:xfrm>
              <a:off x="1563" y="14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23" name="AutoShape 27"/>
            <p:cNvSpPr>
              <a:spLocks noChangeArrowheads="1"/>
            </p:cNvSpPr>
            <p:nvPr/>
          </p:nvSpPr>
          <p:spPr bwMode="auto">
            <a:xfrm>
              <a:off x="1863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24" name="AutoShape 28"/>
            <p:cNvSpPr>
              <a:spLocks noChangeArrowheads="1"/>
            </p:cNvSpPr>
            <p:nvPr/>
          </p:nvSpPr>
          <p:spPr bwMode="auto">
            <a:xfrm>
              <a:off x="199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25" name="AutoShape 29"/>
            <p:cNvSpPr>
              <a:spLocks noChangeArrowheads="1"/>
            </p:cNvSpPr>
            <p:nvPr/>
          </p:nvSpPr>
          <p:spPr bwMode="auto">
            <a:xfrm>
              <a:off x="253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26" name="AutoShape 30"/>
            <p:cNvSpPr>
              <a:spLocks noChangeArrowheads="1"/>
            </p:cNvSpPr>
            <p:nvPr/>
          </p:nvSpPr>
          <p:spPr bwMode="auto">
            <a:xfrm>
              <a:off x="2679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27" name="AutoShape 31"/>
            <p:cNvSpPr>
              <a:spLocks noChangeArrowheads="1"/>
            </p:cNvSpPr>
            <p:nvPr/>
          </p:nvSpPr>
          <p:spPr bwMode="auto">
            <a:xfrm>
              <a:off x="2451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28" name="Line 32"/>
            <p:cNvSpPr>
              <a:spLocks noChangeShapeType="1"/>
            </p:cNvSpPr>
            <p:nvPr/>
          </p:nvSpPr>
          <p:spPr bwMode="auto">
            <a:xfrm>
              <a:off x="2268" y="1302"/>
              <a:ext cx="0" cy="34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29" name="Oval 33"/>
            <p:cNvSpPr>
              <a:spLocks noChangeArrowheads="1"/>
            </p:cNvSpPr>
            <p:nvPr/>
          </p:nvSpPr>
          <p:spPr bwMode="auto">
            <a:xfrm>
              <a:off x="2405" y="139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30" name="Oval 34"/>
            <p:cNvSpPr>
              <a:spLocks noChangeArrowheads="1"/>
            </p:cNvSpPr>
            <p:nvPr/>
          </p:nvSpPr>
          <p:spPr bwMode="auto">
            <a:xfrm>
              <a:off x="1955" y="1387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31" name="Line 35"/>
            <p:cNvSpPr>
              <a:spLocks noChangeShapeType="1"/>
            </p:cNvSpPr>
            <p:nvPr/>
          </p:nvSpPr>
          <p:spPr bwMode="auto">
            <a:xfrm flipH="1" flipV="1">
              <a:off x="2475" y="1284"/>
              <a:ext cx="6" cy="377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32" name="Line 36"/>
            <p:cNvSpPr>
              <a:spLocks noChangeShapeType="1"/>
            </p:cNvSpPr>
            <p:nvPr/>
          </p:nvSpPr>
          <p:spPr bwMode="auto">
            <a:xfrm flipH="1" flipV="1">
              <a:off x="2025" y="1284"/>
              <a:ext cx="6" cy="377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33" name="Text Box 37"/>
            <p:cNvSpPr txBox="1">
              <a:spLocks noChangeArrowheads="1"/>
            </p:cNvSpPr>
            <p:nvPr/>
          </p:nvSpPr>
          <p:spPr bwMode="auto">
            <a:xfrm>
              <a:off x="3492" y="1410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i="1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endParaRPr lang="en-US" altLang="zh-CN" i="1" baseline="30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2514600" y="4724400"/>
            <a:ext cx="4352925" cy="1827213"/>
            <a:chOff x="1122" y="2874"/>
            <a:chExt cx="2742" cy="1151"/>
          </a:xfrm>
        </p:grpSpPr>
        <p:sp>
          <p:nvSpPr>
            <p:cNvPr id="89098" name="Line 39"/>
            <p:cNvSpPr>
              <a:spLocks noChangeShapeType="1"/>
            </p:cNvSpPr>
            <p:nvPr/>
          </p:nvSpPr>
          <p:spPr bwMode="auto">
            <a:xfrm>
              <a:off x="1122" y="3900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099" name="AutoShape 40"/>
            <p:cNvSpPr>
              <a:spLocks noChangeArrowheads="1"/>
            </p:cNvSpPr>
            <p:nvPr/>
          </p:nvSpPr>
          <p:spPr bwMode="auto">
            <a:xfrm>
              <a:off x="1437" y="32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0" name="Line 41"/>
            <p:cNvSpPr>
              <a:spLocks noChangeShapeType="1"/>
            </p:cNvSpPr>
            <p:nvPr/>
          </p:nvSpPr>
          <p:spPr bwMode="auto">
            <a:xfrm>
              <a:off x="2262" y="3864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01" name="AutoShape 42"/>
            <p:cNvSpPr>
              <a:spLocks noChangeArrowheads="1"/>
            </p:cNvSpPr>
            <p:nvPr/>
          </p:nvSpPr>
          <p:spPr bwMode="auto">
            <a:xfrm>
              <a:off x="1641" y="35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2" name="AutoShape 43"/>
            <p:cNvSpPr>
              <a:spLocks noChangeArrowheads="1"/>
            </p:cNvSpPr>
            <p:nvPr/>
          </p:nvSpPr>
          <p:spPr bwMode="auto">
            <a:xfrm>
              <a:off x="1929" y="375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3" name="AutoShape 44"/>
            <p:cNvSpPr>
              <a:spLocks noChangeArrowheads="1"/>
            </p:cNvSpPr>
            <p:nvPr/>
          </p:nvSpPr>
          <p:spPr bwMode="auto">
            <a:xfrm>
              <a:off x="2073" y="381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4" name="AutoShape 45"/>
            <p:cNvSpPr>
              <a:spLocks noChangeArrowheads="1"/>
            </p:cNvSpPr>
            <p:nvPr/>
          </p:nvSpPr>
          <p:spPr bwMode="auto">
            <a:xfrm>
              <a:off x="2601" y="37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5" name="AutoShape 46"/>
            <p:cNvSpPr>
              <a:spLocks noChangeArrowheads="1"/>
            </p:cNvSpPr>
            <p:nvPr/>
          </p:nvSpPr>
          <p:spPr bwMode="auto">
            <a:xfrm>
              <a:off x="2745" y="364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6" name="AutoShape 47"/>
            <p:cNvSpPr>
              <a:spLocks noChangeArrowheads="1"/>
            </p:cNvSpPr>
            <p:nvPr/>
          </p:nvSpPr>
          <p:spPr bwMode="auto">
            <a:xfrm>
              <a:off x="2481" y="380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7" name="AutoShape 48"/>
            <p:cNvSpPr>
              <a:spLocks noChangeArrowheads="1"/>
            </p:cNvSpPr>
            <p:nvPr/>
          </p:nvSpPr>
          <p:spPr bwMode="auto">
            <a:xfrm>
              <a:off x="2985" y="344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8" name="AutoShape 49"/>
            <p:cNvSpPr>
              <a:spLocks noChangeArrowheads="1"/>
            </p:cNvSpPr>
            <p:nvPr/>
          </p:nvSpPr>
          <p:spPr bwMode="auto">
            <a:xfrm>
              <a:off x="3165" y="32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9" name="AutoShape 50"/>
            <p:cNvSpPr>
              <a:spLocks noChangeArrowheads="1"/>
            </p:cNvSpPr>
            <p:nvPr/>
          </p:nvSpPr>
          <p:spPr bwMode="auto">
            <a:xfrm>
              <a:off x="3429" y="292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10" name="Line 51"/>
            <p:cNvSpPr>
              <a:spLocks noChangeShapeType="1"/>
            </p:cNvSpPr>
            <p:nvPr/>
          </p:nvSpPr>
          <p:spPr bwMode="auto">
            <a:xfrm flipV="1">
              <a:off x="2262" y="2988"/>
              <a:ext cx="0" cy="93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11" name="Text Box 52"/>
            <p:cNvSpPr txBox="1">
              <a:spLocks noChangeArrowheads="1"/>
            </p:cNvSpPr>
            <p:nvPr/>
          </p:nvSpPr>
          <p:spPr bwMode="auto">
            <a:xfrm>
              <a:off x="2262" y="2874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i="1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r>
                <a:rPr lang="en-US" altLang="zh-CN" i="1" baseline="30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89112" name="Line 53"/>
            <p:cNvSpPr>
              <a:spLocks noChangeShapeType="1"/>
            </p:cNvSpPr>
            <p:nvPr/>
          </p:nvSpPr>
          <p:spPr bwMode="auto">
            <a:xfrm flipV="1">
              <a:off x="1860" y="3180"/>
              <a:ext cx="2004" cy="81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13" name="Line 54"/>
            <p:cNvSpPr>
              <a:spLocks noChangeShapeType="1"/>
            </p:cNvSpPr>
            <p:nvPr/>
          </p:nvSpPr>
          <p:spPr bwMode="auto">
            <a:xfrm flipV="1">
              <a:off x="1857" y="3132"/>
              <a:ext cx="1962" cy="809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14" name="Line 55"/>
            <p:cNvSpPr>
              <a:spLocks noChangeShapeType="1"/>
            </p:cNvSpPr>
            <p:nvPr/>
          </p:nvSpPr>
          <p:spPr bwMode="auto">
            <a:xfrm flipV="1">
              <a:off x="1929" y="3240"/>
              <a:ext cx="1926" cy="785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15" name="Oval 56"/>
            <p:cNvSpPr>
              <a:spLocks noChangeArrowheads="1"/>
            </p:cNvSpPr>
            <p:nvPr/>
          </p:nvSpPr>
          <p:spPr bwMode="auto">
            <a:xfrm>
              <a:off x="2945" y="340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16" name="Oval 57"/>
            <p:cNvSpPr>
              <a:spLocks noChangeArrowheads="1"/>
            </p:cNvSpPr>
            <p:nvPr/>
          </p:nvSpPr>
          <p:spPr bwMode="auto">
            <a:xfrm>
              <a:off x="2699" y="3601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17" name="Oval 58"/>
            <p:cNvSpPr>
              <a:spLocks noChangeArrowheads="1"/>
            </p:cNvSpPr>
            <p:nvPr/>
          </p:nvSpPr>
          <p:spPr bwMode="auto">
            <a:xfrm>
              <a:off x="2027" y="3775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0" y="6602060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</a:rPr>
              <a:t>Andrew Moore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0BF4CF5A-514B-4E83-8A9D-CAACF0E9C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Nonlinear SVMs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520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5075" grpId="0" build="allAtOnce"/>
      <p:bldP spid="1155076" grpId="0"/>
      <p:bldP spid="115507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Line 4"/>
          <p:cNvSpPr>
            <a:spLocks noChangeShapeType="1"/>
          </p:cNvSpPr>
          <p:nvPr/>
        </p:nvSpPr>
        <p:spPr bwMode="auto">
          <a:xfrm flipV="1">
            <a:off x="2254250" y="3143250"/>
            <a:ext cx="0" cy="3041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15" name="Line 5"/>
          <p:cNvSpPr>
            <a:spLocks noChangeShapeType="1"/>
          </p:cNvSpPr>
          <p:nvPr/>
        </p:nvSpPr>
        <p:spPr bwMode="auto">
          <a:xfrm flipV="1">
            <a:off x="633413" y="4754563"/>
            <a:ext cx="33194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16" name="AutoShape 6"/>
          <p:cNvSpPr>
            <a:spLocks noChangeArrowheads="1"/>
          </p:cNvSpPr>
          <p:nvPr/>
        </p:nvSpPr>
        <p:spPr bwMode="auto">
          <a:xfrm>
            <a:off x="2284413" y="39751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17" name="AutoShape 7"/>
          <p:cNvSpPr>
            <a:spLocks noChangeArrowheads="1"/>
          </p:cNvSpPr>
          <p:nvPr/>
        </p:nvSpPr>
        <p:spPr bwMode="auto">
          <a:xfrm>
            <a:off x="1709738" y="43322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18" name="AutoShape 8"/>
          <p:cNvSpPr>
            <a:spLocks noChangeArrowheads="1"/>
          </p:cNvSpPr>
          <p:nvPr/>
        </p:nvSpPr>
        <p:spPr bwMode="auto">
          <a:xfrm>
            <a:off x="1862138" y="48783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19" name="AutoShape 9"/>
          <p:cNvSpPr>
            <a:spLocks noChangeArrowheads="1"/>
          </p:cNvSpPr>
          <p:nvPr/>
        </p:nvSpPr>
        <p:spPr bwMode="auto">
          <a:xfrm>
            <a:off x="2395538" y="53546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0" name="AutoShape 10"/>
          <p:cNvSpPr>
            <a:spLocks noChangeArrowheads="1"/>
          </p:cNvSpPr>
          <p:nvPr/>
        </p:nvSpPr>
        <p:spPr bwMode="auto">
          <a:xfrm>
            <a:off x="1976438" y="40211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1" name="AutoShape 11"/>
          <p:cNvSpPr>
            <a:spLocks noChangeArrowheads="1"/>
          </p:cNvSpPr>
          <p:nvPr/>
        </p:nvSpPr>
        <p:spPr bwMode="auto">
          <a:xfrm>
            <a:off x="1481138" y="46497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2" name="AutoShape 12"/>
          <p:cNvSpPr>
            <a:spLocks noChangeArrowheads="1"/>
          </p:cNvSpPr>
          <p:nvPr/>
        </p:nvSpPr>
        <p:spPr bwMode="auto">
          <a:xfrm>
            <a:off x="1900238" y="53927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3" name="AutoShape 13"/>
          <p:cNvSpPr>
            <a:spLocks noChangeArrowheads="1"/>
          </p:cNvSpPr>
          <p:nvPr/>
        </p:nvSpPr>
        <p:spPr bwMode="auto">
          <a:xfrm>
            <a:off x="2395538" y="44211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4" name="AutoShape 14"/>
          <p:cNvSpPr>
            <a:spLocks noChangeArrowheads="1"/>
          </p:cNvSpPr>
          <p:nvPr/>
        </p:nvSpPr>
        <p:spPr bwMode="auto">
          <a:xfrm>
            <a:off x="3297238" y="4408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5" name="AutoShape 15"/>
          <p:cNvSpPr>
            <a:spLocks noChangeArrowheads="1"/>
          </p:cNvSpPr>
          <p:nvPr/>
        </p:nvSpPr>
        <p:spPr bwMode="auto">
          <a:xfrm>
            <a:off x="3157538" y="56213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6" name="AutoShape 16"/>
          <p:cNvSpPr>
            <a:spLocks noChangeArrowheads="1"/>
          </p:cNvSpPr>
          <p:nvPr/>
        </p:nvSpPr>
        <p:spPr bwMode="auto">
          <a:xfrm>
            <a:off x="909638" y="4535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7" name="AutoShape 17"/>
          <p:cNvSpPr>
            <a:spLocks noChangeArrowheads="1"/>
          </p:cNvSpPr>
          <p:nvPr/>
        </p:nvSpPr>
        <p:spPr bwMode="auto">
          <a:xfrm>
            <a:off x="2420938" y="5989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8" name="AutoShape 18"/>
          <p:cNvSpPr>
            <a:spLocks noChangeArrowheads="1"/>
          </p:cNvSpPr>
          <p:nvPr/>
        </p:nvSpPr>
        <p:spPr bwMode="auto">
          <a:xfrm>
            <a:off x="3386138" y="51450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9" name="AutoShape 19"/>
          <p:cNvSpPr>
            <a:spLocks noChangeArrowheads="1"/>
          </p:cNvSpPr>
          <p:nvPr/>
        </p:nvSpPr>
        <p:spPr bwMode="auto">
          <a:xfrm>
            <a:off x="1449388" y="56848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0" name="AutoShape 20"/>
          <p:cNvSpPr>
            <a:spLocks noChangeArrowheads="1"/>
          </p:cNvSpPr>
          <p:nvPr/>
        </p:nvSpPr>
        <p:spPr bwMode="auto">
          <a:xfrm>
            <a:off x="1138238" y="52022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1" name="AutoShape 21"/>
          <p:cNvSpPr>
            <a:spLocks noChangeArrowheads="1"/>
          </p:cNvSpPr>
          <p:nvPr/>
        </p:nvSpPr>
        <p:spPr bwMode="auto">
          <a:xfrm>
            <a:off x="1195388" y="36782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2" name="AutoShape 22"/>
          <p:cNvSpPr>
            <a:spLocks noChangeArrowheads="1"/>
          </p:cNvSpPr>
          <p:nvPr/>
        </p:nvSpPr>
        <p:spPr bwMode="auto">
          <a:xfrm>
            <a:off x="2690813" y="48133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3" name="AutoShape 23"/>
          <p:cNvSpPr>
            <a:spLocks noChangeArrowheads="1"/>
          </p:cNvSpPr>
          <p:nvPr/>
        </p:nvSpPr>
        <p:spPr bwMode="auto">
          <a:xfrm>
            <a:off x="2309813" y="494665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4" name="AutoShape 24"/>
          <p:cNvSpPr>
            <a:spLocks noChangeArrowheads="1"/>
          </p:cNvSpPr>
          <p:nvPr/>
        </p:nvSpPr>
        <p:spPr bwMode="auto">
          <a:xfrm>
            <a:off x="2595563" y="370840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5" name="Oval 25"/>
          <p:cNvSpPr>
            <a:spLocks noChangeArrowheads="1"/>
          </p:cNvSpPr>
          <p:nvPr/>
        </p:nvSpPr>
        <p:spPr bwMode="auto">
          <a:xfrm>
            <a:off x="1300163" y="3794125"/>
            <a:ext cx="1885950" cy="1905000"/>
          </a:xfrm>
          <a:prstGeom prst="ellipse">
            <a:avLst/>
          </a:prstGeom>
          <a:noFill/>
          <a:ln w="15875" algn="ctr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6" name="AutoShape 26"/>
          <p:cNvSpPr>
            <a:spLocks noChangeArrowheads="1"/>
          </p:cNvSpPr>
          <p:nvPr/>
        </p:nvSpPr>
        <p:spPr bwMode="auto">
          <a:xfrm>
            <a:off x="1347788" y="3830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7" name="AutoShape 27"/>
          <p:cNvSpPr>
            <a:spLocks noChangeArrowheads="1"/>
          </p:cNvSpPr>
          <p:nvPr/>
        </p:nvSpPr>
        <p:spPr bwMode="auto">
          <a:xfrm>
            <a:off x="3271838" y="38115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8" name="Line 28"/>
          <p:cNvSpPr>
            <a:spLocks noChangeShapeType="1"/>
          </p:cNvSpPr>
          <p:nvPr/>
        </p:nvSpPr>
        <p:spPr bwMode="auto">
          <a:xfrm flipH="1" flipV="1">
            <a:off x="6292850" y="2895600"/>
            <a:ext cx="0" cy="2070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39" name="Line 29"/>
          <p:cNvSpPr>
            <a:spLocks noChangeShapeType="1"/>
          </p:cNvSpPr>
          <p:nvPr/>
        </p:nvSpPr>
        <p:spPr bwMode="auto">
          <a:xfrm>
            <a:off x="6262688" y="4983163"/>
            <a:ext cx="23479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40" name="AutoShape 30"/>
          <p:cNvSpPr>
            <a:spLocks noChangeArrowheads="1"/>
          </p:cNvSpPr>
          <p:nvPr/>
        </p:nvSpPr>
        <p:spPr bwMode="auto">
          <a:xfrm>
            <a:off x="6561138" y="434657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1" name="AutoShape 31"/>
          <p:cNvSpPr>
            <a:spLocks noChangeArrowheads="1"/>
          </p:cNvSpPr>
          <p:nvPr/>
        </p:nvSpPr>
        <p:spPr bwMode="auto">
          <a:xfrm>
            <a:off x="5986463" y="47037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2" name="AutoShape 32"/>
          <p:cNvSpPr>
            <a:spLocks noChangeArrowheads="1"/>
          </p:cNvSpPr>
          <p:nvPr/>
        </p:nvSpPr>
        <p:spPr bwMode="auto">
          <a:xfrm>
            <a:off x="6367463" y="52593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3" name="AutoShape 33"/>
          <p:cNvSpPr>
            <a:spLocks noChangeArrowheads="1"/>
          </p:cNvSpPr>
          <p:nvPr/>
        </p:nvSpPr>
        <p:spPr bwMode="auto">
          <a:xfrm>
            <a:off x="7186613" y="52593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4" name="AutoShape 34"/>
          <p:cNvSpPr>
            <a:spLocks noChangeArrowheads="1"/>
          </p:cNvSpPr>
          <p:nvPr/>
        </p:nvSpPr>
        <p:spPr bwMode="auto">
          <a:xfrm>
            <a:off x="6253163" y="43926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5" name="AutoShape 35"/>
          <p:cNvSpPr>
            <a:spLocks noChangeArrowheads="1"/>
          </p:cNvSpPr>
          <p:nvPr/>
        </p:nvSpPr>
        <p:spPr bwMode="auto">
          <a:xfrm>
            <a:off x="6462713" y="46688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6" name="AutoShape 36"/>
          <p:cNvSpPr>
            <a:spLocks noChangeArrowheads="1"/>
          </p:cNvSpPr>
          <p:nvPr/>
        </p:nvSpPr>
        <p:spPr bwMode="auto">
          <a:xfrm>
            <a:off x="6691313" y="52974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7" name="AutoShape 37"/>
          <p:cNvSpPr>
            <a:spLocks noChangeArrowheads="1"/>
          </p:cNvSpPr>
          <p:nvPr/>
        </p:nvSpPr>
        <p:spPr bwMode="auto">
          <a:xfrm>
            <a:off x="6672263" y="47926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8" name="AutoShape 38"/>
          <p:cNvSpPr>
            <a:spLocks noChangeArrowheads="1"/>
          </p:cNvSpPr>
          <p:nvPr/>
        </p:nvSpPr>
        <p:spPr bwMode="auto">
          <a:xfrm>
            <a:off x="8278813" y="44275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9" name="AutoShape 39"/>
          <p:cNvSpPr>
            <a:spLocks noChangeArrowheads="1"/>
          </p:cNvSpPr>
          <p:nvPr/>
        </p:nvSpPr>
        <p:spPr bwMode="auto">
          <a:xfrm>
            <a:off x="8139113" y="56403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0" name="AutoShape 40"/>
          <p:cNvSpPr>
            <a:spLocks noChangeArrowheads="1"/>
          </p:cNvSpPr>
          <p:nvPr/>
        </p:nvSpPr>
        <p:spPr bwMode="auto">
          <a:xfrm>
            <a:off x="7662863" y="3392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1" name="AutoShape 41"/>
          <p:cNvSpPr>
            <a:spLocks noChangeArrowheads="1"/>
          </p:cNvSpPr>
          <p:nvPr/>
        </p:nvSpPr>
        <p:spPr bwMode="auto">
          <a:xfrm>
            <a:off x="7669213" y="4656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2" name="AutoShape 42"/>
          <p:cNvSpPr>
            <a:spLocks noChangeArrowheads="1"/>
          </p:cNvSpPr>
          <p:nvPr/>
        </p:nvSpPr>
        <p:spPr bwMode="auto">
          <a:xfrm>
            <a:off x="8367713" y="5164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3" name="AutoShape 43"/>
          <p:cNvSpPr>
            <a:spLocks noChangeArrowheads="1"/>
          </p:cNvSpPr>
          <p:nvPr/>
        </p:nvSpPr>
        <p:spPr bwMode="auto">
          <a:xfrm>
            <a:off x="7192963" y="41036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4" name="AutoShape 44"/>
          <p:cNvSpPr>
            <a:spLocks noChangeArrowheads="1"/>
          </p:cNvSpPr>
          <p:nvPr/>
        </p:nvSpPr>
        <p:spPr bwMode="auto">
          <a:xfrm>
            <a:off x="7796213" y="53355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5" name="AutoShape 45"/>
          <p:cNvSpPr>
            <a:spLocks noChangeArrowheads="1"/>
          </p:cNvSpPr>
          <p:nvPr/>
        </p:nvSpPr>
        <p:spPr bwMode="auto">
          <a:xfrm>
            <a:off x="7586663" y="36020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6" name="AutoShape 46"/>
          <p:cNvSpPr>
            <a:spLocks noChangeArrowheads="1"/>
          </p:cNvSpPr>
          <p:nvPr/>
        </p:nvSpPr>
        <p:spPr bwMode="auto">
          <a:xfrm>
            <a:off x="6196013" y="510857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7" name="AutoShape 47"/>
          <p:cNvSpPr>
            <a:spLocks noChangeArrowheads="1"/>
          </p:cNvSpPr>
          <p:nvPr/>
        </p:nvSpPr>
        <p:spPr bwMode="auto">
          <a:xfrm>
            <a:off x="5815013" y="524192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8" name="AutoShape 48"/>
          <p:cNvSpPr>
            <a:spLocks noChangeArrowheads="1"/>
          </p:cNvSpPr>
          <p:nvPr/>
        </p:nvSpPr>
        <p:spPr bwMode="auto">
          <a:xfrm>
            <a:off x="7577138" y="372745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9" name="AutoShape 49"/>
          <p:cNvSpPr>
            <a:spLocks noChangeArrowheads="1"/>
          </p:cNvSpPr>
          <p:nvPr/>
        </p:nvSpPr>
        <p:spPr bwMode="auto">
          <a:xfrm>
            <a:off x="7129463" y="3259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60" name="AutoShape 50"/>
          <p:cNvSpPr>
            <a:spLocks noChangeArrowheads="1"/>
          </p:cNvSpPr>
          <p:nvPr/>
        </p:nvSpPr>
        <p:spPr bwMode="auto">
          <a:xfrm>
            <a:off x="8253413" y="3830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61" name="Line 51"/>
          <p:cNvSpPr>
            <a:spLocks noChangeShapeType="1"/>
          </p:cNvSpPr>
          <p:nvPr/>
        </p:nvSpPr>
        <p:spPr bwMode="auto">
          <a:xfrm flipH="1">
            <a:off x="5045075" y="4984750"/>
            <a:ext cx="1238250" cy="99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62" name="Line 52"/>
          <p:cNvSpPr>
            <a:spLocks noChangeShapeType="1"/>
          </p:cNvSpPr>
          <p:nvPr/>
        </p:nvSpPr>
        <p:spPr bwMode="auto">
          <a:xfrm>
            <a:off x="6281738" y="3632200"/>
            <a:ext cx="1447800" cy="13335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63" name="Line 53"/>
          <p:cNvSpPr>
            <a:spLocks noChangeShapeType="1"/>
          </p:cNvSpPr>
          <p:nvPr/>
        </p:nvSpPr>
        <p:spPr bwMode="auto">
          <a:xfrm flipV="1">
            <a:off x="6510338" y="5003800"/>
            <a:ext cx="1219200" cy="12192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64" name="Line 54"/>
          <p:cNvSpPr>
            <a:spLocks noChangeShapeType="1"/>
          </p:cNvSpPr>
          <p:nvPr/>
        </p:nvSpPr>
        <p:spPr bwMode="auto">
          <a:xfrm flipV="1">
            <a:off x="4814888" y="3670300"/>
            <a:ext cx="1466850" cy="8382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65" name="Line 55"/>
          <p:cNvSpPr>
            <a:spLocks noChangeShapeType="1"/>
          </p:cNvSpPr>
          <p:nvPr/>
        </p:nvSpPr>
        <p:spPr bwMode="auto">
          <a:xfrm>
            <a:off x="4795838" y="4508500"/>
            <a:ext cx="1714500" cy="169545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66" name="AutoShape 56"/>
          <p:cNvSpPr>
            <a:spLocks noChangeArrowheads="1"/>
          </p:cNvSpPr>
          <p:nvPr/>
        </p:nvSpPr>
        <p:spPr bwMode="auto">
          <a:xfrm>
            <a:off x="3767138" y="2946400"/>
            <a:ext cx="1638300" cy="457200"/>
          </a:xfrm>
          <a:prstGeom prst="curvedDownArrow">
            <a:avLst>
              <a:gd name="adj1" fmla="val 71667"/>
              <a:gd name="adj2" fmla="val 143333"/>
              <a:gd name="adj3" fmla="val 33333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67" name="Text Box 57"/>
          <p:cNvSpPr txBox="1">
            <a:spLocks noChangeArrowheads="1"/>
          </p:cNvSpPr>
          <p:nvPr/>
        </p:nvSpPr>
        <p:spPr bwMode="auto">
          <a:xfrm>
            <a:off x="3767138" y="3632200"/>
            <a:ext cx="19050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200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Φ</a:t>
            </a:r>
            <a:r>
              <a:rPr lang="en-US" altLang="zh-C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altLang="zh-CN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2000" b="1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altLang="zh-C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n-US" sz="200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φ</a:t>
            </a:r>
            <a:r>
              <a:rPr lang="en-US" altLang="zh-C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0169" name="Rectangle 60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8316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altLang="zh-CN" sz="2800" dirty="0">
                <a:ea typeface="SimSun" pitchFamily="2" charset="-122"/>
              </a:rPr>
              <a:t>General idea: the original input space can always be mapped to some higher-dimensional feature space where the training set is separable:</a:t>
            </a:r>
          </a:p>
          <a:p>
            <a:pPr>
              <a:buFontTx/>
              <a:buChar char="•"/>
            </a:pPr>
            <a:endParaRPr lang="en-US" altLang="en-US" sz="2800" dirty="0"/>
          </a:p>
        </p:txBody>
      </p:sp>
      <p:sp>
        <p:nvSpPr>
          <p:cNvPr id="60" name="TextBox 59"/>
          <p:cNvSpPr txBox="1"/>
          <p:nvPr/>
        </p:nvSpPr>
        <p:spPr>
          <a:xfrm>
            <a:off x="0" y="6602060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</a:rPr>
              <a:t>Andrew Moore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3D23EEEB-3C34-49B9-B946-E1954807C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Nonlinear SVMs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088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Nonlinear kernel: Example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10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/>
              <a:t>Consider the mapping </a:t>
            </a:r>
          </a:p>
        </p:txBody>
      </p:sp>
      <p:graphicFrame>
        <p:nvGraphicFramePr>
          <p:cNvPr id="92164" name="Object 2"/>
          <p:cNvGraphicFramePr>
            <a:graphicFrameLocks noChangeAspect="1"/>
          </p:cNvGraphicFramePr>
          <p:nvPr/>
        </p:nvGraphicFramePr>
        <p:xfrm>
          <a:off x="4724400" y="1066800"/>
          <a:ext cx="1871663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6" name="Equation" r:id="rId4" imgW="863225" imgH="228501" progId="Equation.3">
                  <p:embed/>
                </p:oleObj>
              </mc:Choice>
              <mc:Fallback>
                <p:oleObj name="Equation" r:id="rId4" imgW="863225" imgH="228501" progId="Equation.3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066800"/>
                        <a:ext cx="1871663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5" name="Object 3"/>
          <p:cNvGraphicFramePr>
            <a:graphicFrameLocks noChangeAspect="1"/>
          </p:cNvGraphicFramePr>
          <p:nvPr/>
        </p:nvGraphicFramePr>
        <p:xfrm>
          <a:off x="1749425" y="5049838"/>
          <a:ext cx="5230813" cy="104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7" name="Equation" r:id="rId6" imgW="2413000" imgH="482600" progId="Equation.3">
                  <p:embed/>
                </p:oleObj>
              </mc:Choice>
              <mc:Fallback>
                <p:oleObj name="Equation" r:id="rId6" imgW="2413000" imgH="482600" progId="Equation.3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5049838"/>
                        <a:ext cx="5230813" cy="1046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2514600" y="2209800"/>
            <a:ext cx="4352925" cy="1827213"/>
            <a:chOff x="1122" y="2874"/>
            <a:chExt cx="2742" cy="1151"/>
          </a:xfrm>
        </p:grpSpPr>
        <p:sp>
          <p:nvSpPr>
            <p:cNvPr id="92167" name="Line 39"/>
            <p:cNvSpPr>
              <a:spLocks noChangeShapeType="1"/>
            </p:cNvSpPr>
            <p:nvPr/>
          </p:nvSpPr>
          <p:spPr bwMode="auto">
            <a:xfrm>
              <a:off x="1122" y="3900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68" name="AutoShape 40"/>
            <p:cNvSpPr>
              <a:spLocks noChangeArrowheads="1"/>
            </p:cNvSpPr>
            <p:nvPr/>
          </p:nvSpPr>
          <p:spPr bwMode="auto">
            <a:xfrm>
              <a:off x="1437" y="32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69" name="Line 41"/>
            <p:cNvSpPr>
              <a:spLocks noChangeShapeType="1"/>
            </p:cNvSpPr>
            <p:nvPr/>
          </p:nvSpPr>
          <p:spPr bwMode="auto">
            <a:xfrm>
              <a:off x="2262" y="3864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0" name="AutoShape 42"/>
            <p:cNvSpPr>
              <a:spLocks noChangeArrowheads="1"/>
            </p:cNvSpPr>
            <p:nvPr/>
          </p:nvSpPr>
          <p:spPr bwMode="auto">
            <a:xfrm>
              <a:off x="1641" y="35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1" name="AutoShape 43"/>
            <p:cNvSpPr>
              <a:spLocks noChangeArrowheads="1"/>
            </p:cNvSpPr>
            <p:nvPr/>
          </p:nvSpPr>
          <p:spPr bwMode="auto">
            <a:xfrm>
              <a:off x="1929" y="375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2" name="AutoShape 44"/>
            <p:cNvSpPr>
              <a:spLocks noChangeArrowheads="1"/>
            </p:cNvSpPr>
            <p:nvPr/>
          </p:nvSpPr>
          <p:spPr bwMode="auto">
            <a:xfrm>
              <a:off x="2073" y="381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3" name="AutoShape 45"/>
            <p:cNvSpPr>
              <a:spLocks noChangeArrowheads="1"/>
            </p:cNvSpPr>
            <p:nvPr/>
          </p:nvSpPr>
          <p:spPr bwMode="auto">
            <a:xfrm>
              <a:off x="2601" y="37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4" name="AutoShape 46"/>
            <p:cNvSpPr>
              <a:spLocks noChangeArrowheads="1"/>
            </p:cNvSpPr>
            <p:nvPr/>
          </p:nvSpPr>
          <p:spPr bwMode="auto">
            <a:xfrm>
              <a:off x="2745" y="364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5" name="AutoShape 47"/>
            <p:cNvSpPr>
              <a:spLocks noChangeArrowheads="1"/>
            </p:cNvSpPr>
            <p:nvPr/>
          </p:nvSpPr>
          <p:spPr bwMode="auto">
            <a:xfrm>
              <a:off x="2481" y="380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6" name="AutoShape 48"/>
            <p:cNvSpPr>
              <a:spLocks noChangeArrowheads="1"/>
            </p:cNvSpPr>
            <p:nvPr/>
          </p:nvSpPr>
          <p:spPr bwMode="auto">
            <a:xfrm>
              <a:off x="2985" y="344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7" name="AutoShape 49"/>
            <p:cNvSpPr>
              <a:spLocks noChangeArrowheads="1"/>
            </p:cNvSpPr>
            <p:nvPr/>
          </p:nvSpPr>
          <p:spPr bwMode="auto">
            <a:xfrm>
              <a:off x="3165" y="32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8" name="AutoShape 50"/>
            <p:cNvSpPr>
              <a:spLocks noChangeArrowheads="1"/>
            </p:cNvSpPr>
            <p:nvPr/>
          </p:nvSpPr>
          <p:spPr bwMode="auto">
            <a:xfrm>
              <a:off x="3429" y="292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9" name="Line 51"/>
            <p:cNvSpPr>
              <a:spLocks noChangeShapeType="1"/>
            </p:cNvSpPr>
            <p:nvPr/>
          </p:nvSpPr>
          <p:spPr bwMode="auto">
            <a:xfrm flipV="1">
              <a:off x="2262" y="2988"/>
              <a:ext cx="0" cy="93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80" name="Text Box 52"/>
            <p:cNvSpPr txBox="1">
              <a:spLocks noChangeArrowheads="1"/>
            </p:cNvSpPr>
            <p:nvPr/>
          </p:nvSpPr>
          <p:spPr bwMode="auto">
            <a:xfrm>
              <a:off x="2262" y="2874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1800" i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x</a:t>
              </a:r>
              <a:r>
                <a:rPr lang="en-US" altLang="zh-CN" sz="1800" i="1" baseline="300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2181" name="Line 53"/>
            <p:cNvSpPr>
              <a:spLocks noChangeShapeType="1"/>
            </p:cNvSpPr>
            <p:nvPr/>
          </p:nvSpPr>
          <p:spPr bwMode="auto">
            <a:xfrm flipV="1">
              <a:off x="1860" y="3180"/>
              <a:ext cx="2004" cy="81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82" name="Line 54"/>
            <p:cNvSpPr>
              <a:spLocks noChangeShapeType="1"/>
            </p:cNvSpPr>
            <p:nvPr/>
          </p:nvSpPr>
          <p:spPr bwMode="auto">
            <a:xfrm flipV="1">
              <a:off x="1857" y="3132"/>
              <a:ext cx="1962" cy="809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83" name="Line 55"/>
            <p:cNvSpPr>
              <a:spLocks noChangeShapeType="1"/>
            </p:cNvSpPr>
            <p:nvPr/>
          </p:nvSpPr>
          <p:spPr bwMode="auto">
            <a:xfrm flipV="1">
              <a:off x="1929" y="3240"/>
              <a:ext cx="1926" cy="785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84" name="Oval 56"/>
            <p:cNvSpPr>
              <a:spLocks noChangeArrowheads="1"/>
            </p:cNvSpPr>
            <p:nvPr/>
          </p:nvSpPr>
          <p:spPr bwMode="auto">
            <a:xfrm>
              <a:off x="2945" y="340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85" name="Oval 57"/>
            <p:cNvSpPr>
              <a:spLocks noChangeArrowheads="1"/>
            </p:cNvSpPr>
            <p:nvPr/>
          </p:nvSpPr>
          <p:spPr bwMode="auto">
            <a:xfrm>
              <a:off x="2699" y="3601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86" name="Oval 58"/>
            <p:cNvSpPr>
              <a:spLocks noChangeArrowheads="1"/>
            </p:cNvSpPr>
            <p:nvPr/>
          </p:nvSpPr>
          <p:spPr bwMode="auto">
            <a:xfrm>
              <a:off x="2027" y="3775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0" y="6604084"/>
            <a:ext cx="1152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  <a:latin typeface="Calibri" pitchFamily="34" charset="0"/>
              </a:rPr>
              <a:t>Svetlana </a:t>
            </a:r>
            <a:r>
              <a:rPr lang="en-US" sz="1050" kern="0" dirty="0" err="1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05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8369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9" name="Rectangle 3"/>
          <p:cNvSpPr>
            <a:spLocks noChangeArrowheads="1"/>
          </p:cNvSpPr>
          <p:nvPr/>
        </p:nvSpPr>
        <p:spPr bwMode="auto">
          <a:xfrm>
            <a:off x="685800" y="914400"/>
            <a:ext cx="7772400" cy="5319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400" dirty="0"/>
              <a:t>The linear classifier relies on dot product between vectors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</a:rPr>
              <a:t>K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6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,</a:t>
            </a:r>
            <a:r>
              <a:rPr lang="en-US" altLang="en-US" sz="6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</a:rPr>
              <a:t> = 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24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·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endParaRPr lang="en-US" altLang="zh-CN" sz="2400" baseline="-25000" dirty="0"/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400" dirty="0"/>
              <a:t>If every data point is mapped into high-dimensional space via some transformation </a:t>
            </a:r>
            <a:r>
              <a:rPr lang="el-GR" sz="2400" i="1" dirty="0">
                <a:cs typeface="Times New Roman" pitchFamily="18" charset="0"/>
              </a:rPr>
              <a:t>Φ</a:t>
            </a:r>
            <a:r>
              <a:rPr lang="en-US" altLang="zh-CN" sz="2400" dirty="0">
                <a:cs typeface="Times New Roman" pitchFamily="18" charset="0"/>
              </a:rPr>
              <a:t>:  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zh-CN" sz="2400" baseline="-25000" dirty="0">
                <a:cs typeface="Times New Roman" pitchFamily="18" charset="0"/>
              </a:rPr>
              <a:t> </a:t>
            </a:r>
            <a:r>
              <a:rPr lang="en-US" altLang="zh-CN" sz="2400" dirty="0">
                <a:cs typeface="Times New Roman" pitchFamily="18" charset="0"/>
              </a:rPr>
              <a:t>→ </a:t>
            </a:r>
            <a:r>
              <a:rPr lang="el-GR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24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zh-CN" sz="2400" dirty="0"/>
              <a:t>,</a:t>
            </a:r>
            <a:r>
              <a:rPr lang="en-US" altLang="en-US" sz="24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2400" dirty="0">
                <a:cs typeface="Times New Roman" pitchFamily="18" charset="0"/>
              </a:rPr>
              <a:t>the dot product becomes: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</a:rPr>
              <a:t>K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6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,</a:t>
            </a:r>
            <a:r>
              <a:rPr lang="en-US" altLang="en-US" sz="6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</a:rPr>
              <a:t> = </a:t>
            </a:r>
            <a:r>
              <a:rPr lang="el-GR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24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en-US" sz="24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· </a:t>
            </a:r>
            <a:r>
              <a:rPr lang="el-GR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endParaRPr lang="en-US" altLang="zh-CN" sz="2400" dirty="0"/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400" dirty="0"/>
              <a:t>A </a:t>
            </a:r>
            <a:r>
              <a:rPr lang="en-US" altLang="zh-CN" sz="2400" i="1" dirty="0"/>
              <a:t>kernel </a:t>
            </a:r>
            <a:r>
              <a:rPr lang="en-US" altLang="zh-CN" sz="2400" i="1" dirty="0">
                <a:solidFill>
                  <a:srgbClr val="000000"/>
                </a:solidFill>
              </a:rPr>
              <a:t>function</a:t>
            </a:r>
            <a:r>
              <a:rPr lang="en-US" altLang="zh-CN" sz="2400" dirty="0">
                <a:solidFill>
                  <a:srgbClr val="000000"/>
                </a:solidFill>
              </a:rPr>
              <a:t> is similarity function that corresponds to an inner product in some expanded feature space</a:t>
            </a: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400" i="1" dirty="0">
                <a:solidFill>
                  <a:prstClr val="black"/>
                </a:solidFill>
              </a:rPr>
              <a:t>The kernel trick</a:t>
            </a:r>
            <a:r>
              <a:rPr lang="en-US" altLang="en-US" sz="2400" dirty="0">
                <a:solidFill>
                  <a:prstClr val="black"/>
                </a:solidFill>
              </a:rPr>
              <a:t>: instead of explicitly computing the lifting transformation </a:t>
            </a:r>
            <a:r>
              <a:rPr lang="el-GR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), </a:t>
            </a:r>
            <a:r>
              <a:rPr lang="en-US" altLang="en-US" sz="2400" dirty="0">
                <a:solidFill>
                  <a:prstClr val="black"/>
                </a:solidFill>
              </a:rPr>
              <a:t>define a kernel function K such that: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</a:rPr>
              <a:t>K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6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,</a:t>
            </a:r>
            <a:r>
              <a:rPr lang="en-US" altLang="en-US" sz="6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</a:rPr>
              <a:t> = </a:t>
            </a:r>
            <a:r>
              <a:rPr lang="el-GR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24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en-US" sz="24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· </a:t>
            </a:r>
            <a:r>
              <a:rPr lang="el-GR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</a:pPr>
            <a:endParaRPr lang="el-GR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602060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</a:rPr>
              <a:t>Andrew Moore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3ED6B7-D9D3-42B8-9A87-3E7589F6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“Kernel Trick”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56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92163"/>
          </a:xfrm>
        </p:spPr>
        <p:txBody>
          <a:bodyPr/>
          <a:lstStyle/>
          <a:p>
            <a:pPr eaLnBrk="1" hangingPunct="1"/>
            <a:r>
              <a:rPr lang="en-GB" altLang="en-US" dirty="0"/>
              <a:t>Classification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382000" cy="5135563"/>
          </a:xfrm>
        </p:spPr>
        <p:txBody>
          <a:bodyPr/>
          <a:lstStyle/>
          <a:p>
            <a:pPr eaLnBrk="1" hangingPunct="1"/>
            <a:r>
              <a:rPr lang="en-GB" altLang="en-US" sz="2800" dirty="0"/>
              <a:t>Assign input vector to one of two or more classes</a:t>
            </a:r>
          </a:p>
          <a:p>
            <a:pPr eaLnBrk="1" hangingPunct="1"/>
            <a:r>
              <a:rPr lang="en-GB" altLang="en-US" sz="2800" dirty="0"/>
              <a:t>Input space divided into </a:t>
            </a:r>
            <a:r>
              <a:rPr lang="en-GB" altLang="en-US" sz="2800" i="1" dirty="0"/>
              <a:t>decision regions</a:t>
            </a:r>
            <a:r>
              <a:rPr lang="en-GB" altLang="en-US" sz="2800" dirty="0"/>
              <a:t> separated by </a:t>
            </a:r>
            <a:r>
              <a:rPr lang="en-GB" altLang="en-US" sz="2800" i="1" dirty="0"/>
              <a:t>decision boundaries</a:t>
            </a:r>
          </a:p>
          <a:p>
            <a:pPr eaLnBrk="1" hangingPunct="1"/>
            <a:endParaRPr lang="en-GB" altLang="en-US" sz="2800" dirty="0"/>
          </a:p>
          <a:p>
            <a:pPr eaLnBrk="1" hangingPunct="1"/>
            <a:endParaRPr lang="en-GB" altLang="en-US" sz="2800" dirty="0"/>
          </a:p>
        </p:txBody>
      </p:sp>
      <p:pic>
        <p:nvPicPr>
          <p:cNvPr id="74756" name="Picture 7" descr="decision-regi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405188"/>
            <a:ext cx="4467225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32878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kernel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>
                <a:solidFill>
                  <a:srgbClr val="000000"/>
                </a:solidFill>
                <a:latin typeface="Arial" pitchFamily="34" charset="0"/>
              </a:rPr>
              <a:t>Linear:</a:t>
            </a:r>
          </a:p>
          <a:p>
            <a:pPr marL="0" indent="0">
              <a:buClr>
                <a:srgbClr val="CC9900"/>
              </a:buClr>
              <a:buSzPct val="65000"/>
              <a:buNone/>
            </a:pPr>
            <a:endParaRPr lang="en-US" altLang="zh-CN" sz="12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Polynomials of degree up to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Clr>
                <a:srgbClr val="CC9900"/>
              </a:buClr>
              <a:buSzPct val="65000"/>
              <a:buNone/>
            </a:pP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>
                <a:solidFill>
                  <a:srgbClr val="000000"/>
                </a:solidFill>
                <a:latin typeface="Arial" pitchFamily="34" charset="0"/>
              </a:rPr>
              <a:t>Gaussian RBF:</a:t>
            </a:r>
          </a:p>
          <a:p>
            <a:pPr>
              <a:buClr>
                <a:srgbClr val="CC9900"/>
              </a:buClr>
              <a:buSzPct val="65000"/>
              <a:buNone/>
            </a:pPr>
            <a:endParaRPr lang="en-US" altLang="zh-CN" sz="40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>
                <a:solidFill>
                  <a:srgbClr val="000000"/>
                </a:solidFill>
                <a:latin typeface="Arial" pitchFamily="34" charset="0"/>
              </a:rPr>
              <a:t>Histogram intersection:</a:t>
            </a: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</a:pPr>
            <a:endParaRPr lang="en-US" altLang="zh-CN" sz="36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sz="36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>
              <a:solidFill>
                <a:srgbClr val="000000"/>
              </a:solidFill>
              <a:latin typeface="Arial" pitchFamily="34" charset="0"/>
            </a:endParaRPr>
          </a:p>
          <a:p>
            <a:endParaRPr lang="en-US" dirty="0"/>
          </a:p>
        </p:txBody>
      </p:sp>
      <p:graphicFrame>
        <p:nvGraphicFramePr>
          <p:cNvPr id="473090" name="Object 4"/>
          <p:cNvGraphicFramePr>
            <a:graphicFrameLocks noChangeAspect="1"/>
          </p:cNvGraphicFramePr>
          <p:nvPr>
            <p:extLst/>
          </p:nvPr>
        </p:nvGraphicFramePr>
        <p:xfrm>
          <a:off x="2833917" y="3126388"/>
          <a:ext cx="4386563" cy="1244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5" name="Equation" r:id="rId4" imgW="1701800" imgH="482600" progId="Equation.3">
                  <p:embed/>
                </p:oleObj>
              </mc:Choice>
              <mc:Fallback>
                <p:oleObj name="Equation" r:id="rId4" imgW="1701800" imgH="482600" progId="Equation.3">
                  <p:embed/>
                  <p:pic>
                    <p:nvPicPr>
                      <p:cNvPr id="47309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917" y="3126388"/>
                        <a:ext cx="4386563" cy="12445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833917" y="4938990"/>
          <a:ext cx="5127275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6" name="Equation" r:id="rId6" imgW="1981200" imgH="342900" progId="Equation.3">
                  <p:embed/>
                </p:oleObj>
              </mc:Choice>
              <mc:Fallback>
                <p:oleObj name="Equation" r:id="rId6" imgW="1981200" imgH="3429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917" y="4938990"/>
                        <a:ext cx="5127275" cy="8874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3092" name="Object 4"/>
          <p:cNvGraphicFramePr>
            <a:graphicFrameLocks noChangeAspect="1"/>
          </p:cNvGraphicFramePr>
          <p:nvPr>
            <p:extLst/>
          </p:nvPr>
        </p:nvGraphicFramePr>
        <p:xfrm>
          <a:off x="2833917" y="808383"/>
          <a:ext cx="2972394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7" name="Equation" r:id="rId8" imgW="1041120" imgH="266400" progId="Equation.3">
                  <p:embed/>
                </p:oleObj>
              </mc:Choice>
              <mc:Fallback>
                <p:oleObj name="Equation" r:id="rId8" imgW="1041120" imgH="266400" progId="Equation.3">
                  <p:embed/>
                  <p:pic>
                    <p:nvPicPr>
                      <p:cNvPr id="4730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917" y="808383"/>
                        <a:ext cx="2972394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6602060"/>
            <a:ext cx="19623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</a:rPr>
              <a:t>Andrew Moore / Carlos </a:t>
            </a:r>
            <a:r>
              <a:rPr lang="en-US" sz="1050" kern="0" dirty="0" err="1">
                <a:solidFill>
                  <a:srgbClr val="000000"/>
                </a:solidFill>
              </a:rPr>
              <a:t>Guestrin</a:t>
            </a:r>
            <a:endParaRPr lang="en-US" sz="105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833917" y="2218471"/>
                <a:ext cx="5134580" cy="7607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600" dirty="0">
                    <a:latin typeface="+mj-lt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  <m:sup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+1)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sz="3600" dirty="0"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917" y="2218471"/>
                <a:ext cx="5134580" cy="760786"/>
              </a:xfrm>
              <a:prstGeom prst="rect">
                <a:avLst/>
              </a:prstGeom>
              <a:blipFill>
                <a:blip r:embed="rId11"/>
                <a:stretch>
                  <a:fillRect t="-16800" b="-9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62760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Hard-margin SVMs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05400" y="1731585"/>
            <a:ext cx="7533199" cy="1782760"/>
            <a:chOff x="805400" y="1294269"/>
            <a:chExt cx="7533199" cy="17827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/>
            <a:srcRect b="46862"/>
            <a:stretch/>
          </p:blipFill>
          <p:spPr>
            <a:xfrm>
              <a:off x="805400" y="1294269"/>
              <a:ext cx="7533199" cy="178276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096000" y="1669142"/>
              <a:ext cx="181429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659085" y="3599048"/>
            <a:ext cx="261258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65143" y="4573886"/>
            <a:ext cx="239486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14"/>
          <p:cNvGrpSpPr/>
          <p:nvPr/>
        </p:nvGrpSpPr>
        <p:grpSpPr>
          <a:xfrm>
            <a:off x="805400" y="4421490"/>
            <a:ext cx="7533199" cy="1572201"/>
            <a:chOff x="805400" y="5058228"/>
            <a:chExt cx="7533199" cy="15722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/>
            <a:srcRect t="53138"/>
            <a:stretch/>
          </p:blipFill>
          <p:spPr>
            <a:xfrm>
              <a:off x="805400" y="5058228"/>
              <a:ext cx="7533199" cy="157220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659085" y="5157441"/>
              <a:ext cx="261258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65143" y="6117765"/>
              <a:ext cx="239486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17"/>
          <p:cNvGrpSpPr/>
          <p:nvPr/>
        </p:nvGrpSpPr>
        <p:grpSpPr>
          <a:xfrm>
            <a:off x="3049236" y="3434515"/>
            <a:ext cx="1790042" cy="560560"/>
            <a:chOff x="3049236" y="2823031"/>
            <a:chExt cx="1790042" cy="560560"/>
          </a:xfrm>
        </p:grpSpPr>
        <p:sp>
          <p:nvSpPr>
            <p:cNvPr id="16" name="Left Brace 15"/>
            <p:cNvSpPr/>
            <p:nvPr/>
          </p:nvSpPr>
          <p:spPr>
            <a:xfrm rot="16200000">
              <a:off x="3835374" y="2202572"/>
              <a:ext cx="203253" cy="1444171"/>
            </a:xfrm>
            <a:prstGeom prst="leftBrac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49236" y="3014259"/>
              <a:ext cx="1790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Maximize margin</a:t>
              </a:r>
            </a:p>
          </p:txBody>
        </p:sp>
      </p:grpSp>
      <p:grpSp>
        <p:nvGrpSpPr>
          <p:cNvPr id="15" name="Group 24"/>
          <p:cNvGrpSpPr/>
          <p:nvPr/>
        </p:nvGrpSpPr>
        <p:grpSpPr>
          <a:xfrm>
            <a:off x="555609" y="2427186"/>
            <a:ext cx="2361761" cy="1163478"/>
            <a:chOff x="5006932" y="1978822"/>
            <a:chExt cx="2361761" cy="1163478"/>
          </a:xfrm>
        </p:grpSpPr>
        <p:sp>
          <p:nvSpPr>
            <p:cNvPr id="26" name="Oval 25"/>
            <p:cNvSpPr/>
            <p:nvPr/>
          </p:nvSpPr>
          <p:spPr>
            <a:xfrm>
              <a:off x="6328228" y="1978822"/>
              <a:ext cx="1040465" cy="794146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06932" y="2772968"/>
              <a:ext cx="23414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that minimizes…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35"/>
          <p:cNvGrpSpPr/>
          <p:nvPr/>
        </p:nvGrpSpPr>
        <p:grpSpPr>
          <a:xfrm>
            <a:off x="3087639" y="4506189"/>
            <a:ext cx="3625218" cy="1325538"/>
            <a:chOff x="3087639" y="4068873"/>
            <a:chExt cx="3625218" cy="1325538"/>
          </a:xfrm>
        </p:grpSpPr>
        <p:sp>
          <p:nvSpPr>
            <p:cNvPr id="34" name="Rectangle 33"/>
            <p:cNvSpPr/>
            <p:nvPr/>
          </p:nvSpPr>
          <p:spPr>
            <a:xfrm>
              <a:off x="5786452" y="4068873"/>
              <a:ext cx="926405" cy="701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087639" y="4693010"/>
              <a:ext cx="1571446" cy="701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4717143" y="1854954"/>
            <a:ext cx="2387600" cy="1735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651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05400" y="1731585"/>
            <a:ext cx="7533199" cy="1782760"/>
            <a:chOff x="805400" y="1294269"/>
            <a:chExt cx="7533199" cy="17827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/>
            <a:srcRect b="46862"/>
            <a:stretch/>
          </p:blipFill>
          <p:spPr>
            <a:xfrm>
              <a:off x="805400" y="1294269"/>
              <a:ext cx="7533199" cy="178276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096000" y="1669142"/>
              <a:ext cx="181429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659085" y="3599048"/>
            <a:ext cx="261258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65143" y="4573886"/>
            <a:ext cx="239486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14"/>
          <p:cNvGrpSpPr/>
          <p:nvPr/>
        </p:nvGrpSpPr>
        <p:grpSpPr>
          <a:xfrm>
            <a:off x="805400" y="4421490"/>
            <a:ext cx="7533199" cy="1572201"/>
            <a:chOff x="805400" y="5058228"/>
            <a:chExt cx="7533199" cy="15722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/>
            <a:srcRect t="53138"/>
            <a:stretch/>
          </p:blipFill>
          <p:spPr>
            <a:xfrm>
              <a:off x="805400" y="5058228"/>
              <a:ext cx="7533199" cy="157220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659085" y="5157441"/>
              <a:ext cx="261258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65143" y="6117765"/>
              <a:ext cx="239486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17"/>
          <p:cNvGrpSpPr/>
          <p:nvPr/>
        </p:nvGrpSpPr>
        <p:grpSpPr>
          <a:xfrm>
            <a:off x="3049236" y="3434515"/>
            <a:ext cx="1790042" cy="560560"/>
            <a:chOff x="3049236" y="2823031"/>
            <a:chExt cx="1790042" cy="560560"/>
          </a:xfrm>
        </p:grpSpPr>
        <p:sp>
          <p:nvSpPr>
            <p:cNvPr id="16" name="Left Brace 15"/>
            <p:cNvSpPr/>
            <p:nvPr/>
          </p:nvSpPr>
          <p:spPr>
            <a:xfrm rot="16200000">
              <a:off x="3835374" y="2202572"/>
              <a:ext cx="203253" cy="1444171"/>
            </a:xfrm>
            <a:prstGeom prst="leftBrac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49236" y="3014259"/>
              <a:ext cx="1790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Maximize margin</a:t>
              </a:r>
            </a:p>
          </p:txBody>
        </p:sp>
      </p:grpSp>
      <p:grpSp>
        <p:nvGrpSpPr>
          <p:cNvPr id="10" name="Group 18"/>
          <p:cNvGrpSpPr/>
          <p:nvPr/>
        </p:nvGrpSpPr>
        <p:grpSpPr>
          <a:xfrm>
            <a:off x="5197351" y="3449395"/>
            <a:ext cx="2712987" cy="560561"/>
            <a:chOff x="3143579" y="2823030"/>
            <a:chExt cx="2712987" cy="560561"/>
          </a:xfrm>
        </p:grpSpPr>
        <p:sp>
          <p:nvSpPr>
            <p:cNvPr id="20" name="Left Brace 19"/>
            <p:cNvSpPr/>
            <p:nvPr/>
          </p:nvSpPr>
          <p:spPr>
            <a:xfrm rot="16200000">
              <a:off x="3878916" y="2159029"/>
              <a:ext cx="203253" cy="1531256"/>
            </a:xfrm>
            <a:prstGeom prst="leftBrac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43579" y="3014259"/>
              <a:ext cx="2712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Minimize misclassification</a:t>
              </a:r>
            </a:p>
          </p:txBody>
        </p:sp>
      </p:grpSp>
      <p:grpSp>
        <p:nvGrpSpPr>
          <p:cNvPr id="12" name="Group 23"/>
          <p:cNvGrpSpPr/>
          <p:nvPr/>
        </p:nvGrpSpPr>
        <p:grpSpPr>
          <a:xfrm>
            <a:off x="6328229" y="2212262"/>
            <a:ext cx="1925766" cy="879825"/>
            <a:chOff x="6328229" y="1774946"/>
            <a:chExt cx="1925766" cy="879825"/>
          </a:xfrm>
        </p:grpSpPr>
        <p:sp>
          <p:nvSpPr>
            <p:cNvPr id="22" name="Oval 21"/>
            <p:cNvSpPr/>
            <p:nvPr/>
          </p:nvSpPr>
          <p:spPr>
            <a:xfrm>
              <a:off x="6328229" y="1978822"/>
              <a:ext cx="624114" cy="675949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99943" y="1774946"/>
              <a:ext cx="145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Slack variable</a:t>
              </a:r>
            </a:p>
          </p:txBody>
        </p:sp>
      </p:grpSp>
      <p:grpSp>
        <p:nvGrpSpPr>
          <p:cNvPr id="15" name="Group 24"/>
          <p:cNvGrpSpPr/>
          <p:nvPr/>
        </p:nvGrpSpPr>
        <p:grpSpPr>
          <a:xfrm>
            <a:off x="555609" y="2427186"/>
            <a:ext cx="2361761" cy="1163478"/>
            <a:chOff x="5006932" y="1978822"/>
            <a:chExt cx="2361761" cy="1163478"/>
          </a:xfrm>
        </p:grpSpPr>
        <p:sp>
          <p:nvSpPr>
            <p:cNvPr id="26" name="Oval 25"/>
            <p:cNvSpPr/>
            <p:nvPr/>
          </p:nvSpPr>
          <p:spPr>
            <a:xfrm>
              <a:off x="6328228" y="1978822"/>
              <a:ext cx="1040465" cy="794146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06932" y="2772968"/>
              <a:ext cx="23414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that minimizes…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27"/>
          <p:cNvGrpSpPr/>
          <p:nvPr/>
        </p:nvGrpSpPr>
        <p:grpSpPr>
          <a:xfrm>
            <a:off x="4014044" y="1944948"/>
            <a:ext cx="1772408" cy="1050976"/>
            <a:chOff x="5209156" y="1506249"/>
            <a:chExt cx="1772408" cy="1050976"/>
          </a:xfrm>
        </p:grpSpPr>
        <p:sp>
          <p:nvSpPr>
            <p:cNvPr id="29" name="Oval 28"/>
            <p:cNvSpPr/>
            <p:nvPr/>
          </p:nvSpPr>
          <p:spPr>
            <a:xfrm>
              <a:off x="6363435" y="1978823"/>
              <a:ext cx="543049" cy="5784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09156" y="1506249"/>
              <a:ext cx="17724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Misclassification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cost</a:t>
              </a:r>
            </a:p>
          </p:txBody>
        </p:sp>
      </p:grpSp>
      <p:grpSp>
        <p:nvGrpSpPr>
          <p:cNvPr id="19" name="Group 30"/>
          <p:cNvGrpSpPr/>
          <p:nvPr/>
        </p:nvGrpSpPr>
        <p:grpSpPr>
          <a:xfrm>
            <a:off x="5711372" y="1756777"/>
            <a:ext cx="2008547" cy="670408"/>
            <a:chOff x="6402782" y="1886816"/>
            <a:chExt cx="2008547" cy="670408"/>
          </a:xfrm>
        </p:grpSpPr>
        <p:sp>
          <p:nvSpPr>
            <p:cNvPr id="32" name="Oval 31"/>
            <p:cNvSpPr/>
            <p:nvPr/>
          </p:nvSpPr>
          <p:spPr>
            <a:xfrm>
              <a:off x="6402782" y="2029139"/>
              <a:ext cx="503702" cy="5280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825767" y="1886816"/>
              <a:ext cx="1585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# data samples</a:t>
              </a:r>
            </a:p>
          </p:txBody>
        </p:sp>
      </p:grpSp>
      <p:sp>
        <p:nvSpPr>
          <p:cNvPr id="24" name="Title 23">
            <a:extLst>
              <a:ext uri="{FF2B5EF4-FFF2-40B4-BE49-F238E27FC236}">
                <a16:creationId xmlns="" xmlns:a16="http://schemas.microsoft.com/office/drawing/2014/main" id="{CD7F3814-DF43-45D5-B9B3-3F1A63C8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Soft-margin SVMs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8537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about multi-class SVMs?</a:t>
            </a:r>
          </a:p>
        </p:txBody>
      </p:sp>
      <p:sp>
        <p:nvSpPr>
          <p:cNvPr id="11622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altLang="en-US" dirty="0"/>
              <a:t>Unfortunately, there is no “definitive” multi-class SVM formulation</a:t>
            </a:r>
          </a:p>
          <a:p>
            <a:pPr>
              <a:buFontTx/>
              <a:buChar char="•"/>
            </a:pPr>
            <a:r>
              <a:rPr lang="en-US" altLang="en-US" dirty="0"/>
              <a:t>In practice, we have to obtain a multi-class SVM by combining multiple two-class SVMs </a:t>
            </a:r>
          </a:p>
          <a:p>
            <a:pPr>
              <a:buFontTx/>
              <a:buChar char="•"/>
            </a:pPr>
            <a:r>
              <a:rPr lang="en-US" altLang="en-US" dirty="0"/>
              <a:t>One vs. others</a:t>
            </a:r>
          </a:p>
          <a:p>
            <a:pPr lvl="1"/>
            <a:r>
              <a:rPr lang="en-US" altLang="en-US" dirty="0"/>
              <a:t>Training: learn an SVM for each class vs. the others</a:t>
            </a:r>
          </a:p>
          <a:p>
            <a:pPr lvl="1"/>
            <a:r>
              <a:rPr lang="en-US" altLang="en-US" dirty="0"/>
              <a:t>Testing: apply each SVM to the test example, and assign it to the class of the SVM that returns the highest decision value</a:t>
            </a:r>
          </a:p>
          <a:p>
            <a:pPr>
              <a:buFontTx/>
              <a:buChar char="•"/>
            </a:pPr>
            <a:r>
              <a:rPr lang="en-US" altLang="en-US" dirty="0"/>
              <a:t>One vs. one</a:t>
            </a:r>
          </a:p>
          <a:p>
            <a:pPr lvl="1"/>
            <a:r>
              <a:rPr lang="en-US" altLang="en-US" dirty="0"/>
              <a:t>Training: learn an SVM for each pair of classes</a:t>
            </a:r>
          </a:p>
          <a:p>
            <a:pPr lvl="1"/>
            <a:r>
              <a:rPr lang="en-US" altLang="en-US" dirty="0"/>
              <a:t>Testing: each learned SVM “votes” for a class to assign to the test example</a:t>
            </a:r>
          </a:p>
          <a:p>
            <a:pPr>
              <a:buFontTx/>
              <a:buChar char="•"/>
            </a:pPr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604084"/>
            <a:ext cx="1152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</a:rPr>
              <a:t>Svetlana </a:t>
            </a:r>
            <a:r>
              <a:rPr lang="en-US" sz="1050" kern="0" dirty="0" err="1">
                <a:solidFill>
                  <a:srgbClr val="000000"/>
                </a:solidFill>
              </a:rPr>
              <a:t>Lazebnik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96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224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001000" cy="5921829"/>
          </a:xfrm>
        </p:spPr>
        <p:txBody>
          <a:bodyPr>
            <a:normAutofit/>
          </a:bodyPr>
          <a:lstStyle/>
          <a:p>
            <a:r>
              <a:rPr lang="en-US" dirty="0"/>
              <a:t>One-</a:t>
            </a:r>
            <a:r>
              <a:rPr lang="en-US" dirty="0" err="1"/>
              <a:t>vs</a:t>
            </a:r>
            <a:r>
              <a:rPr lang="en-US" dirty="0"/>
              <a:t>-all (a.k.a. one-</a:t>
            </a:r>
            <a:r>
              <a:rPr lang="en-US" dirty="0" err="1"/>
              <a:t>vs</a:t>
            </a:r>
            <a:r>
              <a:rPr lang="en-US" dirty="0"/>
              <a:t>-others)</a:t>
            </a:r>
          </a:p>
          <a:p>
            <a:pPr lvl="1"/>
            <a:r>
              <a:rPr lang="en-US" dirty="0"/>
              <a:t>Train K classifiers</a:t>
            </a:r>
          </a:p>
          <a:p>
            <a:pPr lvl="1"/>
            <a:r>
              <a:rPr lang="en-US" dirty="0"/>
              <a:t>In each, pos = data from class </a:t>
            </a:r>
            <a:r>
              <a:rPr lang="en-US" i="1" dirty="0" err="1"/>
              <a:t>i</a:t>
            </a:r>
            <a:r>
              <a:rPr lang="en-US" dirty="0"/>
              <a:t>, </a:t>
            </a:r>
            <a:r>
              <a:rPr lang="en-US" dirty="0" err="1"/>
              <a:t>neg</a:t>
            </a:r>
            <a:r>
              <a:rPr lang="en-US" dirty="0"/>
              <a:t> = data from classes other than </a:t>
            </a:r>
            <a:r>
              <a:rPr lang="en-US" i="1" dirty="0" err="1"/>
              <a:t>i</a:t>
            </a:r>
            <a:endParaRPr lang="en-US" i="1" dirty="0"/>
          </a:p>
          <a:p>
            <a:pPr lvl="1"/>
            <a:r>
              <a:rPr lang="en-US" dirty="0"/>
              <a:t>The class with the most confident prediction wins</a:t>
            </a:r>
          </a:p>
          <a:p>
            <a:pPr lvl="1"/>
            <a:r>
              <a:rPr lang="en-US" dirty="0"/>
              <a:t>Example: </a:t>
            </a:r>
          </a:p>
          <a:p>
            <a:pPr lvl="2"/>
            <a:r>
              <a:rPr lang="en-US" dirty="0"/>
              <a:t>You have 4 classes, train 4 classifiers</a:t>
            </a:r>
          </a:p>
          <a:p>
            <a:pPr lvl="2"/>
            <a:r>
              <a:rPr lang="en-US" dirty="0"/>
              <a:t>1 </a:t>
            </a:r>
            <a:r>
              <a:rPr lang="en-US" dirty="0" err="1"/>
              <a:t>vs</a:t>
            </a:r>
            <a:r>
              <a:rPr lang="en-US" dirty="0"/>
              <a:t> others: score 3.5</a:t>
            </a:r>
          </a:p>
          <a:p>
            <a:pPr lvl="2"/>
            <a:r>
              <a:rPr lang="en-US" dirty="0"/>
              <a:t>2 </a:t>
            </a:r>
            <a:r>
              <a:rPr lang="en-US" dirty="0" err="1"/>
              <a:t>vs</a:t>
            </a:r>
            <a:r>
              <a:rPr lang="en-US" dirty="0"/>
              <a:t> others: score 6.2</a:t>
            </a:r>
          </a:p>
          <a:p>
            <a:pPr lvl="2"/>
            <a:r>
              <a:rPr lang="en-US" dirty="0"/>
              <a:t>3 </a:t>
            </a:r>
            <a:r>
              <a:rPr lang="en-US" dirty="0" err="1"/>
              <a:t>vs</a:t>
            </a:r>
            <a:r>
              <a:rPr lang="en-US" dirty="0"/>
              <a:t> others: score 1.4</a:t>
            </a:r>
          </a:p>
          <a:p>
            <a:pPr lvl="2"/>
            <a:r>
              <a:rPr lang="en-US" dirty="0"/>
              <a:t>4 </a:t>
            </a:r>
            <a:r>
              <a:rPr lang="en-US" dirty="0" err="1"/>
              <a:t>vs</a:t>
            </a:r>
            <a:r>
              <a:rPr lang="en-US" dirty="0"/>
              <a:t> other: score 5.5</a:t>
            </a:r>
          </a:p>
          <a:p>
            <a:pPr lvl="2"/>
            <a:r>
              <a:rPr lang="en-US" dirty="0"/>
              <a:t>Final prediction: class 2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968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One-</a:t>
            </a:r>
            <a:r>
              <a:rPr lang="en-US" dirty="0" err="1"/>
              <a:t>vs</a:t>
            </a:r>
            <a:r>
              <a:rPr lang="en-US" dirty="0"/>
              <a:t>-one (a.k.a. all-</a:t>
            </a:r>
            <a:r>
              <a:rPr lang="en-US" dirty="0" err="1"/>
              <a:t>vs</a:t>
            </a:r>
            <a:r>
              <a:rPr lang="en-US" dirty="0"/>
              <a:t>-all)</a:t>
            </a:r>
          </a:p>
          <a:p>
            <a:pPr lvl="1"/>
            <a:r>
              <a:rPr lang="en-US" dirty="0"/>
              <a:t>Train K(K-1)/2 binary classifiers (all pairs of classes)</a:t>
            </a:r>
          </a:p>
          <a:p>
            <a:pPr lvl="1"/>
            <a:r>
              <a:rPr lang="en-US" dirty="0"/>
              <a:t>They all vote for the label</a:t>
            </a:r>
          </a:p>
          <a:p>
            <a:pPr lvl="1"/>
            <a:r>
              <a:rPr lang="en-US" dirty="0"/>
              <a:t>Example:</a:t>
            </a:r>
          </a:p>
          <a:p>
            <a:pPr lvl="2"/>
            <a:r>
              <a:rPr lang="en-US" dirty="0"/>
              <a:t>You have 4 classes, then train 6 classifiers</a:t>
            </a:r>
          </a:p>
          <a:p>
            <a:pPr lvl="2"/>
            <a:r>
              <a:rPr lang="en-US" dirty="0"/>
              <a:t>1 </a:t>
            </a:r>
            <a:r>
              <a:rPr lang="en-US" dirty="0" err="1"/>
              <a:t>vs</a:t>
            </a:r>
            <a:r>
              <a:rPr lang="en-US" dirty="0"/>
              <a:t> 2, 1 </a:t>
            </a:r>
            <a:r>
              <a:rPr lang="en-US" dirty="0" err="1"/>
              <a:t>vs</a:t>
            </a:r>
            <a:r>
              <a:rPr lang="en-US" dirty="0"/>
              <a:t> 3, 1 </a:t>
            </a:r>
            <a:r>
              <a:rPr lang="en-US" dirty="0" err="1"/>
              <a:t>vs</a:t>
            </a:r>
            <a:r>
              <a:rPr lang="en-US" dirty="0"/>
              <a:t> 4, 2 </a:t>
            </a:r>
            <a:r>
              <a:rPr lang="en-US" dirty="0" err="1"/>
              <a:t>vs</a:t>
            </a:r>
            <a:r>
              <a:rPr lang="en-US" dirty="0"/>
              <a:t> 3, 2 </a:t>
            </a:r>
            <a:r>
              <a:rPr lang="en-US" dirty="0" err="1"/>
              <a:t>vs</a:t>
            </a:r>
            <a:r>
              <a:rPr lang="en-US" dirty="0"/>
              <a:t> 4, 3 </a:t>
            </a:r>
            <a:r>
              <a:rPr lang="en-US" dirty="0" err="1"/>
              <a:t>vs</a:t>
            </a:r>
            <a:r>
              <a:rPr lang="en-US" dirty="0"/>
              <a:t> 4</a:t>
            </a:r>
          </a:p>
          <a:p>
            <a:pPr lvl="2"/>
            <a:r>
              <a:rPr lang="en-US" dirty="0"/>
              <a:t>Votes: 1, 1, 4, 2, 4, 4 </a:t>
            </a:r>
            <a:endParaRPr lang="en-US" dirty="0">
              <a:sym typeface="Wingdings" pitchFamily="2" charset="2"/>
            </a:endParaRPr>
          </a:p>
          <a:p>
            <a:pPr lvl="2"/>
            <a:r>
              <a:rPr lang="en-US" dirty="0">
                <a:sym typeface="Wingdings" pitchFamily="2" charset="2"/>
              </a:rPr>
              <a:t>Final prediction is class 4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510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685800" y="1000540"/>
            <a:ext cx="80010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Define your representation for each example.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Select a kernel function.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Compute pairwise kernel values between labeled examples.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 this “kernel matrix” to solve for SVM support vectors &amp; alpha weights.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classify a new example: compute kernel values between new input and support vectors, apply alpha weights, check sign of output.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604084"/>
            <a:ext cx="20505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SVMs</a:t>
            </a:r>
          </a:p>
        </p:txBody>
      </p:sp>
    </p:spTree>
    <p:extLst>
      <p:ext uri="{BB962C8B-B14F-4D97-AF65-F5344CB8AC3E}">
        <p14:creationId xmlns:p14="http://schemas.microsoft.com/office/powerpoint/2010/main" val="34638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/>
          <a:srcRect l="24167" t="32822" r="24167" b="18633"/>
          <a:stretch>
            <a:fillRect/>
          </a:stretch>
        </p:blipFill>
        <p:spPr bwMode="auto">
          <a:xfrm>
            <a:off x="1066800" y="1205947"/>
            <a:ext cx="7185025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533400" y="5320747"/>
            <a:ext cx="8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Moghaddam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Yang, Learning Gender with Support Faces, TPAMI 2002</a:t>
            </a:r>
          </a:p>
        </p:txBody>
      </p:sp>
      <p:sp>
        <p:nvSpPr>
          <p:cNvPr id="40965" name="TextBox 3"/>
          <p:cNvSpPr txBox="1">
            <a:spLocks noChangeArrowheads="1"/>
          </p:cNvSpPr>
          <p:nvPr/>
        </p:nvSpPr>
        <p:spPr bwMode="auto">
          <a:xfrm>
            <a:off x="533400" y="5744818"/>
            <a:ext cx="8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Moghaddam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Yang, Face &amp; Gesture 2000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604084"/>
            <a:ext cx="1204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gender w/ SVMs</a:t>
            </a:r>
          </a:p>
        </p:txBody>
      </p:sp>
    </p:spTree>
    <p:extLst>
      <p:ext uri="{BB962C8B-B14F-4D97-AF65-F5344CB8AC3E}">
        <p14:creationId xmlns:p14="http://schemas.microsoft.com/office/powerpoint/2010/main" val="4010104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4" cstate="print"/>
          <a:srcRect l="27917" t="31551" r="25833" b="9061"/>
          <a:stretch>
            <a:fillRect/>
          </a:stretch>
        </p:blipFill>
        <p:spPr bwMode="auto">
          <a:xfrm>
            <a:off x="1676400" y="1716494"/>
            <a:ext cx="6400800" cy="500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604084"/>
            <a:ext cx="1204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2887" y="1127014"/>
            <a:ext cx="2178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Support faces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gender w/ SVMs</a:t>
            </a:r>
          </a:p>
        </p:txBody>
      </p:sp>
    </p:spTree>
    <p:extLst>
      <p:ext uri="{BB962C8B-B14F-4D97-AF65-F5344CB8AC3E}">
        <p14:creationId xmlns:p14="http://schemas.microsoft.com/office/powerpoint/2010/main" val="2361605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5635488" y="1874837"/>
            <a:ext cx="3177208" cy="4525963"/>
          </a:xfrm>
        </p:spPr>
        <p:txBody>
          <a:bodyPr/>
          <a:lstStyle/>
          <a:p>
            <a:pPr marL="0" indent="0" eaLnBrk="1" hangingPunct="1"/>
            <a:r>
              <a:rPr lang="en-US" sz="2800" dirty="0">
                <a:latin typeface="Calibri" panose="020F0502020204030204" pitchFamily="34" charset="0"/>
              </a:rPr>
              <a:t>SVMs performed better than humans, at either resolution</a:t>
            </a: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4" cstate="print"/>
          <a:srcRect l="58749" t="53333" r="13750" b="3590"/>
          <a:stretch>
            <a:fillRect/>
          </a:stretch>
        </p:blipFill>
        <p:spPr bwMode="auto">
          <a:xfrm>
            <a:off x="609600" y="1447800"/>
            <a:ext cx="5029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604084"/>
            <a:ext cx="1204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gender w/ SVMs</a:t>
            </a:r>
          </a:p>
        </p:txBody>
      </p:sp>
    </p:spTree>
    <p:extLst>
      <p:ext uri="{BB962C8B-B14F-4D97-AF65-F5344CB8AC3E}">
        <p14:creationId xmlns:p14="http://schemas.microsoft.com/office/powerpoint/2010/main" val="1254472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Two-class (binary): Cat vs Dog</a:t>
            </a:r>
            <a:endParaRPr lang="en-US" altLang="en-US" dirty="0"/>
          </a:p>
        </p:txBody>
      </p:sp>
      <p:pic>
        <p:nvPicPr>
          <p:cNvPr id="21508" name="Picture 2" descr="http://a.abcnews.com/images/US/gty_dog_cat_ll_1203008_wm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752600"/>
            <a:ext cx="848995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24910" y="6581001"/>
            <a:ext cx="170707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Adapted from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4701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E9BAC4-C3FE-4FD5-A048-78158B2AE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SVM packages</a:t>
            </a:r>
          </a:p>
        </p:txBody>
      </p:sp>
      <p:sp>
        <p:nvSpPr>
          <p:cNvPr id="993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LIBSVM </a:t>
            </a:r>
            <a:r>
              <a:rPr lang="en-US" sz="2400" dirty="0">
                <a:hlinkClick r:id="rId4"/>
              </a:rPr>
              <a:t>http://www.csie.ntu.edu.tw/~cjlin/libsvm/</a:t>
            </a:r>
            <a:r>
              <a:rPr lang="en-US" sz="2400" dirty="0"/>
              <a:t> </a:t>
            </a:r>
          </a:p>
          <a:p>
            <a:pPr>
              <a:buFontTx/>
              <a:buChar char="•"/>
            </a:pPr>
            <a:r>
              <a:rPr lang="en-US" sz="2400" dirty="0"/>
              <a:t>LIBLINEAR </a:t>
            </a:r>
            <a:r>
              <a:rPr lang="en-US" sz="2400" dirty="0">
                <a:hlinkClick r:id="rId5"/>
              </a:rPr>
              <a:t>https://www.csie.ntu.edu.tw/~cjlin/liblinear/</a:t>
            </a:r>
            <a:r>
              <a:rPr lang="en-US" sz="2400" dirty="0"/>
              <a:t>  </a:t>
            </a:r>
          </a:p>
          <a:p>
            <a:pPr>
              <a:buFontTx/>
              <a:buChar char="•"/>
            </a:pPr>
            <a:r>
              <a:rPr lang="en-US" sz="2400" dirty="0"/>
              <a:t>SVM Light </a:t>
            </a:r>
            <a:r>
              <a:rPr lang="en-US" sz="2400" dirty="0">
                <a:hlinkClick r:id="rId6"/>
              </a:rPr>
              <a:t>http://svmlight.joachims.org/</a:t>
            </a:r>
            <a:r>
              <a:rPr lang="en-US" sz="2400" dirty="0"/>
              <a:t> </a:t>
            </a:r>
          </a:p>
          <a:p>
            <a:pPr marL="457200" lvl="1" indent="0">
              <a:buNone/>
            </a:pPr>
            <a:r>
              <a:rPr lang="en-US" sz="2400" dirty="0"/>
              <a:t> 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4040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283" grpId="0" uiExpand="1" build="p" bldLvl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sz="4000" dirty="0"/>
              <a:t>Linear classifiers vs nearest neighbors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9713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</a:rPr>
              <a:t>Linear pros:</a:t>
            </a:r>
          </a:p>
          <a:p>
            <a:pPr lvl="1">
              <a:buFont typeface="Lucida Grande"/>
              <a:buChar char="+"/>
            </a:pPr>
            <a:r>
              <a:rPr lang="en-US" sz="1800" dirty="0"/>
              <a:t>Low-dimensional </a:t>
            </a:r>
            <a:r>
              <a:rPr lang="en-US" sz="1800" i="1" dirty="0"/>
              <a:t>parametric</a:t>
            </a:r>
            <a:r>
              <a:rPr lang="en-US" sz="1800" dirty="0"/>
              <a:t> representation</a:t>
            </a:r>
          </a:p>
          <a:p>
            <a:pPr lvl="1">
              <a:buFont typeface="Lucida Grande"/>
              <a:buChar char="+"/>
            </a:pPr>
            <a:r>
              <a:rPr lang="en-US" sz="1800" dirty="0"/>
              <a:t>Very fast at test time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Linear cons:</a:t>
            </a:r>
          </a:p>
          <a:p>
            <a:pPr lvl="1"/>
            <a:r>
              <a:rPr lang="en-US" sz="1800" dirty="0"/>
              <a:t>Can be tricky to select best kernel function for a problem</a:t>
            </a:r>
          </a:p>
          <a:p>
            <a:pPr lvl="1"/>
            <a:r>
              <a:rPr lang="en-US" sz="1800" dirty="0"/>
              <a:t>Learning can take a very long time for large-scale problem</a:t>
            </a:r>
          </a:p>
          <a:p>
            <a:r>
              <a:rPr lang="en-US" sz="2000" dirty="0">
                <a:solidFill>
                  <a:srgbClr val="0000FF"/>
                </a:solidFill>
              </a:rPr>
              <a:t>NN pros:</a:t>
            </a:r>
          </a:p>
          <a:p>
            <a:pPr lvl="1">
              <a:buFont typeface="Lucida Grande"/>
              <a:buChar char="+"/>
            </a:pPr>
            <a:r>
              <a:rPr lang="en-US" sz="1800" dirty="0"/>
              <a:t>Works for any number of classes</a:t>
            </a:r>
          </a:p>
          <a:p>
            <a:pPr lvl="1">
              <a:buFont typeface="Lucida Grande"/>
              <a:buChar char="+"/>
            </a:pPr>
            <a:r>
              <a:rPr lang="en-US" sz="1800" dirty="0"/>
              <a:t>Decision boundaries not necessarily linear</a:t>
            </a:r>
          </a:p>
          <a:p>
            <a:pPr lvl="1">
              <a:buFont typeface="Lucida Grande"/>
              <a:buChar char="+"/>
            </a:pPr>
            <a:r>
              <a:rPr lang="en-US" sz="1800" i="1" dirty="0"/>
              <a:t>Nonparametric</a:t>
            </a:r>
            <a:r>
              <a:rPr lang="en-US" sz="1800" dirty="0"/>
              <a:t> method</a:t>
            </a:r>
          </a:p>
          <a:p>
            <a:pPr lvl="1">
              <a:buFont typeface="Lucida Grande"/>
              <a:buChar char="+"/>
            </a:pPr>
            <a:r>
              <a:rPr lang="en-US" sz="1800" dirty="0"/>
              <a:t>Simple to implement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NN cons:</a:t>
            </a:r>
          </a:p>
          <a:p>
            <a:pPr lvl="1"/>
            <a:r>
              <a:rPr lang="en-US" sz="1800" dirty="0"/>
              <a:t>Slow at test time (large search problem to find neighbors)</a:t>
            </a:r>
          </a:p>
          <a:p>
            <a:pPr lvl="1"/>
            <a:r>
              <a:rPr lang="en-US" sz="1800" dirty="0"/>
              <a:t>Storage of data</a:t>
            </a:r>
          </a:p>
          <a:p>
            <a:pPr lvl="1"/>
            <a:r>
              <a:rPr lang="en-US" sz="1800" dirty="0"/>
              <a:t>Especially need good distance function (but true for all classifiers)</a:t>
            </a:r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7213602" y="6581775"/>
            <a:ext cx="193354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Adapted from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80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What do we want? </a:t>
            </a:r>
          </a:p>
          <a:p>
            <a:pPr lvl="1"/>
            <a:r>
              <a:rPr lang="en-US" dirty="0"/>
              <a:t>High accuracy on training data? </a:t>
            </a:r>
          </a:p>
          <a:p>
            <a:pPr lvl="1"/>
            <a:r>
              <a:rPr lang="en-US" dirty="0"/>
              <a:t>No, high accuracy on </a:t>
            </a:r>
            <a:r>
              <a:rPr lang="en-US" i="1" dirty="0"/>
              <a:t>unseen/new/test data!</a:t>
            </a:r>
          </a:p>
          <a:p>
            <a:pPr lvl="1"/>
            <a:r>
              <a:rPr lang="en-US" dirty="0"/>
              <a:t>Why is this tricky?</a:t>
            </a:r>
          </a:p>
          <a:p>
            <a:r>
              <a:rPr lang="en-US" dirty="0"/>
              <a:t>Training data</a:t>
            </a:r>
          </a:p>
          <a:p>
            <a:pPr lvl="1"/>
            <a:r>
              <a:rPr lang="en-US" dirty="0"/>
              <a:t>Features (x) and labels (y) used to learn mapping f</a:t>
            </a:r>
          </a:p>
          <a:p>
            <a:r>
              <a:rPr lang="en-US" dirty="0"/>
              <a:t>Test data</a:t>
            </a:r>
          </a:p>
          <a:p>
            <a:pPr lvl="1"/>
            <a:r>
              <a:rPr lang="en-US" dirty="0"/>
              <a:t>Features (x) used to make a prediction</a:t>
            </a:r>
          </a:p>
          <a:p>
            <a:pPr lvl="1"/>
            <a:r>
              <a:rPr lang="en-US" dirty="0"/>
              <a:t>Labels (y) only used to see how well we’ve learned f!!!</a:t>
            </a:r>
          </a:p>
          <a:p>
            <a:r>
              <a:rPr lang="en-US" dirty="0"/>
              <a:t>Validation data</a:t>
            </a:r>
          </a:p>
          <a:p>
            <a:pPr lvl="1"/>
            <a:r>
              <a:rPr lang="en-US" dirty="0"/>
              <a:t>Held-out set of the </a:t>
            </a:r>
            <a:r>
              <a:rPr lang="en-US" i="1" dirty="0"/>
              <a:t>training data</a:t>
            </a:r>
            <a:endParaRPr lang="en-US" dirty="0"/>
          </a:p>
          <a:p>
            <a:pPr lvl="1"/>
            <a:r>
              <a:rPr lang="en-US" dirty="0"/>
              <a:t>Can use both features (x) and labels (y) to tune parameters of the model we’re learning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5158154" y="226646"/>
            <a:ext cx="3860800" cy="126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vs Testing</a:t>
            </a:r>
          </a:p>
        </p:txBody>
      </p:sp>
    </p:spTree>
    <p:extLst>
      <p:ext uri="{BB962C8B-B14F-4D97-AF65-F5344CB8AC3E}">
        <p14:creationId xmlns:p14="http://schemas.microsoft.com/office/powerpoint/2010/main" val="36165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/>
              <a:t>Generalization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381000" y="5486400"/>
            <a:ext cx="8458200" cy="914400"/>
          </a:xfrm>
        </p:spPr>
        <p:txBody>
          <a:bodyPr/>
          <a:lstStyle/>
          <a:p>
            <a:pPr eaLnBrk="1" hangingPunct="1"/>
            <a:r>
              <a:rPr lang="en-US" altLang="en-US"/>
              <a:t>How well does a learned model generalize from the data it was trained on to a new test set?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066800"/>
            <a:ext cx="42291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066800"/>
            <a:ext cx="6096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Box 6"/>
          <p:cNvSpPr txBox="1">
            <a:spLocks noChangeArrowheads="1"/>
          </p:cNvSpPr>
          <p:nvPr/>
        </p:nvSpPr>
        <p:spPr bwMode="auto">
          <a:xfrm>
            <a:off x="1828800" y="4724400"/>
            <a:ext cx="293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Training set (labels known)</a:t>
            </a:r>
          </a:p>
        </p:txBody>
      </p:sp>
      <p:sp>
        <p:nvSpPr>
          <p:cNvPr id="61447" name="TextBox 7"/>
          <p:cNvSpPr txBox="1">
            <a:spLocks noChangeArrowheads="1"/>
          </p:cNvSpPr>
          <p:nvPr/>
        </p:nvSpPr>
        <p:spPr bwMode="auto">
          <a:xfrm>
            <a:off x="5945188" y="4724400"/>
            <a:ext cx="26654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Test set (labels unknown)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7701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5"/>
          <p:cNvSpPr>
            <a:spLocks noGrp="1"/>
          </p:cNvSpPr>
          <p:nvPr>
            <p:ph idx="1"/>
          </p:nvPr>
        </p:nvSpPr>
        <p:spPr>
          <a:xfrm>
            <a:off x="457200" y="838200"/>
            <a:ext cx="8305800" cy="5287963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Components of generalization error </a:t>
            </a:r>
          </a:p>
          <a:p>
            <a:pPr lvl="1" eaLnBrk="1" hangingPunct="1"/>
            <a:r>
              <a:rPr lang="en-US" altLang="en-US" sz="2000" b="1" dirty="0"/>
              <a:t>Noise </a:t>
            </a:r>
            <a:r>
              <a:rPr lang="en-US" altLang="en-US" sz="2000" dirty="0"/>
              <a:t>in our observations: unavoidable</a:t>
            </a:r>
          </a:p>
          <a:p>
            <a:pPr lvl="1" eaLnBrk="1" hangingPunct="1"/>
            <a:r>
              <a:rPr lang="en-US" altLang="en-US" sz="2000" b="1" dirty="0"/>
              <a:t>Bias:</a:t>
            </a:r>
            <a:r>
              <a:rPr lang="en-US" altLang="en-US" sz="2000" dirty="0"/>
              <a:t> how much the average model over all training sets differs from the true model</a:t>
            </a:r>
          </a:p>
          <a:p>
            <a:pPr lvl="2" eaLnBrk="1" hangingPunct="1"/>
            <a:r>
              <a:rPr lang="en-US" altLang="en-US" sz="2000" dirty="0"/>
              <a:t>Inaccurate assumptions/simplifications made by the model</a:t>
            </a:r>
          </a:p>
          <a:p>
            <a:pPr lvl="1" eaLnBrk="1" hangingPunct="1"/>
            <a:r>
              <a:rPr lang="en-US" altLang="en-US" sz="2000" b="1" dirty="0"/>
              <a:t>Variance:</a:t>
            </a:r>
            <a:r>
              <a:rPr lang="en-US" altLang="en-US" sz="2000" dirty="0"/>
              <a:t> how much models estimated from different training sets differ from each other</a:t>
            </a:r>
          </a:p>
          <a:p>
            <a:pPr eaLnBrk="1" hangingPunct="1"/>
            <a:r>
              <a:rPr lang="en-US" altLang="en-US" sz="2400" b="1" dirty="0" err="1"/>
              <a:t>Underfitting</a:t>
            </a:r>
            <a:r>
              <a:rPr lang="en-US" altLang="en-US" sz="2400" b="1" dirty="0"/>
              <a:t>:</a:t>
            </a:r>
            <a:r>
              <a:rPr lang="en-US" altLang="en-US" sz="2400" dirty="0"/>
              <a:t> model is too “simple” to represent all the relevant class characteristics</a:t>
            </a:r>
          </a:p>
          <a:p>
            <a:pPr lvl="1" eaLnBrk="1" hangingPunct="1"/>
            <a:r>
              <a:rPr lang="en-US" altLang="en-US" sz="2000" dirty="0"/>
              <a:t>High bias and low variance</a:t>
            </a:r>
          </a:p>
          <a:p>
            <a:pPr lvl="1" eaLnBrk="1" hangingPunct="1"/>
            <a:r>
              <a:rPr lang="en-US" altLang="en-US" sz="2000" dirty="0"/>
              <a:t>High training error and high test error</a:t>
            </a:r>
          </a:p>
          <a:p>
            <a:pPr eaLnBrk="1" hangingPunct="1"/>
            <a:r>
              <a:rPr lang="en-US" altLang="en-US" sz="2400" b="1" dirty="0"/>
              <a:t>Overfitting:</a:t>
            </a:r>
            <a:r>
              <a:rPr lang="en-US" altLang="en-US" sz="2400" dirty="0"/>
              <a:t> model is too “complex” and fits irrelevant characteristics (noise) in the data</a:t>
            </a:r>
          </a:p>
          <a:p>
            <a:pPr lvl="1" eaLnBrk="1" hangingPunct="1"/>
            <a:r>
              <a:rPr lang="en-US" altLang="en-US" sz="2000" dirty="0"/>
              <a:t>Low bias and high variance</a:t>
            </a:r>
          </a:p>
          <a:p>
            <a:pPr lvl="1" eaLnBrk="1" hangingPunct="1"/>
            <a:r>
              <a:rPr lang="en-US" altLang="en-US" sz="2000" dirty="0"/>
              <a:t>Low training error and high test error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9086" y="6083697"/>
            <a:ext cx="4717143" cy="3265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50BEB4-7339-45F5-8941-E04CE401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/>
              <a:t>Generalization</a:t>
            </a:r>
          </a:p>
        </p:txBody>
      </p:sp>
    </p:spTree>
    <p:extLst>
      <p:ext uri="{BB962C8B-B14F-4D97-AF65-F5344CB8AC3E}">
        <p14:creationId xmlns:p14="http://schemas.microsoft.com/office/powerpoint/2010/main" val="3658754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143000"/>
            <a:ext cx="4572000" cy="449580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400" dirty="0"/>
              <a:t>Models with too few parameters are inaccurate because of a large bias (not enough flexibility).</a:t>
            </a:r>
          </a:p>
          <a:p>
            <a:pPr>
              <a:buFont typeface="Arial" charset="0"/>
              <a:buChar char="•"/>
              <a:defRPr/>
            </a:pPr>
            <a:endParaRPr lang="en-US" sz="2400" dirty="0"/>
          </a:p>
          <a:p>
            <a:pPr marL="0" indent="0">
              <a:buNone/>
              <a:defRPr/>
            </a:pPr>
            <a:endParaRPr lang="en-US" sz="2400" dirty="0"/>
          </a:p>
          <a:p>
            <a:pPr>
              <a:buFont typeface="Arial" charset="0"/>
              <a:buChar char="•"/>
              <a:defRPr/>
            </a:pPr>
            <a:r>
              <a:rPr lang="en-US" sz="2400" dirty="0"/>
              <a:t>Models with too many parameters are inaccurate because of a large variance (too much sensitivity to the sample).</a:t>
            </a:r>
          </a:p>
        </p:txBody>
      </p:sp>
      <p:pic>
        <p:nvPicPr>
          <p:cNvPr id="64516" name="Picture 2" descr="C:\Users\hays\Desktop\143 Computer Vision\slides\09\bias_variance_bias_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4900"/>
            <a:ext cx="3571875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3" descr="C:\Users\hays\Desktop\143 Computer Vision\slides\09\bias_variance_var_2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59163"/>
            <a:ext cx="3571875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15200" y="6581775"/>
            <a:ext cx="183255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Adapted from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920266"/>
            <a:ext cx="5340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 dots = training data (all that we see before we ship off our model!)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195033"/>
            <a:ext cx="6475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Green curve = true underlying model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Blue curve = our predicted model/fit</a:t>
            </a:r>
          </a:p>
        </p:txBody>
      </p:sp>
      <p:sp>
        <p:nvSpPr>
          <p:cNvPr id="4" name="Oval 3"/>
          <p:cNvSpPr/>
          <p:nvPr/>
        </p:nvSpPr>
        <p:spPr>
          <a:xfrm>
            <a:off x="1242166" y="4649081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412205" y="5037455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3786" y="5564538"/>
            <a:ext cx="260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Purple dots = possible test points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C0F3BC05-B10D-4066-A4DB-2B7AC3456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/>
              <a:t>Generalization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01540187-A3A6-4384-89EA-EEA41E78ED3E}"/>
              </a:ext>
            </a:extLst>
          </p:cNvPr>
          <p:cNvSpPr/>
          <p:nvPr/>
        </p:nvSpPr>
        <p:spPr>
          <a:xfrm>
            <a:off x="1248794" y="2402832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32706B38-B182-4F75-8908-1EED5BE45579}"/>
              </a:ext>
            </a:extLst>
          </p:cNvPr>
          <p:cNvSpPr/>
          <p:nvPr/>
        </p:nvSpPr>
        <p:spPr>
          <a:xfrm>
            <a:off x="2418833" y="2791206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80E43601-7649-4D4C-9E54-508EAD9327E0}"/>
              </a:ext>
            </a:extLst>
          </p:cNvPr>
          <p:cNvCxnSpPr>
            <a:cxnSpLocks/>
          </p:cNvCxnSpPr>
          <p:nvPr/>
        </p:nvCxnSpPr>
        <p:spPr>
          <a:xfrm>
            <a:off x="1280913" y="2412825"/>
            <a:ext cx="3365" cy="378381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FCC2A4A5-148D-4030-9C60-91FE2E56BB76}"/>
              </a:ext>
            </a:extLst>
          </p:cNvPr>
          <p:cNvCxnSpPr>
            <a:cxnSpLocks/>
          </p:cNvCxnSpPr>
          <p:nvPr/>
        </p:nvCxnSpPr>
        <p:spPr>
          <a:xfrm>
            <a:off x="2452952" y="2446228"/>
            <a:ext cx="3365" cy="378381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F1AA2988-DCCF-4760-A411-8CAB231F9B11}"/>
              </a:ext>
            </a:extLst>
          </p:cNvPr>
          <p:cNvCxnSpPr>
            <a:cxnSpLocks/>
          </p:cNvCxnSpPr>
          <p:nvPr/>
        </p:nvCxnSpPr>
        <p:spPr>
          <a:xfrm>
            <a:off x="1276285" y="4736022"/>
            <a:ext cx="0" cy="54624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640E5E17-D975-47DA-8F71-4AFC91C1993A}"/>
              </a:ext>
            </a:extLst>
          </p:cNvPr>
          <p:cNvCxnSpPr>
            <a:cxnSpLocks/>
          </p:cNvCxnSpPr>
          <p:nvPr/>
        </p:nvCxnSpPr>
        <p:spPr>
          <a:xfrm>
            <a:off x="2455737" y="4762688"/>
            <a:ext cx="0" cy="289332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850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  <p:bldP spid="15" grpId="0" animBg="1"/>
      <p:bldP spid="1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Polynomial Curve Fitting	</a:t>
            </a:r>
          </a:p>
        </p:txBody>
      </p:sp>
      <p:pic>
        <p:nvPicPr>
          <p:cNvPr id="10243" name="Content Placeholder 7" descr="Figure1.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981200" y="1524000"/>
            <a:ext cx="4800600" cy="3565525"/>
          </a:xfrm>
        </p:spPr>
      </p:pic>
      <p:pic>
        <p:nvPicPr>
          <p:cNvPr id="10244" name="Picture 4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4650" y="5105400"/>
            <a:ext cx="602615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083066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Sum-of-Squares Error Function</a:t>
            </a:r>
          </a:p>
        </p:txBody>
      </p:sp>
      <p:pic>
        <p:nvPicPr>
          <p:cNvPr id="11267" name="Content Placeholder 3" descr="Figure1.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82813" y="1524000"/>
            <a:ext cx="4446587" cy="3352800"/>
          </a:xfrm>
        </p:spPr>
      </p:pic>
      <p:pic>
        <p:nvPicPr>
          <p:cNvPr id="11268" name="Picture 4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4475" y="5105400"/>
            <a:ext cx="34448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441976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0</a:t>
            </a:r>
            <a:r>
              <a:rPr lang="en-GB" baseline="30000"/>
              <a:t>th</a:t>
            </a:r>
            <a:r>
              <a:rPr lang="en-GB"/>
              <a:t> Order Polynomial</a:t>
            </a:r>
          </a:p>
        </p:txBody>
      </p:sp>
      <p:pic>
        <p:nvPicPr>
          <p:cNvPr id="12291" name="Content Placeholder 3" descr="Figure1.4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4000" cy="3962400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2097628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</a:t>
            </a:r>
            <a:r>
              <a:rPr lang="en-GB" baseline="30000"/>
              <a:t>st</a:t>
            </a:r>
            <a:r>
              <a:rPr lang="en-GB"/>
              <a:t> Order Polynomial</a:t>
            </a:r>
          </a:p>
        </p:txBody>
      </p:sp>
      <p:pic>
        <p:nvPicPr>
          <p:cNvPr id="13315" name="Content Placeholder 3" descr="Figure1.4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4000" cy="3962400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426537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Multi-class (often): Object recognition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2253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514475"/>
            <a:ext cx="5451475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2430463" y="6249988"/>
            <a:ext cx="4283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Caltech 101 Average Object Images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24910" y="6581001"/>
            <a:ext cx="170707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Adapted from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893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</a:t>
            </a:r>
            <a:r>
              <a:rPr lang="en-GB" baseline="30000"/>
              <a:t>rd</a:t>
            </a:r>
            <a:r>
              <a:rPr lang="en-GB"/>
              <a:t> Order Polynomial</a:t>
            </a:r>
          </a:p>
        </p:txBody>
      </p:sp>
      <p:pic>
        <p:nvPicPr>
          <p:cNvPr id="14339" name="Content Placeholder 3" descr="Figure1.4c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4000" cy="3962400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67411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9</a:t>
            </a:r>
            <a:r>
              <a:rPr lang="en-GB" baseline="30000"/>
              <a:t>th</a:t>
            </a:r>
            <a:r>
              <a:rPr lang="en-GB"/>
              <a:t> Order Polynomial</a:t>
            </a:r>
          </a:p>
        </p:txBody>
      </p:sp>
      <p:pic>
        <p:nvPicPr>
          <p:cNvPr id="15363" name="Content Placeholder 3" descr="Figure1.4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0825" cy="3959225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2365046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Over-fitting</a:t>
            </a:r>
          </a:p>
        </p:txBody>
      </p:sp>
      <p:pic>
        <p:nvPicPr>
          <p:cNvPr id="16387" name="Content Placeholder 3" descr="Figure1.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676400" y="1447800"/>
            <a:ext cx="5254625" cy="3833813"/>
          </a:xfrm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1219200" y="5486400"/>
            <a:ext cx="487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Root-Mean-Square (RMS) Error:</a:t>
            </a:r>
          </a:p>
        </p:txBody>
      </p:sp>
      <p:pic>
        <p:nvPicPr>
          <p:cNvPr id="16389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2413" y="5572125"/>
            <a:ext cx="2446337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1849089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Set Size: </a:t>
            </a:r>
          </a:p>
        </p:txBody>
      </p:sp>
      <p:pic>
        <p:nvPicPr>
          <p:cNvPr id="18435" name="Picture 8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63925" y="715963"/>
            <a:ext cx="126047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Figure1.6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0225" y="2209800"/>
            <a:ext cx="533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457200" y="1524000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r>
              <a:rPr kumimoji="0" lang="en-GB" sz="2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Order Polynomial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065308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Set Size: </a:t>
            </a:r>
          </a:p>
        </p:txBody>
      </p:sp>
      <p:pic>
        <p:nvPicPr>
          <p:cNvPr id="19460" name="Content Placeholder 8" descr="Figure1.6b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800225" y="2209800"/>
            <a:ext cx="5334000" cy="3962400"/>
          </a:xfrm>
        </p:spPr>
      </p:pic>
      <p:pic>
        <p:nvPicPr>
          <p:cNvPr id="19459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81388" y="715963"/>
            <a:ext cx="1455737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457200" y="1524000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r>
              <a:rPr kumimoji="0" lang="en-GB" sz="2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Order Polynomial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1124427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r>
              <a:rPr lang="en-GB" sz="2400" dirty="0"/>
              <a:t>Penalize large coefficient values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(Remember: We want to minimize this expression.)</a:t>
            </a:r>
          </a:p>
        </p:txBody>
      </p:sp>
      <p:pic>
        <p:nvPicPr>
          <p:cNvPr id="20484" name="Picture 5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54238" y="2667000"/>
            <a:ext cx="454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Chris Bishop</a:t>
            </a:r>
          </a:p>
        </p:txBody>
      </p:sp>
      <p:sp>
        <p:nvSpPr>
          <p:cNvPr id="2" name="Rectangle 1"/>
          <p:cNvSpPr/>
          <p:nvPr/>
        </p:nvSpPr>
        <p:spPr>
          <a:xfrm>
            <a:off x="5667375" y="2667000"/>
            <a:ext cx="116205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25651" y="2743200"/>
            <a:ext cx="384174" cy="178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873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Regularization: </a:t>
            </a:r>
          </a:p>
        </p:txBody>
      </p:sp>
      <p:pic>
        <p:nvPicPr>
          <p:cNvPr id="21507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43325" y="715963"/>
            <a:ext cx="1798638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Figure1.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0225" y="1800225"/>
            <a:ext cx="533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736893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Regularization: </a:t>
            </a:r>
          </a:p>
        </p:txBody>
      </p:sp>
      <p:pic>
        <p:nvPicPr>
          <p:cNvPr id="22531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43325" y="715963"/>
            <a:ext cx="1339850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Figure1.7b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0225" y="1800225"/>
            <a:ext cx="53308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444701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Polynomial Coefficients   </a:t>
            </a:r>
            <a:endParaRPr lang="en-GB">
              <a:latin typeface="cmmi10" pitchFamily="34" charset="0"/>
            </a:endParaRPr>
          </a:p>
        </p:txBody>
      </p:sp>
      <p:pic>
        <p:nvPicPr>
          <p:cNvPr id="17411" name="Picture 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6188" y="1600200"/>
            <a:ext cx="6715125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696622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Polynomial Coefficients   </a:t>
            </a:r>
            <a:endParaRPr lang="en-GB">
              <a:latin typeface="cmmi10" pitchFamily="34" charset="0"/>
            </a:endParaRPr>
          </a:p>
        </p:txBody>
      </p:sp>
      <p:pic>
        <p:nvPicPr>
          <p:cNvPr id="24579" name="Picture 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8763" y="1600200"/>
            <a:ext cx="6149975" cy="423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7171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Chris Bishop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09850" y="1299746"/>
            <a:ext cx="5093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regularization	         		Huge regularization</a:t>
            </a:r>
          </a:p>
        </p:txBody>
      </p:sp>
    </p:spTree>
    <p:extLst>
      <p:ext uri="{BB962C8B-B14F-4D97-AF65-F5344CB8AC3E}">
        <p14:creationId xmlns:p14="http://schemas.microsoft.com/office/powerpoint/2010/main" val="3179656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Fine-grained recognition</a:t>
            </a:r>
          </a:p>
        </p:txBody>
      </p:sp>
      <p:pic>
        <p:nvPicPr>
          <p:cNvPr id="23556" name="Picture 4" descr="http://www.vision.caltech.edu/visipedia/beak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773238"/>
            <a:ext cx="88741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3"/>
          <p:cNvSpPr>
            <a:spLocks noChangeArrowheads="1"/>
          </p:cNvSpPr>
          <p:nvPr/>
        </p:nvSpPr>
        <p:spPr bwMode="auto">
          <a:xfrm>
            <a:off x="3465513" y="6211888"/>
            <a:ext cx="2473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hlinkClick r:id="rId3"/>
              </a:rPr>
              <a:t>Visipedia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hlinkClick r:id="rId3"/>
              </a:rPr>
              <a:t> Project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10439" y="6581001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3721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Regularization:           vs. </a:t>
            </a:r>
          </a:p>
        </p:txBody>
      </p:sp>
      <p:pic>
        <p:nvPicPr>
          <p:cNvPr id="23555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24500" y="720725"/>
            <a:ext cx="60801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1900" y="755650"/>
            <a:ext cx="9525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7" descr="Figure1.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00225" y="1800225"/>
            <a:ext cx="5254625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622295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Training vs test error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410200" y="541020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Training error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86400" y="4343400"/>
            <a:ext cx="124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Test error</a:t>
            </a:r>
          </a:p>
        </p:txBody>
      </p:sp>
      <p:sp>
        <p:nvSpPr>
          <p:cNvPr id="18" name="Freeform 17"/>
          <p:cNvSpPr/>
          <p:nvPr/>
        </p:nvSpPr>
        <p:spPr>
          <a:xfrm>
            <a:off x="1816100" y="4791075"/>
            <a:ext cx="4284663" cy="1155700"/>
          </a:xfrm>
          <a:custGeom>
            <a:avLst/>
            <a:gdLst>
              <a:gd name="connsiteX0" fmla="*/ 0 w 4283901"/>
              <a:gd name="connsiteY0" fmla="*/ 0 h 1156249"/>
              <a:gd name="connsiteX1" fmla="*/ 313151 w 4283901"/>
              <a:gd name="connsiteY1" fmla="*/ 162839 h 1156249"/>
              <a:gd name="connsiteX2" fmla="*/ 375781 w 4283901"/>
              <a:gd name="connsiteY2" fmla="*/ 200417 h 1156249"/>
              <a:gd name="connsiteX3" fmla="*/ 413359 w 4283901"/>
              <a:gd name="connsiteY3" fmla="*/ 212943 h 1156249"/>
              <a:gd name="connsiteX4" fmla="*/ 488515 w 4283901"/>
              <a:gd name="connsiteY4" fmla="*/ 263047 h 1156249"/>
              <a:gd name="connsiteX5" fmla="*/ 563671 w 4283901"/>
              <a:gd name="connsiteY5" fmla="*/ 300625 h 1156249"/>
              <a:gd name="connsiteX6" fmla="*/ 601249 w 4283901"/>
              <a:gd name="connsiteY6" fmla="*/ 325677 h 1156249"/>
              <a:gd name="connsiteX7" fmla="*/ 701458 w 4283901"/>
              <a:gd name="connsiteY7" fmla="*/ 363255 h 1156249"/>
              <a:gd name="connsiteX8" fmla="*/ 751562 w 4283901"/>
              <a:gd name="connsiteY8" fmla="*/ 375781 h 1156249"/>
              <a:gd name="connsiteX9" fmla="*/ 789140 w 4283901"/>
              <a:gd name="connsiteY9" fmla="*/ 388307 h 1156249"/>
              <a:gd name="connsiteX10" fmla="*/ 1027134 w 4283901"/>
              <a:gd name="connsiteY10" fmla="*/ 413359 h 1156249"/>
              <a:gd name="connsiteX11" fmla="*/ 1114816 w 4283901"/>
              <a:gd name="connsiteY11" fmla="*/ 450937 h 1156249"/>
              <a:gd name="connsiteX12" fmla="*/ 1189973 w 4283901"/>
              <a:gd name="connsiteY12" fmla="*/ 501042 h 1156249"/>
              <a:gd name="connsiteX13" fmla="*/ 1227551 w 4283901"/>
              <a:gd name="connsiteY13" fmla="*/ 526094 h 1156249"/>
              <a:gd name="connsiteX14" fmla="*/ 1265129 w 4283901"/>
              <a:gd name="connsiteY14" fmla="*/ 538620 h 1156249"/>
              <a:gd name="connsiteX15" fmla="*/ 1302707 w 4283901"/>
              <a:gd name="connsiteY15" fmla="*/ 563672 h 1156249"/>
              <a:gd name="connsiteX16" fmla="*/ 1427967 w 4283901"/>
              <a:gd name="connsiteY16" fmla="*/ 601250 h 1156249"/>
              <a:gd name="connsiteX17" fmla="*/ 1515649 w 4283901"/>
              <a:gd name="connsiteY17" fmla="*/ 613776 h 1156249"/>
              <a:gd name="connsiteX18" fmla="*/ 1590805 w 4283901"/>
              <a:gd name="connsiteY18" fmla="*/ 626302 h 1156249"/>
              <a:gd name="connsiteX19" fmla="*/ 1703540 w 4283901"/>
              <a:gd name="connsiteY19" fmla="*/ 651354 h 1156249"/>
              <a:gd name="connsiteX20" fmla="*/ 1816274 w 4283901"/>
              <a:gd name="connsiteY20" fmla="*/ 688932 h 1156249"/>
              <a:gd name="connsiteX21" fmla="*/ 1903956 w 4283901"/>
              <a:gd name="connsiteY21" fmla="*/ 713984 h 1156249"/>
              <a:gd name="connsiteX22" fmla="*/ 1929008 w 4283901"/>
              <a:gd name="connsiteY22" fmla="*/ 751562 h 1156249"/>
              <a:gd name="connsiteX23" fmla="*/ 2016690 w 4283901"/>
              <a:gd name="connsiteY23" fmla="*/ 789140 h 1156249"/>
              <a:gd name="connsiteX24" fmla="*/ 2066794 w 4283901"/>
              <a:gd name="connsiteY24" fmla="*/ 801666 h 1156249"/>
              <a:gd name="connsiteX25" fmla="*/ 2104373 w 4283901"/>
              <a:gd name="connsiteY25" fmla="*/ 814192 h 1156249"/>
              <a:gd name="connsiteX26" fmla="*/ 2229633 w 4283901"/>
              <a:gd name="connsiteY26" fmla="*/ 826718 h 1156249"/>
              <a:gd name="connsiteX27" fmla="*/ 2342367 w 4283901"/>
              <a:gd name="connsiteY27" fmla="*/ 839244 h 1156249"/>
              <a:gd name="connsiteX28" fmla="*/ 2430049 w 4283901"/>
              <a:gd name="connsiteY28" fmla="*/ 864296 h 1156249"/>
              <a:gd name="connsiteX29" fmla="*/ 2505205 w 4283901"/>
              <a:gd name="connsiteY29" fmla="*/ 889348 h 1156249"/>
              <a:gd name="connsiteX30" fmla="*/ 2580362 w 4283901"/>
              <a:gd name="connsiteY30" fmla="*/ 914400 h 1156249"/>
              <a:gd name="connsiteX31" fmla="*/ 2617940 w 4283901"/>
              <a:gd name="connsiteY31" fmla="*/ 926927 h 1156249"/>
              <a:gd name="connsiteX32" fmla="*/ 2668044 w 4283901"/>
              <a:gd name="connsiteY32" fmla="*/ 939453 h 1156249"/>
              <a:gd name="connsiteX33" fmla="*/ 2743200 w 4283901"/>
              <a:gd name="connsiteY33" fmla="*/ 964505 h 1156249"/>
              <a:gd name="connsiteX34" fmla="*/ 2793304 w 4283901"/>
              <a:gd name="connsiteY34" fmla="*/ 977031 h 1156249"/>
              <a:gd name="connsiteX35" fmla="*/ 2830882 w 4283901"/>
              <a:gd name="connsiteY35" fmla="*/ 1002083 h 1156249"/>
              <a:gd name="connsiteX36" fmla="*/ 2956142 w 4283901"/>
              <a:gd name="connsiteY36" fmla="*/ 1039661 h 1156249"/>
              <a:gd name="connsiteX37" fmla="*/ 3031299 w 4283901"/>
              <a:gd name="connsiteY37" fmla="*/ 1052187 h 1156249"/>
              <a:gd name="connsiteX38" fmla="*/ 3219189 w 4283901"/>
              <a:gd name="connsiteY38" fmla="*/ 1114817 h 1156249"/>
              <a:gd name="connsiteX39" fmla="*/ 3306871 w 4283901"/>
              <a:gd name="connsiteY39" fmla="*/ 1139869 h 1156249"/>
              <a:gd name="connsiteX40" fmla="*/ 3382027 w 4283901"/>
              <a:gd name="connsiteY40" fmla="*/ 1152395 h 1156249"/>
              <a:gd name="connsiteX41" fmla="*/ 4283901 w 4283901"/>
              <a:gd name="connsiteY41" fmla="*/ 1152395 h 115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283901" h="1156249">
                <a:moveTo>
                  <a:pt x="0" y="0"/>
                </a:moveTo>
                <a:cubicBezTo>
                  <a:pt x="135194" y="45068"/>
                  <a:pt x="39042" y="10556"/>
                  <a:pt x="313151" y="162839"/>
                </a:cubicBezTo>
                <a:cubicBezTo>
                  <a:pt x="334433" y="174663"/>
                  <a:pt x="354005" y="189529"/>
                  <a:pt x="375781" y="200417"/>
                </a:cubicBezTo>
                <a:cubicBezTo>
                  <a:pt x="387591" y="206322"/>
                  <a:pt x="401817" y="206531"/>
                  <a:pt x="413359" y="212943"/>
                </a:cubicBezTo>
                <a:cubicBezTo>
                  <a:pt x="439679" y="227565"/>
                  <a:pt x="461585" y="249582"/>
                  <a:pt x="488515" y="263047"/>
                </a:cubicBezTo>
                <a:cubicBezTo>
                  <a:pt x="513567" y="275573"/>
                  <a:pt x="539187" y="287023"/>
                  <a:pt x="563671" y="300625"/>
                </a:cubicBezTo>
                <a:cubicBezTo>
                  <a:pt x="576831" y="307936"/>
                  <a:pt x="587784" y="318944"/>
                  <a:pt x="601249" y="325677"/>
                </a:cubicBezTo>
                <a:cubicBezTo>
                  <a:pt x="618901" y="334503"/>
                  <a:pt x="676160" y="356027"/>
                  <a:pt x="701458" y="363255"/>
                </a:cubicBezTo>
                <a:cubicBezTo>
                  <a:pt x="718011" y="367984"/>
                  <a:pt x="735009" y="371052"/>
                  <a:pt x="751562" y="375781"/>
                </a:cubicBezTo>
                <a:cubicBezTo>
                  <a:pt x="764258" y="379408"/>
                  <a:pt x="776193" y="385718"/>
                  <a:pt x="789140" y="388307"/>
                </a:cubicBezTo>
                <a:cubicBezTo>
                  <a:pt x="859270" y="402333"/>
                  <a:pt x="962050" y="407935"/>
                  <a:pt x="1027134" y="413359"/>
                </a:cubicBezTo>
                <a:cubicBezTo>
                  <a:pt x="1066009" y="426317"/>
                  <a:pt x="1076120" y="427720"/>
                  <a:pt x="1114816" y="450937"/>
                </a:cubicBezTo>
                <a:cubicBezTo>
                  <a:pt x="1140634" y="466428"/>
                  <a:pt x="1164921" y="484340"/>
                  <a:pt x="1189973" y="501042"/>
                </a:cubicBezTo>
                <a:cubicBezTo>
                  <a:pt x="1202499" y="509393"/>
                  <a:pt x="1213269" y="521333"/>
                  <a:pt x="1227551" y="526094"/>
                </a:cubicBezTo>
                <a:cubicBezTo>
                  <a:pt x="1240077" y="530269"/>
                  <a:pt x="1253319" y="532715"/>
                  <a:pt x="1265129" y="538620"/>
                </a:cubicBezTo>
                <a:cubicBezTo>
                  <a:pt x="1278594" y="545353"/>
                  <a:pt x="1288950" y="557558"/>
                  <a:pt x="1302707" y="563672"/>
                </a:cubicBezTo>
                <a:cubicBezTo>
                  <a:pt x="1325333" y="573728"/>
                  <a:pt x="1397137" y="595644"/>
                  <a:pt x="1427967" y="601250"/>
                </a:cubicBezTo>
                <a:cubicBezTo>
                  <a:pt x="1457015" y="606531"/>
                  <a:pt x="1486468" y="609287"/>
                  <a:pt x="1515649" y="613776"/>
                </a:cubicBezTo>
                <a:cubicBezTo>
                  <a:pt x="1540751" y="617638"/>
                  <a:pt x="1565817" y="621759"/>
                  <a:pt x="1590805" y="626302"/>
                </a:cubicBezTo>
                <a:cubicBezTo>
                  <a:pt x="1618726" y="631378"/>
                  <a:pt x="1674498" y="642418"/>
                  <a:pt x="1703540" y="651354"/>
                </a:cubicBezTo>
                <a:cubicBezTo>
                  <a:pt x="1741399" y="663003"/>
                  <a:pt x="1777846" y="679325"/>
                  <a:pt x="1816274" y="688932"/>
                </a:cubicBezTo>
                <a:cubicBezTo>
                  <a:pt x="1879187" y="704660"/>
                  <a:pt x="1850046" y="696014"/>
                  <a:pt x="1903956" y="713984"/>
                </a:cubicBezTo>
                <a:cubicBezTo>
                  <a:pt x="1912307" y="726510"/>
                  <a:pt x="1917443" y="741924"/>
                  <a:pt x="1929008" y="751562"/>
                </a:cubicBezTo>
                <a:cubicBezTo>
                  <a:pt x="1946435" y="766085"/>
                  <a:pt x="1992854" y="782330"/>
                  <a:pt x="2016690" y="789140"/>
                </a:cubicBezTo>
                <a:cubicBezTo>
                  <a:pt x="2033243" y="793869"/>
                  <a:pt x="2050241" y="796937"/>
                  <a:pt x="2066794" y="801666"/>
                </a:cubicBezTo>
                <a:cubicBezTo>
                  <a:pt x="2079490" y="805293"/>
                  <a:pt x="2091323" y="812184"/>
                  <a:pt x="2104373" y="814192"/>
                </a:cubicBezTo>
                <a:cubicBezTo>
                  <a:pt x="2145847" y="820573"/>
                  <a:pt x="2187902" y="822325"/>
                  <a:pt x="2229633" y="826718"/>
                </a:cubicBezTo>
                <a:lnTo>
                  <a:pt x="2342367" y="839244"/>
                </a:lnTo>
                <a:cubicBezTo>
                  <a:pt x="2468655" y="881340"/>
                  <a:pt x="2272766" y="817111"/>
                  <a:pt x="2430049" y="864296"/>
                </a:cubicBezTo>
                <a:cubicBezTo>
                  <a:pt x="2455342" y="871884"/>
                  <a:pt x="2480153" y="880997"/>
                  <a:pt x="2505205" y="889348"/>
                </a:cubicBezTo>
                <a:lnTo>
                  <a:pt x="2580362" y="914400"/>
                </a:lnTo>
                <a:cubicBezTo>
                  <a:pt x="2592888" y="918576"/>
                  <a:pt x="2605131" y="923725"/>
                  <a:pt x="2617940" y="926927"/>
                </a:cubicBezTo>
                <a:cubicBezTo>
                  <a:pt x="2634641" y="931102"/>
                  <a:pt x="2651555" y="934506"/>
                  <a:pt x="2668044" y="939453"/>
                </a:cubicBezTo>
                <a:cubicBezTo>
                  <a:pt x="2693337" y="947041"/>
                  <a:pt x="2717581" y="958100"/>
                  <a:pt x="2743200" y="964505"/>
                </a:cubicBezTo>
                <a:lnTo>
                  <a:pt x="2793304" y="977031"/>
                </a:lnTo>
                <a:cubicBezTo>
                  <a:pt x="2805830" y="985382"/>
                  <a:pt x="2817125" y="995969"/>
                  <a:pt x="2830882" y="1002083"/>
                </a:cubicBezTo>
                <a:cubicBezTo>
                  <a:pt x="2857026" y="1013702"/>
                  <a:pt x="2923019" y="1033036"/>
                  <a:pt x="2956142" y="1039661"/>
                </a:cubicBezTo>
                <a:cubicBezTo>
                  <a:pt x="2981047" y="1044642"/>
                  <a:pt x="3006247" y="1048012"/>
                  <a:pt x="3031299" y="1052187"/>
                </a:cubicBezTo>
                <a:lnTo>
                  <a:pt x="3219189" y="1114817"/>
                </a:lnTo>
                <a:cubicBezTo>
                  <a:pt x="3255004" y="1126755"/>
                  <a:pt x="3267550" y="1132005"/>
                  <a:pt x="3306871" y="1139869"/>
                </a:cubicBezTo>
                <a:cubicBezTo>
                  <a:pt x="3331775" y="1144850"/>
                  <a:pt x="3356632" y="1152069"/>
                  <a:pt x="3382027" y="1152395"/>
                </a:cubicBezTo>
                <a:cubicBezTo>
                  <a:pt x="3682627" y="1156249"/>
                  <a:pt x="3983276" y="1152395"/>
                  <a:pt x="4283901" y="1152395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828800" y="2987675"/>
            <a:ext cx="4422775" cy="1252538"/>
          </a:xfrm>
          <a:custGeom>
            <a:avLst/>
            <a:gdLst>
              <a:gd name="connsiteX0" fmla="*/ 0 w 4423249"/>
              <a:gd name="connsiteY0" fmla="*/ 0 h 1252602"/>
              <a:gd name="connsiteX1" fmla="*/ 62630 w 4423249"/>
              <a:gd name="connsiteY1" fmla="*/ 12526 h 1252602"/>
              <a:gd name="connsiteX2" fmla="*/ 162838 w 4423249"/>
              <a:gd name="connsiteY2" fmla="*/ 25052 h 1252602"/>
              <a:gd name="connsiteX3" fmla="*/ 237995 w 4423249"/>
              <a:gd name="connsiteY3" fmla="*/ 50104 h 1252602"/>
              <a:gd name="connsiteX4" fmla="*/ 275573 w 4423249"/>
              <a:gd name="connsiteY4" fmla="*/ 75156 h 1252602"/>
              <a:gd name="connsiteX5" fmla="*/ 313151 w 4423249"/>
              <a:gd name="connsiteY5" fmla="*/ 87682 h 1252602"/>
              <a:gd name="connsiteX6" fmla="*/ 713984 w 4423249"/>
              <a:gd name="connsiteY6" fmla="*/ 100208 h 1252602"/>
              <a:gd name="connsiteX7" fmla="*/ 789140 w 4423249"/>
              <a:gd name="connsiteY7" fmla="*/ 125260 h 1252602"/>
              <a:gd name="connsiteX8" fmla="*/ 926926 w 4423249"/>
              <a:gd name="connsiteY8" fmla="*/ 150312 h 1252602"/>
              <a:gd name="connsiteX9" fmla="*/ 989556 w 4423249"/>
              <a:gd name="connsiteY9" fmla="*/ 187890 h 1252602"/>
              <a:gd name="connsiteX10" fmla="*/ 1027134 w 4423249"/>
              <a:gd name="connsiteY10" fmla="*/ 200416 h 1252602"/>
              <a:gd name="connsiteX11" fmla="*/ 1102290 w 4423249"/>
              <a:gd name="connsiteY11" fmla="*/ 237994 h 1252602"/>
              <a:gd name="connsiteX12" fmla="*/ 1277655 w 4423249"/>
              <a:gd name="connsiteY12" fmla="*/ 250520 h 1252602"/>
              <a:gd name="connsiteX13" fmla="*/ 1352811 w 4423249"/>
              <a:gd name="connsiteY13" fmla="*/ 275572 h 1252602"/>
              <a:gd name="connsiteX14" fmla="*/ 1427967 w 4423249"/>
              <a:gd name="connsiteY14" fmla="*/ 350728 h 1252602"/>
              <a:gd name="connsiteX15" fmla="*/ 1503123 w 4423249"/>
              <a:gd name="connsiteY15" fmla="*/ 413358 h 1252602"/>
              <a:gd name="connsiteX16" fmla="*/ 1678488 w 4423249"/>
              <a:gd name="connsiteY16" fmla="*/ 450937 h 1252602"/>
              <a:gd name="connsiteX17" fmla="*/ 1778696 w 4423249"/>
              <a:gd name="connsiteY17" fmla="*/ 463463 h 1252602"/>
              <a:gd name="connsiteX18" fmla="*/ 1954060 w 4423249"/>
              <a:gd name="connsiteY18" fmla="*/ 488515 h 1252602"/>
              <a:gd name="connsiteX19" fmla="*/ 2029216 w 4423249"/>
              <a:gd name="connsiteY19" fmla="*/ 526093 h 1252602"/>
              <a:gd name="connsiteX20" fmla="*/ 2054268 w 4423249"/>
              <a:gd name="connsiteY20" fmla="*/ 563671 h 1252602"/>
              <a:gd name="connsiteX21" fmla="*/ 2091847 w 4423249"/>
              <a:gd name="connsiteY21" fmla="*/ 588723 h 1252602"/>
              <a:gd name="connsiteX22" fmla="*/ 2141951 w 4423249"/>
              <a:gd name="connsiteY22" fmla="*/ 626301 h 1252602"/>
              <a:gd name="connsiteX23" fmla="*/ 2179529 w 4423249"/>
              <a:gd name="connsiteY23" fmla="*/ 651353 h 1252602"/>
              <a:gd name="connsiteX24" fmla="*/ 2217107 w 4423249"/>
              <a:gd name="connsiteY24" fmla="*/ 688931 h 1252602"/>
              <a:gd name="connsiteX25" fmla="*/ 2292263 w 4423249"/>
              <a:gd name="connsiteY25" fmla="*/ 713983 h 1252602"/>
              <a:gd name="connsiteX26" fmla="*/ 2329841 w 4423249"/>
              <a:gd name="connsiteY26" fmla="*/ 739035 h 1252602"/>
              <a:gd name="connsiteX27" fmla="*/ 2505205 w 4423249"/>
              <a:gd name="connsiteY27" fmla="*/ 764087 h 1252602"/>
              <a:gd name="connsiteX28" fmla="*/ 2605414 w 4423249"/>
              <a:gd name="connsiteY28" fmla="*/ 814191 h 1252602"/>
              <a:gd name="connsiteX29" fmla="*/ 2655518 w 4423249"/>
              <a:gd name="connsiteY29" fmla="*/ 826717 h 1252602"/>
              <a:gd name="connsiteX30" fmla="*/ 2730674 w 4423249"/>
              <a:gd name="connsiteY30" fmla="*/ 851769 h 1252602"/>
              <a:gd name="connsiteX31" fmla="*/ 2793304 w 4423249"/>
              <a:gd name="connsiteY31" fmla="*/ 864295 h 1252602"/>
              <a:gd name="connsiteX32" fmla="*/ 2830882 w 4423249"/>
              <a:gd name="connsiteY32" fmla="*/ 889347 h 1252602"/>
              <a:gd name="connsiteX33" fmla="*/ 2880986 w 4423249"/>
              <a:gd name="connsiteY33" fmla="*/ 901874 h 1252602"/>
              <a:gd name="connsiteX34" fmla="*/ 2918564 w 4423249"/>
              <a:gd name="connsiteY34" fmla="*/ 914400 h 1252602"/>
              <a:gd name="connsiteX35" fmla="*/ 3006247 w 4423249"/>
              <a:gd name="connsiteY35" fmla="*/ 939452 h 1252602"/>
              <a:gd name="connsiteX36" fmla="*/ 3118981 w 4423249"/>
              <a:gd name="connsiteY36" fmla="*/ 989556 h 1252602"/>
              <a:gd name="connsiteX37" fmla="*/ 3156559 w 4423249"/>
              <a:gd name="connsiteY37" fmla="*/ 1002082 h 1252602"/>
              <a:gd name="connsiteX38" fmla="*/ 3194137 w 4423249"/>
              <a:gd name="connsiteY38" fmla="*/ 1014608 h 1252602"/>
              <a:gd name="connsiteX39" fmla="*/ 3231715 w 4423249"/>
              <a:gd name="connsiteY39" fmla="*/ 1039660 h 1252602"/>
              <a:gd name="connsiteX40" fmla="*/ 3306871 w 4423249"/>
              <a:gd name="connsiteY40" fmla="*/ 1064712 h 1252602"/>
              <a:gd name="connsiteX41" fmla="*/ 3294345 w 4423249"/>
              <a:gd name="connsiteY41" fmla="*/ 1027134 h 1252602"/>
              <a:gd name="connsiteX42" fmla="*/ 3344449 w 4423249"/>
              <a:gd name="connsiteY42" fmla="*/ 1039660 h 1252602"/>
              <a:gd name="connsiteX43" fmla="*/ 3419605 w 4423249"/>
              <a:gd name="connsiteY43" fmla="*/ 1052186 h 1252602"/>
              <a:gd name="connsiteX44" fmla="*/ 3544866 w 4423249"/>
              <a:gd name="connsiteY44" fmla="*/ 1152394 h 1252602"/>
              <a:gd name="connsiteX45" fmla="*/ 3582444 w 4423249"/>
              <a:gd name="connsiteY45" fmla="*/ 1177446 h 1252602"/>
              <a:gd name="connsiteX46" fmla="*/ 3695178 w 4423249"/>
              <a:gd name="connsiteY46" fmla="*/ 1215024 h 1252602"/>
              <a:gd name="connsiteX47" fmla="*/ 3732756 w 4423249"/>
              <a:gd name="connsiteY47" fmla="*/ 1227550 h 1252602"/>
              <a:gd name="connsiteX48" fmla="*/ 3770334 w 4423249"/>
              <a:gd name="connsiteY48" fmla="*/ 1252602 h 1252602"/>
              <a:gd name="connsiteX49" fmla="*/ 4058433 w 4423249"/>
              <a:gd name="connsiteY49" fmla="*/ 1240076 h 1252602"/>
              <a:gd name="connsiteX50" fmla="*/ 4096011 w 4423249"/>
              <a:gd name="connsiteY50" fmla="*/ 1215024 h 1252602"/>
              <a:gd name="connsiteX51" fmla="*/ 4171167 w 4423249"/>
              <a:gd name="connsiteY51" fmla="*/ 1189972 h 1252602"/>
              <a:gd name="connsiteX52" fmla="*/ 4271375 w 4423249"/>
              <a:gd name="connsiteY52" fmla="*/ 1152394 h 1252602"/>
              <a:gd name="connsiteX53" fmla="*/ 4296427 w 4423249"/>
              <a:gd name="connsiteY53" fmla="*/ 1114816 h 1252602"/>
              <a:gd name="connsiteX54" fmla="*/ 4334005 w 4423249"/>
              <a:gd name="connsiteY54" fmla="*/ 1089764 h 1252602"/>
              <a:gd name="connsiteX55" fmla="*/ 4396636 w 4423249"/>
              <a:gd name="connsiteY55" fmla="*/ 1039660 h 1252602"/>
              <a:gd name="connsiteX56" fmla="*/ 4421688 w 4423249"/>
              <a:gd name="connsiteY56" fmla="*/ 1002082 h 12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423249" h="1252602">
                <a:moveTo>
                  <a:pt x="0" y="0"/>
                </a:moveTo>
                <a:cubicBezTo>
                  <a:pt x="20877" y="4175"/>
                  <a:pt x="41587" y="9289"/>
                  <a:pt x="62630" y="12526"/>
                </a:cubicBezTo>
                <a:cubicBezTo>
                  <a:pt x="95901" y="17645"/>
                  <a:pt x="129923" y="17999"/>
                  <a:pt x="162838" y="25052"/>
                </a:cubicBezTo>
                <a:cubicBezTo>
                  <a:pt x="188659" y="30585"/>
                  <a:pt x="237995" y="50104"/>
                  <a:pt x="237995" y="50104"/>
                </a:cubicBezTo>
                <a:cubicBezTo>
                  <a:pt x="250521" y="58455"/>
                  <a:pt x="262108" y="68423"/>
                  <a:pt x="275573" y="75156"/>
                </a:cubicBezTo>
                <a:cubicBezTo>
                  <a:pt x="287383" y="81061"/>
                  <a:pt x="299969" y="86929"/>
                  <a:pt x="313151" y="87682"/>
                </a:cubicBezTo>
                <a:cubicBezTo>
                  <a:pt x="446610" y="95308"/>
                  <a:pt x="580373" y="96033"/>
                  <a:pt x="713984" y="100208"/>
                </a:cubicBezTo>
                <a:cubicBezTo>
                  <a:pt x="739036" y="108559"/>
                  <a:pt x="763092" y="120919"/>
                  <a:pt x="789140" y="125260"/>
                </a:cubicBezTo>
                <a:cubicBezTo>
                  <a:pt x="885296" y="141286"/>
                  <a:pt x="839392" y="132805"/>
                  <a:pt x="926926" y="150312"/>
                </a:cubicBezTo>
                <a:cubicBezTo>
                  <a:pt x="947803" y="162838"/>
                  <a:pt x="967780" y="177002"/>
                  <a:pt x="989556" y="187890"/>
                </a:cubicBezTo>
                <a:cubicBezTo>
                  <a:pt x="1001366" y="193795"/>
                  <a:pt x="1015324" y="194511"/>
                  <a:pt x="1027134" y="200416"/>
                </a:cubicBezTo>
                <a:cubicBezTo>
                  <a:pt x="1063512" y="218605"/>
                  <a:pt x="1061118" y="233150"/>
                  <a:pt x="1102290" y="237994"/>
                </a:cubicBezTo>
                <a:cubicBezTo>
                  <a:pt x="1160493" y="244841"/>
                  <a:pt x="1219200" y="246345"/>
                  <a:pt x="1277655" y="250520"/>
                </a:cubicBezTo>
                <a:cubicBezTo>
                  <a:pt x="1302707" y="258871"/>
                  <a:pt x="1334138" y="256899"/>
                  <a:pt x="1352811" y="275572"/>
                </a:cubicBezTo>
                <a:lnTo>
                  <a:pt x="1427967" y="350728"/>
                </a:lnTo>
                <a:cubicBezTo>
                  <a:pt x="1446875" y="369636"/>
                  <a:pt x="1475719" y="403393"/>
                  <a:pt x="1503123" y="413358"/>
                </a:cubicBezTo>
                <a:cubicBezTo>
                  <a:pt x="1547750" y="429586"/>
                  <a:pt x="1628544" y="443802"/>
                  <a:pt x="1678488" y="450937"/>
                </a:cubicBezTo>
                <a:cubicBezTo>
                  <a:pt x="1711812" y="455698"/>
                  <a:pt x="1745342" y="458915"/>
                  <a:pt x="1778696" y="463463"/>
                </a:cubicBezTo>
                <a:lnTo>
                  <a:pt x="1954060" y="488515"/>
                </a:lnTo>
                <a:cubicBezTo>
                  <a:pt x="1984623" y="498703"/>
                  <a:pt x="2004934" y="501811"/>
                  <a:pt x="2029216" y="526093"/>
                </a:cubicBezTo>
                <a:cubicBezTo>
                  <a:pt x="2039861" y="536738"/>
                  <a:pt x="2043623" y="553026"/>
                  <a:pt x="2054268" y="563671"/>
                </a:cubicBezTo>
                <a:cubicBezTo>
                  <a:pt x="2064913" y="574316"/>
                  <a:pt x="2079596" y="579973"/>
                  <a:pt x="2091847" y="588723"/>
                </a:cubicBezTo>
                <a:cubicBezTo>
                  <a:pt x="2108835" y="600857"/>
                  <a:pt x="2124963" y="614167"/>
                  <a:pt x="2141951" y="626301"/>
                </a:cubicBezTo>
                <a:cubicBezTo>
                  <a:pt x="2154201" y="635051"/>
                  <a:pt x="2167964" y="641715"/>
                  <a:pt x="2179529" y="651353"/>
                </a:cubicBezTo>
                <a:cubicBezTo>
                  <a:pt x="2193138" y="662694"/>
                  <a:pt x="2201622" y="680328"/>
                  <a:pt x="2217107" y="688931"/>
                </a:cubicBezTo>
                <a:cubicBezTo>
                  <a:pt x="2240191" y="701755"/>
                  <a:pt x="2270291" y="699335"/>
                  <a:pt x="2292263" y="713983"/>
                </a:cubicBezTo>
                <a:cubicBezTo>
                  <a:pt x="2304789" y="722334"/>
                  <a:pt x="2316376" y="732302"/>
                  <a:pt x="2329841" y="739035"/>
                </a:cubicBezTo>
                <a:cubicBezTo>
                  <a:pt x="2378036" y="763133"/>
                  <a:pt x="2470002" y="760887"/>
                  <a:pt x="2505205" y="764087"/>
                </a:cubicBezTo>
                <a:cubicBezTo>
                  <a:pt x="2538608" y="780788"/>
                  <a:pt x="2569183" y="805133"/>
                  <a:pt x="2605414" y="814191"/>
                </a:cubicBezTo>
                <a:cubicBezTo>
                  <a:pt x="2622115" y="818366"/>
                  <a:pt x="2639029" y="821770"/>
                  <a:pt x="2655518" y="826717"/>
                </a:cubicBezTo>
                <a:cubicBezTo>
                  <a:pt x="2680811" y="834305"/>
                  <a:pt x="2704780" y="846590"/>
                  <a:pt x="2730674" y="851769"/>
                </a:cubicBezTo>
                <a:lnTo>
                  <a:pt x="2793304" y="864295"/>
                </a:lnTo>
                <a:cubicBezTo>
                  <a:pt x="2805830" y="872646"/>
                  <a:pt x="2817045" y="883417"/>
                  <a:pt x="2830882" y="889347"/>
                </a:cubicBezTo>
                <a:cubicBezTo>
                  <a:pt x="2846705" y="896129"/>
                  <a:pt x="2864433" y="897144"/>
                  <a:pt x="2880986" y="901874"/>
                </a:cubicBezTo>
                <a:cubicBezTo>
                  <a:pt x="2893682" y="905501"/>
                  <a:pt x="2905868" y="910773"/>
                  <a:pt x="2918564" y="914400"/>
                </a:cubicBezTo>
                <a:cubicBezTo>
                  <a:pt x="3028672" y="945859"/>
                  <a:pt x="2916139" y="909417"/>
                  <a:pt x="3006247" y="939452"/>
                </a:cubicBezTo>
                <a:cubicBezTo>
                  <a:pt x="3065797" y="979152"/>
                  <a:pt x="3029543" y="959743"/>
                  <a:pt x="3118981" y="989556"/>
                </a:cubicBezTo>
                <a:lnTo>
                  <a:pt x="3156559" y="1002082"/>
                </a:lnTo>
                <a:cubicBezTo>
                  <a:pt x="3169085" y="1006257"/>
                  <a:pt x="3183151" y="1007284"/>
                  <a:pt x="3194137" y="1014608"/>
                </a:cubicBezTo>
                <a:cubicBezTo>
                  <a:pt x="3206663" y="1022959"/>
                  <a:pt x="3217958" y="1033546"/>
                  <a:pt x="3231715" y="1039660"/>
                </a:cubicBezTo>
                <a:cubicBezTo>
                  <a:pt x="3255846" y="1050385"/>
                  <a:pt x="3306871" y="1064712"/>
                  <a:pt x="3306871" y="1064712"/>
                </a:cubicBezTo>
                <a:cubicBezTo>
                  <a:pt x="3302696" y="1052186"/>
                  <a:pt x="3283359" y="1034458"/>
                  <a:pt x="3294345" y="1027134"/>
                </a:cubicBezTo>
                <a:cubicBezTo>
                  <a:pt x="3308669" y="1017585"/>
                  <a:pt x="3327568" y="1036284"/>
                  <a:pt x="3344449" y="1039660"/>
                </a:cubicBezTo>
                <a:cubicBezTo>
                  <a:pt x="3369353" y="1044641"/>
                  <a:pt x="3394553" y="1048011"/>
                  <a:pt x="3419605" y="1052186"/>
                </a:cubicBezTo>
                <a:cubicBezTo>
                  <a:pt x="3491000" y="1123580"/>
                  <a:pt x="3450057" y="1089188"/>
                  <a:pt x="3544866" y="1152394"/>
                </a:cubicBezTo>
                <a:cubicBezTo>
                  <a:pt x="3557392" y="1160745"/>
                  <a:pt x="3568162" y="1172685"/>
                  <a:pt x="3582444" y="1177446"/>
                </a:cubicBezTo>
                <a:lnTo>
                  <a:pt x="3695178" y="1215024"/>
                </a:lnTo>
                <a:cubicBezTo>
                  <a:pt x="3707704" y="1219199"/>
                  <a:pt x="3721770" y="1220226"/>
                  <a:pt x="3732756" y="1227550"/>
                </a:cubicBezTo>
                <a:lnTo>
                  <a:pt x="3770334" y="1252602"/>
                </a:lnTo>
                <a:cubicBezTo>
                  <a:pt x="3866367" y="1248427"/>
                  <a:pt x="3962943" y="1251094"/>
                  <a:pt x="4058433" y="1240076"/>
                </a:cubicBezTo>
                <a:cubicBezTo>
                  <a:pt x="4073388" y="1238350"/>
                  <a:pt x="4082254" y="1221138"/>
                  <a:pt x="4096011" y="1215024"/>
                </a:cubicBezTo>
                <a:cubicBezTo>
                  <a:pt x="4120142" y="1204299"/>
                  <a:pt x="4149195" y="1204620"/>
                  <a:pt x="4171167" y="1189972"/>
                </a:cubicBezTo>
                <a:cubicBezTo>
                  <a:pt x="4226459" y="1153110"/>
                  <a:pt x="4193983" y="1167872"/>
                  <a:pt x="4271375" y="1152394"/>
                </a:cubicBezTo>
                <a:cubicBezTo>
                  <a:pt x="4279726" y="1139868"/>
                  <a:pt x="4285782" y="1125461"/>
                  <a:pt x="4296427" y="1114816"/>
                </a:cubicBezTo>
                <a:cubicBezTo>
                  <a:pt x="4307072" y="1104171"/>
                  <a:pt x="4322249" y="1099168"/>
                  <a:pt x="4334005" y="1089764"/>
                </a:cubicBezTo>
                <a:cubicBezTo>
                  <a:pt x="4423249" y="1018370"/>
                  <a:pt x="4280976" y="1116767"/>
                  <a:pt x="4396636" y="1039660"/>
                </a:cubicBezTo>
                <a:lnTo>
                  <a:pt x="4421688" y="1002082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600200" y="2133600"/>
            <a:ext cx="149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Underfitting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562600" y="2133600"/>
            <a:ext cx="1350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Overfitting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2096294" y="2780506"/>
            <a:ext cx="5334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5599907" y="3239294"/>
            <a:ext cx="1295400" cy="15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676400" y="2514600"/>
            <a:ext cx="53340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4038600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66573" name="Group 12"/>
          <p:cNvGrpSpPr>
            <a:grpSpLocks/>
          </p:cNvGrpSpPr>
          <p:nvPr/>
        </p:nvGrpSpPr>
        <p:grpSpPr bwMode="auto">
          <a:xfrm>
            <a:off x="1420813" y="2771775"/>
            <a:ext cx="5329237" cy="3629025"/>
            <a:chOff x="1535668" y="2667794"/>
            <a:chExt cx="5328262" cy="3630493"/>
          </a:xfrm>
        </p:grpSpPr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304640" y="4267054"/>
              <a:ext cx="3200107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05487" y="5867901"/>
              <a:ext cx="441879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77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Complexity</a:t>
              </a:r>
            </a:p>
          </p:txBody>
        </p:sp>
        <p:sp>
          <p:nvSpPr>
            <p:cNvPr id="66578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Low Bias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High Variance</a:t>
              </a:r>
            </a:p>
          </p:txBody>
        </p:sp>
        <p:sp>
          <p:nvSpPr>
            <p:cNvPr id="66579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High Bias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Low Variance</a:t>
              </a:r>
            </a:p>
          </p:txBody>
        </p:sp>
        <p:sp>
          <p:nvSpPr>
            <p:cNvPr id="66580" name="TextBox 10"/>
            <p:cNvSpPr txBox="1">
              <a:spLocks noChangeArrowheads="1"/>
            </p:cNvSpPr>
            <p:nvPr/>
          </p:nvSpPr>
          <p:spPr bwMode="auto">
            <a:xfrm rot="-5400000">
              <a:off x="1371520" y="4141636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Error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475538" y="6581775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1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/>
      <p:bldP spid="22" grpId="0"/>
      <p:bldP spid="8" grpId="0" animBg="1"/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effect of training set size</a:t>
            </a:r>
          </a:p>
        </p:txBody>
      </p:sp>
      <p:sp>
        <p:nvSpPr>
          <p:cNvPr id="10" name="Freeform 9"/>
          <p:cNvSpPr/>
          <p:nvPr/>
        </p:nvSpPr>
        <p:spPr>
          <a:xfrm>
            <a:off x="1941513" y="3957638"/>
            <a:ext cx="4359275" cy="1827212"/>
          </a:xfrm>
          <a:custGeom>
            <a:avLst/>
            <a:gdLst>
              <a:gd name="connsiteX0" fmla="*/ 0 w 4359058"/>
              <a:gd name="connsiteY0" fmla="*/ 0 h 1826490"/>
              <a:gd name="connsiteX1" fmla="*/ 413359 w 4359058"/>
              <a:gd name="connsiteY1" fmla="*/ 12526 h 1826490"/>
              <a:gd name="connsiteX2" fmla="*/ 450937 w 4359058"/>
              <a:gd name="connsiteY2" fmla="*/ 25052 h 1826490"/>
              <a:gd name="connsiteX3" fmla="*/ 488515 w 4359058"/>
              <a:gd name="connsiteY3" fmla="*/ 50104 h 1826490"/>
              <a:gd name="connsiteX4" fmla="*/ 551145 w 4359058"/>
              <a:gd name="connsiteY4" fmla="*/ 62630 h 1826490"/>
              <a:gd name="connsiteX5" fmla="*/ 601250 w 4359058"/>
              <a:gd name="connsiteY5" fmla="*/ 75156 h 1826490"/>
              <a:gd name="connsiteX6" fmla="*/ 676406 w 4359058"/>
              <a:gd name="connsiteY6" fmla="*/ 100208 h 1826490"/>
              <a:gd name="connsiteX7" fmla="*/ 713984 w 4359058"/>
              <a:gd name="connsiteY7" fmla="*/ 137786 h 1826490"/>
              <a:gd name="connsiteX8" fmla="*/ 764088 w 4359058"/>
              <a:gd name="connsiteY8" fmla="*/ 150312 h 1826490"/>
              <a:gd name="connsiteX9" fmla="*/ 876822 w 4359058"/>
              <a:gd name="connsiteY9" fmla="*/ 187890 h 1826490"/>
              <a:gd name="connsiteX10" fmla="*/ 914400 w 4359058"/>
              <a:gd name="connsiteY10" fmla="*/ 200416 h 1826490"/>
              <a:gd name="connsiteX11" fmla="*/ 977030 w 4359058"/>
              <a:gd name="connsiteY11" fmla="*/ 212942 h 1826490"/>
              <a:gd name="connsiteX12" fmla="*/ 1052187 w 4359058"/>
              <a:gd name="connsiteY12" fmla="*/ 237994 h 1826490"/>
              <a:gd name="connsiteX13" fmla="*/ 1089765 w 4359058"/>
              <a:gd name="connsiteY13" fmla="*/ 250520 h 1826490"/>
              <a:gd name="connsiteX14" fmla="*/ 1127343 w 4359058"/>
              <a:gd name="connsiteY14" fmla="*/ 288098 h 1826490"/>
              <a:gd name="connsiteX15" fmla="*/ 1164921 w 4359058"/>
              <a:gd name="connsiteY15" fmla="*/ 300624 h 1826490"/>
              <a:gd name="connsiteX16" fmla="*/ 1202499 w 4359058"/>
              <a:gd name="connsiteY16" fmla="*/ 325676 h 1826490"/>
              <a:gd name="connsiteX17" fmla="*/ 1215025 w 4359058"/>
              <a:gd name="connsiteY17" fmla="*/ 363254 h 1826490"/>
              <a:gd name="connsiteX18" fmla="*/ 1240077 w 4359058"/>
              <a:gd name="connsiteY18" fmla="*/ 388307 h 1826490"/>
              <a:gd name="connsiteX19" fmla="*/ 1277655 w 4359058"/>
              <a:gd name="connsiteY19" fmla="*/ 413359 h 1826490"/>
              <a:gd name="connsiteX20" fmla="*/ 1390389 w 4359058"/>
              <a:gd name="connsiteY20" fmla="*/ 438411 h 1826490"/>
              <a:gd name="connsiteX21" fmla="*/ 1465545 w 4359058"/>
              <a:gd name="connsiteY21" fmla="*/ 463463 h 1826490"/>
              <a:gd name="connsiteX22" fmla="*/ 1503124 w 4359058"/>
              <a:gd name="connsiteY22" fmla="*/ 475989 h 1826490"/>
              <a:gd name="connsiteX23" fmla="*/ 1590806 w 4359058"/>
              <a:gd name="connsiteY23" fmla="*/ 576197 h 1826490"/>
              <a:gd name="connsiteX24" fmla="*/ 1665962 w 4359058"/>
              <a:gd name="connsiteY24" fmla="*/ 663879 h 1826490"/>
              <a:gd name="connsiteX25" fmla="*/ 1703540 w 4359058"/>
              <a:gd name="connsiteY25" fmla="*/ 739035 h 1826490"/>
              <a:gd name="connsiteX26" fmla="*/ 1816274 w 4359058"/>
              <a:gd name="connsiteY26" fmla="*/ 801665 h 1826490"/>
              <a:gd name="connsiteX27" fmla="*/ 1891430 w 4359058"/>
              <a:gd name="connsiteY27" fmla="*/ 839243 h 1826490"/>
              <a:gd name="connsiteX28" fmla="*/ 1916482 w 4359058"/>
              <a:gd name="connsiteY28" fmla="*/ 864296 h 1826490"/>
              <a:gd name="connsiteX29" fmla="*/ 1954061 w 4359058"/>
              <a:gd name="connsiteY29" fmla="*/ 889348 h 1826490"/>
              <a:gd name="connsiteX30" fmla="*/ 1979113 w 4359058"/>
              <a:gd name="connsiteY30" fmla="*/ 926926 h 1826490"/>
              <a:gd name="connsiteX31" fmla="*/ 2016691 w 4359058"/>
              <a:gd name="connsiteY31" fmla="*/ 964504 h 1826490"/>
              <a:gd name="connsiteX32" fmla="*/ 2041743 w 4359058"/>
              <a:gd name="connsiteY32" fmla="*/ 1002082 h 1826490"/>
              <a:gd name="connsiteX33" fmla="*/ 2079321 w 4359058"/>
              <a:gd name="connsiteY33" fmla="*/ 1027134 h 1826490"/>
              <a:gd name="connsiteX34" fmla="*/ 2141951 w 4359058"/>
              <a:gd name="connsiteY34" fmla="*/ 1089764 h 1826490"/>
              <a:gd name="connsiteX35" fmla="*/ 2204581 w 4359058"/>
              <a:gd name="connsiteY35" fmla="*/ 1202498 h 1826490"/>
              <a:gd name="connsiteX36" fmla="*/ 2229633 w 4359058"/>
              <a:gd name="connsiteY36" fmla="*/ 1240076 h 1826490"/>
              <a:gd name="connsiteX37" fmla="*/ 2329841 w 4359058"/>
              <a:gd name="connsiteY37" fmla="*/ 1327759 h 1826490"/>
              <a:gd name="connsiteX38" fmla="*/ 2404998 w 4359058"/>
              <a:gd name="connsiteY38" fmla="*/ 1352811 h 1826490"/>
              <a:gd name="connsiteX39" fmla="*/ 2442576 w 4359058"/>
              <a:gd name="connsiteY39" fmla="*/ 1365337 h 1826490"/>
              <a:gd name="connsiteX40" fmla="*/ 2467628 w 4359058"/>
              <a:gd name="connsiteY40" fmla="*/ 1402915 h 1826490"/>
              <a:gd name="connsiteX41" fmla="*/ 2592888 w 4359058"/>
              <a:gd name="connsiteY41" fmla="*/ 1440493 h 1826490"/>
              <a:gd name="connsiteX42" fmla="*/ 2668044 w 4359058"/>
              <a:gd name="connsiteY42" fmla="*/ 1465545 h 1826490"/>
              <a:gd name="connsiteX43" fmla="*/ 2743200 w 4359058"/>
              <a:gd name="connsiteY43" fmla="*/ 1503123 h 1826490"/>
              <a:gd name="connsiteX44" fmla="*/ 2931091 w 4359058"/>
              <a:gd name="connsiteY44" fmla="*/ 1515649 h 1826490"/>
              <a:gd name="connsiteX45" fmla="*/ 3118981 w 4359058"/>
              <a:gd name="connsiteY45" fmla="*/ 1553227 h 1826490"/>
              <a:gd name="connsiteX46" fmla="*/ 3206663 w 4359058"/>
              <a:gd name="connsiteY46" fmla="*/ 1615857 h 1826490"/>
              <a:gd name="connsiteX47" fmla="*/ 3306871 w 4359058"/>
              <a:gd name="connsiteY47" fmla="*/ 1640909 h 1826490"/>
              <a:gd name="connsiteX48" fmla="*/ 3369502 w 4359058"/>
              <a:gd name="connsiteY48" fmla="*/ 1665961 h 1826490"/>
              <a:gd name="connsiteX49" fmla="*/ 3933173 w 4359058"/>
              <a:gd name="connsiteY49" fmla="*/ 1691013 h 1826490"/>
              <a:gd name="connsiteX50" fmla="*/ 4008329 w 4359058"/>
              <a:gd name="connsiteY50" fmla="*/ 1653435 h 1826490"/>
              <a:gd name="connsiteX51" fmla="*/ 4083485 w 4359058"/>
              <a:gd name="connsiteY51" fmla="*/ 1628383 h 1826490"/>
              <a:gd name="connsiteX52" fmla="*/ 4121063 w 4359058"/>
              <a:gd name="connsiteY52" fmla="*/ 1603331 h 1826490"/>
              <a:gd name="connsiteX53" fmla="*/ 4196219 w 4359058"/>
              <a:gd name="connsiteY53" fmla="*/ 1578279 h 1826490"/>
              <a:gd name="connsiteX54" fmla="*/ 4271376 w 4359058"/>
              <a:gd name="connsiteY54" fmla="*/ 1540701 h 1826490"/>
              <a:gd name="connsiteX55" fmla="*/ 4308954 w 4359058"/>
              <a:gd name="connsiteY55" fmla="*/ 1515649 h 1826490"/>
              <a:gd name="connsiteX56" fmla="*/ 4359058 w 4359058"/>
              <a:gd name="connsiteY56" fmla="*/ 1465545 h 182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9058" h="1826490">
                <a:moveTo>
                  <a:pt x="0" y="0"/>
                </a:moveTo>
                <a:cubicBezTo>
                  <a:pt x="137786" y="4175"/>
                  <a:pt x="275722" y="4879"/>
                  <a:pt x="413359" y="12526"/>
                </a:cubicBezTo>
                <a:cubicBezTo>
                  <a:pt x="426542" y="13258"/>
                  <a:pt x="439127" y="19147"/>
                  <a:pt x="450937" y="25052"/>
                </a:cubicBezTo>
                <a:cubicBezTo>
                  <a:pt x="464402" y="31785"/>
                  <a:pt x="474419" y="44818"/>
                  <a:pt x="488515" y="50104"/>
                </a:cubicBezTo>
                <a:cubicBezTo>
                  <a:pt x="508450" y="57579"/>
                  <a:pt x="530362" y="58012"/>
                  <a:pt x="551145" y="62630"/>
                </a:cubicBezTo>
                <a:cubicBezTo>
                  <a:pt x="567951" y="66365"/>
                  <a:pt x="584760" y="70209"/>
                  <a:pt x="601250" y="75156"/>
                </a:cubicBezTo>
                <a:cubicBezTo>
                  <a:pt x="626543" y="82744"/>
                  <a:pt x="676406" y="100208"/>
                  <a:pt x="676406" y="100208"/>
                </a:cubicBezTo>
                <a:cubicBezTo>
                  <a:pt x="688932" y="112734"/>
                  <a:pt x="698604" y="128997"/>
                  <a:pt x="713984" y="137786"/>
                </a:cubicBezTo>
                <a:cubicBezTo>
                  <a:pt x="728931" y="146327"/>
                  <a:pt x="747599" y="145365"/>
                  <a:pt x="764088" y="150312"/>
                </a:cubicBezTo>
                <a:lnTo>
                  <a:pt x="876822" y="187890"/>
                </a:lnTo>
                <a:cubicBezTo>
                  <a:pt x="889348" y="192065"/>
                  <a:pt x="901453" y="197827"/>
                  <a:pt x="914400" y="200416"/>
                </a:cubicBezTo>
                <a:cubicBezTo>
                  <a:pt x="935277" y="204591"/>
                  <a:pt x="956490" y="207340"/>
                  <a:pt x="977030" y="212942"/>
                </a:cubicBezTo>
                <a:cubicBezTo>
                  <a:pt x="1002507" y="219890"/>
                  <a:pt x="1027135" y="229643"/>
                  <a:pt x="1052187" y="237994"/>
                </a:cubicBezTo>
                <a:lnTo>
                  <a:pt x="1089765" y="250520"/>
                </a:lnTo>
                <a:cubicBezTo>
                  <a:pt x="1102291" y="263046"/>
                  <a:pt x="1112604" y="278272"/>
                  <a:pt x="1127343" y="288098"/>
                </a:cubicBezTo>
                <a:cubicBezTo>
                  <a:pt x="1138329" y="295422"/>
                  <a:pt x="1153111" y="294719"/>
                  <a:pt x="1164921" y="300624"/>
                </a:cubicBezTo>
                <a:cubicBezTo>
                  <a:pt x="1178386" y="307357"/>
                  <a:pt x="1189973" y="317325"/>
                  <a:pt x="1202499" y="325676"/>
                </a:cubicBezTo>
                <a:cubicBezTo>
                  <a:pt x="1206674" y="338202"/>
                  <a:pt x="1208232" y="351932"/>
                  <a:pt x="1215025" y="363254"/>
                </a:cubicBezTo>
                <a:cubicBezTo>
                  <a:pt x="1221101" y="373381"/>
                  <a:pt x="1230855" y="380929"/>
                  <a:pt x="1240077" y="388307"/>
                </a:cubicBezTo>
                <a:cubicBezTo>
                  <a:pt x="1251832" y="397712"/>
                  <a:pt x="1264190" y="406626"/>
                  <a:pt x="1277655" y="413359"/>
                </a:cubicBezTo>
                <a:cubicBezTo>
                  <a:pt x="1313493" y="431278"/>
                  <a:pt x="1351902" y="428789"/>
                  <a:pt x="1390389" y="438411"/>
                </a:cubicBezTo>
                <a:cubicBezTo>
                  <a:pt x="1416008" y="444816"/>
                  <a:pt x="1440493" y="455112"/>
                  <a:pt x="1465545" y="463463"/>
                </a:cubicBezTo>
                <a:lnTo>
                  <a:pt x="1503124" y="475989"/>
                </a:lnTo>
                <a:cubicBezTo>
                  <a:pt x="1609595" y="546970"/>
                  <a:pt x="1444669" y="430060"/>
                  <a:pt x="1590806" y="576197"/>
                </a:cubicBezTo>
                <a:cubicBezTo>
                  <a:pt x="1643146" y="628537"/>
                  <a:pt x="1617755" y="599603"/>
                  <a:pt x="1665962" y="663879"/>
                </a:cubicBezTo>
                <a:cubicBezTo>
                  <a:pt x="1674897" y="690684"/>
                  <a:pt x="1680686" y="719038"/>
                  <a:pt x="1703540" y="739035"/>
                </a:cubicBezTo>
                <a:cubicBezTo>
                  <a:pt x="1808859" y="831189"/>
                  <a:pt x="1741723" y="764389"/>
                  <a:pt x="1816274" y="801665"/>
                </a:cubicBezTo>
                <a:cubicBezTo>
                  <a:pt x="1913402" y="850229"/>
                  <a:pt x="1796977" y="807759"/>
                  <a:pt x="1891430" y="839243"/>
                </a:cubicBezTo>
                <a:cubicBezTo>
                  <a:pt x="1899781" y="847594"/>
                  <a:pt x="1907260" y="856918"/>
                  <a:pt x="1916482" y="864296"/>
                </a:cubicBezTo>
                <a:cubicBezTo>
                  <a:pt x="1928238" y="873701"/>
                  <a:pt x="1943416" y="878703"/>
                  <a:pt x="1954061" y="889348"/>
                </a:cubicBezTo>
                <a:cubicBezTo>
                  <a:pt x="1964706" y="899993"/>
                  <a:pt x="1969475" y="915361"/>
                  <a:pt x="1979113" y="926926"/>
                </a:cubicBezTo>
                <a:cubicBezTo>
                  <a:pt x="1990454" y="940535"/>
                  <a:pt x="2005350" y="950895"/>
                  <a:pt x="2016691" y="964504"/>
                </a:cubicBezTo>
                <a:cubicBezTo>
                  <a:pt x="2026329" y="976069"/>
                  <a:pt x="2031098" y="991437"/>
                  <a:pt x="2041743" y="1002082"/>
                </a:cubicBezTo>
                <a:cubicBezTo>
                  <a:pt x="2052388" y="1012727"/>
                  <a:pt x="2067991" y="1017221"/>
                  <a:pt x="2079321" y="1027134"/>
                </a:cubicBezTo>
                <a:cubicBezTo>
                  <a:pt x="2101540" y="1046576"/>
                  <a:pt x="2121074" y="1068887"/>
                  <a:pt x="2141951" y="1089764"/>
                </a:cubicBezTo>
                <a:cubicBezTo>
                  <a:pt x="2163998" y="1155906"/>
                  <a:pt x="2147153" y="1116356"/>
                  <a:pt x="2204581" y="1202498"/>
                </a:cubicBezTo>
                <a:lnTo>
                  <a:pt x="2229633" y="1240076"/>
                </a:lnTo>
                <a:cubicBezTo>
                  <a:pt x="2258860" y="1283916"/>
                  <a:pt x="2267212" y="1306883"/>
                  <a:pt x="2329841" y="1327759"/>
                </a:cubicBezTo>
                <a:lnTo>
                  <a:pt x="2404998" y="1352811"/>
                </a:lnTo>
                <a:lnTo>
                  <a:pt x="2442576" y="1365337"/>
                </a:lnTo>
                <a:cubicBezTo>
                  <a:pt x="2450927" y="1377863"/>
                  <a:pt x="2454862" y="1394936"/>
                  <a:pt x="2467628" y="1402915"/>
                </a:cubicBezTo>
                <a:cubicBezTo>
                  <a:pt x="2494881" y="1419948"/>
                  <a:pt x="2559041" y="1430339"/>
                  <a:pt x="2592888" y="1440493"/>
                </a:cubicBezTo>
                <a:cubicBezTo>
                  <a:pt x="2618181" y="1448081"/>
                  <a:pt x="2646072" y="1450897"/>
                  <a:pt x="2668044" y="1465545"/>
                </a:cubicBezTo>
                <a:cubicBezTo>
                  <a:pt x="2692956" y="1482153"/>
                  <a:pt x="2712084" y="1499666"/>
                  <a:pt x="2743200" y="1503123"/>
                </a:cubicBezTo>
                <a:cubicBezTo>
                  <a:pt x="2805585" y="1510055"/>
                  <a:pt x="2868461" y="1511474"/>
                  <a:pt x="2931091" y="1515649"/>
                </a:cubicBezTo>
                <a:cubicBezTo>
                  <a:pt x="3042116" y="1552657"/>
                  <a:pt x="2980001" y="1537785"/>
                  <a:pt x="3118981" y="1553227"/>
                </a:cubicBezTo>
                <a:cubicBezTo>
                  <a:pt x="3291986" y="1639730"/>
                  <a:pt x="3054318" y="1514294"/>
                  <a:pt x="3206663" y="1615857"/>
                </a:cubicBezTo>
                <a:cubicBezTo>
                  <a:pt x="3224698" y="1627881"/>
                  <a:pt x="3295373" y="1637460"/>
                  <a:pt x="3306871" y="1640909"/>
                </a:cubicBezTo>
                <a:cubicBezTo>
                  <a:pt x="3328408" y="1647370"/>
                  <a:pt x="3348625" y="1657610"/>
                  <a:pt x="3369502" y="1665961"/>
                </a:cubicBezTo>
                <a:cubicBezTo>
                  <a:pt x="3530031" y="1826490"/>
                  <a:pt x="3400114" y="1714704"/>
                  <a:pt x="3933173" y="1691013"/>
                </a:cubicBezTo>
                <a:cubicBezTo>
                  <a:pt x="3971242" y="1689321"/>
                  <a:pt x="3975489" y="1668030"/>
                  <a:pt x="4008329" y="1653435"/>
                </a:cubicBezTo>
                <a:cubicBezTo>
                  <a:pt x="4032460" y="1642710"/>
                  <a:pt x="4061513" y="1643031"/>
                  <a:pt x="4083485" y="1628383"/>
                </a:cubicBezTo>
                <a:cubicBezTo>
                  <a:pt x="4096011" y="1620032"/>
                  <a:pt x="4107306" y="1609445"/>
                  <a:pt x="4121063" y="1603331"/>
                </a:cubicBezTo>
                <a:cubicBezTo>
                  <a:pt x="4145194" y="1592606"/>
                  <a:pt x="4174247" y="1592927"/>
                  <a:pt x="4196219" y="1578279"/>
                </a:cubicBezTo>
                <a:cubicBezTo>
                  <a:pt x="4303921" y="1506480"/>
                  <a:pt x="4167650" y="1592564"/>
                  <a:pt x="4271376" y="1540701"/>
                </a:cubicBezTo>
                <a:cubicBezTo>
                  <a:pt x="4284841" y="1533968"/>
                  <a:pt x="4296428" y="1524000"/>
                  <a:pt x="4308954" y="1515649"/>
                </a:cubicBezTo>
                <a:cubicBezTo>
                  <a:pt x="4339185" y="1470303"/>
                  <a:pt x="4320541" y="1484804"/>
                  <a:pt x="4359058" y="1465545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954213" y="2379663"/>
            <a:ext cx="4359275" cy="1257300"/>
          </a:xfrm>
          <a:custGeom>
            <a:avLst/>
            <a:gdLst>
              <a:gd name="connsiteX0" fmla="*/ 0 w 4359058"/>
              <a:gd name="connsiteY0" fmla="*/ 989556 h 1257062"/>
              <a:gd name="connsiteX1" fmla="*/ 100208 w 4359058"/>
              <a:gd name="connsiteY1" fmla="*/ 1039660 h 1257062"/>
              <a:gd name="connsiteX2" fmla="*/ 137787 w 4359058"/>
              <a:gd name="connsiteY2" fmla="*/ 1052187 h 1257062"/>
              <a:gd name="connsiteX3" fmla="*/ 338203 w 4359058"/>
              <a:gd name="connsiteY3" fmla="*/ 1077239 h 1257062"/>
              <a:gd name="connsiteX4" fmla="*/ 413359 w 4359058"/>
              <a:gd name="connsiteY4" fmla="*/ 1102291 h 1257062"/>
              <a:gd name="connsiteX5" fmla="*/ 450937 w 4359058"/>
              <a:gd name="connsiteY5" fmla="*/ 1114817 h 1257062"/>
              <a:gd name="connsiteX6" fmla="*/ 526093 w 4359058"/>
              <a:gd name="connsiteY6" fmla="*/ 1164921 h 1257062"/>
              <a:gd name="connsiteX7" fmla="*/ 739036 w 4359058"/>
              <a:gd name="connsiteY7" fmla="*/ 1215025 h 1257062"/>
              <a:gd name="connsiteX8" fmla="*/ 776614 w 4359058"/>
              <a:gd name="connsiteY8" fmla="*/ 1227551 h 1257062"/>
              <a:gd name="connsiteX9" fmla="*/ 876822 w 4359058"/>
              <a:gd name="connsiteY9" fmla="*/ 1252603 h 1257062"/>
              <a:gd name="connsiteX10" fmla="*/ 1252603 w 4359058"/>
              <a:gd name="connsiteY10" fmla="*/ 1240077 h 1257062"/>
              <a:gd name="connsiteX11" fmla="*/ 1327759 w 4359058"/>
              <a:gd name="connsiteY11" fmla="*/ 1177447 h 1257062"/>
              <a:gd name="connsiteX12" fmla="*/ 1402915 w 4359058"/>
              <a:gd name="connsiteY12" fmla="*/ 1152395 h 1257062"/>
              <a:gd name="connsiteX13" fmla="*/ 1453019 w 4359058"/>
              <a:gd name="connsiteY13" fmla="*/ 1139869 h 1257062"/>
              <a:gd name="connsiteX14" fmla="*/ 1565754 w 4359058"/>
              <a:gd name="connsiteY14" fmla="*/ 1127343 h 1257062"/>
              <a:gd name="connsiteX15" fmla="*/ 1653436 w 4359058"/>
              <a:gd name="connsiteY15" fmla="*/ 1114817 h 1257062"/>
              <a:gd name="connsiteX16" fmla="*/ 1766170 w 4359058"/>
              <a:gd name="connsiteY16" fmla="*/ 1077239 h 1257062"/>
              <a:gd name="connsiteX17" fmla="*/ 1803748 w 4359058"/>
              <a:gd name="connsiteY17" fmla="*/ 1064713 h 1257062"/>
              <a:gd name="connsiteX18" fmla="*/ 1891430 w 4359058"/>
              <a:gd name="connsiteY18" fmla="*/ 1052187 h 1257062"/>
              <a:gd name="connsiteX19" fmla="*/ 1916482 w 4359058"/>
              <a:gd name="connsiteY19" fmla="*/ 1027134 h 1257062"/>
              <a:gd name="connsiteX20" fmla="*/ 1979113 w 4359058"/>
              <a:gd name="connsiteY20" fmla="*/ 1014608 h 1257062"/>
              <a:gd name="connsiteX21" fmla="*/ 2091847 w 4359058"/>
              <a:gd name="connsiteY21" fmla="*/ 989556 h 1257062"/>
              <a:gd name="connsiteX22" fmla="*/ 2167003 w 4359058"/>
              <a:gd name="connsiteY22" fmla="*/ 939452 h 1257062"/>
              <a:gd name="connsiteX23" fmla="*/ 2204581 w 4359058"/>
              <a:gd name="connsiteY23" fmla="*/ 914400 h 1257062"/>
              <a:gd name="connsiteX24" fmla="*/ 2279737 w 4359058"/>
              <a:gd name="connsiteY24" fmla="*/ 889348 h 1257062"/>
              <a:gd name="connsiteX25" fmla="*/ 2317315 w 4359058"/>
              <a:gd name="connsiteY25" fmla="*/ 876822 h 1257062"/>
              <a:gd name="connsiteX26" fmla="*/ 2354893 w 4359058"/>
              <a:gd name="connsiteY26" fmla="*/ 851770 h 1257062"/>
              <a:gd name="connsiteX27" fmla="*/ 2480154 w 4359058"/>
              <a:gd name="connsiteY27" fmla="*/ 814192 h 1257062"/>
              <a:gd name="connsiteX28" fmla="*/ 2592888 w 4359058"/>
              <a:gd name="connsiteY28" fmla="*/ 789140 h 1257062"/>
              <a:gd name="connsiteX29" fmla="*/ 2668044 w 4359058"/>
              <a:gd name="connsiteY29" fmla="*/ 751562 h 1257062"/>
              <a:gd name="connsiteX30" fmla="*/ 2718148 w 4359058"/>
              <a:gd name="connsiteY30" fmla="*/ 739036 h 1257062"/>
              <a:gd name="connsiteX31" fmla="*/ 2768252 w 4359058"/>
              <a:gd name="connsiteY31" fmla="*/ 713984 h 1257062"/>
              <a:gd name="connsiteX32" fmla="*/ 2918565 w 4359058"/>
              <a:gd name="connsiteY32" fmla="*/ 688932 h 1257062"/>
              <a:gd name="connsiteX33" fmla="*/ 3043825 w 4359058"/>
              <a:gd name="connsiteY33" fmla="*/ 663880 h 1257062"/>
              <a:gd name="connsiteX34" fmla="*/ 3093929 w 4359058"/>
              <a:gd name="connsiteY34" fmla="*/ 651354 h 1257062"/>
              <a:gd name="connsiteX35" fmla="*/ 3169085 w 4359058"/>
              <a:gd name="connsiteY35" fmla="*/ 626302 h 1257062"/>
              <a:gd name="connsiteX36" fmla="*/ 3206663 w 4359058"/>
              <a:gd name="connsiteY36" fmla="*/ 613776 h 1257062"/>
              <a:gd name="connsiteX37" fmla="*/ 3256767 w 4359058"/>
              <a:gd name="connsiteY37" fmla="*/ 601250 h 1257062"/>
              <a:gd name="connsiteX38" fmla="*/ 3331924 w 4359058"/>
              <a:gd name="connsiteY38" fmla="*/ 576197 h 1257062"/>
              <a:gd name="connsiteX39" fmla="*/ 3369502 w 4359058"/>
              <a:gd name="connsiteY39" fmla="*/ 563671 h 1257062"/>
              <a:gd name="connsiteX40" fmla="*/ 3432132 w 4359058"/>
              <a:gd name="connsiteY40" fmla="*/ 551145 h 1257062"/>
              <a:gd name="connsiteX41" fmla="*/ 3507288 w 4359058"/>
              <a:gd name="connsiteY41" fmla="*/ 526093 h 1257062"/>
              <a:gd name="connsiteX42" fmla="*/ 3594970 w 4359058"/>
              <a:gd name="connsiteY42" fmla="*/ 501041 h 1257062"/>
              <a:gd name="connsiteX43" fmla="*/ 3645074 w 4359058"/>
              <a:gd name="connsiteY43" fmla="*/ 475989 h 1257062"/>
              <a:gd name="connsiteX44" fmla="*/ 3682652 w 4359058"/>
              <a:gd name="connsiteY44" fmla="*/ 463463 h 1257062"/>
              <a:gd name="connsiteX45" fmla="*/ 3770335 w 4359058"/>
              <a:gd name="connsiteY45" fmla="*/ 413359 h 1257062"/>
              <a:gd name="connsiteX46" fmla="*/ 3807913 w 4359058"/>
              <a:gd name="connsiteY46" fmla="*/ 400833 h 1257062"/>
              <a:gd name="connsiteX47" fmla="*/ 3983277 w 4359058"/>
              <a:gd name="connsiteY47" fmla="*/ 300625 h 1257062"/>
              <a:gd name="connsiteX48" fmla="*/ 4020855 w 4359058"/>
              <a:gd name="connsiteY48" fmla="*/ 275573 h 1257062"/>
              <a:gd name="connsiteX49" fmla="*/ 4058433 w 4359058"/>
              <a:gd name="connsiteY49" fmla="*/ 250521 h 1257062"/>
              <a:gd name="connsiteX50" fmla="*/ 4096011 w 4359058"/>
              <a:gd name="connsiteY50" fmla="*/ 237995 h 1257062"/>
              <a:gd name="connsiteX51" fmla="*/ 4133589 w 4359058"/>
              <a:gd name="connsiteY51" fmla="*/ 212943 h 1257062"/>
              <a:gd name="connsiteX52" fmla="*/ 4208745 w 4359058"/>
              <a:gd name="connsiteY52" fmla="*/ 187891 h 1257062"/>
              <a:gd name="connsiteX53" fmla="*/ 4233798 w 4359058"/>
              <a:gd name="connsiteY53" fmla="*/ 162839 h 1257062"/>
              <a:gd name="connsiteX54" fmla="*/ 4283902 w 4359058"/>
              <a:gd name="connsiteY54" fmla="*/ 87682 h 1257062"/>
              <a:gd name="connsiteX55" fmla="*/ 4321480 w 4359058"/>
              <a:gd name="connsiteY55" fmla="*/ 62630 h 1257062"/>
              <a:gd name="connsiteX56" fmla="*/ 4359058 w 4359058"/>
              <a:gd name="connsiteY56" fmla="*/ 0 h 125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9058" h="1257062">
                <a:moveTo>
                  <a:pt x="0" y="989556"/>
                </a:moveTo>
                <a:cubicBezTo>
                  <a:pt x="162987" y="1016720"/>
                  <a:pt x="17808" y="973740"/>
                  <a:pt x="100208" y="1039660"/>
                </a:cubicBezTo>
                <a:cubicBezTo>
                  <a:pt x="110519" y="1047908"/>
                  <a:pt x="124977" y="1048984"/>
                  <a:pt x="137787" y="1052187"/>
                </a:cubicBezTo>
                <a:cubicBezTo>
                  <a:pt x="211740" y="1070676"/>
                  <a:pt x="252648" y="1069461"/>
                  <a:pt x="338203" y="1077239"/>
                </a:cubicBezTo>
                <a:lnTo>
                  <a:pt x="413359" y="1102291"/>
                </a:lnTo>
                <a:cubicBezTo>
                  <a:pt x="425885" y="1106466"/>
                  <a:pt x="439951" y="1107493"/>
                  <a:pt x="450937" y="1114817"/>
                </a:cubicBezTo>
                <a:lnTo>
                  <a:pt x="526093" y="1164921"/>
                </a:lnTo>
                <a:cubicBezTo>
                  <a:pt x="587520" y="1257062"/>
                  <a:pt x="529631" y="1191758"/>
                  <a:pt x="739036" y="1215025"/>
                </a:cubicBezTo>
                <a:cubicBezTo>
                  <a:pt x="752159" y="1216483"/>
                  <a:pt x="763805" y="1224349"/>
                  <a:pt x="776614" y="1227551"/>
                </a:cubicBezTo>
                <a:lnTo>
                  <a:pt x="876822" y="1252603"/>
                </a:lnTo>
                <a:cubicBezTo>
                  <a:pt x="1002082" y="1248428"/>
                  <a:pt x="1127788" y="1251424"/>
                  <a:pt x="1252603" y="1240077"/>
                </a:cubicBezTo>
                <a:cubicBezTo>
                  <a:pt x="1279292" y="1237651"/>
                  <a:pt x="1309692" y="1187484"/>
                  <a:pt x="1327759" y="1177447"/>
                </a:cubicBezTo>
                <a:cubicBezTo>
                  <a:pt x="1350843" y="1164623"/>
                  <a:pt x="1377296" y="1158800"/>
                  <a:pt x="1402915" y="1152395"/>
                </a:cubicBezTo>
                <a:cubicBezTo>
                  <a:pt x="1419616" y="1148220"/>
                  <a:pt x="1436004" y="1142487"/>
                  <a:pt x="1453019" y="1139869"/>
                </a:cubicBezTo>
                <a:cubicBezTo>
                  <a:pt x="1490389" y="1134120"/>
                  <a:pt x="1528236" y="1132033"/>
                  <a:pt x="1565754" y="1127343"/>
                </a:cubicBezTo>
                <a:cubicBezTo>
                  <a:pt x="1595050" y="1123681"/>
                  <a:pt x="1624209" y="1118992"/>
                  <a:pt x="1653436" y="1114817"/>
                </a:cubicBezTo>
                <a:lnTo>
                  <a:pt x="1766170" y="1077239"/>
                </a:lnTo>
                <a:cubicBezTo>
                  <a:pt x="1778696" y="1073064"/>
                  <a:pt x="1790677" y="1066580"/>
                  <a:pt x="1803748" y="1064713"/>
                </a:cubicBezTo>
                <a:lnTo>
                  <a:pt x="1891430" y="1052187"/>
                </a:lnTo>
                <a:cubicBezTo>
                  <a:pt x="1899781" y="1043836"/>
                  <a:pt x="1905627" y="1031786"/>
                  <a:pt x="1916482" y="1027134"/>
                </a:cubicBezTo>
                <a:cubicBezTo>
                  <a:pt x="1936051" y="1018747"/>
                  <a:pt x="1958166" y="1018417"/>
                  <a:pt x="1979113" y="1014608"/>
                </a:cubicBezTo>
                <a:cubicBezTo>
                  <a:pt x="2000332" y="1010750"/>
                  <a:pt x="2064986" y="1004479"/>
                  <a:pt x="2091847" y="989556"/>
                </a:cubicBezTo>
                <a:cubicBezTo>
                  <a:pt x="2118167" y="974934"/>
                  <a:pt x="2141951" y="956153"/>
                  <a:pt x="2167003" y="939452"/>
                </a:cubicBezTo>
                <a:cubicBezTo>
                  <a:pt x="2179529" y="931101"/>
                  <a:pt x="2190299" y="919161"/>
                  <a:pt x="2204581" y="914400"/>
                </a:cubicBezTo>
                <a:lnTo>
                  <a:pt x="2279737" y="889348"/>
                </a:lnTo>
                <a:cubicBezTo>
                  <a:pt x="2292263" y="885173"/>
                  <a:pt x="2306329" y="884146"/>
                  <a:pt x="2317315" y="876822"/>
                </a:cubicBezTo>
                <a:cubicBezTo>
                  <a:pt x="2329841" y="868471"/>
                  <a:pt x="2341136" y="857884"/>
                  <a:pt x="2354893" y="851770"/>
                </a:cubicBezTo>
                <a:cubicBezTo>
                  <a:pt x="2386117" y="837893"/>
                  <a:pt x="2443719" y="822289"/>
                  <a:pt x="2480154" y="814192"/>
                </a:cubicBezTo>
                <a:cubicBezTo>
                  <a:pt x="2538271" y="801277"/>
                  <a:pt x="2539429" y="804414"/>
                  <a:pt x="2592888" y="789140"/>
                </a:cubicBezTo>
                <a:cubicBezTo>
                  <a:pt x="2698450" y="758979"/>
                  <a:pt x="2558250" y="798617"/>
                  <a:pt x="2668044" y="751562"/>
                </a:cubicBezTo>
                <a:cubicBezTo>
                  <a:pt x="2683867" y="744781"/>
                  <a:pt x="2702029" y="745081"/>
                  <a:pt x="2718148" y="739036"/>
                </a:cubicBezTo>
                <a:cubicBezTo>
                  <a:pt x="2735632" y="732480"/>
                  <a:pt x="2750768" y="720540"/>
                  <a:pt x="2768252" y="713984"/>
                </a:cubicBezTo>
                <a:cubicBezTo>
                  <a:pt x="2813354" y="697071"/>
                  <a:pt x="2874914" y="696207"/>
                  <a:pt x="2918565" y="688932"/>
                </a:cubicBezTo>
                <a:cubicBezTo>
                  <a:pt x="2960566" y="681932"/>
                  <a:pt x="3002516" y="674207"/>
                  <a:pt x="3043825" y="663880"/>
                </a:cubicBezTo>
                <a:cubicBezTo>
                  <a:pt x="3060526" y="659705"/>
                  <a:pt x="3077440" y="656301"/>
                  <a:pt x="3093929" y="651354"/>
                </a:cubicBezTo>
                <a:cubicBezTo>
                  <a:pt x="3119222" y="643766"/>
                  <a:pt x="3144033" y="634653"/>
                  <a:pt x="3169085" y="626302"/>
                </a:cubicBezTo>
                <a:cubicBezTo>
                  <a:pt x="3181611" y="622127"/>
                  <a:pt x="3193854" y="616978"/>
                  <a:pt x="3206663" y="613776"/>
                </a:cubicBezTo>
                <a:cubicBezTo>
                  <a:pt x="3223364" y="609601"/>
                  <a:pt x="3240278" y="606197"/>
                  <a:pt x="3256767" y="601250"/>
                </a:cubicBezTo>
                <a:cubicBezTo>
                  <a:pt x="3282061" y="593662"/>
                  <a:pt x="3306872" y="584548"/>
                  <a:pt x="3331924" y="576197"/>
                </a:cubicBezTo>
                <a:cubicBezTo>
                  <a:pt x="3344450" y="572022"/>
                  <a:pt x="3356555" y="566260"/>
                  <a:pt x="3369502" y="563671"/>
                </a:cubicBezTo>
                <a:cubicBezTo>
                  <a:pt x="3390379" y="559496"/>
                  <a:pt x="3411592" y="556747"/>
                  <a:pt x="3432132" y="551145"/>
                </a:cubicBezTo>
                <a:cubicBezTo>
                  <a:pt x="3457609" y="544197"/>
                  <a:pt x="3481669" y="532498"/>
                  <a:pt x="3507288" y="526093"/>
                </a:cubicBezTo>
                <a:cubicBezTo>
                  <a:pt x="3532713" y="519737"/>
                  <a:pt x="3569812" y="511823"/>
                  <a:pt x="3594970" y="501041"/>
                </a:cubicBezTo>
                <a:cubicBezTo>
                  <a:pt x="3612133" y="493685"/>
                  <a:pt x="3627911" y="483345"/>
                  <a:pt x="3645074" y="475989"/>
                </a:cubicBezTo>
                <a:cubicBezTo>
                  <a:pt x="3657210" y="470788"/>
                  <a:pt x="3670842" y="469368"/>
                  <a:pt x="3682652" y="463463"/>
                </a:cubicBezTo>
                <a:cubicBezTo>
                  <a:pt x="3808449" y="400564"/>
                  <a:pt x="3616612" y="479239"/>
                  <a:pt x="3770335" y="413359"/>
                </a:cubicBezTo>
                <a:cubicBezTo>
                  <a:pt x="3782471" y="408158"/>
                  <a:pt x="3795893" y="406297"/>
                  <a:pt x="3807913" y="400833"/>
                </a:cubicBezTo>
                <a:cubicBezTo>
                  <a:pt x="3907807" y="355427"/>
                  <a:pt x="3899013" y="356801"/>
                  <a:pt x="3983277" y="300625"/>
                </a:cubicBezTo>
                <a:lnTo>
                  <a:pt x="4020855" y="275573"/>
                </a:lnTo>
                <a:cubicBezTo>
                  <a:pt x="4033381" y="267222"/>
                  <a:pt x="4044151" y="255282"/>
                  <a:pt x="4058433" y="250521"/>
                </a:cubicBezTo>
                <a:cubicBezTo>
                  <a:pt x="4070959" y="246346"/>
                  <a:pt x="4084201" y="243900"/>
                  <a:pt x="4096011" y="237995"/>
                </a:cubicBezTo>
                <a:cubicBezTo>
                  <a:pt x="4109476" y="231262"/>
                  <a:pt x="4119832" y="219057"/>
                  <a:pt x="4133589" y="212943"/>
                </a:cubicBezTo>
                <a:cubicBezTo>
                  <a:pt x="4157720" y="202218"/>
                  <a:pt x="4208745" y="187891"/>
                  <a:pt x="4208745" y="187891"/>
                </a:cubicBezTo>
                <a:cubicBezTo>
                  <a:pt x="4217096" y="179540"/>
                  <a:pt x="4226712" y="172287"/>
                  <a:pt x="4233798" y="162839"/>
                </a:cubicBezTo>
                <a:cubicBezTo>
                  <a:pt x="4251863" y="138752"/>
                  <a:pt x="4258850" y="104383"/>
                  <a:pt x="4283902" y="87682"/>
                </a:cubicBezTo>
                <a:lnTo>
                  <a:pt x="4321480" y="62630"/>
                </a:lnTo>
                <a:cubicBezTo>
                  <a:pt x="4351711" y="17284"/>
                  <a:pt x="4339799" y="38517"/>
                  <a:pt x="4359058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86200" y="4495800"/>
            <a:ext cx="280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Many training examples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029200" y="3048000"/>
            <a:ext cx="265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Few training examples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43100" y="1905000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67592" name="Group 12"/>
          <p:cNvGrpSpPr>
            <a:grpSpLocks/>
          </p:cNvGrpSpPr>
          <p:nvPr/>
        </p:nvGrpSpPr>
        <p:grpSpPr bwMode="auto">
          <a:xfrm>
            <a:off x="1535113" y="2668588"/>
            <a:ext cx="5329237" cy="3629025"/>
            <a:chOff x="1535703" y="2667794"/>
            <a:chExt cx="5328227" cy="3630493"/>
          </a:xfrm>
        </p:grpSpPr>
        <p:cxnSp>
          <p:nvCxnSpPr>
            <p:cNvPr id="5" name="Straight Arrow Connector 4"/>
            <p:cNvCxnSpPr/>
            <p:nvPr/>
          </p:nvCxnSpPr>
          <p:spPr>
            <a:xfrm rot="5400000" flipH="1" flipV="1">
              <a:off x="304674" y="4267053"/>
              <a:ext cx="3200106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1905520" y="5867900"/>
              <a:ext cx="441876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597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Complexity</a:t>
              </a:r>
            </a:p>
          </p:txBody>
        </p:sp>
        <p:sp>
          <p:nvSpPr>
            <p:cNvPr id="67598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Low Bias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High Variance</a:t>
              </a:r>
            </a:p>
          </p:txBody>
        </p:sp>
        <p:sp>
          <p:nvSpPr>
            <p:cNvPr id="67599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High Bias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Low Variance</a:t>
              </a:r>
            </a:p>
          </p:txBody>
        </p:sp>
        <p:sp>
          <p:nvSpPr>
            <p:cNvPr id="67600" name="TextBox 10"/>
            <p:cNvSpPr txBox="1">
              <a:spLocks noChangeArrowheads="1"/>
            </p:cNvSpPr>
            <p:nvPr/>
          </p:nvSpPr>
          <p:spPr bwMode="auto">
            <a:xfrm rot="-5400000">
              <a:off x="1127593" y="4141670"/>
              <a:ext cx="1185483" cy="369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Test Error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943100" y="3810000"/>
            <a:ext cx="47625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75538" y="6581775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7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 animBg="1"/>
      <p:bldP spid="1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the trade-off between bias and variance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1748972"/>
            <a:ext cx="8229600" cy="4377192"/>
          </a:xfrm>
        </p:spPr>
        <p:txBody>
          <a:bodyPr/>
          <a:lstStyle/>
          <a:p>
            <a:r>
              <a:rPr lang="en-US" dirty="0"/>
              <a:t>Need validation set (separate from the test set)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410200" y="541020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</a:rPr>
              <a:t>Training error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86400" y="3505200"/>
            <a:ext cx="18902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</a:rPr>
              <a:t>Validation error</a:t>
            </a:r>
          </a:p>
        </p:txBody>
      </p:sp>
      <p:sp>
        <p:nvSpPr>
          <p:cNvPr id="18" name="Freeform 17"/>
          <p:cNvSpPr/>
          <p:nvPr/>
        </p:nvSpPr>
        <p:spPr>
          <a:xfrm>
            <a:off x="1816100" y="4791075"/>
            <a:ext cx="4284663" cy="1155700"/>
          </a:xfrm>
          <a:custGeom>
            <a:avLst/>
            <a:gdLst>
              <a:gd name="connsiteX0" fmla="*/ 0 w 4283901"/>
              <a:gd name="connsiteY0" fmla="*/ 0 h 1156249"/>
              <a:gd name="connsiteX1" fmla="*/ 313151 w 4283901"/>
              <a:gd name="connsiteY1" fmla="*/ 162839 h 1156249"/>
              <a:gd name="connsiteX2" fmla="*/ 375781 w 4283901"/>
              <a:gd name="connsiteY2" fmla="*/ 200417 h 1156249"/>
              <a:gd name="connsiteX3" fmla="*/ 413359 w 4283901"/>
              <a:gd name="connsiteY3" fmla="*/ 212943 h 1156249"/>
              <a:gd name="connsiteX4" fmla="*/ 488515 w 4283901"/>
              <a:gd name="connsiteY4" fmla="*/ 263047 h 1156249"/>
              <a:gd name="connsiteX5" fmla="*/ 563671 w 4283901"/>
              <a:gd name="connsiteY5" fmla="*/ 300625 h 1156249"/>
              <a:gd name="connsiteX6" fmla="*/ 601249 w 4283901"/>
              <a:gd name="connsiteY6" fmla="*/ 325677 h 1156249"/>
              <a:gd name="connsiteX7" fmla="*/ 701458 w 4283901"/>
              <a:gd name="connsiteY7" fmla="*/ 363255 h 1156249"/>
              <a:gd name="connsiteX8" fmla="*/ 751562 w 4283901"/>
              <a:gd name="connsiteY8" fmla="*/ 375781 h 1156249"/>
              <a:gd name="connsiteX9" fmla="*/ 789140 w 4283901"/>
              <a:gd name="connsiteY9" fmla="*/ 388307 h 1156249"/>
              <a:gd name="connsiteX10" fmla="*/ 1027134 w 4283901"/>
              <a:gd name="connsiteY10" fmla="*/ 413359 h 1156249"/>
              <a:gd name="connsiteX11" fmla="*/ 1114816 w 4283901"/>
              <a:gd name="connsiteY11" fmla="*/ 450937 h 1156249"/>
              <a:gd name="connsiteX12" fmla="*/ 1189973 w 4283901"/>
              <a:gd name="connsiteY12" fmla="*/ 501042 h 1156249"/>
              <a:gd name="connsiteX13" fmla="*/ 1227551 w 4283901"/>
              <a:gd name="connsiteY13" fmla="*/ 526094 h 1156249"/>
              <a:gd name="connsiteX14" fmla="*/ 1265129 w 4283901"/>
              <a:gd name="connsiteY14" fmla="*/ 538620 h 1156249"/>
              <a:gd name="connsiteX15" fmla="*/ 1302707 w 4283901"/>
              <a:gd name="connsiteY15" fmla="*/ 563672 h 1156249"/>
              <a:gd name="connsiteX16" fmla="*/ 1427967 w 4283901"/>
              <a:gd name="connsiteY16" fmla="*/ 601250 h 1156249"/>
              <a:gd name="connsiteX17" fmla="*/ 1515649 w 4283901"/>
              <a:gd name="connsiteY17" fmla="*/ 613776 h 1156249"/>
              <a:gd name="connsiteX18" fmla="*/ 1590805 w 4283901"/>
              <a:gd name="connsiteY18" fmla="*/ 626302 h 1156249"/>
              <a:gd name="connsiteX19" fmla="*/ 1703540 w 4283901"/>
              <a:gd name="connsiteY19" fmla="*/ 651354 h 1156249"/>
              <a:gd name="connsiteX20" fmla="*/ 1816274 w 4283901"/>
              <a:gd name="connsiteY20" fmla="*/ 688932 h 1156249"/>
              <a:gd name="connsiteX21" fmla="*/ 1903956 w 4283901"/>
              <a:gd name="connsiteY21" fmla="*/ 713984 h 1156249"/>
              <a:gd name="connsiteX22" fmla="*/ 1929008 w 4283901"/>
              <a:gd name="connsiteY22" fmla="*/ 751562 h 1156249"/>
              <a:gd name="connsiteX23" fmla="*/ 2016690 w 4283901"/>
              <a:gd name="connsiteY23" fmla="*/ 789140 h 1156249"/>
              <a:gd name="connsiteX24" fmla="*/ 2066794 w 4283901"/>
              <a:gd name="connsiteY24" fmla="*/ 801666 h 1156249"/>
              <a:gd name="connsiteX25" fmla="*/ 2104373 w 4283901"/>
              <a:gd name="connsiteY25" fmla="*/ 814192 h 1156249"/>
              <a:gd name="connsiteX26" fmla="*/ 2229633 w 4283901"/>
              <a:gd name="connsiteY26" fmla="*/ 826718 h 1156249"/>
              <a:gd name="connsiteX27" fmla="*/ 2342367 w 4283901"/>
              <a:gd name="connsiteY27" fmla="*/ 839244 h 1156249"/>
              <a:gd name="connsiteX28" fmla="*/ 2430049 w 4283901"/>
              <a:gd name="connsiteY28" fmla="*/ 864296 h 1156249"/>
              <a:gd name="connsiteX29" fmla="*/ 2505205 w 4283901"/>
              <a:gd name="connsiteY29" fmla="*/ 889348 h 1156249"/>
              <a:gd name="connsiteX30" fmla="*/ 2580362 w 4283901"/>
              <a:gd name="connsiteY30" fmla="*/ 914400 h 1156249"/>
              <a:gd name="connsiteX31" fmla="*/ 2617940 w 4283901"/>
              <a:gd name="connsiteY31" fmla="*/ 926927 h 1156249"/>
              <a:gd name="connsiteX32" fmla="*/ 2668044 w 4283901"/>
              <a:gd name="connsiteY32" fmla="*/ 939453 h 1156249"/>
              <a:gd name="connsiteX33" fmla="*/ 2743200 w 4283901"/>
              <a:gd name="connsiteY33" fmla="*/ 964505 h 1156249"/>
              <a:gd name="connsiteX34" fmla="*/ 2793304 w 4283901"/>
              <a:gd name="connsiteY34" fmla="*/ 977031 h 1156249"/>
              <a:gd name="connsiteX35" fmla="*/ 2830882 w 4283901"/>
              <a:gd name="connsiteY35" fmla="*/ 1002083 h 1156249"/>
              <a:gd name="connsiteX36" fmla="*/ 2956142 w 4283901"/>
              <a:gd name="connsiteY36" fmla="*/ 1039661 h 1156249"/>
              <a:gd name="connsiteX37" fmla="*/ 3031299 w 4283901"/>
              <a:gd name="connsiteY37" fmla="*/ 1052187 h 1156249"/>
              <a:gd name="connsiteX38" fmla="*/ 3219189 w 4283901"/>
              <a:gd name="connsiteY38" fmla="*/ 1114817 h 1156249"/>
              <a:gd name="connsiteX39" fmla="*/ 3306871 w 4283901"/>
              <a:gd name="connsiteY39" fmla="*/ 1139869 h 1156249"/>
              <a:gd name="connsiteX40" fmla="*/ 3382027 w 4283901"/>
              <a:gd name="connsiteY40" fmla="*/ 1152395 h 1156249"/>
              <a:gd name="connsiteX41" fmla="*/ 4283901 w 4283901"/>
              <a:gd name="connsiteY41" fmla="*/ 1152395 h 115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283901" h="1156249">
                <a:moveTo>
                  <a:pt x="0" y="0"/>
                </a:moveTo>
                <a:cubicBezTo>
                  <a:pt x="135194" y="45068"/>
                  <a:pt x="39042" y="10556"/>
                  <a:pt x="313151" y="162839"/>
                </a:cubicBezTo>
                <a:cubicBezTo>
                  <a:pt x="334433" y="174663"/>
                  <a:pt x="354005" y="189529"/>
                  <a:pt x="375781" y="200417"/>
                </a:cubicBezTo>
                <a:cubicBezTo>
                  <a:pt x="387591" y="206322"/>
                  <a:pt x="401817" y="206531"/>
                  <a:pt x="413359" y="212943"/>
                </a:cubicBezTo>
                <a:cubicBezTo>
                  <a:pt x="439679" y="227565"/>
                  <a:pt x="461585" y="249582"/>
                  <a:pt x="488515" y="263047"/>
                </a:cubicBezTo>
                <a:cubicBezTo>
                  <a:pt x="513567" y="275573"/>
                  <a:pt x="539187" y="287023"/>
                  <a:pt x="563671" y="300625"/>
                </a:cubicBezTo>
                <a:cubicBezTo>
                  <a:pt x="576831" y="307936"/>
                  <a:pt x="587784" y="318944"/>
                  <a:pt x="601249" y="325677"/>
                </a:cubicBezTo>
                <a:cubicBezTo>
                  <a:pt x="618901" y="334503"/>
                  <a:pt x="676160" y="356027"/>
                  <a:pt x="701458" y="363255"/>
                </a:cubicBezTo>
                <a:cubicBezTo>
                  <a:pt x="718011" y="367984"/>
                  <a:pt x="735009" y="371052"/>
                  <a:pt x="751562" y="375781"/>
                </a:cubicBezTo>
                <a:cubicBezTo>
                  <a:pt x="764258" y="379408"/>
                  <a:pt x="776193" y="385718"/>
                  <a:pt x="789140" y="388307"/>
                </a:cubicBezTo>
                <a:cubicBezTo>
                  <a:pt x="859270" y="402333"/>
                  <a:pt x="962050" y="407935"/>
                  <a:pt x="1027134" y="413359"/>
                </a:cubicBezTo>
                <a:cubicBezTo>
                  <a:pt x="1066009" y="426317"/>
                  <a:pt x="1076120" y="427720"/>
                  <a:pt x="1114816" y="450937"/>
                </a:cubicBezTo>
                <a:cubicBezTo>
                  <a:pt x="1140634" y="466428"/>
                  <a:pt x="1164921" y="484340"/>
                  <a:pt x="1189973" y="501042"/>
                </a:cubicBezTo>
                <a:cubicBezTo>
                  <a:pt x="1202499" y="509393"/>
                  <a:pt x="1213269" y="521333"/>
                  <a:pt x="1227551" y="526094"/>
                </a:cubicBezTo>
                <a:cubicBezTo>
                  <a:pt x="1240077" y="530269"/>
                  <a:pt x="1253319" y="532715"/>
                  <a:pt x="1265129" y="538620"/>
                </a:cubicBezTo>
                <a:cubicBezTo>
                  <a:pt x="1278594" y="545353"/>
                  <a:pt x="1288950" y="557558"/>
                  <a:pt x="1302707" y="563672"/>
                </a:cubicBezTo>
                <a:cubicBezTo>
                  <a:pt x="1325333" y="573728"/>
                  <a:pt x="1397137" y="595644"/>
                  <a:pt x="1427967" y="601250"/>
                </a:cubicBezTo>
                <a:cubicBezTo>
                  <a:pt x="1457015" y="606531"/>
                  <a:pt x="1486468" y="609287"/>
                  <a:pt x="1515649" y="613776"/>
                </a:cubicBezTo>
                <a:cubicBezTo>
                  <a:pt x="1540751" y="617638"/>
                  <a:pt x="1565817" y="621759"/>
                  <a:pt x="1590805" y="626302"/>
                </a:cubicBezTo>
                <a:cubicBezTo>
                  <a:pt x="1618726" y="631378"/>
                  <a:pt x="1674498" y="642418"/>
                  <a:pt x="1703540" y="651354"/>
                </a:cubicBezTo>
                <a:cubicBezTo>
                  <a:pt x="1741399" y="663003"/>
                  <a:pt x="1777846" y="679325"/>
                  <a:pt x="1816274" y="688932"/>
                </a:cubicBezTo>
                <a:cubicBezTo>
                  <a:pt x="1879187" y="704660"/>
                  <a:pt x="1850046" y="696014"/>
                  <a:pt x="1903956" y="713984"/>
                </a:cubicBezTo>
                <a:cubicBezTo>
                  <a:pt x="1912307" y="726510"/>
                  <a:pt x="1917443" y="741924"/>
                  <a:pt x="1929008" y="751562"/>
                </a:cubicBezTo>
                <a:cubicBezTo>
                  <a:pt x="1946435" y="766085"/>
                  <a:pt x="1992854" y="782330"/>
                  <a:pt x="2016690" y="789140"/>
                </a:cubicBezTo>
                <a:cubicBezTo>
                  <a:pt x="2033243" y="793869"/>
                  <a:pt x="2050241" y="796937"/>
                  <a:pt x="2066794" y="801666"/>
                </a:cubicBezTo>
                <a:cubicBezTo>
                  <a:pt x="2079490" y="805293"/>
                  <a:pt x="2091323" y="812184"/>
                  <a:pt x="2104373" y="814192"/>
                </a:cubicBezTo>
                <a:cubicBezTo>
                  <a:pt x="2145847" y="820573"/>
                  <a:pt x="2187902" y="822325"/>
                  <a:pt x="2229633" y="826718"/>
                </a:cubicBezTo>
                <a:lnTo>
                  <a:pt x="2342367" y="839244"/>
                </a:lnTo>
                <a:cubicBezTo>
                  <a:pt x="2468655" y="881340"/>
                  <a:pt x="2272766" y="817111"/>
                  <a:pt x="2430049" y="864296"/>
                </a:cubicBezTo>
                <a:cubicBezTo>
                  <a:pt x="2455342" y="871884"/>
                  <a:pt x="2480153" y="880997"/>
                  <a:pt x="2505205" y="889348"/>
                </a:cubicBezTo>
                <a:lnTo>
                  <a:pt x="2580362" y="914400"/>
                </a:lnTo>
                <a:cubicBezTo>
                  <a:pt x="2592888" y="918576"/>
                  <a:pt x="2605131" y="923725"/>
                  <a:pt x="2617940" y="926927"/>
                </a:cubicBezTo>
                <a:cubicBezTo>
                  <a:pt x="2634641" y="931102"/>
                  <a:pt x="2651555" y="934506"/>
                  <a:pt x="2668044" y="939453"/>
                </a:cubicBezTo>
                <a:cubicBezTo>
                  <a:pt x="2693337" y="947041"/>
                  <a:pt x="2717581" y="958100"/>
                  <a:pt x="2743200" y="964505"/>
                </a:cubicBezTo>
                <a:lnTo>
                  <a:pt x="2793304" y="977031"/>
                </a:lnTo>
                <a:cubicBezTo>
                  <a:pt x="2805830" y="985382"/>
                  <a:pt x="2817125" y="995969"/>
                  <a:pt x="2830882" y="1002083"/>
                </a:cubicBezTo>
                <a:cubicBezTo>
                  <a:pt x="2857026" y="1013702"/>
                  <a:pt x="2923019" y="1033036"/>
                  <a:pt x="2956142" y="1039661"/>
                </a:cubicBezTo>
                <a:cubicBezTo>
                  <a:pt x="2981047" y="1044642"/>
                  <a:pt x="3006247" y="1048012"/>
                  <a:pt x="3031299" y="1052187"/>
                </a:cubicBezTo>
                <a:lnTo>
                  <a:pt x="3219189" y="1114817"/>
                </a:lnTo>
                <a:cubicBezTo>
                  <a:pt x="3255004" y="1126755"/>
                  <a:pt x="3267550" y="1132005"/>
                  <a:pt x="3306871" y="1139869"/>
                </a:cubicBezTo>
                <a:cubicBezTo>
                  <a:pt x="3331775" y="1144850"/>
                  <a:pt x="3356632" y="1152069"/>
                  <a:pt x="3382027" y="1152395"/>
                </a:cubicBezTo>
                <a:cubicBezTo>
                  <a:pt x="3682627" y="1156249"/>
                  <a:pt x="3983276" y="1152395"/>
                  <a:pt x="4283901" y="1152395"/>
                </a:cubicBez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828800" y="2987675"/>
            <a:ext cx="4422775" cy="1252538"/>
          </a:xfrm>
          <a:custGeom>
            <a:avLst/>
            <a:gdLst>
              <a:gd name="connsiteX0" fmla="*/ 0 w 4423249"/>
              <a:gd name="connsiteY0" fmla="*/ 0 h 1252602"/>
              <a:gd name="connsiteX1" fmla="*/ 62630 w 4423249"/>
              <a:gd name="connsiteY1" fmla="*/ 12526 h 1252602"/>
              <a:gd name="connsiteX2" fmla="*/ 162838 w 4423249"/>
              <a:gd name="connsiteY2" fmla="*/ 25052 h 1252602"/>
              <a:gd name="connsiteX3" fmla="*/ 237995 w 4423249"/>
              <a:gd name="connsiteY3" fmla="*/ 50104 h 1252602"/>
              <a:gd name="connsiteX4" fmla="*/ 275573 w 4423249"/>
              <a:gd name="connsiteY4" fmla="*/ 75156 h 1252602"/>
              <a:gd name="connsiteX5" fmla="*/ 313151 w 4423249"/>
              <a:gd name="connsiteY5" fmla="*/ 87682 h 1252602"/>
              <a:gd name="connsiteX6" fmla="*/ 713984 w 4423249"/>
              <a:gd name="connsiteY6" fmla="*/ 100208 h 1252602"/>
              <a:gd name="connsiteX7" fmla="*/ 789140 w 4423249"/>
              <a:gd name="connsiteY7" fmla="*/ 125260 h 1252602"/>
              <a:gd name="connsiteX8" fmla="*/ 926926 w 4423249"/>
              <a:gd name="connsiteY8" fmla="*/ 150312 h 1252602"/>
              <a:gd name="connsiteX9" fmla="*/ 989556 w 4423249"/>
              <a:gd name="connsiteY9" fmla="*/ 187890 h 1252602"/>
              <a:gd name="connsiteX10" fmla="*/ 1027134 w 4423249"/>
              <a:gd name="connsiteY10" fmla="*/ 200416 h 1252602"/>
              <a:gd name="connsiteX11" fmla="*/ 1102290 w 4423249"/>
              <a:gd name="connsiteY11" fmla="*/ 237994 h 1252602"/>
              <a:gd name="connsiteX12" fmla="*/ 1277655 w 4423249"/>
              <a:gd name="connsiteY12" fmla="*/ 250520 h 1252602"/>
              <a:gd name="connsiteX13" fmla="*/ 1352811 w 4423249"/>
              <a:gd name="connsiteY13" fmla="*/ 275572 h 1252602"/>
              <a:gd name="connsiteX14" fmla="*/ 1427967 w 4423249"/>
              <a:gd name="connsiteY14" fmla="*/ 350728 h 1252602"/>
              <a:gd name="connsiteX15" fmla="*/ 1503123 w 4423249"/>
              <a:gd name="connsiteY15" fmla="*/ 413358 h 1252602"/>
              <a:gd name="connsiteX16" fmla="*/ 1678488 w 4423249"/>
              <a:gd name="connsiteY16" fmla="*/ 450937 h 1252602"/>
              <a:gd name="connsiteX17" fmla="*/ 1778696 w 4423249"/>
              <a:gd name="connsiteY17" fmla="*/ 463463 h 1252602"/>
              <a:gd name="connsiteX18" fmla="*/ 1954060 w 4423249"/>
              <a:gd name="connsiteY18" fmla="*/ 488515 h 1252602"/>
              <a:gd name="connsiteX19" fmla="*/ 2029216 w 4423249"/>
              <a:gd name="connsiteY19" fmla="*/ 526093 h 1252602"/>
              <a:gd name="connsiteX20" fmla="*/ 2054268 w 4423249"/>
              <a:gd name="connsiteY20" fmla="*/ 563671 h 1252602"/>
              <a:gd name="connsiteX21" fmla="*/ 2091847 w 4423249"/>
              <a:gd name="connsiteY21" fmla="*/ 588723 h 1252602"/>
              <a:gd name="connsiteX22" fmla="*/ 2141951 w 4423249"/>
              <a:gd name="connsiteY22" fmla="*/ 626301 h 1252602"/>
              <a:gd name="connsiteX23" fmla="*/ 2179529 w 4423249"/>
              <a:gd name="connsiteY23" fmla="*/ 651353 h 1252602"/>
              <a:gd name="connsiteX24" fmla="*/ 2217107 w 4423249"/>
              <a:gd name="connsiteY24" fmla="*/ 688931 h 1252602"/>
              <a:gd name="connsiteX25" fmla="*/ 2292263 w 4423249"/>
              <a:gd name="connsiteY25" fmla="*/ 713983 h 1252602"/>
              <a:gd name="connsiteX26" fmla="*/ 2329841 w 4423249"/>
              <a:gd name="connsiteY26" fmla="*/ 739035 h 1252602"/>
              <a:gd name="connsiteX27" fmla="*/ 2505205 w 4423249"/>
              <a:gd name="connsiteY27" fmla="*/ 764087 h 1252602"/>
              <a:gd name="connsiteX28" fmla="*/ 2605414 w 4423249"/>
              <a:gd name="connsiteY28" fmla="*/ 814191 h 1252602"/>
              <a:gd name="connsiteX29" fmla="*/ 2655518 w 4423249"/>
              <a:gd name="connsiteY29" fmla="*/ 826717 h 1252602"/>
              <a:gd name="connsiteX30" fmla="*/ 2730674 w 4423249"/>
              <a:gd name="connsiteY30" fmla="*/ 851769 h 1252602"/>
              <a:gd name="connsiteX31" fmla="*/ 2793304 w 4423249"/>
              <a:gd name="connsiteY31" fmla="*/ 864295 h 1252602"/>
              <a:gd name="connsiteX32" fmla="*/ 2830882 w 4423249"/>
              <a:gd name="connsiteY32" fmla="*/ 889347 h 1252602"/>
              <a:gd name="connsiteX33" fmla="*/ 2880986 w 4423249"/>
              <a:gd name="connsiteY33" fmla="*/ 901874 h 1252602"/>
              <a:gd name="connsiteX34" fmla="*/ 2918564 w 4423249"/>
              <a:gd name="connsiteY34" fmla="*/ 914400 h 1252602"/>
              <a:gd name="connsiteX35" fmla="*/ 3006247 w 4423249"/>
              <a:gd name="connsiteY35" fmla="*/ 939452 h 1252602"/>
              <a:gd name="connsiteX36" fmla="*/ 3118981 w 4423249"/>
              <a:gd name="connsiteY36" fmla="*/ 989556 h 1252602"/>
              <a:gd name="connsiteX37" fmla="*/ 3156559 w 4423249"/>
              <a:gd name="connsiteY37" fmla="*/ 1002082 h 1252602"/>
              <a:gd name="connsiteX38" fmla="*/ 3194137 w 4423249"/>
              <a:gd name="connsiteY38" fmla="*/ 1014608 h 1252602"/>
              <a:gd name="connsiteX39" fmla="*/ 3231715 w 4423249"/>
              <a:gd name="connsiteY39" fmla="*/ 1039660 h 1252602"/>
              <a:gd name="connsiteX40" fmla="*/ 3306871 w 4423249"/>
              <a:gd name="connsiteY40" fmla="*/ 1064712 h 1252602"/>
              <a:gd name="connsiteX41" fmla="*/ 3294345 w 4423249"/>
              <a:gd name="connsiteY41" fmla="*/ 1027134 h 1252602"/>
              <a:gd name="connsiteX42" fmla="*/ 3344449 w 4423249"/>
              <a:gd name="connsiteY42" fmla="*/ 1039660 h 1252602"/>
              <a:gd name="connsiteX43" fmla="*/ 3419605 w 4423249"/>
              <a:gd name="connsiteY43" fmla="*/ 1052186 h 1252602"/>
              <a:gd name="connsiteX44" fmla="*/ 3544866 w 4423249"/>
              <a:gd name="connsiteY44" fmla="*/ 1152394 h 1252602"/>
              <a:gd name="connsiteX45" fmla="*/ 3582444 w 4423249"/>
              <a:gd name="connsiteY45" fmla="*/ 1177446 h 1252602"/>
              <a:gd name="connsiteX46" fmla="*/ 3695178 w 4423249"/>
              <a:gd name="connsiteY46" fmla="*/ 1215024 h 1252602"/>
              <a:gd name="connsiteX47" fmla="*/ 3732756 w 4423249"/>
              <a:gd name="connsiteY47" fmla="*/ 1227550 h 1252602"/>
              <a:gd name="connsiteX48" fmla="*/ 3770334 w 4423249"/>
              <a:gd name="connsiteY48" fmla="*/ 1252602 h 1252602"/>
              <a:gd name="connsiteX49" fmla="*/ 4058433 w 4423249"/>
              <a:gd name="connsiteY49" fmla="*/ 1240076 h 1252602"/>
              <a:gd name="connsiteX50" fmla="*/ 4096011 w 4423249"/>
              <a:gd name="connsiteY50" fmla="*/ 1215024 h 1252602"/>
              <a:gd name="connsiteX51" fmla="*/ 4171167 w 4423249"/>
              <a:gd name="connsiteY51" fmla="*/ 1189972 h 1252602"/>
              <a:gd name="connsiteX52" fmla="*/ 4271375 w 4423249"/>
              <a:gd name="connsiteY52" fmla="*/ 1152394 h 1252602"/>
              <a:gd name="connsiteX53" fmla="*/ 4296427 w 4423249"/>
              <a:gd name="connsiteY53" fmla="*/ 1114816 h 1252602"/>
              <a:gd name="connsiteX54" fmla="*/ 4334005 w 4423249"/>
              <a:gd name="connsiteY54" fmla="*/ 1089764 h 1252602"/>
              <a:gd name="connsiteX55" fmla="*/ 4396636 w 4423249"/>
              <a:gd name="connsiteY55" fmla="*/ 1039660 h 1252602"/>
              <a:gd name="connsiteX56" fmla="*/ 4421688 w 4423249"/>
              <a:gd name="connsiteY56" fmla="*/ 1002082 h 12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423249" h="1252602">
                <a:moveTo>
                  <a:pt x="0" y="0"/>
                </a:moveTo>
                <a:cubicBezTo>
                  <a:pt x="20877" y="4175"/>
                  <a:pt x="41587" y="9289"/>
                  <a:pt x="62630" y="12526"/>
                </a:cubicBezTo>
                <a:cubicBezTo>
                  <a:pt x="95901" y="17645"/>
                  <a:pt x="129923" y="17999"/>
                  <a:pt x="162838" y="25052"/>
                </a:cubicBezTo>
                <a:cubicBezTo>
                  <a:pt x="188659" y="30585"/>
                  <a:pt x="237995" y="50104"/>
                  <a:pt x="237995" y="50104"/>
                </a:cubicBezTo>
                <a:cubicBezTo>
                  <a:pt x="250521" y="58455"/>
                  <a:pt x="262108" y="68423"/>
                  <a:pt x="275573" y="75156"/>
                </a:cubicBezTo>
                <a:cubicBezTo>
                  <a:pt x="287383" y="81061"/>
                  <a:pt x="299969" y="86929"/>
                  <a:pt x="313151" y="87682"/>
                </a:cubicBezTo>
                <a:cubicBezTo>
                  <a:pt x="446610" y="95308"/>
                  <a:pt x="580373" y="96033"/>
                  <a:pt x="713984" y="100208"/>
                </a:cubicBezTo>
                <a:cubicBezTo>
                  <a:pt x="739036" y="108559"/>
                  <a:pt x="763092" y="120919"/>
                  <a:pt x="789140" y="125260"/>
                </a:cubicBezTo>
                <a:cubicBezTo>
                  <a:pt x="885296" y="141286"/>
                  <a:pt x="839392" y="132805"/>
                  <a:pt x="926926" y="150312"/>
                </a:cubicBezTo>
                <a:cubicBezTo>
                  <a:pt x="947803" y="162838"/>
                  <a:pt x="967780" y="177002"/>
                  <a:pt x="989556" y="187890"/>
                </a:cubicBezTo>
                <a:cubicBezTo>
                  <a:pt x="1001366" y="193795"/>
                  <a:pt x="1015324" y="194511"/>
                  <a:pt x="1027134" y="200416"/>
                </a:cubicBezTo>
                <a:cubicBezTo>
                  <a:pt x="1063512" y="218605"/>
                  <a:pt x="1061118" y="233150"/>
                  <a:pt x="1102290" y="237994"/>
                </a:cubicBezTo>
                <a:cubicBezTo>
                  <a:pt x="1160493" y="244841"/>
                  <a:pt x="1219200" y="246345"/>
                  <a:pt x="1277655" y="250520"/>
                </a:cubicBezTo>
                <a:cubicBezTo>
                  <a:pt x="1302707" y="258871"/>
                  <a:pt x="1334138" y="256899"/>
                  <a:pt x="1352811" y="275572"/>
                </a:cubicBezTo>
                <a:lnTo>
                  <a:pt x="1427967" y="350728"/>
                </a:lnTo>
                <a:cubicBezTo>
                  <a:pt x="1446875" y="369636"/>
                  <a:pt x="1475719" y="403393"/>
                  <a:pt x="1503123" y="413358"/>
                </a:cubicBezTo>
                <a:cubicBezTo>
                  <a:pt x="1547750" y="429586"/>
                  <a:pt x="1628544" y="443802"/>
                  <a:pt x="1678488" y="450937"/>
                </a:cubicBezTo>
                <a:cubicBezTo>
                  <a:pt x="1711812" y="455698"/>
                  <a:pt x="1745342" y="458915"/>
                  <a:pt x="1778696" y="463463"/>
                </a:cubicBezTo>
                <a:lnTo>
                  <a:pt x="1954060" y="488515"/>
                </a:lnTo>
                <a:cubicBezTo>
                  <a:pt x="1984623" y="498703"/>
                  <a:pt x="2004934" y="501811"/>
                  <a:pt x="2029216" y="526093"/>
                </a:cubicBezTo>
                <a:cubicBezTo>
                  <a:pt x="2039861" y="536738"/>
                  <a:pt x="2043623" y="553026"/>
                  <a:pt x="2054268" y="563671"/>
                </a:cubicBezTo>
                <a:cubicBezTo>
                  <a:pt x="2064913" y="574316"/>
                  <a:pt x="2079596" y="579973"/>
                  <a:pt x="2091847" y="588723"/>
                </a:cubicBezTo>
                <a:cubicBezTo>
                  <a:pt x="2108835" y="600857"/>
                  <a:pt x="2124963" y="614167"/>
                  <a:pt x="2141951" y="626301"/>
                </a:cubicBezTo>
                <a:cubicBezTo>
                  <a:pt x="2154201" y="635051"/>
                  <a:pt x="2167964" y="641715"/>
                  <a:pt x="2179529" y="651353"/>
                </a:cubicBezTo>
                <a:cubicBezTo>
                  <a:pt x="2193138" y="662694"/>
                  <a:pt x="2201622" y="680328"/>
                  <a:pt x="2217107" y="688931"/>
                </a:cubicBezTo>
                <a:cubicBezTo>
                  <a:pt x="2240191" y="701755"/>
                  <a:pt x="2270291" y="699335"/>
                  <a:pt x="2292263" y="713983"/>
                </a:cubicBezTo>
                <a:cubicBezTo>
                  <a:pt x="2304789" y="722334"/>
                  <a:pt x="2316376" y="732302"/>
                  <a:pt x="2329841" y="739035"/>
                </a:cubicBezTo>
                <a:cubicBezTo>
                  <a:pt x="2378036" y="763133"/>
                  <a:pt x="2470002" y="760887"/>
                  <a:pt x="2505205" y="764087"/>
                </a:cubicBezTo>
                <a:cubicBezTo>
                  <a:pt x="2538608" y="780788"/>
                  <a:pt x="2569183" y="805133"/>
                  <a:pt x="2605414" y="814191"/>
                </a:cubicBezTo>
                <a:cubicBezTo>
                  <a:pt x="2622115" y="818366"/>
                  <a:pt x="2639029" y="821770"/>
                  <a:pt x="2655518" y="826717"/>
                </a:cubicBezTo>
                <a:cubicBezTo>
                  <a:pt x="2680811" y="834305"/>
                  <a:pt x="2704780" y="846590"/>
                  <a:pt x="2730674" y="851769"/>
                </a:cubicBezTo>
                <a:lnTo>
                  <a:pt x="2793304" y="864295"/>
                </a:lnTo>
                <a:cubicBezTo>
                  <a:pt x="2805830" y="872646"/>
                  <a:pt x="2817045" y="883417"/>
                  <a:pt x="2830882" y="889347"/>
                </a:cubicBezTo>
                <a:cubicBezTo>
                  <a:pt x="2846705" y="896129"/>
                  <a:pt x="2864433" y="897144"/>
                  <a:pt x="2880986" y="901874"/>
                </a:cubicBezTo>
                <a:cubicBezTo>
                  <a:pt x="2893682" y="905501"/>
                  <a:pt x="2905868" y="910773"/>
                  <a:pt x="2918564" y="914400"/>
                </a:cubicBezTo>
                <a:cubicBezTo>
                  <a:pt x="3028672" y="945859"/>
                  <a:pt x="2916139" y="909417"/>
                  <a:pt x="3006247" y="939452"/>
                </a:cubicBezTo>
                <a:cubicBezTo>
                  <a:pt x="3065797" y="979152"/>
                  <a:pt x="3029543" y="959743"/>
                  <a:pt x="3118981" y="989556"/>
                </a:cubicBezTo>
                <a:lnTo>
                  <a:pt x="3156559" y="1002082"/>
                </a:lnTo>
                <a:cubicBezTo>
                  <a:pt x="3169085" y="1006257"/>
                  <a:pt x="3183151" y="1007284"/>
                  <a:pt x="3194137" y="1014608"/>
                </a:cubicBezTo>
                <a:cubicBezTo>
                  <a:pt x="3206663" y="1022959"/>
                  <a:pt x="3217958" y="1033546"/>
                  <a:pt x="3231715" y="1039660"/>
                </a:cubicBezTo>
                <a:cubicBezTo>
                  <a:pt x="3255846" y="1050385"/>
                  <a:pt x="3306871" y="1064712"/>
                  <a:pt x="3306871" y="1064712"/>
                </a:cubicBezTo>
                <a:cubicBezTo>
                  <a:pt x="3302696" y="1052186"/>
                  <a:pt x="3283359" y="1034458"/>
                  <a:pt x="3294345" y="1027134"/>
                </a:cubicBezTo>
                <a:cubicBezTo>
                  <a:pt x="3308669" y="1017585"/>
                  <a:pt x="3327568" y="1036284"/>
                  <a:pt x="3344449" y="1039660"/>
                </a:cubicBezTo>
                <a:cubicBezTo>
                  <a:pt x="3369353" y="1044641"/>
                  <a:pt x="3394553" y="1048011"/>
                  <a:pt x="3419605" y="1052186"/>
                </a:cubicBezTo>
                <a:cubicBezTo>
                  <a:pt x="3491000" y="1123580"/>
                  <a:pt x="3450057" y="1089188"/>
                  <a:pt x="3544866" y="1152394"/>
                </a:cubicBezTo>
                <a:cubicBezTo>
                  <a:pt x="3557392" y="1160745"/>
                  <a:pt x="3568162" y="1172685"/>
                  <a:pt x="3582444" y="1177446"/>
                </a:cubicBezTo>
                <a:lnTo>
                  <a:pt x="3695178" y="1215024"/>
                </a:lnTo>
                <a:cubicBezTo>
                  <a:pt x="3707704" y="1219199"/>
                  <a:pt x="3721770" y="1220226"/>
                  <a:pt x="3732756" y="1227550"/>
                </a:cubicBezTo>
                <a:lnTo>
                  <a:pt x="3770334" y="1252602"/>
                </a:lnTo>
                <a:cubicBezTo>
                  <a:pt x="3866367" y="1248427"/>
                  <a:pt x="3962943" y="1251094"/>
                  <a:pt x="4058433" y="1240076"/>
                </a:cubicBezTo>
                <a:cubicBezTo>
                  <a:pt x="4073388" y="1238350"/>
                  <a:pt x="4082254" y="1221138"/>
                  <a:pt x="4096011" y="1215024"/>
                </a:cubicBezTo>
                <a:cubicBezTo>
                  <a:pt x="4120142" y="1204299"/>
                  <a:pt x="4149195" y="1204620"/>
                  <a:pt x="4171167" y="1189972"/>
                </a:cubicBezTo>
                <a:cubicBezTo>
                  <a:pt x="4226459" y="1153110"/>
                  <a:pt x="4193983" y="1167872"/>
                  <a:pt x="4271375" y="1152394"/>
                </a:cubicBezTo>
                <a:cubicBezTo>
                  <a:pt x="4279726" y="1139868"/>
                  <a:pt x="4285782" y="1125461"/>
                  <a:pt x="4296427" y="1114816"/>
                </a:cubicBezTo>
                <a:cubicBezTo>
                  <a:pt x="4307072" y="1104171"/>
                  <a:pt x="4322249" y="1099168"/>
                  <a:pt x="4334005" y="1089764"/>
                </a:cubicBezTo>
                <a:cubicBezTo>
                  <a:pt x="4423249" y="1018370"/>
                  <a:pt x="4280976" y="1116767"/>
                  <a:pt x="4396636" y="1039660"/>
                </a:cubicBezTo>
                <a:lnTo>
                  <a:pt x="4421688" y="1002082"/>
                </a:lnTo>
              </a:path>
            </a:pathLst>
          </a:cu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420813" y="2771775"/>
            <a:ext cx="5329237" cy="3629025"/>
            <a:chOff x="1535668" y="2667794"/>
            <a:chExt cx="5328262" cy="3630493"/>
          </a:xfrm>
        </p:grpSpPr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304640" y="4267054"/>
              <a:ext cx="3200107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05487" y="5867901"/>
              <a:ext cx="441879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05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Complexity</a:t>
              </a:r>
            </a:p>
          </p:txBody>
        </p:sp>
        <p:sp>
          <p:nvSpPr>
            <p:cNvPr id="33806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Low Bias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High Variance</a:t>
              </a:r>
            </a:p>
          </p:txBody>
        </p:sp>
        <p:sp>
          <p:nvSpPr>
            <p:cNvPr id="33807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High Bias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Low Variance</a:t>
              </a:r>
            </a:p>
          </p:txBody>
        </p:sp>
        <p:sp>
          <p:nvSpPr>
            <p:cNvPr id="33808" name="TextBox 10"/>
            <p:cNvSpPr txBox="1">
              <a:spLocks noChangeArrowheads="1"/>
            </p:cNvSpPr>
            <p:nvPr/>
          </p:nvSpPr>
          <p:spPr bwMode="auto">
            <a:xfrm rot="-5400000">
              <a:off x="1371520" y="4141636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Error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475538" y="6581775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25170" y="3980544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26726" y="2771774"/>
            <a:ext cx="5992056" cy="1724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42678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 animBg="1"/>
      <p:bldP spid="2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3107"/>
            <a:ext cx="8287658" cy="50305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Try simple classifiers first</a:t>
            </a:r>
          </a:p>
          <a:p>
            <a:pPr>
              <a:defRPr/>
            </a:pPr>
            <a:r>
              <a:rPr lang="en-US" dirty="0"/>
              <a:t>Better to have </a:t>
            </a:r>
            <a:r>
              <a:rPr lang="en-US" dirty="0">
                <a:solidFill>
                  <a:srgbClr val="00B050"/>
                </a:solidFill>
              </a:rPr>
              <a:t>smart features and simple classifiers</a:t>
            </a:r>
            <a:r>
              <a:rPr lang="en-US" dirty="0"/>
              <a:t> than </a:t>
            </a:r>
            <a:r>
              <a:rPr lang="en-US" dirty="0">
                <a:solidFill>
                  <a:srgbClr val="FF0000"/>
                </a:solidFill>
              </a:rPr>
              <a:t>simple features and smart classifiers</a:t>
            </a:r>
          </a:p>
          <a:p>
            <a:pPr>
              <a:defRPr/>
            </a:pPr>
            <a:r>
              <a:rPr lang="en-US" dirty="0"/>
              <a:t>Use increasingly powerful classifiers with more training data</a:t>
            </a:r>
          </a:p>
          <a:p>
            <a:pPr>
              <a:defRPr/>
            </a:pPr>
            <a:r>
              <a:rPr lang="en-US" dirty="0"/>
              <a:t>As an additional technique for reducing variance, try regularizing the parameters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05484" y="6581775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95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3831" y="1887728"/>
            <a:ext cx="8275320" cy="853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9625" marR="5080" indent="-797560">
              <a:lnSpc>
                <a:spcPct val="100000"/>
              </a:lnSpc>
            </a:pPr>
            <a:r>
              <a:rPr sz="2800" dirty="0"/>
              <a:t>Beyond Bags </a:t>
            </a:r>
            <a:r>
              <a:rPr sz="2800" spc="-5" dirty="0"/>
              <a:t>of </a:t>
            </a:r>
            <a:r>
              <a:rPr sz="2800" dirty="0"/>
              <a:t>Features: Spatial Pyramid</a:t>
            </a:r>
            <a:r>
              <a:rPr sz="2800" spc="-70" dirty="0"/>
              <a:t> </a:t>
            </a:r>
            <a:r>
              <a:rPr sz="2800" dirty="0"/>
              <a:t>Matching  for Recognizing Natural Scene</a:t>
            </a:r>
            <a:r>
              <a:rPr sz="2800" spc="-55" dirty="0"/>
              <a:t> </a:t>
            </a:r>
            <a:r>
              <a:rPr sz="2800" dirty="0"/>
              <a:t>Categories</a:t>
            </a:r>
          </a:p>
        </p:txBody>
      </p:sp>
      <p:sp>
        <p:nvSpPr>
          <p:cNvPr id="3" name="object 3"/>
          <p:cNvSpPr/>
          <p:nvPr/>
        </p:nvSpPr>
        <p:spPr>
          <a:xfrm>
            <a:off x="76200" y="222503"/>
            <a:ext cx="2435351" cy="1530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49423" y="222504"/>
            <a:ext cx="2360676" cy="152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22647" y="222503"/>
            <a:ext cx="2397251" cy="1525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45223" y="222504"/>
            <a:ext cx="2322576" cy="1524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1796288" y="3011170"/>
            <a:ext cx="5551423" cy="29007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49375" algn="l">
              <a:lnSpc>
                <a:spcPct val="100000"/>
              </a:lnSpc>
            </a:pPr>
            <a:r>
              <a:rPr lang="en-US" spc="-5" dirty="0"/>
              <a:t>	    </a:t>
            </a:r>
            <a:r>
              <a:rPr spc="-5" dirty="0"/>
              <a:t>CVPR 2006</a:t>
            </a:r>
          </a:p>
          <a:p>
            <a:pPr marL="1270">
              <a:lnSpc>
                <a:spcPct val="100000"/>
              </a:lnSpc>
              <a:spcBef>
                <a:spcPts val="42"/>
              </a:spcBef>
            </a:pPr>
            <a:endParaRPr sz="2050" dirty="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pc="-5" dirty="0">
                <a:solidFill>
                  <a:srgbClr val="000000"/>
                </a:solidFill>
              </a:rPr>
              <a:t>Svetlana Lazebnik</a:t>
            </a:r>
            <a:r>
              <a:rPr spc="5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(slazebni@uiuc.edu)</a:t>
            </a:r>
          </a:p>
          <a:p>
            <a:pPr marL="1270" algn="ctr">
              <a:lnSpc>
                <a:spcPct val="100000"/>
              </a:lnSpc>
              <a:spcBef>
                <a:spcPts val="405"/>
              </a:spcBef>
            </a:pPr>
            <a:r>
              <a:rPr sz="1600" spc="-5" dirty="0">
                <a:solidFill>
                  <a:srgbClr val="000000"/>
                </a:solidFill>
              </a:rPr>
              <a:t>Beckman Institute, University of Illinois at</a:t>
            </a:r>
            <a:r>
              <a:rPr sz="1600" dirty="0">
                <a:solidFill>
                  <a:srgbClr val="000000"/>
                </a:solidFill>
              </a:rPr>
              <a:t> </a:t>
            </a:r>
            <a:r>
              <a:rPr sz="1600" spc="-5" dirty="0">
                <a:solidFill>
                  <a:srgbClr val="000000"/>
                </a:solidFill>
              </a:rPr>
              <a:t>Urbana-Champaign</a:t>
            </a:r>
            <a:endParaRPr sz="1600" dirty="0"/>
          </a:p>
          <a:p>
            <a:pPr marL="1270">
              <a:lnSpc>
                <a:spcPct val="100000"/>
              </a:lnSpc>
              <a:spcBef>
                <a:spcPts val="29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pc="-5" dirty="0">
                <a:solidFill>
                  <a:srgbClr val="000000"/>
                </a:solidFill>
              </a:rPr>
              <a:t>Cordelia Schmid</a:t>
            </a:r>
            <a:r>
              <a:rPr spc="85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(cordelia.schmid@inrialpes.fr)</a:t>
            </a:r>
          </a:p>
          <a:p>
            <a:pPr marL="1516380">
              <a:lnSpc>
                <a:spcPct val="100000"/>
              </a:lnSpc>
              <a:spcBef>
                <a:spcPts val="400"/>
              </a:spcBef>
            </a:pPr>
            <a:r>
              <a:rPr sz="1600" spc="-5" dirty="0">
                <a:solidFill>
                  <a:srgbClr val="000000"/>
                </a:solidFill>
              </a:rPr>
              <a:t>INRIA Rhône-Alpes,</a:t>
            </a:r>
            <a:r>
              <a:rPr sz="1600" spc="-70" dirty="0">
                <a:solidFill>
                  <a:srgbClr val="000000"/>
                </a:solidFill>
              </a:rPr>
              <a:t> </a:t>
            </a:r>
            <a:r>
              <a:rPr sz="1600" spc="-5" dirty="0">
                <a:solidFill>
                  <a:srgbClr val="000000"/>
                </a:solidFill>
              </a:rPr>
              <a:t>France</a:t>
            </a:r>
            <a:endParaRPr sz="1600" dirty="0"/>
          </a:p>
          <a:p>
            <a:pPr marL="1270">
              <a:lnSpc>
                <a:spcPct val="100000"/>
              </a:lnSpc>
              <a:spcBef>
                <a:spcPts val="29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pc="-5" dirty="0">
                <a:solidFill>
                  <a:srgbClr val="000000"/>
                </a:solidFill>
              </a:rPr>
              <a:t>Jean Ponce (ponce@di.ens.fr)</a:t>
            </a:r>
          </a:p>
          <a:p>
            <a:pPr marL="1211580">
              <a:lnSpc>
                <a:spcPct val="100000"/>
              </a:lnSpc>
              <a:spcBef>
                <a:spcPts val="400"/>
              </a:spcBef>
            </a:pPr>
            <a:r>
              <a:rPr sz="1600" spc="-5" dirty="0">
                <a:solidFill>
                  <a:srgbClr val="000000"/>
                </a:solidFill>
              </a:rPr>
              <a:t>Ecole Normale Supérieure,</a:t>
            </a:r>
            <a:r>
              <a:rPr sz="1600" spc="-50" dirty="0">
                <a:solidFill>
                  <a:srgbClr val="000000"/>
                </a:solidFill>
              </a:rPr>
              <a:t> </a:t>
            </a:r>
            <a:r>
              <a:rPr sz="1600" spc="-5" dirty="0">
                <a:solidFill>
                  <a:srgbClr val="000000"/>
                </a:solidFill>
              </a:rPr>
              <a:t>France</a:t>
            </a:r>
            <a:endParaRPr sz="1600" dirty="0"/>
          </a:p>
        </p:txBody>
      </p:sp>
      <p:sp>
        <p:nvSpPr>
          <p:cNvPr id="8" name="object 8"/>
          <p:cNvSpPr/>
          <p:nvPr/>
        </p:nvSpPr>
        <p:spPr>
          <a:xfrm>
            <a:off x="0" y="1676400"/>
            <a:ext cx="9144000" cy="152400"/>
          </a:xfrm>
          <a:custGeom>
            <a:avLst/>
            <a:gdLst/>
            <a:ahLst/>
            <a:cxnLst/>
            <a:rect l="l" t="t" r="r" b="b"/>
            <a:pathLst>
              <a:path w="9144000" h="152400">
                <a:moveTo>
                  <a:pt x="9144000" y="0"/>
                </a:moveTo>
                <a:lnTo>
                  <a:pt x="9144000" y="152400"/>
                </a:lnTo>
                <a:lnTo>
                  <a:pt x="0" y="152400"/>
                </a:lnTo>
                <a:lnTo>
                  <a:pt x="0" y="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8E91D42-D3C3-4F7A-924B-D7D883DF970F}"/>
              </a:ext>
            </a:extLst>
          </p:cNvPr>
          <p:cNvSpPr/>
          <p:nvPr/>
        </p:nvSpPr>
        <p:spPr>
          <a:xfrm>
            <a:off x="5733485" y="2829527"/>
            <a:ext cx="2615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Winner of 2016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Longuet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-Higgins Prize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479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2460">
              <a:lnSpc>
                <a:spcPct val="100000"/>
              </a:lnSpc>
            </a:pPr>
            <a:r>
              <a:rPr spc="-10" dirty="0"/>
              <a:t>Scene category dataset</a:t>
            </a:r>
          </a:p>
        </p:txBody>
      </p:sp>
      <p:sp>
        <p:nvSpPr>
          <p:cNvPr id="4" name="object 4"/>
          <p:cNvSpPr/>
          <p:nvPr/>
        </p:nvSpPr>
        <p:spPr>
          <a:xfrm>
            <a:off x="76200" y="1182623"/>
            <a:ext cx="8991600" cy="2322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70301" y="606552"/>
            <a:ext cx="3801110" cy="441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Fei-Fei &amp;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Perona (2005),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Oliva &amp;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Torralba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(2001)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ts val="590"/>
              </a:spcBef>
            </a:pPr>
            <a:r>
              <a:rPr sz="1200" b="1" dirty="0">
                <a:solidFill>
                  <a:prstClr val="black"/>
                </a:solidFill>
                <a:latin typeface="Courier New"/>
                <a:cs typeface="Courier New"/>
                <a:hlinkClick r:id="rId3"/>
              </a:rPr>
              <a:t>http://www-cvr.ai.uiuc.edu/ponce_grp/data</a:t>
            </a:r>
            <a:endParaRPr sz="1200" dirty="0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89371" y="6581775"/>
            <a:ext cx="1649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4798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pPr algn="ctr"/>
            <a:r>
              <a:rPr lang="en-US" dirty="0"/>
              <a:t>Bag-of-words representation 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1203" y="774963"/>
            <a:ext cx="8123026" cy="1477328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Extract local features</a:t>
            </a:r>
          </a:p>
          <a:p>
            <a:pPr marL="533400" indent="-533400">
              <a:buFontTx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Learn “visual vocabulary” using clustering</a:t>
            </a:r>
          </a:p>
          <a:p>
            <a:pPr marL="533400" indent="-533400">
              <a:buFontTx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Quantize local features using visual vocabulary </a:t>
            </a:r>
          </a:p>
          <a:p>
            <a:pPr marL="533400" indent="-533400">
              <a:buFontTx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Represent images by frequencies of “visual words” </a:t>
            </a:r>
          </a:p>
        </p:txBody>
      </p:sp>
      <p:grpSp>
        <p:nvGrpSpPr>
          <p:cNvPr id="18435" name="Group 4"/>
          <p:cNvGrpSpPr>
            <a:grpSpLocks/>
          </p:cNvGrpSpPr>
          <p:nvPr/>
        </p:nvGrpSpPr>
        <p:grpSpPr bwMode="auto">
          <a:xfrm>
            <a:off x="1066800" y="4899329"/>
            <a:ext cx="7162800" cy="1806271"/>
            <a:chOff x="144" y="1776"/>
            <a:chExt cx="5520" cy="1392"/>
          </a:xfrm>
        </p:grpSpPr>
        <p:sp>
          <p:nvSpPr>
            <p:cNvPr id="18437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38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39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40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41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42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43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44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45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46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47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48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49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50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8451" name="Picture 19" descr="ermine"/>
            <p:cNvPicPr>
              <a:picLocks noChangeAspect="1" noChangeArrowheads="1"/>
            </p:cNvPicPr>
            <p:nvPr/>
          </p:nvPicPr>
          <p:blipFill>
            <a:blip r:embed="rId4" cstate="print"/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2" name="Picture 20" descr="bicycle"/>
            <p:cNvPicPr>
              <a:picLocks noChangeAspect="1" noChangeArrowheads="1"/>
            </p:cNvPicPr>
            <p:nvPr/>
          </p:nvPicPr>
          <p:blipFill>
            <a:blip r:embed="rId5" cstate="print"/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3" name="Picture 21" descr="ermine"/>
            <p:cNvPicPr>
              <a:picLocks noChangeAspect="1" noChangeArrowheads="1"/>
            </p:cNvPicPr>
            <p:nvPr/>
          </p:nvPicPr>
          <p:blipFill>
            <a:blip r:embed="rId4" cstate="print"/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4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55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56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57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8458" name="Picture 26" descr="violin"/>
            <p:cNvPicPr>
              <a:picLocks noChangeAspect="1" noChangeArrowheads="1"/>
            </p:cNvPicPr>
            <p:nvPr/>
          </p:nvPicPr>
          <p:blipFill>
            <a:blip r:embed="rId6" cstate="print"/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9" name="Picture 27" descr="ermine"/>
            <p:cNvPicPr>
              <a:picLocks noChangeAspect="1" noChangeArrowheads="1"/>
            </p:cNvPicPr>
            <p:nvPr/>
          </p:nvPicPr>
          <p:blipFill>
            <a:blip r:embed="rId4" cstate="print"/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0" name="Picture 28" descr="bicycle"/>
            <p:cNvPicPr>
              <a:picLocks noChangeAspect="1" noChangeArrowheads="1"/>
            </p:cNvPicPr>
            <p:nvPr/>
          </p:nvPicPr>
          <p:blipFill>
            <a:blip r:embed="rId5" cstate="print"/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1" name="Picture 29" descr="ermine"/>
            <p:cNvPicPr>
              <a:picLocks noChangeAspect="1" noChangeArrowheads="1"/>
            </p:cNvPicPr>
            <p:nvPr/>
          </p:nvPicPr>
          <p:blipFill>
            <a:blip r:embed="rId4" cstate="print"/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2" name="Picture 30" descr="violin"/>
            <p:cNvPicPr>
              <a:picLocks noChangeAspect="1" noChangeArrowheads="1"/>
            </p:cNvPicPr>
            <p:nvPr/>
          </p:nvPicPr>
          <p:blipFill>
            <a:blip r:embed="rId6" cstate="print"/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3" name="Picture 31" descr="ermine"/>
            <p:cNvPicPr>
              <a:picLocks noChangeAspect="1" noChangeArrowheads="1"/>
            </p:cNvPicPr>
            <p:nvPr/>
          </p:nvPicPr>
          <p:blipFill>
            <a:blip r:embed="rId4" cstate="print"/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4" name="Picture 32" descr="bicycle"/>
            <p:cNvPicPr>
              <a:picLocks noChangeAspect="1" noChangeArrowheads="1"/>
            </p:cNvPicPr>
            <p:nvPr/>
          </p:nvPicPr>
          <p:blipFill>
            <a:blip r:embed="rId5" cstate="print"/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5" name="Picture 33" descr="ermine"/>
            <p:cNvPicPr>
              <a:picLocks noChangeAspect="1" noChangeArrowheads="1"/>
            </p:cNvPicPr>
            <p:nvPr/>
          </p:nvPicPr>
          <p:blipFill>
            <a:blip r:embed="rId4" cstate="print"/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6" name="Picture 34" descr="violin"/>
            <p:cNvPicPr>
              <a:picLocks noChangeAspect="1" noChangeArrowheads="1"/>
            </p:cNvPicPr>
            <p:nvPr/>
          </p:nvPicPr>
          <p:blipFill>
            <a:blip r:embed="rId6" cstate="print"/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Group 34"/>
          <p:cNvGrpSpPr/>
          <p:nvPr/>
        </p:nvGrpSpPr>
        <p:grpSpPr>
          <a:xfrm>
            <a:off x="1219200" y="2805112"/>
            <a:ext cx="6934200" cy="1919287"/>
            <a:chOff x="304800" y="2362200"/>
            <a:chExt cx="8534400" cy="2362200"/>
          </a:xfrm>
        </p:grpSpPr>
        <p:grpSp>
          <p:nvGrpSpPr>
            <p:cNvPr id="36" name="Group 54"/>
            <p:cNvGrpSpPr>
              <a:grpSpLocks/>
            </p:cNvGrpSpPr>
            <p:nvPr/>
          </p:nvGrpSpPr>
          <p:grpSpPr bwMode="auto">
            <a:xfrm>
              <a:off x="609602" y="2514592"/>
              <a:ext cx="1547814" cy="2000247"/>
              <a:chOff x="288" y="2928"/>
              <a:chExt cx="864" cy="1116"/>
            </a:xfrm>
          </p:grpSpPr>
          <p:pic>
            <p:nvPicPr>
              <p:cNvPr id="52" name="Picture 55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9399" t="22293" r="38898" b="71706"/>
              <a:stretch>
                <a:fillRect/>
              </a:stretch>
            </p:blipFill>
            <p:spPr bwMode="auto">
              <a:xfrm>
                <a:off x="720" y="3216"/>
                <a:ext cx="288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3" name="Picture 56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7591" t="4288" r="29535" b="88853"/>
              <a:stretch>
                <a:fillRect/>
              </a:stretch>
            </p:blipFill>
            <p:spPr bwMode="auto">
              <a:xfrm>
                <a:off x="864" y="3504"/>
                <a:ext cx="288" cy="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57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8762" t="14577" r="31876" b="79422"/>
              <a:stretch>
                <a:fillRect/>
              </a:stretch>
            </p:blipFill>
            <p:spPr bwMode="auto">
              <a:xfrm>
                <a:off x="384" y="3504"/>
                <a:ext cx="28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" name="Picture 58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8762" t="27437" r="31876" b="67418"/>
              <a:stretch>
                <a:fillRect/>
              </a:stretch>
            </p:blipFill>
            <p:spPr bwMode="auto">
              <a:xfrm>
                <a:off x="288" y="3216"/>
                <a:ext cx="288" cy="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59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9932" t="23151" r="31876" b="71706"/>
              <a:stretch>
                <a:fillRect/>
              </a:stretch>
            </p:blipFill>
            <p:spPr bwMode="auto">
              <a:xfrm>
                <a:off x="624" y="2928"/>
                <a:ext cx="288" cy="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" name="Picture 60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0569" t="17148" r="37727" b="76851"/>
              <a:stretch>
                <a:fillRect/>
              </a:stretch>
            </p:blipFill>
            <p:spPr bwMode="auto">
              <a:xfrm>
                <a:off x="768" y="3792"/>
                <a:ext cx="360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7" name="Picture 62" descr="bicycle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500" t="75458"/>
            <a:stretch>
              <a:fillRect/>
            </a:stretch>
          </p:blipFill>
          <p:spPr bwMode="auto">
            <a:xfrm>
              <a:off x="3352800" y="3511550"/>
              <a:ext cx="782638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63" descr="bicycle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001" t="49956" r="42499" b="16507"/>
            <a:stretch>
              <a:fillRect/>
            </a:stretch>
          </p:blipFill>
          <p:spPr bwMode="auto">
            <a:xfrm>
              <a:off x="4862513" y="3670300"/>
              <a:ext cx="568325" cy="504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64" descr="bicycle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3188" r="60001"/>
            <a:stretch>
              <a:fillRect/>
            </a:stretch>
          </p:blipFill>
          <p:spPr bwMode="auto">
            <a:xfrm>
              <a:off x="3744913" y="2667000"/>
              <a:ext cx="695325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65" descr="bicycle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500" t="20612" r="22501" b="37468"/>
            <a:stretch>
              <a:fillRect/>
            </a:stretch>
          </p:blipFill>
          <p:spPr bwMode="auto">
            <a:xfrm>
              <a:off x="4600575" y="2974975"/>
              <a:ext cx="782638" cy="43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66" descr="bicycle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000" r="55000" b="54236"/>
            <a:stretch>
              <a:fillRect/>
            </a:stretch>
          </p:blipFill>
          <p:spPr bwMode="auto">
            <a:xfrm>
              <a:off x="4167188" y="3670300"/>
              <a:ext cx="515937" cy="563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67" descr="violin"/>
            <p:cNvPicPr>
              <a:picLocks noChangeAspect="1" noChangeArrowheads="1"/>
            </p:cNvPicPr>
            <p:nvPr/>
          </p:nvPicPr>
          <p:blipFill>
            <a:blip r:embed="rId6" cstate="print"/>
            <a:srcRect l="35715" t="2991" r="21428" b="71085"/>
            <a:stretch>
              <a:fillRect/>
            </a:stretch>
          </p:blipFill>
          <p:spPr bwMode="auto">
            <a:xfrm>
              <a:off x="7086600" y="3962400"/>
              <a:ext cx="401638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3" name="Group 68"/>
            <p:cNvGrpSpPr>
              <a:grpSpLocks/>
            </p:cNvGrpSpPr>
            <p:nvPr/>
          </p:nvGrpSpPr>
          <p:grpSpPr bwMode="auto">
            <a:xfrm>
              <a:off x="6738936" y="2651125"/>
              <a:ext cx="2024062" cy="1704975"/>
              <a:chOff x="4416" y="3072"/>
              <a:chExt cx="1035" cy="872"/>
            </a:xfrm>
          </p:grpSpPr>
          <p:pic>
            <p:nvPicPr>
              <p:cNvPr id="47" name="Picture 69" descr="violi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26286" b="52684"/>
              <a:stretch>
                <a:fillRect/>
              </a:stretch>
            </p:blipFill>
            <p:spPr bwMode="auto">
              <a:xfrm>
                <a:off x="4752" y="3600"/>
                <a:ext cx="377" cy="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Picture 70" descr="violi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50055" b="26286"/>
              <a:stretch>
                <a:fillRect/>
              </a:stretch>
            </p:blipFill>
            <p:spPr bwMode="auto">
              <a:xfrm>
                <a:off x="5040" y="3360"/>
                <a:ext cx="41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Picture 71" descr="violi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76233"/>
              <a:stretch>
                <a:fillRect/>
              </a:stretch>
            </p:blipFill>
            <p:spPr bwMode="auto">
              <a:xfrm>
                <a:off x="4560" y="3408"/>
                <a:ext cx="446" cy="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Picture 72" descr="violi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56544" t="49945" r="-523" b="18510"/>
              <a:stretch>
                <a:fillRect/>
              </a:stretch>
            </p:blipFill>
            <p:spPr bwMode="auto">
              <a:xfrm>
                <a:off x="4416" y="3456"/>
                <a:ext cx="211" cy="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73" descr="violi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31544" b="47426"/>
              <a:stretch>
                <a:fillRect/>
              </a:stretch>
            </p:blipFill>
            <p:spPr bwMode="auto">
              <a:xfrm>
                <a:off x="4608" y="3072"/>
                <a:ext cx="480" cy="2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4" name="Rectangle 74"/>
            <p:cNvSpPr>
              <a:spLocks noChangeArrowheads="1"/>
            </p:cNvSpPr>
            <p:nvPr/>
          </p:nvSpPr>
          <p:spPr bwMode="auto">
            <a:xfrm>
              <a:off x="304800" y="2362200"/>
              <a:ext cx="21336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5" name="Rectangle 75"/>
            <p:cNvSpPr>
              <a:spLocks noChangeArrowheads="1"/>
            </p:cNvSpPr>
            <p:nvPr/>
          </p:nvSpPr>
          <p:spPr bwMode="auto">
            <a:xfrm>
              <a:off x="3200400" y="2362200"/>
              <a:ext cx="24384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6" name="Rectangle 76"/>
            <p:cNvSpPr>
              <a:spLocks noChangeArrowheads="1"/>
            </p:cNvSpPr>
            <p:nvPr/>
          </p:nvSpPr>
          <p:spPr bwMode="auto">
            <a:xfrm>
              <a:off x="6400800" y="2362200"/>
              <a:ext cx="24384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7336971" y="6581775"/>
            <a:ext cx="1802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898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>
          <a:xfrm>
            <a:off x="362856" y="87376"/>
            <a:ext cx="8403771" cy="48768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en-US" dirty="0"/>
              <a:t>Image categorization with bag of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199" y="990600"/>
            <a:ext cx="8309429" cy="5135563"/>
          </a:xfrm>
        </p:spPr>
        <p:txBody>
          <a:bodyPr/>
          <a:lstStyle/>
          <a:p>
            <a:pPr marL="533400" indent="-533400"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Training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000" dirty="0">
                <a:solidFill>
                  <a:schemeClr val="tx1"/>
                </a:solidFill>
              </a:rPr>
              <a:t>Compute bag-of-words representation for training images</a:t>
            </a:r>
            <a:endParaRPr lang="en-US" altLang="ja-JP" sz="2000" dirty="0">
              <a:solidFill>
                <a:schemeClr val="tx1"/>
              </a:solidFill>
            </a:endParaRPr>
          </a:p>
          <a:p>
            <a:pPr marL="533400" indent="-533400">
              <a:buFontTx/>
              <a:buAutoNum type="arabicPeriod"/>
            </a:pPr>
            <a:r>
              <a:rPr lang="en-US" altLang="en-US" sz="2000" dirty="0">
                <a:solidFill>
                  <a:schemeClr val="tx1"/>
                </a:solidFill>
              </a:rPr>
              <a:t>Train classifier on labeled examples using histogram values as features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000" dirty="0">
                <a:solidFill>
                  <a:schemeClr val="tx1"/>
                </a:solidFill>
              </a:rPr>
              <a:t>Labels are the scene types (e.g. mountain vs field)</a:t>
            </a:r>
          </a:p>
          <a:p>
            <a:pPr marL="533400" indent="-533400">
              <a:buFont typeface="Arial" panose="020B0604020202020204" pitchFamily="34" charset="0"/>
              <a:buNone/>
            </a:pPr>
            <a:endParaRPr lang="en-US" altLang="en-US" sz="2000" dirty="0">
              <a:solidFill>
                <a:schemeClr val="tx1"/>
              </a:solidFill>
            </a:endParaRPr>
          </a:p>
          <a:p>
            <a:pPr marL="533400" indent="-533400"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Testing</a:t>
            </a:r>
          </a:p>
          <a:p>
            <a:pPr marL="533400" indent="-533400">
              <a:buFont typeface="Calibri" panose="020F0502020204030204" pitchFamily="34" charset="0"/>
              <a:buAutoNum type="arabicPeriod"/>
            </a:pPr>
            <a:r>
              <a:rPr lang="en-US" altLang="en-US" sz="2000" dirty="0">
                <a:solidFill>
                  <a:schemeClr val="tx1"/>
                </a:solidFill>
              </a:rPr>
              <a:t>Extract </a:t>
            </a:r>
            <a:r>
              <a:rPr lang="en-US" altLang="en-US" sz="2000" dirty="0" err="1">
                <a:solidFill>
                  <a:schemeClr val="tx1"/>
                </a:solidFill>
              </a:rPr>
              <a:t>keypoints</a:t>
            </a:r>
            <a:r>
              <a:rPr lang="en-US" altLang="en-US" sz="2000" dirty="0">
                <a:solidFill>
                  <a:schemeClr val="tx1"/>
                </a:solidFill>
              </a:rPr>
              <a:t>/descriptors for test images</a:t>
            </a:r>
          </a:p>
          <a:p>
            <a:pPr marL="533400" indent="-533400">
              <a:buFont typeface="Calibri" panose="020F0502020204030204" pitchFamily="34" charset="0"/>
              <a:buAutoNum type="arabicPeriod"/>
            </a:pPr>
            <a:r>
              <a:rPr lang="en-US" altLang="en-US" sz="2000" dirty="0">
                <a:solidFill>
                  <a:schemeClr val="tx1"/>
                </a:solidFill>
              </a:rPr>
              <a:t>Quantize into visual words </a:t>
            </a:r>
            <a:r>
              <a:rPr lang="en-US" altLang="en-US" sz="2000" dirty="0">
                <a:solidFill>
                  <a:srgbClr val="FF0000"/>
                </a:solidFill>
              </a:rPr>
              <a:t>using the clusters computed at training time</a:t>
            </a:r>
          </a:p>
          <a:p>
            <a:pPr marL="533400" indent="-533400">
              <a:buFont typeface="Calibri" panose="020F0502020204030204" pitchFamily="34" charset="0"/>
              <a:buAutoNum type="arabicPeriod"/>
            </a:pPr>
            <a:r>
              <a:rPr lang="en-US" altLang="en-US" sz="2000" dirty="0">
                <a:solidFill>
                  <a:schemeClr val="tx1"/>
                </a:solidFill>
              </a:rPr>
              <a:t>Compute visual word histogram for test images</a:t>
            </a:r>
          </a:p>
          <a:p>
            <a:pPr marL="533400" indent="-533400">
              <a:buFont typeface="Calibri" panose="020F0502020204030204" pitchFamily="34" charset="0"/>
              <a:buAutoNum type="arabicPeriod"/>
            </a:pPr>
            <a:r>
              <a:rPr lang="en-US" altLang="en-US" sz="2000" dirty="0">
                <a:solidFill>
                  <a:schemeClr val="tx1"/>
                </a:solidFill>
              </a:rPr>
              <a:t>Compute labels on test images using classifier obtained at training time</a:t>
            </a:r>
          </a:p>
          <a:p>
            <a:pPr marL="533400" indent="-533400">
              <a:buFont typeface="Calibri" panose="020F0502020204030204" pitchFamily="34" charset="0"/>
              <a:buAutoNum type="arabicPeriod"/>
            </a:pPr>
            <a:r>
              <a:rPr lang="en-US" altLang="en-US" sz="2000" dirty="0">
                <a:solidFill>
                  <a:schemeClr val="tx1"/>
                </a:solidFill>
              </a:rPr>
              <a:t>Measure accuracy of test predictions by comparing them to ground-truth test labels (obtained from humans)</a:t>
            </a:r>
          </a:p>
          <a:p>
            <a:pPr marL="533400" indent="-533400">
              <a:buFont typeface="Calibri" panose="020F0502020204030204" pitchFamily="34" charset="0"/>
              <a:buAutoNum type="arabicPeriod"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33208" y="6581775"/>
            <a:ext cx="170707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Adapted from D.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Hoiem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008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998720" y="3443478"/>
            <a:ext cx="3291078" cy="22715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95671" y="3440429"/>
            <a:ext cx="3297554" cy="2277745"/>
          </a:xfrm>
          <a:custGeom>
            <a:avLst/>
            <a:gdLst/>
            <a:ahLst/>
            <a:cxnLst/>
            <a:rect l="l" t="t" r="r" b="b"/>
            <a:pathLst>
              <a:path w="3297554" h="2277745">
                <a:moveTo>
                  <a:pt x="0" y="0"/>
                </a:moveTo>
                <a:lnTo>
                  <a:pt x="0" y="2277618"/>
                </a:lnTo>
                <a:lnTo>
                  <a:pt x="3297174" y="2277618"/>
                </a:lnTo>
                <a:lnTo>
                  <a:pt x="3297174" y="0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95600" y="695705"/>
            <a:ext cx="3301746" cy="22760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92551" y="691895"/>
            <a:ext cx="3308350" cy="2283460"/>
          </a:xfrm>
          <a:custGeom>
            <a:avLst/>
            <a:gdLst/>
            <a:ahLst/>
            <a:cxnLst/>
            <a:rect l="l" t="t" r="r" b="b"/>
            <a:pathLst>
              <a:path w="3308350" h="2283460">
                <a:moveTo>
                  <a:pt x="0" y="0"/>
                </a:moveTo>
                <a:lnTo>
                  <a:pt x="0" y="2282952"/>
                </a:lnTo>
                <a:lnTo>
                  <a:pt x="3307842" y="2282952"/>
                </a:lnTo>
                <a:lnTo>
                  <a:pt x="3307842" y="0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2000" y="3443478"/>
            <a:ext cx="3291078" cy="2271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758951" y="3440429"/>
            <a:ext cx="3297554" cy="2277745"/>
          </a:xfrm>
          <a:custGeom>
            <a:avLst/>
            <a:gdLst/>
            <a:ahLst/>
            <a:cxnLst/>
            <a:rect l="l" t="t" r="r" b="b"/>
            <a:pathLst>
              <a:path w="3297554" h="2277745">
                <a:moveTo>
                  <a:pt x="0" y="0"/>
                </a:moveTo>
                <a:lnTo>
                  <a:pt x="0" y="2277618"/>
                </a:lnTo>
                <a:lnTo>
                  <a:pt x="3297174" y="2277618"/>
                </a:lnTo>
                <a:lnTo>
                  <a:pt x="3297174" y="0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03502" y="3101847"/>
            <a:ext cx="166116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defRPr/>
            </a:pPr>
            <a:r>
              <a:rPr sz="2000" kern="0" spc="-5" dirty="0">
                <a:solidFill>
                  <a:srgbClr val="CC0000"/>
                </a:solidFill>
                <a:latin typeface="Arial"/>
                <a:cs typeface="Arial"/>
              </a:rPr>
              <a:t>Weak</a:t>
            </a:r>
            <a:r>
              <a:rPr sz="2000" kern="0" spc="-7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2000" kern="0" spc="-10" dirty="0">
                <a:solidFill>
                  <a:srgbClr val="CC0000"/>
                </a:solidFill>
                <a:latin typeface="Arial"/>
                <a:cs typeface="Arial"/>
              </a:rPr>
              <a:t>features</a:t>
            </a:r>
            <a:endParaRPr sz="20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64021" y="3072129"/>
            <a:ext cx="175895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defRPr/>
            </a:pPr>
            <a:r>
              <a:rPr sz="2000" kern="0" spc="-10" dirty="0">
                <a:solidFill>
                  <a:srgbClr val="CC0000"/>
                </a:solidFill>
                <a:latin typeface="Arial"/>
                <a:cs typeface="Arial"/>
              </a:rPr>
              <a:t>Strong</a:t>
            </a:r>
            <a:r>
              <a:rPr sz="2000" kern="0" spc="-5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2000" kern="0" spc="-10" dirty="0">
                <a:solidFill>
                  <a:srgbClr val="CC0000"/>
                </a:solidFill>
                <a:latin typeface="Arial"/>
                <a:cs typeface="Arial"/>
              </a:rPr>
              <a:t>features</a:t>
            </a:r>
            <a:endParaRPr sz="20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2798" y="5856985"/>
            <a:ext cx="3798570" cy="498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defRPr/>
            </a:pPr>
            <a:r>
              <a:rPr sz="1600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Edge points at </a:t>
            </a:r>
            <a:r>
              <a:rPr sz="1600" kern="0" dirty="0">
                <a:solidFill>
                  <a:sysClr val="windowText" lastClr="000000"/>
                </a:solidFill>
                <a:latin typeface="Arial"/>
                <a:cs typeface="Arial"/>
              </a:rPr>
              <a:t>2 </a:t>
            </a:r>
            <a:r>
              <a:rPr sz="1600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scales and </a:t>
            </a:r>
            <a:r>
              <a:rPr sz="1600" kern="0" dirty="0">
                <a:solidFill>
                  <a:sysClr val="windowText" lastClr="000000"/>
                </a:solidFill>
                <a:latin typeface="Arial"/>
                <a:cs typeface="Arial"/>
              </a:rPr>
              <a:t>8 </a:t>
            </a:r>
            <a:r>
              <a:rPr sz="1600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orientations  (vocabulary size</a:t>
            </a:r>
            <a:r>
              <a:rPr sz="1600" kern="0" spc="-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00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16)</a:t>
            </a:r>
            <a:endParaRPr sz="1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38370" y="5856985"/>
            <a:ext cx="3945254" cy="742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defRPr/>
            </a:pPr>
            <a:r>
              <a:rPr sz="1600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SIFT descriptors of 16x16 patches sampled  on </a:t>
            </a:r>
            <a:r>
              <a:rPr sz="1600" kern="0" dirty="0">
                <a:solidFill>
                  <a:sysClr val="windowText" lastClr="000000"/>
                </a:solidFill>
                <a:latin typeface="Arial"/>
                <a:cs typeface="Arial"/>
              </a:rPr>
              <a:t>a </a:t>
            </a:r>
            <a:r>
              <a:rPr sz="1600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regular grid, quantized to form visual  vocabulary (size 200,</a:t>
            </a:r>
            <a:r>
              <a:rPr sz="1600" kern="0" spc="-7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00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400)</a:t>
            </a:r>
            <a:endParaRPr sz="1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36971" y="6581775"/>
            <a:ext cx="1802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92765" y="87376"/>
            <a:ext cx="9046280" cy="492443"/>
          </a:xfrm>
        </p:spPr>
        <p:txBody>
          <a:bodyPr>
            <a:normAutofit/>
          </a:bodyPr>
          <a:lstStyle/>
          <a:p>
            <a:pPr algn="ctr"/>
            <a:r>
              <a:rPr lang="en-US" spc="-10" dirty="0"/>
              <a:t>Feature</a:t>
            </a:r>
            <a:r>
              <a:rPr lang="en-US" spc="-40" dirty="0"/>
              <a:t> </a:t>
            </a:r>
            <a:r>
              <a:rPr lang="en-US" spc="-10" dirty="0"/>
              <a:t>extraction (on which BOW is based)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450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Place recognition</a:t>
            </a:r>
            <a:endParaRPr lang="en-US" altLang="en-US"/>
          </a:p>
        </p:txBody>
      </p:sp>
      <p:pic>
        <p:nvPicPr>
          <p:cNvPr id="2458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958975"/>
            <a:ext cx="893445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1673225" y="6161088"/>
            <a:ext cx="5797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Places Database [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3"/>
              </a:rPr>
              <a:t>Zhou et al. NIPS 2014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0439" y="6581001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714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 descr="C:\Documents and Settings\Derek Hoiem\My Documents\Classes\Spring10 - Computer Vision\figs\child_in_field_shuffled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352800"/>
            <a:ext cx="305117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What about</a:t>
            </a:r>
            <a:r>
              <a:rPr lang="zh-TW" altLang="en-US" dirty="0"/>
              <a:t> </a:t>
            </a:r>
            <a:r>
              <a:rPr lang="en-US" altLang="zh-TW" dirty="0"/>
              <a:t>spatial</a:t>
            </a:r>
            <a:r>
              <a:rPr lang="en-US" altLang="en-US" dirty="0"/>
              <a:t> layout?</a:t>
            </a:r>
          </a:p>
        </p:txBody>
      </p:sp>
      <p:pic>
        <p:nvPicPr>
          <p:cNvPr id="77828" name="Picture 2" descr="C:\Documents and Settings\Derek Hoiem\My Documents\Classes\Spring10 - Computer Vision\figs\child_in_fiel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219200"/>
            <a:ext cx="3049587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4" descr="C:\Documents and Settings\Derek Hoiem\My Documents\Classes\Spring10 - Computer Vision\figs\child_in_field_shuffled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00"/>
            <a:ext cx="305117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52800"/>
            <a:ext cx="25908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1" name="TextBox 8"/>
          <p:cNvSpPr txBox="1">
            <a:spLocks noChangeArrowheads="1"/>
          </p:cNvSpPr>
          <p:nvPr/>
        </p:nvSpPr>
        <p:spPr bwMode="auto">
          <a:xfrm>
            <a:off x="914400" y="6096000"/>
            <a:ext cx="708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Arial" panose="020B0604020202020204" pitchFamily="34" charset="0"/>
              </a:rPr>
              <a:t>All of these images have the same color histogram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05484" y="6581775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D.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Hoiem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162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Spatial pyramid</a:t>
            </a:r>
          </a:p>
        </p:txBody>
      </p:sp>
      <p:grpSp>
        <p:nvGrpSpPr>
          <p:cNvPr id="79875" name="Group 10"/>
          <p:cNvGrpSpPr>
            <a:grpSpLocks/>
          </p:cNvGrpSpPr>
          <p:nvPr/>
        </p:nvGrpSpPr>
        <p:grpSpPr bwMode="auto">
          <a:xfrm>
            <a:off x="1219200" y="1447800"/>
            <a:ext cx="6477000" cy="4262438"/>
            <a:chOff x="1219200" y="1447800"/>
            <a:chExt cx="6477000" cy="4262438"/>
          </a:xfrm>
        </p:grpSpPr>
        <p:pic>
          <p:nvPicPr>
            <p:cNvPr id="7987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447800"/>
              <a:ext cx="6477000" cy="426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 rot="16200000" flipH="1">
              <a:off x="2327276" y="3578225"/>
              <a:ext cx="4260850" cy="317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 flipH="1">
              <a:off x="1219200" y="3578225"/>
              <a:ext cx="6477000" cy="158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6200000" flipH="1">
              <a:off x="612775" y="3578225"/>
              <a:ext cx="4262438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0800000" flipH="1">
              <a:off x="1219200" y="4648200"/>
              <a:ext cx="6477000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0800000" flipH="1">
              <a:off x="1219200" y="2590800"/>
              <a:ext cx="6477000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6200000" flipH="1">
              <a:off x="3889375" y="3578225"/>
              <a:ext cx="4262438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876" name="TextBox 45"/>
          <p:cNvSpPr txBox="1">
            <a:spLocks noChangeArrowheads="1"/>
          </p:cNvSpPr>
          <p:nvPr/>
        </p:nvSpPr>
        <p:spPr bwMode="auto">
          <a:xfrm>
            <a:off x="1219200" y="5943600"/>
            <a:ext cx="630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prstClr val="black"/>
                </a:solidFill>
                <a:latin typeface="Arial" panose="020B0604020202020204" pitchFamily="34" charset="0"/>
              </a:rPr>
              <a:t>Compute histogram in each spatial bin</a:t>
            </a:r>
          </a:p>
        </p:txBody>
      </p:sp>
      <p:sp>
        <p:nvSpPr>
          <p:cNvPr id="79877" name="TextBox 9"/>
          <p:cNvSpPr txBox="1">
            <a:spLocks noChangeArrowheads="1"/>
          </p:cNvSpPr>
          <p:nvPr/>
        </p:nvSpPr>
        <p:spPr bwMode="auto">
          <a:xfrm>
            <a:off x="8164513" y="5881688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05484" y="6581775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D.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Hoiem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363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Spatial pyramid</a:t>
            </a:r>
          </a:p>
        </p:txBody>
      </p:sp>
      <p:pic>
        <p:nvPicPr>
          <p:cNvPr id="8192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3"/>
          <a:stretch>
            <a:fillRect/>
          </a:stretch>
        </p:blipFill>
        <p:spPr bwMode="auto">
          <a:xfrm>
            <a:off x="76200" y="990600"/>
            <a:ext cx="89916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1"/>
          <p:cNvSpPr>
            <a:spLocks noChangeArrowheads="1"/>
          </p:cNvSpPr>
          <p:nvPr/>
        </p:nvSpPr>
        <p:spPr bwMode="auto">
          <a:xfrm>
            <a:off x="2870200" y="6327775"/>
            <a:ext cx="340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prstClr val="black"/>
                </a:solidFill>
                <a:latin typeface="Arial" panose="020B0604020202020204" pitchFamily="34" charset="0"/>
              </a:rPr>
              <a:t>[</a:t>
            </a:r>
            <a:r>
              <a:rPr lang="en-US" altLang="en-US" sz="2000">
                <a:solidFill>
                  <a:prstClr val="black"/>
                </a:solidFill>
                <a:latin typeface="Arial" panose="020B0604020202020204" pitchFamily="34" charset="0"/>
                <a:hlinkClick r:id="rId5"/>
              </a:rPr>
              <a:t>Lazebnik et al. CVPR 2006</a:t>
            </a:r>
            <a:r>
              <a:rPr lang="en-US" altLang="en-US" sz="2000">
                <a:solidFill>
                  <a:prstClr val="black"/>
                </a:solidFill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05484" y="6581775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D.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Hoiem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545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95800" y="5986272"/>
            <a:ext cx="4190999" cy="6720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9072" y="4537202"/>
            <a:ext cx="680085" cy="1367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Level</a:t>
            </a:r>
            <a:r>
              <a:rPr sz="16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endParaRPr sz="16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39"/>
              </a:spcBef>
            </a:pPr>
            <a:endParaRPr sz="17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Level</a:t>
            </a:r>
            <a:r>
              <a:rPr sz="16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090"/>
              </a:spcBef>
            </a:pP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Level</a:t>
            </a:r>
            <a:r>
              <a:rPr sz="16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9072" y="2966019"/>
            <a:ext cx="1833880" cy="745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50600"/>
              </a:lnSpc>
            </a:pP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Feature histograms:  Level</a:t>
            </a:r>
            <a:r>
              <a:rPr sz="16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4800" y="5943600"/>
            <a:ext cx="8382000" cy="762000"/>
          </a:xfrm>
          <a:prstGeom prst="rect">
            <a:avLst/>
          </a:prstGeom>
          <a:ln w="25146">
            <a:solidFill>
              <a:srgbClr val="FF0000"/>
            </a:solidFill>
          </a:ln>
        </p:spPr>
        <p:txBody>
          <a:bodyPr vert="horz" wrap="square" lIns="0" tIns="7117" rIns="0" bIns="0" rtlCol="0">
            <a:spAutoFit/>
          </a:bodyPr>
          <a:lstStyle/>
          <a:p>
            <a:pPr>
              <a:spcBef>
                <a:spcPts val="56"/>
              </a:spcBef>
            </a:pPr>
            <a:endParaRPr sz="15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06045"/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Total weight (value of </a:t>
            </a:r>
            <a:r>
              <a:rPr sz="1600" i="1" spc="-5" dirty="0">
                <a:solidFill>
                  <a:prstClr val="black"/>
                </a:solidFill>
                <a:latin typeface="Arial"/>
                <a:cs typeface="Arial"/>
              </a:rPr>
              <a:t>pyramid match kernel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):</a:t>
            </a:r>
            <a:endParaRPr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40460">
              <a:lnSpc>
                <a:spcPct val="100000"/>
              </a:lnSpc>
            </a:pPr>
            <a:r>
              <a:rPr spc="-10" dirty="0"/>
              <a:t>Pyramid</a:t>
            </a:r>
            <a:r>
              <a:rPr spc="-45" dirty="0"/>
              <a:t> </a:t>
            </a:r>
            <a:r>
              <a:rPr spc="-10" dirty="0"/>
              <a:t>matching</a:t>
            </a:r>
          </a:p>
        </p:txBody>
      </p:sp>
      <p:sp>
        <p:nvSpPr>
          <p:cNvPr id="7" name="object 7"/>
          <p:cNvSpPr/>
          <p:nvPr/>
        </p:nvSpPr>
        <p:spPr>
          <a:xfrm>
            <a:off x="4687823" y="1219200"/>
            <a:ext cx="2017776" cy="13982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84776" y="1216152"/>
            <a:ext cx="2024380" cy="1404620"/>
          </a:xfrm>
          <a:custGeom>
            <a:avLst/>
            <a:gdLst/>
            <a:ahLst/>
            <a:cxnLst/>
            <a:rect l="l" t="t" r="r" b="b"/>
            <a:pathLst>
              <a:path w="2024379" h="1404620">
                <a:moveTo>
                  <a:pt x="0" y="0"/>
                </a:moveTo>
                <a:lnTo>
                  <a:pt x="0" y="1404365"/>
                </a:lnTo>
                <a:lnTo>
                  <a:pt x="2023872" y="1404365"/>
                </a:lnTo>
                <a:lnTo>
                  <a:pt x="2023872" y="0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62200" y="1219200"/>
            <a:ext cx="2017776" cy="13982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59151" y="1216152"/>
            <a:ext cx="2024380" cy="1404620"/>
          </a:xfrm>
          <a:custGeom>
            <a:avLst/>
            <a:gdLst/>
            <a:ahLst/>
            <a:cxnLst/>
            <a:rect l="l" t="t" r="r" b="b"/>
            <a:pathLst>
              <a:path w="2024379" h="1404620">
                <a:moveTo>
                  <a:pt x="0" y="0"/>
                </a:moveTo>
                <a:lnTo>
                  <a:pt x="0" y="1404365"/>
                </a:lnTo>
                <a:lnTo>
                  <a:pt x="2023872" y="1404365"/>
                </a:lnTo>
                <a:lnTo>
                  <a:pt x="2023872" y="0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0" y="606552"/>
            <a:ext cx="9144000" cy="551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73300"/>
            <a:r>
              <a:rPr lang="en-US" sz="1200" spc="-5" dirty="0">
                <a:solidFill>
                  <a:prstClr val="black"/>
                </a:solidFill>
                <a:latin typeface="Arial"/>
                <a:cs typeface="Arial"/>
              </a:rPr>
              <a:t>	    </a:t>
            </a:r>
            <a:r>
              <a:rPr sz="1200" spc="-5" dirty="0" err="1">
                <a:solidFill>
                  <a:prstClr val="black"/>
                </a:solidFill>
                <a:latin typeface="Arial"/>
                <a:cs typeface="Arial"/>
              </a:rPr>
              <a:t>Indyk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Thaper (2003), Grauman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Darrell</a:t>
            </a:r>
            <a:r>
              <a:rPr sz="12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(2005)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algn="ctr">
              <a:spcBef>
                <a:spcPts val="695"/>
              </a:spcBef>
            </a:pPr>
            <a:r>
              <a:rPr lang="en-US" dirty="0">
                <a:solidFill>
                  <a:srgbClr val="CC0000"/>
                </a:solidFill>
                <a:latin typeface="Arial"/>
                <a:cs typeface="Arial"/>
              </a:rPr>
              <a:t>Matching using pyramid and histogram intersection for some particular visual word: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9072" y="1838959"/>
            <a:ext cx="143510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Original</a:t>
            </a:r>
            <a:r>
              <a:rPr sz="16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images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2695194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096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330195" y="2743200"/>
            <a:ext cx="4985003" cy="31562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73999" y="6701027"/>
            <a:ext cx="13213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Adapted from L. </a:t>
            </a:r>
            <a:r>
              <a:rPr lang="en-US" sz="8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8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8686" y="1272337"/>
            <a:ext cx="3481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</a:rPr>
              <a:t>x</a:t>
            </a:r>
            <a:r>
              <a:rPr lang="en-US" baseline="-25000" dirty="0">
                <a:solidFill>
                  <a:prstClr val="black"/>
                </a:solidFill>
                <a:latin typeface="Book Antiqua" panose="02040602050305030304" pitchFamily="18" charset="0"/>
              </a:rPr>
              <a:t>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13714" y="1272337"/>
            <a:ext cx="338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Book Antiqua" panose="02040602050305030304" pitchFamily="18" charset="0"/>
              </a:rPr>
              <a:t>x</a:t>
            </a:r>
            <a:r>
              <a:rPr lang="en-US" baseline="-25000" dirty="0" err="1">
                <a:solidFill>
                  <a:prstClr val="black"/>
                </a:solidFill>
                <a:latin typeface="Book Antiqua" panose="02040602050305030304" pitchFamily="18" charset="0"/>
              </a:rPr>
              <a:t>j</a:t>
            </a:r>
            <a:endParaRPr lang="en-US" baseline="-250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1886" y="6137647"/>
            <a:ext cx="11321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</a:rPr>
              <a:t>K( x</a:t>
            </a:r>
            <a:r>
              <a:rPr lang="en-US" baseline="-25000" dirty="0">
                <a:solidFill>
                  <a:prstClr val="black"/>
                </a:solidFill>
                <a:latin typeface="Book Antiqua" panose="02040602050305030304" pitchFamily="18" charset="0"/>
              </a:rPr>
              <a:t>i </a:t>
            </a:r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Book Antiqua" panose="02040602050305030304" pitchFamily="18" charset="0"/>
              </a:rPr>
              <a:t>x</a:t>
            </a:r>
            <a:r>
              <a:rPr lang="en-US" baseline="-25000" dirty="0" err="1">
                <a:solidFill>
                  <a:prstClr val="black"/>
                </a:solidFill>
                <a:latin typeface="Book Antiqua" panose="02040602050305030304" pitchFamily="18" charset="0"/>
              </a:rPr>
              <a:t>j</a:t>
            </a:r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</a:rPr>
              <a:t> )</a:t>
            </a:r>
            <a:endParaRPr lang="en-US" baseline="-250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4126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2460">
              <a:lnSpc>
                <a:spcPct val="100000"/>
              </a:lnSpc>
            </a:pPr>
            <a:r>
              <a:rPr spc="-10" dirty="0"/>
              <a:t>Scene category dataset</a:t>
            </a:r>
          </a:p>
        </p:txBody>
      </p:sp>
      <p:sp>
        <p:nvSpPr>
          <p:cNvPr id="4" name="object 4"/>
          <p:cNvSpPr/>
          <p:nvPr/>
        </p:nvSpPr>
        <p:spPr>
          <a:xfrm>
            <a:off x="76200" y="1182623"/>
            <a:ext cx="8991600" cy="2322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14420" y="6410959"/>
            <a:ext cx="224980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Fei-Fei 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Perona:</a:t>
            </a:r>
            <a:r>
              <a:rPr sz="16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65.2%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70102" y="3544570"/>
            <a:ext cx="709168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5" dirty="0">
                <a:solidFill>
                  <a:srgbClr val="CC0000"/>
                </a:solidFill>
                <a:latin typeface="Arial"/>
                <a:cs typeface="Arial"/>
              </a:rPr>
              <a:t>Multi-class classification results (100 training </a:t>
            </a:r>
            <a:r>
              <a:rPr sz="2000" spc="-10" dirty="0">
                <a:solidFill>
                  <a:srgbClr val="CC0000"/>
                </a:solidFill>
                <a:latin typeface="Arial"/>
                <a:cs typeface="Arial"/>
              </a:rPr>
              <a:t>images </a:t>
            </a:r>
            <a:r>
              <a:rPr sz="2000" spc="-5" dirty="0">
                <a:solidFill>
                  <a:srgbClr val="CC0000"/>
                </a:solidFill>
                <a:latin typeface="Arial"/>
                <a:cs typeface="Arial"/>
              </a:rPr>
              <a:t>per</a:t>
            </a:r>
            <a:r>
              <a:rPr sz="2000" spc="14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CC0000"/>
                </a:solidFill>
                <a:latin typeface="Arial"/>
                <a:cs typeface="Arial"/>
              </a:rPr>
              <a:t>class)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70301" y="606552"/>
            <a:ext cx="3801110" cy="441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Fei-Fei &amp;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Perona (2005),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Oliva &amp;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Torralba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(2001)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ts val="590"/>
              </a:spcBef>
            </a:pPr>
            <a:r>
              <a:rPr sz="1200" b="1" dirty="0">
                <a:solidFill>
                  <a:prstClr val="black"/>
                </a:solidFill>
                <a:latin typeface="Courier New"/>
                <a:cs typeface="Courier New"/>
                <a:hlinkClick r:id="rId3"/>
              </a:rPr>
              <a:t>http://www-cvr.ai.uiuc.edu/ponce_grp/data</a:t>
            </a:r>
            <a:endParaRPr sz="1200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85800" y="3886200"/>
            <a:ext cx="7863078" cy="24940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89371" y="6581775"/>
            <a:ext cx="1649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9132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33422" y="609600"/>
            <a:ext cx="4165853" cy="419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7660">
              <a:lnSpc>
                <a:spcPct val="100000"/>
              </a:lnSpc>
            </a:pPr>
            <a:r>
              <a:rPr spc="-10" dirty="0"/>
              <a:t>Scene category</a:t>
            </a:r>
            <a:r>
              <a:rPr dirty="0"/>
              <a:t> </a:t>
            </a:r>
            <a:r>
              <a:rPr spc="-10" dirty="0"/>
              <a:t>confusions</a:t>
            </a:r>
          </a:p>
        </p:txBody>
      </p:sp>
      <p:sp>
        <p:nvSpPr>
          <p:cNvPr id="4" name="object 4"/>
          <p:cNvSpPr/>
          <p:nvPr/>
        </p:nvSpPr>
        <p:spPr>
          <a:xfrm>
            <a:off x="5867400" y="5181600"/>
            <a:ext cx="1752599" cy="12527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76400" y="5173979"/>
            <a:ext cx="1676399" cy="1257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57600" y="5181600"/>
            <a:ext cx="1905000" cy="12557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08502" y="4840223"/>
            <a:ext cx="227266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srgbClr val="CC0000"/>
                </a:solidFill>
                <a:latin typeface="Arial"/>
                <a:cs typeface="Arial"/>
              </a:rPr>
              <a:t>Difficult indoor</a:t>
            </a:r>
            <a:r>
              <a:rPr spc="-9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CC0000"/>
                </a:solidFill>
                <a:latin typeface="Arial"/>
                <a:cs typeface="Arial"/>
              </a:rPr>
              <a:t>images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33676" y="6490160"/>
            <a:ext cx="50673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10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tc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hen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67453" y="6490160"/>
            <a:ext cx="75946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10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living</a:t>
            </a:r>
            <a:r>
              <a:rPr sz="12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room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03964" y="6490160"/>
            <a:ext cx="6235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10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bedroom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89371" y="6581775"/>
            <a:ext cx="1649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08449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6000">
              <a:lnSpc>
                <a:spcPct val="100000"/>
              </a:lnSpc>
            </a:pPr>
            <a:r>
              <a:rPr spc="-10" dirty="0"/>
              <a:t>Caltech101</a:t>
            </a:r>
            <a:r>
              <a:rPr spc="-30" dirty="0"/>
              <a:t> </a:t>
            </a:r>
            <a:r>
              <a:rPr spc="-10" dirty="0"/>
              <a:t>dataset</a:t>
            </a:r>
          </a:p>
        </p:txBody>
      </p:sp>
      <p:sp>
        <p:nvSpPr>
          <p:cNvPr id="3" name="object 3"/>
          <p:cNvSpPr/>
          <p:nvPr/>
        </p:nvSpPr>
        <p:spPr>
          <a:xfrm>
            <a:off x="381000" y="1143000"/>
            <a:ext cx="982980" cy="1071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19605" y="1143000"/>
            <a:ext cx="1293113" cy="10713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54629" y="1143000"/>
            <a:ext cx="752094" cy="10713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69970" y="1143000"/>
            <a:ext cx="1484375" cy="10713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70447" y="1143000"/>
            <a:ext cx="1516380" cy="10713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1000" y="2286000"/>
            <a:ext cx="1112519" cy="10713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27497" y="1143000"/>
            <a:ext cx="660654" cy="10713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443978" y="1143000"/>
            <a:ext cx="1319022" cy="10713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68196" y="2286000"/>
            <a:ext cx="1135380" cy="10713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754629" y="2286000"/>
            <a:ext cx="800100" cy="10713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16452" y="2286000"/>
            <a:ext cx="1625346" cy="107137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34000" y="2286000"/>
            <a:ext cx="1352550" cy="107137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759702" y="2286000"/>
            <a:ext cx="609600" cy="107137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502652" y="2286000"/>
            <a:ext cx="1260347" cy="10713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46302" y="3620770"/>
            <a:ext cx="695198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5" dirty="0">
                <a:solidFill>
                  <a:srgbClr val="CC0000"/>
                </a:solidFill>
                <a:latin typeface="Arial"/>
                <a:cs typeface="Arial"/>
              </a:rPr>
              <a:t>Multi-class classification results (30 training </a:t>
            </a:r>
            <a:r>
              <a:rPr sz="2000" spc="-10" dirty="0">
                <a:solidFill>
                  <a:srgbClr val="CC0000"/>
                </a:solidFill>
                <a:latin typeface="Arial"/>
                <a:cs typeface="Arial"/>
              </a:rPr>
              <a:t>images </a:t>
            </a:r>
            <a:r>
              <a:rPr sz="2000" spc="-5" dirty="0">
                <a:solidFill>
                  <a:srgbClr val="CC0000"/>
                </a:solidFill>
                <a:latin typeface="Arial"/>
                <a:cs typeface="Arial"/>
              </a:rPr>
              <a:t>per</a:t>
            </a:r>
            <a:r>
              <a:rPr sz="2000" spc="14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CC0000"/>
                </a:solidFill>
                <a:latin typeface="Arial"/>
                <a:cs typeface="Arial"/>
              </a:rPr>
              <a:t>class)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92605" y="576071"/>
            <a:ext cx="6562725" cy="4260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85415"/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Fei-Fei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et al.</a:t>
            </a:r>
            <a:r>
              <a:rPr sz="1200"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(2004)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75"/>
              </a:spcBef>
            </a:pPr>
            <a:r>
              <a:rPr sz="1200" b="1" dirty="0">
                <a:solidFill>
                  <a:prstClr val="black"/>
                </a:solidFill>
                <a:latin typeface="Courier New"/>
                <a:cs typeface="Courier New"/>
                <a:hlinkClick r:id="rId16"/>
              </a:rPr>
              <a:t>http://www.vision.caltech.edu/Image_Datasets/Caltech101/Caltech101.html</a:t>
            </a:r>
            <a:endParaRPr sz="1200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38200" y="3953255"/>
            <a:ext cx="7508747" cy="253974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89371" y="6581775"/>
            <a:ext cx="1649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608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/>
              <a:t>Material recognition</a:t>
            </a:r>
          </a:p>
        </p:txBody>
      </p:sp>
      <p:grpSp>
        <p:nvGrpSpPr>
          <p:cNvPr id="30724" name="Group 5"/>
          <p:cNvGrpSpPr>
            <a:grpSpLocks/>
          </p:cNvGrpSpPr>
          <p:nvPr/>
        </p:nvGrpSpPr>
        <p:grpSpPr bwMode="auto">
          <a:xfrm>
            <a:off x="723900" y="1531938"/>
            <a:ext cx="7696200" cy="4670425"/>
            <a:chOff x="152401" y="1752600"/>
            <a:chExt cx="7896224" cy="4791075"/>
          </a:xfrm>
        </p:grpSpPr>
        <p:pic>
          <p:nvPicPr>
            <p:cNvPr id="30726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1" y="1752600"/>
              <a:ext cx="3939536" cy="479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7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2425" y="2667000"/>
              <a:ext cx="3886200" cy="387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2905125" y="6283325"/>
            <a:ext cx="3333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[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4"/>
              </a:rPr>
              <a:t>Bell et al. CVPR 2015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10439" y="6581001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9258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   y(x, \bfw) = w_0 + w_1 x + w_2 x^2 + \ldots + w_M x^M =&#10;    \sum_{j=0}^M w_j x^j&#10;\]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236"/>
  <p:tag name="PICTUREFILESIZE" val="725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}&#10;&amp; $\ln \lambda = - \infty$ &amp; $\ln \lambda = -18$ &amp; $\ln \lambda = 0$ \\ \hline &#10;$w_{ 0}^{\star}$ &amp;        0.35  &amp;       0.35  &amp;       0.13 \\&#10;$w_{ 1}^{\star}$ &amp;      232.37  &amp;       4.74  &amp;      -0.05 \\&#10;$w_{ 2}^{\star}$ &amp;    -5321.83  &amp;      -0.77  &amp;      -0.06 \\&#10;$w_{ 3}^{\star}$ &amp;    48568.31  &amp;     -31.97  &amp;      -0.05 \\&#10;$w_{ 4}^{\star}$ &amp;  -231639.30  &amp;      -3.89  &amp;      -0.03 \\&#10;$w_{ 5}^{\star}$ &amp;   640042.26  &amp;      55.28  &amp;      -0.02 \\&#10;$w_{ 6}^{\star}$ &amp;  -1061800.52  &amp;      41.32  &amp;      -0.01 \\&#10;$w_{ 7}^{\star}$ &amp;  1042400.18  &amp;     -45.95  &amp;      -0.00 \\&#10;$w_{ 8}^{\star}$ &amp;  -557682.99  &amp;     -91.53  &amp;       0.00 \\&#10;$w_{ 9}^{\star}$ &amp;   125201.43  &amp;      72.68  &amp;       0.01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93"/>
  <p:tag name="PICTUREFILESIZE" val="3309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ln \lambda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6"/>
  <p:tag name="PICTUREFILESIZE" val="123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E_{\rm RMS}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5"/>
  <p:tag name="PICTUREFILESIZE" val="16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E(\bfw) = \frac{1}{2} \sum_{n=1}^N \left\{ y(x_n, \bfw) - t_n&#10;    \right\}^2&#10;\]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35"/>
  <p:tag name="PICTUREFILESIZE" val="54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E_{\rm RMS} = \sqrt{2E(\bfw^\star)/N}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96"/>
  <p:tag name="PICTUREFILESIZE" val="357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N = 15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3"/>
  <p:tag name="PICTUREFILESIZE" val="15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N = 100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8"/>
  <p:tag name="PICTUREFILESIZE" val="15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usepackage{color}&#10;\begin{document}&#10;\[&#10;    \widetilde{E}(\bfw) = \frac{1}{2} \sum_{n=1}^N&#10;    \left\{ y(x_n, \bfw) - t_n \right\}^2&#10;    \color{red} + \frac{\lambda}{2} \| \bfw \|^2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79"/>
  <p:tag name="PICTUREFILESIZE" val="660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ln \lambda = -18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47"/>
  <p:tag name="PICTUREFILESIZE" val="165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ln \lambda = 0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5"/>
  <p:tag name="PICTUREFILESIZE" val="145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r}&#10;&amp; $M = 0$ &amp; $M = 1$ &amp; $M = 3$ &amp; $M = 9$ \\ \hline &#10;$w_{ 0}^{\star}$ &amp;        0.19  &amp;       0.82  &amp;       0.31  &amp;       0.35 \\&#10;$w_{ 1}^{\star}$ &amp;    &amp;      -1.27  &amp;       7.99  &amp;     232.37 \\&#10;$w_{ 2}^{\star}$ &amp;    &amp;   &amp;     -25.43  &amp;   -5321.83 \\&#10;$w_{ 3}^{\star}$ &amp;    &amp;   &amp;      17.37  &amp;   48568.31 \\&#10;$w_{ 4}^{\star}$ &amp;    &amp;   &amp;   &amp; -231639.30 \\&#10;$w_{ 5}^{\star}$ &amp;    &amp;   &amp;   &amp;  640042.26 \\&#10;$w_{ 6}^{\star}$ &amp;    &amp;   &amp;   &amp; -1061800.52 \\&#10;$w_{ 7}^{\star}$ &amp;    &amp;   &amp;   &amp; 1042400.18 \\&#10;$w_{ 8}^{\star}$ &amp;    &amp;   &amp;   &amp; -557682.99 \\&#10;$w_{ 9}^{\star}$ &amp;    &amp;   &amp;   &amp;  125201.43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11"/>
  <p:tag name="PICTUREFILESIZE" val="2751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e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6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1330</TotalTime>
  <Words>2929</Words>
  <Application>Microsoft Office PowerPoint</Application>
  <PresentationFormat>On-screen Show (4:3)</PresentationFormat>
  <Paragraphs>591</Paragraphs>
  <Slides>86</Slides>
  <Notes>45</Notes>
  <HiddenSlides>0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122" baseType="lpstr">
      <vt:lpstr>ＭＳ Ｐゴシック</vt:lpstr>
      <vt:lpstr>ＭＳ Ｐゴシック</vt:lpstr>
      <vt:lpstr>新細明體</vt:lpstr>
      <vt:lpstr>SimSun</vt:lpstr>
      <vt:lpstr>SimSun</vt:lpstr>
      <vt:lpstr>Arial</vt:lpstr>
      <vt:lpstr>Book Antiqua</vt:lpstr>
      <vt:lpstr>Calibri</vt:lpstr>
      <vt:lpstr>Cambria Math</vt:lpstr>
      <vt:lpstr>cmmi10</vt:lpstr>
      <vt:lpstr>cmr10</vt:lpstr>
      <vt:lpstr>Courier New</vt:lpstr>
      <vt:lpstr>Lucida Grande</vt:lpstr>
      <vt:lpstr>Symbol</vt:lpstr>
      <vt:lpstr>Tahoma</vt:lpstr>
      <vt:lpstr>Times</vt:lpstr>
      <vt:lpstr>times new roman</vt:lpstr>
      <vt:lpstr>times new roman</vt:lpstr>
      <vt:lpstr>Wingdings</vt:lpstr>
      <vt:lpstr>1_Office Theme</vt:lpstr>
      <vt:lpstr>2_Blank Presentation</vt:lpstr>
      <vt:lpstr>2_Default Design</vt:lpstr>
      <vt:lpstr>1_Blank Presentation</vt:lpstr>
      <vt:lpstr>3_Default Design</vt:lpstr>
      <vt:lpstr>1_Default Design</vt:lpstr>
      <vt:lpstr>5_Default Design</vt:lpstr>
      <vt:lpstr>16_Office Theme</vt:lpstr>
      <vt:lpstr>11_Default Design</vt:lpstr>
      <vt:lpstr>3_Blank Presentation</vt:lpstr>
      <vt:lpstr>test</vt:lpstr>
      <vt:lpstr>Lecture1 - Introduction - CP Fall 2010</vt:lpstr>
      <vt:lpstr>4_Blank Presentation</vt:lpstr>
      <vt:lpstr>5_Blank Presentation</vt:lpstr>
      <vt:lpstr>Office Theme</vt:lpstr>
      <vt:lpstr>17_Office Theme</vt:lpstr>
      <vt:lpstr>Equation</vt:lpstr>
      <vt:lpstr>CS 1674: Intro to Computer Vision Visual Recognition</vt:lpstr>
      <vt:lpstr>Plan for today</vt:lpstr>
      <vt:lpstr>Classification</vt:lpstr>
      <vt:lpstr>Classification</vt:lpstr>
      <vt:lpstr>Examples of image classification</vt:lpstr>
      <vt:lpstr>Examples of image classification</vt:lpstr>
      <vt:lpstr>Examples of image classification</vt:lpstr>
      <vt:lpstr>Examples of image classification</vt:lpstr>
      <vt:lpstr>Examples of image classification</vt:lpstr>
      <vt:lpstr>Examples of image classification</vt:lpstr>
      <vt:lpstr>Examples of image classification</vt:lpstr>
      <vt:lpstr>Recognition: A machine learning approach</vt:lpstr>
      <vt:lpstr>The machine learning framework</vt:lpstr>
      <vt:lpstr>The machine learning framework</vt:lpstr>
      <vt:lpstr>The old-school way</vt:lpstr>
      <vt:lpstr>The simplest classifier</vt:lpstr>
      <vt:lpstr>PowerPoint Presentation</vt:lpstr>
      <vt:lpstr>PowerPoint Presentation</vt:lpstr>
      <vt:lpstr>The Importance of Data</vt:lpstr>
      <vt:lpstr>Linear classifier</vt:lpstr>
      <vt:lpstr>Linear classifier</vt:lpstr>
      <vt:lpstr>Lines in R2</vt:lpstr>
      <vt:lpstr>Lines in R2</vt:lpstr>
      <vt:lpstr>Lines in R2</vt:lpstr>
      <vt:lpstr>Lines in R2</vt:lpstr>
      <vt:lpstr>Lines in R2</vt:lpstr>
      <vt:lpstr>Linear classifiers</vt:lpstr>
      <vt:lpstr>Support vector machines </vt:lpstr>
      <vt:lpstr>Support vector machines</vt:lpstr>
      <vt:lpstr>Support vector machines</vt:lpstr>
      <vt:lpstr>Support vector machines</vt:lpstr>
      <vt:lpstr>Finding the maximum margin line</vt:lpstr>
      <vt:lpstr>Finding the maximum margin line</vt:lpstr>
      <vt:lpstr>Finding the maximum margin line</vt:lpstr>
      <vt:lpstr>Inner product</vt:lpstr>
      <vt:lpstr>Nonlinear SVMs</vt:lpstr>
      <vt:lpstr>Nonlinear SVMs</vt:lpstr>
      <vt:lpstr>Nonlinear kernel: Example</vt:lpstr>
      <vt:lpstr>The “Kernel Trick”</vt:lpstr>
      <vt:lpstr>Examples of kernel functions</vt:lpstr>
      <vt:lpstr>Hard-margin SVMs</vt:lpstr>
      <vt:lpstr>Soft-margin SVMs</vt:lpstr>
      <vt:lpstr>What about multi-class SVMs?</vt:lpstr>
      <vt:lpstr>Multi-class problems</vt:lpstr>
      <vt:lpstr>Multi-class problems</vt:lpstr>
      <vt:lpstr>Using SVMs</vt:lpstr>
      <vt:lpstr>Example: Learning gender w/ SVMs</vt:lpstr>
      <vt:lpstr>Example: Learning gender w/ SVMs</vt:lpstr>
      <vt:lpstr>Example: Learning gender w/ SVMs</vt:lpstr>
      <vt:lpstr>Some SVM packages</vt:lpstr>
      <vt:lpstr>Linear classifiers vs nearest neighbors</vt:lpstr>
      <vt:lpstr>Training vs Testing</vt:lpstr>
      <vt:lpstr>Generalization</vt:lpstr>
      <vt:lpstr>Generalization</vt:lpstr>
      <vt:lpstr>Generalization</vt:lpstr>
      <vt:lpstr>Polynomial Curve Fitting </vt:lpstr>
      <vt:lpstr>Sum-of-Squares Error Function</vt:lpstr>
      <vt:lpstr>0th Order Polynomial</vt:lpstr>
      <vt:lpstr>1st Order Polynomial</vt:lpstr>
      <vt:lpstr>3rd Order Polynomial</vt:lpstr>
      <vt:lpstr>9th Order Polynomial</vt:lpstr>
      <vt:lpstr>Over-fitting</vt:lpstr>
      <vt:lpstr>Data Set Size: </vt:lpstr>
      <vt:lpstr>Data Set Size: </vt:lpstr>
      <vt:lpstr>Regularization</vt:lpstr>
      <vt:lpstr>Regularization: </vt:lpstr>
      <vt:lpstr>Regularization: </vt:lpstr>
      <vt:lpstr>Polynomial Coefficients   </vt:lpstr>
      <vt:lpstr>Polynomial Coefficients   </vt:lpstr>
      <vt:lpstr>Regularization:           vs. </vt:lpstr>
      <vt:lpstr>Training vs test error</vt:lpstr>
      <vt:lpstr>The effect of training set size</vt:lpstr>
      <vt:lpstr>Choosing the trade-off between bias and variance</vt:lpstr>
      <vt:lpstr>Summary</vt:lpstr>
      <vt:lpstr>Beyond Bags of Features: Spatial Pyramid Matching  for Recognizing Natural Scene Categories</vt:lpstr>
      <vt:lpstr>Scene category dataset</vt:lpstr>
      <vt:lpstr>Bag-of-words representation </vt:lpstr>
      <vt:lpstr>Image categorization with bag of words</vt:lpstr>
      <vt:lpstr>Feature extraction (on which BOW is based)</vt:lpstr>
      <vt:lpstr>What about spatial layout?</vt:lpstr>
      <vt:lpstr>Spatial pyramid</vt:lpstr>
      <vt:lpstr>Spatial pyramid</vt:lpstr>
      <vt:lpstr>Pyramid matching</vt:lpstr>
      <vt:lpstr>Scene category dataset</vt:lpstr>
      <vt:lpstr>Scene category confusions</vt:lpstr>
      <vt:lpstr>Caltech101 dataset</vt:lpstr>
    </vt:vector>
  </TitlesOfParts>
  <Company>University of Pittsburgh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2770: Computer Vision</dc:title>
  <dc:creator>Adriana I. Kovashka</dc:creator>
  <cp:lastModifiedBy>Adriana I. Kovashka</cp:lastModifiedBy>
  <cp:revision>110</cp:revision>
  <dcterms:created xsi:type="dcterms:W3CDTF">2015-04-17T19:15:42Z</dcterms:created>
  <dcterms:modified xsi:type="dcterms:W3CDTF">2018-03-15T13:58:11Z</dcterms:modified>
</cp:coreProperties>
</file>