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70" r:id="rId2"/>
    <p:sldMasterId id="2147484082" r:id="rId3"/>
    <p:sldMasterId id="2147484096" r:id="rId4"/>
    <p:sldMasterId id="2147484108" r:id="rId5"/>
    <p:sldMasterId id="2147484122" r:id="rId6"/>
    <p:sldMasterId id="2147484135" r:id="rId7"/>
    <p:sldMasterId id="2147484147" r:id="rId8"/>
  </p:sldMasterIdLst>
  <p:notesMasterIdLst>
    <p:notesMasterId r:id="rId72"/>
  </p:notesMasterIdLst>
  <p:sldIdLst>
    <p:sldId id="256" r:id="rId9"/>
    <p:sldId id="718" r:id="rId10"/>
    <p:sldId id="719" r:id="rId11"/>
    <p:sldId id="721" r:id="rId12"/>
    <p:sldId id="722" r:id="rId13"/>
    <p:sldId id="723" r:id="rId14"/>
    <p:sldId id="724" r:id="rId15"/>
    <p:sldId id="725" r:id="rId16"/>
    <p:sldId id="726" r:id="rId17"/>
    <p:sldId id="727" r:id="rId18"/>
    <p:sldId id="728" r:id="rId19"/>
    <p:sldId id="729" r:id="rId20"/>
    <p:sldId id="730" r:id="rId21"/>
    <p:sldId id="731" r:id="rId22"/>
    <p:sldId id="732" r:id="rId23"/>
    <p:sldId id="733" r:id="rId24"/>
    <p:sldId id="734" r:id="rId25"/>
    <p:sldId id="735" r:id="rId26"/>
    <p:sldId id="736" r:id="rId27"/>
    <p:sldId id="713" r:id="rId28"/>
    <p:sldId id="714" r:id="rId29"/>
    <p:sldId id="716" r:id="rId30"/>
    <p:sldId id="717" r:id="rId31"/>
    <p:sldId id="737" r:id="rId32"/>
    <p:sldId id="738" r:id="rId33"/>
    <p:sldId id="739" r:id="rId34"/>
    <p:sldId id="740" r:id="rId35"/>
    <p:sldId id="741" r:id="rId36"/>
    <p:sldId id="742" r:id="rId37"/>
    <p:sldId id="743" r:id="rId38"/>
    <p:sldId id="744" r:id="rId39"/>
    <p:sldId id="745" r:id="rId40"/>
    <p:sldId id="746" r:id="rId41"/>
    <p:sldId id="747" r:id="rId42"/>
    <p:sldId id="748" r:id="rId43"/>
    <p:sldId id="749" r:id="rId44"/>
    <p:sldId id="750" r:id="rId45"/>
    <p:sldId id="751" r:id="rId46"/>
    <p:sldId id="752" r:id="rId47"/>
    <p:sldId id="753" r:id="rId48"/>
    <p:sldId id="754" r:id="rId49"/>
    <p:sldId id="756" r:id="rId50"/>
    <p:sldId id="757" r:id="rId51"/>
    <p:sldId id="758" r:id="rId52"/>
    <p:sldId id="759" r:id="rId53"/>
    <p:sldId id="760" r:id="rId54"/>
    <p:sldId id="761" r:id="rId55"/>
    <p:sldId id="763" r:id="rId56"/>
    <p:sldId id="762" r:id="rId57"/>
    <p:sldId id="764" r:id="rId58"/>
    <p:sldId id="765" r:id="rId59"/>
    <p:sldId id="767" r:id="rId60"/>
    <p:sldId id="768" r:id="rId61"/>
    <p:sldId id="770" r:id="rId62"/>
    <p:sldId id="771" r:id="rId63"/>
    <p:sldId id="772" r:id="rId64"/>
    <p:sldId id="773" r:id="rId65"/>
    <p:sldId id="774" r:id="rId66"/>
    <p:sldId id="776" r:id="rId67"/>
    <p:sldId id="775" r:id="rId68"/>
    <p:sldId id="778" r:id="rId69"/>
    <p:sldId id="779" r:id="rId70"/>
    <p:sldId id="78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46.wmf"/><Relationship Id="rId4" Type="http://schemas.openxmlformats.org/officeDocument/2006/relationships/image" Target="../media/image6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AEFDB-45E2-4E86-AE4B-5B64AC2FA1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47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85045-302E-4E1C-A4CF-80357861CA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80050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C4B86-4A2A-45C6-950F-A7D1AF166CF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795603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7D8D2-AB69-4144-A436-7673414B241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119234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A44C5-1E4D-48CB-B287-FFAE3E27A7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52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A4098-A185-4946-AD28-C5C7F4584C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623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02308-F0EB-42E9-A947-7C4E84EE36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9"/>
            <a:ext cx="3886200" cy="792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63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84D92-B970-4FF7-B9AB-4B1FEFD14D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174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26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2608A-3875-485B-8782-4C841749B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3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C019D3-7ED4-46AA-9A22-239C018661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51567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79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99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6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9BFD9-F4ED-4E29-892B-0300869168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12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B987F-FE9B-4F68-8340-E620826449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83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92D1-A8B2-4B7E-89D4-85DDB95D4A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1AF09-0D4D-4903-A3F4-02203137307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12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2BFF5-C3ED-459F-AEE3-AA0D18A9D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37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30970-D0B8-49E0-93D3-DF692E3EC5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18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C6933-934E-4D07-8F9B-9DAEEBC082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77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E970D-5BD9-4E98-8023-ADF2C86957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3F7C7-083B-49EF-9F3E-E9726474C6C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467E4-D267-4206-A6A9-A934F9955A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8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BC2E8-87F2-42AB-989C-5CF1F70A5F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058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1B45E-1821-42CF-8D95-521D6065A6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49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0025B-E3EB-4A94-8127-E4B0CB3877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2628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0A4FB-9824-41CA-9B4C-C3C179B1ED1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07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1AFFA-C6A5-4A48-98F4-A2FED6D923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467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CEE37-8605-4A44-8CEC-B837146E19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7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88607-792B-490A-A7A3-DCBFAC5C38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Note: these points are in </a:t>
            </a:r>
            <a:r>
              <a:rPr lang="en-US" sz="1200" b="1" dirty="0">
                <a:solidFill>
                  <a:srgbClr val="000000"/>
                </a:solidFill>
              </a:rPr>
              <a:t>camera coordinate systems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29082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C2A6F-CC12-4544-8DAE-4A2CB593D69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11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8FA3A-94AA-495E-BEE7-F8511AF538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9012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47F13D-CDAE-4FED-B714-08C1AD86F4D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75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2BFF5-C3ED-459F-AEE3-AA0D18A9D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2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3FED-7E50-470B-BE2C-C84DAC8992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7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C379D-1FA9-4C5D-A2B4-CE2EC8405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5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05645-044F-4B4A-94E2-55817AD5F8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027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E3EEA-A503-4842-AD9D-99BBBCC1BC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6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1BEE6C-8003-487E-94AB-C8D250478A6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07275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93041-8037-4F08-ACAF-609C31AA62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43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01DF5E-0CD5-4AED-A742-0C998A588B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76801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BC1BC-018B-4752-8C88-D43E30D970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98988" cy="34496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6594"/>
            <a:ext cx="5085907" cy="4153158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3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EC9E4-6449-4780-BE8B-62299E17CD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774226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6C2C5-82E7-47D2-97FB-E2DE053A92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466952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96AAB-D4E7-4DB9-87F0-B173F9176A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51142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50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3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79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2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9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0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4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30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2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43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95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5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9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55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39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7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2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42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15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26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57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41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7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00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2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18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84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04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31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4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8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68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83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08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3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0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32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37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97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64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77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13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19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29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4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593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56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22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85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5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80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29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66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899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0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138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02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FB7BF-2808-4361-8350-510B5EEE2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50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AB43-20E6-4BB1-BBD9-598AB341A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11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2CF7F-68E3-4432-8D41-5EB7513FB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14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7144E-83E1-47C4-A72A-6E5030654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986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D6140-8190-4D33-9940-C112534A0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9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17DF-473A-4713-B357-68029A5981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0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134F-3A8E-4720-B8D2-277C891CF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49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E573-CF67-4D92-A1C8-381E4ADD6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9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00412-08E2-4459-AD37-6C64793E8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92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98FD-225E-4D3B-899B-D0BDAA65E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412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F821-B4DD-405B-BEA2-0AAF0C4B21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19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79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76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09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68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93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30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7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93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786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985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0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35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3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2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80AFB-120B-4A79-B96E-6FAB916DF0D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9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2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6.wmf"/><Relationship Id="rId17" Type="http://schemas.openxmlformats.org/officeDocument/2006/relationships/image" Target="../media/image19.gif"/><Relationship Id="rId2" Type="http://schemas.openxmlformats.org/officeDocument/2006/relationships/vmlDrawing" Target="../drawings/vmlDrawing4.vml"/><Relationship Id="rId16" Type="http://schemas.openxmlformats.org/officeDocument/2006/relationships/image" Target="../media/image18.wmf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5.wmf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4.wm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16.bin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9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26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8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29.bin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11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4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55.wm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57.wmf"/><Relationship Id="rId2" Type="http://schemas.openxmlformats.org/officeDocument/2006/relationships/vmlDrawing" Target="../drawings/vmlDrawing16.vml"/><Relationship Id="rId16" Type="http://schemas.openxmlformats.org/officeDocument/2006/relationships/oleObject" Target="../embeddings/oleObject40.bin"/><Relationship Id="rId1" Type="http://schemas.openxmlformats.org/officeDocument/2006/relationships/themeOverride" Target="../theme/themeOverride16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54.wmf"/><Relationship Id="rId5" Type="http://schemas.openxmlformats.org/officeDocument/2006/relationships/image" Target="../media/image49.jpeg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37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3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45.bin"/><Relationship Id="rId18" Type="http://schemas.openxmlformats.org/officeDocument/2006/relationships/oleObject" Target="../embeddings/oleObject47.bin"/><Relationship Id="rId3" Type="http://schemas.openxmlformats.org/officeDocument/2006/relationships/slideLayout" Target="../slideLayouts/slideLayout4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61.wmf"/><Relationship Id="rId17" Type="http://schemas.openxmlformats.org/officeDocument/2006/relationships/hyperlink" Target="http://www.cse.psu.edu/~rtc12/CSE486/lecture16.pdf" TargetMode="External"/><Relationship Id="rId2" Type="http://schemas.openxmlformats.org/officeDocument/2006/relationships/vmlDrawing" Target="../drawings/vmlDrawing17.vml"/><Relationship Id="rId16" Type="http://schemas.openxmlformats.org/officeDocument/2006/relationships/image" Target="../media/image63.wmf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60.wmf"/><Relationship Id="rId19" Type="http://schemas.openxmlformats.org/officeDocument/2006/relationships/image" Target="../media/image64.wmf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6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7.wm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9.jpeg"/><Relationship Id="rId12" Type="http://schemas.openxmlformats.org/officeDocument/2006/relationships/oleObject" Target="../embeddings/oleObject51.bin"/><Relationship Id="rId2" Type="http://schemas.openxmlformats.org/officeDocument/2006/relationships/vmlDrawing" Target="../drawings/vmlDrawing18.v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6.wmf"/><Relationship Id="rId11" Type="http://schemas.openxmlformats.org/officeDocument/2006/relationships/image" Target="../media/image66.wmf"/><Relationship Id="rId5" Type="http://schemas.openxmlformats.org/officeDocument/2006/relationships/oleObject" Target="../embeddings/oleObject48.bin"/><Relationship Id="rId10" Type="http://schemas.openxmlformats.org/officeDocument/2006/relationships/oleObject" Target="../embeddings/oleObject50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24.xml"/><Relationship Id="rId3" Type="http://schemas.openxmlformats.org/officeDocument/2006/relationships/tags" Target="../tags/tag3.xml"/><Relationship Id="rId21" Type="http://schemas.openxmlformats.org/officeDocument/2006/relationships/image" Target="../media/image68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vmlDrawing" Target="../drawings/vmlDrawing19.vml"/><Relationship Id="rId16" Type="http://schemas.openxmlformats.org/officeDocument/2006/relationships/tags" Target="../tags/tag16.xml"/><Relationship Id="rId20" Type="http://schemas.openxmlformats.org/officeDocument/2006/relationships/oleObject" Target="../embeddings/oleObject52.bin"/><Relationship Id="rId1" Type="http://schemas.openxmlformats.org/officeDocument/2006/relationships/themeOverride" Target="../theme/themeOverride23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69.png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2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oleObject" Target="../embeddings/oleObject5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2.wmf"/><Relationship Id="rId4" Type="http://schemas.openxmlformats.org/officeDocument/2006/relationships/image" Target="../media/image87.png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94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6.wmf"/><Relationship Id="rId12" Type="http://schemas.openxmlformats.org/officeDocument/2006/relationships/image" Target="../media/image98.wmf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4.bin"/><Relationship Id="rId11" Type="http://schemas.openxmlformats.org/officeDocument/2006/relationships/oleObject" Target="../embeddings/oleObject66.bin"/><Relationship Id="rId5" Type="http://schemas.openxmlformats.org/officeDocument/2006/relationships/image" Target="../media/image95.wmf"/><Relationship Id="rId10" Type="http://schemas.openxmlformats.org/officeDocument/2006/relationships/image" Target="../media/image97.wmf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5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0.wmf"/><Relationship Id="rId11" Type="http://schemas.openxmlformats.org/officeDocument/2006/relationships/image" Target="../media/image102.wmf"/><Relationship Id="rId5" Type="http://schemas.openxmlformats.org/officeDocument/2006/relationships/oleObject" Target="../embeddings/oleObject67.bin"/><Relationship Id="rId10" Type="http://schemas.openxmlformats.org/officeDocument/2006/relationships/oleObject" Target="../embeddings/oleObject69.bin"/><Relationship Id="rId4" Type="http://schemas.openxmlformats.org/officeDocument/2006/relationships/image" Target="../media/image103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06.png"/><Relationship Id="rId10" Type="http://schemas.openxmlformats.org/officeDocument/2006/relationships/oleObject" Target="../embeddings/oleObject73.bin"/><Relationship Id="rId4" Type="http://schemas.openxmlformats.org/officeDocument/2006/relationships/oleObject" Target="../embeddings/oleObject70.bin"/><Relationship Id="rId9" Type="http://schemas.openxmlformats.org/officeDocument/2006/relationships/image" Target="../media/image108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hyperlink" Target="http://www.csd.uwo.ca/~yuri/Papers/pami01.pdf" TargetMode="External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9.png"/><Relationship Id="rId5" Type="http://schemas.openxmlformats.org/officeDocument/2006/relationships/image" Target="../media/image106.png"/><Relationship Id="rId4" Type="http://schemas.openxmlformats.org/officeDocument/2006/relationships/oleObject" Target="../embeddings/oleObject7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phototour.cs.washington.edu/Photo_Tourism.pdf" TargetMode="External"/><Relationship Id="rId1" Type="http://schemas.openxmlformats.org/officeDocument/2006/relationships/slideLayout" Target="../slideLayouts/slideLayout89.xml"/><Relationship Id="rId4" Type="http://schemas.openxmlformats.org/officeDocument/2006/relationships/hyperlink" Target="http://phototour.cs.washington.edu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7" Type="http://schemas.openxmlformats.org/officeDocument/2006/relationships/image" Target="../media/image111.png"/><Relationship Id="rId2" Type="http://schemas.microsoft.com/office/2007/relationships/media" Target="../media/media1.avi"/><Relationship Id="rId1" Type="http://schemas.openxmlformats.org/officeDocument/2006/relationships/themeOverride" Target="../theme/themeOverride28.xml"/><Relationship Id="rId6" Type="http://schemas.openxmlformats.org/officeDocument/2006/relationships/hyperlink" Target="http://www.iansimon.org/papers/rome_paper.pdf" TargetMode="External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</a:t>
            </a:r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1674: Intro to Computer </a:t>
            </a:r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Geometric Transformations and Multiple Views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</a:t>
            </a:r>
            <a:r>
              <a:rPr lang="en-US" sz="3600" dirty="0" smtClean="0">
                <a:solidFill>
                  <a:schemeClr val="tx1"/>
                </a:solidFill>
              </a:rPr>
              <a:t>22, </a:t>
            </a:r>
            <a:r>
              <a:rPr lang="en-US" sz="3600" dirty="0">
                <a:solidFill>
                  <a:schemeClr val="tx1"/>
                </a:solidFill>
              </a:rPr>
              <a:t>2018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0335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837113" y="138430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80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138430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3"/>
          <p:cNvGraphicFramePr>
            <a:graphicFrameLocks noChangeAspect="1"/>
          </p:cNvGraphicFramePr>
          <p:nvPr>
            <p:extLst/>
          </p:nvPr>
        </p:nvGraphicFramePr>
        <p:xfrm>
          <a:off x="2878931" y="3458791"/>
          <a:ext cx="338772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81" name="Equation" r:id="rId5" imgW="1130040" imgH="457200" progId="Equation.3">
                  <p:embed/>
                </p:oleObj>
              </mc:Choice>
              <mc:Fallback>
                <p:oleObj name="Equation" r:id="rId5" imgW="1130040" imgH="457200" progId="Equation.3">
                  <p:embed/>
                  <p:pic>
                    <p:nvPicPr>
                      <p:cNvPr id="7178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931" y="3458791"/>
                        <a:ext cx="3387725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668713" y="4851400"/>
            <a:ext cx="2336800" cy="685800"/>
            <a:chOff x="4767263" y="4908550"/>
            <a:chExt cx="2336800" cy="685800"/>
          </a:xfrm>
        </p:grpSpPr>
        <p:sp>
          <p:nvSpPr>
            <p:cNvPr id="717830" name="AutoShape 6"/>
            <p:cNvSpPr>
              <a:spLocks/>
            </p:cNvSpPr>
            <p:nvPr/>
          </p:nvSpPr>
          <p:spPr bwMode="auto">
            <a:xfrm rot="16200000">
              <a:off x="5811838" y="4413250"/>
              <a:ext cx="228600" cy="1219200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831" name="Text Box 7"/>
            <p:cNvSpPr txBox="1">
              <a:spLocks noChangeArrowheads="1"/>
            </p:cNvSpPr>
            <p:nvPr/>
          </p:nvSpPr>
          <p:spPr bwMode="auto">
            <a:xfrm>
              <a:off x="4767263" y="5137150"/>
              <a:ext cx="2336800" cy="4572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scaling matrix S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/>
          </p:nvPr>
        </p:nvGraphicFramePr>
        <p:xfrm>
          <a:off x="2882194" y="3423527"/>
          <a:ext cx="3367659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82" name="Equation" r:id="rId7" imgW="1091880" imgH="469800" progId="Equation.3">
                  <p:embed/>
                </p:oleObj>
              </mc:Choice>
              <mc:Fallback>
                <p:oleObj name="Equation" r:id="rId7" imgW="1091880" imgH="469800" progId="Equation.3">
                  <p:embed/>
                  <p:pic>
                    <p:nvPicPr>
                      <p:cNvPr id="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194" y="3423527"/>
                        <a:ext cx="3367659" cy="1408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71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2D Linear transformations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2443163"/>
            <a:ext cx="7770812" cy="47879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Only linear 2D transformations can be represented with a 2x2 matrix.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Scale,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Mirror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074988" y="1092200"/>
          <a:ext cx="2773362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6" name="Equation" r:id="rId4" imgW="1117440" imgH="457200" progId="Equation.3">
                  <p:embed/>
                </p:oleObj>
              </mc:Choice>
              <mc:Fallback>
                <p:oleObj name="Equation" r:id="rId4" imgW="1117440" imgH="45720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988" y="1092200"/>
                        <a:ext cx="2773362" cy="1131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4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ext Box 4"/>
          <p:cNvSpPr txBox="1">
            <a:spLocks noChangeArrowheads="1"/>
          </p:cNvSpPr>
          <p:nvPr/>
        </p:nvSpPr>
        <p:spPr bwMode="auto">
          <a:xfrm>
            <a:off x="838200" y="3055938"/>
            <a:ext cx="70070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Rotate around (0,0)? (see hidden slide)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43000" y="3649663"/>
          <a:ext cx="32242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6" name="Equation" r:id="rId5" imgW="1459866" imgH="355446" progId="Equation.3">
                  <p:embed/>
                </p:oleObj>
              </mc:Choice>
              <mc:Fallback>
                <p:oleObj name="Equation" r:id="rId5" imgW="1459866" imgH="355446" progId="Equation.3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49663"/>
                        <a:ext cx="3224213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2" name="Object 3"/>
          <p:cNvGraphicFramePr>
            <a:graphicFrameLocks noChangeAspect="1"/>
          </p:cNvGraphicFramePr>
          <p:nvPr/>
        </p:nvGraphicFramePr>
        <p:xfrm>
          <a:off x="5016500" y="3594100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7" name="Equation" r:id="rId7" imgW="1701800" imgH="457200" progId="Equation.3">
                  <p:embed/>
                </p:oleObj>
              </mc:Choice>
              <mc:Fallback>
                <p:oleObj name="Equation" r:id="rId7" imgW="1701800" imgH="457200" progId="Equation.3">
                  <p:embed/>
                  <p:pic>
                    <p:nvPicPr>
                      <p:cNvPr id="7260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594100"/>
                        <a:ext cx="3454400" cy="93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Text Box 7"/>
          <p:cNvSpPr txBox="1">
            <a:spLocks noChangeArrowheads="1"/>
          </p:cNvSpPr>
          <p:nvPr/>
        </p:nvSpPr>
        <p:spPr bwMode="auto">
          <a:xfrm>
            <a:off x="838200" y="4721225"/>
            <a:ext cx="1677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Shear?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101725" y="5311775"/>
          <a:ext cx="2101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8" name="Equation" r:id="rId9" imgW="952500" imgH="457200" progId="Equation.3">
                  <p:embed/>
                </p:oleObj>
              </mc:Choice>
              <mc:Fallback>
                <p:oleObj name="Equation" r:id="rId9" imgW="952500" imgH="457200" progId="Equation.3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311775"/>
                        <a:ext cx="210185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5" name="Object 5"/>
          <p:cNvGraphicFramePr>
            <a:graphicFrameLocks noChangeAspect="1"/>
          </p:cNvGraphicFramePr>
          <p:nvPr/>
        </p:nvGraphicFramePr>
        <p:xfrm>
          <a:off x="5046663" y="5241925"/>
          <a:ext cx="324961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9" name="Equation" r:id="rId11" imgW="1384300" imgH="482600" progId="Equation.3">
                  <p:embed/>
                </p:oleObj>
              </mc:Choice>
              <mc:Fallback>
                <p:oleObj name="Equation" r:id="rId11" imgW="1384300" imgH="482600" progId="Equation.3">
                  <p:embed/>
                  <p:pic>
                    <p:nvPicPr>
                      <p:cNvPr id="7260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663" y="5241925"/>
                        <a:ext cx="3249612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Text Box 7"/>
          <p:cNvSpPr txBox="1">
            <a:spLocks noChangeArrowheads="1"/>
          </p:cNvSpPr>
          <p:nvPr/>
        </p:nvSpPr>
        <p:spPr bwMode="auto">
          <a:xfrm>
            <a:off x="841248" y="1165225"/>
            <a:ext cx="2124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Scaling?</a:t>
            </a:r>
          </a:p>
        </p:txBody>
      </p:sp>
      <p:graphicFrame>
        <p:nvGraphicFramePr>
          <p:cNvPr id="4102" name="Object 4"/>
          <p:cNvGraphicFramePr>
            <a:graphicFrameLocks noChangeAspect="1"/>
          </p:cNvGraphicFramePr>
          <p:nvPr/>
        </p:nvGraphicFramePr>
        <p:xfrm>
          <a:off x="1220788" y="1616075"/>
          <a:ext cx="1631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0" name="Equation" r:id="rId13" imgW="647419" imgH="482391" progId="Equation.3">
                  <p:embed/>
                </p:oleObj>
              </mc:Choice>
              <mc:Fallback>
                <p:oleObj name="Equation" r:id="rId13" imgW="647419" imgH="482391" progId="Equation.3">
                  <p:embed/>
                  <p:pic>
                    <p:nvPicPr>
                      <p:cNvPr id="410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1616075"/>
                        <a:ext cx="1631950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001" name="Object 5"/>
          <p:cNvGraphicFramePr>
            <a:graphicFrameLocks noChangeAspect="1"/>
          </p:cNvGraphicFramePr>
          <p:nvPr/>
        </p:nvGraphicFramePr>
        <p:xfrm>
          <a:off x="4973638" y="1566863"/>
          <a:ext cx="28479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1" name="Equation" r:id="rId15" imgW="1231366" imgH="482391" progId="Equation.3">
                  <p:embed/>
                </p:oleObj>
              </mc:Choice>
              <mc:Fallback>
                <p:oleObj name="Equation" r:id="rId15" imgW="1231366" imgH="482391" progId="Equation.3">
                  <p:embed/>
                  <p:pic>
                    <p:nvPicPr>
                      <p:cNvPr id="7250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1566863"/>
                        <a:ext cx="2847975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43" name="Picture 63" descr="https://www.siggraph.org/education/materials/HyperGraph/modeling/mod_tran/2dshear1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63" y="4831879"/>
            <a:ext cx="1959525" cy="3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6509" y="6611779"/>
            <a:ext cx="5836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Fig. from https://www.siggraph.org/education/materials/HyperGraph/modeling/mod_tran/2dshear.htm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316884" cy="838200"/>
          </a:xfrm>
        </p:spPr>
        <p:txBody>
          <a:bodyPr/>
          <a:lstStyle/>
          <a:p>
            <a:r>
              <a:rPr lang="en-US" sz="3200" dirty="0"/>
              <a:t>What transforms can we write w/ 2x2 matrix?</a:t>
            </a:r>
          </a:p>
        </p:txBody>
      </p:sp>
    </p:spTree>
    <p:extLst>
      <p:ext uri="{BB962C8B-B14F-4D97-AF65-F5344CB8AC3E}">
        <p14:creationId xmlns:p14="http://schemas.microsoft.com/office/powerpoint/2010/main" val="3967956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914128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 coordinates…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= r sin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= r sin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 Identity…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– r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= r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+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Substitute…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x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) - 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y’ = x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 + 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itchFamily="18" charset="2"/>
                </a:rPr>
                <a:t>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015514" cy="838200"/>
          </a:xfrm>
        </p:spPr>
        <p:txBody>
          <a:bodyPr/>
          <a:lstStyle/>
          <a:p>
            <a:r>
              <a:rPr lang="en-US" dirty="0" smtClean="0"/>
              <a:t>EXTRA: How </a:t>
            </a:r>
            <a:r>
              <a:rPr lang="en-US" dirty="0"/>
              <a:t>to write 2-D rotation</a:t>
            </a:r>
          </a:p>
        </p:txBody>
      </p:sp>
    </p:spTree>
    <p:extLst>
      <p:ext uri="{BB962C8B-B14F-4D97-AF65-F5344CB8AC3E}">
        <p14:creationId xmlns:p14="http://schemas.microsoft.com/office/powerpoint/2010/main" val="49446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4"/>
          <p:cNvSpPr txBox="1">
            <a:spLocks noChangeArrowheads="1"/>
          </p:cNvSpPr>
          <p:nvPr/>
        </p:nvSpPr>
        <p:spPr bwMode="auto">
          <a:xfrm>
            <a:off x="841248" y="1161288"/>
            <a:ext cx="3489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Mirror about Y axis?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/>
          </p:nvPr>
        </p:nvGraphicFramePr>
        <p:xfrm>
          <a:off x="1219200" y="1819044"/>
          <a:ext cx="100965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0" name="Equation" r:id="rId4" imgW="457002" imgH="355446" progId="Equation.3">
                  <p:embed/>
                </p:oleObj>
              </mc:Choice>
              <mc:Fallback>
                <p:oleObj name="Equation" r:id="rId4" imgW="457002" imgH="355446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19044"/>
                        <a:ext cx="1009650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>
            <p:extLst/>
          </p:nvPr>
        </p:nvGraphicFramePr>
        <p:xfrm>
          <a:off x="4572000" y="1687282"/>
          <a:ext cx="2971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1" name="Equation" r:id="rId6" imgW="1168400" imgH="381000" progId="Equation.3">
                  <p:embed/>
                </p:oleObj>
              </mc:Choice>
              <mc:Fallback>
                <p:oleObj name="Equation" r:id="rId6" imgW="1168400" imgH="381000" progId="Equation.3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87282"/>
                        <a:ext cx="2971800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838200" y="3054096"/>
            <a:ext cx="3105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Mirror over (0,0)?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>
            <p:extLst/>
          </p:nvPr>
        </p:nvGraphicFramePr>
        <p:xfrm>
          <a:off x="1295400" y="3800244"/>
          <a:ext cx="103663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2" name="Equation" r:id="rId8" imgW="469696" imgH="355446" progId="Equation.3">
                  <p:embed/>
                </p:oleObj>
              </mc:Choice>
              <mc:Fallback>
                <p:oleObj name="Equation" r:id="rId8" imgW="469696" imgH="355446" progId="Equation.3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800244"/>
                        <a:ext cx="1036638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/>
          <p:cNvGraphicFramePr>
            <a:graphicFrameLocks noChangeAspect="1"/>
          </p:cNvGraphicFramePr>
          <p:nvPr>
            <p:extLst/>
          </p:nvPr>
        </p:nvGraphicFramePr>
        <p:xfrm>
          <a:off x="4575175" y="3690707"/>
          <a:ext cx="3197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3" name="Equation" r:id="rId10" imgW="1257300" imgH="381000" progId="Equation.3">
                  <p:embed/>
                </p:oleObj>
              </mc:Choice>
              <mc:Fallback>
                <p:oleObj name="Equation" r:id="rId10" imgW="1257300" imgH="381000" progId="Equation.3">
                  <p:embed/>
                  <p:pic>
                    <p:nvPicPr>
                      <p:cNvPr id="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3690707"/>
                        <a:ext cx="3197225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 Box 4"/>
          <p:cNvSpPr txBox="1">
            <a:spLocks noChangeArrowheads="1"/>
          </p:cNvSpPr>
          <p:nvPr/>
        </p:nvSpPr>
        <p:spPr bwMode="auto">
          <a:xfrm>
            <a:off x="841248" y="4718304"/>
            <a:ext cx="2400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Translation?</a:t>
            </a:r>
          </a:p>
        </p:txBody>
      </p:sp>
      <p:graphicFrame>
        <p:nvGraphicFramePr>
          <p:cNvPr id="5126" name="Object 2"/>
          <p:cNvGraphicFramePr>
            <a:graphicFrameLocks noChangeAspect="1"/>
          </p:cNvGraphicFramePr>
          <p:nvPr>
            <p:extLst/>
          </p:nvPr>
        </p:nvGraphicFramePr>
        <p:xfrm>
          <a:off x="1427163" y="5432194"/>
          <a:ext cx="14255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4" name="Equation" r:id="rId12" imgW="647700" imgH="457200" progId="Equation.3">
                  <p:embed/>
                </p:oleObj>
              </mc:Choice>
              <mc:Fallback>
                <p:oleObj name="Equation" r:id="rId12" imgW="647700" imgH="457200" progId="Equation.3">
                  <p:embed/>
                  <p:pic>
                    <p:nvPicPr>
                      <p:cNvPr id="51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5432194"/>
                        <a:ext cx="1425575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35513" y="5640157"/>
            <a:ext cx="1774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CAN’T DO!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685799" y="76200"/>
            <a:ext cx="8291945" cy="838200"/>
          </a:xfrm>
        </p:spPr>
        <p:txBody>
          <a:bodyPr/>
          <a:lstStyle/>
          <a:p>
            <a:r>
              <a:rPr lang="en-US" sz="3200" dirty="0"/>
              <a:t>What transforms can we write w/ 2x2 matrix?</a:t>
            </a:r>
          </a:p>
        </p:txBody>
      </p:sp>
    </p:spTree>
    <p:extLst>
      <p:ext uri="{BB962C8B-B14F-4D97-AF65-F5344CB8AC3E}">
        <p14:creationId xmlns:p14="http://schemas.microsoft.com/office/powerpoint/2010/main" val="1494855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25926" y="3184525"/>
            <a:ext cx="262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homogeneous image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Converting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homogeneous coordinates</a:t>
            </a:r>
          </a:p>
        </p:txBody>
      </p:sp>
      <p:pic>
        <p:nvPicPr>
          <p:cNvPr id="2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2033588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convert to homogeneous coordinates: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Homogeneous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Object 2"/>
          <p:cNvGraphicFramePr>
            <a:graphicFrameLocks noChangeAspect="1"/>
          </p:cNvGraphicFramePr>
          <p:nvPr>
            <p:extLst/>
          </p:nvPr>
        </p:nvGraphicFramePr>
        <p:xfrm>
          <a:off x="2792290" y="1977904"/>
          <a:ext cx="3649663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6" name="Equation" r:id="rId3" imgW="1904760" imgH="736560" progId="Equation.3">
                  <p:embed/>
                </p:oleObj>
              </mc:Choice>
              <mc:Fallback>
                <p:oleObj name="Equation" r:id="rId3" imgW="1904760" imgH="736560" progId="Equation.3">
                  <p:embed/>
                  <p:pic>
                    <p:nvPicPr>
                      <p:cNvPr id="5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290" y="1977904"/>
                        <a:ext cx="3649663" cy="1411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Translation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747963" y="1981200"/>
          <a:ext cx="3722687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7" name="Equation" r:id="rId5" imgW="1943100" imgH="736600" progId="Equation.3">
                  <p:embed/>
                </p:oleObj>
              </mc:Choice>
              <mc:Fallback>
                <p:oleObj name="Equation" r:id="rId5" imgW="1943100" imgH="736600" progId="Equation.3">
                  <p:embed/>
                  <p:pic>
                    <p:nvPicPr>
                      <p:cNvPr id="921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963" y="1981200"/>
                        <a:ext cx="3722687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3363" y="3830638"/>
            <a:ext cx="2541587" cy="2287587"/>
            <a:chOff x="816" y="2208"/>
            <a:chExt cx="1920" cy="1728"/>
          </a:xfrm>
        </p:grpSpPr>
        <p:sp>
          <p:nvSpPr>
            <p:cNvPr id="9255" name="Line 6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6" name="Line 7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7" name="Line 8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8" name="Line 9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9" name="Line 10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0" name="Line 11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1" name="Line 12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2" name="Line 13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3" name="Line 14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4" name="Line 15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5" name="Line 16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6" name="Line 17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7" name="Line 18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8" name="Line 19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9" name="Line 20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0" name="Line 21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1" name="Line 22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2" name="Line 23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328863" y="4719638"/>
            <a:ext cx="763587" cy="890587"/>
            <a:chOff x="1440" y="2928"/>
            <a:chExt cx="576" cy="672"/>
          </a:xfrm>
        </p:grpSpPr>
        <p:sp>
          <p:nvSpPr>
            <p:cNvPr id="9252" name="Freeform 25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53" name="Rectangle 26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54" name="Freeform 27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316538" y="3830638"/>
            <a:ext cx="2541587" cy="2287587"/>
            <a:chOff x="816" y="2208"/>
            <a:chExt cx="1920" cy="1728"/>
          </a:xfrm>
        </p:grpSpPr>
        <p:sp>
          <p:nvSpPr>
            <p:cNvPr id="9234" name="Line 29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5" name="Line 30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6" name="Line 31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8" name="Line 33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9" name="Line 34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0" name="Line 35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1" name="Line 36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2" name="Line 37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3" name="Line 38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4" name="Line 39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5" name="Line 40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6" name="Line 41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7" name="Line 42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8" name="Line 43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9" name="Line 44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0" name="Line 45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1" name="Line 46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223" name="AutoShape 47"/>
          <p:cNvSpPr>
            <a:spLocks noChangeArrowheads="1"/>
          </p:cNvSpPr>
          <p:nvPr/>
        </p:nvSpPr>
        <p:spPr bwMode="auto">
          <a:xfrm>
            <a:off x="4298950" y="4846638"/>
            <a:ext cx="636588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4" name="Text Box 48"/>
          <p:cNvSpPr txBox="1">
            <a:spLocks noChangeArrowheads="1"/>
          </p:cNvSpPr>
          <p:nvPr/>
        </p:nvSpPr>
        <p:spPr bwMode="auto">
          <a:xfrm>
            <a:off x="4252913" y="5097463"/>
            <a:ext cx="750887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= 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=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6651625" y="4516438"/>
            <a:ext cx="763588" cy="890587"/>
            <a:chOff x="1440" y="2928"/>
            <a:chExt cx="576" cy="672"/>
          </a:xfrm>
        </p:grpSpPr>
        <p:sp>
          <p:nvSpPr>
            <p:cNvPr id="9231" name="Freeform 50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32" name="Rectangle 51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33" name="Freeform 52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9226" name="AutoShape 53"/>
          <p:cNvSpPr>
            <a:spLocks noChangeArrowheads="1"/>
          </p:cNvSpPr>
          <p:nvPr/>
        </p:nvSpPr>
        <p:spPr bwMode="auto">
          <a:xfrm>
            <a:off x="5776913" y="160337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7" name="AutoShape 54"/>
          <p:cNvSpPr>
            <a:spLocks noChangeArrowheads="1"/>
          </p:cNvSpPr>
          <p:nvPr/>
        </p:nvSpPr>
        <p:spPr bwMode="auto">
          <a:xfrm>
            <a:off x="4791075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8" name="AutoShape 55"/>
          <p:cNvSpPr>
            <a:spLocks noChangeArrowheads="1"/>
          </p:cNvSpPr>
          <p:nvPr/>
        </p:nvSpPr>
        <p:spPr bwMode="auto">
          <a:xfrm>
            <a:off x="2855913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9" name="Rectangle 57"/>
          <p:cNvSpPr>
            <a:spLocks noChangeArrowheads="1"/>
          </p:cNvSpPr>
          <p:nvPr/>
        </p:nvSpPr>
        <p:spPr bwMode="auto">
          <a:xfrm>
            <a:off x="2381250" y="982663"/>
            <a:ext cx="390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Homogeneous Coordinates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2675" y="5332873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(2, 1)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665385" y="5118614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(4, 2)</a:t>
            </a:r>
          </a:p>
        </p:txBody>
      </p:sp>
    </p:spTree>
    <p:extLst>
      <p:ext uri="{BB962C8B-B14F-4D97-AF65-F5344CB8AC3E}">
        <p14:creationId xmlns:p14="http://schemas.microsoft.com/office/powerpoint/2010/main" val="4111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Maps lines to lines, 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2" name="Equation" r:id="rId4" imgW="1384300" imgH="711200" progId="Equation.3">
                  <p:embed/>
                </p:oleObj>
              </mc:Choice>
              <mc:Fallback>
                <p:oleObj name="Equation" r:id="rId4" imgW="1384300" imgH="71120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299984" y="5607408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-1318191">
            <a:off x="4311222" y="5455008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3909584" y="5683608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18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8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9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40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82435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41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82435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681538" y="4706938"/>
            <a:ext cx="2811462" cy="14970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515350" y="4633913"/>
            <a:ext cx="365125" cy="16795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4117975"/>
            <a:ext cx="77724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How many matches (correspondence pairs) do we need to solve for the transformation parameters?</a:t>
            </a:r>
          </a:p>
          <a:p>
            <a:pPr>
              <a:buFontTx/>
              <a:buChar char="•"/>
            </a:pPr>
            <a:r>
              <a:rPr lang="en-US" dirty="0"/>
              <a:t>Once we have solved for the parameters, how do we compute                       given                   ? </a:t>
            </a:r>
          </a:p>
          <a:p>
            <a:pPr>
              <a:buFontTx/>
              <a:buChar char="•"/>
            </a:pPr>
            <a:endParaRPr lang="en-US" dirty="0"/>
          </a:p>
        </p:txBody>
      </p:sp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828800" y="1066800"/>
          <a:ext cx="46482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8" name="Equation" r:id="rId4" imgW="2260600" imgH="1397000" progId="Equation.3">
                  <p:embed/>
                </p:oleObj>
              </mc:Choice>
              <mc:Fallback>
                <p:oleObj name="Equation" r:id="rId4" imgW="2260600" imgH="1397000" progId="Equation.3">
                  <p:embed/>
                  <p:pic>
                    <p:nvPicPr>
                      <p:cNvPr id="1638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4648200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4999893" y="5296507"/>
          <a:ext cx="15335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9" name="Equation" r:id="rId6" imgW="685800" imgH="228600" progId="Equation.3">
                  <p:embed/>
                </p:oleObj>
              </mc:Choice>
              <mc:Fallback>
                <p:oleObj name="Equation" r:id="rId6" imgW="685800" imgH="228600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9893" y="5296507"/>
                        <a:ext cx="15335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2390775" y="5296507"/>
          <a:ext cx="17621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0" name="Equation" r:id="rId8" imgW="787320" imgH="228600" progId="Equation.3">
                  <p:embed/>
                </p:oleObj>
              </mc:Choice>
              <mc:Fallback>
                <p:oleObj name="Equation" r:id="rId8" imgW="787320" imgH="228600" progId="Equation.3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5296507"/>
                        <a:ext cx="17621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multiple views?</a:t>
            </a:r>
            <a:endParaRPr lang="en-US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Structure and depth are inherently ambiguous from single views.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Multiple views help us to perceive 3d shape and depth.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92" y="1863963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9896" y="2156067"/>
            <a:ext cx="4710648" cy="28845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-3855" y="6604084"/>
            <a:ext cx="3161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images from Svetlana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97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Detour: </a:t>
            </a:r>
            <a:r>
              <a:rPr lang="en-US" dirty="0" err="1"/>
              <a:t>Keypoint</a:t>
            </a:r>
            <a:r>
              <a:rPr lang="en-US" dirty="0"/>
              <a:t> matching for search</a:t>
            </a:r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26406" y="6356350"/>
            <a:ext cx="4152690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t>Adapted from 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18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631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2908993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756468" y="4213225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26" name="Equation" r:id="rId6" imgW="190335" imgH="215713" progId="Equation.3">
                    <p:embed/>
                  </p:oleObj>
                </mc:Choice>
                <mc:Fallback>
                  <p:oleObj name="Equation" r:id="rId6" imgW="190335" imgH="215713" progId="Equation.3">
                    <p:embed/>
                    <p:pic>
                      <p:nvPicPr>
                        <p:cNvPr id="1646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3945631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27" name="Equation" r:id="rId8" imgW="190335" imgH="215713" progId="Equation.3">
                    <p:embed/>
                  </p:oleObj>
                </mc:Choice>
                <mc:Fallback>
                  <p:oleObj name="Equation" r:id="rId8" imgW="190335" imgH="215713" progId="Equation.3">
                    <p:embed/>
                    <p:pic>
                      <p:nvPicPr>
                        <p:cNvPr id="1645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580961">
            <a:off x="3432868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4665562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3793231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1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2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3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3943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57943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035743" y="2016125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>
            <p:extLst/>
          </p:nvPr>
        </p:nvGraphicFramePr>
        <p:xfrm>
          <a:off x="2526406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8" name="Equation" r:id="rId12" imgW="863225" imgH="215806" progId="Equation.3">
                  <p:embed/>
                </p:oleObj>
              </mc:Choice>
              <mc:Fallback>
                <p:oleObj name="Equation" r:id="rId12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6406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292918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072256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053706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138443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1. Find a set of  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distinctive key-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points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355089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2. Define a region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around each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keypoint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(window)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3633232"/>
            <a:ext cx="3001962" cy="10640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3. Compute a local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descriptor from the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region</a:t>
            </a: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4876796"/>
            <a:ext cx="300196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4. Match descriptors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6534" y="1305100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Query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350574" y="1077565"/>
            <a:ext cx="126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database</a:t>
            </a:r>
          </a:p>
        </p:txBody>
      </p:sp>
    </p:spTree>
    <p:extLst>
      <p:ext uri="{BB962C8B-B14F-4D97-AF65-F5344CB8AC3E}">
        <p14:creationId xmlns:p14="http://schemas.microsoft.com/office/powerpoint/2010/main" val="4160894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Detour: </a:t>
            </a:r>
            <a:r>
              <a:rPr lang="en-US" dirty="0"/>
              <a:t>solving for </a:t>
            </a:r>
            <a:r>
              <a:rPr lang="en-US" dirty="0" smtClean="0"/>
              <a:t>translation with outliers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Given matched points in {A} and {B}, estimate the translation of the object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6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27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solving for translation with outliers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Problem: outliers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4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B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B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4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Adapted from 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Hough transform solution</a:t>
            </a: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9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Initialize a grid of parameter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Each matched pair casts a vote for consistent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Find the parameters with the most votes</a:t>
            </a:r>
          </a:p>
        </p:txBody>
      </p:sp>
    </p:spTree>
    <p:extLst>
      <p:ext uri="{BB962C8B-B14F-4D97-AF65-F5344CB8AC3E}">
        <p14:creationId xmlns:p14="http://schemas.microsoft.com/office/powerpoint/2010/main" val="25903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solving for translation with outliers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Hough transform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33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Initialize a grid of parameter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Each matched pair casts a vote for consistent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Find the parameters with the most votes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4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5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6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4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5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6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508522" y="4270248"/>
            <a:ext cx="40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Problem: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multiple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objects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Adapted from 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44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/>
              <a:t>Projective transformations:</a:t>
            </a:r>
          </a:p>
          <a:p>
            <a:pPr lvl="1"/>
            <a:r>
              <a:rPr lang="en-US" sz="2400"/>
              <a:t>Affine transformations, and</a:t>
            </a:r>
          </a:p>
          <a:p>
            <a:pPr lvl="1"/>
            <a:r>
              <a:rPr lang="en-US" sz="2400"/>
              <a:t>Projective warps</a:t>
            </a:r>
          </a:p>
          <a:p>
            <a:endParaRPr lang="en-US" sz="1200"/>
          </a:p>
          <a:p>
            <a:r>
              <a:rPr lang="en-US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4" name="Equation" r:id="rId4" imgW="1384300" imgH="584200" progId="">
                  <p:embed/>
                </p:oleObj>
              </mc:Choice>
              <mc:Fallback>
                <p:oleObj name="Equation" r:id="rId4" imgW="1384300" imgH="58420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Kristen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Grauman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/>
              <a:t>A projective transformation is a mapping between any two projective planes with </a:t>
            </a:r>
            <a:r>
              <a:rPr lang="en-US" i="1" dirty="0"/>
              <a:t>the same center of projection</a:t>
            </a:r>
          </a:p>
          <a:p>
            <a:endParaRPr lang="en-US" dirty="0"/>
          </a:p>
          <a:p>
            <a:r>
              <a:rPr lang="en-US" dirty="0"/>
              <a:t>Also called </a:t>
            </a:r>
            <a:r>
              <a:rPr lang="en-US" b="1" dirty="0" err="1"/>
              <a:t>Homography</a:t>
            </a:r>
            <a:endParaRPr lang="en-US" b="1" dirty="0"/>
          </a:p>
          <a:p>
            <a:pPr lvl="1"/>
            <a:endParaRPr lang="en-US" dirty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277937" y="2924175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568"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1741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p’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</a:t>
              </a:r>
            </a:p>
          </p:txBody>
        </p:sp>
      </p:grp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2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Obtain a wider angle view by combining multiple images.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5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5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5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5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 rotWithShape="1">
          <a:blip r:embed="rId5" cstate="print"/>
          <a:srcRect l="27221" r="50445" b="47403"/>
          <a:stretch/>
        </p:blipFill>
        <p:spPr bwMode="auto">
          <a:xfrm>
            <a:off x="3987800" y="1019175"/>
            <a:ext cx="140234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604084"/>
            <a:ext cx="4638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mosaics: Goals</a:t>
            </a:r>
          </a:p>
        </p:txBody>
      </p:sp>
    </p:spTree>
    <p:extLst>
      <p:ext uri="{BB962C8B-B14F-4D97-AF65-F5344CB8AC3E}">
        <p14:creationId xmlns:p14="http://schemas.microsoft.com/office/powerpoint/2010/main" val="4246357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mosaics: Camera setup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400" dirty="0"/>
              <a:t>Two images with camera rotation but no translation</a:t>
            </a:r>
          </a:p>
          <a:p>
            <a:endParaRPr lang="en-US" sz="28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19877824">
            <a:off x="2897773" y="4693921"/>
            <a:ext cx="2667000" cy="1524000"/>
            <a:chOff x="2064" y="2736"/>
            <a:chExt cx="1680" cy="96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" y="4602480"/>
            <a:ext cx="9067800" cy="1524000"/>
            <a:chOff x="48" y="2736"/>
            <a:chExt cx="5712" cy="96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988904">
            <a:off x="3667125" y="4723856"/>
            <a:ext cx="2667000" cy="1524000"/>
            <a:chOff x="2064" y="2736"/>
            <a:chExt cx="1680" cy="96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43128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620268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3548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3548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3110230"/>
            <a:ext cx="2535238" cy="196850"/>
            <a:chOff x="1968" y="1796"/>
            <a:chExt cx="1597" cy="124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496" y="1796"/>
              <a:ext cx="69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0" y="6597627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 rot="20912172">
            <a:off x="4321558" y="3325460"/>
            <a:ext cx="1556178" cy="2679512"/>
            <a:chOff x="2898" y="2031"/>
            <a:chExt cx="967" cy="1665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031"/>
              <a:ext cx="967" cy="166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61" y="2806"/>
              <a:ext cx="69" cy="69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 rot="18251543">
            <a:off x="3143231" y="3339890"/>
            <a:ext cx="1535113" cy="2733701"/>
            <a:chOff x="2898" y="2031"/>
            <a:chExt cx="967" cy="1665"/>
          </a:xfrm>
        </p:grpSpPr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2898" y="2031"/>
              <a:ext cx="967" cy="166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33"/>
            <p:cNvSpPr>
              <a:spLocks noChangeAspect="1" noChangeArrowheads="1"/>
            </p:cNvSpPr>
            <p:nvPr/>
          </p:nvSpPr>
          <p:spPr bwMode="auto">
            <a:xfrm>
              <a:off x="3325" y="2869"/>
              <a:ext cx="69" cy="69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Oval 50"/>
          <p:cNvSpPr>
            <a:spLocks noChangeAspect="1" noChangeArrowheads="1"/>
          </p:cNvSpPr>
          <p:nvPr/>
        </p:nvSpPr>
        <p:spPr bwMode="auto">
          <a:xfrm>
            <a:off x="7535779" y="2729607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V="1">
            <a:off x="4609194" y="2823103"/>
            <a:ext cx="2953681" cy="328666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33"/>
          <p:cNvSpPr>
            <a:spLocks noChangeAspect="1" noChangeArrowheads="1"/>
          </p:cNvSpPr>
          <p:nvPr/>
        </p:nvSpPr>
        <p:spPr bwMode="auto">
          <a:xfrm rot="20912172">
            <a:off x="5577624" y="4945737"/>
            <a:ext cx="109538" cy="109538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112" y="1925355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(0, 0)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93786" y="1925355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(0, 0)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06801" y="2682433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(50, 70)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3991" y="2682433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(50, 20)</a:t>
            </a:r>
          </a:p>
        </p:txBody>
      </p:sp>
    </p:spTree>
    <p:extLst>
      <p:ext uri="{BB962C8B-B14F-4D97-AF65-F5344CB8AC3E}">
        <p14:creationId xmlns:p14="http://schemas.microsoft.com/office/powerpoint/2010/main" val="421472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2349500" cy="3992563"/>
            <a:chOff x="3264" y="624"/>
            <a:chExt cx="1480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111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mosaic plane 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799" y="76200"/>
            <a:ext cx="8458201" cy="8382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Image mosaics: Many 2D views, one 3D object</a:t>
            </a:r>
          </a:p>
        </p:txBody>
      </p:sp>
      <p:sp>
        <p:nvSpPr>
          <p:cNvPr id="81925" name="Rectangle 15"/>
          <p:cNvSpPr>
            <a:spLocks noGrp="1" noChangeArrowheads="1"/>
          </p:cNvSpPr>
          <p:nvPr>
            <p:ph idx="1"/>
          </p:nvPr>
        </p:nvSpPr>
        <p:spPr>
          <a:xfrm>
            <a:off x="685800" y="5181600"/>
            <a:ext cx="7772400" cy="152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/>
              <a:t>Mosaic is a </a:t>
            </a:r>
            <a:r>
              <a:rPr lang="en-US" i="1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</p:spTree>
    <p:extLst>
      <p:ext uri="{BB962C8B-B14F-4D97-AF65-F5344CB8AC3E}">
        <p14:creationId xmlns:p14="http://schemas.microsoft.com/office/powerpoint/2010/main" val="2148892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134004" cy="838200"/>
          </a:xfrm>
        </p:spPr>
        <p:txBody>
          <a:bodyPr/>
          <a:lstStyle/>
          <a:p>
            <a:r>
              <a:rPr lang="en-US" sz="3200" dirty="0"/>
              <a:t>How to stitch together panorama (mosaic)?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859684" cy="5257800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Compute the </a:t>
            </a:r>
            <a:r>
              <a:rPr lang="en-US" sz="2400" b="1" dirty="0" err="1">
                <a:solidFill>
                  <a:srgbClr val="0070C0"/>
                </a:solidFill>
              </a:rPr>
              <a:t>homography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(transformation) between first and second image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Transform the second image </a:t>
            </a:r>
            <a:r>
              <a:rPr lang="en-US" sz="2400" b="1" dirty="0"/>
              <a:t>to overlap with the first</a:t>
            </a:r>
          </a:p>
          <a:p>
            <a:pPr lvl="1"/>
            <a:r>
              <a:rPr lang="en-US" sz="2400" dirty="0"/>
              <a:t>Blend the two together to create a mosaic</a:t>
            </a:r>
          </a:p>
          <a:p>
            <a:pPr lvl="1"/>
            <a:r>
              <a:rPr lang="en-US" sz="2400" dirty="0"/>
              <a:t>(If there are more images, repeat)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0" y="6596390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85800" y="2252749"/>
            <a:ext cx="7801495" cy="7647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128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Alignment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We previously discussed how to match features across images, of the same or different objects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Now let’s focus on the case of “two images of the same object”(e.g. x</a:t>
            </a:r>
            <a:r>
              <a:rPr lang="en-US" sz="2400" baseline="-25000" dirty="0"/>
              <a:t>i</a:t>
            </a:r>
            <a:r>
              <a:rPr lang="en-US" sz="2400" dirty="0"/>
              <a:t> and x</a:t>
            </a:r>
            <a:r>
              <a:rPr lang="en-US" sz="2400" baseline="-25000" dirty="0"/>
              <a:t>i</a:t>
            </a:r>
            <a:r>
              <a:rPr lang="en-US" sz="2400" dirty="0"/>
              <a:t>’)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What transformation relates x</a:t>
            </a:r>
            <a:r>
              <a:rPr lang="en-US" sz="2000" baseline="-25000" dirty="0"/>
              <a:t>i</a:t>
            </a:r>
            <a:r>
              <a:rPr lang="en-US" sz="2000" dirty="0"/>
              <a:t> and </a:t>
            </a:r>
            <a:r>
              <a:rPr lang="en-US" sz="2400" dirty="0"/>
              <a:t>x</a:t>
            </a:r>
            <a:r>
              <a:rPr lang="en-US" sz="2000" baseline="-25000" dirty="0"/>
              <a:t>i</a:t>
            </a:r>
            <a:r>
              <a:rPr lang="en-US" sz="2000" dirty="0"/>
              <a:t>’?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In </a:t>
            </a:r>
            <a:r>
              <a:rPr lang="en-US" sz="2400" i="1" dirty="0"/>
              <a:t>alignment</a:t>
            </a:r>
            <a:r>
              <a:rPr lang="en-US" sz="2400" dirty="0"/>
              <a:t>, we will </a:t>
            </a:r>
            <a:r>
              <a:rPr lang="en-US" sz="2400" b="1" dirty="0"/>
              <a:t>fit the parameters of some transformation</a:t>
            </a:r>
            <a:r>
              <a:rPr lang="en-US" sz="2400" dirty="0"/>
              <a:t> according to a set of matching feature pairs (“correspondences”).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01393" y="4020018"/>
            <a:ext cx="4370387" cy="2784475"/>
            <a:chOff x="2341109" y="3721100"/>
            <a:chExt cx="4370387" cy="2784475"/>
          </a:xfrm>
        </p:grpSpPr>
        <p:grpSp>
          <p:nvGrpSpPr>
            <p:cNvPr id="4" name="Group 3"/>
            <p:cNvGrpSpPr/>
            <p:nvPr/>
          </p:nvGrpSpPr>
          <p:grpSpPr>
            <a:xfrm>
              <a:off x="2341109" y="4184650"/>
              <a:ext cx="4370387" cy="2320925"/>
              <a:chOff x="2341109" y="4184650"/>
              <a:chExt cx="4370387" cy="2320925"/>
            </a:xfrm>
          </p:grpSpPr>
          <p:grpSp>
            <p:nvGrpSpPr>
              <p:cNvPr id="2" name="Group 22"/>
              <p:cNvGrpSpPr>
                <a:grpSpLocks/>
              </p:cNvGrpSpPr>
              <p:nvPr/>
            </p:nvGrpSpPr>
            <p:grpSpPr bwMode="auto">
              <a:xfrm>
                <a:off x="2341109" y="4184650"/>
                <a:ext cx="4370387" cy="2320925"/>
                <a:chOff x="1276" y="2666"/>
                <a:chExt cx="3284" cy="1462"/>
              </a:xfrm>
            </p:grpSpPr>
            <p:sp>
              <p:nvSpPr>
                <p:cNvPr id="7476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860" y="3434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762" name="AutoShape 24">
                  <a:hlinkClick r:id="" action="ppaction://hlinkshowjump?jump=firstslide" highlightClick="1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" y="2666"/>
                  <a:ext cx="1412" cy="1462"/>
                </a:xfrm>
                <a:prstGeom prst="actionButtonHome">
                  <a:avLst/>
                </a:prstGeom>
                <a:solidFill>
                  <a:srgbClr val="808080">
                    <a:alpha val="2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941" y="2831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3866"/>
                  <a:ext cx="75" cy="7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872" y="3621"/>
                  <a:ext cx="75" cy="7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13" y="3360"/>
                  <a:ext cx="75" cy="75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56" y="3168"/>
                  <a:ext cx="75" cy="7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8" name="AutoShape 30">
                  <a:hlinkClick r:id="" action="ppaction://hlinkshowjump?jump=firstslide" highlightClick="1"/>
                </p:cNvPr>
                <p:cNvSpPr>
                  <a:spLocks noChangeArrowheads="1"/>
                </p:cNvSpPr>
                <p:nvPr/>
              </p:nvSpPr>
              <p:spPr bwMode="auto">
                <a:xfrm rot="1247942">
                  <a:off x="3628" y="2954"/>
                  <a:ext cx="932" cy="1126"/>
                </a:xfrm>
                <a:prstGeom prst="actionButtonHome">
                  <a:avLst/>
                </a:prstGeom>
                <a:solidFill>
                  <a:srgbClr val="808080">
                    <a:alpha val="2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3168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3887"/>
                  <a:ext cx="75" cy="7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3936" y="3621"/>
                  <a:ext cx="75" cy="7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44" y="3360"/>
                  <a:ext cx="75" cy="75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4293" y="3408"/>
                  <a:ext cx="75" cy="7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Text Box 36"/>
              <p:cNvSpPr txBox="1">
                <a:spLocks noChangeArrowheads="1"/>
              </p:cNvSpPr>
              <p:nvPr/>
            </p:nvSpPr>
            <p:spPr bwMode="auto">
              <a:xfrm>
                <a:off x="4632325" y="4926013"/>
                <a:ext cx="35401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T</a:t>
                </a:r>
              </a:p>
            </p:txBody>
          </p:sp>
        </p:grpSp>
        <p:sp>
          <p:nvSpPr>
            <p:cNvPr id="64" name="Text Box 37"/>
            <p:cNvSpPr txBox="1">
              <a:spLocks noChangeArrowheads="1"/>
            </p:cNvSpPr>
            <p:nvPr/>
          </p:nvSpPr>
          <p:spPr bwMode="auto">
            <a:xfrm>
              <a:off x="3086100" y="3721100"/>
              <a:ext cx="376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r>
                <a:rPr kumimoji="0" lang="en-US" sz="2400" b="0" i="1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178550" y="4159250"/>
              <a:ext cx="417118" cy="457200"/>
              <a:chOff x="6178550" y="4159250"/>
              <a:chExt cx="417118" cy="457200"/>
            </a:xfrm>
          </p:grpSpPr>
          <p:sp>
            <p:nvSpPr>
              <p:cNvPr id="65" name="Text Box 38"/>
              <p:cNvSpPr txBox="1">
                <a:spLocks noChangeArrowheads="1"/>
              </p:cNvSpPr>
              <p:nvPr/>
            </p:nvSpPr>
            <p:spPr bwMode="auto">
              <a:xfrm>
                <a:off x="6178550" y="4159250"/>
                <a:ext cx="3762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x</a:t>
                </a:r>
                <a:r>
                  <a:rPr kumimoji="0" lang="en-US" sz="24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i</a:t>
                </a:r>
              </a:p>
            </p:txBody>
          </p:sp>
          <p:sp>
            <p:nvSpPr>
              <p:cNvPr id="66" name="Text Box 39"/>
              <p:cNvSpPr txBox="1">
                <a:spLocks noChangeArrowheads="1"/>
              </p:cNvSpPr>
              <p:nvPr/>
            </p:nvSpPr>
            <p:spPr bwMode="auto">
              <a:xfrm>
                <a:off x="6348018" y="4226947"/>
                <a:ext cx="2476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'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574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5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5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62" name="Equation" r:id="rId6" imgW="444114" imgH="215713" progId="Equation.3">
                    <p:embed/>
                  </p:oleObj>
                </mc:Choice>
                <mc:Fallback>
                  <p:oleObj name="Equation" r:id="rId6" imgW="444114" imgH="215713" progId="Equation.3">
                    <p:embed/>
                    <p:pic>
                      <p:nvPicPr>
                        <p:cNvPr id="1945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63" name="Equation" r:id="rId8" imgW="444114" imgH="215713" progId="Equation.3">
                    <p:embed/>
                  </p:oleObj>
                </mc:Choice>
                <mc:Fallback>
                  <p:oleObj name="Equation" r:id="rId8" imgW="444114" imgH="215713" progId="Equation.3">
                    <p:embed/>
                    <p:pic>
                      <p:nvPicPr>
                        <p:cNvPr id="1945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homography given pairs of corresponding points in the images, we need to set up an equation where the parameters of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64" name="Equation" r:id="rId10" imgW="469696" imgH="215806" progId="Equation.3">
                  <p:embed/>
                </p:oleObj>
              </mc:Choice>
              <mc:Fallback>
                <p:oleObj name="Equation" r:id="rId10" imgW="469696" imgH="215806" progId="Equation.3">
                  <p:embed/>
                  <p:pic>
                    <p:nvPicPr>
                      <p:cNvPr id="194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65" name="Equation" r:id="rId12" imgW="469696" imgH="215806" progId="Equation.3">
                  <p:embed/>
                </p:oleObj>
              </mc:Choice>
              <mc:Fallback>
                <p:oleObj name="Equation" r:id="rId12" imgW="469696" imgH="215806" progId="Equation.3">
                  <p:embed/>
                  <p:pic>
                    <p:nvPicPr>
                      <p:cNvPr id="1946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66" name="Equation" r:id="rId14" imgW="482391" imgH="228501" progId="Equation.3">
                  <p:embed/>
                </p:oleObj>
              </mc:Choice>
              <mc:Fallback>
                <p:oleObj name="Equation" r:id="rId14" imgW="482391" imgH="228501" progId="Equation.3">
                  <p:embed/>
                  <p:pic>
                    <p:nvPicPr>
                      <p:cNvPr id="1946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67" name="Equation" r:id="rId16" imgW="482391" imgH="228501" progId="Equation.3">
                  <p:embed/>
                </p:oleObj>
              </mc:Choice>
              <mc:Fallback>
                <p:oleObj name="Equation" r:id="rId16" imgW="482391" imgH="228501" progId="Equation.3">
                  <p:embed/>
                  <p:pic>
                    <p:nvPicPr>
                      <p:cNvPr id="1946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Computing the </a:t>
            </a:r>
            <a:r>
              <a:rPr lang="en-US" dirty="0" err="1">
                <a:solidFill>
                  <a:srgbClr val="0070C0"/>
                </a:solidFill>
              </a:rPr>
              <a:t>homography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29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Computing the </a:t>
            </a:r>
            <a:r>
              <a:rPr lang="en-US" dirty="0" err="1">
                <a:solidFill>
                  <a:srgbClr val="0070C0"/>
                </a:solidFill>
              </a:rPr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947737"/>
          </a:xfrm>
        </p:spPr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Assume we have four matched points:                    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/>
          </p:nvPr>
        </p:nvGraphicFramePr>
        <p:xfrm>
          <a:off x="2735263" y="2032461"/>
          <a:ext cx="970882" cy="108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7" name="Equation" r:id="rId5" imgW="634680" imgH="711000" progId="Equation.3">
                  <p:embed/>
                </p:oleObj>
              </mc:Choice>
              <mc:Fallback>
                <p:oleObj name="Equation" r:id="rId5" imgW="634680" imgH="71100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263" y="2032461"/>
                        <a:ext cx="970882" cy="108625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>
            <p:extLst/>
          </p:nvPr>
        </p:nvGraphicFramePr>
        <p:xfrm>
          <a:off x="3895667" y="2031163"/>
          <a:ext cx="1740470" cy="1096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8" name="Equation" r:id="rId7" imgW="1129810" imgH="710891" progId="Equation.3">
                  <p:embed/>
                </p:oleObj>
              </mc:Choice>
              <mc:Fallback>
                <p:oleObj name="Equation" r:id="rId7" imgW="1129810" imgH="710891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667" y="2031163"/>
                        <a:ext cx="1740470" cy="10960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/>
          </p:nvPr>
        </p:nvGraphicFramePr>
        <p:xfrm>
          <a:off x="7428676" y="1096973"/>
          <a:ext cx="800909" cy="298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9" name="Equation" r:id="rId9" imgW="558800" imgH="2082800" progId="Equation.3">
                  <p:embed/>
                </p:oleObj>
              </mc:Choice>
              <mc:Fallback>
                <p:oleObj name="Equation" r:id="rId9" imgW="558800" imgH="2082800" progId="Equation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8676" y="1096973"/>
                        <a:ext cx="800909" cy="2987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95515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3265" y="2377165"/>
            <a:ext cx="1381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p’=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44357" y="5089422"/>
            <a:ext cx="5134264" cy="1248430"/>
            <a:chOff x="393700" y="4894262"/>
            <a:chExt cx="6640513" cy="1614684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93700" y="5551688"/>
            <a:ext cx="6640513" cy="957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10" name="Equation" r:id="rId11" imgW="3174840" imgH="457200" progId="Equation.3">
                    <p:embed/>
                  </p:oleObj>
                </mc:Choice>
                <mc:Fallback>
                  <p:oleObj name="Equation" r:id="rId11" imgW="3174840" imgH="457200" progId="Equation.3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00" y="5551688"/>
                          <a:ext cx="6640513" cy="957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55610" y="4894262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56946" y="5441868"/>
              <a:ext cx="346405" cy="97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103563" y="3122612"/>
            <a:ext cx="2519362" cy="1146175"/>
            <a:chOff x="3211664" y="3570984"/>
            <a:chExt cx="3258473" cy="1482430"/>
          </a:xfrm>
        </p:grpSpPr>
        <p:graphicFrame>
          <p:nvGraphicFramePr>
            <p:cNvPr id="1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211664" y="3570984"/>
            <a:ext cx="3258473" cy="1482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11" name="Equation" r:id="rId13" imgW="1536700" imgH="698500" progId="Equation.3">
                    <p:embed/>
                  </p:oleObj>
                </mc:Choice>
                <mc:Fallback>
                  <p:oleObj name="Equation" r:id="rId13" imgW="1536700" imgH="698500" progId="Equation.3">
                    <p:embed/>
                    <p:pic>
                      <p:nvPicPr>
                        <p:cNvPr id="1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1664" y="3570984"/>
                          <a:ext cx="3258473" cy="14824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4221135" y="3605127"/>
            <a:ext cx="1719263" cy="1417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12" name="Equation" r:id="rId15" imgW="863280" imgH="711000" progId="Equation.3">
                    <p:embed/>
                  </p:oleObj>
                </mc:Choice>
                <mc:Fallback>
                  <p:oleObj name="Equation" r:id="rId15" imgW="863280" imgH="711000" progId="Equation.3">
                    <p:embed/>
                    <p:pic>
                      <p:nvPicPr>
                        <p:cNvPr id="1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1135" y="3605127"/>
                          <a:ext cx="1719263" cy="14176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5073655" y="6601146"/>
            <a:ext cx="40703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srgbClr val="000000"/>
                </a:solidFill>
              </a:rPr>
              <a:t>Derivation: </a:t>
            </a:r>
            <a:r>
              <a:rPr lang="en-US" sz="1050" dirty="0">
                <a:solidFill>
                  <a:srgbClr val="000000"/>
                </a:solidFill>
                <a:hlinkClick r:id="rId17"/>
              </a:rPr>
              <a:t>http://www.cse.psu.edu/~rtc12/CSE486/lecture16.pdf</a:t>
            </a:r>
            <a:r>
              <a:rPr lang="en-US" sz="1050" dirty="0">
                <a:solidFill>
                  <a:srgbClr val="000000"/>
                </a:solidFill>
              </a:rPr>
              <a:t> 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85629" y="4328220"/>
            <a:ext cx="84092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847944" y="4438962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set scale factor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So, there are 8 unknowns.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at least 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but the more the better…</a:t>
            </a: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/>
          </p:nvPr>
        </p:nvGraphicFramePr>
        <p:xfrm>
          <a:off x="5812447" y="1985168"/>
          <a:ext cx="769937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3" name="Equation" r:id="rId18" imgW="469800" imgH="711000" progId="Equation.3">
                  <p:embed/>
                </p:oleObj>
              </mc:Choice>
              <mc:Fallback>
                <p:oleObj name="Equation" r:id="rId18" imgW="469800" imgH="711000" progId="Equation.3">
                  <p:embed/>
                  <p:pic>
                    <p:nvPicPr>
                      <p:cNvPr id="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2447" y="1985168"/>
                        <a:ext cx="769937" cy="1166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1597C5B-C074-4BE2-819E-397C82CCCA96}"/>
              </a:ext>
            </a:extLst>
          </p:cNvPr>
          <p:cNvSpPr txBox="1"/>
          <p:nvPr/>
        </p:nvSpPr>
        <p:spPr>
          <a:xfrm>
            <a:off x="7108827" y="57252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29741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799" y="76200"/>
            <a:ext cx="8125691" cy="838200"/>
          </a:xfrm>
        </p:spPr>
        <p:txBody>
          <a:bodyPr/>
          <a:lstStyle/>
          <a:p>
            <a:r>
              <a:rPr lang="en-US" sz="3200" dirty="0"/>
              <a:t>How to stitch together panorama (mosaic)?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914400"/>
            <a:ext cx="7851371" cy="5257800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Compute the </a:t>
            </a:r>
            <a:r>
              <a:rPr lang="en-US" sz="2400" b="1" dirty="0" err="1">
                <a:solidFill>
                  <a:srgbClr val="0070C0"/>
                </a:solidFill>
              </a:rPr>
              <a:t>homography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(transformation) between first and second image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Transform the second image </a:t>
            </a:r>
            <a:r>
              <a:rPr lang="en-US" sz="2400" b="1" dirty="0"/>
              <a:t>to overlap with the first</a:t>
            </a:r>
          </a:p>
          <a:p>
            <a:pPr lvl="1"/>
            <a:r>
              <a:rPr lang="en-US" sz="2400" dirty="0"/>
              <a:t>Blend the two together to create a mosaic</a:t>
            </a:r>
          </a:p>
          <a:p>
            <a:pPr lvl="1"/>
            <a:r>
              <a:rPr lang="en-US" sz="2400" dirty="0"/>
              <a:t>(If there are more images, repeat)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0" y="6596390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85800" y="3067395"/>
            <a:ext cx="7801495" cy="7647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24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82" name="Equation" r:id="rId5" imgW="1485255" imgH="583947" progId="Equation.3">
                    <p:embed/>
                  </p:oleObj>
                </mc:Choice>
                <mc:Fallback>
                  <p:oleObj name="Equation" r:id="rId5" imgW="1485255" imgH="583947" progId="Equation.3">
                    <p:embed/>
                    <p:pic>
                      <p:nvPicPr>
                        <p:cNvPr id="1843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p’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7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7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3" name="Equation" r:id="rId8" imgW="914400" imgH="381000" progId="Equation.3">
                  <p:embed/>
                </p:oleObj>
              </mc:Choice>
              <mc:Fallback>
                <p:oleObj name="Equation" r:id="rId8" imgW="914400" imgH="381000" progId="Equation.3">
                  <p:embed/>
                  <p:pic>
                    <p:nvPicPr>
                      <p:cNvPr id="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4" name="Equation" r:id="rId10" imgW="545626" imgH="215713" progId="Equation.3">
                  <p:embed/>
                </p:oleObj>
              </mc:Choice>
              <mc:Fallback>
                <p:oleObj name="Equation" r:id="rId10" imgW="545626" imgH="215713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5" name="Equation" r:id="rId12" imgW="355292" imgH="215713" progId="Equation.3">
                  <p:embed/>
                </p:oleObj>
              </mc:Choice>
              <mc:Fallback>
                <p:oleObj name="Equation" r:id="rId12" imgW="355292" imgH="215713" progId="Equation.3">
                  <p:embed/>
                  <p:pic>
                    <p:nvPicPr>
                      <p:cNvPr id="2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319458" y="5008563"/>
            <a:ext cx="54117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given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homography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(regular matrix multiply)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homogeneous to image 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9303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Modified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Transforming the second image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3686" y="83982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canvas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274" y="83450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60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Transforming the second image</a:t>
            </a:r>
            <a:endParaRPr lang="en-US" dirty="0"/>
          </a:p>
        </p:txBody>
      </p:sp>
      <p:sp>
        <p:nvSpPr>
          <p:cNvPr id="6963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4075611"/>
            <a:ext cx="7772400" cy="2031274"/>
          </a:xfrm>
        </p:spPr>
        <p:txBody>
          <a:bodyPr/>
          <a:lstStyle/>
          <a:p>
            <a:r>
              <a:rPr lang="en-US" b="1" dirty="0"/>
              <a:t>Forward warping: </a:t>
            </a:r>
          </a:p>
          <a:p>
            <a:r>
              <a:rPr lang="en-US" dirty="0"/>
              <a:t>Send each pixel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to its corresponding location </a:t>
            </a:r>
          </a:p>
          <a:p>
            <a:r>
              <a:rPr lang="en-US" dirty="0"/>
              <a:t>           (</a:t>
            </a:r>
            <a:r>
              <a:rPr lang="en-US" i="1" dirty="0" err="1"/>
              <a:t>x’,y</a:t>
            </a:r>
            <a:r>
              <a:rPr lang="en-US" i="1" dirty="0"/>
              <a:t>’)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in the right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7151" y="11297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canvas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61324" y="11244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43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Transforming the second image</a:t>
            </a:r>
            <a:endParaRPr 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460999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918199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A:  distribute color among neighboring pixels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’)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4078224"/>
            <a:ext cx="7772400" cy="1420875"/>
          </a:xfrm>
        </p:spPr>
        <p:txBody>
          <a:bodyPr/>
          <a:lstStyle/>
          <a:p>
            <a:r>
              <a:rPr lang="en-US" b="1" dirty="0"/>
              <a:t>Forward warping: </a:t>
            </a:r>
          </a:p>
          <a:p>
            <a:r>
              <a:rPr lang="en-US" dirty="0"/>
              <a:t>Send each pixel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to its corresponding location </a:t>
            </a:r>
          </a:p>
          <a:p>
            <a:r>
              <a:rPr lang="en-US" dirty="0"/>
              <a:t>           (</a:t>
            </a:r>
            <a:r>
              <a:rPr lang="en-US" i="1" dirty="0" err="1"/>
              <a:t>x’,y</a:t>
            </a:r>
            <a:r>
              <a:rPr lang="en-US" i="1" dirty="0"/>
              <a:t>’)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in the right image</a:t>
            </a:r>
          </a:p>
        </p:txBody>
      </p:sp>
    </p:spTree>
    <p:extLst>
      <p:ext uri="{BB962C8B-B14F-4D97-AF65-F5344CB8AC3E}">
        <p14:creationId xmlns:p14="http://schemas.microsoft.com/office/powerpoint/2010/main" val="23716205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Transforming the second image</a:t>
            </a:r>
            <a:endParaRPr lang="en-US" dirty="0"/>
          </a:p>
        </p:txBody>
      </p:sp>
      <p:sp>
        <p:nvSpPr>
          <p:cNvPr id="71688" name="Rectangle 10"/>
          <p:cNvSpPr>
            <a:spLocks noGrp="1" noChangeArrowheads="1"/>
          </p:cNvSpPr>
          <p:nvPr>
            <p:ph idx="1"/>
          </p:nvPr>
        </p:nvSpPr>
        <p:spPr>
          <a:xfrm>
            <a:off x="685800" y="4075611"/>
            <a:ext cx="7772400" cy="217278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/>
              <a:t>Inverse warping: </a:t>
            </a:r>
          </a:p>
          <a:p>
            <a:pPr eaLnBrk="1" hangingPunct="1">
              <a:buFontTx/>
              <a:buNone/>
            </a:pPr>
            <a:r>
              <a:rPr lang="en-US" dirty="0"/>
              <a:t>Get each pixel 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dirty="0"/>
              <a:t>           (</a:t>
            </a:r>
            <a:r>
              <a:rPr lang="en-US" i="1" dirty="0" err="1"/>
              <a:t>x,y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i="1" baseline="30000" dirty="0"/>
              <a:t>-1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in the left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  <a:r>
                <a:rPr kumimoji="0" lang="en-US" sz="2400" b="0" i="1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7151" y="11297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canvas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1324" y="11244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988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6" grpId="0" animBg="1"/>
      <p:bldP spid="43010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Transforming the second image</a:t>
            </a:r>
            <a:endParaRPr lang="en-US" dirty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  <a:r>
                <a:rPr kumimoji="0" lang="en-US" sz="2400" b="0" i="1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444064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901264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A: 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nterpolate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color value from neighbors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10"/>
          <p:cNvSpPr txBox="1">
            <a:spLocks noChangeArrowheads="1"/>
          </p:cNvSpPr>
          <p:nvPr/>
        </p:nvSpPr>
        <p:spPr bwMode="auto">
          <a:xfrm>
            <a:off x="685800" y="4075611"/>
            <a:ext cx="7772400" cy="141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Inverse warping: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Get each pixel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from its corresponding location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4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in the left image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208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Homography</a:t>
            </a:r>
            <a:r>
              <a:rPr lang="en-US" dirty="0"/>
              <a:t> example: Image rectification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30756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83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8" name="Photo Editor Photo" r:id="rId20" imgW="5106113" imgH="5172797" progId="">
                  <p:embed/>
                </p:oleObj>
              </mc:Choice>
              <mc:Fallback>
                <p:oleObj name="Photo Editor Photo" r:id="rId20" imgW="5106113" imgH="5172797" progId="">
                  <p:embed/>
                  <p:pic>
                    <p:nvPicPr>
                      <p:cNvPr id="330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9" name="Object 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64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9" name="Photo Editor Photo" r:id="rId22" imgW="5106113" imgH="5172797" progId="">
                  <p:embed/>
                </p:oleObj>
              </mc:Choice>
              <mc:Fallback>
                <p:oleObj name="Photo Editor Photo" r:id="rId22" imgW="5106113" imgH="5172797" progId="">
                  <p:embed/>
                  <p:pic>
                    <p:nvPicPr>
                      <p:cNvPr id="3307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5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954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6" name="Oval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95525" y="353377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7" name="Oval 1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57325" y="3562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8" name="Oval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384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9" name="Oval 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578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0" name="Oval 1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6151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1" name="Oval 1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6673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2" name="Oval 2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6198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3" name="Rectangle 2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To unwarp (rectify) an image solve for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homography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given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p’:  p’=Hp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0774" name="Text Box 2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489075" y="3352800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330775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69436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p’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038600" y="2590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51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Write </a:t>
            </a:r>
            <a:r>
              <a:rPr lang="en-US" sz="2400" b="1" dirty="0"/>
              <a:t>2d transformations </a:t>
            </a:r>
            <a:r>
              <a:rPr lang="en-US" sz="2400" dirty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Fitting transformations</a:t>
            </a:r>
            <a:r>
              <a:rPr lang="en-US" sz="2400" dirty="0"/>
              <a:t>: solve for unknown parameters given corresponding points from two views – linear, affine, projective (</a:t>
            </a:r>
            <a:r>
              <a:rPr lang="en-US" sz="2400" dirty="0" err="1"/>
              <a:t>homography</a:t>
            </a:r>
            <a:r>
              <a:rPr lang="en-US" sz="2400" dirty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Mosaics</a:t>
            </a:r>
            <a:r>
              <a:rPr lang="en-US" sz="2400" dirty="0"/>
              <a:t>: uses </a:t>
            </a:r>
            <a:r>
              <a:rPr lang="en-US" sz="2400" dirty="0" err="1"/>
              <a:t>homography</a:t>
            </a:r>
            <a:r>
              <a:rPr lang="en-US" sz="2400" dirty="0"/>
              <a:t> and image warping to merge views taken from same center of projection</a:t>
            </a:r>
          </a:p>
          <a:p>
            <a:pPr marL="74295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/>
              <a:t>Perform </a:t>
            </a:r>
            <a:r>
              <a:rPr lang="en-US" sz="2200" b="1" dirty="0"/>
              <a:t>image warping </a:t>
            </a:r>
            <a:r>
              <a:rPr lang="en-US" sz="2200" dirty="0"/>
              <a:t>(forward, inverse)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/>
          </a:p>
          <a:p>
            <a:pPr lvl="2" eaLnBrk="1" hangingPunct="1">
              <a:spcAft>
                <a:spcPts val="600"/>
              </a:spcAft>
            </a:pPr>
            <a:endParaRPr lang="en-US" sz="2800" dirty="0"/>
          </a:p>
          <a:p>
            <a:pPr eaLnBrk="1" hangingPunct="1"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249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799" y="76200"/>
            <a:ext cx="8193505" cy="838200"/>
          </a:xfrm>
        </p:spPr>
        <p:txBody>
          <a:bodyPr/>
          <a:lstStyle/>
          <a:p>
            <a:r>
              <a:rPr lang="en-US" dirty="0"/>
              <a:t>Summary of affine/projective transforms </a:t>
            </a:r>
          </a:p>
        </p:txBody>
      </p:sp>
    </p:spTree>
    <p:extLst>
      <p:ext uri="{BB962C8B-B14F-4D97-AF65-F5344CB8AC3E}">
        <p14:creationId xmlns:p14="http://schemas.microsoft.com/office/powerpoint/2010/main" val="314561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0060" y="6611779"/>
            <a:ext cx="3853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from http://graphics.cs.cmu.edu/courses/15-463/2010_fall/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Kristen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Grauman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Motivation: Image mosaics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42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Next: Stereo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9620" cy="486918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Homography</a:t>
            </a:r>
            <a:r>
              <a:rPr lang="en-US" dirty="0"/>
              <a:t>: Same camera center, but camera rotates</a:t>
            </a:r>
          </a:p>
          <a:p>
            <a:r>
              <a:rPr lang="en-US" dirty="0"/>
              <a:t>Stereo vision: Camera center is not the same (we have multiple cameras)</a:t>
            </a:r>
          </a:p>
          <a:p>
            <a:endParaRPr lang="en-US" dirty="0"/>
          </a:p>
          <a:p>
            <a:pPr>
              <a:defRPr/>
            </a:pPr>
            <a:r>
              <a:rPr lang="en-US" dirty="0" err="1"/>
              <a:t>Epipolar</a:t>
            </a:r>
            <a:r>
              <a:rPr lang="en-US" dirty="0"/>
              <a:t> geometry</a:t>
            </a:r>
          </a:p>
          <a:p>
            <a:pPr lvl="1">
              <a:defRPr/>
            </a:pPr>
            <a:r>
              <a:rPr lang="en-US" dirty="0"/>
              <a:t>Relates cameras from two positions/cameras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Stereo depth estimation</a:t>
            </a:r>
          </a:p>
          <a:p>
            <a:pPr lvl="1">
              <a:defRPr/>
            </a:pPr>
            <a:r>
              <a:rPr lang="en-US" dirty="0"/>
              <a:t>Recover depth from disparities between two 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855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04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/>
              <a:t>Stereo photography and stereo viewers</a:t>
            </a:r>
          </a:p>
        </p:txBody>
      </p:sp>
      <p:pic>
        <p:nvPicPr>
          <p:cNvPr id="145412" name="Picture 3" descr="CurvStereoPicVwr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3544" y="2263766"/>
            <a:ext cx="2336800" cy="197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6011" y="2241541"/>
            <a:ext cx="2480715" cy="198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776686" y="4240316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from fisher-price.com</a:t>
            </a: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380999" y="1274733"/>
            <a:ext cx="83348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two pictures of the same subject from two slightly different viewpoints and display so that each eye sees only one of the images.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556" y="423795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200" dirty="0"/>
              <a:t>Invented by Sir Charles Wheatstone, 1838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25000" t="15929" r="25000" b="56815"/>
          <a:stretch>
            <a:fillRect/>
          </a:stretch>
        </p:blipFill>
        <p:spPr bwMode="auto">
          <a:xfrm>
            <a:off x="3167268" y="4819781"/>
            <a:ext cx="5548560" cy="184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 t="15013" b="9920"/>
          <a:stretch>
            <a:fillRect/>
          </a:stretch>
        </p:blipFill>
        <p:spPr bwMode="auto">
          <a:xfrm>
            <a:off x="3253631" y="4858695"/>
            <a:ext cx="1618330" cy="161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0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_country_1_2008-05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447800"/>
            <a:ext cx="4318000" cy="3238500"/>
          </a:xfrm>
          <a:prstGeom prst="rect">
            <a:avLst/>
          </a:prstGeom>
        </p:spPr>
      </p:pic>
      <p:pic>
        <p:nvPicPr>
          <p:cNvPr id="3" name="Picture 2" descr="robot_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447799"/>
            <a:ext cx="4267200" cy="320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cameras, simultaneous views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moving camera and static scene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 for computers</a:t>
            </a:r>
          </a:p>
        </p:txBody>
      </p:sp>
    </p:spTree>
    <p:extLst>
      <p:ext uri="{BB962C8B-B14F-4D97-AF65-F5344CB8AC3E}">
        <p14:creationId xmlns:p14="http://schemas.microsoft.com/office/powerpoint/2010/main" val="2265148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Baseline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C’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x'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</a:t>
            </a:r>
          </a:p>
        </p:txBody>
      </p:sp>
      <p:sp>
        <p:nvSpPr>
          <p:cNvPr id="58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/>
          </a:bodyPr>
          <a:lstStyle/>
          <a:p>
            <a:r>
              <a:rPr lang="en-US" sz="2600" dirty="0"/>
              <a:t>Goal: recover depth by finding image coordinate x’ that corresponds to x</a:t>
            </a:r>
          </a:p>
        </p:txBody>
      </p:sp>
    </p:spTree>
    <p:extLst>
      <p:ext uri="{BB962C8B-B14F-4D97-AF65-F5344CB8AC3E}">
        <p14:creationId xmlns:p14="http://schemas.microsoft.com/office/powerpoint/2010/main" val="1137985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18951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</a:t>
            </a:r>
            <a:r>
              <a:rPr lang="en-US" sz="2400" dirty="0" smtClean="0"/>
              <a:t>’?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Estimate depth from matches</a:t>
            </a:r>
            <a:endParaRPr lang="en-US" sz="2400" dirty="0"/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x'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89429" y="2917371"/>
            <a:ext cx="7815942" cy="63862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1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07"/>
            <a:ext cx="8229600" cy="4525963"/>
          </a:xfrm>
        </p:spPr>
        <p:txBody>
          <a:bodyPr/>
          <a:lstStyle/>
          <a:p>
            <a:r>
              <a:rPr lang="en-US" sz="2400" dirty="0"/>
              <a:t>Assume parallel optical axes, known camera parameters (i.e., calibrated cameras).  </a:t>
            </a:r>
            <a:r>
              <a:rPr lang="en-US" sz="2400" b="1" dirty="0"/>
              <a:t>What is expression for Z?</a:t>
            </a:r>
          </a:p>
        </p:txBody>
      </p:sp>
      <p:grpSp>
        <p:nvGrpSpPr>
          <p:cNvPr id="171011" name="Group 5"/>
          <p:cNvGrpSpPr>
            <a:grpSpLocks/>
          </p:cNvGrpSpPr>
          <p:nvPr/>
        </p:nvGrpSpPr>
        <p:grpSpPr bwMode="auto">
          <a:xfrm>
            <a:off x="0" y="2078019"/>
            <a:ext cx="4751388" cy="3652838"/>
            <a:chOff x="0" y="2895600"/>
            <a:chExt cx="4751989" cy="3652838"/>
          </a:xfrm>
        </p:grpSpPr>
        <p:pic>
          <p:nvPicPr>
            <p:cNvPr id="1710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3" name="Rectangle 4"/>
            <p:cNvSpPr>
              <a:spLocks noChangeArrowheads="1"/>
            </p:cNvSpPr>
            <p:nvPr/>
          </p:nvSpPr>
          <p:spPr bwMode="auto">
            <a:xfrm>
              <a:off x="228600" y="3065092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60"/>
            <a:ext cx="434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Similar triangles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P, 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P, 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291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for a simple stereo system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84825" y="3173409"/>
          <a:ext cx="2884526" cy="123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2" name="Equation" r:id="rId5" imgW="977900" imgH="419100" progId="Equation.3">
                  <p:embed/>
                </p:oleObj>
              </mc:Choice>
              <mc:Fallback>
                <p:oleObj name="Equation" r:id="rId5" imgW="977900" imgH="4191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25" y="3173409"/>
                        <a:ext cx="2884526" cy="1236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/>
          <p:nvPr/>
        </p:nvSpPr>
        <p:spPr bwMode="auto">
          <a:xfrm>
            <a:off x="1504908" y="2532217"/>
            <a:ext cx="1928103" cy="1893460"/>
          </a:xfrm>
          <a:prstGeom prst="triangle">
            <a:avLst>
              <a:gd name="adj" fmla="val 5871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1212804" y="2516175"/>
            <a:ext cx="2373345" cy="2336832"/>
          </a:xfrm>
          <a:prstGeom prst="triangle">
            <a:avLst>
              <a:gd name="adj" fmla="val 59402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361137" y="4889520"/>
          <a:ext cx="2338979" cy="120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3" name="Equation" r:id="rId7" imgW="837836" imgH="431613" progId="Equation.3">
                  <p:embed/>
                </p:oleObj>
              </mc:Choice>
              <mc:Fallback>
                <p:oleObj name="Equation" r:id="rId7" imgW="837836" imgH="431613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37" y="4889520"/>
                        <a:ext cx="2338979" cy="1204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7310475" y="5510241"/>
            <a:ext cx="1533546" cy="6572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3643" y="587537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</a:t>
            </a:r>
          </a:p>
        </p:txBody>
      </p:sp>
      <p:cxnSp>
        <p:nvCxnSpPr>
          <p:cNvPr id="19" name="Straight Arrow Connector 18"/>
          <p:cNvCxnSpPr>
            <a:endCxn id="16" idx="2"/>
          </p:cNvCxnSpPr>
          <p:nvPr/>
        </p:nvCxnSpPr>
        <p:spPr bwMode="auto">
          <a:xfrm flipV="1">
            <a:off x="6142059" y="5838858"/>
            <a:ext cx="1168416" cy="219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0617" y="459634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depth</a:t>
            </a:r>
          </a:p>
        </p:txBody>
      </p:sp>
      <p:cxnSp>
        <p:nvCxnSpPr>
          <p:cNvPr id="21" name="Straight Arrow Connector 20"/>
          <p:cNvCxnSpPr>
            <a:endCxn id="22" idx="1"/>
          </p:cNvCxnSpPr>
          <p:nvPr/>
        </p:nvCxnSpPr>
        <p:spPr bwMode="auto">
          <a:xfrm>
            <a:off x="5725886" y="4816494"/>
            <a:ext cx="629282" cy="399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6274687" y="5129637"/>
            <a:ext cx="549560" cy="59254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140400" y="5890945"/>
            <a:ext cx="4514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Depth is inversely proportional to disparity.</a:t>
            </a:r>
          </a:p>
        </p:txBody>
      </p:sp>
    </p:spTree>
    <p:extLst>
      <p:ext uri="{BB962C8B-B14F-4D97-AF65-F5344CB8AC3E}">
        <p14:creationId xmlns:p14="http://schemas.microsoft.com/office/powerpoint/2010/main" val="32649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20" grpId="0"/>
      <p:bldP spid="22" grpId="0" animBg="1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60"/>
            <a:ext cx="8229600" cy="1143000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3623270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I(x,y)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358675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I´(x´,y´)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363279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 map D(x,y)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4179530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4168418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4171593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5176480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5139968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5159018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5174893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762" y="1128628"/>
            <a:ext cx="85876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We have two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images from different cameras.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If we could find the 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corresponding points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in two images, we could 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estimate relative depth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How do we match a point in the first image to a point in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second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efficiently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?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12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5" grpId="0"/>
      <p:bldP spid="30209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2181186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5122824"/>
            <a:ext cx="7308900" cy="112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14" y="76200"/>
            <a:ext cx="88805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Stereo correspondence constraints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 intersections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plane with image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planes (always come in corresponding pairs)</a:t>
            </a: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Epipolar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29367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53062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plane containing baseline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5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intersections of baseline with image planes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projections of the other camera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line connecting the two camera centers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89" grpId="0"/>
      <p:bldP spid="31" grpId="0"/>
      <p:bldP spid="32" grpId="0"/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37" y="1011260"/>
            <a:ext cx="76628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65109" y="4195773"/>
            <a:ext cx="8142399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of two views constrains where the corresponding pixel for some image point in the first view must occur in the second view.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must be on the line where (1) the plane connecting the world point and optical centers, and (2) the image plane, intersect.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matches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to lie on the corresponding line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matches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to lie on the corresponding line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87" y="25162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87" y="2440010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87" y="251621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87" y="242096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855" y="6604084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6851" y="1033031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world point</a:t>
            </a:r>
          </a:p>
        </p:txBody>
      </p:sp>
      <p:sp>
        <p:nvSpPr>
          <p:cNvPr id="17" name="TextBox 16"/>
          <p:cNvSpPr txBox="1"/>
          <p:nvPr/>
        </p:nvSpPr>
        <p:spPr>
          <a:xfrm rot="1167191">
            <a:off x="673843" y="1441596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first image plane</a:t>
            </a:r>
          </a:p>
        </p:txBody>
      </p:sp>
      <p:sp>
        <p:nvSpPr>
          <p:cNvPr id="18" name="TextBox 17"/>
          <p:cNvSpPr txBox="1"/>
          <p:nvPr/>
        </p:nvSpPr>
        <p:spPr>
          <a:xfrm rot="20228727">
            <a:off x="6419455" y="1462679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second image plane</a:t>
            </a:r>
          </a:p>
        </p:txBody>
      </p:sp>
    </p:spTree>
    <p:extLst>
      <p:ext uri="{BB962C8B-B14F-4D97-AF65-F5344CB8AC3E}">
        <p14:creationId xmlns:p14="http://schemas.microsoft.com/office/powerpoint/2010/main" val="26474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6" grpId="0" animBg="1"/>
      <p:bldP spid="660487" grpId="0" animBg="1"/>
      <p:bldP spid="660488" grpId="0" animBg="1" autoUpdateAnimBg="0"/>
      <p:bldP spid="6604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5630863" y="1493838"/>
            <a:ext cx="2008187" cy="2190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1176338" y="2187575"/>
            <a:ext cx="201612" cy="227013"/>
            <a:chOff x="1824" y="1728"/>
            <a:chExt cx="1392" cy="1392"/>
          </a:xfrm>
        </p:grpSpPr>
        <p:sp>
          <p:nvSpPr>
            <p:cNvPr id="77867" name="Line 3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8" name="Line 3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38"/>
          <p:cNvGrpSpPr>
            <a:grpSpLocks noChangeAspect="1"/>
          </p:cNvGrpSpPr>
          <p:nvPr/>
        </p:nvGrpSpPr>
        <p:grpSpPr bwMode="auto">
          <a:xfrm>
            <a:off x="2293938" y="2306638"/>
            <a:ext cx="201612" cy="228600"/>
            <a:chOff x="1824" y="1728"/>
            <a:chExt cx="1392" cy="1392"/>
          </a:xfrm>
        </p:grpSpPr>
        <p:sp>
          <p:nvSpPr>
            <p:cNvPr id="77865" name="Line 3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6" name="Line 4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1846263" y="1881188"/>
            <a:ext cx="203200" cy="227012"/>
            <a:chOff x="1824" y="1728"/>
            <a:chExt cx="1392" cy="1392"/>
          </a:xfrm>
        </p:grpSpPr>
        <p:sp>
          <p:nvSpPr>
            <p:cNvPr id="77863" name="Line 4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4" name="Line 4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4"/>
          <p:cNvGrpSpPr>
            <a:grpSpLocks noChangeAspect="1"/>
          </p:cNvGrpSpPr>
          <p:nvPr/>
        </p:nvGrpSpPr>
        <p:grpSpPr bwMode="auto">
          <a:xfrm>
            <a:off x="1390650" y="1558925"/>
            <a:ext cx="203200" cy="228600"/>
            <a:chOff x="1824" y="1728"/>
            <a:chExt cx="1392" cy="1392"/>
          </a:xfrm>
        </p:grpSpPr>
        <p:sp>
          <p:nvSpPr>
            <p:cNvPr id="77861" name="Line 4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2" name="Line 4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47"/>
          <p:cNvGrpSpPr>
            <a:grpSpLocks noChangeAspect="1"/>
          </p:cNvGrpSpPr>
          <p:nvPr/>
        </p:nvGrpSpPr>
        <p:grpSpPr bwMode="auto">
          <a:xfrm>
            <a:off x="2889250" y="2271713"/>
            <a:ext cx="201613" cy="227012"/>
            <a:chOff x="1824" y="1728"/>
            <a:chExt cx="1392" cy="1392"/>
          </a:xfrm>
        </p:grpSpPr>
        <p:sp>
          <p:nvSpPr>
            <p:cNvPr id="77859" name="Line 4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0" name="Line 4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50"/>
          <p:cNvGrpSpPr>
            <a:grpSpLocks noChangeAspect="1"/>
          </p:cNvGrpSpPr>
          <p:nvPr/>
        </p:nvGrpSpPr>
        <p:grpSpPr bwMode="auto">
          <a:xfrm>
            <a:off x="2703513" y="1168400"/>
            <a:ext cx="201612" cy="227013"/>
            <a:chOff x="1824" y="1728"/>
            <a:chExt cx="1392" cy="1392"/>
          </a:xfrm>
        </p:grpSpPr>
        <p:sp>
          <p:nvSpPr>
            <p:cNvPr id="77857" name="Line 5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8" name="Line 5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53"/>
          <p:cNvGrpSpPr>
            <a:grpSpLocks noChangeAspect="1"/>
          </p:cNvGrpSpPr>
          <p:nvPr/>
        </p:nvGrpSpPr>
        <p:grpSpPr bwMode="auto">
          <a:xfrm>
            <a:off x="3028950" y="1608138"/>
            <a:ext cx="201613" cy="230187"/>
            <a:chOff x="1824" y="1728"/>
            <a:chExt cx="1392" cy="1392"/>
          </a:xfrm>
        </p:grpSpPr>
        <p:sp>
          <p:nvSpPr>
            <p:cNvPr id="77855" name="Line 5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6" name="Line 5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56"/>
          <p:cNvGrpSpPr>
            <a:grpSpLocks noChangeAspect="1"/>
          </p:cNvGrpSpPr>
          <p:nvPr/>
        </p:nvGrpSpPr>
        <p:grpSpPr bwMode="auto">
          <a:xfrm>
            <a:off x="1749425" y="2455863"/>
            <a:ext cx="203200" cy="227012"/>
            <a:chOff x="1824" y="1728"/>
            <a:chExt cx="1392" cy="1392"/>
          </a:xfrm>
        </p:grpSpPr>
        <p:sp>
          <p:nvSpPr>
            <p:cNvPr id="77853" name="Line 5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4" name="Line 5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2257425" y="1549400"/>
            <a:ext cx="203200" cy="228600"/>
            <a:chOff x="1824" y="1728"/>
            <a:chExt cx="1392" cy="1392"/>
          </a:xfrm>
        </p:grpSpPr>
        <p:sp>
          <p:nvSpPr>
            <p:cNvPr id="77851" name="Line 6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2" name="Line 6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1377" y="2334492"/>
            <a:ext cx="631825" cy="588963"/>
            <a:chOff x="4541377" y="1752600"/>
            <a:chExt cx="631825" cy="588963"/>
          </a:xfrm>
        </p:grpSpPr>
        <p:sp>
          <p:nvSpPr>
            <p:cNvPr id="77837" name="Line 85"/>
            <p:cNvSpPr>
              <a:spLocks noChangeShapeType="1"/>
            </p:cNvSpPr>
            <p:nvPr/>
          </p:nvSpPr>
          <p:spPr bwMode="auto">
            <a:xfrm>
              <a:off x="4541377" y="2341563"/>
              <a:ext cx="631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38" name="Text Box 107"/>
            <p:cNvSpPr txBox="1">
              <a:spLocks noChangeArrowheads="1"/>
            </p:cNvSpPr>
            <p:nvPr/>
          </p:nvSpPr>
          <p:spPr bwMode="auto">
            <a:xfrm>
              <a:off x="4606925" y="1752600"/>
              <a:ext cx="498475" cy="5175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1581150" y="1347788"/>
            <a:ext cx="2241550" cy="2320925"/>
            <a:chOff x="3052" y="698"/>
            <a:chExt cx="1412" cy="1462"/>
          </a:xfrm>
        </p:grpSpPr>
        <p:sp>
          <p:nvSpPr>
            <p:cNvPr id="77845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6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7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8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9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50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701675" y="4159250"/>
            <a:ext cx="7996238" cy="189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 content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patches, find best matches.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x</a:t>
            </a:r>
            <a:r>
              <a:rPr kumimoji="0" lang="en-US" sz="2000" b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with template formed from a point in x</a:t>
            </a:r>
            <a:r>
              <a:rPr kumimoji="0" lang="en-US" sz="2000" b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compute e.g. Euclidean distance between pixel intensities in the patch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Compare SIFT features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651000" y="2260600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84813" y="1420813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43" name="AutoShape 1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344224">
            <a:off x="5756275" y="1627188"/>
            <a:ext cx="1747838" cy="1924050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813425" y="2260600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d from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Curved Connector 13"/>
          <p:cNvCxnSpPr/>
          <p:nvPr/>
        </p:nvCxnSpPr>
        <p:spPr bwMode="auto">
          <a:xfrm rot="5400000" flipH="1" flipV="1">
            <a:off x="3951287" y="155325"/>
            <a:ext cx="12700" cy="4162425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964416" y="159528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match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what are the correspondences?</a:t>
            </a:r>
          </a:p>
        </p:txBody>
      </p:sp>
    </p:spTree>
    <p:extLst>
      <p:ext uri="{BB962C8B-B14F-4D97-AF65-F5344CB8AC3E}">
        <p14:creationId xmlns:p14="http://schemas.microsoft.com/office/powerpoint/2010/main" val="1793975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4.07407E-6 C 0.11702 -0.00601 0.23404 -0.01203 0.23473 -0.00879 C 0.23542 -0.00555 0.00469 0.01204 0.00435 0.02014 C 0.004 0.02825 0.23282 0.03334 0.23247 0.04051 C 0.23213 0.04769 0.0014 0.05741 0.00209 0.06366 C 0.00279 0.06991 0.23716 0.072 0.23681 0.07825 C 0.23647 0.0845 7.5E-6 0.09468 7.5E-6 0.10139 C 7.5E-6 0.10811 0.2382 0.11158 0.23681 0.11875 C 0.23542 0.12593 -0.0085 0.13774 -0.00885 0.14491 C -0.00919 0.15209 0.23299 0.15695 0.23473 0.16227 C 0.23647 0.1676 0.00174 0.17061 0.00209 0.17686 C 0.00244 0.18311 0.23751 0.19514 0.23681 0.2 C 0.23612 0.20487 -0.0026 0.19723 -0.00225 0.20579 C -0.0019 0.21436 0.23733 0.24005 0.23907 0.25209 C 0.24081 0.26412 0.00973 0.26899 0.00869 0.27825 C 0.00765 0.2875 0.11997 0.29723 0.23247 0.30718 " pathEditMode="relative" ptsTypes="aaaaaaaaaaaaaaaA">
                                      <p:cBhvr>
                                        <p:cTn id="2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4" grpId="1" animBg="1"/>
      <p:bldP spid="74" grpId="2" animBg="1"/>
      <p:bldP spid="76" grpId="0" animBg="1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86" name="Picture 2"/>
          <p:cNvPicPr>
            <a:picLocks noChangeAspect="1" noChangeArrowheads="1"/>
          </p:cNvPicPr>
          <p:nvPr/>
        </p:nvPicPr>
        <p:blipFill>
          <a:blip r:embed="rId2" cstate="print"/>
          <a:srcRect l="9065" t="37152" r="6250" b="30817"/>
          <a:stretch>
            <a:fillRect/>
          </a:stretch>
        </p:blipFill>
        <p:spPr bwMode="auto">
          <a:xfrm>
            <a:off x="519057" y="1639863"/>
            <a:ext cx="8259813" cy="226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98958" y="4305312"/>
            <a:ext cx="61000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 is useful because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reduces the correspondence problem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 1D search along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855" y="6604084"/>
            <a:ext cx="31149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 from Andrew Zisserman</a:t>
            </a:r>
          </a:p>
        </p:txBody>
      </p:sp>
    </p:spTree>
    <p:extLst>
      <p:ext uri="{BB962C8B-B14F-4D97-AF65-F5344CB8AC3E}">
        <p14:creationId xmlns:p14="http://schemas.microsoft.com/office/powerpoint/2010/main" val="1730368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10210800" cy="1143000"/>
          </a:xfrm>
        </p:spPr>
        <p:txBody>
          <a:bodyPr/>
          <a:lstStyle/>
          <a:p>
            <a:r>
              <a:rPr lang="en-US" sz="3600"/>
              <a:t>Stereo geometry, with calibrated cameras</a:t>
            </a:r>
          </a:p>
        </p:txBody>
      </p:sp>
      <p:pic>
        <p:nvPicPr>
          <p:cNvPr id="279555" name="Picture 2"/>
          <p:cNvPicPr>
            <a:picLocks noChangeAspect="1" noChangeArrowheads="1"/>
          </p:cNvPicPr>
          <p:nvPr/>
        </p:nvPicPr>
        <p:blipFill>
          <a:blip r:embed="rId4" cstate="print"/>
          <a:srcRect l="26593" t="30609" r="6039" b="8174"/>
          <a:stretch>
            <a:fillRect/>
          </a:stretch>
        </p:blipFill>
        <p:spPr bwMode="auto">
          <a:xfrm>
            <a:off x="1652815" y="909603"/>
            <a:ext cx="5838371" cy="337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" y="4296481"/>
            <a:ext cx="81134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the stereo rig is calibrated, we know how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camera reference frame 1 to get to camera reference frame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Rotation: 3x3 matrix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translation: 3x1 vector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01510" y="2999574"/>
            <a:ext cx="5869537" cy="432267"/>
            <a:chOff x="1401510" y="2999574"/>
            <a:chExt cx="5869537" cy="432267"/>
          </a:xfrm>
        </p:grpSpPr>
        <p:sp>
          <p:nvSpPr>
            <p:cNvPr id="2" name="Rectangle 1"/>
            <p:cNvSpPr/>
            <p:nvPr/>
          </p:nvSpPr>
          <p:spPr bwMode="auto">
            <a:xfrm>
              <a:off x="1401510" y="2999574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920669" y="3055826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868223"/>
              </p:ext>
            </p:extLst>
          </p:nvPr>
        </p:nvGraphicFramePr>
        <p:xfrm>
          <a:off x="2461306" y="5282657"/>
          <a:ext cx="257651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4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306" y="5282657"/>
                        <a:ext cx="2576512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306" y="6017416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(See hidden slides for how we get to the next slide.)</a:t>
            </a:r>
          </a:p>
        </p:txBody>
      </p:sp>
    </p:spTree>
    <p:extLst>
      <p:ext uri="{BB962C8B-B14F-4D97-AF65-F5344CB8AC3E}">
        <p14:creationId xmlns:p14="http://schemas.microsoft.com/office/powerpoint/2010/main" val="7002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le 1"/>
          <p:cNvSpPr>
            <a:spLocks noGrp="1"/>
          </p:cNvSpPr>
          <p:nvPr>
            <p:ph type="title" idx="4294967295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EXTRA: </a:t>
            </a:r>
            <a:r>
              <a:rPr lang="en-US" sz="4000" dirty="0"/>
              <a:t>cross product</a:t>
            </a:r>
          </a:p>
        </p:txBody>
      </p:sp>
      <p:pic>
        <p:nvPicPr>
          <p:cNvPr id="28160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3789" t="33878" r="42252" b="52470"/>
          <a:stretch/>
        </p:blipFill>
        <p:spPr bwMode="auto">
          <a:xfrm>
            <a:off x="3352800" y="1502229"/>
            <a:ext cx="685800" cy="14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1667" t="33810" r="65572" b="52470"/>
          <a:stretch/>
        </p:blipFill>
        <p:spPr bwMode="auto">
          <a:xfrm>
            <a:off x="1371600" y="1494971"/>
            <a:ext cx="2209800" cy="144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7309" t="31747" r="31250" b="52470"/>
          <a:stretch/>
        </p:blipFill>
        <p:spPr bwMode="auto">
          <a:xfrm>
            <a:off x="5105400" y="1277257"/>
            <a:ext cx="1981200" cy="16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604" name="TextBox 6"/>
          <p:cNvSpPr txBox="1">
            <a:spLocks noChangeArrowheads="1"/>
          </p:cNvSpPr>
          <p:nvPr/>
        </p:nvSpPr>
        <p:spPr bwMode="auto">
          <a:xfrm>
            <a:off x="609600" y="2348599"/>
            <a:ext cx="79538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cross product takes two vectors and returns a third vector that’s perpendicular to both inputs.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here, c is perpendicular to both a and b, which means the dot product = 0.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Can be expressed as a matrix multiplication.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9829" t="51621" r="31250" b="32993"/>
          <a:stretch/>
        </p:blipFill>
        <p:spPr bwMode="auto">
          <a:xfrm>
            <a:off x="5181600" y="4470400"/>
            <a:ext cx="32766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665109" y="4451364"/>
          <a:ext cx="4276726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8" name="Equation" r:id="rId5" imgW="1548728" imgH="710891" progId="Equation.3">
                  <p:embed/>
                </p:oleObj>
              </mc:Choice>
              <mc:Fallback>
                <p:oleObj name="Equation" r:id="rId5" imgW="1548728" imgH="7108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09" y="4451364"/>
                        <a:ext cx="4276726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77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EXTRA: From </a:t>
            </a:r>
            <a:r>
              <a:rPr lang="en-US" sz="4000" dirty="0"/>
              <a:t>geometry to algebra</a:t>
            </a:r>
          </a:p>
        </p:txBody>
      </p:sp>
      <p:pic>
        <p:nvPicPr>
          <p:cNvPr id="283652" name="Picture 2"/>
          <p:cNvPicPr>
            <a:picLocks noChangeAspect="1" noChangeArrowheads="1"/>
          </p:cNvPicPr>
          <p:nvPr/>
        </p:nvPicPr>
        <p:blipFill>
          <a:blip r:embed="rId4" cstate="print"/>
          <a:srcRect l="26593" t="30609" r="6039" b="8174"/>
          <a:stretch>
            <a:fillRect/>
          </a:stretch>
        </p:blipFill>
        <p:spPr bwMode="auto">
          <a:xfrm>
            <a:off x="693805" y="838200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1303405" y="3733800"/>
            <a:ext cx="5867400" cy="1588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1303405" y="2954331"/>
            <a:ext cx="931763" cy="779469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>
            <a:off x="6142059" y="2917818"/>
            <a:ext cx="1028746" cy="815982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 type="none" w="med" len="med"/>
            <a:tailEnd type="arrow" w="med" len="med"/>
          </a:ln>
        </p:spPr>
      </p:cxnSp>
      <p:sp>
        <p:nvSpPr>
          <p:cNvPr id="33" name="Rectangle 32"/>
          <p:cNvSpPr/>
          <p:nvPr/>
        </p:nvSpPr>
        <p:spPr bwMode="auto">
          <a:xfrm>
            <a:off x="2370205" y="4267200"/>
            <a:ext cx="3581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62509" y="4965720"/>
          <a:ext cx="18473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92" name="Equation" r:id="rId5" imgW="787058" imgH="165028" progId="Equation.3">
                  <p:embed/>
                </p:oleObj>
              </mc:Choice>
              <mc:Fallback>
                <p:oleObj name="Equation" r:id="rId5" imgW="787058" imgH="165028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09" y="4965720"/>
                        <a:ext cx="1847362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804871" y="5526108"/>
          <a:ext cx="38100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93" name="Equation" r:id="rId7" imgW="1459866" imgH="165028" progId="Equation.3">
                  <p:embed/>
                </p:oleObj>
              </mc:Choice>
              <mc:Fallback>
                <p:oleObj name="Equation" r:id="rId7" imgW="1459866" imgH="165028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71" y="5526108"/>
                        <a:ext cx="3810000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 bwMode="auto">
          <a:xfrm>
            <a:off x="2328871" y="4889520"/>
            <a:ext cx="380976" cy="5334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795471" y="4889520"/>
            <a:ext cx="304800" cy="533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04871" y="4889520"/>
            <a:ext cx="457200" cy="533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65284" name="Object 4"/>
          <p:cNvGraphicFramePr>
            <a:graphicFrameLocks noChangeAspect="1"/>
          </p:cNvGraphicFramePr>
          <p:nvPr/>
        </p:nvGraphicFramePr>
        <p:xfrm>
          <a:off x="1885935" y="6257990"/>
          <a:ext cx="15906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94" name="Equation" r:id="rId9" imgW="609336" imgH="165028" progId="Equation.3">
                  <p:embed/>
                </p:oleObj>
              </mc:Choice>
              <mc:Fallback>
                <p:oleObj name="Equation" r:id="rId9" imgW="609336" imgH="165028" progId="Equation.3">
                  <p:embed/>
                  <p:pic>
                    <p:nvPicPr>
                      <p:cNvPr id="8652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35" y="6257990"/>
                        <a:ext cx="1590675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5" name="Object 5"/>
          <p:cNvGraphicFramePr>
            <a:graphicFrameLocks noChangeAspect="1"/>
          </p:cNvGraphicFramePr>
          <p:nvPr/>
        </p:nvGraphicFramePr>
        <p:xfrm>
          <a:off x="4791078" y="4948238"/>
          <a:ext cx="4241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95" name="Equation" r:id="rId11" imgW="1624895" imgH="215806" progId="Equation.3">
                  <p:embed/>
                </p:oleObj>
              </mc:Choice>
              <mc:Fallback>
                <p:oleObj name="Equation" r:id="rId11" imgW="1624895" imgH="215806" progId="Equation.3">
                  <p:embed/>
                  <p:pic>
                    <p:nvPicPr>
                      <p:cNvPr id="8652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4948238"/>
                        <a:ext cx="42418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580215" y="5583267"/>
          <a:ext cx="719828" cy="53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96" name="Equation" r:id="rId13" imgW="241091" imgH="177646" progId="Equation.3">
                  <p:embed/>
                </p:oleObj>
              </mc:Choice>
              <mc:Fallback>
                <p:oleObj name="Equation" r:id="rId13" imgW="241091" imgH="177646" progId="Equation.3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215" y="5583267"/>
                        <a:ext cx="719828" cy="530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9"/>
          <p:cNvGrpSpPr/>
          <p:nvPr/>
        </p:nvGrpSpPr>
        <p:grpSpPr>
          <a:xfrm>
            <a:off x="519057" y="5921430"/>
            <a:ext cx="1935189" cy="417316"/>
            <a:chOff x="373005" y="5984910"/>
            <a:chExt cx="1935189" cy="417316"/>
          </a:xfrm>
        </p:grpSpPr>
        <p:sp>
          <p:nvSpPr>
            <p:cNvPr id="36" name="TextBox 35"/>
            <p:cNvSpPr txBox="1"/>
            <p:nvPr/>
          </p:nvSpPr>
          <p:spPr>
            <a:xfrm>
              <a:off x="373005" y="6094449"/>
              <a:ext cx="1935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Normal  to the plane</a:t>
              </a:r>
            </a:p>
          </p:txBody>
        </p:sp>
        <p:sp>
          <p:nvSpPr>
            <p:cNvPr id="39" name="Right Brace 38"/>
            <p:cNvSpPr/>
            <p:nvPr/>
          </p:nvSpPr>
          <p:spPr bwMode="auto">
            <a:xfrm rot="5400000">
              <a:off x="1085009" y="5565010"/>
              <a:ext cx="219078" cy="105887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2125629" y="5546754"/>
            <a:ext cx="2628936" cy="5476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40600" y="2900585"/>
            <a:ext cx="5774718" cy="429761"/>
            <a:chOff x="1340600" y="2900585"/>
            <a:chExt cx="5774718" cy="429761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340600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764940" y="2954331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68185" y="6238408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Cross-product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with itself is 0.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635918" y="4779981"/>
            <a:ext cx="2447922" cy="149703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87463" y="6279538"/>
            <a:ext cx="2744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noProof="0" dirty="0">
                <a:solidFill>
                  <a:srgbClr val="000000"/>
                </a:solidFill>
                <a:latin typeface="Arial"/>
              </a:rPr>
              <a:t>T x </a:t>
            </a:r>
            <a:r>
              <a:rPr lang="en-US" sz="1400" noProof="0" dirty="0" err="1">
                <a:solidFill>
                  <a:srgbClr val="000000"/>
                </a:solidFill>
                <a:latin typeface="Arial"/>
              </a:rPr>
              <a:t>X</a:t>
            </a:r>
            <a:r>
              <a:rPr lang="en-US" sz="1400" noProof="0" dirty="0">
                <a:solidFill>
                  <a:srgbClr val="000000"/>
                </a:solidFill>
                <a:latin typeface="Arial"/>
              </a:rPr>
              <a:t>’ normal to plane in which X’ lies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, i.e. dot product is 0.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41" grpId="0" animBg="1"/>
      <p:bldP spid="3" grpId="0"/>
      <p:bldP spid="25" grpId="0" animBg="1"/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 idx="4294967295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/>
              <a:t>Essential matrix</a:t>
            </a:r>
          </a:p>
        </p:txBody>
      </p:sp>
      <p:graphicFrame>
        <p:nvGraphicFramePr>
          <p:cNvPr id="289795" name="Object 2"/>
          <p:cNvGraphicFramePr>
            <a:graphicFrameLocks noChangeAspect="1"/>
          </p:cNvGraphicFramePr>
          <p:nvPr>
            <p:extLst/>
          </p:nvPr>
        </p:nvGraphicFramePr>
        <p:xfrm>
          <a:off x="600236" y="1347759"/>
          <a:ext cx="2540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26" name="Equation" r:id="rId4" imgW="1028254" imgH="215806" progId="Equation.3">
                  <p:embed/>
                </p:oleObj>
              </mc:Choice>
              <mc:Fallback>
                <p:oleObj name="Equation" r:id="rId4" imgW="1028254" imgH="215806" progId="Equation.3">
                  <p:embed/>
                  <p:pic>
                    <p:nvPicPr>
                      <p:cNvPr id="28979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1347759"/>
                        <a:ext cx="2540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796" name="Object 3"/>
          <p:cNvGraphicFramePr>
            <a:graphicFrameLocks noChangeAspect="1"/>
          </p:cNvGraphicFramePr>
          <p:nvPr>
            <p:extLst/>
          </p:nvPr>
        </p:nvGraphicFramePr>
        <p:xfrm>
          <a:off x="600236" y="2066925"/>
          <a:ext cx="2570162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27" name="Equation" r:id="rId6" imgW="1041120" imgH="228600" progId="Equation.3">
                  <p:embed/>
                </p:oleObj>
              </mc:Choice>
              <mc:Fallback>
                <p:oleObj name="Equation" r:id="rId6" imgW="1041120" imgH="228600" progId="Equation.3">
                  <p:embed/>
                  <p:pic>
                    <p:nvPicPr>
                      <p:cNvPr id="28979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2066925"/>
                        <a:ext cx="2570162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2083" y="4219082"/>
            <a:ext cx="842358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called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essential matrix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it relates corresponding image points between both cameras, given the rotation and translation.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we said: If we observe a point in one image, its position in other image is constrained to lie on line defined by above. It turns out that: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 l’ through x’ in the second image, corresponding to x.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Ex’ is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 l through x in the first image, corresponding to x’.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l="26593" t="30609" r="6039" b="8174"/>
          <a:stretch>
            <a:fillRect/>
          </a:stretch>
        </p:blipFill>
        <p:spPr bwMode="auto">
          <a:xfrm>
            <a:off x="4374346" y="1165194"/>
            <a:ext cx="4541054" cy="26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529834" y="2954331"/>
            <a:ext cx="720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</a:t>
            </a:r>
          </a:p>
        </p:txBody>
      </p:sp>
      <p:graphicFrame>
        <p:nvGraphicFramePr>
          <p:cNvPr id="289804" name="Object 3"/>
          <p:cNvGraphicFramePr>
            <a:graphicFrameLocks noChangeAspect="1"/>
          </p:cNvGraphicFramePr>
          <p:nvPr>
            <p:extLst/>
          </p:nvPr>
        </p:nvGraphicFramePr>
        <p:xfrm>
          <a:off x="1225873" y="2907632"/>
          <a:ext cx="179228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28" name="Equation" r:id="rId9" imgW="672808" imgH="203112" progId="Equation.3">
                  <p:embed/>
                </p:oleObj>
              </mc:Choice>
              <mc:Fallback>
                <p:oleObj name="Equation" r:id="rId9" imgW="672808" imgH="203112" progId="Equation.3">
                  <p:embed/>
                  <p:pic>
                    <p:nvPicPr>
                      <p:cNvPr id="28980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873" y="2907632"/>
                        <a:ext cx="1792288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805" name="Object 3"/>
          <p:cNvGraphicFramePr>
            <a:graphicFrameLocks noChangeAspect="1"/>
          </p:cNvGraphicFramePr>
          <p:nvPr>
            <p:extLst/>
          </p:nvPr>
        </p:nvGraphicFramePr>
        <p:xfrm>
          <a:off x="600236" y="3502025"/>
          <a:ext cx="3586163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29" name="Equation" r:id="rId11" imgW="1282680" imgH="203040" progId="Equation.3">
                  <p:embed/>
                </p:oleObj>
              </mc:Choice>
              <mc:Fallback>
                <p:oleObj name="Equation" r:id="rId11" imgW="1282680" imgH="203040" progId="Equation.3">
                  <p:embed/>
                  <p:pic>
                    <p:nvPicPr>
                      <p:cNvPr id="28980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3502025"/>
                        <a:ext cx="3586163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 bwMode="auto">
          <a:xfrm>
            <a:off x="463921" y="1284779"/>
            <a:ext cx="2738475" cy="635015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855" y="6604084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60831" y="2302099"/>
            <a:ext cx="3860460" cy="376015"/>
            <a:chOff x="1340600" y="2900585"/>
            <a:chExt cx="3860460" cy="376015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340600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50682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4557" y="1591992"/>
            <a:ext cx="3816733" cy="16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4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86" name="Group 5"/>
          <p:cNvGrpSpPr>
            <a:grpSpLocks noChangeAspect="1"/>
          </p:cNvGrpSpPr>
          <p:nvPr/>
        </p:nvGrpSpPr>
        <p:grpSpPr bwMode="auto">
          <a:xfrm>
            <a:off x="609600" y="1143000"/>
            <a:ext cx="2057400" cy="1465434"/>
            <a:chOff x="0" y="2895600"/>
            <a:chExt cx="4751989" cy="3652838"/>
          </a:xfrm>
        </p:grpSpPr>
        <p:pic>
          <p:nvPicPr>
            <p:cNvPr id="2979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98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97989" name="Object 2"/>
          <p:cNvGraphicFramePr>
            <a:graphicFrameLocks noChangeAspect="1"/>
          </p:cNvGraphicFramePr>
          <p:nvPr/>
        </p:nvGraphicFramePr>
        <p:xfrm>
          <a:off x="3597275" y="1208055"/>
          <a:ext cx="2184400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6" name="Equation" r:id="rId5" imgW="863225" imgH="672808" progId="Equation.3">
                  <p:embed/>
                </p:oleObj>
              </mc:Choice>
              <mc:Fallback>
                <p:oleObj name="Equation" r:id="rId5" imgW="863225" imgH="672808" progId="Equation.3">
                  <p:embed/>
                  <p:pic>
                    <p:nvPicPr>
                      <p:cNvPr id="2979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1208055"/>
                        <a:ext cx="2184400" cy="170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0" name="TextBox 7"/>
          <p:cNvSpPr txBox="1">
            <a:spLocks noChangeArrowheads="1"/>
          </p:cNvSpPr>
          <p:nvPr/>
        </p:nvSpPr>
        <p:spPr bwMode="auto">
          <a:xfrm>
            <a:off x="5486400" y="2274855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0   0  0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0   0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–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97991" name="Double Bracket 8"/>
          <p:cNvSpPr>
            <a:spLocks noChangeArrowheads="1"/>
          </p:cNvSpPr>
          <p:nvPr/>
        </p:nvSpPr>
        <p:spPr bwMode="auto">
          <a:xfrm>
            <a:off x="5486400" y="2274855"/>
            <a:ext cx="914400" cy="914400"/>
          </a:xfrm>
          <a:prstGeom prst="bracketPair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2260" name="Object 4"/>
          <p:cNvGraphicFramePr>
            <a:graphicFrameLocks noChangeAspect="1"/>
          </p:cNvGraphicFramePr>
          <p:nvPr/>
        </p:nvGraphicFramePr>
        <p:xfrm>
          <a:off x="519057" y="3465513"/>
          <a:ext cx="15986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7" name="Equation" r:id="rId7" imgW="647700" imgH="228600" progId="Equation.3">
                  <p:embed/>
                </p:oleObj>
              </mc:Choice>
              <mc:Fallback>
                <p:oleObj name="Equation" r:id="rId7" imgW="647700" imgH="228600" progId="Equation.3">
                  <p:embed/>
                  <p:pic>
                    <p:nvPicPr>
                      <p:cNvPr id="3522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7" y="3465513"/>
                        <a:ext cx="1598613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95" name="Picture 3"/>
          <p:cNvPicPr>
            <a:picLocks noChangeAspect="1" noChangeArrowheads="1"/>
          </p:cNvPicPr>
          <p:nvPr/>
        </p:nvPicPr>
        <p:blipFill>
          <a:blip r:embed="rId9" cstate="print"/>
          <a:srcRect l="31911" t="21565" r="18892" b="23479"/>
          <a:stretch>
            <a:fillRect/>
          </a:stretch>
        </p:blipFill>
        <p:spPr bwMode="auto">
          <a:xfrm>
            <a:off x="2667000" y="3487734"/>
            <a:ext cx="39481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0" y="-322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Essential matrix example: parallel cameras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026" y="5245679"/>
            <a:ext cx="33305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parallel cameras, image of any point must lie on same horizontal line in each image plane.</a:t>
            </a:r>
          </a:p>
        </p:txBody>
      </p:sp>
      <p:sp>
        <p:nvSpPr>
          <p:cNvPr id="298008" name="Rectangle 24"/>
          <p:cNvSpPr>
            <a:spLocks noChangeArrowheads="1"/>
          </p:cNvSpPr>
          <p:nvPr/>
        </p:nvSpPr>
        <p:spPr bwMode="auto">
          <a:xfrm>
            <a:off x="5040313" y="5838858"/>
            <a:ext cx="1655762" cy="431800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243383" y="1201707"/>
            <a:ext cx="693747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06870" y="1785915"/>
            <a:ext cx="1935189" cy="5111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448312" y="2187558"/>
            <a:ext cx="2154267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709837" y="3502026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294045" y="4779982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316409" y="5826826"/>
            <a:ext cx="4272021" cy="8730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7051662" y="1241399"/>
          <a:ext cx="2008396" cy="101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8" name="Equation" r:id="rId10" imgW="850680" imgH="431640" progId="Equation.3">
                  <p:embed/>
                </p:oleObj>
              </mc:Choice>
              <mc:Fallback>
                <p:oleObj name="Equation" r:id="rId10" imgW="850680" imgH="43164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1662" y="1241399"/>
                        <a:ext cx="2008396" cy="10191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5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animBg="1"/>
      <p:bldP spid="29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1785914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I(x,y)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1749402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I´(x´,y´)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1795439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 map D(x,y)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179763" y="4679927"/>
            <a:ext cx="274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(x´,y´)=(x+D(x,y),y)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2433614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2422502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2425677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3430564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3394052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3413102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3428977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75286" y="4706955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586149" y="4670442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46485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00388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851485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851485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79493"/>
            <a:ext cx="8686800" cy="20140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Find corresponding </a:t>
            </a:r>
            <a:r>
              <a:rPr lang="en-US" sz="2000" dirty="0" err="1"/>
              <a:t>epipolar</a:t>
            </a:r>
            <a:r>
              <a:rPr lang="en-US" sz="2000" dirty="0"/>
              <a:t> scanline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Search along </a:t>
            </a:r>
            <a:r>
              <a:rPr lang="en-US" sz="2000" dirty="0" err="1"/>
              <a:t>epipolar</a:t>
            </a:r>
            <a:r>
              <a:rPr lang="en-US" sz="2000" dirty="0"/>
              <a:t> line and pick the best match x’: slide a window along the right scanline and compute Euclidean distance between contents of that window with the reference window in the left image; take the window corresponding to the minimum as the match</a:t>
            </a:r>
          </a:p>
          <a:p>
            <a:pPr lvl="1">
              <a:defRPr/>
            </a:pPr>
            <a:r>
              <a:rPr lang="en-US" sz="2000" dirty="0"/>
              <a:t>Compute disparity x-x’ and set depth(x) = f*T/(x-x’)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Tx/>
              <a:buChar char="•"/>
              <a:defRPr/>
            </a:pPr>
            <a:endParaRPr lang="en-US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851485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851485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36167" y="3909428"/>
            <a:ext cx="3128212" cy="477838"/>
            <a:chOff x="4636167" y="3909428"/>
            <a:chExt cx="3128212" cy="477838"/>
          </a:xfrm>
        </p:grpSpPr>
        <p:grpSp>
          <p:nvGrpSpPr>
            <p:cNvPr id="7" name="Group 6"/>
            <p:cNvGrpSpPr/>
            <p:nvPr/>
          </p:nvGrpSpPr>
          <p:grpSpPr>
            <a:xfrm>
              <a:off x="4636167" y="3909428"/>
              <a:ext cx="3056022" cy="477838"/>
              <a:chOff x="4952205" y="3965575"/>
              <a:chExt cx="2440606" cy="477838"/>
            </a:xfrm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4952205" y="4103688"/>
                <a:ext cx="2440606" cy="314325"/>
              </a:xfrm>
              <a:custGeom>
                <a:avLst/>
                <a:gdLst>
                  <a:gd name="T0" fmla="*/ 0 w 1468"/>
                  <a:gd name="T1" fmla="*/ 2147483647 h 252"/>
                  <a:gd name="T2" fmla="*/ 2147483647 w 1468"/>
                  <a:gd name="T3" fmla="*/ 2147483647 h 252"/>
                  <a:gd name="T4" fmla="*/ 2147483647 w 1468"/>
                  <a:gd name="T5" fmla="*/ 2147483647 h 252"/>
                  <a:gd name="T6" fmla="*/ 2147483647 w 1468"/>
                  <a:gd name="T7" fmla="*/ 2147483647 h 252"/>
                  <a:gd name="T8" fmla="*/ 2147483647 w 1468"/>
                  <a:gd name="T9" fmla="*/ 2147483647 h 252"/>
                  <a:gd name="T10" fmla="*/ 2147483647 w 1468"/>
                  <a:gd name="T11" fmla="*/ 0 h 252"/>
                  <a:gd name="T12" fmla="*/ 2147483647 w 1468"/>
                  <a:gd name="T13" fmla="*/ 2147483647 h 252"/>
                  <a:gd name="T14" fmla="*/ 2147483647 w 1468"/>
                  <a:gd name="T15" fmla="*/ 2147483647 h 252"/>
                  <a:gd name="T16" fmla="*/ 2147483647 w 1468"/>
                  <a:gd name="T17" fmla="*/ 2147483647 h 252"/>
                  <a:gd name="T18" fmla="*/ 2147483647 w 1468"/>
                  <a:gd name="T19" fmla="*/ 2147483647 h 252"/>
                  <a:gd name="T20" fmla="*/ 2147483647 w 1468"/>
                  <a:gd name="T21" fmla="*/ 2147483647 h 252"/>
                  <a:gd name="T22" fmla="*/ 2147483647 w 1468"/>
                  <a:gd name="T23" fmla="*/ 2147483647 h 252"/>
                  <a:gd name="T24" fmla="*/ 2147483647 w 1468"/>
                  <a:gd name="T25" fmla="*/ 2147483647 h 252"/>
                  <a:gd name="T26" fmla="*/ 2147483647 w 1468"/>
                  <a:gd name="T27" fmla="*/ 2147483647 h 252"/>
                  <a:gd name="T28" fmla="*/ 2147483647 w 1468"/>
                  <a:gd name="T29" fmla="*/ 2147483647 h 252"/>
                  <a:gd name="T30" fmla="*/ 2147483647 w 1468"/>
                  <a:gd name="T31" fmla="*/ 2147483647 h 252"/>
                  <a:gd name="T32" fmla="*/ 2147483647 w 1468"/>
                  <a:gd name="T33" fmla="*/ 2147483647 h 252"/>
                  <a:gd name="T34" fmla="*/ 2147483647 w 1468"/>
                  <a:gd name="T35" fmla="*/ 2147483647 h 252"/>
                  <a:gd name="T36" fmla="*/ 2147483647 w 1468"/>
                  <a:gd name="T37" fmla="*/ 2147483647 h 252"/>
                  <a:gd name="T38" fmla="*/ 2147483647 w 1468"/>
                  <a:gd name="T39" fmla="*/ 2147483647 h 252"/>
                  <a:gd name="T40" fmla="*/ 2147483647 w 1468"/>
                  <a:gd name="T41" fmla="*/ 2147483647 h 252"/>
                  <a:gd name="T42" fmla="*/ 2147483647 w 1468"/>
                  <a:gd name="T43" fmla="*/ 2147483647 h 252"/>
                  <a:gd name="T44" fmla="*/ 2147483647 w 1468"/>
                  <a:gd name="T45" fmla="*/ 2147483647 h 252"/>
                  <a:gd name="T46" fmla="*/ 2147483647 w 1468"/>
                  <a:gd name="T47" fmla="*/ 2147483647 h 252"/>
                  <a:gd name="T48" fmla="*/ 2147483647 w 1468"/>
                  <a:gd name="T49" fmla="*/ 2147483647 h 252"/>
                  <a:gd name="T50" fmla="*/ 2147483647 w 1468"/>
                  <a:gd name="T51" fmla="*/ 2147483647 h 252"/>
                  <a:gd name="T52" fmla="*/ 2147483647 w 1468"/>
                  <a:gd name="T53" fmla="*/ 2147483647 h 252"/>
                  <a:gd name="T54" fmla="*/ 2147483647 w 1468"/>
                  <a:gd name="T55" fmla="*/ 2147483647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68"/>
                  <a:gd name="T85" fmla="*/ 0 h 252"/>
                  <a:gd name="T86" fmla="*/ 1468 w 1468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68" h="252">
                    <a:moveTo>
                      <a:pt x="0" y="5"/>
                    </a:moveTo>
                    <a:cubicBezTo>
                      <a:pt x="22" y="20"/>
                      <a:pt x="30" y="32"/>
                      <a:pt x="56" y="41"/>
                    </a:cubicBezTo>
                    <a:cubicBezTo>
                      <a:pt x="61" y="39"/>
                      <a:pt x="67" y="39"/>
                      <a:pt x="71" y="36"/>
                    </a:cubicBezTo>
                    <a:cubicBezTo>
                      <a:pt x="75" y="33"/>
                      <a:pt x="77" y="27"/>
                      <a:pt x="81" y="25"/>
                    </a:cubicBezTo>
                    <a:cubicBezTo>
                      <a:pt x="95" y="18"/>
                      <a:pt x="112" y="15"/>
                      <a:pt x="127" y="10"/>
                    </a:cubicBezTo>
                    <a:cubicBezTo>
                      <a:pt x="137" y="7"/>
                      <a:pt x="157" y="0"/>
                      <a:pt x="157" y="0"/>
                    </a:cubicBezTo>
                    <a:cubicBezTo>
                      <a:pt x="196" y="13"/>
                      <a:pt x="233" y="31"/>
                      <a:pt x="273" y="41"/>
                    </a:cubicBezTo>
                    <a:cubicBezTo>
                      <a:pt x="283" y="40"/>
                      <a:pt x="353" y="26"/>
                      <a:pt x="369" y="30"/>
                    </a:cubicBezTo>
                    <a:cubicBezTo>
                      <a:pt x="390" y="54"/>
                      <a:pt x="366" y="30"/>
                      <a:pt x="395" y="46"/>
                    </a:cubicBezTo>
                    <a:cubicBezTo>
                      <a:pt x="406" y="52"/>
                      <a:pt x="450" y="137"/>
                      <a:pt x="455" y="121"/>
                    </a:cubicBezTo>
                    <a:cubicBezTo>
                      <a:pt x="486" y="168"/>
                      <a:pt x="519" y="233"/>
                      <a:pt x="576" y="252"/>
                    </a:cubicBezTo>
                    <a:cubicBezTo>
                      <a:pt x="603" y="245"/>
                      <a:pt x="593" y="186"/>
                      <a:pt x="615" y="171"/>
                    </a:cubicBezTo>
                    <a:cubicBezTo>
                      <a:pt x="618" y="161"/>
                      <a:pt x="624" y="139"/>
                      <a:pt x="627" y="129"/>
                    </a:cubicBezTo>
                    <a:cubicBezTo>
                      <a:pt x="629" y="124"/>
                      <a:pt x="646" y="102"/>
                      <a:pt x="651" y="99"/>
                    </a:cubicBezTo>
                    <a:cubicBezTo>
                      <a:pt x="661" y="92"/>
                      <a:pt x="681" y="78"/>
                      <a:pt x="681" y="78"/>
                    </a:cubicBezTo>
                    <a:cubicBezTo>
                      <a:pt x="694" y="59"/>
                      <a:pt x="724" y="71"/>
                      <a:pt x="747" y="78"/>
                    </a:cubicBezTo>
                    <a:cubicBezTo>
                      <a:pt x="768" y="86"/>
                      <a:pt x="791" y="116"/>
                      <a:pt x="809" y="126"/>
                    </a:cubicBezTo>
                    <a:cubicBezTo>
                      <a:pt x="824" y="127"/>
                      <a:pt x="854" y="137"/>
                      <a:pt x="854" y="137"/>
                    </a:cubicBezTo>
                    <a:cubicBezTo>
                      <a:pt x="919" y="131"/>
                      <a:pt x="895" y="133"/>
                      <a:pt x="935" y="106"/>
                    </a:cubicBezTo>
                    <a:cubicBezTo>
                      <a:pt x="954" y="94"/>
                      <a:pt x="979" y="98"/>
                      <a:pt x="1001" y="96"/>
                    </a:cubicBezTo>
                    <a:cubicBezTo>
                      <a:pt x="1020" y="83"/>
                      <a:pt x="1042" y="78"/>
                      <a:pt x="1062" y="66"/>
                    </a:cubicBezTo>
                    <a:cubicBezTo>
                      <a:pt x="1096" y="71"/>
                      <a:pt x="1169" y="82"/>
                      <a:pt x="1198" y="101"/>
                    </a:cubicBezTo>
                    <a:cubicBezTo>
                      <a:pt x="1221" y="117"/>
                      <a:pt x="1247" y="133"/>
                      <a:pt x="1274" y="142"/>
                    </a:cubicBezTo>
                    <a:cubicBezTo>
                      <a:pt x="1291" y="159"/>
                      <a:pt x="1312" y="170"/>
                      <a:pt x="1334" y="177"/>
                    </a:cubicBezTo>
                    <a:cubicBezTo>
                      <a:pt x="1370" y="173"/>
                      <a:pt x="1383" y="175"/>
                      <a:pt x="1410" y="157"/>
                    </a:cubicBezTo>
                    <a:cubicBezTo>
                      <a:pt x="1417" y="135"/>
                      <a:pt x="1429" y="117"/>
                      <a:pt x="1446" y="101"/>
                    </a:cubicBezTo>
                    <a:cubicBezTo>
                      <a:pt x="1448" y="96"/>
                      <a:pt x="1447" y="90"/>
                      <a:pt x="1451" y="86"/>
                    </a:cubicBezTo>
                    <a:cubicBezTo>
                      <a:pt x="1468" y="69"/>
                      <a:pt x="1466" y="90"/>
                      <a:pt x="1466" y="7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" name="Group 6"/>
              <p:cNvGrpSpPr>
                <a:grpSpLocks/>
              </p:cNvGrpSpPr>
              <p:nvPr/>
            </p:nvGrpSpPr>
            <p:grpSpPr bwMode="auto">
              <a:xfrm>
                <a:off x="4955381" y="3965575"/>
                <a:ext cx="1909763" cy="477838"/>
                <a:chOff x="2064" y="2160"/>
                <a:chExt cx="1488" cy="384"/>
              </a:xfrm>
            </p:grpSpPr>
            <p:sp>
              <p:nvSpPr>
                <p:cNvPr id="23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064" y="2160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>
                  <a:off x="2064" y="2544"/>
                  <a:ext cx="14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>
            <a:xfrm>
              <a:off x="6978316" y="4026568"/>
              <a:ext cx="786063" cy="288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5858126" y="3043610"/>
            <a:ext cx="11159" cy="13516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uiExpand="1" animBg="1"/>
      <p:bldP spid="396301" grpId="0" uiExpand="1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extLst/>
          </p:nvPr>
        </p:nvGraphicFramePr>
        <p:xfrm>
          <a:off x="4691856" y="421907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74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856" y="421907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5"/>
          <p:cNvGraphicFramePr>
            <a:graphicFrameLocks noChangeAspect="1"/>
          </p:cNvGraphicFramePr>
          <p:nvPr>
            <p:extLst/>
          </p:nvPr>
        </p:nvGraphicFramePr>
        <p:xfrm>
          <a:off x="914400" y="421907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75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21907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010819" y="844079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" y="1190184"/>
            <a:ext cx="7478713" cy="2514600"/>
            <a:chOff x="685800" y="1770744"/>
            <a:chExt cx="7478713" cy="2514600"/>
          </a:xfrm>
        </p:grpSpPr>
        <p:sp>
          <p:nvSpPr>
            <p:cNvPr id="14341" name="Text Box 4"/>
            <p:cNvSpPr txBox="1">
              <a:spLocks noChangeArrowheads="1"/>
            </p:cNvSpPr>
            <p:nvPr/>
          </p:nvSpPr>
          <p:spPr bwMode="auto">
            <a:xfrm>
              <a:off x="817563" y="3810000"/>
              <a:ext cx="35258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Window-based matching</a:t>
              </a: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5964238" y="3810000"/>
              <a:ext cx="18954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Ground truth</a:t>
              </a:r>
            </a:p>
          </p:txBody>
        </p:sp>
        <p:graphicFrame>
          <p:nvGraphicFramePr>
            <p:cNvPr id="10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685800" y="1770744"/>
            <a:ext cx="3668713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76" name="Image File" r:id="rId8" imgW="3562350" imgH="2667000" progId="">
                    <p:embed/>
                  </p:oleObj>
                </mc:Choice>
                <mc:Fallback>
                  <p:oleObj name="Image File" r:id="rId8" imgW="3562350" imgH="2667000" progId="">
                    <p:embed/>
                    <p:pic>
                      <p:nvPicPr>
                        <p:cNvPr id="1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1770744"/>
                          <a:ext cx="3668713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842072" y="1905359"/>
              <a:ext cx="1130795" cy="33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Left image</a:t>
              </a:r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4495800" y="1770744"/>
            <a:ext cx="3668713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77" name="Image File" r:id="rId10" imgW="3562350" imgH="2667000" progId="">
                    <p:embed/>
                  </p:oleObj>
                </mc:Choice>
                <mc:Fallback>
                  <p:oleObj name="Image File" r:id="rId10" imgW="3562350" imgH="2667000" progId="">
                    <p:embed/>
                    <p:pic>
                      <p:nvPicPr>
                        <p:cNvPr id="1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5800" y="1770744"/>
                          <a:ext cx="3668713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5665790" y="1905359"/>
              <a:ext cx="1256221" cy="33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Right image</a:t>
              </a: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35604" y="3810000"/>
            <a:ext cx="1689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Predicted depth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38241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truth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61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can we improve?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914400"/>
            <a:ext cx="8661400" cy="2830286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sz="2000" dirty="0"/>
              <a:t>Uniqueness </a:t>
            </a:r>
          </a:p>
          <a:p>
            <a:pPr lvl="1">
              <a:defRPr/>
            </a:pPr>
            <a:r>
              <a:rPr lang="en-US" sz="1800" dirty="0"/>
              <a:t>For any point in one image, there should be &lt;= 1 matching point in the other image</a:t>
            </a:r>
          </a:p>
          <a:p>
            <a:pPr>
              <a:buFontTx/>
              <a:buChar char="•"/>
              <a:defRPr/>
            </a:pPr>
            <a:r>
              <a:rPr lang="en-US" sz="2000" dirty="0"/>
              <a:t>Ordering</a:t>
            </a:r>
          </a:p>
          <a:p>
            <a:pPr lvl="1">
              <a:defRPr/>
            </a:pPr>
            <a:r>
              <a:rPr lang="en-US" sz="1800" dirty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z="2000" dirty="0"/>
              <a:t>Smoothness</a:t>
            </a:r>
          </a:p>
          <a:p>
            <a:pPr lvl="1">
              <a:defRPr/>
            </a:pPr>
            <a:r>
              <a:rPr lang="en-US" sz="1800" dirty="0"/>
              <a:t>We expect disparity values to change slowly (for the most part)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4000" y="2919835"/>
            <a:ext cx="866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Encode these constraints in an energy function and solve using graph cuts.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707335"/>
              </p:ext>
            </p:extLst>
          </p:nvPr>
        </p:nvGraphicFramePr>
        <p:xfrm>
          <a:off x="4492625" y="3739592"/>
          <a:ext cx="3395687" cy="24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3739592"/>
                        <a:ext cx="3395687" cy="2458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43857" y="6170009"/>
            <a:ext cx="419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Graph cuts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596395" y="6170008"/>
            <a:ext cx="11881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truth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2742" y="3739592"/>
            <a:ext cx="3156857" cy="245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868560" y="6604084"/>
            <a:ext cx="62754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Y.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Boykov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O.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Veksler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and R.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Zabih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  <a:hlinkClick r:id="rId7"/>
              </a:rPr>
              <a:t>Fast Approximate Energy Minimization via Graph Cuts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 PAMI 2001</a:t>
            </a:r>
          </a:p>
        </p:txBody>
      </p:sp>
    </p:spTree>
    <p:extLst>
      <p:ext uri="{BB962C8B-B14F-4D97-AF65-F5344CB8AC3E}">
        <p14:creationId xmlns:p14="http://schemas.microsoft.com/office/powerpoint/2010/main" val="6000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Second, what are the transformations?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transformations: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988455" y="3062966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translate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081690" y="3062966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rotate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110513" y="3062966"/>
            <a:ext cx="2227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hange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aspect ratio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302249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squish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971143" y="5302249"/>
            <a:ext cx="2322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hange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perspective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59639"/>
      </p:ext>
    </p:extLst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of stereo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874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3400" b="1" dirty="0" err="1"/>
              <a:t>Epipolar</a:t>
            </a:r>
            <a:r>
              <a:rPr lang="en-US" sz="3400" b="1" dirty="0"/>
              <a:t> geometry</a:t>
            </a:r>
          </a:p>
          <a:p>
            <a:pPr lvl="1">
              <a:defRPr/>
            </a:pPr>
            <a:r>
              <a:rPr lang="en-US" sz="3400" dirty="0" err="1"/>
              <a:t>Epipoles</a:t>
            </a:r>
            <a:r>
              <a:rPr lang="en-US" sz="3400" dirty="0"/>
              <a:t> are intersection of baseline with image planes</a:t>
            </a:r>
          </a:p>
          <a:p>
            <a:pPr lvl="1">
              <a:defRPr/>
            </a:pPr>
            <a:r>
              <a:rPr lang="en-US" sz="3400" dirty="0"/>
              <a:t>Matching point in second image is on a line passing through its </a:t>
            </a:r>
            <a:r>
              <a:rPr lang="en-US" sz="3400" dirty="0" err="1"/>
              <a:t>epipole</a:t>
            </a:r>
            <a:endParaRPr lang="en-US" sz="3400" dirty="0"/>
          </a:p>
          <a:p>
            <a:pPr lvl="1">
              <a:defRPr/>
            </a:pPr>
            <a:r>
              <a:rPr lang="en-US" sz="3400" dirty="0" err="1"/>
              <a:t>Epipolar</a:t>
            </a:r>
            <a:r>
              <a:rPr lang="en-US" sz="3400" dirty="0"/>
              <a:t> constraint limits where points from one view will be imaged in the other, which makes search for correspondences quicker</a:t>
            </a:r>
          </a:p>
          <a:p>
            <a:pPr lvl="1">
              <a:defRPr/>
            </a:pPr>
            <a:r>
              <a:rPr lang="en-US" sz="3400" dirty="0"/>
              <a:t>Essential matrix E maps from a point in one image to a line (its </a:t>
            </a:r>
            <a:r>
              <a:rPr lang="en-US" sz="3400" dirty="0" err="1"/>
              <a:t>epipolar</a:t>
            </a:r>
            <a:r>
              <a:rPr lang="en-US" sz="3400" dirty="0"/>
              <a:t> line) in the other</a:t>
            </a:r>
          </a:p>
          <a:p>
            <a:pPr marL="457200" lvl="1" indent="0">
              <a:buNone/>
              <a:defRPr/>
            </a:pPr>
            <a:endParaRPr lang="en-US" sz="3400" dirty="0"/>
          </a:p>
          <a:p>
            <a:pPr>
              <a:defRPr/>
            </a:pPr>
            <a:r>
              <a:rPr lang="en-US" sz="3400" b="1" dirty="0"/>
              <a:t>Stereo depth estimation</a:t>
            </a:r>
          </a:p>
          <a:p>
            <a:pPr lvl="1">
              <a:defRPr/>
            </a:pPr>
            <a:r>
              <a:rPr lang="en-US" altLang="en-US" sz="3400" dirty="0"/>
              <a:t>Find corresponding points along </a:t>
            </a:r>
            <a:r>
              <a:rPr lang="en-US" altLang="en-US" sz="3400" dirty="0" err="1"/>
              <a:t>epipolar</a:t>
            </a:r>
            <a:r>
              <a:rPr lang="en-US" altLang="en-US" sz="3400" dirty="0"/>
              <a:t> scanline</a:t>
            </a:r>
          </a:p>
          <a:p>
            <a:pPr lvl="1">
              <a:defRPr/>
            </a:pPr>
            <a:r>
              <a:rPr lang="en-US" sz="3400" dirty="0"/>
              <a:t>Estimate disparity (depth is inverse to disparity)</a:t>
            </a:r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55" y="6604084"/>
            <a:ext cx="29113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Derek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711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Given: </a:t>
            </a:r>
            <a:r>
              <a:rPr lang="en-US" i="1" dirty="0"/>
              <a:t>m</a:t>
            </a:r>
            <a:r>
              <a:rPr lang="en-US" dirty="0"/>
              <a:t> images of </a:t>
            </a:r>
            <a:r>
              <a:rPr lang="en-US" i="1" dirty="0"/>
              <a:t>n</a:t>
            </a:r>
            <a:r>
              <a:rPr lang="en-US" dirty="0"/>
              <a:t> fixed 3D points </a:t>
            </a:r>
            <a:br>
              <a:rPr lang="en-US" dirty="0"/>
            </a:br>
            <a:endParaRPr lang="en-US" sz="800" dirty="0"/>
          </a:p>
          <a:p>
            <a:pPr marL="0" indent="0" algn="ctr">
              <a:buNone/>
              <a:defRPr/>
            </a:pPr>
            <a:r>
              <a:rPr lang="en-US" b="1" dirty="0" err="1">
                <a:latin typeface="Times New Roman" pitchFamily="18" charset="0"/>
              </a:rPr>
              <a:t>x</a:t>
            </a:r>
            <a:r>
              <a:rPr lang="en-US" i="1" baseline="-25000" dirty="0" err="1">
                <a:latin typeface="Times New Roman" pitchFamily="18" charset="0"/>
              </a:rPr>
              <a:t>ij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</a:rPr>
              <a:t>i </a:t>
            </a:r>
            <a:r>
              <a:rPr lang="en-US" b="1" dirty="0" err="1">
                <a:latin typeface="Times New Roman" pitchFamily="18" charset="0"/>
              </a:rPr>
              <a:t>X</a:t>
            </a:r>
            <a:r>
              <a:rPr lang="en-US" i="1" baseline="-25000" dirty="0" err="1">
                <a:latin typeface="Times New Roman" pitchFamily="18" charset="0"/>
              </a:rPr>
              <a:t>j</a:t>
            </a:r>
            <a:r>
              <a:rPr lang="en-US" i="1" baseline="-25000" dirty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</a:rPr>
              <a:t>, 	</a:t>
            </a:r>
            <a:r>
              <a:rPr lang="en-US" i="1" dirty="0" err="1">
                <a:latin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dirty="0">
                <a:latin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</a:rPr>
              <a:t>,… , m,    j = </a:t>
            </a:r>
            <a:r>
              <a:rPr lang="en-US" dirty="0">
                <a:latin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</a:rPr>
              <a:t>, … , n</a:t>
            </a:r>
            <a:r>
              <a:rPr lang="en-US" i="1" dirty="0"/>
              <a:t>  </a:t>
            </a:r>
          </a:p>
          <a:p>
            <a:pPr>
              <a:buFontTx/>
              <a:buChar char="•"/>
              <a:defRPr/>
            </a:pPr>
            <a:endParaRPr lang="en-US" sz="800" dirty="0"/>
          </a:p>
          <a:p>
            <a:pPr>
              <a:buFontTx/>
              <a:buChar char="•"/>
              <a:defRPr/>
            </a:pPr>
            <a:r>
              <a:rPr lang="en-US" dirty="0"/>
              <a:t>Problem: estimate </a:t>
            </a:r>
            <a:r>
              <a:rPr lang="en-US" i="1" dirty="0"/>
              <a:t>m</a:t>
            </a:r>
            <a:r>
              <a:rPr lang="en-US" dirty="0"/>
              <a:t> projection matrices </a:t>
            </a:r>
            <a:r>
              <a:rPr lang="en-US" b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/>
              <a:t>n</a:t>
            </a:r>
            <a:r>
              <a:rPr lang="en-US" dirty="0"/>
              <a:t> 3D points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 from the </a:t>
            </a:r>
            <a:r>
              <a:rPr lang="en-US" i="1" dirty="0" err="1"/>
              <a:t>mn</a:t>
            </a:r>
            <a:r>
              <a:rPr lang="en-US" dirty="0"/>
              <a:t> corresponding 2D points </a:t>
            </a:r>
            <a:r>
              <a:rPr lang="en-US" b="1" dirty="0" err="1"/>
              <a:t>x</a:t>
            </a:r>
            <a:r>
              <a:rPr lang="en-US" i="1" baseline="-25000" dirty="0" err="1"/>
              <a:t>ij</a:t>
            </a:r>
            <a:endParaRPr lang="en-US" i="1" baseline="-25000" dirty="0"/>
          </a:p>
          <a:p>
            <a:pPr>
              <a:defRPr/>
            </a:pPr>
            <a:endParaRPr lang="en-US" dirty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Svetlana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579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896702" y="228600"/>
            <a:ext cx="3350597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 tourism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04800" y="1308100"/>
            <a:ext cx="7772400" cy="647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Snavely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Steven M. Seitz, Richard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Szeliski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Photo tourism: Exploring photo collections in 3D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," SIGGRAPH 2006</a:t>
            </a:r>
          </a:p>
        </p:txBody>
      </p:sp>
      <p:pic>
        <p:nvPicPr>
          <p:cNvPr id="560130" name="Picture 2" descr="Photo Tourism, Exploring photo collections in 3D, University of Washington, Computer Science and Engineering, UWCSE, GRAIL, Microsoft Research, Kevin Chiu, Andy Hou, Noah Snavely, Steve Seitz, Richard Szeliski, Siggraph 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5727"/>
            <a:ext cx="8422105" cy="35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60" y="6093784"/>
            <a:ext cx="36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http://phototour.cs.washington.edu/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2223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04800" y="1308784"/>
            <a:ext cx="77724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Agarwala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Snavely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Ian Simon, Steven M. Seitz, Richard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Szeliski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Building Rome in a Day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," ICCV 2009</a:t>
            </a:r>
          </a:p>
        </p:txBody>
      </p:sp>
      <p:pic>
        <p:nvPicPr>
          <p:cNvPr id="8" name="colosseum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533400" y="1945773"/>
            <a:ext cx="7910513" cy="4570413"/>
          </a:xfr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12884" y="228600"/>
            <a:ext cx="5718232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3D from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2158932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/>
              <a:t>Transformation T is a coordinate-changing machine:</a:t>
            </a:r>
          </a:p>
          <a:p>
            <a:r>
              <a:rPr lang="en-US" dirty="0"/>
              <a:t>				p’ = </a:t>
            </a:r>
            <a:r>
              <a:rPr lang="en-US" i="1" dirty="0"/>
              <a:t>T</a:t>
            </a:r>
            <a:r>
              <a:rPr lang="en-US" dirty="0"/>
              <a:t>(p)</a:t>
            </a:r>
          </a:p>
          <a:p>
            <a:r>
              <a:rPr lang="en-US" dirty="0"/>
              <a:t>What does it mean that </a:t>
            </a:r>
            <a:r>
              <a:rPr lang="en-US" i="1" dirty="0"/>
              <a:t>T</a:t>
            </a:r>
            <a:r>
              <a:rPr lang="en-US" dirty="0"/>
              <a:t> is </a:t>
            </a:r>
            <a:r>
              <a:rPr lang="en-US" b="1" dirty="0"/>
              <a:t>global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It is the same for any point p</a:t>
            </a:r>
          </a:p>
          <a:p>
            <a:pPr lvl="1"/>
            <a:r>
              <a:rPr lang="en-US" dirty="0"/>
              <a:t>It can be described by just a few numbers (parameters)</a:t>
            </a:r>
          </a:p>
          <a:p>
            <a:r>
              <a:rPr lang="en-US" dirty="0"/>
              <a:t>Let’s represent </a:t>
            </a:r>
            <a:r>
              <a:rPr lang="en-US" i="1" dirty="0"/>
              <a:t>T</a:t>
            </a:r>
            <a:r>
              <a:rPr lang="en-US" dirty="0"/>
              <a:t> as a matrix:</a:t>
            </a:r>
          </a:p>
          <a:p>
            <a:r>
              <a:rPr lang="en-US" dirty="0"/>
              <a:t>				  p’ = </a:t>
            </a:r>
            <a:r>
              <a:rPr lang="en-US" b="1" dirty="0" err="1"/>
              <a:t>M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2061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2062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3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4" name="Picture 10" descr="HHHIMG_1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HHIMG_1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(x,y)</a:t>
            </a:r>
          </a:p>
        </p:txBody>
      </p:sp>
      <p:sp>
        <p:nvSpPr>
          <p:cNvPr id="2057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(x’,y’)</a:t>
            </a:r>
          </a:p>
        </p:txBody>
      </p:sp>
      <p:sp>
        <p:nvSpPr>
          <p:cNvPr id="2058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9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8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7424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2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Scaling</a:t>
            </a:r>
            <a:r>
              <a:rPr 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Uniform scaling</a:t>
            </a:r>
            <a:r>
              <a:rPr lang="en-US" sz="200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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966" y="53618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(2, 1)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84860" y="50709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(4, 2)</a:t>
            </a:r>
          </a:p>
        </p:txBody>
      </p:sp>
    </p:spTree>
    <p:extLst>
      <p:ext uri="{BB962C8B-B14F-4D97-AF65-F5344CB8AC3E}">
        <p14:creationId xmlns:p14="http://schemas.microsoft.com/office/powerpoint/2010/main" val="3404713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dirty="0">
                <a:solidFill>
                  <a:srgbClr val="CC3300"/>
                </a:solidFill>
              </a:rPr>
              <a:t>Non-uniform scaling</a:t>
            </a:r>
            <a:r>
              <a:rPr lang="en-US" sz="2000" dirty="0"/>
              <a:t>: different scalars per component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itchFamily="18" charset="2"/>
                </a:rPr>
                <a:t>X 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2,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itchFamily="18" charset="2"/>
                </a:rPr>
                <a:t>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0.5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03195" y="4380886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(2, 1)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81799" y="453578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(4, 0.5)</a:t>
            </a:r>
          </a:p>
        </p:txBody>
      </p:sp>
    </p:spTree>
    <p:extLst>
      <p:ext uri="{BB962C8B-B14F-4D97-AF65-F5344CB8AC3E}">
        <p14:creationId xmlns:p14="http://schemas.microsoft.com/office/powerpoint/2010/main" val="9361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7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1369</TotalTime>
  <Words>3009</Words>
  <Application>Microsoft Office PowerPoint</Application>
  <PresentationFormat>On-screen Show (4:3)</PresentationFormat>
  <Paragraphs>610</Paragraphs>
  <Slides>63</Slides>
  <Notes>40</Notes>
  <HiddenSlides>4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63</vt:i4>
      </vt:variant>
    </vt:vector>
  </HeadingPairs>
  <TitlesOfParts>
    <vt:vector size="80" baseType="lpstr">
      <vt:lpstr>Arial</vt:lpstr>
      <vt:lpstr>Calibri</vt:lpstr>
      <vt:lpstr>Symbol</vt:lpstr>
      <vt:lpstr>Tahoma</vt:lpstr>
      <vt:lpstr>Times New Roman</vt:lpstr>
      <vt:lpstr>1_Office Theme</vt:lpstr>
      <vt:lpstr>Office Theme</vt:lpstr>
      <vt:lpstr>1_Blank Presentation</vt:lpstr>
      <vt:lpstr>3_Blank Presentation</vt:lpstr>
      <vt:lpstr>4_Blank Presentation</vt:lpstr>
      <vt:lpstr>2_Default Design</vt:lpstr>
      <vt:lpstr>4_Default Design</vt:lpstr>
      <vt:lpstr>4_Office Theme</vt:lpstr>
      <vt:lpstr>Equation</vt:lpstr>
      <vt:lpstr>Photo Editor Photo</vt:lpstr>
      <vt:lpstr>Image</vt:lpstr>
      <vt:lpstr>Image File</vt:lpstr>
      <vt:lpstr>CS 1674: Intro to Computer Vision Geometric Transformations and Multiple Views</vt:lpstr>
      <vt:lpstr>Why multiple views?</vt:lpstr>
      <vt:lpstr>Alignment problem</vt:lpstr>
      <vt:lpstr>Motivation: Image mosaics</vt:lpstr>
      <vt:lpstr>First, what are the correspondences?</vt:lpstr>
      <vt:lpstr>Second, what are the transformations?</vt:lpstr>
      <vt:lpstr>Parametric (global) warping</vt:lpstr>
      <vt:lpstr>Scaling</vt:lpstr>
      <vt:lpstr>Scaling</vt:lpstr>
      <vt:lpstr>Scaling</vt:lpstr>
      <vt:lpstr>2D Linear transformations</vt:lpstr>
      <vt:lpstr>What transforms can we write w/ 2x2 matrix?</vt:lpstr>
      <vt:lpstr>EXTRA: How to write 2-D rotation</vt:lpstr>
      <vt:lpstr>What transforms can we write w/ 2x2 matrix?</vt:lpstr>
      <vt:lpstr>Homogeneous coordinates</vt:lpstr>
      <vt:lpstr>Translation</vt:lpstr>
      <vt:lpstr>2D affine transformations</vt:lpstr>
      <vt:lpstr>Fitting an affine transformation</vt:lpstr>
      <vt:lpstr>Fitting an affine transformation</vt:lpstr>
      <vt:lpstr>Detour: Keypoint matching for search</vt:lpstr>
      <vt:lpstr>Detour: solving for translation with outliers</vt:lpstr>
      <vt:lpstr>Detour: solving for translation with outliers</vt:lpstr>
      <vt:lpstr>Detour: solving for translation with outliers</vt:lpstr>
      <vt:lpstr>Projective transformations</vt:lpstr>
      <vt:lpstr>Projective transformations</vt:lpstr>
      <vt:lpstr>Image mosaics: Goals</vt:lpstr>
      <vt:lpstr>Image mosaics: Camera setup</vt:lpstr>
      <vt:lpstr>Image mosaics: Many 2D views, one 3D object</vt:lpstr>
      <vt:lpstr>How to stitch together panorama (mosaic)?</vt:lpstr>
      <vt:lpstr>Computing the homography</vt:lpstr>
      <vt:lpstr>Computing the homography</vt:lpstr>
      <vt:lpstr>How to stitch together panorama (mosaic)?</vt:lpstr>
      <vt:lpstr>Transforming the second image</vt:lpstr>
      <vt:lpstr>Transforming the second image</vt:lpstr>
      <vt:lpstr>Transforming the second image</vt:lpstr>
      <vt:lpstr>Transforming the second image</vt:lpstr>
      <vt:lpstr>Transforming the second image</vt:lpstr>
      <vt:lpstr>Homography example: Image rectification</vt:lpstr>
      <vt:lpstr>Summary of affine/projective transforms </vt:lpstr>
      <vt:lpstr>Next: Stereo vision</vt:lpstr>
      <vt:lpstr>Stereo photography and stereo viewers</vt:lpstr>
      <vt:lpstr>PowerPoint Presentation</vt:lpstr>
      <vt:lpstr>PowerPoint Presentation</vt:lpstr>
      <vt:lpstr>PowerPoint Presentation</vt:lpstr>
      <vt:lpstr>PowerPoint Presentation</vt:lpstr>
      <vt:lpstr>Depth from disparity</vt:lpstr>
      <vt:lpstr>PowerPoint Presentation</vt:lpstr>
      <vt:lpstr>Epipolar geometry: notation</vt:lpstr>
      <vt:lpstr>PowerPoint Presentation</vt:lpstr>
      <vt:lpstr>PowerPoint Presentation</vt:lpstr>
      <vt:lpstr>Stereo geometry, with calibrated cameras</vt:lpstr>
      <vt:lpstr>EXTRA: cross product</vt:lpstr>
      <vt:lpstr>EXTRA: From geometry to algebra</vt:lpstr>
      <vt:lpstr>Essential matrix</vt:lpstr>
      <vt:lpstr>PowerPoint Presentation</vt:lpstr>
      <vt:lpstr>PowerPoint Presentation</vt:lpstr>
      <vt:lpstr>Basic stereo matching algorithm</vt:lpstr>
      <vt:lpstr>Results with window search</vt:lpstr>
      <vt:lpstr>How can we improve?</vt:lpstr>
      <vt:lpstr>Summary of stereo vision</vt:lpstr>
      <vt:lpstr>Projective structure from motion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2770: Computer Vision</dc:title>
  <dc:creator>Adriana I. Kovashka</dc:creator>
  <cp:lastModifiedBy>Adriana I. Kovashka</cp:lastModifiedBy>
  <cp:revision>144</cp:revision>
  <dcterms:created xsi:type="dcterms:W3CDTF">2015-04-17T19:15:42Z</dcterms:created>
  <dcterms:modified xsi:type="dcterms:W3CDTF">2018-02-22T17:49:21Z</dcterms:modified>
</cp:coreProperties>
</file>