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34.xml" ContentType="application/vnd.openxmlformats-officedocument.presentationml.notesSlide+xml"/>
  <Override PartName="/ppt/theme/themeOverride10.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44.xml" ContentType="application/vnd.openxmlformats-officedocument.presentationml.notesSlide+xml"/>
  <Override PartName="/ppt/theme/themeOverride11.xml" ContentType="application/vnd.openxmlformats-officedocument.themeOverride+xml"/>
  <Override PartName="/ppt/notesSlides/notesSlide45.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46.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47.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 id="2147483734" r:id="rId7"/>
    <p:sldMasterId id="2147483746" r:id="rId8"/>
    <p:sldMasterId id="2147483758" r:id="rId9"/>
    <p:sldMasterId id="2147483770" r:id="rId10"/>
  </p:sldMasterIdLst>
  <p:notesMasterIdLst>
    <p:notesMasterId r:id="rId115"/>
  </p:notesMasterIdLst>
  <p:sldIdLst>
    <p:sldId id="256" r:id="rId11"/>
    <p:sldId id="348" r:id="rId12"/>
    <p:sldId id="402" r:id="rId13"/>
    <p:sldId id="403" r:id="rId14"/>
    <p:sldId id="405" r:id="rId15"/>
    <p:sldId id="351" r:id="rId16"/>
    <p:sldId id="341" r:id="rId17"/>
    <p:sldId id="340" r:id="rId18"/>
    <p:sldId id="343" r:id="rId19"/>
    <p:sldId id="345" r:id="rId20"/>
    <p:sldId id="346" r:id="rId21"/>
    <p:sldId id="314" r:id="rId22"/>
    <p:sldId id="315" r:id="rId23"/>
    <p:sldId id="316" r:id="rId24"/>
    <p:sldId id="317" r:id="rId25"/>
    <p:sldId id="318" r:id="rId26"/>
    <p:sldId id="321" r:id="rId27"/>
    <p:sldId id="322" r:id="rId28"/>
    <p:sldId id="323" r:id="rId29"/>
    <p:sldId id="324" r:id="rId30"/>
    <p:sldId id="325" r:id="rId31"/>
    <p:sldId id="326" r:id="rId32"/>
    <p:sldId id="327" r:id="rId33"/>
    <p:sldId id="328" r:id="rId34"/>
    <p:sldId id="434" r:id="rId35"/>
    <p:sldId id="329" r:id="rId36"/>
    <p:sldId id="330" r:id="rId37"/>
    <p:sldId id="435" r:id="rId38"/>
    <p:sldId id="331" r:id="rId39"/>
    <p:sldId id="332" r:id="rId40"/>
    <p:sldId id="333" r:id="rId41"/>
    <p:sldId id="436" r:id="rId42"/>
    <p:sldId id="335" r:id="rId43"/>
    <p:sldId id="336" r:id="rId44"/>
    <p:sldId id="337" r:id="rId45"/>
    <p:sldId id="338" r:id="rId46"/>
    <p:sldId id="437" r:id="rId47"/>
    <p:sldId id="438" r:id="rId48"/>
    <p:sldId id="439" r:id="rId49"/>
    <p:sldId id="440" r:id="rId50"/>
    <p:sldId id="441" r:id="rId51"/>
    <p:sldId id="442" r:id="rId52"/>
    <p:sldId id="443" r:id="rId53"/>
    <p:sldId id="444" r:id="rId54"/>
    <p:sldId id="445" r:id="rId55"/>
    <p:sldId id="446" r:id="rId56"/>
    <p:sldId id="447" r:id="rId57"/>
    <p:sldId id="448" r:id="rId58"/>
    <p:sldId id="449" r:id="rId59"/>
    <p:sldId id="450" r:id="rId60"/>
    <p:sldId id="451" r:id="rId61"/>
    <p:sldId id="452" r:id="rId62"/>
    <p:sldId id="453" r:id="rId63"/>
    <p:sldId id="454" r:id="rId64"/>
    <p:sldId id="455" r:id="rId65"/>
    <p:sldId id="457" r:id="rId66"/>
    <p:sldId id="458" r:id="rId67"/>
    <p:sldId id="456" r:id="rId68"/>
    <p:sldId id="459" r:id="rId69"/>
    <p:sldId id="460" r:id="rId70"/>
    <p:sldId id="461" r:id="rId71"/>
    <p:sldId id="462" r:id="rId72"/>
    <p:sldId id="463" r:id="rId73"/>
    <p:sldId id="464" r:id="rId74"/>
    <p:sldId id="465" r:id="rId75"/>
    <p:sldId id="466" r:id="rId76"/>
    <p:sldId id="467" r:id="rId77"/>
    <p:sldId id="468" r:id="rId78"/>
    <p:sldId id="469" r:id="rId79"/>
    <p:sldId id="470" r:id="rId80"/>
    <p:sldId id="471" r:id="rId81"/>
    <p:sldId id="472" r:id="rId82"/>
    <p:sldId id="473" r:id="rId83"/>
    <p:sldId id="474" r:id="rId84"/>
    <p:sldId id="475" r:id="rId85"/>
    <p:sldId id="476" r:id="rId86"/>
    <p:sldId id="477" r:id="rId87"/>
    <p:sldId id="478" r:id="rId88"/>
    <p:sldId id="479" r:id="rId89"/>
    <p:sldId id="480" r:id="rId90"/>
    <p:sldId id="481" r:id="rId91"/>
    <p:sldId id="482" r:id="rId92"/>
    <p:sldId id="483" r:id="rId93"/>
    <p:sldId id="484" r:id="rId94"/>
    <p:sldId id="485" r:id="rId95"/>
    <p:sldId id="486" r:id="rId96"/>
    <p:sldId id="487" r:id="rId97"/>
    <p:sldId id="488" r:id="rId98"/>
    <p:sldId id="489" r:id="rId99"/>
    <p:sldId id="490" r:id="rId100"/>
    <p:sldId id="491" r:id="rId101"/>
    <p:sldId id="492" r:id="rId102"/>
    <p:sldId id="493" r:id="rId103"/>
    <p:sldId id="494" r:id="rId104"/>
    <p:sldId id="495" r:id="rId105"/>
    <p:sldId id="496" r:id="rId106"/>
    <p:sldId id="497" r:id="rId107"/>
    <p:sldId id="498" r:id="rId108"/>
    <p:sldId id="499" r:id="rId109"/>
    <p:sldId id="500" r:id="rId110"/>
    <p:sldId id="501" r:id="rId111"/>
    <p:sldId id="502" r:id="rId112"/>
    <p:sldId id="503" r:id="rId113"/>
    <p:sldId id="504"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D9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32" d="100"/>
          <a:sy n="132" d="100"/>
        </p:scale>
        <p:origin x="876" y="132"/>
      </p:cViewPr>
      <p:guideLst/>
    </p:cSldViewPr>
  </p:slideViewPr>
  <p:notesTextViewPr>
    <p:cViewPr>
      <p:scale>
        <a:sx n="1" d="1"/>
        <a:sy n="1" d="1"/>
      </p:scale>
      <p:origin x="0" y="0"/>
    </p:cViewPr>
  </p:notesTextViewPr>
  <p:sorterViewPr>
    <p:cViewPr varScale="1">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viewProps" Target="viewProps.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slide" Target="slides/slide100.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A0FF6-C791-438D-9898-E99F96FAD0D0}" type="datetimeFigureOut">
              <a:rPr lang="en-US" smtClean="0"/>
              <a:t>2/8/2018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F6E89-E110-4082-8509-838366F04DE2}" type="slidenum">
              <a:rPr lang="en-US" smtClean="0"/>
              <a:t>‹#›</a:t>
            </a:fld>
            <a:endParaRPr lang="en-US"/>
          </a:p>
        </p:txBody>
      </p:sp>
    </p:spTree>
    <p:extLst>
      <p:ext uri="{BB962C8B-B14F-4D97-AF65-F5344CB8AC3E}">
        <p14:creationId xmlns:p14="http://schemas.microsoft.com/office/powerpoint/2010/main" val="507005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100" b="1">
                <a:solidFill>
                  <a:srgbClr val="FFFF00"/>
                </a:solidFill>
                <a:latin typeface="Arial" charset="0"/>
                <a:ea typeface="ＭＳ Ｐゴシック" charset="0"/>
                <a:cs typeface="ＭＳ Ｐゴシック" charset="0"/>
              </a:defRPr>
            </a:lvl1pPr>
            <a:lvl2pPr marL="702756" indent="-270291" defTabSz="914485" eaLnBrk="0" hangingPunct="0">
              <a:defRPr sz="1100" b="1">
                <a:solidFill>
                  <a:srgbClr val="FFFF00"/>
                </a:solidFill>
                <a:latin typeface="Arial" charset="0"/>
                <a:ea typeface="ＭＳ Ｐゴシック" charset="0"/>
              </a:defRPr>
            </a:lvl2pPr>
            <a:lvl3pPr marL="1081164" indent="-216233" defTabSz="914485" eaLnBrk="0" hangingPunct="0">
              <a:defRPr sz="1100" b="1">
                <a:solidFill>
                  <a:srgbClr val="FFFF00"/>
                </a:solidFill>
                <a:latin typeface="Arial" charset="0"/>
                <a:ea typeface="ＭＳ Ｐゴシック" charset="0"/>
              </a:defRPr>
            </a:lvl3pPr>
            <a:lvl4pPr marL="1513629" indent="-216233" defTabSz="914485" eaLnBrk="0" hangingPunct="0">
              <a:defRPr sz="1100" b="1">
                <a:solidFill>
                  <a:srgbClr val="FFFF00"/>
                </a:solidFill>
                <a:latin typeface="Arial" charset="0"/>
                <a:ea typeface="ＭＳ Ｐゴシック" charset="0"/>
              </a:defRPr>
            </a:lvl4pPr>
            <a:lvl5pPr marL="1946095" indent="-216233" defTabSz="914485" eaLnBrk="0" hangingPunct="0">
              <a:defRPr sz="1100" b="1">
                <a:solidFill>
                  <a:srgbClr val="FFFF00"/>
                </a:solidFill>
                <a:latin typeface="Arial" charset="0"/>
                <a:ea typeface="ＭＳ Ｐゴシック" charset="0"/>
              </a:defRPr>
            </a:lvl5pPr>
            <a:lvl6pPr marL="2378560"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6pPr>
            <a:lvl7pPr marL="2811026"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7pPr>
            <a:lvl8pPr marL="3243491"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8pPr>
            <a:lvl9pPr marL="3675957"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3DF9E6D0-DA62-F54A-916F-2A88B954CE98}" type="slidenum">
              <a:rPr kumimoji="0" lang="en-US" sz="1200" b="0" i="0" u="none" strike="noStrike" kern="1200" cap="none" spc="0" normalizeH="0" baseline="0" noProof="0">
                <a:ln>
                  <a:noFill/>
                </a:ln>
                <a:solidFill>
                  <a:prstClr val="white"/>
                </a:solidFill>
                <a:effectLst/>
                <a:uLnTx/>
                <a:uFillTx/>
                <a:latin typeface="Arial" charset="0"/>
                <a:ea typeface="ＭＳ Ｐゴシック" charset="0"/>
              </a:rPr>
              <a:pPr marL="0" marR="0" lvl="0" indent="0" algn="r" defTabSz="91448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519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531131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61798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233958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66442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704DC1-17D2-4F9A-8A86-F2302B36F69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solidFill>
              <a:effectLst/>
              <a:uLnTx/>
              <a:uFillTx/>
            </a:endParaRPr>
          </a:p>
        </p:txBody>
      </p:sp>
      <p:sp>
        <p:nvSpPr>
          <p:cNvPr id="860162" name="Rectangle 2"/>
          <p:cNvSpPr>
            <a:spLocks noGrp="1" noRot="1" noChangeAspect="1" noChangeArrowheads="1" noTextEdit="1"/>
          </p:cNvSpPr>
          <p:nvPr>
            <p:ph type="sldImg"/>
          </p:nvPr>
        </p:nvSpPr>
        <p:spPr>
          <a:xfrm>
            <a:off x="1139825" y="682625"/>
            <a:ext cx="4552950" cy="3414713"/>
          </a:xfrm>
          <a:ln/>
        </p:spPr>
      </p:sp>
      <p:sp>
        <p:nvSpPr>
          <p:cNvPr id="860163"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11895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AFC9A7-D7CA-4C75-B6E5-5488EBAD6E0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prstClr val="black"/>
              </a:solidFill>
              <a:effectLst/>
              <a:uLnTx/>
              <a:uFillTx/>
            </a:endParaRPr>
          </a:p>
        </p:txBody>
      </p:sp>
      <p:sp>
        <p:nvSpPr>
          <p:cNvPr id="870402" name="Rectangle 2"/>
          <p:cNvSpPr>
            <a:spLocks noGrp="1" noRot="1" noChangeAspect="1" noChangeArrowheads="1" noTextEdit="1"/>
          </p:cNvSpPr>
          <p:nvPr>
            <p:ph type="sldImg"/>
          </p:nvPr>
        </p:nvSpPr>
        <p:spPr>
          <a:xfrm>
            <a:off x="1144588" y="685800"/>
            <a:ext cx="4572000" cy="3429000"/>
          </a:xfrm>
          <a:ln/>
        </p:spPr>
      </p:sp>
      <p:sp>
        <p:nvSpPr>
          <p:cNvPr id="870403"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3699692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6369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a:t>24 min</a:t>
            </a:r>
          </a:p>
        </p:txBody>
      </p:sp>
      <p:sp>
        <p:nvSpPr>
          <p:cNvPr id="117764"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DFE2BC-39B3-4C3B-B909-7DEA0EA0EC20}"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1212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89358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22141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eyes don’t see everything at once, but they jump around.  You see only about 2 degrees with high resolution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16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413284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42FD7-B686-4494-9F56-192B0E9BC4A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403" name="Rectangle 2"/>
          <p:cNvSpPr>
            <a:spLocks noGrp="1" noRot="1" noChangeAspect="1" noChangeArrowheads="1" noTextEdit="1"/>
          </p:cNvSpPr>
          <p:nvPr>
            <p:ph type="sldImg"/>
          </p:nvPr>
        </p:nvSpPr>
        <p:spPr>
          <a:xfrm>
            <a:off x="1252538" y="717550"/>
            <a:ext cx="4779962" cy="3584575"/>
          </a:xfrm>
          <a:ln/>
        </p:spPr>
      </p:sp>
      <p:sp>
        <p:nvSpPr>
          <p:cNvPr id="10240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35900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1252538" y="717550"/>
            <a:ext cx="4779962"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82684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1252538" y="717550"/>
            <a:ext cx="4779962"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951082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8883-7D78-49B7-A580-81B4C8DF3692}"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xfrm>
            <a:off x="1252538" y="717550"/>
            <a:ext cx="4779962" cy="3584575"/>
          </a:xfrm>
          <a:ln/>
        </p:spPr>
      </p:sp>
      <p:sp>
        <p:nvSpPr>
          <p:cNvPr id="10445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297868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5AB38-DC52-7249-9BC7-B415A742BC02}"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503300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0D293-CEEE-874F-A550-1EE17E852FA3}"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3655297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167588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820690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240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106820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37824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786105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188770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445936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3115-9BC2-4281-A655-481F68218D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5458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B04E3-224F-49AB-9343-1100167D2B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7986" name="Rectangle 2"/>
          <p:cNvSpPr>
            <a:spLocks noGrp="1" noRot="1" noChangeAspect="1" noChangeArrowheads="1" noTextEdit="1"/>
          </p:cNvSpPr>
          <p:nvPr>
            <p:ph type="sldImg"/>
          </p:nvPr>
        </p:nvSpPr>
        <p:spPr>
          <a:xfrm>
            <a:off x="1144588" y="685800"/>
            <a:ext cx="4572000" cy="3429000"/>
          </a:xfrm>
          <a:ln/>
        </p:spPr>
      </p:sp>
      <p:sp>
        <p:nvSpPr>
          <p:cNvPr id="937987" name="Rectangle 3"/>
          <p:cNvSpPr>
            <a:spLocks noGrp="1" noChangeArrowheads="1"/>
          </p:cNvSpPr>
          <p:nvPr>
            <p:ph type="body" idx="1"/>
          </p:nvPr>
        </p:nvSpPr>
        <p:spPr>
          <a:xfrm>
            <a:off x="914400" y="4343400"/>
            <a:ext cx="5029200" cy="4114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494598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840416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088870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62818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F4931-F29C-4BBC-94AD-F313B06836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378" name="Rectangle 2"/>
          <p:cNvSpPr>
            <a:spLocks noGrp="1" noRot="1" noChangeAspect="1" noTextEdit="1"/>
          </p:cNvSpPr>
          <p:nvPr>
            <p:ph type="sldImg"/>
          </p:nvPr>
        </p:nvSpPr>
        <p:spPr>
          <a:ln/>
        </p:spPr>
      </p:sp>
      <p:sp>
        <p:nvSpPr>
          <p:cNvPr id="357379"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1229759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Blobs!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2215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1A782-DB9E-4D1B-AB10-6047639220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26" name="Rectangle 2"/>
          <p:cNvSpPr>
            <a:spLocks noGrp="1" noRot="1" noChangeAspect="1" noTextEdit="1"/>
          </p:cNvSpPr>
          <p:nvPr>
            <p:ph type="sldImg"/>
          </p:nvPr>
        </p:nvSpPr>
        <p:spPr>
          <a:ln/>
        </p:spPr>
      </p:sp>
      <p:sp>
        <p:nvSpPr>
          <p:cNvPr id="35942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93008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750495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49688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764186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23090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A546C-147E-431E-AEDD-EB4F050EF54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458" name="Rectangle 2"/>
          <p:cNvSpPr>
            <a:spLocks noGrp="1" noRot="1" noChangeAspect="1" noChangeArrowheads="1" noTextEdit="1"/>
          </p:cNvSpPr>
          <p:nvPr>
            <p:ph type="sldImg"/>
          </p:nvPr>
        </p:nvSpPr>
        <p:spPr>
          <a:xfrm>
            <a:off x="1139825" y="682625"/>
            <a:ext cx="4552950" cy="3414713"/>
          </a:xfrm>
          <a:ln/>
        </p:spPr>
      </p:sp>
      <p:sp>
        <p:nvSpPr>
          <p:cNvPr id="787459"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943884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5FB76-33F4-4C50-8805-D6E6CBCA901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786" name="Rectangle 2"/>
          <p:cNvSpPr>
            <a:spLocks noGrp="1" noRot="1" noChangeAspect="1" noTextEdit="1"/>
          </p:cNvSpPr>
          <p:nvPr>
            <p:ph type="sldImg"/>
          </p:nvPr>
        </p:nvSpPr>
        <p:spPr>
          <a:ln/>
        </p:spPr>
      </p:sp>
      <p:sp>
        <p:nvSpPr>
          <p:cNvPr id="50278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120791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pPr eaLnBrk="1" hangingPunct="1"/>
            <a:endParaRPr lang="en-US" dirty="0"/>
          </a:p>
        </p:txBody>
      </p:sp>
      <p:sp>
        <p:nvSpPr>
          <p:cNvPr id="15872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AB992-4C79-4316-BE89-9B9DA2F3A98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70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1CC06-7775-4C59-AC98-25D6484A203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2099" name="Slide Image Placeholder 1"/>
          <p:cNvSpPr>
            <a:spLocks noGrp="1" noRot="1" noChangeAspect="1" noTextEdit="1"/>
          </p:cNvSpPr>
          <p:nvPr>
            <p:ph type="sldImg"/>
          </p:nvPr>
        </p:nvSpPr>
        <p:spPr>
          <a:xfrm>
            <a:off x="1143000" y="684213"/>
            <a:ext cx="4572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4E4DA985-9E0D-4AB4-98D7-E0A9ED8E04C0}"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84</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354146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34853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FF6D1F-9DD8-4BEE-A203-51C583EB7C9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rgbClr val="000000"/>
              </a:solidFill>
              <a:effectLst/>
              <a:uLnTx/>
              <a:uFillTx/>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56701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05BEAF-E8F9-4BA6-9538-3EF5563BF7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551647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44597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953753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047239-B7C5-4465-BD77-A2353C9106D6}"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583846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98</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990071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99</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2618196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sim(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dot(</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(norm(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2) * norm(q, 2))</a:t>
            </a:r>
          </a:p>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437435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5D8054-05DA-49E6-9897-BD47C94C6CC8}"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0771" name="Slide Image Placeholder 1"/>
          <p:cNvSpPr>
            <a:spLocks noGrp="1" noRot="1" noChangeAspect="1" noTextEdit="1"/>
          </p:cNvSpPr>
          <p:nvPr>
            <p:ph type="sldImg"/>
          </p:nvPr>
        </p:nvSpPr>
        <p:spPr>
          <a:xfrm>
            <a:off x="1143000" y="684213"/>
            <a:ext cx="4572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E3EFDE47-DD8C-4A4A-B602-30A443C7CF59}"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101</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578334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0553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195369-6C52-4E07-9B80-0D0289295BFF}"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3360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443332-4897-4EAB-8F26-60E57053DC6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88292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40107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368687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09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8500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484CAD3-718E-4C16-960B-A38A61D83740}" type="slidenum">
              <a:rPr lang="en-US"/>
              <a:pPr>
                <a:defRPr/>
              </a:pPr>
              <a:t>‹#›</a:t>
            </a:fld>
            <a:endParaRPr lang="en-US"/>
          </a:p>
        </p:txBody>
      </p:sp>
    </p:spTree>
    <p:extLst>
      <p:ext uri="{BB962C8B-B14F-4D97-AF65-F5344CB8AC3E}">
        <p14:creationId xmlns:p14="http://schemas.microsoft.com/office/powerpoint/2010/main" val="4195935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55F5F2A3-DA35-4032-8DDE-77E9F8438E09}" type="slidenum">
              <a:rPr lang="en-US"/>
              <a:pPr>
                <a:defRPr/>
              </a:pPr>
              <a:t>‹#›</a:t>
            </a:fld>
            <a:endParaRPr lang="en-US"/>
          </a:p>
        </p:txBody>
      </p:sp>
    </p:spTree>
    <p:extLst>
      <p:ext uri="{BB962C8B-B14F-4D97-AF65-F5344CB8AC3E}">
        <p14:creationId xmlns:p14="http://schemas.microsoft.com/office/powerpoint/2010/main" val="34330017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B852E96-C010-45CE-B292-94C93F285778}" type="slidenum">
              <a:rPr lang="en-US"/>
              <a:pPr>
                <a:defRPr/>
              </a:pPr>
              <a:t>‹#›</a:t>
            </a:fld>
            <a:endParaRPr lang="en-US"/>
          </a:p>
        </p:txBody>
      </p:sp>
    </p:spTree>
    <p:extLst>
      <p:ext uri="{BB962C8B-B14F-4D97-AF65-F5344CB8AC3E}">
        <p14:creationId xmlns:p14="http://schemas.microsoft.com/office/powerpoint/2010/main" val="36438317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F264CFA-8530-492E-A62D-285496C9819E}" type="slidenum">
              <a:rPr lang="en-US"/>
              <a:pPr>
                <a:defRPr/>
              </a:pPr>
              <a:t>‹#›</a:t>
            </a:fld>
            <a:endParaRPr lang="en-US"/>
          </a:p>
        </p:txBody>
      </p:sp>
    </p:spTree>
    <p:extLst>
      <p:ext uri="{BB962C8B-B14F-4D97-AF65-F5344CB8AC3E}">
        <p14:creationId xmlns:p14="http://schemas.microsoft.com/office/powerpoint/2010/main" val="20866589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C59CBB3F-F688-4ADC-8F4B-47FA07689911}" type="slidenum">
              <a:rPr lang="en-US"/>
              <a:pPr>
                <a:defRPr/>
              </a:pPr>
              <a:t>‹#›</a:t>
            </a:fld>
            <a:endParaRPr lang="en-US"/>
          </a:p>
        </p:txBody>
      </p:sp>
    </p:spTree>
    <p:extLst>
      <p:ext uri="{BB962C8B-B14F-4D97-AF65-F5344CB8AC3E}">
        <p14:creationId xmlns:p14="http://schemas.microsoft.com/office/powerpoint/2010/main" val="6060377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5C46F44D-D9EA-4DF3-8DEC-37D40E0FE7DA}" type="slidenum">
              <a:rPr lang="en-US"/>
              <a:pPr>
                <a:defRPr/>
              </a:pPr>
              <a:t>‹#›</a:t>
            </a:fld>
            <a:endParaRPr lang="en-US"/>
          </a:p>
        </p:txBody>
      </p:sp>
    </p:spTree>
    <p:extLst>
      <p:ext uri="{BB962C8B-B14F-4D97-AF65-F5344CB8AC3E}">
        <p14:creationId xmlns:p14="http://schemas.microsoft.com/office/powerpoint/2010/main" val="1269575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9" name="Rectangle 6"/>
          <p:cNvSpPr>
            <a:spLocks noGrp="1" noChangeArrowheads="1"/>
          </p:cNvSpPr>
          <p:nvPr>
            <p:ph type="sldNum" sz="quarter" idx="12"/>
          </p:nvPr>
        </p:nvSpPr>
        <p:spPr>
          <a:ln/>
        </p:spPr>
        <p:txBody>
          <a:bodyPr/>
          <a:lstStyle>
            <a:lvl1pPr>
              <a:defRPr/>
            </a:lvl1pPr>
          </a:lstStyle>
          <a:p>
            <a:pPr>
              <a:defRPr/>
            </a:pPr>
            <a:fld id="{037D77B0-7081-4024-AC0C-2A6DD404FDC6}" type="slidenum">
              <a:rPr lang="en-US"/>
              <a:pPr>
                <a:defRPr/>
              </a:pPr>
              <a:t>‹#›</a:t>
            </a:fld>
            <a:endParaRPr lang="en-US"/>
          </a:p>
        </p:txBody>
      </p:sp>
    </p:spTree>
    <p:extLst>
      <p:ext uri="{BB962C8B-B14F-4D97-AF65-F5344CB8AC3E}">
        <p14:creationId xmlns:p14="http://schemas.microsoft.com/office/powerpoint/2010/main" val="2743175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5" name="Rectangle 6"/>
          <p:cNvSpPr>
            <a:spLocks noGrp="1" noChangeArrowheads="1"/>
          </p:cNvSpPr>
          <p:nvPr>
            <p:ph type="sldNum" sz="quarter" idx="12"/>
          </p:nvPr>
        </p:nvSpPr>
        <p:spPr>
          <a:ln/>
        </p:spPr>
        <p:txBody>
          <a:bodyPr/>
          <a:lstStyle>
            <a:lvl1pPr>
              <a:defRPr/>
            </a:lvl1pPr>
          </a:lstStyle>
          <a:p>
            <a:pPr>
              <a:defRPr/>
            </a:pPr>
            <a:fld id="{05662EA7-0CC8-43C6-BB9E-DB243B4DC744}" type="slidenum">
              <a:rPr lang="en-US"/>
              <a:pPr>
                <a:defRPr/>
              </a:pPr>
              <a:t>‹#›</a:t>
            </a:fld>
            <a:endParaRPr lang="en-US"/>
          </a:p>
        </p:txBody>
      </p:sp>
    </p:spTree>
    <p:extLst>
      <p:ext uri="{BB962C8B-B14F-4D97-AF65-F5344CB8AC3E}">
        <p14:creationId xmlns:p14="http://schemas.microsoft.com/office/powerpoint/2010/main" val="1997637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4" name="Rectangle 6"/>
          <p:cNvSpPr>
            <a:spLocks noGrp="1" noChangeArrowheads="1"/>
          </p:cNvSpPr>
          <p:nvPr>
            <p:ph type="sldNum" sz="quarter" idx="12"/>
          </p:nvPr>
        </p:nvSpPr>
        <p:spPr>
          <a:ln/>
        </p:spPr>
        <p:txBody>
          <a:bodyPr/>
          <a:lstStyle>
            <a:lvl1pPr>
              <a:defRPr/>
            </a:lvl1pPr>
          </a:lstStyle>
          <a:p>
            <a:pPr>
              <a:defRPr/>
            </a:pPr>
            <a:fld id="{4D75105E-B5E9-4E86-8813-5333CD5107BA}" type="slidenum">
              <a:rPr lang="en-US"/>
              <a:pPr>
                <a:defRPr/>
              </a:pPr>
              <a:t>‹#›</a:t>
            </a:fld>
            <a:endParaRPr lang="en-US"/>
          </a:p>
        </p:txBody>
      </p:sp>
    </p:spTree>
    <p:extLst>
      <p:ext uri="{BB962C8B-B14F-4D97-AF65-F5344CB8AC3E}">
        <p14:creationId xmlns:p14="http://schemas.microsoft.com/office/powerpoint/2010/main" val="14074809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B1859EFB-D975-4CF7-A774-DA81CA062C98}" type="slidenum">
              <a:rPr lang="en-US"/>
              <a:pPr>
                <a:defRPr/>
              </a:pPr>
              <a:t>‹#›</a:t>
            </a:fld>
            <a:endParaRPr lang="en-US"/>
          </a:p>
        </p:txBody>
      </p:sp>
    </p:spTree>
    <p:extLst>
      <p:ext uri="{BB962C8B-B14F-4D97-AF65-F5344CB8AC3E}">
        <p14:creationId xmlns:p14="http://schemas.microsoft.com/office/powerpoint/2010/main" val="3031795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57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0618177B-1F7C-4E47-84BC-EE82D94FD66E}" type="slidenum">
              <a:rPr lang="en-US"/>
              <a:pPr>
                <a:defRPr/>
              </a:pPr>
              <a:t>‹#›</a:t>
            </a:fld>
            <a:endParaRPr lang="en-US"/>
          </a:p>
        </p:txBody>
      </p:sp>
    </p:spTree>
    <p:extLst>
      <p:ext uri="{BB962C8B-B14F-4D97-AF65-F5344CB8AC3E}">
        <p14:creationId xmlns:p14="http://schemas.microsoft.com/office/powerpoint/2010/main" val="33688170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EEDCC37-557F-4BF7-BD76-4BFFB208A1AB}" type="slidenum">
              <a:rPr lang="en-US"/>
              <a:pPr>
                <a:defRPr/>
              </a:pPr>
              <a:t>‹#›</a:t>
            </a:fld>
            <a:endParaRPr lang="en-US"/>
          </a:p>
        </p:txBody>
      </p:sp>
    </p:spTree>
    <p:extLst>
      <p:ext uri="{BB962C8B-B14F-4D97-AF65-F5344CB8AC3E}">
        <p14:creationId xmlns:p14="http://schemas.microsoft.com/office/powerpoint/2010/main" val="2862759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AC132B30-DCF0-483F-8F65-42357EC6D923}" type="slidenum">
              <a:rPr lang="en-US"/>
              <a:pPr>
                <a:defRPr/>
              </a:pPr>
              <a:t>‹#›</a:t>
            </a:fld>
            <a:endParaRPr lang="en-US"/>
          </a:p>
        </p:txBody>
      </p:sp>
    </p:spTree>
    <p:extLst>
      <p:ext uri="{BB962C8B-B14F-4D97-AF65-F5344CB8AC3E}">
        <p14:creationId xmlns:p14="http://schemas.microsoft.com/office/powerpoint/2010/main" val="37253498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8" name="Rectangle 6"/>
          <p:cNvSpPr>
            <a:spLocks noGrp="1" noChangeArrowheads="1"/>
          </p:cNvSpPr>
          <p:nvPr>
            <p:ph type="sldNum" sz="quarter" idx="12"/>
          </p:nvPr>
        </p:nvSpPr>
        <p:spPr>
          <a:ln/>
        </p:spPr>
        <p:txBody>
          <a:bodyPr/>
          <a:lstStyle>
            <a:lvl1pPr>
              <a:defRPr/>
            </a:lvl1pPr>
          </a:lstStyle>
          <a:p>
            <a:pPr>
              <a:defRPr/>
            </a:pPr>
            <a:fld id="{41FF7830-F649-411C-BB36-38180BA3AC1F}" type="slidenum">
              <a:rPr lang="en-US"/>
              <a:pPr>
                <a:defRPr/>
              </a:pPr>
              <a:t>‹#›</a:t>
            </a:fld>
            <a:endParaRPr lang="en-US"/>
          </a:p>
        </p:txBody>
      </p:sp>
    </p:spTree>
    <p:extLst>
      <p:ext uri="{BB962C8B-B14F-4D97-AF65-F5344CB8AC3E}">
        <p14:creationId xmlns:p14="http://schemas.microsoft.com/office/powerpoint/2010/main" val="2401841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75F0FFB6-428C-450F-B7A5-AFB3C7190777}" type="slidenum">
              <a:rPr lang="en-US"/>
              <a:pPr>
                <a:defRPr/>
              </a:pPr>
              <a:t>‹#›</a:t>
            </a:fld>
            <a:endParaRPr lang="en-US"/>
          </a:p>
        </p:txBody>
      </p:sp>
    </p:spTree>
    <p:extLst>
      <p:ext uri="{BB962C8B-B14F-4D97-AF65-F5344CB8AC3E}">
        <p14:creationId xmlns:p14="http://schemas.microsoft.com/office/powerpoint/2010/main" val="1834917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34AA3-F5E6-4BC4-8408-986425D5B6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18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5E8383-8097-49A0-B8E6-E596C1255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830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9D7146-C759-4331-A186-B3C63ACCF9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390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071E94-3CC3-4338-AF5E-875CB1646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26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462EDE-1CB0-44ED-AD23-8FFE0EC4D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856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55817-751E-41E9-B388-242EE48714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215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51E51A-F470-4C56-90C5-C87CBA2F1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190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DCBE8-787B-46F3-A0D9-AAB5D19B4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12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94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2C93F8-AD1F-490D-9453-624C592160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836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EC2F95-07BD-48FF-9370-DE132DF07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512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BAEED-AE63-4231-B291-BCED7BC103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019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5A1298-CEA9-42DD-87F2-9F312BC8E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675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158B6F-2CB1-419C-8C75-776D0348483D}"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370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3758905-532C-42AF-AF52-583E712B8722}"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3567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01C9A-8D76-4AD7-97C9-0396069C5BA1}"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05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EED0C3-F8B4-429A-9062-CA5523AE0A26}"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407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62AF5-A0D0-4C2B-BF44-3021CE43B17E}" type="datetimeFigureOut">
              <a:rPr lang="en-US">
                <a:solidFill>
                  <a:prstClr val="black">
                    <a:tint val="75000"/>
                  </a:prstClr>
                </a:solidFill>
              </a:rPr>
              <a:pPr>
                <a:defRPr/>
              </a:pPr>
              <a:t>2/8/2018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001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95B9B8-60F1-4A13-8852-42BF3851DF0B}" type="datetimeFigureOut">
              <a:rPr lang="en-US">
                <a:solidFill>
                  <a:prstClr val="black">
                    <a:tint val="75000"/>
                  </a:prstClr>
                </a:solidFill>
              </a:rPr>
              <a:pPr>
                <a:defRPr/>
              </a:pPr>
              <a:t>2/8/2018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21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7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A80B19-307F-401E-89FD-62B5F1C47FD0}" type="datetimeFigureOut">
              <a:rPr lang="en-US">
                <a:solidFill>
                  <a:prstClr val="black">
                    <a:tint val="75000"/>
                  </a:prstClr>
                </a:solidFill>
              </a:rPr>
              <a:pPr>
                <a:defRPr/>
              </a:pPr>
              <a:t>2/8/2018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1070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644277-B787-4433-9EF7-87C48AB100AC}"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4819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E896B9-109A-49FE-AC5D-8D738401EA78}"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030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8E866-C95C-48F6-BB52-09171EE7AB14}"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9903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3A599F-D638-4F6C-B529-9E3D38E1AF6F}"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518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4EA938D-9B6C-4151-89C2-655EE45CB6B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456845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11221C8-6A97-4A99-A6EA-7DF745C41CC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05681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5CDD180-B799-4580-991C-A30D693E7B0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805136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7ECA61AC-8485-4159-9B8A-6CB43425576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639621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17E70D9A-8689-46EB-B355-76CD6EC18B8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28766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418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AF108203-C601-47A3-B939-4F94D20B6F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01949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5924A8C1-EAEB-4DFC-B008-6619B99B621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106927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D5AE8E7E-D20A-4BBE-843F-97BAEB5E7B5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636644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49619FF-882D-4565-81A0-A9874AA0CBE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82444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EDFAFF9-38D0-4A17-9905-3A20641B9FB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787148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801D8F5-D081-4F20-B98F-6509C96752F8}"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515522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226A3CE-D187-4852-8233-162E7E5DB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820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6AC0038-49C6-4ED8-8159-AB47F7B0D7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001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52D61F48-BA71-4F66-819F-C9A89DBB6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461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4D8092-4065-4F99-96EE-8E62A5881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87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488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9A3ABDF9-8773-41FA-9F64-03E04C525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139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1805F8DA-9375-4E11-A479-80B7BF2E2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690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23858E49-4E31-4775-9EA6-D06603357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8648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4CC910E-6A77-4A97-8366-D60760029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90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681EBA5-B8E2-46E8-8860-7B55F71245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304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3961918-6F31-4E1D-89F8-B6455822F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8908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DF2FE0D-2AFB-4E05-AB79-CC6B30427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282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0E4C5AD-0B19-4AEB-870F-89BF95435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8853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9209BF-32E9-49CB-9F4C-066BCF3FD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58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A8688C-ACCE-4554-9ED6-40F2C99750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98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47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179DFE-93D8-4994-A482-F8774634DA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7098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6933579-F3FA-444F-8C5F-54D742C4B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359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D24496-F575-41DE-9549-53E9611627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065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114E82E-6AD2-4604-98BD-2DE474662D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469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1F0528-4A32-4080-AA20-7EF70A8F5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5853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150385-F649-488C-8E5E-D939741C8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5218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46581F-166F-4AD8-B34E-BAD4D48F70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55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9CE2DA-4E9B-4D2D-9801-E00329EE06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7494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C0A7719-225C-4D82-B809-A2F9B43543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8195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91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907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526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443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501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076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60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989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811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666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967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165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110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C31BDF85-1456-4467-A66C-BE165E7D882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024027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F06E71E2-51D6-4385-A36A-210EC8DC47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4704695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007A55D3-93AA-4467-9473-2417E8447A0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534968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7" name="Slide Number Placeholder 5"/>
          <p:cNvSpPr>
            <a:spLocks noGrp="1"/>
          </p:cNvSpPr>
          <p:nvPr>
            <p:ph type="sldNum" sz="quarter" idx="12"/>
          </p:nvPr>
        </p:nvSpPr>
        <p:spPr/>
        <p:txBody>
          <a:bodyPr/>
          <a:lstStyle>
            <a:lvl1pPr>
              <a:defRPr/>
            </a:lvl1pPr>
          </a:lstStyle>
          <a:p>
            <a:pPr>
              <a:defRPr/>
            </a:pPr>
            <a:fld id="{2E5997A9-034D-471C-9D9B-FFF3BAD5846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3583129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9" name="Slide Number Placeholder 5"/>
          <p:cNvSpPr>
            <a:spLocks noGrp="1"/>
          </p:cNvSpPr>
          <p:nvPr>
            <p:ph type="sldNum" sz="quarter" idx="12"/>
          </p:nvPr>
        </p:nvSpPr>
        <p:spPr/>
        <p:txBody>
          <a:bodyPr/>
          <a:lstStyle>
            <a:lvl1pPr>
              <a:defRPr/>
            </a:lvl1pPr>
          </a:lstStyle>
          <a:p>
            <a:pPr>
              <a:defRPr/>
            </a:pPr>
            <a:fld id="{DD4E1BCE-56D1-4FA9-A90A-4DA06161A37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8714823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5" name="Slide Number Placeholder 5"/>
          <p:cNvSpPr>
            <a:spLocks noGrp="1"/>
          </p:cNvSpPr>
          <p:nvPr>
            <p:ph type="sldNum" sz="quarter" idx="12"/>
          </p:nvPr>
        </p:nvSpPr>
        <p:spPr/>
        <p:txBody>
          <a:bodyPr/>
          <a:lstStyle>
            <a:lvl1pPr>
              <a:defRPr/>
            </a:lvl1pPr>
          </a:lstStyle>
          <a:p>
            <a:pPr>
              <a:defRPr/>
            </a:pPr>
            <a:fld id="{A0D63404-FC07-4CE1-BCA1-DDAC627A0CF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72671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4" name="Slide Number Placeholder 5"/>
          <p:cNvSpPr>
            <a:spLocks noGrp="1"/>
          </p:cNvSpPr>
          <p:nvPr>
            <p:ph type="sldNum" sz="quarter" idx="12"/>
          </p:nvPr>
        </p:nvSpPr>
        <p:spPr/>
        <p:txBody>
          <a:bodyPr/>
          <a:lstStyle>
            <a:lvl1pPr>
              <a:defRPr/>
            </a:lvl1pPr>
          </a:lstStyle>
          <a:p>
            <a:pPr>
              <a:defRPr/>
            </a:pPr>
            <a:fld id="{02C96E0E-4FB5-4888-B0E7-62353E0234C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708989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7" name="Slide Number Placeholder 5"/>
          <p:cNvSpPr>
            <a:spLocks noGrp="1"/>
          </p:cNvSpPr>
          <p:nvPr>
            <p:ph type="sldNum" sz="quarter" idx="12"/>
          </p:nvPr>
        </p:nvSpPr>
        <p:spPr/>
        <p:txBody>
          <a:bodyPr/>
          <a:lstStyle>
            <a:lvl1pPr>
              <a:defRPr/>
            </a:lvl1pPr>
          </a:lstStyle>
          <a:p>
            <a:pPr>
              <a:defRPr/>
            </a:pPr>
            <a:fld id="{B848CAAA-916B-48BD-917E-AEA0C88A159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08298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7" name="Slide Number Placeholder 5"/>
          <p:cNvSpPr>
            <a:spLocks noGrp="1"/>
          </p:cNvSpPr>
          <p:nvPr>
            <p:ph type="sldNum" sz="quarter" idx="12"/>
          </p:nvPr>
        </p:nvSpPr>
        <p:spPr/>
        <p:txBody>
          <a:bodyPr/>
          <a:lstStyle>
            <a:lvl1pPr>
              <a:defRPr/>
            </a:lvl1pPr>
          </a:lstStyle>
          <a:p>
            <a:pPr>
              <a:defRPr/>
            </a:pPr>
            <a:fld id="{2400BC0D-9E96-41F7-B67E-4CEDA72B02F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539920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232352A3-F1EE-4054-95B3-0E20ED5A876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960232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095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569E5EB1-BB8D-4A2C-8986-989FDAC6379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0519369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134DB991-BBA2-44A8-946B-912390995830}" type="slidenum">
              <a:rPr lang="en-US"/>
              <a:pPr>
                <a:defRPr/>
              </a:pPr>
              <a:t>‹#›</a:t>
            </a:fld>
            <a:endParaRPr lang="en-US"/>
          </a:p>
        </p:txBody>
      </p:sp>
    </p:spTree>
    <p:extLst>
      <p:ext uri="{BB962C8B-B14F-4D97-AF65-F5344CB8AC3E}">
        <p14:creationId xmlns:p14="http://schemas.microsoft.com/office/powerpoint/2010/main" val="2115903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5CEC907C-22F1-405A-BE63-93EEF9205F46}" type="slidenum">
              <a:rPr lang="en-US"/>
              <a:pPr>
                <a:defRPr/>
              </a:pPr>
              <a:t>‹#›</a:t>
            </a:fld>
            <a:endParaRPr lang="en-US"/>
          </a:p>
        </p:txBody>
      </p:sp>
    </p:spTree>
    <p:extLst>
      <p:ext uri="{BB962C8B-B14F-4D97-AF65-F5344CB8AC3E}">
        <p14:creationId xmlns:p14="http://schemas.microsoft.com/office/powerpoint/2010/main" val="3096921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9DF058C6-F769-4320-847B-BD44AA1C4751}" type="slidenum">
              <a:rPr lang="en-US"/>
              <a:pPr>
                <a:defRPr/>
              </a:pPr>
              <a:t>‹#›</a:t>
            </a:fld>
            <a:endParaRPr lang="en-US"/>
          </a:p>
        </p:txBody>
      </p:sp>
    </p:spTree>
    <p:extLst>
      <p:ext uri="{BB962C8B-B14F-4D97-AF65-F5344CB8AC3E}">
        <p14:creationId xmlns:p14="http://schemas.microsoft.com/office/powerpoint/2010/main" val="38845753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9DDC5F2B-BEE3-4BE2-BC68-B1D66A21D372}" type="slidenum">
              <a:rPr lang="en-US"/>
              <a:pPr>
                <a:defRPr/>
              </a:pPr>
              <a:t>‹#›</a:t>
            </a:fld>
            <a:endParaRPr lang="en-US"/>
          </a:p>
        </p:txBody>
      </p:sp>
    </p:spTree>
    <p:extLst>
      <p:ext uri="{BB962C8B-B14F-4D97-AF65-F5344CB8AC3E}">
        <p14:creationId xmlns:p14="http://schemas.microsoft.com/office/powerpoint/2010/main" val="3733321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9" name="Rectangle 6"/>
          <p:cNvSpPr>
            <a:spLocks noGrp="1" noChangeArrowheads="1"/>
          </p:cNvSpPr>
          <p:nvPr>
            <p:ph type="sldNum" sz="quarter" idx="12"/>
          </p:nvPr>
        </p:nvSpPr>
        <p:spPr>
          <a:ln/>
        </p:spPr>
        <p:txBody>
          <a:bodyPr/>
          <a:lstStyle>
            <a:lvl1pPr>
              <a:defRPr/>
            </a:lvl1pPr>
          </a:lstStyle>
          <a:p>
            <a:pPr>
              <a:defRPr/>
            </a:pPr>
            <a:fld id="{4B14EA3B-F4E4-48BE-9D73-61008545674D}" type="slidenum">
              <a:rPr lang="en-US"/>
              <a:pPr>
                <a:defRPr/>
              </a:pPr>
              <a:t>‹#›</a:t>
            </a:fld>
            <a:endParaRPr lang="en-US"/>
          </a:p>
        </p:txBody>
      </p:sp>
    </p:spTree>
    <p:extLst>
      <p:ext uri="{BB962C8B-B14F-4D97-AF65-F5344CB8AC3E}">
        <p14:creationId xmlns:p14="http://schemas.microsoft.com/office/powerpoint/2010/main" val="3740906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5" name="Rectangle 6"/>
          <p:cNvSpPr>
            <a:spLocks noGrp="1" noChangeArrowheads="1"/>
          </p:cNvSpPr>
          <p:nvPr>
            <p:ph type="sldNum" sz="quarter" idx="12"/>
          </p:nvPr>
        </p:nvSpPr>
        <p:spPr>
          <a:ln/>
        </p:spPr>
        <p:txBody>
          <a:bodyPr/>
          <a:lstStyle>
            <a:lvl1pPr>
              <a:defRPr/>
            </a:lvl1pPr>
          </a:lstStyle>
          <a:p>
            <a:pPr>
              <a:defRPr/>
            </a:pPr>
            <a:fld id="{423193EE-6DA2-4CD4-B506-FA1CC5960F85}" type="slidenum">
              <a:rPr lang="en-US"/>
              <a:pPr>
                <a:defRPr/>
              </a:pPr>
              <a:t>‹#›</a:t>
            </a:fld>
            <a:endParaRPr lang="en-US"/>
          </a:p>
        </p:txBody>
      </p:sp>
    </p:spTree>
    <p:extLst>
      <p:ext uri="{BB962C8B-B14F-4D97-AF65-F5344CB8AC3E}">
        <p14:creationId xmlns:p14="http://schemas.microsoft.com/office/powerpoint/2010/main" val="13170704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4" name="Rectangle 6"/>
          <p:cNvSpPr>
            <a:spLocks noGrp="1" noChangeArrowheads="1"/>
          </p:cNvSpPr>
          <p:nvPr>
            <p:ph type="sldNum" sz="quarter" idx="12"/>
          </p:nvPr>
        </p:nvSpPr>
        <p:spPr>
          <a:ln/>
        </p:spPr>
        <p:txBody>
          <a:bodyPr/>
          <a:lstStyle>
            <a:lvl1pPr>
              <a:defRPr/>
            </a:lvl1pPr>
          </a:lstStyle>
          <a:p>
            <a:pPr>
              <a:defRPr/>
            </a:pPr>
            <a:fld id="{A664FDFC-37C2-4583-A665-1AFED6814B40}" type="slidenum">
              <a:rPr lang="en-US"/>
              <a:pPr>
                <a:defRPr/>
              </a:pPr>
              <a:t>‹#›</a:t>
            </a:fld>
            <a:endParaRPr lang="en-US"/>
          </a:p>
        </p:txBody>
      </p:sp>
    </p:spTree>
    <p:extLst>
      <p:ext uri="{BB962C8B-B14F-4D97-AF65-F5344CB8AC3E}">
        <p14:creationId xmlns:p14="http://schemas.microsoft.com/office/powerpoint/2010/main" val="2742572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A0D789B0-FE66-47F9-976C-0898822EBE54}" type="slidenum">
              <a:rPr lang="en-US"/>
              <a:pPr>
                <a:defRPr/>
              </a:pPr>
              <a:t>‹#›</a:t>
            </a:fld>
            <a:endParaRPr lang="en-US"/>
          </a:p>
        </p:txBody>
      </p:sp>
    </p:spTree>
    <p:extLst>
      <p:ext uri="{BB962C8B-B14F-4D97-AF65-F5344CB8AC3E}">
        <p14:creationId xmlns:p14="http://schemas.microsoft.com/office/powerpoint/2010/main" val="21761804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89ECE45C-B828-4C53-8603-39F03B709F08}" type="slidenum">
              <a:rPr lang="en-US"/>
              <a:pPr>
                <a:defRPr/>
              </a:pPr>
              <a:t>‹#›</a:t>
            </a:fld>
            <a:endParaRPr lang="en-US"/>
          </a:p>
        </p:txBody>
      </p:sp>
    </p:spTree>
    <p:extLst>
      <p:ext uri="{BB962C8B-B14F-4D97-AF65-F5344CB8AC3E}">
        <p14:creationId xmlns:p14="http://schemas.microsoft.com/office/powerpoint/2010/main" val="3021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7FD94-9782-41F3-B2A5-0D7934C54F0C}"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97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r>
              <a:rPr lang="en-US"/>
              <a:t>CS 376 Lecture 18 </a:t>
            </a: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8BFD3B93-C466-4A09-8F1B-67484F6295EA}"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92961470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B15993E1-128B-4C69-A9B6-462FBA09B6A7}" type="slidenum">
              <a:rPr lang="en-US">
                <a:solidFill>
                  <a:srgbClr val="000000"/>
                </a:solidFill>
                <a:cs typeface="Arial" pitchFamily="34" charset="0"/>
              </a:rPr>
              <a:pPr eaLnBrk="0" fontAlgn="base" hangingPunct="0">
                <a:spcBef>
                  <a:spcPct val="0"/>
                </a:spcBef>
                <a:spcAft>
                  <a:spcPct val="0"/>
                </a:spcAft>
                <a:defRPr/>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800">
              <a:solidFill>
                <a:srgbClr val="000000"/>
              </a:solidFill>
              <a:cs typeface="Arial" pitchFamily="34" charset="0"/>
            </a:endParaRPr>
          </a:p>
        </p:txBody>
      </p:sp>
    </p:spTree>
    <p:extLst>
      <p:ext uri="{BB962C8B-B14F-4D97-AF65-F5344CB8AC3E}">
        <p14:creationId xmlns:p14="http://schemas.microsoft.com/office/powerpoint/2010/main" val="2359756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8B18C6-8508-4116-A4CD-698FFF3368C0}"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6751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9B96D02-BE86-4C08-8B85-27E763043C3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21975812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81A395C9-798D-438C-BDE6-25AB8D9E07A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658278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eaLnBrk="0" fontAlgn="base" hangingPunct="0">
              <a:spcBef>
                <a:spcPct val="0"/>
              </a:spcBef>
              <a:spcAft>
                <a:spcPct val="0"/>
              </a:spcAft>
            </a:pPr>
            <a:endParaRPr lang="en-US">
              <a:solidFill>
                <a:srgbClr val="000000"/>
              </a:solidFill>
              <a:latin typeface="Times New Roman" pitchFamily="18" charset="0"/>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eaLnBrk="0" fontAlgn="base" hangingPunct="0">
              <a:spcBef>
                <a:spcPct val="0"/>
              </a:spcBef>
              <a:spcAft>
                <a:spcPct val="0"/>
              </a:spcAft>
            </a:pPr>
            <a:endParaRPr lang="en-US">
              <a:solidFill>
                <a:srgbClr val="000000"/>
              </a:solidFill>
              <a:latin typeface="Times New Roman" pitchFamily="18" charset="0"/>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D8DFBB5B-06B2-43B4-9875-37FEB23AFD34}" type="slidenum">
              <a:rPr lang="en-US">
                <a:solidFill>
                  <a:srgbClr val="000000"/>
                </a:solidFill>
                <a:latin typeface="Times New Roman" pitchFamily="18" charset="0"/>
                <a:ea typeface="ＭＳ Ｐゴシック" charset="-128"/>
              </a:rPr>
              <a:pPr eaLnBrk="0" fontAlgn="base" hangingPunct="0">
                <a:spcBef>
                  <a:spcPct val="0"/>
                </a:spcBef>
                <a:spcAft>
                  <a:spcPct val="0"/>
                </a:spcAft>
              </a:pPr>
              <a:t>‹#›</a:t>
            </a:fld>
            <a:endParaRPr lang="en-US">
              <a:solidFill>
                <a:srgbClr val="000000"/>
              </a:solidFill>
              <a:latin typeface="Times New Roman" pitchFamily="18" charset="0"/>
              <a:ea typeface="ＭＳ Ｐゴシック" charset="-128"/>
            </a:endParaRPr>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b="1">
              <a:solidFill>
                <a:srgbClr val="000000"/>
              </a:solidFill>
              <a:latin typeface="Times New Roman" pitchFamily="18" charset="0"/>
              <a:ea typeface="ＭＳ Ｐゴシック" charset="-128"/>
            </a:endParaRPr>
          </a:p>
        </p:txBody>
      </p:sp>
    </p:spTree>
    <p:extLst>
      <p:ext uri="{BB962C8B-B14F-4D97-AF65-F5344CB8AC3E}">
        <p14:creationId xmlns:p14="http://schemas.microsoft.com/office/powerpoint/2010/main" val="269922770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rtl="0" eaLnBrk="0" fontAlgn="base" hangingPunct="0">
        <a:spcBef>
          <a:spcPct val="0"/>
        </a:spcBef>
        <a:spcAft>
          <a:spcPct val="0"/>
        </a:spcAft>
        <a:defRPr sz="3400">
          <a:solidFill>
            <a:schemeClr val="tx2"/>
          </a:solidFill>
          <a:latin typeface="+mj-lt"/>
          <a:ea typeface="ＭＳ Ｐゴシック" charset="-128"/>
          <a:cs typeface="+mj-cs"/>
        </a:defRPr>
      </a:lvl1pPr>
      <a:lvl2pPr algn="l" rtl="0" eaLnBrk="0" fontAlgn="base" hangingPunct="0">
        <a:spcBef>
          <a:spcPct val="0"/>
        </a:spcBef>
        <a:spcAft>
          <a:spcPct val="0"/>
        </a:spcAft>
        <a:defRPr sz="3400">
          <a:solidFill>
            <a:schemeClr val="tx2"/>
          </a:solidFill>
          <a:latin typeface="Arial" charset="0"/>
          <a:ea typeface="ＭＳ Ｐゴシック" charset="-128"/>
        </a:defRPr>
      </a:lvl2pPr>
      <a:lvl3pPr algn="l" rtl="0" eaLnBrk="0" fontAlgn="base" hangingPunct="0">
        <a:spcBef>
          <a:spcPct val="0"/>
        </a:spcBef>
        <a:spcAft>
          <a:spcPct val="0"/>
        </a:spcAft>
        <a:defRPr sz="3400">
          <a:solidFill>
            <a:schemeClr val="tx2"/>
          </a:solidFill>
          <a:latin typeface="Arial" charset="0"/>
          <a:ea typeface="ＭＳ Ｐゴシック" charset="-128"/>
        </a:defRPr>
      </a:lvl3pPr>
      <a:lvl4pPr algn="l" rtl="0" eaLnBrk="0" fontAlgn="base" hangingPunct="0">
        <a:spcBef>
          <a:spcPct val="0"/>
        </a:spcBef>
        <a:spcAft>
          <a:spcPct val="0"/>
        </a:spcAft>
        <a:defRPr sz="3400">
          <a:solidFill>
            <a:schemeClr val="tx2"/>
          </a:solidFill>
          <a:latin typeface="Arial" charset="0"/>
          <a:ea typeface="ＭＳ Ｐゴシック" charset="-128"/>
        </a:defRPr>
      </a:lvl4pPr>
      <a:lvl5pPr algn="l" rtl="0" eaLnBrk="0" fontAlgn="base" hangingPunct="0">
        <a:spcBef>
          <a:spcPct val="0"/>
        </a:spcBef>
        <a:spcAft>
          <a:spcPct val="0"/>
        </a:spcAft>
        <a:defRPr sz="3400">
          <a:solidFill>
            <a:schemeClr val="tx2"/>
          </a:solidFill>
          <a:latin typeface="Arial" charset="0"/>
          <a:ea typeface="ＭＳ Ｐゴシック" charset="-128"/>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a:solidFill>
                  <a:srgbClr val="000000"/>
                </a:solidFill>
              </a:rPr>
              <a:t>CS 376 Lecture 18 </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3850056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8B8A173-4C9A-41B4-8E9C-92CDC54BEF4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1372867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r>
              <a:rPr lang="en-US"/>
              <a:t>CS 376 Lecture 18 </a:t>
            </a: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E3011972-CB2F-4DF5-AFBD-2FD3BC3AE3B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736841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oleObject" Target="../embeddings/oleObject28.bin"/><Relationship Id="rId3" Type="http://schemas.openxmlformats.org/officeDocument/2006/relationships/notesSlide" Target="../notesSlides/notesSlide56.xml"/><Relationship Id="rId7" Type="http://schemas.openxmlformats.org/officeDocument/2006/relationships/image" Target="../media/image149.jpeg"/><Relationship Id="rId12" Type="http://schemas.openxmlformats.org/officeDocument/2006/relationships/image" Target="../media/image145.wmf"/><Relationship Id="rId2" Type="http://schemas.openxmlformats.org/officeDocument/2006/relationships/slideLayout" Target="../slideLayouts/slideLayout103.xml"/><Relationship Id="rId16" Type="http://schemas.openxmlformats.org/officeDocument/2006/relationships/image" Target="../media/image330.png"/><Relationship Id="rId1" Type="http://schemas.openxmlformats.org/officeDocument/2006/relationships/vmlDrawing" Target="../drawings/vmlDrawing15.vml"/><Relationship Id="rId6" Type="http://schemas.openxmlformats.org/officeDocument/2006/relationships/image" Target="../media/image148.png"/><Relationship Id="rId11" Type="http://schemas.openxmlformats.org/officeDocument/2006/relationships/oleObject" Target="../embeddings/oleObject27.bin"/><Relationship Id="rId5" Type="http://schemas.openxmlformats.org/officeDocument/2006/relationships/image" Target="../media/image138.png"/><Relationship Id="rId15" Type="http://schemas.openxmlformats.org/officeDocument/2006/relationships/image" Target="../media/image440.png"/><Relationship Id="rId10" Type="http://schemas.openxmlformats.org/officeDocument/2006/relationships/image" Target="../media/image152.png"/><Relationship Id="rId4" Type="http://schemas.openxmlformats.org/officeDocument/2006/relationships/image" Target="../media/image147.jpeg"/><Relationship Id="rId9" Type="http://schemas.openxmlformats.org/officeDocument/2006/relationships/image" Target="../media/image151.png"/><Relationship Id="rId14" Type="http://schemas.openxmlformats.org/officeDocument/2006/relationships/image" Target="../media/image146.w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hyperlink" Target="http://homes.esat.kuleuven.be/~tuytelaa/FT_survey_interestpoints08.pdf" TargetMode="External"/><Relationship Id="rId2" Type="http://schemas.openxmlformats.org/officeDocument/2006/relationships/slideLayout" Target="../slideLayouts/slideLayout25.xml"/><Relationship Id="rId1" Type="http://schemas.openxmlformats.org/officeDocument/2006/relationships/themeOverride" Target="../theme/themeOverride19.xml"/><Relationship Id="rId5" Type="http://schemas.openxmlformats.org/officeDocument/2006/relationships/hyperlink" Target="http://www.cs.ubc.ca/~lowe/papers/ijcv04.pdf" TargetMode="External"/><Relationship Id="rId4" Type="http://schemas.openxmlformats.org/officeDocument/2006/relationships/hyperlink" Target="https://hal.archives-ouvertes.fr/file/index/docid/548276/filename/mikolajcICCV2001.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5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3.wmf"/><Relationship Id="rId3" Type="http://schemas.openxmlformats.org/officeDocument/2006/relationships/slideLayout" Target="../slideLayouts/slideLayout13.xml"/><Relationship Id="rId7" Type="http://schemas.openxmlformats.org/officeDocument/2006/relationships/image" Target="../media/image11.wmf"/><Relationship Id="rId12" Type="http://schemas.openxmlformats.org/officeDocument/2006/relationships/oleObject" Target="../embeddings/oleObject3.bin"/><Relationship Id="rId2" Type="http://schemas.openxmlformats.org/officeDocument/2006/relationships/vmlDrawing" Target="../drawings/vmlDrawing1.vml"/><Relationship Id="rId1" Type="http://schemas.openxmlformats.org/officeDocument/2006/relationships/themeOverride" Target="../theme/themeOverride4.xml"/><Relationship Id="rId6" Type="http://schemas.openxmlformats.org/officeDocument/2006/relationships/oleObject" Target="../embeddings/oleObject1.bin"/><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2.w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4.xml"/><Relationship Id="rId7" Type="http://schemas.openxmlformats.org/officeDocument/2006/relationships/image" Target="../media/image37.pn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png"/><Relationship Id="rId11" Type="http://schemas.openxmlformats.org/officeDocument/2006/relationships/image" Target="../media/image35.wmf"/><Relationship Id="rId5" Type="http://schemas.openxmlformats.org/officeDocument/2006/relationships/image" Target="../media/image33.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34.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5.xml"/><Relationship Id="rId7" Type="http://schemas.openxmlformats.org/officeDocument/2006/relationships/image" Target="../media/image39.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38.w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hyperlink" Target="http://homes.esat.kuleuven.be/~tuytelaa/FT_survey_interestpoints08.pdf"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1.wmf"/><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53.pn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8.xml"/><Relationship Id="rId7" Type="http://schemas.openxmlformats.org/officeDocument/2006/relationships/image" Target="../media/image57.png"/><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image" Target="../media/image56.png"/><Relationship Id="rId11" Type="http://schemas.openxmlformats.org/officeDocument/2006/relationships/image" Target="../media/image55.wmf"/><Relationship Id="rId5" Type="http://schemas.openxmlformats.org/officeDocument/2006/relationships/image" Target="../media/image54.wmf"/><Relationship Id="rId10" Type="http://schemas.openxmlformats.org/officeDocument/2006/relationships/oleObject" Target="../embeddings/oleObject11.bin"/><Relationship Id="rId4" Type="http://schemas.openxmlformats.org/officeDocument/2006/relationships/oleObject" Target="../embeddings/oleObject10.bin"/><Relationship Id="rId9" Type="http://schemas.openxmlformats.org/officeDocument/2006/relationships/image" Target="../media/image58.pn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9.xml"/><Relationship Id="rId7" Type="http://schemas.openxmlformats.org/officeDocument/2006/relationships/image" Target="../media/image57.png"/><Relationship Id="rId2" Type="http://schemas.openxmlformats.org/officeDocument/2006/relationships/slideLayout" Target="../slideLayouts/slideLayout25.xml"/><Relationship Id="rId1" Type="http://schemas.openxmlformats.org/officeDocument/2006/relationships/vmlDrawing" Target="../drawings/vmlDrawing6.vml"/><Relationship Id="rId6" Type="http://schemas.openxmlformats.org/officeDocument/2006/relationships/image" Target="../media/image56.png"/><Relationship Id="rId11" Type="http://schemas.openxmlformats.org/officeDocument/2006/relationships/image" Target="../media/image60.wmf"/><Relationship Id="rId5" Type="http://schemas.openxmlformats.org/officeDocument/2006/relationships/image" Target="../media/image59.wmf"/><Relationship Id="rId10" Type="http://schemas.openxmlformats.org/officeDocument/2006/relationships/oleObject" Target="../embeddings/oleObject13.bin"/><Relationship Id="rId4" Type="http://schemas.openxmlformats.org/officeDocument/2006/relationships/oleObject" Target="../embeddings/oleObject12.bin"/><Relationship Id="rId9"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0.xml"/><Relationship Id="rId7" Type="http://schemas.openxmlformats.org/officeDocument/2006/relationships/image" Target="../media/image57.png"/><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56.png"/><Relationship Id="rId11" Type="http://schemas.openxmlformats.org/officeDocument/2006/relationships/image" Target="../media/image62.wmf"/><Relationship Id="rId5" Type="http://schemas.openxmlformats.org/officeDocument/2006/relationships/image" Target="../media/image61.wmf"/><Relationship Id="rId10" Type="http://schemas.openxmlformats.org/officeDocument/2006/relationships/oleObject" Target="../embeddings/oleObject15.bin"/><Relationship Id="rId4" Type="http://schemas.openxmlformats.org/officeDocument/2006/relationships/oleObject" Target="../embeddings/oleObject14.bin"/><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1.xml"/><Relationship Id="rId7" Type="http://schemas.openxmlformats.org/officeDocument/2006/relationships/image" Target="../media/image65.jpeg"/><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image" Target="../media/image56.png"/><Relationship Id="rId11" Type="http://schemas.openxmlformats.org/officeDocument/2006/relationships/image" Target="../media/image64.wmf"/><Relationship Id="rId5" Type="http://schemas.openxmlformats.org/officeDocument/2006/relationships/image" Target="../media/image63.wmf"/><Relationship Id="rId10" Type="http://schemas.openxmlformats.org/officeDocument/2006/relationships/oleObject" Target="../embeddings/oleObject17.bin"/><Relationship Id="rId4" Type="http://schemas.openxmlformats.org/officeDocument/2006/relationships/oleObject" Target="../embeddings/oleObject16.bin"/><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image" Target="../media/image57.png"/><Relationship Id="rId2" Type="http://schemas.openxmlformats.org/officeDocument/2006/relationships/slideLayout" Target="../slideLayouts/slideLayout25.xml"/><Relationship Id="rId1" Type="http://schemas.openxmlformats.org/officeDocument/2006/relationships/vmlDrawing" Target="../drawings/vmlDrawing9.vml"/><Relationship Id="rId6" Type="http://schemas.openxmlformats.org/officeDocument/2006/relationships/image" Target="../media/image56.png"/><Relationship Id="rId11" Type="http://schemas.openxmlformats.org/officeDocument/2006/relationships/image" Target="../media/image67.wmf"/><Relationship Id="rId5" Type="http://schemas.openxmlformats.org/officeDocument/2006/relationships/image" Target="../media/image66.wmf"/><Relationship Id="rId10" Type="http://schemas.openxmlformats.org/officeDocument/2006/relationships/oleObject" Target="../embeddings/oleObject19.bin"/><Relationship Id="rId4" Type="http://schemas.openxmlformats.org/officeDocument/2006/relationships/oleObject" Target="../embeddings/oleObject18.bin"/><Relationship Id="rId9" Type="http://schemas.openxmlformats.org/officeDocument/2006/relationships/image" Target="../media/image58.png"/></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3.xml"/><Relationship Id="rId7" Type="http://schemas.openxmlformats.org/officeDocument/2006/relationships/image" Target="../media/image57.png"/><Relationship Id="rId2" Type="http://schemas.openxmlformats.org/officeDocument/2006/relationships/slideLayout" Target="../slideLayouts/slideLayout25.xml"/><Relationship Id="rId1" Type="http://schemas.openxmlformats.org/officeDocument/2006/relationships/vmlDrawing" Target="../drawings/vmlDrawing10.vml"/><Relationship Id="rId6" Type="http://schemas.openxmlformats.org/officeDocument/2006/relationships/image" Target="../media/image56.png"/><Relationship Id="rId11" Type="http://schemas.openxmlformats.org/officeDocument/2006/relationships/image" Target="../media/image69.wmf"/><Relationship Id="rId5" Type="http://schemas.openxmlformats.org/officeDocument/2006/relationships/image" Target="../media/image68.wmf"/><Relationship Id="rId10" Type="http://schemas.openxmlformats.org/officeDocument/2006/relationships/oleObject" Target="../embeddings/oleObject21.bin"/><Relationship Id="rId4" Type="http://schemas.openxmlformats.org/officeDocument/2006/relationships/oleObject" Target="../embeddings/oleObject20.bin"/><Relationship Id="rId9"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5.xml"/><Relationship Id="rId1" Type="http://schemas.openxmlformats.org/officeDocument/2006/relationships/themeOverride" Target="../theme/themeOverride8.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5.xml"/><Relationship Id="rId7" Type="http://schemas.openxmlformats.org/officeDocument/2006/relationships/image" Target="../media/image73.jpeg"/><Relationship Id="rId2" Type="http://schemas.openxmlformats.org/officeDocument/2006/relationships/vmlDrawing" Target="../drawings/vmlDrawing11.vml"/><Relationship Id="rId1" Type="http://schemas.openxmlformats.org/officeDocument/2006/relationships/themeOverride" Target="../theme/themeOverride9.xml"/><Relationship Id="rId6" Type="http://schemas.openxmlformats.org/officeDocument/2006/relationships/image" Target="../media/image72.wmf"/><Relationship Id="rId5" Type="http://schemas.openxmlformats.org/officeDocument/2006/relationships/oleObject" Target="../embeddings/oleObject22.bin"/><Relationship Id="rId4"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slideLayout" Target="../slideLayouts/slideLayout25.xml"/><Relationship Id="rId7" Type="http://schemas.openxmlformats.org/officeDocument/2006/relationships/image" Target="../media/image75.wmf"/><Relationship Id="rId2" Type="http://schemas.openxmlformats.org/officeDocument/2006/relationships/vmlDrawing" Target="../drawings/vmlDrawing12.vml"/><Relationship Id="rId1" Type="http://schemas.openxmlformats.org/officeDocument/2006/relationships/themeOverride" Target="../theme/themeOverride10.xml"/><Relationship Id="rId6" Type="http://schemas.openxmlformats.org/officeDocument/2006/relationships/oleObject" Target="../embeddings/oleObject23.bin"/><Relationship Id="rId11" Type="http://schemas.openxmlformats.org/officeDocument/2006/relationships/image" Target="../media/image78.png"/><Relationship Id="rId5" Type="http://schemas.openxmlformats.org/officeDocument/2006/relationships/image" Target="../media/image96.png"/><Relationship Id="rId10" Type="http://schemas.openxmlformats.org/officeDocument/2006/relationships/image" Target="../media/image77.png"/><Relationship Id="rId4" Type="http://schemas.openxmlformats.org/officeDocument/2006/relationships/notesSlide" Target="../notesSlides/notesSlide35.xml"/><Relationship Id="rId9" Type="http://schemas.openxmlformats.org/officeDocument/2006/relationships/image" Target="../media/image76.wmf"/></Relationships>
</file>

<file path=ppt/slides/_rels/slide56.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notesSlide" Target="../notesSlides/notesSlide36.xml"/><Relationship Id="rId7" Type="http://schemas.openxmlformats.org/officeDocument/2006/relationships/oleObject" Target="../embeddings/oleObject25.bin"/><Relationship Id="rId2" Type="http://schemas.openxmlformats.org/officeDocument/2006/relationships/slideLayout" Target="../slideLayouts/slideLayout25.xml"/><Relationship Id="rId1" Type="http://schemas.openxmlformats.org/officeDocument/2006/relationships/vmlDrawing" Target="../drawings/vmlDrawing13.v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70.png"/><Relationship Id="rId4" Type="http://schemas.openxmlformats.org/officeDocument/2006/relationships/image" Target="../media/image84.png"/><Relationship Id="rId9"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4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104.wmf"/></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8.png"/><Relationship Id="rId1" Type="http://schemas.openxmlformats.org/officeDocument/2006/relationships/slideLayout" Target="../slideLayouts/slideLayout25.xml"/><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0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notesSlide" Target="../notesSlides/notesSlide42.xml"/></Relationships>
</file>

<file path=ppt/slides/_rels/slide69.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0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43.xml"/><Relationship Id="rId5" Type="http://schemas.openxmlformats.org/officeDocument/2006/relationships/slideLayout" Target="../slideLayouts/slideLayout58.xml"/><Relationship Id="rId4" Type="http://schemas.openxmlformats.org/officeDocument/2006/relationships/tags" Target="../tags/tag3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5.xml"/><Relationship Id="rId1" Type="http://schemas.openxmlformats.org/officeDocument/2006/relationships/themeOverride" Target="../theme/themeOverride3.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 Type="http://schemas.openxmlformats.org/officeDocument/2006/relationships/tags" Target="../tags/tag35.xml"/><Relationship Id="rId21" Type="http://schemas.openxmlformats.org/officeDocument/2006/relationships/tags" Target="../tags/tag53.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2" Type="http://schemas.openxmlformats.org/officeDocument/2006/relationships/tags" Target="../tags/tag34.xml"/><Relationship Id="rId16" Type="http://schemas.openxmlformats.org/officeDocument/2006/relationships/tags" Target="../tags/tag48.xml"/><Relationship Id="rId20" Type="http://schemas.openxmlformats.org/officeDocument/2006/relationships/tags" Target="../tags/tag52.xml"/><Relationship Id="rId29" Type="http://schemas.openxmlformats.org/officeDocument/2006/relationships/slideLayout" Target="../slideLayouts/slideLayout58.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image" Target="../media/image110.png"/><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image" Target="../media/image109.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5.xml"/><Relationship Id="rId1" Type="http://schemas.openxmlformats.org/officeDocument/2006/relationships/themeOverride" Target="../theme/themeOverride11.xml"/><Relationship Id="rId5" Type="http://schemas.openxmlformats.org/officeDocument/2006/relationships/image" Target="../media/image112.jpeg"/><Relationship Id="rId4" Type="http://schemas.openxmlformats.org/officeDocument/2006/relationships/image" Target="../media/image111.jpeg"/></Relationships>
</file>

<file path=ppt/slides/_rels/slide74.xml.rels><?xml version="1.0" encoding="UTF-8" standalone="yes"?>
<Relationships xmlns="http://schemas.openxmlformats.org/package/2006/relationships"><Relationship Id="rId2" Type="http://schemas.openxmlformats.org/officeDocument/2006/relationships/hyperlink" Target="http://www.vlfeat.org/overview/sift.html" TargetMode="Externa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slideLayout" Target="../slideLayouts/slideLayout25.xml"/><Relationship Id="rId1" Type="http://schemas.openxmlformats.org/officeDocument/2006/relationships/themeOverride" Target="../theme/themeOverride12.xml"/><Relationship Id="rId4" Type="http://schemas.openxmlformats.org/officeDocument/2006/relationships/image" Target="../media/image114.wmf"/></Relationships>
</file>

<file path=ppt/slides/_rels/slide76.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slideLayout" Target="../slideLayouts/slideLayout25.xml"/><Relationship Id="rId1" Type="http://schemas.openxmlformats.org/officeDocument/2006/relationships/themeOverride" Target="../theme/themeOverride13.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25.xml"/><Relationship Id="rId7" Type="http://schemas.openxmlformats.org/officeDocument/2006/relationships/image" Target="../media/image119.png"/><Relationship Id="rId2" Type="http://schemas.openxmlformats.org/officeDocument/2006/relationships/vmlDrawing" Target="../drawings/vmlDrawing14.vml"/><Relationship Id="rId1" Type="http://schemas.openxmlformats.org/officeDocument/2006/relationships/themeOverride" Target="../theme/themeOverride14.xml"/><Relationship Id="rId6" Type="http://schemas.openxmlformats.org/officeDocument/2006/relationships/image" Target="../media/image118.png"/><Relationship Id="rId5" Type="http://schemas.openxmlformats.org/officeDocument/2006/relationships/oleObject" Target="../embeddings/oleObject26.bin"/><Relationship Id="rId4" Type="http://schemas.openxmlformats.org/officeDocument/2006/relationships/notesSlide" Target="../notesSlides/notesSlide46.xml"/><Relationship Id="rId9" Type="http://schemas.openxmlformats.org/officeDocument/2006/relationships/hyperlink" Target="http://www.cs.ubc.ca/~mbrown/autostitch/autostitch.html"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70.xml"/><Relationship Id="rId1" Type="http://schemas.openxmlformats.org/officeDocument/2006/relationships/themeOverride" Target="../theme/themeOverride15.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24.jpeg"/><Relationship Id="rId2" Type="http://schemas.openxmlformats.org/officeDocument/2006/relationships/slideLayout" Target="../slideLayouts/slideLayout70.xml"/><Relationship Id="rId1" Type="http://schemas.openxmlformats.org/officeDocument/2006/relationships/themeOverride" Target="../theme/themeOverride1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0.xml"/><Relationship Id="rId1" Type="http://schemas.openxmlformats.org/officeDocument/2006/relationships/themeOverride" Target="../theme/themeOverride17.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hemeOverride" Target="../theme/themeOverride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70.xml"/><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3.xml"/><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75.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image" Target="../media/image141.png"/></Relationships>
</file>

<file path=ppt/slides/_rels/slide9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55.xml"/><Relationship Id="rId1" Type="http://schemas.openxmlformats.org/officeDocument/2006/relationships/slideLayout" Target="../slideLayouts/slideLayout75.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jpe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p:spPr>
        <p:txBody>
          <a:bodyPr>
            <a:normAutofit/>
          </a:bodyPr>
          <a:lstStyle/>
          <a:p>
            <a:r>
              <a:rPr lang="en-US" sz="4000" i="1" dirty="0">
                <a:solidFill>
                  <a:srgbClr val="7030A0"/>
                </a:solidFill>
                <a:effectLst>
                  <a:outerShdw blurRad="38100" dist="38100" dir="2700000" algn="tl">
                    <a:srgbClr val="000000">
                      <a:alpha val="43137"/>
                    </a:srgbClr>
                  </a:outerShdw>
                </a:effectLst>
              </a:rPr>
              <a:t>CS 1674: Intro to Computer Vision</a:t>
            </a:r>
            <a:r>
              <a:rPr lang="en-US" sz="5400" dirty="0">
                <a:solidFill>
                  <a:srgbClr val="7030A0"/>
                </a:solidFill>
                <a:effectLst>
                  <a:outerShdw blurRad="38100" dist="38100" dir="2700000" algn="tl">
                    <a:srgbClr val="000000">
                      <a:alpha val="43137"/>
                    </a:srgbClr>
                  </a:outerShdw>
                </a:effectLst>
              </a:rPr>
              <a:t/>
            </a:r>
            <a:br>
              <a:rPr lang="en-US" sz="5400"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Local Feature Detection, Description and Matching</a:t>
            </a:r>
          </a:p>
        </p:txBody>
      </p:sp>
      <p:sp>
        <p:nvSpPr>
          <p:cNvPr id="3" name="Subtitle 2"/>
          <p:cNvSpPr>
            <a:spLocks noGrp="1"/>
          </p:cNvSpPr>
          <p:nvPr>
            <p:ph type="subTitle" idx="1"/>
          </p:nvPr>
        </p:nvSpPr>
        <p:spPr>
          <a:xfrm>
            <a:off x="1371600" y="3919335"/>
            <a:ext cx="6400800" cy="2133600"/>
          </a:xfrm>
        </p:spPr>
        <p:txBody>
          <a:bodyPr/>
          <a:lstStyle/>
          <a:p>
            <a:pPr>
              <a:spcBef>
                <a:spcPts val="0"/>
              </a:spcBef>
            </a:pPr>
            <a:r>
              <a:rPr lang="en-US" sz="3600" dirty="0">
                <a:solidFill>
                  <a:schemeClr val="tx1"/>
                </a:solidFill>
              </a:rPr>
              <a:t>Prof. Adriana </a:t>
            </a:r>
            <a:r>
              <a:rPr lang="en-US" sz="3600" dirty="0" err="1">
                <a:solidFill>
                  <a:schemeClr val="tx1"/>
                </a:solidFill>
              </a:rPr>
              <a:t>Kovashka</a:t>
            </a:r>
            <a:r>
              <a:rPr lang="en-US" sz="3600" dirty="0">
                <a:solidFill>
                  <a:schemeClr val="tx1"/>
                </a:solidFill>
              </a:rPr>
              <a:t/>
            </a:r>
            <a:br>
              <a:rPr lang="en-US" sz="3600" dirty="0">
                <a:solidFill>
                  <a:schemeClr val="tx1"/>
                </a:solidFill>
              </a:rPr>
            </a:br>
            <a:r>
              <a:rPr lang="en-US" sz="3600" dirty="0">
                <a:solidFill>
                  <a:schemeClr val="tx1"/>
                </a:solidFill>
              </a:rPr>
              <a:t>University of Pittsburgh</a:t>
            </a:r>
          </a:p>
          <a:p>
            <a:pPr>
              <a:spcBef>
                <a:spcPts val="0"/>
              </a:spcBef>
            </a:pPr>
            <a:r>
              <a:rPr lang="en-US" sz="3600" dirty="0">
                <a:solidFill>
                  <a:schemeClr val="tx1"/>
                </a:solidFill>
              </a:rPr>
              <a:t>January 30, 2018</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83267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Choosing interest points</a:t>
            </a:r>
          </a:p>
        </p:txBody>
      </p:sp>
      <p:sp>
        <p:nvSpPr>
          <p:cNvPr id="3" name="Content Placeholder 2"/>
          <p:cNvSpPr>
            <a:spLocks noGrp="1"/>
          </p:cNvSpPr>
          <p:nvPr>
            <p:ph idx="1"/>
          </p:nvPr>
        </p:nvSpPr>
        <p:spPr>
          <a:xfrm>
            <a:off x="609600" y="1219200"/>
            <a:ext cx="3657600" cy="5135563"/>
          </a:xfrm>
        </p:spPr>
        <p:txBody>
          <a:bodyPr/>
          <a:lstStyle/>
          <a:p>
            <a:pPr marL="0" indent="0">
              <a:buNone/>
            </a:pPr>
            <a:r>
              <a:rPr lang="en-US" dirty="0"/>
              <a:t>Where would you tell your friend to meet you?</a:t>
            </a:r>
          </a:p>
        </p:txBody>
      </p:sp>
      <p:pic>
        <p:nvPicPr>
          <p:cNvPr id="58370" name="Picture 2" descr="http://www.loopnet.com/Attachments/9/8/5/xy_985537A9-99F3-4BBC-AFD7-5C4610F13CE4_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34412"/>
            <a:ext cx="5053582" cy="3790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4398144" y="1219200"/>
            <a:ext cx="3507499" cy="584775"/>
          </a:xfrm>
          <a:prstGeom prst="rect">
            <a:avLst/>
          </a:prstGeom>
          <a:noFill/>
        </p:spPr>
        <p:txBody>
          <a:bodyPr wrap="none" rtlCol="0">
            <a:spAutoFit/>
          </a:bodyPr>
          <a:lstStyle/>
          <a:p>
            <a:r>
              <a:rPr lang="en-US" sz="3200" dirty="0">
                <a:sym typeface="Wingdings" panose="05000000000000000000" pitchFamily="2" charset="2"/>
              </a:rPr>
              <a:t> </a:t>
            </a:r>
            <a:r>
              <a:rPr lang="en-US" sz="3200" dirty="0"/>
              <a:t>Corner detection</a:t>
            </a:r>
          </a:p>
        </p:txBody>
      </p:sp>
    </p:spTree>
    <p:extLst>
      <p:ext uri="{BB962C8B-B14F-4D97-AF65-F5344CB8AC3E}">
        <p14:creationId xmlns:p14="http://schemas.microsoft.com/office/powerpoint/2010/main" val="29829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3627"/>
            <a:ext cx="8229600" cy="1143000"/>
          </a:xfrm>
        </p:spPr>
        <p:txBody>
          <a:bodyPr/>
          <a:lstStyle/>
          <a:p>
            <a:r>
              <a:rPr lang="en-US" dirty="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a:t>Rank images by normalized scalar product between their occurrence counts---</a:t>
            </a:r>
            <a:r>
              <a:rPr lang="en-US" sz="2400" i="1" dirty="0"/>
              <a:t>nearest</a:t>
            </a:r>
            <a:r>
              <a:rPr lang="en-US" sz="2400" dirty="0"/>
              <a:t> </a:t>
            </a:r>
            <a:r>
              <a:rPr lang="en-US" sz="2400" i="1" dirty="0"/>
              <a:t>neighbor</a:t>
            </a:r>
            <a:r>
              <a:rPr lang="en-US" sz="2400" dirty="0"/>
              <a:t> search for similar images.</a:t>
            </a:r>
          </a:p>
          <a:p>
            <a:endParaRPr lang="en-US" sz="2400" dirty="0"/>
          </a:p>
        </p:txBody>
      </p:sp>
      <p:grpSp>
        <p:nvGrpSpPr>
          <p:cNvPr id="6150" name="Group 28"/>
          <p:cNvGrpSpPr>
            <a:grpSpLocks noChangeAspect="1"/>
          </p:cNvGrpSpPr>
          <p:nvPr/>
        </p:nvGrpSpPr>
        <p:grpSpPr bwMode="auto">
          <a:xfrm>
            <a:off x="381000" y="3048000"/>
            <a:ext cx="3654425" cy="1343025"/>
            <a:chOff x="460375" y="3451225"/>
            <a:chExt cx="4243388" cy="1558925"/>
          </a:xfrm>
        </p:grpSpPr>
        <p:grpSp>
          <p:nvGrpSpPr>
            <p:cNvPr id="615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172" name="Picture 41"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162" name="Picture 49" descr="ermine"/>
            <p:cNvPicPr>
              <a:picLocks noChangeAspect="1" noChangeArrowheads="1"/>
            </p:cNvPicPr>
            <p:nvPr/>
          </p:nvPicPr>
          <p:blipFill>
            <a:blip r:embed="rId7" cstate="print">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cstate="print">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itchFamily="34" charset="0"/>
                <a:ea typeface="+mn-ea"/>
                <a:cs typeface="+mn-cs"/>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[1  8   1    4]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38924" name="Equation" r:id="rId11" imgW="177569" imgH="266353" progId="Equation.3">
                  <p:embed/>
                </p:oleObj>
              </mc:Choice>
              <mc:Fallback>
                <p:oleObj name="Equation" r:id="rId11" imgW="177569" imgH="266353" progId="Equation.3">
                  <p:embed/>
                  <p:pic>
                    <p:nvPicPr>
                      <p:cNvPr id="6146"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38925" name="Equation" r:id="rId13" imgW="126835" imgH="202936" progId="Equation.3">
                  <p:embed/>
                </p:oleObj>
              </mc:Choice>
              <mc:Fallback>
                <p:oleObj name="Equation" r:id="rId13" imgW="126835" imgH="202936" progId="Equation.3">
                  <p:embed/>
                  <p:pic>
                    <p:nvPicPr>
                      <p:cNvPr id="6147"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𝑠𝑖𝑚</m:t>
                      </m:r>
                      <m:d>
                        <m:d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e>
                      </m: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a:ln>
                                    <a:noFill/>
                                  </a:ln>
                                  <a:solidFill>
                                    <a:srgbClr val="000000"/>
                                  </a:solidFill>
                                  <a:effectLst/>
                                  <a:uLnTx/>
                                  <a:uFillTx/>
                                  <a:latin typeface="Cambria Math"/>
                                  <a:ea typeface="+mn-ea"/>
                                  <a:cs typeface="+mn-cs"/>
                                </a:rPr>
                                <m:t>,</m:t>
                              </m:r>
                              <m:r>
                                <a:rPr kumimoji="0" lang="en-US" sz="2400" b="0" i="1" u="none" strike="noStrike" kern="1200" cap="none" spc="0" normalizeH="0" baseline="0" noProof="0">
                                  <a:ln>
                                    <a:noFill/>
                                  </a:ln>
                                  <a:solidFill>
                                    <a:srgbClr val="000000"/>
                                  </a:solidFill>
                                  <a:effectLst/>
                                  <a:uLnTx/>
                                  <a:uFillTx/>
                                  <a:latin typeface="Cambria Math"/>
                                  <a:ea typeface="+mn-ea"/>
                                  <a:cs typeface="+mn-cs"/>
                                </a:rPr>
                                <m:t>𝑞</m:t>
                              </m:r>
                            </m:e>
                          </m:d>
                        </m:num>
                        <m:den>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e>
                          </m:d>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e>
                          </m:d>
                        </m:den>
                      </m:f>
                    </m:oMath>
                  </m:oMathPara>
                </a14:m>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3822879"/>
                <a:ext cx="3615047" cy="13260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nary>
                            <m:naryPr>
                              <m:chr m:val="∑"/>
                              <m:limLoc m:val="subSup"/>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m:t>
                              </m:r>
                            </m:sup>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d>
                                <m:d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e>
                              </m: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e>
                          </m:nary>
                        </m:num>
                        <m:den>
                          <m:rad>
                            <m:radPr>
                              <m:degHide m:val="on"/>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nary>
                                <m:naryPr>
                                  <m:chr m:val="∑"/>
                                  <m:limLoc m:val="subSup"/>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m:t>
                                  </m:r>
                                </m:sup>
                                <m:e>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e>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2</m:t>
                                      </m:r>
                                    </m:sup>
                                  </m:sSup>
                                </m:e>
                              </m:nary>
                            </m:e>
                          </m:ra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ad>
                            <m:radPr>
                              <m:degHide m:val="on"/>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nary>
                                <m:naryPr>
                                  <m:chr m:val="∑"/>
                                  <m:limLoc m:val="subSup"/>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a:ln>
                                        <a:noFill/>
                                      </a:ln>
                                      <a:solidFill>
                                        <a:srgbClr val="000000"/>
                                      </a:solidFill>
                                      <a:effectLst/>
                                      <a:uLnTx/>
                                      <a:uFillTx/>
                                      <a:latin typeface="Cambria Math"/>
                                      <a:ea typeface="+mn-ea"/>
                                      <a:cs typeface="+mn-cs"/>
                                    </a:rPr>
                                    <m:t>𝑖</m:t>
                                  </m:r>
                                  <m:r>
                                    <a:rPr kumimoji="0" lang="en-US" sz="2400" b="0" i="1" u="none" strike="noStrike" kern="1200" cap="none" spc="0" normalizeH="0" baseline="0" noProof="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a:ln>
                                        <a:noFill/>
                                      </a:ln>
                                      <a:solidFill>
                                        <a:srgbClr val="000000"/>
                                      </a:solidFill>
                                      <a:effectLst/>
                                      <a:uLnTx/>
                                      <a:uFillTx/>
                                      <a:latin typeface="Cambria Math"/>
                                      <a:ea typeface="+mn-ea"/>
                                      <a:cs typeface="+mn-cs"/>
                                    </a:rPr>
                                    <m:t>𝑉</m:t>
                                  </m:r>
                                </m:sup>
                                <m:e>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r>
                                        <a:rPr kumimoji="0" lang="en-US" sz="2400" b="0" i="1" u="none" strike="noStrike" kern="1200" cap="none" spc="0" normalizeH="0" baseline="0" noProof="0">
                                          <a:ln>
                                            <a:noFill/>
                                          </a:ln>
                                          <a:solidFill>
                                            <a:srgbClr val="000000"/>
                                          </a:solidFill>
                                          <a:effectLst/>
                                          <a:uLnTx/>
                                          <a:uFillTx/>
                                          <a:latin typeface="Cambria Math"/>
                                          <a:ea typeface="+mn-ea"/>
                                          <a:cs typeface="+mn-cs"/>
                                        </a:rPr>
                                        <m:t>(</m:t>
                                      </m:r>
                                      <m:r>
                                        <a:rPr kumimoji="0" lang="en-US" sz="2400" b="0" i="1" u="none" strike="noStrike" kern="1200" cap="none" spc="0" normalizeH="0" baseline="0" noProof="0">
                                          <a:ln>
                                            <a:noFill/>
                                          </a:ln>
                                          <a:solidFill>
                                            <a:srgbClr val="000000"/>
                                          </a:solidFill>
                                          <a:effectLst/>
                                          <a:uLnTx/>
                                          <a:uFillTx/>
                                          <a:latin typeface="Cambria Math"/>
                                          <a:ea typeface="+mn-ea"/>
                                          <a:cs typeface="+mn-cs"/>
                                        </a:rPr>
                                        <m:t>𝑖</m:t>
                                      </m:r>
                                      <m:r>
                                        <a:rPr kumimoji="0" lang="en-US" sz="2400" b="0" i="1" u="none" strike="noStrike" kern="1200" cap="none" spc="0" normalizeH="0" baseline="0" noProof="0">
                                          <a:ln>
                                            <a:noFill/>
                                          </a:ln>
                                          <a:solidFill>
                                            <a:srgbClr val="000000"/>
                                          </a:solidFill>
                                          <a:effectLst/>
                                          <a:uLnTx/>
                                          <a:uFillTx/>
                                          <a:latin typeface="Cambria Math"/>
                                          <a:ea typeface="+mn-ea"/>
                                          <a:cs typeface="+mn-cs"/>
                                        </a:rPr>
                                        <m:t>)</m:t>
                                      </m:r>
                                    </m:e>
                                    <m:sup>
                                      <m:r>
                                        <a:rPr kumimoji="0" lang="en-US" sz="2400" b="0" i="1" u="none" strike="noStrike" kern="1200" cap="none" spc="0" normalizeH="0" baseline="0" noProof="0">
                                          <a:ln>
                                            <a:noFill/>
                                          </a:ln>
                                          <a:solidFill>
                                            <a:srgbClr val="000000"/>
                                          </a:solidFill>
                                          <a:effectLst/>
                                          <a:uLnTx/>
                                          <a:uFillTx/>
                                          <a:latin typeface="Cambria Math"/>
                                          <a:ea typeface="+mn-ea"/>
                                          <a:cs typeface="+mn-cs"/>
                                        </a:rPr>
                                        <m:t>2</m:t>
                                      </m:r>
                                    </m:sup>
                                  </m:sSup>
                                </m:e>
                              </m:nary>
                            </m:e>
                          </m:rad>
                        </m:den>
                      </m:f>
                    </m:oMath>
                  </m:oMathPara>
                </a14:m>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029200" y="3822879"/>
                <a:ext cx="3615047" cy="1326069"/>
              </a:xfrm>
              <a:prstGeom prst="rect">
                <a:avLst/>
              </a:prstGeom>
              <a:blipFill rotWithShape="0">
                <a:blip r:embed="rId16"/>
                <a:stretch>
                  <a:fillRect r="-7420"/>
                </a:stretch>
              </a:blipFill>
            </p:spPr>
            <p:txBody>
              <a:bodyPr/>
              <a:lstStyle/>
              <a:p>
                <a:r>
                  <a:rPr lang="en-US">
                    <a:noFill/>
                  </a:rPr>
                  <a:t> </a:t>
                </a:r>
              </a:p>
            </p:txBody>
          </p:sp>
        </mc:Fallback>
      </mc:AlternateContent>
      <p:sp>
        <p:nvSpPr>
          <p:cNvPr id="4" name="TextBox 3"/>
          <p:cNvSpPr txBox="1"/>
          <p:nvPr/>
        </p:nvSpPr>
        <p:spPr>
          <a:xfrm>
            <a:off x="5224153" y="5401811"/>
            <a:ext cx="30816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for vocabulary of </a:t>
            </a:r>
            <a:r>
              <a:rPr kumimoji="0" lang="en-US" sz="2000" b="0" i="1" u="none" strike="noStrike" kern="1200" cap="none" spc="0" normalizeH="0" baseline="0" noProof="0" dirty="0">
                <a:ln>
                  <a:noFill/>
                </a:ln>
                <a:solidFill>
                  <a:srgbClr val="000000"/>
                </a:solidFill>
                <a:effectLst/>
                <a:uLnTx/>
                <a:uFillTx/>
                <a:latin typeface="Arial"/>
                <a:ea typeface="+mn-ea"/>
                <a:cs typeface="+mn-cs"/>
              </a:rPr>
              <a:t>V</a:t>
            </a:r>
            <a:r>
              <a:rPr kumimoji="0" lang="en-US" sz="2000" b="0" i="0" u="none" strike="noStrike" kern="1200" cap="none" spc="0" normalizeH="0" baseline="0" noProof="0" dirty="0">
                <a:ln>
                  <a:noFill/>
                </a:ln>
                <a:solidFill>
                  <a:srgbClr val="000000"/>
                </a:solidFill>
                <a:effectLst/>
                <a:uLnTx/>
                <a:uFillTx/>
                <a:latin typeface="Arial"/>
                <a:ea typeface="+mn-ea"/>
                <a:cs typeface="+mn-cs"/>
              </a:rPr>
              <a:t> words</a:t>
            </a:r>
          </a:p>
        </p:txBody>
      </p:sp>
      <p:sp>
        <p:nvSpPr>
          <p:cNvPr id="35" name="Text Box 90"/>
          <p:cNvSpPr txBox="1">
            <a:spLocks noChangeArrowheads="1"/>
          </p:cNvSpPr>
          <p:nvPr/>
        </p:nvSpPr>
        <p:spPr bwMode="auto">
          <a:xfrm>
            <a:off x="-7144" y="6617571"/>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Rectangle 4"/>
          <p:cNvSpPr/>
          <p:nvPr/>
        </p:nvSpPr>
        <p:spPr>
          <a:xfrm>
            <a:off x="4168156" y="6165345"/>
            <a:ext cx="18473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0990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dirty="0"/>
              <a:t>Bags of words: pros and cons</a:t>
            </a:r>
          </a:p>
        </p:txBody>
      </p:sp>
      <p:sp>
        <p:nvSpPr>
          <p:cNvPr id="7" name="Content Placeholder 6"/>
          <p:cNvSpPr>
            <a:spLocks noGrp="1"/>
          </p:cNvSpPr>
          <p:nvPr>
            <p:ph idx="1"/>
          </p:nvPr>
        </p:nvSpPr>
        <p:spPr>
          <a:xfrm>
            <a:off x="446088" y="1311275"/>
            <a:ext cx="8229600" cy="4525963"/>
          </a:xfrm>
        </p:spPr>
        <p:txBody>
          <a:bodyPr/>
          <a:lstStyle/>
          <a:p>
            <a:pPr eaLnBrk="1" hangingPunct="1">
              <a:buFontTx/>
              <a:buNone/>
            </a:pPr>
            <a:r>
              <a:rPr lang="en-US" sz="2800" dirty="0"/>
              <a:t>+  flexible to geometry / deformations / viewpoint</a:t>
            </a:r>
          </a:p>
          <a:p>
            <a:pPr eaLnBrk="1" hangingPunct="1">
              <a:buFontTx/>
              <a:buNone/>
            </a:pPr>
            <a:r>
              <a:rPr lang="en-US" sz="2800" dirty="0"/>
              <a:t>+  compact summary of image content</a:t>
            </a:r>
          </a:p>
          <a:p>
            <a:pPr eaLnBrk="1" hangingPunct="1">
              <a:buFontTx/>
              <a:buNone/>
            </a:pPr>
            <a:r>
              <a:rPr lang="en-US" sz="2800" dirty="0"/>
              <a:t>+  good results in practice</a:t>
            </a:r>
          </a:p>
          <a:p>
            <a:pPr eaLnBrk="1" hangingPunct="1">
              <a:buFontTx/>
              <a:buNone/>
            </a:pPr>
            <a:endParaRPr lang="en-US" sz="2800" dirty="0"/>
          </a:p>
          <a:p>
            <a:pPr eaLnBrk="1" hangingPunct="1">
              <a:buFontTx/>
              <a:buChar char="-"/>
            </a:pPr>
            <a:r>
              <a:rPr lang="en-US" sz="2800" dirty="0"/>
              <a:t>basic model ignores geometry – must verify afterwards, or encode via features</a:t>
            </a:r>
          </a:p>
          <a:p>
            <a:pPr eaLnBrk="1" hangingPunct="1">
              <a:buFontTx/>
              <a:buChar char="-"/>
            </a:pPr>
            <a:r>
              <a:rPr lang="en-US" sz="2800" dirty="0"/>
              <a:t>background and foreground mixed when bag covers whole image</a:t>
            </a:r>
          </a:p>
          <a:p>
            <a:pPr eaLnBrk="1" hangingPunct="1">
              <a:buFontTx/>
              <a:buChar char="-"/>
            </a:pPr>
            <a:r>
              <a:rPr lang="en-US" sz="2800" dirty="0"/>
              <a:t>optimal vocabulary formation remains unclear</a:t>
            </a:r>
          </a:p>
          <a:p>
            <a:pPr eaLnBrk="1" hangingPunct="1">
              <a:buFontTx/>
              <a:buNone/>
            </a:pPr>
            <a:endParaRPr lang="en-US" sz="2800" dirty="0"/>
          </a:p>
        </p:txBody>
      </p:sp>
      <p:sp>
        <p:nvSpPr>
          <p:cNvPr id="4" name="Text Box 90"/>
          <p:cNvSpPr txBox="1">
            <a:spLocks noChangeArrowheads="1"/>
          </p:cNvSpPr>
          <p:nvPr/>
        </p:nvSpPr>
        <p:spPr bwMode="auto">
          <a:xfrm>
            <a:off x="0" y="6611779"/>
            <a:ext cx="1953491"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441979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446090" y="152400"/>
            <a:ext cx="8229600" cy="1143000"/>
          </a:xfrm>
          <a:prstGeom prst="rect">
            <a:avLst/>
          </a:prstGeom>
          <a:noFill/>
          <a:ln w="9525">
            <a:noFill/>
            <a:miter lim="800000"/>
            <a:headEnd/>
            <a:tailEnd/>
          </a:ln>
        </p:spPr>
        <p:txBody>
          <a:bodyPr lIns="91380" tIns="45692" rIns="91380" bIns="45692" anchor="ctr"/>
          <a:lstStyle/>
          <a:p>
            <a:pPr marL="0" marR="0" lvl="0" indent="0" algn="ctr" defTabSz="913832"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0000"/>
                </a:solidFill>
                <a:effectLst/>
                <a:uLnTx/>
                <a:uFillTx/>
                <a:latin typeface="Arial"/>
                <a:ea typeface="+mn-ea"/>
                <a:cs typeface="+mn-cs"/>
              </a:rPr>
              <a:t>Summary: Inverted file index and</a:t>
            </a:r>
          </a:p>
          <a:p>
            <a:pPr marL="0" marR="0" lvl="0" indent="0" algn="ctr" defTabSz="913832"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0000"/>
                </a:solidFill>
                <a:effectLst/>
                <a:uLnTx/>
                <a:uFillTx/>
                <a:latin typeface="Arial"/>
                <a:ea typeface="+mn-ea"/>
                <a:cs typeface="+mn-cs"/>
              </a:rPr>
              <a:t>bags of words similarity</a:t>
            </a:r>
          </a:p>
        </p:txBody>
      </p:sp>
      <p:sp>
        <p:nvSpPr>
          <p:cNvPr id="16" name="Text Box 90"/>
          <p:cNvSpPr txBox="1">
            <a:spLocks noChangeArrowheads="1"/>
          </p:cNvSpPr>
          <p:nvPr/>
        </p:nvSpPr>
        <p:spPr bwMode="auto">
          <a:xfrm>
            <a:off x="0" y="6611779"/>
            <a:ext cx="2093005"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 name="Content Placeholder 6"/>
          <p:cNvSpPr>
            <a:spLocks noGrp="1"/>
          </p:cNvSpPr>
          <p:nvPr>
            <p:ph idx="1"/>
          </p:nvPr>
        </p:nvSpPr>
        <p:spPr>
          <a:solidFill>
            <a:schemeClr val="bg1"/>
          </a:solidFill>
        </p:spPr>
        <p:txBody>
          <a:bodyPr/>
          <a:lstStyle/>
          <a:p>
            <a:pPr marL="0" indent="0" eaLnBrk="1" hangingPunct="1">
              <a:buNone/>
            </a:pPr>
            <a:r>
              <a:rPr lang="en-US" sz="2800" dirty="0"/>
              <a:t>Offline:</a:t>
            </a:r>
          </a:p>
          <a:p>
            <a:pPr eaLnBrk="1" hangingPunct="1"/>
            <a:r>
              <a:rPr lang="en-US" sz="2800" dirty="0"/>
              <a:t>Extract features in database images, cluster them to find words = cluster centers, make index</a:t>
            </a:r>
          </a:p>
          <a:p>
            <a:pPr marL="0" indent="0" eaLnBrk="1" hangingPunct="1">
              <a:buNone/>
            </a:pPr>
            <a:r>
              <a:rPr lang="en-US" sz="2800" dirty="0"/>
              <a:t>Online (during search):</a:t>
            </a:r>
          </a:p>
          <a:p>
            <a:pPr marL="456915" indent="-456915" eaLnBrk="1" hangingPunct="1">
              <a:buFont typeface="Trebuchet MS" pitchFamily="34" charset="0"/>
              <a:buAutoNum type="arabicPeriod"/>
            </a:pPr>
            <a:r>
              <a:rPr lang="en-US" sz="2800" dirty="0"/>
              <a:t>Extract words in query (extract features and map each to closest cluster center)</a:t>
            </a:r>
          </a:p>
          <a:p>
            <a:pPr marL="456915" indent="-456915" eaLnBrk="1" hangingPunct="1">
              <a:buFont typeface="Trebuchet MS" pitchFamily="34" charset="0"/>
              <a:buAutoNum type="arabicPeriod"/>
            </a:pPr>
            <a:r>
              <a:rPr lang="en-US" sz="2800" dirty="0"/>
              <a:t>Use inverted file index to find database images relevant to query</a:t>
            </a:r>
          </a:p>
          <a:p>
            <a:pPr marL="456915" indent="-456915" eaLnBrk="1" hangingPunct="1">
              <a:buFont typeface="Trebuchet MS" pitchFamily="34" charset="0"/>
              <a:buAutoNum type="arabicPeriod"/>
            </a:pPr>
            <a:r>
              <a:rPr lang="en-US" sz="2800" dirty="0"/>
              <a:t>Rank database images by comparing word counts of query and database image</a:t>
            </a:r>
          </a:p>
          <a:p>
            <a:pPr marL="456915" indent="-456915" eaLnBrk="1" hangingPunct="1"/>
            <a:endParaRPr lang="en-US" sz="2800" dirty="0">
              <a:hlinkClick r:id="" action="ppaction://noaction"/>
            </a:endParaRPr>
          </a:p>
        </p:txBody>
      </p:sp>
    </p:spTree>
    <p:extLst>
      <p:ext uri="{BB962C8B-B14F-4D97-AF65-F5344CB8AC3E}">
        <p14:creationId xmlns:p14="http://schemas.microsoft.com/office/powerpoint/2010/main" val="421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Additional references</a:t>
            </a:r>
          </a:p>
        </p:txBody>
      </p:sp>
      <p:sp>
        <p:nvSpPr>
          <p:cNvPr id="3" name="Content Placeholder 2"/>
          <p:cNvSpPr>
            <a:spLocks noGrp="1"/>
          </p:cNvSpPr>
          <p:nvPr>
            <p:ph idx="1"/>
          </p:nvPr>
        </p:nvSpPr>
        <p:spPr>
          <a:xfrm>
            <a:off x="457200" y="990600"/>
            <a:ext cx="8229600" cy="5135563"/>
          </a:xfrm>
        </p:spPr>
        <p:txBody>
          <a:bodyPr>
            <a:normAutofit fontScale="70000" lnSpcReduction="20000"/>
          </a:bodyPr>
          <a:lstStyle/>
          <a:p>
            <a:r>
              <a:rPr lang="en-US" u="sng" dirty="0"/>
              <a:t>Survey paper on local features</a:t>
            </a:r>
            <a:r>
              <a:rPr lang="en-US" dirty="0"/>
              <a:t>			            </a:t>
            </a:r>
          </a:p>
          <a:p>
            <a:pPr lvl="1"/>
            <a:r>
              <a:rPr lang="en-US" dirty="0"/>
              <a:t>“Local Invariant Feature Detectors: A Survey” by </a:t>
            </a:r>
            <a:r>
              <a:rPr lang="en-US" dirty="0" err="1"/>
              <a:t>Tinne</a:t>
            </a:r>
            <a:r>
              <a:rPr lang="en-US" dirty="0"/>
              <a:t> </a:t>
            </a:r>
            <a:r>
              <a:rPr lang="en-US" dirty="0" err="1"/>
              <a:t>Tuytelaars</a:t>
            </a:r>
            <a:r>
              <a:rPr lang="en-US" dirty="0"/>
              <a:t> and </a:t>
            </a:r>
            <a:r>
              <a:rPr lang="en-US" dirty="0" err="1"/>
              <a:t>Krystian</a:t>
            </a:r>
            <a:r>
              <a:rPr lang="en-US" dirty="0"/>
              <a:t> </a:t>
            </a:r>
            <a:r>
              <a:rPr lang="en-US" dirty="0" err="1"/>
              <a:t>Mikolajczyk</a:t>
            </a:r>
            <a:r>
              <a:rPr lang="en-US" dirty="0"/>
              <a:t>, in </a:t>
            </a:r>
            <a:r>
              <a:rPr lang="en-US" i="1" dirty="0"/>
              <a:t>Foundations and Trends in Computer Graphics and Vision</a:t>
            </a:r>
            <a:r>
              <a:rPr lang="en-US" dirty="0"/>
              <a:t> Vol. 3, No. 3 (2007) 177–280 (mostly Chapters 1, 3.2, 7) </a:t>
            </a:r>
            <a:r>
              <a:rPr lang="en-US" dirty="0">
                <a:hlinkClick r:id="rId3"/>
              </a:rPr>
              <a:t>http://homes.esat.kuleuven.be/%7Etuytelaa/FT_survey_interestpoints08.pdf</a:t>
            </a:r>
            <a:r>
              <a:rPr lang="en-US" dirty="0"/>
              <a:t> </a:t>
            </a:r>
          </a:p>
          <a:p>
            <a:endParaRPr lang="en-US" dirty="0"/>
          </a:p>
          <a:p>
            <a:r>
              <a:rPr lang="en-US" u="sng" dirty="0"/>
              <a:t>Making Harris detection scale-invariant</a:t>
            </a:r>
            <a:r>
              <a:rPr lang="en-US" dirty="0"/>
              <a:t>			      </a:t>
            </a:r>
          </a:p>
          <a:p>
            <a:pPr lvl="1"/>
            <a:r>
              <a:rPr lang="en-US" dirty="0"/>
              <a:t>“Indexing based on scale invariant interest points” by </a:t>
            </a:r>
            <a:r>
              <a:rPr lang="en-US" dirty="0" err="1"/>
              <a:t>Krystian</a:t>
            </a:r>
            <a:r>
              <a:rPr lang="en-US" dirty="0"/>
              <a:t> </a:t>
            </a:r>
            <a:r>
              <a:rPr lang="en-US" dirty="0" err="1"/>
              <a:t>Mikolajczyk</a:t>
            </a:r>
            <a:r>
              <a:rPr lang="en-US" dirty="0"/>
              <a:t> and Cordelia Schmid, in ICCV 2001 </a:t>
            </a:r>
            <a:r>
              <a:rPr lang="en-US" dirty="0">
                <a:hlinkClick r:id="rId4"/>
              </a:rPr>
              <a:t>https://hal.archives-ouvertes.fr/file/index/docid/548276/filename/mikolajcICCV2001.pdf</a:t>
            </a:r>
            <a:r>
              <a:rPr lang="en-US" dirty="0"/>
              <a:t> </a:t>
            </a:r>
          </a:p>
          <a:p>
            <a:endParaRPr lang="en-US" dirty="0"/>
          </a:p>
          <a:p>
            <a:r>
              <a:rPr lang="en-US" u="sng" dirty="0"/>
              <a:t>SIFT paper by David Lowe </a:t>
            </a:r>
          </a:p>
          <a:p>
            <a:pPr lvl="1"/>
            <a:r>
              <a:rPr lang="en-US" dirty="0"/>
              <a:t>“Distinctive Image Features from Scale-Invariant </a:t>
            </a:r>
            <a:r>
              <a:rPr lang="en-US" dirty="0" err="1"/>
              <a:t>Keypoints</a:t>
            </a:r>
            <a:r>
              <a:rPr lang="en-US" dirty="0"/>
              <a:t>” by David G. Lowe, in IJCV 2004 </a:t>
            </a:r>
            <a:r>
              <a:rPr lang="en-US" dirty="0">
                <a:hlinkClick r:id="rId5"/>
              </a:rPr>
              <a:t>http://www.cs.ubc.ca/~lowe/papers/ijcv04.pdf</a:t>
            </a:r>
            <a:r>
              <a:rPr lang="en-US" dirty="0"/>
              <a:t> </a:t>
            </a:r>
          </a:p>
          <a:p>
            <a:pPr lvl="1"/>
            <a:endParaRPr lang="en-US" u="sng" dirty="0"/>
          </a:p>
        </p:txBody>
      </p:sp>
    </p:spTree>
    <p:extLst>
      <p:ext uri="{BB962C8B-B14F-4D97-AF65-F5344CB8AC3E}">
        <p14:creationId xmlns:p14="http://schemas.microsoft.com/office/powerpoint/2010/main" val="840880760"/>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a:xfrm>
            <a:off x="457200" y="1245704"/>
            <a:ext cx="5410200" cy="5604954"/>
          </a:xfrm>
        </p:spPr>
        <p:txBody>
          <a:bodyPr>
            <a:normAutofit/>
          </a:bodyPr>
          <a:lstStyle/>
          <a:p>
            <a:r>
              <a:rPr lang="en-US" sz="2800" dirty="0" err="1"/>
              <a:t>Keypoint</a:t>
            </a:r>
            <a:r>
              <a:rPr lang="en-US" sz="2800" dirty="0"/>
              <a:t> detection: repeatable and distinctive</a:t>
            </a:r>
          </a:p>
          <a:p>
            <a:pPr lvl="1"/>
            <a:r>
              <a:rPr lang="en-US" sz="2400" dirty="0"/>
              <a:t>Corners, blobs, stable regions</a:t>
            </a:r>
          </a:p>
          <a:p>
            <a:pPr lvl="1"/>
            <a:r>
              <a:rPr lang="en-US" sz="2400" dirty="0"/>
              <a:t>Laplacian of Gaussian, automatic scale selection</a:t>
            </a:r>
            <a:endParaRPr lang="en-US" sz="2800" dirty="0"/>
          </a:p>
          <a:p>
            <a:r>
              <a:rPr lang="en-US" sz="2800" dirty="0"/>
              <a:t>Descriptors: robust and selective</a:t>
            </a:r>
          </a:p>
          <a:p>
            <a:pPr lvl="1"/>
            <a:r>
              <a:rPr lang="en-US" sz="2400" dirty="0"/>
              <a:t>Histograms for robustness to small shifts and translations (SIFT descriptor)</a:t>
            </a:r>
          </a:p>
          <a:p>
            <a:r>
              <a:rPr lang="en-US" sz="2800" dirty="0"/>
              <a:t>Matching: cluster and index</a:t>
            </a:r>
          </a:p>
          <a:p>
            <a:pPr lvl="1"/>
            <a:r>
              <a:rPr lang="en-US" sz="2400" dirty="0"/>
              <a:t>Compare images through their feature distribution</a:t>
            </a:r>
          </a:p>
          <a:p>
            <a:pPr lvl="1"/>
            <a:endParaRPr lang="en-US" sz="2400" dirty="0"/>
          </a:p>
          <a:p>
            <a:pPr lvl="1"/>
            <a:endParaRPr lang="en-US" sz="2400" dirty="0"/>
          </a:p>
          <a:p>
            <a:pPr lvl="1"/>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96000" y="1447800"/>
            <a:ext cx="2781300" cy="2090738"/>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6019800" y="4495800"/>
            <a:ext cx="3124200" cy="1363663"/>
          </a:xfrm>
          <a:prstGeom prst="rect">
            <a:avLst/>
          </a:prstGeom>
          <a:noFill/>
          <a:ln w="9525">
            <a:noFill/>
            <a:miter lim="800000"/>
            <a:headEnd/>
            <a:tailEnd/>
          </a:ln>
        </p:spPr>
      </p:pic>
      <p:sp>
        <p:nvSpPr>
          <p:cNvPr id="6" name="TextBox 5"/>
          <p:cNvSpPr txBox="1"/>
          <p:nvPr/>
        </p:nvSpPr>
        <p:spPr>
          <a:xfrm>
            <a:off x="0" y="6596742"/>
            <a:ext cx="232228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Adapted from D.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Hoiem</a:t>
            </a:r>
            <a:r>
              <a:rPr kumimoji="0" lang="en-US" sz="1050" b="0" i="0" u="none" strike="noStrike" kern="1200" cap="none" spc="0" normalizeH="0" baseline="0" noProof="0" dirty="0">
                <a:ln>
                  <a:noFill/>
                </a:ln>
                <a:solidFill>
                  <a:srgbClr val="000000"/>
                </a:solidFill>
                <a:effectLst/>
                <a:uLnTx/>
                <a:uFillTx/>
                <a:latin typeface="Calibri"/>
                <a:ea typeface="+mn-ea"/>
                <a:cs typeface="+mn-cs"/>
              </a:rPr>
              <a:t>, 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1324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Choosing interest points</a:t>
            </a:r>
          </a:p>
        </p:txBody>
      </p:sp>
      <p:sp>
        <p:nvSpPr>
          <p:cNvPr id="3" name="Content Placeholder 2"/>
          <p:cNvSpPr>
            <a:spLocks noGrp="1"/>
          </p:cNvSpPr>
          <p:nvPr>
            <p:ph idx="1"/>
          </p:nvPr>
        </p:nvSpPr>
        <p:spPr>
          <a:xfrm>
            <a:off x="609600" y="1219200"/>
            <a:ext cx="3657600" cy="5135563"/>
          </a:xfrm>
        </p:spPr>
        <p:txBody>
          <a:bodyPr/>
          <a:lstStyle/>
          <a:p>
            <a:pPr marL="0" indent="0">
              <a:buNone/>
            </a:pPr>
            <a:r>
              <a:rPr lang="en-US" dirty="0"/>
              <a:t>Where would you tell your friend to meet you?</a:t>
            </a:r>
          </a:p>
        </p:txBody>
      </p:sp>
      <p:pic>
        <p:nvPicPr>
          <p:cNvPr id="61442" name="Picture 2" descr="http://www.pegasusarchive.org/ancientbritain/SilburyHill/SilburyHillAerial1_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920" y="2057400"/>
            <a:ext cx="4870712"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7" name="TextBox 6"/>
          <p:cNvSpPr txBox="1"/>
          <p:nvPr/>
        </p:nvSpPr>
        <p:spPr>
          <a:xfrm>
            <a:off x="4398144" y="1219200"/>
            <a:ext cx="3116366" cy="584775"/>
          </a:xfrm>
          <a:prstGeom prst="rect">
            <a:avLst/>
          </a:prstGeom>
          <a:noFill/>
        </p:spPr>
        <p:txBody>
          <a:bodyPr wrap="none" rtlCol="0">
            <a:spAutoFit/>
          </a:bodyPr>
          <a:lstStyle/>
          <a:p>
            <a:r>
              <a:rPr lang="en-US" sz="3200" dirty="0">
                <a:sym typeface="Wingdings" panose="05000000000000000000" pitchFamily="2" charset="2"/>
              </a:rPr>
              <a:t> </a:t>
            </a:r>
            <a:r>
              <a:rPr lang="en-US" sz="3200" dirty="0"/>
              <a:t>Blob detection</a:t>
            </a:r>
          </a:p>
        </p:txBody>
      </p:sp>
    </p:spTree>
    <p:extLst>
      <p:ext uri="{BB962C8B-B14F-4D97-AF65-F5344CB8AC3E}">
        <p14:creationId xmlns:p14="http://schemas.microsoft.com/office/powerpoint/2010/main" val="12153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5"/>
          <p:cNvSpPr>
            <a:spLocks noGrp="1"/>
          </p:cNvSpPr>
          <p:nvPr>
            <p:ph type="title"/>
          </p:nvPr>
        </p:nvSpPr>
        <p:spPr>
          <a:xfrm>
            <a:off x="685800" y="76200"/>
            <a:ext cx="8140148" cy="838200"/>
          </a:xfrm>
        </p:spPr>
        <p:txBody>
          <a:bodyPr>
            <a:noAutofit/>
          </a:bodyPr>
          <a:lstStyle/>
          <a:p>
            <a:pPr eaLnBrk="1" hangingPunct="1"/>
            <a:r>
              <a:rPr lang="en-US" sz="3200" dirty="0"/>
              <a:t>Application 1: </a:t>
            </a:r>
            <a:r>
              <a:rPr lang="en-US" sz="3200" dirty="0" err="1"/>
              <a:t>Keypoint</a:t>
            </a:r>
            <a:r>
              <a:rPr lang="en-US" sz="3200" dirty="0"/>
              <a:t> Matching for Search</a:t>
            </a:r>
            <a:endParaRPr lang="de-CH" sz="3200" dirty="0"/>
          </a:p>
        </p:txBody>
      </p:sp>
      <p:sp>
        <p:nvSpPr>
          <p:cNvPr id="1031" name="Footer Placeholder 4"/>
          <p:cNvSpPr>
            <a:spLocks noGrp="1"/>
          </p:cNvSpPr>
          <p:nvPr>
            <p:ph type="ftr" sz="quarter" idx="11"/>
          </p:nvPr>
        </p:nvSpPr>
        <p:spPr>
          <a:xfrm>
            <a:off x="2429910" y="6248400"/>
            <a:ext cx="4408212" cy="4572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black">
                    <a:tint val="75000"/>
                  </a:prstClr>
                </a:solidFill>
                <a:effectLst/>
                <a:uLnTx/>
                <a:uFillTx/>
              </a:rPr>
              <a:t>Adapted from K. Grauman, B. Leibe</a:t>
            </a:r>
          </a:p>
        </p:txBody>
      </p:sp>
      <p:pic>
        <p:nvPicPr>
          <p:cNvPr id="45" name="Picture 41"/>
          <p:cNvPicPr>
            <a:picLocks noChangeAspect="1" noChangeArrowheads="1"/>
          </p:cNvPicPr>
          <p:nvPr/>
        </p:nvPicPr>
        <p:blipFill>
          <a:blip r:embed="rId4" cstate="print"/>
          <a:srcRect/>
          <a:stretch>
            <a:fillRect/>
          </a:stretch>
        </p:blipFill>
        <p:spPr bwMode="auto">
          <a:xfrm>
            <a:off x="4810818" y="4573588"/>
            <a:ext cx="863600" cy="863600"/>
          </a:xfrm>
          <a:prstGeom prst="rect">
            <a:avLst/>
          </a:prstGeom>
          <a:noFill/>
          <a:ln w="9525">
            <a:noFill/>
            <a:miter lim="800000"/>
            <a:headEnd/>
            <a:tailEnd/>
          </a:ln>
        </p:spPr>
      </p:pic>
      <p:pic>
        <p:nvPicPr>
          <p:cNvPr id="1125" name="Picture 4"/>
          <p:cNvPicPr>
            <a:picLocks noChangeAspect="1" noChangeArrowheads="1"/>
          </p:cNvPicPr>
          <p:nvPr/>
        </p:nvPicPr>
        <p:blipFill>
          <a:blip r:embed="rId5" cstate="print"/>
          <a:srcRect/>
          <a:stretch>
            <a:fillRect/>
          </a:stretch>
        </p:blipFill>
        <p:spPr bwMode="auto">
          <a:xfrm>
            <a:off x="643631" y="4573588"/>
            <a:ext cx="933450" cy="866775"/>
          </a:xfrm>
          <a:prstGeom prst="rect">
            <a:avLst/>
          </a:prstGeom>
          <a:noFill/>
          <a:ln w="9525">
            <a:noFill/>
            <a:miter lim="800000"/>
            <a:headEnd/>
            <a:tailEnd/>
          </a:ln>
        </p:spPr>
      </p:pic>
      <p:sp>
        <p:nvSpPr>
          <p:cNvPr id="87" name="AutoShape 83"/>
          <p:cNvSpPr>
            <a:spLocks noChangeArrowheads="1"/>
          </p:cNvSpPr>
          <p:nvPr/>
        </p:nvSpPr>
        <p:spPr bwMode="auto">
          <a:xfrm>
            <a:off x="2908993" y="4860925"/>
            <a:ext cx="612775" cy="252413"/>
          </a:xfrm>
          <a:prstGeom prst="leftRightArrow">
            <a:avLst>
              <a:gd name="adj1" fmla="val 50000"/>
              <a:gd name="adj2" fmla="val 48553"/>
            </a:avLst>
          </a:prstGeom>
          <a:no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nvGrpSpPr>
          <p:cNvPr id="2" name="Group 105"/>
          <p:cNvGrpSpPr>
            <a:grpSpLocks/>
          </p:cNvGrpSpPr>
          <p:nvPr/>
        </p:nvGrpSpPr>
        <p:grpSpPr bwMode="auto">
          <a:xfrm>
            <a:off x="1756468" y="4213225"/>
            <a:ext cx="828675" cy="1020763"/>
            <a:chOff x="2771775" y="4797425"/>
            <a:chExt cx="828675" cy="1020657"/>
          </a:xfrm>
        </p:grpSpPr>
        <p:grpSp>
          <p:nvGrpSpPr>
            <p:cNvPr id="16467" name="Group 52"/>
            <p:cNvGrpSpPr>
              <a:grpSpLocks/>
            </p:cNvGrpSpPr>
            <p:nvPr/>
          </p:nvGrpSpPr>
          <p:grpSpPr bwMode="auto">
            <a:xfrm>
              <a:off x="2771775" y="5265735"/>
              <a:ext cx="828675" cy="552347"/>
              <a:chOff x="1859" y="3339"/>
              <a:chExt cx="363" cy="301"/>
            </a:xfrm>
          </p:grpSpPr>
          <p:sp>
            <p:nvSpPr>
              <p:cNvPr id="16469"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70"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71"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2"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3"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4"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5"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6"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7"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8"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9"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0"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1"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2"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graphicFrame>
          <p:nvGraphicFramePr>
            <p:cNvPr id="1646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spid="_x0000_s12563" name="Equation" r:id="rId6" imgW="190335" imgH="215713" progId="Equation.3">
                    <p:embed/>
                  </p:oleObj>
                </mc:Choice>
                <mc:Fallback>
                  <p:oleObj name="Equation" r:id="rId6" imgW="190335" imgH="215713" progId="Equation.3">
                    <p:embed/>
                    <p:pic>
                      <p:nvPicPr>
                        <p:cNvPr id="1646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106"/>
          <p:cNvGrpSpPr>
            <a:grpSpLocks/>
          </p:cNvGrpSpPr>
          <p:nvPr/>
        </p:nvGrpSpPr>
        <p:grpSpPr bwMode="auto">
          <a:xfrm>
            <a:off x="3945631" y="4249738"/>
            <a:ext cx="757237" cy="982662"/>
            <a:chOff x="4967288" y="4833938"/>
            <a:chExt cx="757237" cy="982688"/>
          </a:xfrm>
        </p:grpSpPr>
        <p:grpSp>
          <p:nvGrpSpPr>
            <p:cNvPr id="16451" name="Group 67"/>
            <p:cNvGrpSpPr>
              <a:grpSpLocks/>
            </p:cNvGrpSpPr>
            <p:nvPr/>
          </p:nvGrpSpPr>
          <p:grpSpPr bwMode="auto">
            <a:xfrm>
              <a:off x="4967288" y="5300665"/>
              <a:ext cx="757237" cy="515961"/>
              <a:chOff x="3515" y="3498"/>
              <a:chExt cx="363" cy="278"/>
            </a:xfrm>
          </p:grpSpPr>
          <p:sp>
            <p:nvSpPr>
              <p:cNvPr id="16453"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4"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5"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6"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7"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8"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9"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0"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1"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2"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3"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4"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5"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6"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graphicFrame>
          <p:nvGraphicFramePr>
            <p:cNvPr id="16452"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spid="_x0000_s12564" name="Equation" r:id="rId8" imgW="190335" imgH="215713" progId="Equation.3">
                    <p:embed/>
                  </p:oleObj>
                </mc:Choice>
                <mc:Fallback>
                  <p:oleObj name="Equation" r:id="rId8" imgW="190335" imgH="215713" progId="Equation.3">
                    <p:embed/>
                    <p:pic>
                      <p:nvPicPr>
                        <p:cNvPr id="16452"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6393" name="Picture 25" descr="obj14__0"/>
          <p:cNvPicPr>
            <a:picLocks noChangeAspect="1" noChangeArrowheads="1"/>
          </p:cNvPicPr>
          <p:nvPr/>
        </p:nvPicPr>
        <p:blipFill>
          <a:blip r:embed="rId10" cstate="print"/>
          <a:srcRect/>
          <a:stretch>
            <a:fillRect/>
          </a:stretch>
        </p:blipFill>
        <p:spPr bwMode="auto">
          <a:xfrm rot="20580961">
            <a:off x="3432868" y="1530350"/>
            <a:ext cx="2376488" cy="2508250"/>
          </a:xfrm>
          <a:prstGeom prst="rect">
            <a:avLst/>
          </a:prstGeom>
          <a:noFill/>
          <a:ln w="9525">
            <a:noFill/>
            <a:miter lim="800000"/>
            <a:headEnd/>
            <a:tailEnd/>
          </a:ln>
        </p:spPr>
      </p:pic>
      <p:sp>
        <p:nvSpPr>
          <p:cNvPr id="46" name="Rectangle 42"/>
          <p:cNvSpPr>
            <a:spLocks noChangeArrowheads="1"/>
          </p:cNvSpPr>
          <p:nvPr/>
        </p:nvSpPr>
        <p:spPr bwMode="auto">
          <a:xfrm rot="15180961">
            <a:off x="4665562" y="3150394"/>
            <a:ext cx="519113" cy="492125"/>
          </a:xfrm>
          <a:prstGeom prst="rect">
            <a:avLst/>
          </a:prstGeom>
          <a:noFill/>
          <a:ln w="25400" cap="sq">
            <a:solidFill>
              <a:srgbClr val="FFFF00"/>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srgbClr val="FFFF00"/>
              </a:solidFill>
              <a:effectLst/>
              <a:uLnTx/>
              <a:uFillTx/>
              <a:latin typeface="Arial" charset="0"/>
            </a:endParaRPr>
          </a:p>
        </p:txBody>
      </p:sp>
      <p:grpSp>
        <p:nvGrpSpPr>
          <p:cNvPr id="6" name="Group 107"/>
          <p:cNvGrpSpPr>
            <a:grpSpLocks/>
          </p:cNvGrpSpPr>
          <p:nvPr/>
        </p:nvGrpSpPr>
        <p:grpSpPr bwMode="auto">
          <a:xfrm rot="20580961">
            <a:off x="3793231" y="2078038"/>
            <a:ext cx="1560512" cy="1771650"/>
            <a:chOff x="5087938" y="2849563"/>
            <a:chExt cx="1333500" cy="1511678"/>
          </a:xfrm>
        </p:grpSpPr>
        <p:grpSp>
          <p:nvGrpSpPr>
            <p:cNvPr id="16429" name="Group 35"/>
            <p:cNvGrpSpPr>
              <a:grpSpLocks/>
            </p:cNvGrpSpPr>
            <p:nvPr/>
          </p:nvGrpSpPr>
          <p:grpSpPr bwMode="auto">
            <a:xfrm rot="-5400000">
              <a:off x="6348413" y="3101975"/>
              <a:ext cx="73025" cy="73025"/>
              <a:chOff x="1292" y="2205"/>
              <a:chExt cx="46" cy="46"/>
            </a:xfrm>
          </p:grpSpPr>
          <p:sp>
            <p:nvSpPr>
              <p:cNvPr id="16449" name="Line 36"/>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0" name="Line 37"/>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0" name="Group 101"/>
            <p:cNvGrpSpPr>
              <a:grpSpLocks/>
            </p:cNvGrpSpPr>
            <p:nvPr/>
          </p:nvGrpSpPr>
          <p:grpSpPr bwMode="auto">
            <a:xfrm>
              <a:off x="5087938" y="2849563"/>
              <a:ext cx="1320665" cy="1511678"/>
              <a:chOff x="5087938" y="2849563"/>
              <a:chExt cx="1320665" cy="1511678"/>
            </a:xfrm>
          </p:grpSpPr>
          <p:grpSp>
            <p:nvGrpSpPr>
              <p:cNvPr id="16431" name="Group 26"/>
              <p:cNvGrpSpPr>
                <a:grpSpLocks/>
              </p:cNvGrpSpPr>
              <p:nvPr/>
            </p:nvGrpSpPr>
            <p:grpSpPr bwMode="auto">
              <a:xfrm rot="-5400000">
                <a:off x="5124450" y="4000500"/>
                <a:ext cx="73025" cy="73025"/>
                <a:chOff x="1292" y="2205"/>
                <a:chExt cx="46" cy="46"/>
              </a:xfrm>
            </p:grpSpPr>
            <p:sp>
              <p:nvSpPr>
                <p:cNvPr id="16447" name="Line 2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8" name="Line 2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2" name="Group 29"/>
              <p:cNvGrpSpPr>
                <a:grpSpLocks/>
              </p:cNvGrpSpPr>
              <p:nvPr/>
            </p:nvGrpSpPr>
            <p:grpSpPr bwMode="auto">
              <a:xfrm rot="-5400000">
                <a:off x="5411788" y="3713163"/>
                <a:ext cx="73025" cy="73025"/>
                <a:chOff x="1292" y="2205"/>
                <a:chExt cx="46" cy="46"/>
              </a:xfrm>
            </p:grpSpPr>
            <p:sp>
              <p:nvSpPr>
                <p:cNvPr id="16445" name="Line 3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6" name="Line 3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3" name="Group 32"/>
              <p:cNvGrpSpPr>
                <a:grpSpLocks/>
              </p:cNvGrpSpPr>
              <p:nvPr/>
            </p:nvGrpSpPr>
            <p:grpSpPr bwMode="auto">
              <a:xfrm rot="-5400000">
                <a:off x="5986463" y="2849563"/>
                <a:ext cx="73025" cy="73025"/>
                <a:chOff x="1292" y="2205"/>
                <a:chExt cx="46" cy="46"/>
              </a:xfrm>
            </p:grpSpPr>
            <p:sp>
              <p:nvSpPr>
                <p:cNvPr id="16443" name="Line 3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4" name="Line 3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4" name="Group 38"/>
              <p:cNvGrpSpPr>
                <a:grpSpLocks/>
              </p:cNvGrpSpPr>
              <p:nvPr/>
            </p:nvGrpSpPr>
            <p:grpSpPr bwMode="auto">
              <a:xfrm rot="-5400000">
                <a:off x="5087938" y="2957513"/>
                <a:ext cx="73025" cy="73025"/>
                <a:chOff x="1292" y="2205"/>
                <a:chExt cx="46" cy="46"/>
              </a:xfrm>
            </p:grpSpPr>
            <p:sp>
              <p:nvSpPr>
                <p:cNvPr id="16441" name="Line 3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2" name="Line 4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5" name="Group 43"/>
              <p:cNvGrpSpPr>
                <a:grpSpLocks/>
              </p:cNvGrpSpPr>
              <p:nvPr/>
            </p:nvGrpSpPr>
            <p:grpSpPr bwMode="auto">
              <a:xfrm rot="-5400000">
                <a:off x="5916613" y="4005263"/>
                <a:ext cx="73025" cy="73025"/>
                <a:chOff x="1292" y="2205"/>
                <a:chExt cx="46" cy="46"/>
              </a:xfrm>
            </p:grpSpPr>
            <p:sp>
              <p:nvSpPr>
                <p:cNvPr id="16439" name="Line 4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0" name="Line 4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16436" name="Rectangle 88"/>
              <p:cNvSpPr>
                <a:spLocks noChangeArrowheads="1"/>
              </p:cNvSpPr>
              <p:nvPr/>
            </p:nvSpPr>
            <p:spPr bwMode="auto">
              <a:xfrm>
                <a:off x="5219834" y="4046158"/>
                <a:ext cx="361681" cy="315083"/>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1</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37" name="Rectangle 89"/>
              <p:cNvSpPr>
                <a:spLocks noChangeArrowheads="1"/>
              </p:cNvSpPr>
              <p:nvPr/>
            </p:nvSpPr>
            <p:spPr bwMode="auto">
              <a:xfrm>
                <a:off x="6011997" y="4009647"/>
                <a:ext cx="361681" cy="315084"/>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2</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38" name="Rectangle 90"/>
              <p:cNvSpPr>
                <a:spLocks noChangeArrowheads="1"/>
              </p:cNvSpPr>
              <p:nvPr/>
            </p:nvSpPr>
            <p:spPr bwMode="auto">
              <a:xfrm>
                <a:off x="6046922" y="2857122"/>
                <a:ext cx="361681" cy="315084"/>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3</a:t>
                </a:r>
                <a:endParaRPr kumimoji="0" lang="en-US" sz="1800" b="0" i="0" u="none" strike="noStrike" kern="0" cap="none" spc="0" normalizeH="0" baseline="0" noProof="0">
                  <a:ln>
                    <a:noFill/>
                  </a:ln>
                  <a:solidFill>
                    <a:srgbClr val="FFFF00"/>
                  </a:solidFill>
                  <a:effectLst/>
                  <a:uLnTx/>
                  <a:uFillTx/>
                  <a:latin typeface="Arial" charset="0"/>
                </a:endParaRPr>
              </a:p>
            </p:txBody>
          </p:sp>
        </p:grpSp>
      </p:grpSp>
      <p:pic>
        <p:nvPicPr>
          <p:cNvPr id="16396" name="Picture 5" descr="obj14__0"/>
          <p:cNvPicPr>
            <a:picLocks noChangeAspect="1" noChangeArrowheads="1"/>
          </p:cNvPicPr>
          <p:nvPr/>
        </p:nvPicPr>
        <p:blipFill>
          <a:blip r:embed="rId11" cstate="print"/>
          <a:srcRect/>
          <a:stretch>
            <a:fillRect/>
          </a:stretch>
        </p:blipFill>
        <p:spPr bwMode="auto">
          <a:xfrm>
            <a:off x="603943" y="1824038"/>
            <a:ext cx="2141538" cy="2028825"/>
          </a:xfrm>
          <a:prstGeom prst="rect">
            <a:avLst/>
          </a:prstGeom>
          <a:noFill/>
          <a:ln w="9525">
            <a:noFill/>
            <a:miter lim="800000"/>
            <a:headEnd/>
            <a:tailEnd/>
          </a:ln>
        </p:spPr>
      </p:pic>
      <p:sp>
        <p:nvSpPr>
          <p:cNvPr id="10" name="Rectangle 6"/>
          <p:cNvSpPr>
            <a:spLocks noChangeArrowheads="1"/>
          </p:cNvSpPr>
          <p:nvPr/>
        </p:nvSpPr>
        <p:spPr bwMode="auto">
          <a:xfrm>
            <a:off x="857943" y="2722563"/>
            <a:ext cx="442913" cy="420687"/>
          </a:xfrm>
          <a:prstGeom prst="rect">
            <a:avLst/>
          </a:prstGeom>
          <a:noFill/>
          <a:ln w="25400" cap="sq">
            <a:solidFill>
              <a:srgbClr val="FFFF00"/>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srgbClr val="FFFF00"/>
              </a:solidFill>
              <a:effectLst/>
              <a:uLnTx/>
              <a:uFillTx/>
              <a:latin typeface="Arial" charset="0"/>
            </a:endParaRPr>
          </a:p>
        </p:txBody>
      </p:sp>
      <p:grpSp>
        <p:nvGrpSpPr>
          <p:cNvPr id="15" name="Group 100"/>
          <p:cNvGrpSpPr>
            <a:grpSpLocks/>
          </p:cNvGrpSpPr>
          <p:nvPr/>
        </p:nvGrpSpPr>
        <p:grpSpPr bwMode="auto">
          <a:xfrm>
            <a:off x="1035743" y="2016125"/>
            <a:ext cx="1612900" cy="1406525"/>
            <a:chOff x="2051050" y="2600325"/>
            <a:chExt cx="1612552" cy="1406525"/>
          </a:xfrm>
        </p:grpSpPr>
        <p:grpSp>
          <p:nvGrpSpPr>
            <p:cNvPr id="16408" name="Group 7"/>
            <p:cNvGrpSpPr>
              <a:grpSpLocks/>
            </p:cNvGrpSpPr>
            <p:nvPr/>
          </p:nvGrpSpPr>
          <p:grpSpPr bwMode="auto">
            <a:xfrm>
              <a:off x="2051050" y="3500438"/>
              <a:ext cx="73025" cy="73025"/>
              <a:chOff x="1292" y="2205"/>
              <a:chExt cx="46" cy="46"/>
            </a:xfrm>
          </p:grpSpPr>
          <p:sp>
            <p:nvSpPr>
              <p:cNvPr id="1642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09" name="Group 10"/>
            <p:cNvGrpSpPr>
              <a:grpSpLocks/>
            </p:cNvGrpSpPr>
            <p:nvPr/>
          </p:nvGrpSpPr>
          <p:grpSpPr bwMode="auto">
            <a:xfrm>
              <a:off x="2087563" y="2708275"/>
              <a:ext cx="73025" cy="73025"/>
              <a:chOff x="1292" y="2205"/>
              <a:chExt cx="46" cy="46"/>
            </a:xfrm>
          </p:grpSpPr>
          <p:sp>
            <p:nvSpPr>
              <p:cNvPr id="1642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0" name="Group 13"/>
            <p:cNvGrpSpPr>
              <a:grpSpLocks/>
            </p:cNvGrpSpPr>
            <p:nvPr/>
          </p:nvGrpSpPr>
          <p:grpSpPr bwMode="auto">
            <a:xfrm>
              <a:off x="2374900" y="2995613"/>
              <a:ext cx="73025" cy="73025"/>
              <a:chOff x="1292" y="2205"/>
              <a:chExt cx="46" cy="46"/>
            </a:xfrm>
          </p:grpSpPr>
          <p:sp>
            <p:nvSpPr>
              <p:cNvPr id="1642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1" name="Group 16"/>
            <p:cNvGrpSpPr>
              <a:grpSpLocks/>
            </p:cNvGrpSpPr>
            <p:nvPr/>
          </p:nvGrpSpPr>
          <p:grpSpPr bwMode="auto">
            <a:xfrm>
              <a:off x="3238500" y="3571875"/>
              <a:ext cx="73025" cy="73025"/>
              <a:chOff x="1292" y="2205"/>
              <a:chExt cx="46" cy="46"/>
            </a:xfrm>
          </p:grpSpPr>
          <p:sp>
            <p:nvSpPr>
              <p:cNvPr id="1642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2" name="Group 19"/>
            <p:cNvGrpSpPr>
              <a:grpSpLocks/>
            </p:cNvGrpSpPr>
            <p:nvPr/>
          </p:nvGrpSpPr>
          <p:grpSpPr bwMode="auto">
            <a:xfrm>
              <a:off x="2986088" y="3933825"/>
              <a:ext cx="73025" cy="73025"/>
              <a:chOff x="1292" y="2205"/>
              <a:chExt cx="46" cy="46"/>
            </a:xfrm>
          </p:grpSpPr>
          <p:sp>
            <p:nvSpPr>
              <p:cNvPr id="1641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3" name="Group 22"/>
            <p:cNvGrpSpPr>
              <a:grpSpLocks/>
            </p:cNvGrpSpPr>
            <p:nvPr/>
          </p:nvGrpSpPr>
          <p:grpSpPr bwMode="auto">
            <a:xfrm>
              <a:off x="3130550" y="2673350"/>
              <a:ext cx="73025" cy="73025"/>
              <a:chOff x="1292" y="2205"/>
              <a:chExt cx="46" cy="46"/>
            </a:xfrm>
          </p:grpSpPr>
          <p:sp>
            <p:nvSpPr>
              <p:cNvPr id="1641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1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16414" name="Rectangle 91"/>
            <p:cNvSpPr>
              <a:spLocks noChangeArrowheads="1"/>
            </p:cNvSpPr>
            <p:nvPr/>
          </p:nvSpPr>
          <p:spPr bwMode="auto">
            <a:xfrm>
              <a:off x="2124075" y="2600325"/>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1</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15" name="Rectangle 92"/>
            <p:cNvSpPr>
              <a:spLocks noChangeArrowheads="1"/>
            </p:cNvSpPr>
            <p:nvPr/>
          </p:nvSpPr>
          <p:spPr bwMode="auto">
            <a:xfrm>
              <a:off x="2051050" y="3429000"/>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2</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16" name="Rectangle 93"/>
            <p:cNvSpPr>
              <a:spLocks noChangeArrowheads="1"/>
            </p:cNvSpPr>
            <p:nvPr/>
          </p:nvSpPr>
          <p:spPr bwMode="auto">
            <a:xfrm>
              <a:off x="3240088" y="3500438"/>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3</a:t>
              </a:r>
              <a:endParaRPr kumimoji="0" lang="en-US" sz="1800" b="0" i="0" u="none" strike="noStrike" kern="0" cap="none" spc="0" normalizeH="0" baseline="0" noProof="0">
                <a:ln>
                  <a:noFill/>
                </a:ln>
                <a:solidFill>
                  <a:srgbClr val="FFFF00"/>
                </a:solidFill>
                <a:effectLst/>
                <a:uLnTx/>
                <a:uFillTx/>
                <a:latin typeface="Arial" charset="0"/>
              </a:endParaRPr>
            </a:p>
          </p:txBody>
        </p:sp>
      </p:grpSp>
      <p:graphicFrame>
        <p:nvGraphicFramePr>
          <p:cNvPr id="99" name="Object 5"/>
          <p:cNvGraphicFramePr>
            <a:graphicFrameLocks noChangeAspect="1"/>
          </p:cNvGraphicFramePr>
          <p:nvPr>
            <p:extLst/>
          </p:nvPr>
        </p:nvGraphicFramePr>
        <p:xfrm>
          <a:off x="2526406" y="5508625"/>
          <a:ext cx="1449387" cy="361950"/>
        </p:xfrm>
        <a:graphic>
          <a:graphicData uri="http://schemas.openxmlformats.org/presentationml/2006/ole">
            <mc:AlternateContent xmlns:mc="http://schemas.openxmlformats.org/markup-compatibility/2006">
              <mc:Choice xmlns:v="urn:schemas-microsoft-com:vml" Requires="v">
                <p:oleObj spid="_x0000_s12565" name="Equation" r:id="rId12" imgW="863225" imgH="215806" progId="Equation.3">
                  <p:embed/>
                </p:oleObj>
              </mc:Choice>
              <mc:Fallback>
                <p:oleObj name="Equation" r:id="rId12" imgW="863225" imgH="215806" progId="Equation.3">
                  <p:embed/>
                  <p:pic>
                    <p:nvPicPr>
                      <p:cNvPr id="99"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6406" y="5508625"/>
                        <a:ext cx="1449387"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292918" y="2954338"/>
            <a:ext cx="3395663" cy="511175"/>
          </a:xfrm>
          <a:prstGeom prst="line">
            <a:avLst/>
          </a:prstGeom>
          <a:noFill/>
          <a:ln w="1905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50" name="Line 46"/>
          <p:cNvSpPr>
            <a:spLocks noChangeShapeType="1"/>
          </p:cNvSpPr>
          <p:nvPr/>
        </p:nvSpPr>
        <p:spPr bwMode="auto">
          <a:xfrm>
            <a:off x="1072256" y="3205163"/>
            <a:ext cx="36512" cy="1260475"/>
          </a:xfrm>
          <a:prstGeom prst="line">
            <a:avLst/>
          </a:prstGeom>
          <a:noFill/>
          <a:ln w="25400" cap="sq">
            <a:solidFill>
              <a:srgbClr val="FFFF00"/>
            </a:solidFill>
            <a:round/>
            <a:headEnd type="none" w="sm" len="sm"/>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13" name="Line 46"/>
          <p:cNvSpPr>
            <a:spLocks noChangeShapeType="1"/>
          </p:cNvSpPr>
          <p:nvPr/>
        </p:nvSpPr>
        <p:spPr bwMode="auto">
          <a:xfrm>
            <a:off x="5053706" y="3684588"/>
            <a:ext cx="182562" cy="895350"/>
          </a:xfrm>
          <a:prstGeom prst="line">
            <a:avLst/>
          </a:prstGeom>
          <a:noFill/>
          <a:ln w="25400" cap="sq">
            <a:solidFill>
              <a:srgbClr val="FFFF00"/>
            </a:solidFill>
            <a:round/>
            <a:headEnd type="none" w="sm" len="sm"/>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17" name="Text Box 26"/>
          <p:cNvSpPr txBox="1">
            <a:spLocks noChangeArrowheads="1"/>
          </p:cNvSpPr>
          <p:nvPr/>
        </p:nvSpPr>
        <p:spPr bwMode="auto">
          <a:xfrm>
            <a:off x="6288088" y="1138443"/>
            <a:ext cx="3505200" cy="106362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1. Find a set of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distinctive key-</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points </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119" name="Text Box 26"/>
          <p:cNvSpPr txBox="1">
            <a:spLocks noChangeArrowheads="1"/>
          </p:cNvSpPr>
          <p:nvPr/>
        </p:nvSpPr>
        <p:spPr bwMode="auto">
          <a:xfrm>
            <a:off x="6288088" y="2355089"/>
            <a:ext cx="3111500" cy="106362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2. Define a region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around each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a:t>
            </a:r>
            <a:r>
              <a:rPr kumimoji="0" lang="en-US" sz="2100" b="0" i="0" u="none" strike="noStrike" kern="0" cap="none" spc="0" normalizeH="0" baseline="0" noProof="0" dirty="0" err="1">
                <a:ln>
                  <a:noFill/>
                </a:ln>
                <a:solidFill>
                  <a:prstClr val="black"/>
                </a:solidFill>
                <a:effectLst/>
                <a:uLnTx/>
                <a:uFillTx/>
                <a:latin typeface="Arial" charset="0"/>
              </a:rPr>
              <a:t>keypoint</a:t>
            </a:r>
            <a:r>
              <a:rPr kumimoji="0" lang="en-US" sz="2100" b="0" i="0" u="none" strike="noStrike" kern="0" cap="none" spc="0" normalizeH="0" baseline="0" noProof="0" dirty="0">
                <a:ln>
                  <a:noFill/>
                </a:ln>
                <a:solidFill>
                  <a:prstClr val="black"/>
                </a:solidFill>
                <a:effectLst/>
                <a:uLnTx/>
                <a:uFillTx/>
                <a:latin typeface="Arial" charset="0"/>
              </a:rPr>
              <a:t> (window)</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120" name="Text Box 26"/>
          <p:cNvSpPr txBox="1">
            <a:spLocks noChangeArrowheads="1"/>
          </p:cNvSpPr>
          <p:nvPr/>
        </p:nvSpPr>
        <p:spPr bwMode="auto">
          <a:xfrm>
            <a:off x="6288088" y="3633232"/>
            <a:ext cx="3001962" cy="1064010"/>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3. Compute a local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descriptor from the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region</a:t>
            </a:r>
          </a:p>
        </p:txBody>
      </p:sp>
      <p:sp>
        <p:nvSpPr>
          <p:cNvPr id="121" name="Text Box 26"/>
          <p:cNvSpPr txBox="1">
            <a:spLocks noChangeArrowheads="1"/>
          </p:cNvSpPr>
          <p:nvPr/>
        </p:nvSpPr>
        <p:spPr bwMode="auto">
          <a:xfrm>
            <a:off x="6288088" y="4876796"/>
            <a:ext cx="3001962" cy="74084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4. Match descriptors   </a:t>
            </a:r>
          </a:p>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    </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3" name="TextBox 2"/>
          <p:cNvSpPr txBox="1"/>
          <p:nvPr/>
        </p:nvSpPr>
        <p:spPr>
          <a:xfrm>
            <a:off x="1276534" y="1305100"/>
            <a:ext cx="7629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Query</a:t>
            </a:r>
          </a:p>
        </p:txBody>
      </p:sp>
      <p:sp>
        <p:nvSpPr>
          <p:cNvPr id="101" name="TextBox 100"/>
          <p:cNvSpPr txBox="1"/>
          <p:nvPr/>
        </p:nvSpPr>
        <p:spPr>
          <a:xfrm>
            <a:off x="3350574" y="1077565"/>
            <a:ext cx="12697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 database</a:t>
            </a:r>
          </a:p>
        </p:txBody>
      </p:sp>
    </p:spTree>
    <p:extLst>
      <p:ext uri="{BB962C8B-B14F-4D97-AF65-F5344CB8AC3E}">
        <p14:creationId xmlns:p14="http://schemas.microsoft.com/office/powerpoint/2010/main" val="2086122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9">
                                            <p:txEl>
                                              <p:pRg st="0" end="0"/>
                                            </p:txEl>
                                          </p:spTgt>
                                        </p:tgtEl>
                                        <p:attrNameLst>
                                          <p:attrName>style.visibility</p:attrName>
                                        </p:attrNameLst>
                                      </p:cBhvr>
                                      <p:to>
                                        <p:strVal val="visible"/>
                                      </p:to>
                                    </p:set>
                                  </p:childTnLst>
                                </p:cTn>
                              </p:par>
                            </p:childTnLst>
                          </p:cTn>
                        </p:par>
                        <p:par>
                          <p:cTn id="25" fill="hold" nodeType="afterGroup">
                            <p:stCondLst>
                              <p:cond delay="0"/>
                            </p:stCondLst>
                            <p:childTnLst>
                              <p:par>
                                <p:cTn id="26" presetID="2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500" fill="hold"/>
                                        <p:tgtEl>
                                          <p:spTgt spid="46"/>
                                        </p:tgtEl>
                                        <p:attrNameLst>
                                          <p:attrName>ppt_w</p:attrName>
                                        </p:attrNameLst>
                                      </p:cBhvr>
                                      <p:tavLst>
                                        <p:tav tm="0">
                                          <p:val>
                                            <p:fltVal val="0"/>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childTnLst>
                          </p:cTn>
                        </p:par>
                        <p:par>
                          <p:cTn id="39" fill="hold" nodeType="afterGroup">
                            <p:stCondLst>
                              <p:cond delay="1500"/>
                            </p:stCondLst>
                            <p:childTnLst>
                              <p:par>
                                <p:cTn id="40" presetID="1" presetClass="entr" presetSubtype="0" fill="hold" nodeType="afterEffect">
                                  <p:stCondLst>
                                    <p:cond delay="0"/>
                                  </p:stCondLst>
                                  <p:childTnLst>
                                    <p:set>
                                      <p:cBhvr>
                                        <p:cTn id="41" dur="1" fill="hold">
                                          <p:stCondLst>
                                            <p:cond delay="0"/>
                                          </p:stCondLst>
                                        </p:cTn>
                                        <p:tgtEl>
                                          <p:spTgt spid="1125"/>
                                        </p:tgtEl>
                                        <p:attrNameLst>
                                          <p:attrName>style.visibility</p:attrName>
                                        </p:attrNameLst>
                                      </p:cBhvr>
                                      <p:to>
                                        <p:strVal val="visible"/>
                                      </p:to>
                                    </p:set>
                                  </p:childTnLst>
                                </p:cTn>
                              </p:par>
                            </p:childTnLst>
                          </p:cTn>
                        </p:par>
                        <p:par>
                          <p:cTn id="42" fill="hold" nodeType="afterGroup">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wipe(up)">
                                      <p:cBhvr>
                                        <p:cTn id="45" dur="500"/>
                                        <p:tgtEl>
                                          <p:spTgt spid="113"/>
                                        </p:tgtEl>
                                      </p:cBhvr>
                                    </p:animEffect>
                                  </p:childTnLst>
                                </p:cTn>
                              </p:par>
                            </p:childTnLst>
                          </p:cTn>
                        </p:par>
                        <p:par>
                          <p:cTn id="46" fill="hold" nodeType="afterGroup">
                            <p:stCondLst>
                              <p:cond delay="2000"/>
                            </p:stCondLst>
                            <p:childTnLst>
                              <p:par>
                                <p:cTn id="47" presetID="1" presetClass="entr" presetSubtype="0"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0">
                                            <p:txEl>
                                              <p:pRg st="0" end="0"/>
                                            </p:txEl>
                                          </p:spTgt>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par>
                          <p:cTn id="56" fill="hold" nodeType="afterGroup">
                            <p:stCondLst>
                              <p:cond delay="0"/>
                            </p:stCondLst>
                            <p:childTnLst>
                              <p:par>
                                <p:cTn id="57" presetID="1"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1">
                                            <p:txEl>
                                              <p:pRg st="1" end="1"/>
                                            </p:txEl>
                                          </p:spTgt>
                                        </p:tgtEl>
                                        <p:attrNameLst>
                                          <p:attrName>style.visibility</p:attrName>
                                        </p:attrNameLst>
                                      </p:cBhvr>
                                      <p:to>
                                        <p:strVal val="visible"/>
                                      </p:to>
                                    </p:set>
                                  </p:childTnLst>
                                </p:cTn>
                              </p:par>
                            </p:childTnLst>
                          </p:cTn>
                        </p:par>
                        <p:par>
                          <p:cTn id="67" fill="hold" nodeType="afterGroup">
                            <p:stCondLst>
                              <p:cond delay="0"/>
                            </p:stCondLst>
                            <p:childTnLst>
                              <p:par>
                                <p:cTn id="68" presetID="23" presetClass="entr" presetSubtype="16"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p:cTn id="70" dur="500" fill="hold"/>
                                        <p:tgtEl>
                                          <p:spTgt spid="87"/>
                                        </p:tgtEl>
                                        <p:attrNameLst>
                                          <p:attrName>ppt_w</p:attrName>
                                        </p:attrNameLst>
                                      </p:cBhvr>
                                      <p:tavLst>
                                        <p:tav tm="0">
                                          <p:val>
                                            <p:fltVal val="0"/>
                                          </p:val>
                                        </p:tav>
                                        <p:tav tm="100000">
                                          <p:val>
                                            <p:strVal val="#ppt_w"/>
                                          </p:val>
                                        </p:tav>
                                      </p:tavLst>
                                    </p:anim>
                                    <p:anim calcmode="lin" valueType="num">
                                      <p:cBhvr>
                                        <p:cTn id="71" dur="500" fill="hold"/>
                                        <p:tgtEl>
                                          <p:spTgt spid="87"/>
                                        </p:tgtEl>
                                        <p:attrNameLst>
                                          <p:attrName>ppt_h</p:attrName>
                                        </p:attrNameLst>
                                      </p:cBhvr>
                                      <p:tavLst>
                                        <p:tav tm="0">
                                          <p:val>
                                            <p:fltVal val="0"/>
                                          </p:val>
                                        </p:tav>
                                        <p:tav tm="100000">
                                          <p:val>
                                            <p:strVal val="#ppt_h"/>
                                          </p:val>
                                        </p:tav>
                                      </p:tavLst>
                                    </p:anim>
                                  </p:childTnLst>
                                </p:cTn>
                              </p:par>
                            </p:childTnLst>
                          </p:cTn>
                        </p:par>
                        <p:par>
                          <p:cTn id="72" fill="hold" nodeType="afterGroup">
                            <p:stCondLst>
                              <p:cond delay="500"/>
                            </p:stCondLst>
                            <p:childTnLst>
                              <p:par>
                                <p:cTn id="73" presetID="1" presetClass="entr" presetSubtype="0" fill="hold" nodeType="after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childTnLst>
                          </p:cTn>
                        </p:par>
                        <p:par>
                          <p:cTn id="75" fill="hold" nodeType="afterGroup">
                            <p:stCondLst>
                              <p:cond delay="500"/>
                            </p:stCondLst>
                            <p:childTnLst>
                              <p:par>
                                <p:cTn id="76" presetID="23" presetClass="entr" presetSubtype="16"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 calcmode="lin" valueType="num">
                                      <p:cBhvr>
                                        <p:cTn id="78" dur="500" fill="hold"/>
                                        <p:tgtEl>
                                          <p:spTgt spid="100"/>
                                        </p:tgtEl>
                                        <p:attrNameLst>
                                          <p:attrName>ppt_w</p:attrName>
                                        </p:attrNameLst>
                                      </p:cBhvr>
                                      <p:tavLst>
                                        <p:tav tm="0">
                                          <p:val>
                                            <p:fltVal val="0"/>
                                          </p:val>
                                        </p:tav>
                                        <p:tav tm="100000">
                                          <p:val>
                                            <p:strVal val="#ppt_w"/>
                                          </p:val>
                                        </p:tav>
                                      </p:tavLst>
                                    </p:anim>
                                    <p:anim calcmode="lin" valueType="num">
                                      <p:cBhvr>
                                        <p:cTn id="79"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6" grpId="0" animBg="1"/>
      <p:bldP spid="10" grpId="0" animBg="1"/>
      <p:bldP spid="100" grpId="0" animBg="1"/>
      <p:bldP spid="50" grpId="0" animBg="1"/>
      <p:bldP spid="113" grpId="0" animBg="1"/>
      <p:bldP spid="3" grpId="0"/>
      <p:bldP spid="10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685799" y="76200"/>
            <a:ext cx="8232913" cy="838200"/>
          </a:xfrm>
        </p:spPr>
        <p:txBody>
          <a:bodyPr>
            <a:noAutofit/>
          </a:bodyPr>
          <a:lstStyle/>
          <a:p>
            <a:r>
              <a:rPr lang="en-US" sz="3200" dirty="0"/>
              <a:t>Application 1: </a:t>
            </a:r>
            <a:r>
              <a:rPr lang="en-US" sz="3200" dirty="0" err="1"/>
              <a:t>Keypoint</a:t>
            </a:r>
            <a:r>
              <a:rPr lang="en-US" sz="3200" dirty="0"/>
              <a:t> Matching For Search</a:t>
            </a:r>
          </a:p>
        </p:txBody>
      </p:sp>
      <p:sp>
        <p:nvSpPr>
          <p:cNvPr id="18435" name="Content Placeholder 2"/>
          <p:cNvSpPr>
            <a:spLocks noGrp="1"/>
          </p:cNvSpPr>
          <p:nvPr>
            <p:ph idx="1"/>
          </p:nvPr>
        </p:nvSpPr>
        <p:spPr>
          <a:xfrm>
            <a:off x="457200" y="990600"/>
            <a:ext cx="8229600" cy="5605790"/>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a:buFont typeface="Arial" charset="0"/>
              <a:buNone/>
            </a:pPr>
            <a:endParaRPr lang="en-US" b="1" dirty="0"/>
          </a:p>
          <a:p>
            <a:pPr>
              <a:buFont typeface="Arial" charset="0"/>
              <a:buNone/>
            </a:pPr>
            <a:r>
              <a:rPr lang="en-US" b="1" dirty="0"/>
              <a:t>Goal: </a:t>
            </a:r>
          </a:p>
          <a:p>
            <a:pPr>
              <a:buFont typeface="Arial" charset="0"/>
              <a:buNone/>
            </a:pPr>
            <a:r>
              <a:rPr lang="en-US" dirty="0"/>
              <a:t>We want to detect </a:t>
            </a:r>
            <a:r>
              <a:rPr lang="en-US" i="1" dirty="0"/>
              <a:t>repeatable</a:t>
            </a:r>
            <a:r>
              <a:rPr lang="en-US" dirty="0"/>
              <a:t> and </a:t>
            </a:r>
            <a:r>
              <a:rPr lang="en-US" i="1" dirty="0"/>
              <a:t>distinctive </a:t>
            </a:r>
            <a:r>
              <a:rPr lang="en-US" dirty="0"/>
              <a:t>points </a:t>
            </a:r>
            <a:endParaRPr lang="en-US" i="1" dirty="0"/>
          </a:p>
          <a:p>
            <a:pPr marL="457200" indent="-457200">
              <a:buFont typeface="Arial" panose="020B0604020202020204" pitchFamily="34" charset="0"/>
              <a:buChar char="•"/>
            </a:pPr>
            <a:r>
              <a:rPr lang="en-US" i="1" dirty="0"/>
              <a:t>Repeatable: </a:t>
            </a:r>
            <a:r>
              <a:rPr lang="en-US" dirty="0"/>
              <a:t>so that if images are slightly different, we can still retrieve them</a:t>
            </a:r>
          </a:p>
          <a:p>
            <a:pPr marL="457200" indent="-457200">
              <a:buFont typeface="Arial" panose="020B0604020202020204" pitchFamily="34" charset="0"/>
              <a:buChar char="•"/>
            </a:pPr>
            <a:r>
              <a:rPr lang="en-US" i="1" dirty="0"/>
              <a:t>Distinctive: </a:t>
            </a:r>
            <a:r>
              <a:rPr lang="en-US" dirty="0"/>
              <a:t>so we don’t retrieve irrelevant content</a:t>
            </a:r>
            <a:endParaRPr lang="en-US" i="1" dirty="0"/>
          </a:p>
        </p:txBody>
      </p:sp>
      <p:pic>
        <p:nvPicPr>
          <p:cNvPr id="18436" name="Picture 25" descr="obj14__0"/>
          <p:cNvPicPr>
            <a:picLocks noChangeAspect="1" noChangeArrowheads="1"/>
          </p:cNvPicPr>
          <p:nvPr/>
        </p:nvPicPr>
        <p:blipFill rotWithShape="1">
          <a:blip r:embed="rId3" cstate="print"/>
          <a:srcRect l="-9067" r="-9067"/>
          <a:stretch/>
        </p:blipFill>
        <p:spPr bwMode="auto">
          <a:xfrm rot="-1019039">
            <a:off x="4958725" y="1096214"/>
            <a:ext cx="2922148" cy="3084164"/>
          </a:xfrm>
          <a:prstGeom prst="rect">
            <a:avLst/>
          </a:prstGeom>
          <a:noFill/>
          <a:ln w="9525">
            <a:solidFill>
              <a:schemeClr val="tx1"/>
            </a:solidFill>
            <a:miter lim="800000"/>
            <a:headEnd/>
            <a:tailEnd/>
          </a:ln>
        </p:spPr>
      </p:pic>
      <p:sp>
        <p:nvSpPr>
          <p:cNvPr id="6" name="TextBox 5"/>
          <p:cNvSpPr txBox="1"/>
          <p:nvPr/>
        </p:nvSpPr>
        <p:spPr>
          <a:xfrm>
            <a:off x="0" y="6596390"/>
            <a:ext cx="148470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7" name="TextBox 6"/>
          <p:cNvSpPr txBox="1"/>
          <p:nvPr/>
        </p:nvSpPr>
        <p:spPr>
          <a:xfrm>
            <a:off x="1276534" y="1305100"/>
            <a:ext cx="7629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Query</a:t>
            </a:r>
          </a:p>
        </p:txBody>
      </p:sp>
      <p:sp>
        <p:nvSpPr>
          <p:cNvPr id="8" name="TextBox 7"/>
          <p:cNvSpPr txBox="1"/>
          <p:nvPr/>
        </p:nvSpPr>
        <p:spPr>
          <a:xfrm>
            <a:off x="3350574" y="1077565"/>
            <a:ext cx="12697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 database</a:t>
            </a:r>
          </a:p>
        </p:txBody>
      </p:sp>
      <p:pic>
        <p:nvPicPr>
          <p:cNvPr id="9" name="Picture 5" descr="obj14__0"/>
          <p:cNvPicPr>
            <a:picLocks noChangeAspect="1" noChangeArrowheads="1"/>
          </p:cNvPicPr>
          <p:nvPr/>
        </p:nvPicPr>
        <p:blipFill>
          <a:blip r:embed="rId4" cstate="print"/>
          <a:srcRect/>
          <a:stretch>
            <a:fillRect/>
          </a:stretch>
        </p:blipFill>
        <p:spPr bwMode="auto">
          <a:xfrm>
            <a:off x="603943" y="1824038"/>
            <a:ext cx="2141538" cy="2028825"/>
          </a:xfrm>
          <a:prstGeom prst="rect">
            <a:avLst/>
          </a:prstGeom>
          <a:noFill/>
          <a:ln w="9525">
            <a:noFill/>
            <a:miter lim="800000"/>
            <a:headEnd/>
            <a:tailEnd/>
          </a:ln>
        </p:spPr>
      </p:pic>
    </p:spTree>
    <p:extLst>
      <p:ext uri="{BB962C8B-B14F-4D97-AF65-F5344CB8AC3E}">
        <p14:creationId xmlns:p14="http://schemas.microsoft.com/office/powerpoint/2010/main" val="5087832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Application 2: Panorama stitching</a:t>
            </a:r>
          </a:p>
        </p:txBody>
      </p:sp>
      <p:sp>
        <p:nvSpPr>
          <p:cNvPr id="27651" name="Rectangle 3"/>
          <p:cNvSpPr>
            <a:spLocks noGrp="1" noChangeArrowheads="1"/>
          </p:cNvSpPr>
          <p:nvPr>
            <p:ph type="body" idx="1"/>
          </p:nvPr>
        </p:nvSpPr>
        <p:spPr>
          <a:xfrm>
            <a:off x="685800" y="914400"/>
            <a:ext cx="8153400" cy="5257800"/>
          </a:xfrm>
        </p:spPr>
        <p:txBody>
          <a:bodyPr/>
          <a:lstStyle/>
          <a:p>
            <a:r>
              <a:rPr lang="en-US" dirty="0"/>
              <a:t>We have two images – how do we combine them?</a:t>
            </a:r>
          </a:p>
        </p:txBody>
      </p:sp>
      <p:pic>
        <p:nvPicPr>
          <p:cNvPr id="27652" name="Picture 4" descr="image1"/>
          <p:cNvPicPr>
            <a:picLocks noChangeAspect="1" noChangeArrowheads="1"/>
          </p:cNvPicPr>
          <p:nvPr/>
        </p:nvPicPr>
        <p:blipFill>
          <a:blip r:embed="rId3" cstate="print"/>
          <a:srcRect/>
          <a:stretch>
            <a:fillRect/>
          </a:stretch>
        </p:blipFill>
        <p:spPr bwMode="auto">
          <a:xfrm>
            <a:off x="838200" y="2133600"/>
            <a:ext cx="3676650" cy="2660650"/>
          </a:xfrm>
          <a:prstGeom prst="rect">
            <a:avLst/>
          </a:prstGeom>
          <a:noFill/>
          <a:ln w="9525">
            <a:noFill/>
            <a:miter lim="800000"/>
            <a:headEnd/>
            <a:tailEnd/>
          </a:ln>
        </p:spPr>
      </p:pic>
      <p:pic>
        <p:nvPicPr>
          <p:cNvPr id="27653" name="Picture 5" descr="image2"/>
          <p:cNvPicPr>
            <a:picLocks noChangeAspect="1" noChangeArrowheads="1"/>
          </p:cNvPicPr>
          <p:nvPr/>
        </p:nvPicPr>
        <p:blipFill>
          <a:blip r:embed="rId4" cstate="print"/>
          <a:srcRect/>
          <a:stretch>
            <a:fillRect/>
          </a:stretch>
        </p:blipFill>
        <p:spPr bwMode="auto">
          <a:xfrm>
            <a:off x="4648200" y="2133600"/>
            <a:ext cx="3676650" cy="2660650"/>
          </a:xfrm>
          <a:prstGeom prst="rect">
            <a:avLst/>
          </a:prstGeom>
          <a:noFill/>
          <a:ln w="9525">
            <a:noFill/>
            <a:miter lim="800000"/>
            <a:headEnd/>
            <a:tailEnd/>
          </a:ln>
        </p:spPr>
      </p:pic>
      <p:sp>
        <p:nvSpPr>
          <p:cNvPr id="6" name="TextBox 5"/>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6805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SIFT2"/>
          <p:cNvPicPr>
            <a:picLocks noChangeArrowheads="1"/>
          </p:cNvPicPr>
          <p:nvPr/>
        </p:nvPicPr>
        <p:blipFill>
          <a:blip r:embed="rId3" cstate="print"/>
          <a:srcRect/>
          <a:stretch>
            <a:fillRect/>
          </a:stretch>
        </p:blipFill>
        <p:spPr bwMode="auto">
          <a:xfrm>
            <a:off x="4648200" y="2133600"/>
            <a:ext cx="3675063" cy="2660650"/>
          </a:xfrm>
          <a:prstGeom prst="rect">
            <a:avLst/>
          </a:prstGeom>
          <a:noFill/>
          <a:ln w="9525">
            <a:noFill/>
            <a:miter lim="800000"/>
            <a:headEnd/>
            <a:tailEnd/>
          </a:ln>
        </p:spPr>
      </p:pic>
      <p:pic>
        <p:nvPicPr>
          <p:cNvPr id="28675" name="Picture 7" descr="SIFT1"/>
          <p:cNvPicPr>
            <a:picLocks noChangeAspect="1" noChangeArrowheads="1"/>
          </p:cNvPicPr>
          <p:nvPr/>
        </p:nvPicPr>
        <p:blipFill>
          <a:blip r:embed="rId4" cstate="print"/>
          <a:srcRect/>
          <a:stretch>
            <a:fillRect/>
          </a:stretch>
        </p:blipFill>
        <p:spPr bwMode="auto">
          <a:xfrm>
            <a:off x="838200" y="2133600"/>
            <a:ext cx="3675063" cy="2663825"/>
          </a:xfrm>
          <a:prstGeom prst="rect">
            <a:avLst/>
          </a:prstGeom>
          <a:noFill/>
          <a:ln w="9525">
            <a:noFill/>
            <a:miter lim="800000"/>
            <a:headEnd/>
            <a:tailEnd/>
          </a:ln>
        </p:spPr>
      </p:pic>
      <p:sp>
        <p:nvSpPr>
          <p:cNvPr id="28676" name="Rectangle 2"/>
          <p:cNvSpPr>
            <a:spLocks noGrp="1" noChangeArrowheads="1"/>
          </p:cNvSpPr>
          <p:nvPr>
            <p:ph type="title"/>
          </p:nvPr>
        </p:nvSpPr>
        <p:spPr/>
        <p:txBody>
          <a:bodyPr/>
          <a:lstStyle/>
          <a:p>
            <a:r>
              <a:rPr lang="en-US" dirty="0"/>
              <a:t>Application 2: Panorama stitching</a:t>
            </a:r>
          </a:p>
        </p:txBody>
      </p:sp>
      <p:sp>
        <p:nvSpPr>
          <p:cNvPr id="28677" name="Rectangle 3"/>
          <p:cNvSpPr>
            <a:spLocks noGrp="1" noChangeArrowheads="1"/>
          </p:cNvSpPr>
          <p:nvPr>
            <p:ph type="body" idx="1"/>
          </p:nvPr>
        </p:nvSpPr>
        <p:spPr>
          <a:xfrm>
            <a:off x="685799" y="914400"/>
            <a:ext cx="8246165" cy="5257800"/>
          </a:xfrm>
        </p:spPr>
        <p:txBody>
          <a:bodyPr/>
          <a:lstStyle/>
          <a:p>
            <a:r>
              <a:rPr lang="en-US" dirty="0"/>
              <a:t>We have two images – how do we combine them?</a:t>
            </a:r>
          </a:p>
        </p:txBody>
      </p:sp>
      <p:sp>
        <p:nvSpPr>
          <p:cNvPr id="28678" name="Text Box 14"/>
          <p:cNvSpPr txBox="1">
            <a:spLocks noChangeArrowheads="1"/>
          </p:cNvSpPr>
          <p:nvPr/>
        </p:nvSpPr>
        <p:spPr bwMode="auto">
          <a:xfrm>
            <a:off x="1203325" y="5094288"/>
            <a:ext cx="3863975"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1: extract features</a:t>
            </a:r>
          </a:p>
        </p:txBody>
      </p:sp>
      <p:grpSp>
        <p:nvGrpSpPr>
          <p:cNvPr id="2" name="Group 19"/>
          <p:cNvGrpSpPr>
            <a:grpSpLocks/>
          </p:cNvGrpSpPr>
          <p:nvPr/>
        </p:nvGrpSpPr>
        <p:grpSpPr bwMode="auto">
          <a:xfrm>
            <a:off x="1219200" y="3054350"/>
            <a:ext cx="4829175" cy="3027363"/>
            <a:chOff x="768" y="1924"/>
            <a:chExt cx="3042" cy="1907"/>
          </a:xfrm>
        </p:grpSpPr>
        <p:sp>
          <p:nvSpPr>
            <p:cNvPr id="28680" name="Text Box 15"/>
            <p:cNvSpPr txBox="1">
              <a:spLocks noChangeArrowheads="1"/>
            </p:cNvSpPr>
            <p:nvPr/>
          </p:nvSpPr>
          <p:spPr bwMode="auto">
            <a:xfrm>
              <a:off x="768" y="3504"/>
              <a:ext cx="2372" cy="327"/>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2: match features</a:t>
              </a:r>
            </a:p>
          </p:txBody>
        </p:sp>
        <p:grpSp>
          <p:nvGrpSpPr>
            <p:cNvPr id="28681" name="Group 18"/>
            <p:cNvGrpSpPr>
              <a:grpSpLocks/>
            </p:cNvGrpSpPr>
            <p:nvPr/>
          </p:nvGrpSpPr>
          <p:grpSpPr bwMode="auto">
            <a:xfrm>
              <a:off x="2072" y="1924"/>
              <a:ext cx="1738" cy="954"/>
              <a:chOff x="2072" y="1924"/>
              <a:chExt cx="1738" cy="954"/>
            </a:xfrm>
          </p:grpSpPr>
          <p:sp>
            <p:nvSpPr>
              <p:cNvPr id="28682" name="Line 8"/>
              <p:cNvSpPr>
                <a:spLocks noChangeShapeType="1"/>
              </p:cNvSpPr>
              <p:nvPr/>
            </p:nvSpPr>
            <p:spPr bwMode="auto">
              <a:xfrm flipV="1">
                <a:off x="2072" y="1924"/>
                <a:ext cx="1200" cy="96"/>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3" name="Line 9"/>
              <p:cNvSpPr>
                <a:spLocks noChangeShapeType="1"/>
              </p:cNvSpPr>
              <p:nvPr/>
            </p:nvSpPr>
            <p:spPr bwMode="auto">
              <a:xfrm>
                <a:off x="2666" y="2094"/>
                <a:ext cx="1144" cy="9"/>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4" name="Line 10"/>
              <p:cNvSpPr>
                <a:spLocks noChangeShapeType="1"/>
              </p:cNvSpPr>
              <p:nvPr/>
            </p:nvSpPr>
            <p:spPr bwMode="auto">
              <a:xfrm flipV="1">
                <a:off x="2346" y="2788"/>
                <a:ext cx="1070" cy="90"/>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5" name="Freeform 11"/>
              <p:cNvSpPr>
                <a:spLocks/>
              </p:cNvSpPr>
              <p:nvPr/>
            </p:nvSpPr>
            <p:spPr bwMode="auto">
              <a:xfrm>
                <a:off x="2617" y="2415"/>
                <a:ext cx="1092" cy="30"/>
              </a:xfrm>
              <a:custGeom>
                <a:avLst/>
                <a:gdLst>
                  <a:gd name="T0" fmla="*/ 0 w 1092"/>
                  <a:gd name="T1" fmla="*/ 30 h 30"/>
                  <a:gd name="T2" fmla="*/ 1092 w 1092"/>
                  <a:gd name="T3" fmla="*/ 0 h 30"/>
                  <a:gd name="T4" fmla="*/ 0 60000 65536"/>
                  <a:gd name="T5" fmla="*/ 0 60000 65536"/>
                  <a:gd name="T6" fmla="*/ 0 w 1092"/>
                  <a:gd name="T7" fmla="*/ 0 h 30"/>
                  <a:gd name="T8" fmla="*/ 1092 w 1092"/>
                  <a:gd name="T9" fmla="*/ 30 h 30"/>
                </a:gdLst>
                <a:ahLst/>
                <a:cxnLst>
                  <a:cxn ang="T4">
                    <a:pos x="T0" y="T1"/>
                  </a:cxn>
                  <a:cxn ang="T5">
                    <a:pos x="T2" y="T3"/>
                  </a:cxn>
                </a:cxnLst>
                <a:rect l="T6" t="T7" r="T8" b="T9"/>
                <a:pathLst>
                  <a:path w="1092" h="30">
                    <a:moveTo>
                      <a:pt x="0" y="30"/>
                    </a:moveTo>
                    <a:lnTo>
                      <a:pt x="1092" y="0"/>
                    </a:lnTo>
                  </a:path>
                </a:pathLst>
              </a:cu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6" name="Line 12"/>
              <p:cNvSpPr>
                <a:spLocks noChangeShapeType="1"/>
              </p:cNvSpPr>
              <p:nvPr/>
            </p:nvSpPr>
            <p:spPr bwMode="auto">
              <a:xfrm flipV="1">
                <a:off x="2170" y="2236"/>
                <a:ext cx="1150" cy="82"/>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7" name="Freeform 17"/>
              <p:cNvSpPr>
                <a:spLocks/>
              </p:cNvSpPr>
              <p:nvPr/>
            </p:nvSpPr>
            <p:spPr bwMode="auto">
              <a:xfrm>
                <a:off x="2530" y="2617"/>
                <a:ext cx="1017" cy="65"/>
              </a:xfrm>
              <a:custGeom>
                <a:avLst/>
                <a:gdLst>
                  <a:gd name="T0" fmla="*/ 0 w 1017"/>
                  <a:gd name="T1" fmla="*/ 65 h 65"/>
                  <a:gd name="T2" fmla="*/ 1017 w 1017"/>
                  <a:gd name="T3" fmla="*/ 0 h 65"/>
                  <a:gd name="T4" fmla="*/ 0 60000 65536"/>
                  <a:gd name="T5" fmla="*/ 0 60000 65536"/>
                  <a:gd name="T6" fmla="*/ 0 w 1017"/>
                  <a:gd name="T7" fmla="*/ 0 h 65"/>
                  <a:gd name="T8" fmla="*/ 1017 w 1017"/>
                  <a:gd name="T9" fmla="*/ 65 h 65"/>
                </a:gdLst>
                <a:ahLst/>
                <a:cxnLst>
                  <a:cxn ang="T4">
                    <a:pos x="T0" y="T1"/>
                  </a:cxn>
                  <a:cxn ang="T5">
                    <a:pos x="T2" y="T3"/>
                  </a:cxn>
                </a:cxnLst>
                <a:rect l="T6" t="T7" r="T8" b="T9"/>
                <a:pathLst>
                  <a:path w="1017" h="65">
                    <a:moveTo>
                      <a:pt x="0" y="65"/>
                    </a:moveTo>
                    <a:lnTo>
                      <a:pt x="1017" y="0"/>
                    </a:lnTo>
                  </a:path>
                </a:pathLst>
              </a:cu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grpSp>
      </p:grpSp>
      <p:sp>
        <p:nvSpPr>
          <p:cNvPr id="17" name="TextBox 16"/>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11850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Application 2: Panorama stitching</a:t>
            </a:r>
          </a:p>
        </p:txBody>
      </p:sp>
      <p:sp>
        <p:nvSpPr>
          <p:cNvPr id="29699" name="Rectangle 3"/>
          <p:cNvSpPr>
            <a:spLocks noGrp="1" noChangeArrowheads="1"/>
          </p:cNvSpPr>
          <p:nvPr>
            <p:ph type="body" idx="1"/>
          </p:nvPr>
        </p:nvSpPr>
        <p:spPr>
          <a:xfrm>
            <a:off x="685800" y="914400"/>
            <a:ext cx="8153400" cy="5257800"/>
          </a:xfrm>
        </p:spPr>
        <p:txBody>
          <a:bodyPr/>
          <a:lstStyle/>
          <a:p>
            <a:r>
              <a:rPr lang="en-US" dirty="0"/>
              <a:t>We have two images – how do we combine them?</a:t>
            </a:r>
          </a:p>
        </p:txBody>
      </p:sp>
      <p:sp>
        <p:nvSpPr>
          <p:cNvPr id="29700" name="Text Box 13"/>
          <p:cNvSpPr txBox="1">
            <a:spLocks noChangeArrowheads="1"/>
          </p:cNvSpPr>
          <p:nvPr/>
        </p:nvSpPr>
        <p:spPr bwMode="auto">
          <a:xfrm>
            <a:off x="1203325" y="5094288"/>
            <a:ext cx="3863975"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1: extract features</a:t>
            </a:r>
          </a:p>
        </p:txBody>
      </p:sp>
      <p:sp>
        <p:nvSpPr>
          <p:cNvPr id="29701" name="Text Box 14"/>
          <p:cNvSpPr txBox="1">
            <a:spLocks noChangeArrowheads="1"/>
          </p:cNvSpPr>
          <p:nvPr/>
        </p:nvSpPr>
        <p:spPr bwMode="auto">
          <a:xfrm>
            <a:off x="1219200" y="5562600"/>
            <a:ext cx="3765550" cy="519113"/>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2: match features</a:t>
            </a:r>
          </a:p>
        </p:txBody>
      </p:sp>
      <p:sp>
        <p:nvSpPr>
          <p:cNvPr id="29702" name="Text Box 15"/>
          <p:cNvSpPr txBox="1">
            <a:spLocks noChangeArrowheads="1"/>
          </p:cNvSpPr>
          <p:nvPr/>
        </p:nvSpPr>
        <p:spPr bwMode="auto">
          <a:xfrm>
            <a:off x="1219200" y="6034088"/>
            <a:ext cx="3411538"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3: align images</a:t>
            </a:r>
          </a:p>
        </p:txBody>
      </p:sp>
      <p:pic>
        <p:nvPicPr>
          <p:cNvPr id="29703" name="Picture 16" descr="homography"/>
          <p:cNvPicPr>
            <a:picLocks noChangeAspect="1" noChangeArrowheads="1"/>
          </p:cNvPicPr>
          <p:nvPr/>
        </p:nvPicPr>
        <p:blipFill>
          <a:blip r:embed="rId3" cstate="print"/>
          <a:srcRect/>
          <a:stretch>
            <a:fillRect/>
          </a:stretch>
        </p:blipFill>
        <p:spPr bwMode="auto">
          <a:xfrm>
            <a:off x="1738313" y="2133600"/>
            <a:ext cx="5691187" cy="2846388"/>
          </a:xfrm>
          <a:prstGeom prst="rect">
            <a:avLst/>
          </a:prstGeom>
          <a:noFill/>
          <a:ln w="9525">
            <a:noFill/>
            <a:miter lim="800000"/>
            <a:headEnd/>
            <a:tailEnd/>
          </a:ln>
        </p:spPr>
      </p:pic>
      <p:sp>
        <p:nvSpPr>
          <p:cNvPr id="9" name="TextBox 8"/>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240491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grpSp>
        <p:nvGrpSpPr>
          <p:cNvPr id="2" name="Group 4"/>
          <p:cNvGrpSpPr>
            <a:grpSpLocks/>
          </p:cNvGrpSpPr>
          <p:nvPr/>
        </p:nvGrpSpPr>
        <p:grpSpPr bwMode="auto">
          <a:xfrm>
            <a:off x="3561807" y="3167018"/>
            <a:ext cx="2686595" cy="3319416"/>
            <a:chOff x="2160" y="1824"/>
            <a:chExt cx="1851" cy="2287"/>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2505"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pic>
        <p:nvPicPr>
          <p:cNvPr id="836618" name="Picture 10" descr="corner"/>
          <p:cNvPicPr>
            <a:picLocks noChangeAspect="1" noChangeArrowheads="1"/>
          </p:cNvPicPr>
          <p:nvPr/>
        </p:nvPicPr>
        <p:blipFill>
          <a:blip r:embed="rId3" cstate="print"/>
          <a:srcRect/>
          <a:stretch>
            <a:fillRect/>
          </a:stretch>
        </p:blipFill>
        <p:spPr bwMode="auto">
          <a:xfrm>
            <a:off x="6248400" y="3167017"/>
            <a:ext cx="2090057" cy="2090057"/>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6457406" y="5286103"/>
            <a:ext cx="2686594"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nvGrpSpPr>
          <p:cNvPr id="6" name="Group 5">
            <a:extLst>
              <a:ext uri="{FF2B5EF4-FFF2-40B4-BE49-F238E27FC236}">
                <a16:creationId xmlns:a16="http://schemas.microsoft.com/office/drawing/2014/main" xmlns="" id="{884C7C72-EA1A-4FC9-B731-27ADBE4762AB}"/>
              </a:ext>
            </a:extLst>
          </p:cNvPr>
          <p:cNvGrpSpPr/>
          <p:nvPr/>
        </p:nvGrpSpPr>
        <p:grpSpPr>
          <a:xfrm>
            <a:off x="6626655" y="3170426"/>
            <a:ext cx="1045029" cy="1045028"/>
            <a:chOff x="6666411" y="3236686"/>
            <a:chExt cx="1045029" cy="1045028"/>
          </a:xfrm>
        </p:grpSpPr>
        <p:sp>
          <p:nvSpPr>
            <p:cNvPr id="836620" name="Rectangle 12"/>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1" name="Line 13"/>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2" name="Line 14"/>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3" name="Line 15"/>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4" name="Line 16"/>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9"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0"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1"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2"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5" name="Oval 4">
            <a:extLst>
              <a:ext uri="{FF2B5EF4-FFF2-40B4-BE49-F238E27FC236}">
                <a16:creationId xmlns:a16="http://schemas.microsoft.com/office/drawing/2014/main" xmlns="" id="{7BAF2776-BFF8-492B-ABC8-17C23845DEBF}"/>
              </a:ext>
            </a:extLst>
          </p:cNvPr>
          <p:cNvSpPr/>
          <p:nvPr/>
        </p:nvSpPr>
        <p:spPr>
          <a:xfrm>
            <a:off x="2332382" y="4412974"/>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B8D63A37-FB82-433F-A7A3-E6AC3AB0818C}"/>
              </a:ext>
            </a:extLst>
          </p:cNvPr>
          <p:cNvSpPr/>
          <p:nvPr/>
        </p:nvSpPr>
        <p:spPr>
          <a:xfrm>
            <a:off x="4326838" y="4406350"/>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A920CF98-BB39-4649-A9F6-C83DE3086F4C}"/>
              </a:ext>
            </a:extLst>
          </p:cNvPr>
          <p:cNvSpPr/>
          <p:nvPr/>
        </p:nvSpPr>
        <p:spPr>
          <a:xfrm>
            <a:off x="7096547" y="3624469"/>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ED27CA4B-8E48-4E2D-AD48-BDD02B5AB25F}"/>
              </a:ext>
            </a:extLst>
          </p:cNvPr>
          <p:cNvGrpSpPr/>
          <p:nvPr/>
        </p:nvGrpSpPr>
        <p:grpSpPr>
          <a:xfrm>
            <a:off x="5082210" y="2616700"/>
            <a:ext cx="2201852" cy="369332"/>
            <a:chOff x="5082210" y="2616700"/>
            <a:chExt cx="2201852" cy="369332"/>
          </a:xfrm>
        </p:grpSpPr>
        <p:sp>
          <p:nvSpPr>
            <p:cNvPr id="30" name="Oval 29">
              <a:extLst>
                <a:ext uri="{FF2B5EF4-FFF2-40B4-BE49-F238E27FC236}">
                  <a16:creationId xmlns:a16="http://schemas.microsoft.com/office/drawing/2014/main" xmlns="" id="{54DE59B7-FAA0-443D-B6B9-58B435DA8575}"/>
                </a:ext>
              </a:extLst>
            </p:cNvPr>
            <p:cNvSpPr/>
            <p:nvPr/>
          </p:nvSpPr>
          <p:spPr>
            <a:xfrm>
              <a:off x="5082210" y="2736577"/>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D4AA27E9-5434-4234-8563-6862DFDAB6FB}"/>
                </a:ext>
              </a:extLst>
            </p:cNvPr>
            <p:cNvSpPr txBox="1"/>
            <p:nvPr/>
          </p:nvSpPr>
          <p:spPr>
            <a:xfrm>
              <a:off x="5287618" y="2616700"/>
              <a:ext cx="1996444" cy="369332"/>
            </a:xfrm>
            <a:prstGeom prst="rect">
              <a:avLst/>
            </a:prstGeom>
            <a:noFill/>
          </p:spPr>
          <p:txBody>
            <a:bodyPr wrap="none" rtlCol="0">
              <a:spAutoFit/>
            </a:bodyPr>
            <a:lstStyle/>
            <a:p>
              <a:r>
                <a:rPr lang="en-US" dirty="0">
                  <a:solidFill>
                    <a:srgbClr val="FF0000"/>
                  </a:solidFill>
                </a:rPr>
                <a:t>Candidate </a:t>
              </a:r>
              <a:r>
                <a:rPr lang="en-US" dirty="0" err="1">
                  <a:solidFill>
                    <a:srgbClr val="FF0000"/>
                  </a:solidFill>
                </a:rPr>
                <a:t>keypoint</a:t>
              </a:r>
              <a:endParaRPr lang="en-US" dirty="0">
                <a:solidFill>
                  <a:srgbClr val="FF0000"/>
                </a:solidFill>
              </a:endParaRPr>
            </a:p>
          </p:txBody>
        </p:sp>
      </p:grpSp>
    </p:spTree>
    <p:extLst>
      <p:ext uri="{BB962C8B-B14F-4D97-AF65-F5344CB8AC3E}">
        <p14:creationId xmlns:p14="http://schemas.microsoft.com/office/powerpoint/2010/main" val="3763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66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grpSp>
        <p:nvGrpSpPr>
          <p:cNvPr id="2" name="Group 4"/>
          <p:cNvGrpSpPr>
            <a:grpSpLocks/>
          </p:cNvGrpSpPr>
          <p:nvPr/>
        </p:nvGrpSpPr>
        <p:grpSpPr bwMode="auto">
          <a:xfrm>
            <a:off x="3561807" y="3167018"/>
            <a:ext cx="2686595" cy="3319416"/>
            <a:chOff x="2160" y="1824"/>
            <a:chExt cx="1851" cy="2287"/>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pic>
        <p:nvPicPr>
          <p:cNvPr id="836626" name="Picture 18" descr="corner"/>
          <p:cNvPicPr>
            <a:picLocks noChangeAspect="1" noChangeArrowheads="1"/>
          </p:cNvPicPr>
          <p:nvPr/>
        </p:nvPicPr>
        <p:blipFill>
          <a:blip r:embed="rId3" cstate="print"/>
          <a:srcRect/>
          <a:stretch>
            <a:fillRect/>
          </a:stretch>
        </p:blipFill>
        <p:spPr bwMode="auto">
          <a:xfrm>
            <a:off x="881018" y="3167017"/>
            <a:ext cx="2090057" cy="2090058"/>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811349" y="5286103"/>
            <a:ext cx="2236651" cy="1200332"/>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2065383" y="414237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7" name="Rectangle 20"/>
          <p:cNvSpPr>
            <a:spLocks noChangeArrowheads="1"/>
          </p:cNvSpPr>
          <p:nvPr/>
        </p:nvSpPr>
        <p:spPr bwMode="auto">
          <a:xfrm>
            <a:off x="1926046" y="453992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Rectangle 20"/>
          <p:cNvSpPr>
            <a:spLocks noChangeArrowheads="1"/>
          </p:cNvSpPr>
          <p:nvPr/>
        </p:nvSpPr>
        <p:spPr bwMode="auto">
          <a:xfrm>
            <a:off x="2293983" y="3692193"/>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2" name="Group 31">
            <a:extLst>
              <a:ext uri="{FF2B5EF4-FFF2-40B4-BE49-F238E27FC236}">
                <a16:creationId xmlns:a16="http://schemas.microsoft.com/office/drawing/2014/main" xmlns="" id="{2EFADC24-9B8A-416A-B426-6A13C79709B1}"/>
              </a:ext>
            </a:extLst>
          </p:cNvPr>
          <p:cNvGrpSpPr/>
          <p:nvPr/>
        </p:nvGrpSpPr>
        <p:grpSpPr>
          <a:xfrm>
            <a:off x="6626655" y="3170426"/>
            <a:ext cx="1045029" cy="1045028"/>
            <a:chOff x="6666411" y="3236686"/>
            <a:chExt cx="1045029" cy="1045028"/>
          </a:xfrm>
        </p:grpSpPr>
        <p:sp>
          <p:nvSpPr>
            <p:cNvPr id="33" name="Rectangle 12">
              <a:extLst>
                <a:ext uri="{FF2B5EF4-FFF2-40B4-BE49-F238E27FC236}">
                  <a16:creationId xmlns:a16="http://schemas.microsoft.com/office/drawing/2014/main" xmlns="" id="{2DAC1DB3-389B-4965-8F42-AFFCE62F7A3E}"/>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Line 13">
              <a:extLst>
                <a:ext uri="{FF2B5EF4-FFF2-40B4-BE49-F238E27FC236}">
                  <a16:creationId xmlns:a16="http://schemas.microsoft.com/office/drawing/2014/main" xmlns="" id="{0AB259F5-37F3-49FA-A224-42D7B8B96EE6}"/>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5" name="Line 14">
              <a:extLst>
                <a:ext uri="{FF2B5EF4-FFF2-40B4-BE49-F238E27FC236}">
                  <a16:creationId xmlns:a16="http://schemas.microsoft.com/office/drawing/2014/main" xmlns="" id="{B6DA5AC0-CCB6-4DB8-9724-D4A689C8433C}"/>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6" name="Line 15">
              <a:extLst>
                <a:ext uri="{FF2B5EF4-FFF2-40B4-BE49-F238E27FC236}">
                  <a16:creationId xmlns:a16="http://schemas.microsoft.com/office/drawing/2014/main" xmlns="" id="{0DA6CEE6-3F4A-4ACC-BED5-F95921F00818}"/>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7" name="Line 16">
              <a:extLst>
                <a:ext uri="{FF2B5EF4-FFF2-40B4-BE49-F238E27FC236}">
                  <a16:creationId xmlns:a16="http://schemas.microsoft.com/office/drawing/2014/main" xmlns="" id="{BA95D2C0-5AB8-4408-9A1E-D4B38C254AE0}"/>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290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28" grpId="0" animBg="1"/>
      <p:bldP spid="27" grpId="0" animBg="1"/>
      <p:bldP spid="27" grpId="1"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4251764" y="414514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3922026" y="4147924"/>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Line 8"/>
          <p:cNvSpPr>
            <a:spLocks noChangeShapeType="1"/>
          </p:cNvSpPr>
          <p:nvPr/>
        </p:nvSpPr>
        <p:spPr bwMode="auto">
          <a:xfrm flipV="1">
            <a:off x="3840481" y="4212046"/>
            <a:ext cx="0" cy="487680"/>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3" name="Group 22">
            <a:extLst>
              <a:ext uri="{FF2B5EF4-FFF2-40B4-BE49-F238E27FC236}">
                <a16:creationId xmlns:a16="http://schemas.microsoft.com/office/drawing/2014/main" xmlns="" id="{67318E97-619A-4530-8AF7-446FBA8BCF7C}"/>
              </a:ext>
            </a:extLst>
          </p:cNvPr>
          <p:cNvGrpSpPr/>
          <p:nvPr/>
        </p:nvGrpSpPr>
        <p:grpSpPr>
          <a:xfrm>
            <a:off x="6626655" y="3170426"/>
            <a:ext cx="1045029" cy="1045028"/>
            <a:chOff x="6666411" y="3236686"/>
            <a:chExt cx="1045029" cy="1045028"/>
          </a:xfrm>
        </p:grpSpPr>
        <p:sp>
          <p:nvSpPr>
            <p:cNvPr id="27" name="Rectangle 12">
              <a:extLst>
                <a:ext uri="{FF2B5EF4-FFF2-40B4-BE49-F238E27FC236}">
                  <a16:creationId xmlns:a16="http://schemas.microsoft.com/office/drawing/2014/main" xmlns="" id="{0B6B9697-B3FF-4D45-827A-9FC19406530F}"/>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3">
              <a:extLst>
                <a:ext uri="{FF2B5EF4-FFF2-40B4-BE49-F238E27FC236}">
                  <a16:creationId xmlns:a16="http://schemas.microsoft.com/office/drawing/2014/main" xmlns="" id="{94EBCBC1-C802-464F-A63A-F11D46F7C825}"/>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4">
              <a:extLst>
                <a:ext uri="{FF2B5EF4-FFF2-40B4-BE49-F238E27FC236}">
                  <a16:creationId xmlns:a16="http://schemas.microsoft.com/office/drawing/2014/main" xmlns="" id="{7BA71D77-B27A-42ED-8408-5F7E1F19C122}"/>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5">
              <a:extLst>
                <a:ext uri="{FF2B5EF4-FFF2-40B4-BE49-F238E27FC236}">
                  <a16:creationId xmlns:a16="http://schemas.microsoft.com/office/drawing/2014/main" xmlns="" id="{A1F27CBC-301C-4A3E-B5BF-E367E107F7D5}"/>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Line 16">
              <a:extLst>
                <a:ext uri="{FF2B5EF4-FFF2-40B4-BE49-F238E27FC236}">
                  <a16:creationId xmlns:a16="http://schemas.microsoft.com/office/drawing/2014/main" xmlns="" id="{FF1E00BC-70E2-4063-A73E-5596A295467B}"/>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8220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366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Blob detection</a:t>
            </a:r>
          </a:p>
          <a:p>
            <a:r>
              <a:rPr lang="en-US" dirty="0"/>
              <a:t>Feature description (of detected features)</a:t>
            </a:r>
          </a:p>
          <a:p>
            <a:r>
              <a:rPr lang="en-US" dirty="0"/>
              <a:t>Matching features across images</a:t>
            </a:r>
          </a:p>
        </p:txBody>
      </p:sp>
      <p:sp>
        <p:nvSpPr>
          <p:cNvPr id="4" name="Rectangle 3"/>
          <p:cNvSpPr/>
          <p:nvPr/>
        </p:nvSpPr>
        <p:spPr>
          <a:xfrm>
            <a:off x="251791" y="1613452"/>
            <a:ext cx="8600661" cy="160682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3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4050872" y="4552895"/>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4050872" y="385491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Rectangle 12">
            <a:extLst>
              <a:ext uri="{FF2B5EF4-FFF2-40B4-BE49-F238E27FC236}">
                <a16:creationId xmlns:a16="http://schemas.microsoft.com/office/drawing/2014/main" xmlns="" id="{F929AFD3-1E7D-499C-A2D4-BAEB510F276C}"/>
              </a:ext>
            </a:extLst>
          </p:cNvPr>
          <p:cNvSpPr>
            <a:spLocks noChangeArrowheads="1"/>
          </p:cNvSpPr>
          <p:nvPr/>
        </p:nvSpPr>
        <p:spPr bwMode="auto">
          <a:xfrm>
            <a:off x="6835661" y="337943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 name="Group 1">
            <a:extLst>
              <a:ext uri="{FF2B5EF4-FFF2-40B4-BE49-F238E27FC236}">
                <a16:creationId xmlns:a16="http://schemas.microsoft.com/office/drawing/2014/main" xmlns="" id="{68B9AFA5-457E-47C6-86CA-6B9A633A6792}"/>
              </a:ext>
            </a:extLst>
          </p:cNvPr>
          <p:cNvGrpSpPr/>
          <p:nvPr/>
        </p:nvGrpSpPr>
        <p:grpSpPr>
          <a:xfrm>
            <a:off x="6626655" y="3170426"/>
            <a:ext cx="1045029" cy="1045028"/>
            <a:chOff x="6626655" y="3170426"/>
            <a:chExt cx="1045029" cy="1045028"/>
          </a:xfrm>
        </p:grpSpPr>
        <p:sp>
          <p:nvSpPr>
            <p:cNvPr id="27" name="Line 13">
              <a:extLst>
                <a:ext uri="{FF2B5EF4-FFF2-40B4-BE49-F238E27FC236}">
                  <a16:creationId xmlns:a16="http://schemas.microsoft.com/office/drawing/2014/main" xmlns="" id="{B2251F86-3EC1-4A16-B78C-66696C7A9572}"/>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4">
              <a:extLst>
                <a:ext uri="{FF2B5EF4-FFF2-40B4-BE49-F238E27FC236}">
                  <a16:creationId xmlns:a16="http://schemas.microsoft.com/office/drawing/2014/main" xmlns="" id="{FCDA2470-496B-4118-A3F1-F408D3B6B2F0}"/>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5">
              <a:extLst>
                <a:ext uri="{FF2B5EF4-FFF2-40B4-BE49-F238E27FC236}">
                  <a16:creationId xmlns:a16="http://schemas.microsoft.com/office/drawing/2014/main" xmlns="" id="{780ACEF0-4025-414B-A32C-1ED34565B90D}"/>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6">
              <a:extLst>
                <a:ext uri="{FF2B5EF4-FFF2-40B4-BE49-F238E27FC236}">
                  <a16:creationId xmlns:a16="http://schemas.microsoft.com/office/drawing/2014/main" xmlns="" id="{564791FC-E89B-4DC9-8396-99BCACBDB589}"/>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7859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836618" name="Picture 10" descr="corner"/>
          <p:cNvPicPr>
            <a:picLocks noChangeAspect="1" noChangeArrowheads="1"/>
          </p:cNvPicPr>
          <p:nvPr/>
        </p:nvPicPr>
        <p:blipFill>
          <a:blip r:embed="rId3" cstate="print"/>
          <a:srcRect/>
          <a:stretch>
            <a:fillRect/>
          </a:stretch>
        </p:blipFill>
        <p:spPr bwMode="auto">
          <a:xfrm>
            <a:off x="6248400" y="3167017"/>
            <a:ext cx="2090057" cy="2090057"/>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6457406" y="5286103"/>
            <a:ext cx="2686594"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7358742" y="3321683"/>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6705600" y="3768469"/>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Rectangle 12">
            <a:extLst>
              <a:ext uri="{FF2B5EF4-FFF2-40B4-BE49-F238E27FC236}">
                <a16:creationId xmlns:a16="http://schemas.microsoft.com/office/drawing/2014/main" xmlns="" id="{A66B9479-E888-425A-B5B6-5ED597E3A41F}"/>
              </a:ext>
            </a:extLst>
          </p:cNvPr>
          <p:cNvSpPr>
            <a:spLocks noChangeArrowheads="1"/>
          </p:cNvSpPr>
          <p:nvPr/>
        </p:nvSpPr>
        <p:spPr bwMode="auto">
          <a:xfrm>
            <a:off x="6835661" y="337943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 name="Group 1">
            <a:extLst>
              <a:ext uri="{FF2B5EF4-FFF2-40B4-BE49-F238E27FC236}">
                <a16:creationId xmlns:a16="http://schemas.microsoft.com/office/drawing/2014/main" xmlns="" id="{4C4BAF13-A113-448F-AFD0-BDE34656E0C6}"/>
              </a:ext>
            </a:extLst>
          </p:cNvPr>
          <p:cNvGrpSpPr/>
          <p:nvPr/>
        </p:nvGrpSpPr>
        <p:grpSpPr>
          <a:xfrm>
            <a:off x="6626655" y="3170426"/>
            <a:ext cx="1045029" cy="1045028"/>
            <a:chOff x="6626655" y="3170426"/>
            <a:chExt cx="1045029" cy="1045028"/>
          </a:xfrm>
        </p:grpSpPr>
        <p:sp>
          <p:nvSpPr>
            <p:cNvPr id="23" name="Line 13">
              <a:extLst>
                <a:ext uri="{FF2B5EF4-FFF2-40B4-BE49-F238E27FC236}">
                  <a16:creationId xmlns:a16="http://schemas.microsoft.com/office/drawing/2014/main" xmlns="" id="{88EF7F9C-28F1-405C-870C-149EF484FC25}"/>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Line 14">
              <a:extLst>
                <a:ext uri="{FF2B5EF4-FFF2-40B4-BE49-F238E27FC236}">
                  <a16:creationId xmlns:a16="http://schemas.microsoft.com/office/drawing/2014/main" xmlns="" id="{42AC7F9E-0691-48AE-B2F5-2DEED7490A61}"/>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5">
              <a:extLst>
                <a:ext uri="{FF2B5EF4-FFF2-40B4-BE49-F238E27FC236}">
                  <a16:creationId xmlns:a16="http://schemas.microsoft.com/office/drawing/2014/main" xmlns="" id="{3DD49A77-DF4E-4BD2-945A-C74FC4B9EDFB}"/>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6">
              <a:extLst>
                <a:ext uri="{FF2B5EF4-FFF2-40B4-BE49-F238E27FC236}">
                  <a16:creationId xmlns:a16="http://schemas.microsoft.com/office/drawing/2014/main" xmlns="" id="{9B3D4387-5336-4317-A78D-74722C2044C2}"/>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0527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points would you choose?</a:t>
            </a:r>
          </a:p>
        </p:txBody>
      </p:sp>
      <p:pic>
        <p:nvPicPr>
          <p:cNvPr id="4" name="Picture 3" descr="uttower1.JPG"/>
          <p:cNvPicPr>
            <a:picLocks noChangeAspect="1"/>
          </p:cNvPicPr>
          <p:nvPr/>
        </p:nvPicPr>
        <p:blipFill>
          <a:blip r:embed="rId4" cstate="print"/>
          <a:stretch>
            <a:fillRect/>
          </a:stretch>
        </p:blipFill>
        <p:spPr>
          <a:xfrm>
            <a:off x="685800" y="1371600"/>
            <a:ext cx="7772400" cy="5184130"/>
          </a:xfrm>
          <a:prstGeom prst="rect">
            <a:avLst/>
          </a:prstGeom>
        </p:spPr>
      </p:pic>
      <p:sp>
        <p:nvSpPr>
          <p:cNvPr id="6" name="TextBox 5"/>
          <p:cNvSpPr txBox="1"/>
          <p:nvPr/>
        </p:nvSpPr>
        <p:spPr>
          <a:xfrm>
            <a:off x="0" y="6601022"/>
            <a:ext cx="82747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2" name="Oval 1"/>
          <p:cNvSpPr>
            <a:spLocks noChangeAspect="1"/>
          </p:cNvSpPr>
          <p:nvPr/>
        </p:nvSpPr>
        <p:spPr>
          <a:xfrm>
            <a:off x="2651496" y="3055885"/>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p:cNvSpPr>
            <a:spLocks noChangeAspect="1"/>
          </p:cNvSpPr>
          <p:nvPr/>
        </p:nvSpPr>
        <p:spPr>
          <a:xfrm>
            <a:off x="2394856" y="5099793"/>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9" name="Oval 8"/>
          <p:cNvSpPr>
            <a:spLocks noChangeAspect="1"/>
          </p:cNvSpPr>
          <p:nvPr/>
        </p:nvSpPr>
        <p:spPr>
          <a:xfrm>
            <a:off x="2955768" y="5766395"/>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0" name="Oval 9"/>
          <p:cNvSpPr>
            <a:spLocks noChangeAspect="1"/>
          </p:cNvSpPr>
          <p:nvPr/>
        </p:nvSpPr>
        <p:spPr>
          <a:xfrm>
            <a:off x="7348452" y="3234898"/>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1" name="Oval 10"/>
          <p:cNvSpPr/>
          <p:nvPr/>
        </p:nvSpPr>
        <p:spPr>
          <a:xfrm>
            <a:off x="7286171" y="5900057"/>
            <a:ext cx="145143" cy="145143"/>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14255188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rIns="132080"/>
          <a:lstStyle/>
          <a:p>
            <a:r>
              <a:rPr lang="en-US" dirty="0"/>
              <a:t>Harris Detector: Mathematics</a:t>
            </a:r>
          </a:p>
        </p:txBody>
      </p:sp>
      <p:sp>
        <p:nvSpPr>
          <p:cNvPr id="39938" name="Rectangle 2"/>
          <p:cNvSpPr>
            <a:spLocks/>
          </p:cNvSpPr>
          <p:nvPr/>
        </p:nvSpPr>
        <p:spPr bwMode="auto">
          <a:xfrm>
            <a:off x="1643048" y="2514600"/>
            <a:ext cx="5953759" cy="954088"/>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9939" name="Picture 3"/>
          <p:cNvPicPr>
            <a:picLocks noChangeArrowheads="1"/>
          </p:cNvPicPr>
          <p:nvPr/>
        </p:nvPicPr>
        <p:blipFill rotWithShape="1">
          <a:blip r:embed="rId2" cstate="print">
            <a:extLst>
              <a:ext uri="{28A0092B-C50C-407E-A947-70E740481C1C}">
                <a14:useLocalDpi xmlns:a14="http://schemas.microsoft.com/office/drawing/2010/main" val="0"/>
              </a:ext>
            </a:extLst>
          </a:blip>
          <a:srcRect r="73053"/>
          <a:stretch/>
        </p:blipFill>
        <p:spPr bwMode="auto">
          <a:xfrm>
            <a:off x="1709532" y="2514600"/>
            <a:ext cx="1868554" cy="9540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39941" name="Rectangle 5"/>
          <p:cNvSpPr>
            <a:spLocks/>
          </p:cNvSpPr>
          <p:nvPr/>
        </p:nvSpPr>
        <p:spPr bwMode="auto">
          <a:xfrm>
            <a:off x="318052" y="1403350"/>
            <a:ext cx="8537012" cy="901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Window-averaged squared change of intensity induced by shifting the patch for a fixed candidate </a:t>
            </a:r>
            <a:r>
              <a:rPr kumimoji="0" lang="en-US" sz="2800" b="0" i="0" u="none" strike="noStrike" kern="0" cap="none" spc="0" normalizeH="0" baseline="0" noProof="0" dirty="0" err="1">
                <a:ln>
                  <a:noFill/>
                </a:ln>
                <a:solidFill>
                  <a:prstClr val="black"/>
                </a:solidFill>
                <a:effectLst/>
                <a:uLnTx/>
                <a:uFillTx/>
                <a:ea typeface="ＭＳ Ｐゴシック" charset="0"/>
                <a:cs typeface="Times New Roman" charset="0"/>
              </a:rPr>
              <a:t>keypoint</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 by [</a:t>
            </a:r>
            <a:r>
              <a:rPr kumimoji="0" lang="en-US" sz="2800" b="0" i="0" u="none" strike="noStrike" kern="0" cap="none" spc="0" normalizeH="0" baseline="0" noProof="0" dirty="0" err="1">
                <a:ln>
                  <a:noFill/>
                </a:ln>
                <a:solidFill>
                  <a:prstClr val="black"/>
                </a:solidFill>
                <a:effectLst/>
                <a:uLnTx/>
                <a:uFillTx/>
                <a:latin typeface="Times New Roman Italic" charset="0"/>
                <a:ea typeface="ＭＳ Ｐゴシック" charset="0"/>
                <a:cs typeface="Times New Roman Italic" charset="0"/>
                <a:sym typeface="Times New Roman Italic" charset="0"/>
              </a:rPr>
              <a:t>u,v</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a:t>
            </a:r>
          </a:p>
        </p:txBody>
      </p:sp>
      <p:sp>
        <p:nvSpPr>
          <p:cNvPr id="39943" name="AutoShape 7"/>
          <p:cNvSpPr>
            <a:spLocks/>
          </p:cNvSpPr>
          <p:nvPr/>
        </p:nvSpPr>
        <p:spPr bwMode="auto">
          <a:xfrm>
            <a:off x="5564808" y="3886200"/>
            <a:ext cx="2000250" cy="53340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4" name="Rectangle 8"/>
          <p:cNvSpPr>
            <a:spLocks/>
          </p:cNvSpPr>
          <p:nvPr/>
        </p:nvSpPr>
        <p:spPr bwMode="auto">
          <a:xfrm>
            <a:off x="5564808" y="4002088"/>
            <a:ext cx="2032000" cy="3508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Intensity</a:t>
            </a:r>
          </a:p>
        </p:txBody>
      </p:sp>
      <p:sp>
        <p:nvSpPr>
          <p:cNvPr id="39946" name="AutoShape 10"/>
          <p:cNvSpPr>
            <a:spLocks/>
          </p:cNvSpPr>
          <p:nvPr/>
        </p:nvSpPr>
        <p:spPr bwMode="auto">
          <a:xfrm>
            <a:off x="3204195" y="3894138"/>
            <a:ext cx="2235202" cy="547688"/>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7" name="Rectangle 11"/>
          <p:cNvSpPr>
            <a:spLocks/>
          </p:cNvSpPr>
          <p:nvPr/>
        </p:nvSpPr>
        <p:spPr bwMode="auto">
          <a:xfrm>
            <a:off x="3181970" y="4002088"/>
            <a:ext cx="2230439" cy="527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Shifted 	intensity</a:t>
            </a:r>
          </a:p>
        </p:txBody>
      </p:sp>
      <p:sp>
        <p:nvSpPr>
          <p:cNvPr id="39" name="TextBox 38"/>
          <p:cNvSpPr txBox="1"/>
          <p:nvPr/>
        </p:nvSpPr>
        <p:spPr>
          <a:xfrm>
            <a:off x="0" y="6601022"/>
            <a:ext cx="219964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000000"/>
                </a:solidFill>
                <a:effectLst/>
                <a:uLnTx/>
                <a:uFillTx/>
              </a:rPr>
              <a:t>Adapte</a:t>
            </a:r>
            <a:r>
              <a:rPr lang="en-US" sz="1050" kern="0" dirty="0">
                <a:solidFill>
                  <a:srgbClr val="000000"/>
                </a:solidFill>
              </a:rPr>
              <a:t>d from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pic>
        <p:nvPicPr>
          <p:cNvPr id="42" name="Picture 3">
            <a:extLst>
              <a:ext uri="{FF2B5EF4-FFF2-40B4-BE49-F238E27FC236}">
                <a16:creationId xmlns:a16="http://schemas.microsoft.com/office/drawing/2014/main" xmlns="" id="{AEE50D66-4BC3-4364-9BBA-5D14B8BFFD85}"/>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l="44067"/>
          <a:stretch/>
        </p:blipFill>
        <p:spPr bwMode="auto">
          <a:xfrm>
            <a:off x="3711704" y="2521228"/>
            <a:ext cx="3878478" cy="954088"/>
          </a:xfrm>
          <a:prstGeom prst="rect">
            <a:avLst/>
          </a:prstGeom>
          <a:solidFill>
            <a:srgbClr val="67D967"/>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39942" name="Line 6"/>
          <p:cNvSpPr>
            <a:spLocks noChangeShapeType="1"/>
          </p:cNvSpPr>
          <p:nvPr/>
        </p:nvSpPr>
        <p:spPr bwMode="auto">
          <a:xfrm rot="10800000">
            <a:off x="6377608" y="3048000"/>
            <a:ext cx="152400" cy="838200"/>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8" name="Line 12"/>
          <p:cNvSpPr>
            <a:spLocks noChangeShapeType="1"/>
          </p:cNvSpPr>
          <p:nvPr/>
        </p:nvSpPr>
        <p:spPr bwMode="auto">
          <a:xfrm rot="10800000">
            <a:off x="4091608" y="3200399"/>
            <a:ext cx="122586" cy="703263"/>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109016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p:bldP spid="39944" grpId="0"/>
      <p:bldP spid="39946" grpId="0" animBg="1"/>
      <p:bldP spid="39947" grpId="0"/>
      <p:bldP spid="39942" grpId="0" animBg="1"/>
      <p:bldP spid="399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rIns="132080"/>
          <a:lstStyle/>
          <a:p>
            <a:r>
              <a:rPr lang="en-US" dirty="0"/>
              <a:t>Harris Detector: Mathematics</a:t>
            </a:r>
          </a:p>
        </p:txBody>
      </p:sp>
      <p:grpSp>
        <p:nvGrpSpPr>
          <p:cNvPr id="43" name="Group 42"/>
          <p:cNvGrpSpPr/>
          <p:nvPr/>
        </p:nvGrpSpPr>
        <p:grpSpPr>
          <a:xfrm>
            <a:off x="1371600" y="4724400"/>
            <a:ext cx="6629400" cy="1647825"/>
            <a:chOff x="457200" y="4876800"/>
            <a:chExt cx="6629400" cy="1647825"/>
          </a:xfrm>
        </p:grpSpPr>
        <p:pic>
          <p:nvPicPr>
            <p:cNvPr id="283652" name="Picture 4"/>
            <p:cNvPicPr>
              <a:picLocks noChangeAspect="1" noChangeArrowheads="1"/>
            </p:cNvPicPr>
            <p:nvPr/>
          </p:nvPicPr>
          <p:blipFill>
            <a:blip r:embed="rId2" cstate="print"/>
            <a:srcRect/>
            <a:stretch>
              <a:fillRect/>
            </a:stretch>
          </p:blipFill>
          <p:spPr bwMode="auto">
            <a:xfrm>
              <a:off x="457200" y="4876800"/>
              <a:ext cx="2200275" cy="1647825"/>
            </a:xfrm>
            <a:prstGeom prst="rect">
              <a:avLst/>
            </a:prstGeom>
            <a:noFill/>
            <a:ln w="9525">
              <a:noFill/>
              <a:miter lim="800000"/>
              <a:headEnd/>
              <a:tailEnd/>
            </a:ln>
          </p:spPr>
        </p:pic>
        <p:pic>
          <p:nvPicPr>
            <p:cNvPr id="283653" name="Picture 5"/>
            <p:cNvPicPr>
              <a:picLocks noChangeAspect="1" noChangeArrowheads="1"/>
            </p:cNvPicPr>
            <p:nvPr/>
          </p:nvPicPr>
          <p:blipFill>
            <a:blip r:embed="rId3" cstate="print"/>
            <a:srcRect/>
            <a:stretch>
              <a:fillRect/>
            </a:stretch>
          </p:blipFill>
          <p:spPr bwMode="auto">
            <a:xfrm>
              <a:off x="2667000" y="4876800"/>
              <a:ext cx="2200275" cy="1647825"/>
            </a:xfrm>
            <a:prstGeom prst="rect">
              <a:avLst/>
            </a:prstGeom>
            <a:noFill/>
            <a:ln w="9525">
              <a:noFill/>
              <a:miter lim="800000"/>
              <a:headEnd/>
              <a:tailEnd/>
            </a:ln>
          </p:spPr>
        </p:pic>
        <p:pic>
          <p:nvPicPr>
            <p:cNvPr id="283654" name="Picture 6"/>
            <p:cNvPicPr>
              <a:picLocks noChangeAspect="1" noChangeArrowheads="1"/>
            </p:cNvPicPr>
            <p:nvPr/>
          </p:nvPicPr>
          <p:blipFill>
            <a:blip r:embed="rId4" cstate="print"/>
            <a:srcRect/>
            <a:stretch>
              <a:fillRect/>
            </a:stretch>
          </p:blipFill>
          <p:spPr bwMode="auto">
            <a:xfrm>
              <a:off x="4886325" y="4876800"/>
              <a:ext cx="2200275" cy="1647825"/>
            </a:xfrm>
            <a:prstGeom prst="rect">
              <a:avLst/>
            </a:prstGeom>
            <a:noFill/>
            <a:ln w="9525">
              <a:noFill/>
              <a:miter lim="800000"/>
              <a:headEnd/>
              <a:tailEnd/>
            </a:ln>
          </p:spPr>
        </p:pic>
      </p:grpSp>
      <p:sp>
        <p:nvSpPr>
          <p:cNvPr id="24" name="TextBox 23"/>
          <p:cNvSpPr txBox="1"/>
          <p:nvPr/>
        </p:nvSpPr>
        <p:spPr>
          <a:xfrm>
            <a:off x="304800" y="5314890"/>
            <a:ext cx="9108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E(u, v)</a:t>
            </a:r>
          </a:p>
        </p:txBody>
      </p:sp>
      <p:sp>
        <p:nvSpPr>
          <p:cNvPr id="25" name="TextBox 24"/>
          <p:cNvSpPr txBox="1"/>
          <p:nvPr/>
        </p:nvSpPr>
        <p:spPr>
          <a:xfrm>
            <a:off x="0" y="6601022"/>
            <a:ext cx="219964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grpSp>
        <p:nvGrpSpPr>
          <p:cNvPr id="8" name="Group 7"/>
          <p:cNvGrpSpPr/>
          <p:nvPr/>
        </p:nvGrpSpPr>
        <p:grpSpPr>
          <a:xfrm>
            <a:off x="1564408" y="5942366"/>
            <a:ext cx="1418783" cy="561758"/>
            <a:chOff x="1564408" y="5942366"/>
            <a:chExt cx="1418783" cy="561758"/>
          </a:xfrm>
        </p:grpSpPr>
        <p:sp>
          <p:nvSpPr>
            <p:cNvPr id="7" name="TextBox 6"/>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27" name="TextBox 26"/>
            <p:cNvSpPr txBox="1"/>
            <p:nvPr/>
          </p:nvSpPr>
          <p:spPr>
            <a:xfrm>
              <a:off x="1564408" y="5942366"/>
              <a:ext cx="293670" cy="369332"/>
            </a:xfrm>
            <a:prstGeom prst="rect">
              <a:avLst/>
            </a:prstGeom>
            <a:noFill/>
          </p:spPr>
          <p:txBody>
            <a:bodyPr wrap="none" rtlCol="0">
              <a:spAutoFit/>
            </a:bodyPr>
            <a:lstStyle/>
            <a:p>
              <a:r>
                <a:rPr lang="en-US" b="1" i="1" dirty="0"/>
                <a:t>v</a:t>
              </a:r>
            </a:p>
          </p:txBody>
        </p:sp>
      </p:grpSp>
      <p:grpSp>
        <p:nvGrpSpPr>
          <p:cNvPr id="29" name="Group 28"/>
          <p:cNvGrpSpPr/>
          <p:nvPr/>
        </p:nvGrpSpPr>
        <p:grpSpPr>
          <a:xfrm>
            <a:off x="3879234" y="5942366"/>
            <a:ext cx="1418783" cy="561758"/>
            <a:chOff x="1564408" y="5942366"/>
            <a:chExt cx="1418783" cy="561758"/>
          </a:xfrm>
        </p:grpSpPr>
        <p:sp>
          <p:nvSpPr>
            <p:cNvPr id="30" name="TextBox 29"/>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31" name="TextBox 30"/>
            <p:cNvSpPr txBox="1"/>
            <p:nvPr/>
          </p:nvSpPr>
          <p:spPr>
            <a:xfrm>
              <a:off x="1564408" y="5942366"/>
              <a:ext cx="293670" cy="369332"/>
            </a:xfrm>
            <a:prstGeom prst="rect">
              <a:avLst/>
            </a:prstGeom>
            <a:noFill/>
          </p:spPr>
          <p:txBody>
            <a:bodyPr wrap="none" rtlCol="0">
              <a:spAutoFit/>
            </a:bodyPr>
            <a:lstStyle/>
            <a:p>
              <a:r>
                <a:rPr lang="en-US" b="1" i="1" dirty="0"/>
                <a:t>v</a:t>
              </a:r>
            </a:p>
          </p:txBody>
        </p:sp>
      </p:grpSp>
      <p:grpSp>
        <p:nvGrpSpPr>
          <p:cNvPr id="32" name="Group 31"/>
          <p:cNvGrpSpPr/>
          <p:nvPr/>
        </p:nvGrpSpPr>
        <p:grpSpPr>
          <a:xfrm>
            <a:off x="6116636" y="5942366"/>
            <a:ext cx="1418783" cy="561758"/>
            <a:chOff x="1564408" y="5942366"/>
            <a:chExt cx="1418783" cy="561758"/>
          </a:xfrm>
        </p:grpSpPr>
        <p:sp>
          <p:nvSpPr>
            <p:cNvPr id="33" name="TextBox 32"/>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34" name="TextBox 33"/>
            <p:cNvSpPr txBox="1"/>
            <p:nvPr/>
          </p:nvSpPr>
          <p:spPr>
            <a:xfrm>
              <a:off x="1564408" y="5942366"/>
              <a:ext cx="293670" cy="369332"/>
            </a:xfrm>
            <a:prstGeom prst="rect">
              <a:avLst/>
            </a:prstGeom>
            <a:noFill/>
          </p:spPr>
          <p:txBody>
            <a:bodyPr wrap="none" rtlCol="0">
              <a:spAutoFit/>
            </a:bodyPr>
            <a:lstStyle/>
            <a:p>
              <a:r>
                <a:rPr lang="en-US" b="1" i="1" dirty="0"/>
                <a:t>v</a:t>
              </a:r>
            </a:p>
          </p:txBody>
        </p:sp>
      </p:grpSp>
      <p:sp>
        <p:nvSpPr>
          <p:cNvPr id="35" name="Rectangle 5">
            <a:extLst>
              <a:ext uri="{FF2B5EF4-FFF2-40B4-BE49-F238E27FC236}">
                <a16:creationId xmlns:a16="http://schemas.microsoft.com/office/drawing/2014/main" xmlns="" id="{B4F2ACD3-DE0E-4559-8FAD-8814747243F9}"/>
              </a:ext>
            </a:extLst>
          </p:cNvPr>
          <p:cNvSpPr>
            <a:spLocks/>
          </p:cNvSpPr>
          <p:nvPr/>
        </p:nvSpPr>
        <p:spPr bwMode="auto">
          <a:xfrm>
            <a:off x="318052" y="1403350"/>
            <a:ext cx="8537012" cy="901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Window-averaged squared change of intensity induced by shifting the patch for a fixed candidate </a:t>
            </a:r>
            <a:r>
              <a:rPr kumimoji="0" lang="en-US" sz="2800" b="0" i="0" u="none" strike="noStrike" kern="0" cap="none" spc="0" normalizeH="0" baseline="0" noProof="0" dirty="0" err="1">
                <a:ln>
                  <a:noFill/>
                </a:ln>
                <a:solidFill>
                  <a:prstClr val="black"/>
                </a:solidFill>
                <a:effectLst/>
                <a:uLnTx/>
                <a:uFillTx/>
                <a:ea typeface="ＭＳ Ｐゴシック" charset="0"/>
                <a:cs typeface="Times New Roman" charset="0"/>
              </a:rPr>
              <a:t>keypoint</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 by [</a:t>
            </a:r>
            <a:r>
              <a:rPr kumimoji="0" lang="en-US" sz="2800" b="0" i="0" u="none" strike="noStrike" kern="0" cap="none" spc="0" normalizeH="0" baseline="0" noProof="0" dirty="0" err="1">
                <a:ln>
                  <a:noFill/>
                </a:ln>
                <a:solidFill>
                  <a:prstClr val="black"/>
                </a:solidFill>
                <a:effectLst/>
                <a:uLnTx/>
                <a:uFillTx/>
                <a:latin typeface="Times New Roman Italic" charset="0"/>
                <a:ea typeface="ＭＳ Ｐゴシック" charset="0"/>
                <a:cs typeface="Times New Roman Italic" charset="0"/>
                <a:sym typeface="Times New Roman Italic" charset="0"/>
              </a:rPr>
              <a:t>u,v</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a:t>
            </a:r>
          </a:p>
        </p:txBody>
      </p:sp>
      <p:sp>
        <p:nvSpPr>
          <p:cNvPr id="36" name="Rectangle 2">
            <a:extLst>
              <a:ext uri="{FF2B5EF4-FFF2-40B4-BE49-F238E27FC236}">
                <a16:creationId xmlns:a16="http://schemas.microsoft.com/office/drawing/2014/main" xmlns="" id="{23945F43-F638-43EF-B00E-30F9A59B8DB1}"/>
              </a:ext>
            </a:extLst>
          </p:cNvPr>
          <p:cNvSpPr>
            <a:spLocks/>
          </p:cNvSpPr>
          <p:nvPr/>
        </p:nvSpPr>
        <p:spPr bwMode="auto">
          <a:xfrm>
            <a:off x="1643048" y="2514600"/>
            <a:ext cx="5953759" cy="954088"/>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7" name="Picture 3">
            <a:extLst>
              <a:ext uri="{FF2B5EF4-FFF2-40B4-BE49-F238E27FC236}">
                <a16:creationId xmlns:a16="http://schemas.microsoft.com/office/drawing/2014/main" xmlns="" id="{6AD4DC25-7FC2-4CDA-8471-E05FD9B4FA33}"/>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r="73053"/>
          <a:stretch/>
        </p:blipFill>
        <p:spPr bwMode="auto">
          <a:xfrm>
            <a:off x="1709532" y="2514600"/>
            <a:ext cx="1868554" cy="9540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38" name="AutoShape 7">
            <a:extLst>
              <a:ext uri="{FF2B5EF4-FFF2-40B4-BE49-F238E27FC236}">
                <a16:creationId xmlns:a16="http://schemas.microsoft.com/office/drawing/2014/main" xmlns="" id="{E96B0A2B-E1C1-47F2-809C-4AEA2FAD404D}"/>
              </a:ext>
            </a:extLst>
          </p:cNvPr>
          <p:cNvSpPr>
            <a:spLocks/>
          </p:cNvSpPr>
          <p:nvPr/>
        </p:nvSpPr>
        <p:spPr bwMode="auto">
          <a:xfrm>
            <a:off x="5564808" y="3886200"/>
            <a:ext cx="2000250" cy="53340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 name="Rectangle 8">
            <a:extLst>
              <a:ext uri="{FF2B5EF4-FFF2-40B4-BE49-F238E27FC236}">
                <a16:creationId xmlns:a16="http://schemas.microsoft.com/office/drawing/2014/main" xmlns="" id="{7E729A2D-2F57-4EF2-9D4E-F2F7B21766F5}"/>
              </a:ext>
            </a:extLst>
          </p:cNvPr>
          <p:cNvSpPr>
            <a:spLocks/>
          </p:cNvSpPr>
          <p:nvPr/>
        </p:nvSpPr>
        <p:spPr bwMode="auto">
          <a:xfrm>
            <a:off x="5564808" y="4002088"/>
            <a:ext cx="2032000" cy="3508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Intensity</a:t>
            </a:r>
          </a:p>
        </p:txBody>
      </p:sp>
      <p:sp>
        <p:nvSpPr>
          <p:cNvPr id="40" name="AutoShape 10">
            <a:extLst>
              <a:ext uri="{FF2B5EF4-FFF2-40B4-BE49-F238E27FC236}">
                <a16:creationId xmlns:a16="http://schemas.microsoft.com/office/drawing/2014/main" xmlns="" id="{334E0320-2455-4CAA-92BB-C81142302A2B}"/>
              </a:ext>
            </a:extLst>
          </p:cNvPr>
          <p:cNvSpPr>
            <a:spLocks/>
          </p:cNvSpPr>
          <p:nvPr/>
        </p:nvSpPr>
        <p:spPr bwMode="auto">
          <a:xfrm>
            <a:off x="3204195" y="3894138"/>
            <a:ext cx="2235202" cy="547688"/>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 name="Rectangle 11">
            <a:extLst>
              <a:ext uri="{FF2B5EF4-FFF2-40B4-BE49-F238E27FC236}">
                <a16:creationId xmlns:a16="http://schemas.microsoft.com/office/drawing/2014/main" xmlns="" id="{191702C4-D648-4504-A782-D4A34096DEB5}"/>
              </a:ext>
            </a:extLst>
          </p:cNvPr>
          <p:cNvSpPr>
            <a:spLocks/>
          </p:cNvSpPr>
          <p:nvPr/>
        </p:nvSpPr>
        <p:spPr bwMode="auto">
          <a:xfrm>
            <a:off x="3181970" y="4002088"/>
            <a:ext cx="2230439" cy="527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Shifted 	intensity</a:t>
            </a:r>
          </a:p>
        </p:txBody>
      </p:sp>
      <p:pic>
        <p:nvPicPr>
          <p:cNvPr id="42" name="Picture 3">
            <a:extLst>
              <a:ext uri="{FF2B5EF4-FFF2-40B4-BE49-F238E27FC236}">
                <a16:creationId xmlns:a16="http://schemas.microsoft.com/office/drawing/2014/main" xmlns="" id="{99915459-653C-4BBD-9191-15BC256352BA}"/>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44067"/>
          <a:stretch/>
        </p:blipFill>
        <p:spPr bwMode="auto">
          <a:xfrm>
            <a:off x="3711704" y="2521228"/>
            <a:ext cx="3878478" cy="954088"/>
          </a:xfrm>
          <a:prstGeom prst="rect">
            <a:avLst/>
          </a:prstGeom>
          <a:solidFill>
            <a:srgbClr val="67D967"/>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44" name="Line 6">
            <a:extLst>
              <a:ext uri="{FF2B5EF4-FFF2-40B4-BE49-F238E27FC236}">
                <a16:creationId xmlns:a16="http://schemas.microsoft.com/office/drawing/2014/main" xmlns="" id="{F11D59E6-C579-42E1-99F0-437102978695}"/>
              </a:ext>
            </a:extLst>
          </p:cNvPr>
          <p:cNvSpPr>
            <a:spLocks noChangeShapeType="1"/>
          </p:cNvSpPr>
          <p:nvPr/>
        </p:nvSpPr>
        <p:spPr bwMode="auto">
          <a:xfrm rot="10800000">
            <a:off x="6377608" y="3048000"/>
            <a:ext cx="152400" cy="838200"/>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Line 12">
            <a:extLst>
              <a:ext uri="{FF2B5EF4-FFF2-40B4-BE49-F238E27FC236}">
                <a16:creationId xmlns:a16="http://schemas.microsoft.com/office/drawing/2014/main" xmlns="" id="{FF3FA3E8-6D59-4B79-967A-998C8A0D7A11}"/>
              </a:ext>
            </a:extLst>
          </p:cNvPr>
          <p:cNvSpPr>
            <a:spLocks noChangeShapeType="1"/>
          </p:cNvSpPr>
          <p:nvPr/>
        </p:nvSpPr>
        <p:spPr bwMode="auto">
          <a:xfrm rot="10800000">
            <a:off x="4091608" y="3200399"/>
            <a:ext cx="122586" cy="703263"/>
          </a:xfrm>
          <a:prstGeom prst="line">
            <a:avLst/>
          </a:prstGeom>
          <a:noFill/>
          <a:ln w="12700" cap="flat">
            <a:solidFill>
              <a:schemeClr val="tx1"/>
            </a:solidFill>
            <a:prstDash val="solid"/>
            <a:round/>
            <a:headEnd type="non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6" name="Picture 5"/>
          <p:cNvPicPr>
            <a:picLocks noChangeAspect="1"/>
          </p:cNvPicPr>
          <p:nvPr/>
        </p:nvPicPr>
        <p:blipFill>
          <a:blip r:embed="rId6"/>
          <a:stretch>
            <a:fillRect/>
          </a:stretch>
        </p:blipFill>
        <p:spPr>
          <a:xfrm>
            <a:off x="1744110" y="3503444"/>
            <a:ext cx="6127751" cy="1389372"/>
          </a:xfrm>
          <a:prstGeom prst="rect">
            <a:avLst/>
          </a:prstGeom>
        </p:spPr>
      </p:pic>
      <p:sp>
        <p:nvSpPr>
          <p:cNvPr id="2" name="TextBox 1"/>
          <p:cNvSpPr txBox="1"/>
          <p:nvPr/>
        </p:nvSpPr>
        <p:spPr>
          <a:xfrm>
            <a:off x="1801755" y="5865422"/>
            <a:ext cx="150746" cy="261610"/>
          </a:xfrm>
          <a:prstGeom prst="rect">
            <a:avLst/>
          </a:prstGeom>
          <a:solidFill>
            <a:schemeClr val="bg1"/>
          </a:solidFill>
        </p:spPr>
        <p:txBody>
          <a:bodyPr wrap="square" rtlCol="0">
            <a:spAutoFit/>
          </a:bodyPr>
          <a:lstStyle/>
          <a:p>
            <a:pPr algn="ctr"/>
            <a:r>
              <a:rPr lang="en-US" sz="1100" dirty="0"/>
              <a:t>0</a:t>
            </a:r>
          </a:p>
        </p:txBody>
      </p:sp>
      <p:sp>
        <p:nvSpPr>
          <p:cNvPr id="45" name="TextBox 44"/>
          <p:cNvSpPr txBox="1"/>
          <p:nvPr/>
        </p:nvSpPr>
        <p:spPr>
          <a:xfrm>
            <a:off x="2742961" y="5982967"/>
            <a:ext cx="150746" cy="261610"/>
          </a:xfrm>
          <a:prstGeom prst="rect">
            <a:avLst/>
          </a:prstGeom>
          <a:solidFill>
            <a:schemeClr val="bg1"/>
          </a:solidFill>
        </p:spPr>
        <p:txBody>
          <a:bodyPr wrap="square" rtlCol="0">
            <a:spAutoFit/>
          </a:bodyPr>
          <a:lstStyle/>
          <a:p>
            <a:pPr algn="ctr"/>
            <a:r>
              <a:rPr lang="en-US" sz="1100" dirty="0"/>
              <a:t>0</a:t>
            </a:r>
          </a:p>
        </p:txBody>
      </p:sp>
      <p:sp>
        <p:nvSpPr>
          <p:cNvPr id="46" name="TextBox 45"/>
          <p:cNvSpPr txBox="1"/>
          <p:nvPr/>
        </p:nvSpPr>
        <p:spPr>
          <a:xfrm>
            <a:off x="4126677" y="5884345"/>
            <a:ext cx="150746" cy="261610"/>
          </a:xfrm>
          <a:prstGeom prst="rect">
            <a:avLst/>
          </a:prstGeom>
          <a:solidFill>
            <a:schemeClr val="bg1"/>
          </a:solidFill>
        </p:spPr>
        <p:txBody>
          <a:bodyPr wrap="square" rtlCol="0">
            <a:spAutoFit/>
          </a:bodyPr>
          <a:lstStyle/>
          <a:p>
            <a:pPr algn="ctr"/>
            <a:r>
              <a:rPr lang="en-US" sz="1100" dirty="0"/>
              <a:t>0</a:t>
            </a:r>
          </a:p>
        </p:txBody>
      </p:sp>
      <p:sp>
        <p:nvSpPr>
          <p:cNvPr id="47" name="TextBox 46"/>
          <p:cNvSpPr txBox="1"/>
          <p:nvPr/>
        </p:nvSpPr>
        <p:spPr>
          <a:xfrm>
            <a:off x="5020981" y="5948602"/>
            <a:ext cx="150746" cy="261610"/>
          </a:xfrm>
          <a:prstGeom prst="rect">
            <a:avLst/>
          </a:prstGeom>
          <a:solidFill>
            <a:schemeClr val="bg1"/>
          </a:solidFill>
        </p:spPr>
        <p:txBody>
          <a:bodyPr wrap="square" rtlCol="0">
            <a:spAutoFit/>
          </a:bodyPr>
          <a:lstStyle/>
          <a:p>
            <a:pPr algn="ctr"/>
            <a:r>
              <a:rPr lang="en-US" sz="1100" dirty="0"/>
              <a:t>0</a:t>
            </a:r>
          </a:p>
        </p:txBody>
      </p:sp>
      <p:sp>
        <p:nvSpPr>
          <p:cNvPr id="48" name="TextBox 47"/>
          <p:cNvSpPr txBox="1"/>
          <p:nvPr/>
        </p:nvSpPr>
        <p:spPr>
          <a:xfrm>
            <a:off x="6327421" y="5892354"/>
            <a:ext cx="150746" cy="261610"/>
          </a:xfrm>
          <a:prstGeom prst="rect">
            <a:avLst/>
          </a:prstGeom>
          <a:solidFill>
            <a:schemeClr val="bg1"/>
          </a:solidFill>
        </p:spPr>
        <p:txBody>
          <a:bodyPr wrap="square" rtlCol="0">
            <a:spAutoFit/>
          </a:bodyPr>
          <a:lstStyle/>
          <a:p>
            <a:pPr algn="ctr"/>
            <a:r>
              <a:rPr lang="en-US" sz="1100" dirty="0"/>
              <a:t>0</a:t>
            </a:r>
          </a:p>
        </p:txBody>
      </p:sp>
      <p:sp>
        <p:nvSpPr>
          <p:cNvPr id="49" name="TextBox 48"/>
          <p:cNvSpPr txBox="1"/>
          <p:nvPr/>
        </p:nvSpPr>
        <p:spPr>
          <a:xfrm>
            <a:off x="7296786" y="5948602"/>
            <a:ext cx="150746" cy="261610"/>
          </a:xfrm>
          <a:prstGeom prst="rect">
            <a:avLst/>
          </a:prstGeom>
          <a:solidFill>
            <a:schemeClr val="bg1"/>
          </a:solidFill>
        </p:spPr>
        <p:txBody>
          <a:bodyPr wrap="square" rtlCol="0">
            <a:spAutoFit/>
          </a:bodyPr>
          <a:lstStyle/>
          <a:p>
            <a:pPr algn="ctr"/>
            <a:r>
              <a:rPr lang="en-US" sz="1100" dirty="0"/>
              <a:t>0</a:t>
            </a:r>
          </a:p>
        </p:txBody>
      </p:sp>
    </p:spTree>
    <p:extLst>
      <p:ext uri="{BB962C8B-B14F-4D97-AF65-F5344CB8AC3E}">
        <p14:creationId xmlns:p14="http://schemas.microsoft.com/office/powerpoint/2010/main" val="179103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extLst/>
          </p:nvPr>
        </p:nvGraphicFramePr>
        <p:xfrm>
          <a:off x="455384" y="1775072"/>
          <a:ext cx="3657600" cy="3936300"/>
        </p:xfrm>
        <a:graphic>
          <a:graphicData uri="http://schemas.openxmlformats.org/drawingml/2006/table">
            <a:tbl>
              <a:tblPr firstRow="1" bandRow="1">
                <a:tableStyleId>{5C22544A-7EE6-4342-B048-85BDC9FD1C3A}</a:tableStyleId>
              </a:tblPr>
              <a:tblGrid>
                <a:gridCol w="243840">
                  <a:extLst>
                    <a:ext uri="{9D8B030D-6E8A-4147-A177-3AD203B41FA5}">
                      <a16:colId xmlns:a16="http://schemas.microsoft.com/office/drawing/2014/main" xmlns="" val="20000"/>
                    </a:ext>
                  </a:extLst>
                </a:gridCol>
                <a:gridCol w="243840">
                  <a:extLst>
                    <a:ext uri="{9D8B030D-6E8A-4147-A177-3AD203B41FA5}">
                      <a16:colId xmlns:a16="http://schemas.microsoft.com/office/drawing/2014/main" xmlns="" val="20001"/>
                    </a:ext>
                  </a:extLst>
                </a:gridCol>
                <a:gridCol w="243840">
                  <a:extLst>
                    <a:ext uri="{9D8B030D-6E8A-4147-A177-3AD203B41FA5}">
                      <a16:colId xmlns:a16="http://schemas.microsoft.com/office/drawing/2014/main" xmlns="" val="20002"/>
                    </a:ext>
                  </a:extLst>
                </a:gridCol>
                <a:gridCol w="243840">
                  <a:extLst>
                    <a:ext uri="{9D8B030D-6E8A-4147-A177-3AD203B41FA5}">
                      <a16:colId xmlns:a16="http://schemas.microsoft.com/office/drawing/2014/main" xmlns="" val="20003"/>
                    </a:ext>
                  </a:extLst>
                </a:gridCol>
                <a:gridCol w="243840">
                  <a:extLst>
                    <a:ext uri="{9D8B030D-6E8A-4147-A177-3AD203B41FA5}">
                      <a16:colId xmlns:a16="http://schemas.microsoft.com/office/drawing/2014/main" xmlns="" val="20004"/>
                    </a:ext>
                  </a:extLst>
                </a:gridCol>
                <a:gridCol w="243840">
                  <a:extLst>
                    <a:ext uri="{9D8B030D-6E8A-4147-A177-3AD203B41FA5}">
                      <a16:colId xmlns:a16="http://schemas.microsoft.com/office/drawing/2014/main" xmlns="" val="20005"/>
                    </a:ext>
                  </a:extLst>
                </a:gridCol>
                <a:gridCol w="243840">
                  <a:extLst>
                    <a:ext uri="{9D8B030D-6E8A-4147-A177-3AD203B41FA5}">
                      <a16:colId xmlns:a16="http://schemas.microsoft.com/office/drawing/2014/main" xmlns="" val="20006"/>
                    </a:ext>
                  </a:extLst>
                </a:gridCol>
                <a:gridCol w="243840">
                  <a:extLst>
                    <a:ext uri="{9D8B030D-6E8A-4147-A177-3AD203B41FA5}">
                      <a16:colId xmlns:a16="http://schemas.microsoft.com/office/drawing/2014/main" xmlns="" val="20007"/>
                    </a:ext>
                  </a:extLst>
                </a:gridCol>
                <a:gridCol w="243840">
                  <a:extLst>
                    <a:ext uri="{9D8B030D-6E8A-4147-A177-3AD203B41FA5}">
                      <a16:colId xmlns:a16="http://schemas.microsoft.com/office/drawing/2014/main" xmlns="" val="20008"/>
                    </a:ext>
                  </a:extLst>
                </a:gridCol>
                <a:gridCol w="243840">
                  <a:extLst>
                    <a:ext uri="{9D8B030D-6E8A-4147-A177-3AD203B41FA5}">
                      <a16:colId xmlns:a16="http://schemas.microsoft.com/office/drawing/2014/main" xmlns="" val="20009"/>
                    </a:ext>
                  </a:extLst>
                </a:gridCol>
                <a:gridCol w="243840">
                  <a:extLst>
                    <a:ext uri="{9D8B030D-6E8A-4147-A177-3AD203B41FA5}">
                      <a16:colId xmlns:a16="http://schemas.microsoft.com/office/drawing/2014/main" xmlns="" val="20010"/>
                    </a:ext>
                  </a:extLst>
                </a:gridCol>
                <a:gridCol w="243840">
                  <a:extLst>
                    <a:ext uri="{9D8B030D-6E8A-4147-A177-3AD203B41FA5}">
                      <a16:colId xmlns:a16="http://schemas.microsoft.com/office/drawing/2014/main" xmlns="" val="20011"/>
                    </a:ext>
                  </a:extLst>
                </a:gridCol>
                <a:gridCol w="243840">
                  <a:extLst>
                    <a:ext uri="{9D8B030D-6E8A-4147-A177-3AD203B41FA5}">
                      <a16:colId xmlns:a16="http://schemas.microsoft.com/office/drawing/2014/main" xmlns="" val="20012"/>
                    </a:ext>
                  </a:extLst>
                </a:gridCol>
                <a:gridCol w="243840">
                  <a:extLst>
                    <a:ext uri="{9D8B030D-6E8A-4147-A177-3AD203B41FA5}">
                      <a16:colId xmlns:a16="http://schemas.microsoft.com/office/drawing/2014/main" xmlns="" val="20013"/>
                    </a:ext>
                  </a:extLst>
                </a:gridCol>
                <a:gridCol w="243840">
                  <a:extLst>
                    <a:ext uri="{9D8B030D-6E8A-4147-A177-3AD203B41FA5}">
                      <a16:colId xmlns:a16="http://schemas.microsoft.com/office/drawing/2014/main" xmlns="" val="20014"/>
                    </a:ext>
                  </a:extLst>
                </a:gridCol>
              </a:tblGrid>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5"/>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6"/>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7"/>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8"/>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9"/>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1"/>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4"/>
                  </a:ext>
                </a:extLst>
              </a:tr>
            </a:tbl>
          </a:graphicData>
        </a:graphic>
      </p:graphicFrame>
      <p:sp>
        <p:nvSpPr>
          <p:cNvPr id="6" name="Rectangle 5"/>
          <p:cNvSpPr/>
          <p:nvPr/>
        </p:nvSpPr>
        <p:spPr>
          <a:xfrm>
            <a:off x="1660941" y="2815915"/>
            <a:ext cx="735182" cy="7938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8807" y="3041134"/>
            <a:ext cx="1253869" cy="369332"/>
          </a:xfrm>
          <a:prstGeom prst="rect">
            <a:avLst/>
          </a:prstGeom>
          <a:solidFill>
            <a:schemeClr val="bg1"/>
          </a:solidFill>
        </p:spPr>
        <p:txBody>
          <a:bodyPr wrap="none" rtlCol="0">
            <a:spAutoFit/>
          </a:bodyPr>
          <a:lstStyle/>
          <a:p>
            <a:r>
              <a:rPr lang="en-US" dirty="0">
                <a:solidFill>
                  <a:srgbClr val="0070C0"/>
                </a:solidFill>
              </a:rPr>
              <a:t>x = r-1 : r+1</a:t>
            </a:r>
          </a:p>
        </p:txBody>
      </p:sp>
      <p:sp>
        <p:nvSpPr>
          <p:cNvPr id="8" name="TextBox 7"/>
          <p:cNvSpPr txBox="1"/>
          <p:nvPr/>
        </p:nvSpPr>
        <p:spPr>
          <a:xfrm>
            <a:off x="1413587" y="2136872"/>
            <a:ext cx="1293944" cy="369332"/>
          </a:xfrm>
          <a:prstGeom prst="rect">
            <a:avLst/>
          </a:prstGeom>
          <a:solidFill>
            <a:schemeClr val="bg1"/>
          </a:solidFill>
        </p:spPr>
        <p:txBody>
          <a:bodyPr wrap="none" rtlCol="0">
            <a:spAutoFit/>
          </a:bodyPr>
          <a:lstStyle/>
          <a:p>
            <a:r>
              <a:rPr lang="en-US" dirty="0">
                <a:solidFill>
                  <a:srgbClr val="0070C0"/>
                </a:solidFill>
              </a:rPr>
              <a:t>y = c-1 : c+1</a:t>
            </a:r>
          </a:p>
        </p:txBody>
      </p:sp>
      <p:sp>
        <p:nvSpPr>
          <p:cNvPr id="10" name="Rectangle 9"/>
          <p:cNvSpPr/>
          <p:nvPr/>
        </p:nvSpPr>
        <p:spPr>
          <a:xfrm>
            <a:off x="2161047" y="2830429"/>
            <a:ext cx="224971" cy="24688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62111" y="2663921"/>
            <a:ext cx="697627" cy="369332"/>
          </a:xfrm>
          <a:prstGeom prst="rect">
            <a:avLst/>
          </a:prstGeom>
          <a:solidFill>
            <a:schemeClr val="bg1"/>
          </a:solidFill>
        </p:spPr>
        <p:txBody>
          <a:bodyPr wrap="none" rtlCol="0">
            <a:spAutoFit/>
          </a:bodyPr>
          <a:lstStyle/>
          <a:p>
            <a:r>
              <a:rPr lang="en-US" dirty="0">
                <a:solidFill>
                  <a:srgbClr val="92D050"/>
                </a:solidFill>
              </a:rPr>
              <a:t>I(x, y)</a:t>
            </a:r>
          </a:p>
        </p:txBody>
      </p:sp>
      <p:sp>
        <p:nvSpPr>
          <p:cNvPr id="12" name="Rectangle 11"/>
          <p:cNvSpPr/>
          <p:nvPr/>
        </p:nvSpPr>
        <p:spPr>
          <a:xfrm>
            <a:off x="2161047" y="3094831"/>
            <a:ext cx="224971" cy="2468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62111" y="3120036"/>
            <a:ext cx="1154483" cy="369332"/>
          </a:xfrm>
          <a:prstGeom prst="rect">
            <a:avLst/>
          </a:prstGeom>
          <a:solidFill>
            <a:schemeClr val="bg1"/>
          </a:solidFill>
        </p:spPr>
        <p:txBody>
          <a:bodyPr wrap="none" rtlCol="0">
            <a:spAutoFit/>
          </a:bodyPr>
          <a:lstStyle/>
          <a:p>
            <a:r>
              <a:rPr lang="en-US" dirty="0">
                <a:solidFill>
                  <a:srgbClr val="00B050"/>
                </a:solidFill>
              </a:rPr>
              <a:t>I(</a:t>
            </a:r>
            <a:r>
              <a:rPr lang="en-US" dirty="0" err="1">
                <a:solidFill>
                  <a:srgbClr val="00B050"/>
                </a:solidFill>
              </a:rPr>
              <a:t>x+u</a:t>
            </a:r>
            <a:r>
              <a:rPr lang="en-US" dirty="0">
                <a:solidFill>
                  <a:srgbClr val="00B050"/>
                </a:solidFill>
              </a:rPr>
              <a:t>, </a:t>
            </a:r>
            <a:r>
              <a:rPr lang="en-US" dirty="0" err="1">
                <a:solidFill>
                  <a:srgbClr val="00B050"/>
                </a:solidFill>
              </a:rPr>
              <a:t>y+v</a:t>
            </a:r>
            <a:r>
              <a:rPr lang="en-US" dirty="0">
                <a:solidFill>
                  <a:srgbClr val="00B050"/>
                </a:solidFill>
              </a:rPr>
              <a:t>)</a:t>
            </a:r>
          </a:p>
        </p:txBody>
      </p:sp>
      <p:sp>
        <p:nvSpPr>
          <p:cNvPr id="14" name="Right Brace 13"/>
          <p:cNvSpPr/>
          <p:nvPr/>
        </p:nvSpPr>
        <p:spPr>
          <a:xfrm>
            <a:off x="3616594" y="2612571"/>
            <a:ext cx="172900" cy="1059543"/>
          </a:xfrm>
          <a:prstGeom prst="righ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898976" y="2960964"/>
            <a:ext cx="498213" cy="369332"/>
          </a:xfrm>
          <a:prstGeom prst="rect">
            <a:avLst/>
          </a:prstGeom>
          <a:solidFill>
            <a:schemeClr val="bg1"/>
          </a:solidFill>
        </p:spPr>
        <p:txBody>
          <a:bodyPr wrap="none" rtlCol="0">
            <a:spAutoFit/>
          </a:bodyPr>
          <a:lstStyle/>
          <a:p>
            <a:r>
              <a:rPr lang="en-US" dirty="0">
                <a:solidFill>
                  <a:srgbClr val="92D050"/>
                </a:solidFill>
              </a:rPr>
              <a:t>diff</a:t>
            </a:r>
          </a:p>
        </p:txBody>
      </p:sp>
      <p:sp>
        <p:nvSpPr>
          <p:cNvPr id="16" name="TextBox 15"/>
          <p:cNvSpPr txBox="1"/>
          <p:nvPr/>
        </p:nvSpPr>
        <p:spPr>
          <a:xfrm>
            <a:off x="4436940" y="1756818"/>
            <a:ext cx="4242700" cy="369332"/>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88554" y="2462953"/>
            <a:ext cx="3313647" cy="369332"/>
          </a:xfrm>
          <a:prstGeom prst="rect">
            <a:avLst/>
          </a:prstGeom>
          <a:noFill/>
        </p:spPr>
        <p:txBody>
          <a:bodyPr wrap="square" rtlCol="0">
            <a:spAutoFit/>
          </a:bodyPr>
          <a:lstStyle/>
          <a:p>
            <a:r>
              <a:rPr lang="en-US" dirty="0"/>
              <a:t>For each offset (u, v)</a:t>
            </a:r>
          </a:p>
        </p:txBody>
      </p:sp>
      <p:sp>
        <p:nvSpPr>
          <p:cNvPr id="18" name="TextBox 17"/>
          <p:cNvSpPr txBox="1"/>
          <p:nvPr/>
        </p:nvSpPr>
        <p:spPr>
          <a:xfrm>
            <a:off x="5343544" y="3217825"/>
            <a:ext cx="3325019" cy="369332"/>
          </a:xfrm>
          <a:prstGeom prst="rect">
            <a:avLst/>
          </a:prstGeom>
          <a:noFill/>
        </p:spPr>
        <p:txBody>
          <a:bodyPr wrap="square" rtlCol="0">
            <a:spAutoFit/>
          </a:bodyPr>
          <a:lstStyle/>
          <a:p>
            <a:r>
              <a:rPr lang="en-US" dirty="0"/>
              <a:t>For each neighbor (x, y) of (r, c)</a:t>
            </a:r>
          </a:p>
        </p:txBody>
      </p:sp>
      <p:sp>
        <p:nvSpPr>
          <p:cNvPr id="20" name="TextBox 19"/>
          <p:cNvSpPr txBox="1"/>
          <p:nvPr/>
        </p:nvSpPr>
        <p:spPr>
          <a:xfrm>
            <a:off x="5358458" y="2840389"/>
            <a:ext cx="3325019" cy="369332"/>
          </a:xfrm>
          <a:prstGeom prst="rect">
            <a:avLst/>
          </a:prstGeom>
          <a:noFill/>
        </p:spPr>
        <p:txBody>
          <a:bodyPr wrap="square" rtlCol="0">
            <a:spAutoFit/>
          </a:bodyPr>
          <a:lstStyle/>
          <a:p>
            <a:r>
              <a:rPr lang="en-US" dirty="0"/>
              <a:t>Initialize </a:t>
            </a:r>
            <a:r>
              <a:rPr lang="en-US" i="1" dirty="0"/>
              <a:t>sum</a:t>
            </a:r>
            <a:r>
              <a:rPr lang="en-US" dirty="0"/>
              <a:t> to 0</a:t>
            </a:r>
          </a:p>
        </p:txBody>
      </p:sp>
      <p:sp>
        <p:nvSpPr>
          <p:cNvPr id="21" name="TextBox 20"/>
          <p:cNvSpPr txBox="1"/>
          <p:nvPr/>
        </p:nvSpPr>
        <p:spPr>
          <a:xfrm>
            <a:off x="5780831" y="3590028"/>
            <a:ext cx="3340510" cy="369332"/>
          </a:xfrm>
          <a:prstGeom prst="rect">
            <a:avLst/>
          </a:prstGeom>
          <a:noFill/>
        </p:spPr>
        <p:txBody>
          <a:bodyPr wrap="square" rtlCol="0">
            <a:spAutoFit/>
          </a:bodyPr>
          <a:lstStyle/>
          <a:p>
            <a:r>
              <a:rPr lang="en-US" i="1" dirty="0"/>
              <a:t>sum = sum </a:t>
            </a:r>
            <a:r>
              <a:rPr lang="en-US" dirty="0"/>
              <a:t>+</a:t>
            </a:r>
            <a:r>
              <a:rPr lang="en-US" i="1" dirty="0"/>
              <a:t> </a:t>
            </a:r>
            <a:r>
              <a:rPr lang="en-US" dirty="0"/>
              <a:t>[I(x, y) - I(</a:t>
            </a:r>
            <a:r>
              <a:rPr lang="en-US" dirty="0" err="1"/>
              <a:t>x+u</a:t>
            </a:r>
            <a:r>
              <a:rPr lang="en-US" dirty="0"/>
              <a:t>, </a:t>
            </a:r>
            <a:r>
              <a:rPr lang="en-US" dirty="0" err="1"/>
              <a:t>y+v</a:t>
            </a:r>
            <a:r>
              <a:rPr lang="en-US" dirty="0"/>
              <a:t>)]</a:t>
            </a:r>
            <a:r>
              <a:rPr lang="en-US" baseline="30000" dirty="0"/>
              <a:t>2</a:t>
            </a:r>
            <a:r>
              <a:rPr lang="en-US" dirty="0"/>
              <a:t> </a:t>
            </a:r>
            <a:endParaRPr lang="en-US" i="1" dirty="0"/>
          </a:p>
        </p:txBody>
      </p:sp>
      <p:sp>
        <p:nvSpPr>
          <p:cNvPr id="22" name="TextBox 21"/>
          <p:cNvSpPr txBox="1"/>
          <p:nvPr/>
        </p:nvSpPr>
        <p:spPr>
          <a:xfrm>
            <a:off x="5358458" y="3970335"/>
            <a:ext cx="3313647" cy="369332"/>
          </a:xfrm>
          <a:prstGeom prst="rect">
            <a:avLst/>
          </a:prstGeom>
          <a:noFill/>
        </p:spPr>
        <p:txBody>
          <a:bodyPr wrap="square" rtlCol="0">
            <a:spAutoFit/>
          </a:bodyPr>
          <a:lstStyle/>
          <a:p>
            <a:r>
              <a:rPr lang="en-US" dirty="0"/>
              <a:t>E(u, v) = </a:t>
            </a:r>
            <a:r>
              <a:rPr lang="en-US" i="1" dirty="0"/>
              <a:t>sum</a:t>
            </a:r>
          </a:p>
        </p:txBody>
      </p:sp>
      <p:sp>
        <p:nvSpPr>
          <p:cNvPr id="23" name="TextBox 22"/>
          <p:cNvSpPr txBox="1"/>
          <p:nvPr/>
        </p:nvSpPr>
        <p:spPr>
          <a:xfrm>
            <a:off x="4893389" y="2119754"/>
            <a:ext cx="4184928" cy="369332"/>
          </a:xfrm>
          <a:prstGeom prst="rect">
            <a:avLst/>
          </a:prstGeom>
          <a:noFill/>
        </p:spPr>
        <p:txBody>
          <a:bodyPr wrap="none" rtlCol="0">
            <a:spAutoFit/>
          </a:bodyPr>
          <a:lstStyle/>
          <a:p>
            <a:r>
              <a:rPr lang="en-US" dirty="0"/>
              <a:t>Initialize E = zeros(</a:t>
            </a:r>
            <a:r>
              <a:rPr lang="en-US" dirty="0" err="1"/>
              <a:t>max_offset</a:t>
            </a:r>
            <a:r>
              <a:rPr lang="en-US" dirty="0"/>
              <a:t>, </a:t>
            </a:r>
            <a:r>
              <a:rPr lang="en-US" dirty="0" err="1"/>
              <a:t>max_offset</a:t>
            </a:r>
            <a:r>
              <a:rPr lang="en-US" dirty="0"/>
              <a:t>)</a:t>
            </a:r>
          </a:p>
        </p:txBody>
      </p:sp>
      <p:sp>
        <p:nvSpPr>
          <p:cNvPr id="24" name="TextBox 23"/>
          <p:cNvSpPr txBox="1"/>
          <p:nvPr/>
        </p:nvSpPr>
        <p:spPr>
          <a:xfrm>
            <a:off x="4893389" y="4339667"/>
            <a:ext cx="1197764" cy="369332"/>
          </a:xfrm>
          <a:prstGeom prst="rect">
            <a:avLst/>
          </a:prstGeom>
          <a:noFill/>
        </p:spPr>
        <p:txBody>
          <a:bodyPr wrap="none" rtlCol="0">
            <a:spAutoFit/>
          </a:bodyPr>
          <a:lstStyle/>
          <a:p>
            <a:r>
              <a:rPr lang="en-US" dirty="0"/>
              <a:t>Plot E(u, v)</a:t>
            </a:r>
          </a:p>
        </p:txBody>
      </p:sp>
      <p:sp>
        <p:nvSpPr>
          <p:cNvPr id="4" name="TextBox 3">
            <a:extLst>
              <a:ext uri="{FF2B5EF4-FFF2-40B4-BE49-F238E27FC236}">
                <a16:creationId xmlns:a16="http://schemas.microsoft.com/office/drawing/2014/main" xmlns="" id="{57937D11-8FCC-4783-9BC7-EA494FE5CA59}"/>
              </a:ext>
            </a:extLst>
          </p:cNvPr>
          <p:cNvSpPr txBox="1"/>
          <p:nvPr/>
        </p:nvSpPr>
        <p:spPr>
          <a:xfrm>
            <a:off x="2161047" y="3701400"/>
            <a:ext cx="594458" cy="369332"/>
          </a:xfrm>
          <a:prstGeom prst="rect">
            <a:avLst/>
          </a:prstGeom>
          <a:solidFill>
            <a:schemeClr val="bg1"/>
          </a:solidFill>
        </p:spPr>
        <p:txBody>
          <a:bodyPr wrap="none" rtlCol="0">
            <a:spAutoFit/>
          </a:bodyPr>
          <a:lstStyle/>
          <a:p>
            <a:r>
              <a:rPr lang="en-US" dirty="0">
                <a:solidFill>
                  <a:srgbClr val="FF0000"/>
                </a:solidFill>
              </a:rPr>
              <a:t>(r, c)</a:t>
            </a:r>
          </a:p>
        </p:txBody>
      </p:sp>
      <p:sp>
        <p:nvSpPr>
          <p:cNvPr id="9" name="TextBox 8">
            <a:extLst>
              <a:ext uri="{FF2B5EF4-FFF2-40B4-BE49-F238E27FC236}">
                <a16:creationId xmlns:a16="http://schemas.microsoft.com/office/drawing/2014/main" xmlns="" id="{4124415F-9A14-487F-AD34-1E23D42062EB}"/>
              </a:ext>
            </a:extLst>
          </p:cNvPr>
          <p:cNvSpPr txBox="1"/>
          <p:nvPr/>
        </p:nvSpPr>
        <p:spPr>
          <a:xfrm>
            <a:off x="562136" y="6021083"/>
            <a:ext cx="1702902" cy="369332"/>
          </a:xfrm>
          <a:prstGeom prst="rect">
            <a:avLst/>
          </a:prstGeom>
          <a:noFill/>
        </p:spPr>
        <p:txBody>
          <a:bodyPr wrap="none" rtlCol="0">
            <a:spAutoFit/>
          </a:bodyPr>
          <a:lstStyle/>
          <a:p>
            <a:r>
              <a:rPr lang="en-US" dirty="0"/>
              <a:t>Here u = 1, v = 0</a:t>
            </a:r>
          </a:p>
        </p:txBody>
      </p:sp>
      <p:sp>
        <p:nvSpPr>
          <p:cNvPr id="19" name="TextBox 18">
            <a:extLst>
              <a:ext uri="{FF2B5EF4-FFF2-40B4-BE49-F238E27FC236}">
                <a16:creationId xmlns:a16="http://schemas.microsoft.com/office/drawing/2014/main" xmlns="" id="{97002B4F-6EE9-45F4-86E9-ED9741DA3D37}"/>
              </a:ext>
            </a:extLst>
          </p:cNvPr>
          <p:cNvSpPr txBox="1"/>
          <p:nvPr/>
        </p:nvSpPr>
        <p:spPr>
          <a:xfrm>
            <a:off x="4436940" y="5276843"/>
            <a:ext cx="3058851" cy="369332"/>
          </a:xfrm>
          <a:prstGeom prst="rect">
            <a:avLst/>
          </a:prstGeom>
          <a:noFill/>
        </p:spPr>
        <p:txBody>
          <a:bodyPr wrap="none" rtlCol="0">
            <a:spAutoFit/>
          </a:bodyPr>
          <a:lstStyle/>
          <a:p>
            <a:r>
              <a:rPr lang="en-US" b="1" dirty="0"/>
              <a:t>See </a:t>
            </a:r>
            <a:r>
              <a:rPr lang="en-US" b="1" dirty="0" err="1">
                <a:latin typeface="Courier New" panose="02070309020205020404" pitchFamily="49" charset="0"/>
                <a:cs typeface="Courier New" panose="02070309020205020404" pitchFamily="49" charset="0"/>
              </a:rPr>
              <a:t>autocorr_surface.m</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148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rIns="132080"/>
          <a:lstStyle/>
          <a:p>
            <a:r>
              <a:rPr lang="en-US" dirty="0"/>
              <a:t>Harris Detector: Mathematics</a:t>
            </a:r>
          </a:p>
        </p:txBody>
      </p:sp>
      <p:grpSp>
        <p:nvGrpSpPr>
          <p:cNvPr id="2" name="Group 4"/>
          <p:cNvGrpSpPr>
            <a:grpSpLocks/>
          </p:cNvGrpSpPr>
          <p:nvPr/>
        </p:nvGrpSpPr>
        <p:grpSpPr bwMode="auto">
          <a:xfrm>
            <a:off x="2514600" y="2692400"/>
            <a:ext cx="3752850" cy="1144588"/>
            <a:chOff x="0" y="0"/>
            <a:chExt cx="2364" cy="721"/>
          </a:xfrm>
        </p:grpSpPr>
        <p:sp>
          <p:nvSpPr>
            <p:cNvPr id="41986" name="Rectangle 2"/>
            <p:cNvSpPr>
              <a:spLocks/>
            </p:cNvSpPr>
            <p:nvPr/>
          </p:nvSpPr>
          <p:spPr bwMode="auto">
            <a:xfrm>
              <a:off x="0" y="0"/>
              <a:ext cx="2364" cy="721"/>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1987"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64" cy="7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grpSp>
      <p:sp>
        <p:nvSpPr>
          <p:cNvPr id="41989" name="Rectangle 5"/>
          <p:cNvSpPr>
            <a:spLocks/>
          </p:cNvSpPr>
          <p:nvPr/>
        </p:nvSpPr>
        <p:spPr bwMode="auto">
          <a:xfrm>
            <a:off x="457200" y="1705424"/>
            <a:ext cx="8547100" cy="1244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defTabSz="914400" eaLnBrk="1" fontAlgn="auto" latinLnBrk="0" hangingPunct="1">
              <a:lnSpc>
                <a:spcPct val="100000"/>
              </a:lnSpc>
              <a:spcBef>
                <a:spcPts val="135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We can approximate the </a:t>
            </a:r>
            <a:r>
              <a:rPr kumimoji="0" lang="en-US" sz="2400" b="0" i="0" u="none" strike="noStrike" kern="0" cap="none" spc="0" normalizeH="0" baseline="0" noProof="0" dirty="0" smtClean="0">
                <a:ln>
                  <a:noFill/>
                </a:ln>
                <a:solidFill>
                  <a:prstClr val="black"/>
                </a:solidFill>
                <a:effectLst/>
                <a:uLnTx/>
                <a:uFillTx/>
                <a:ea typeface="ＭＳ Ｐゴシック" charset="0"/>
                <a:cs typeface="Times New Roman" charset="0"/>
              </a:rPr>
              <a:t>autocorrelation surface </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between a patch and itself, shifted by [</a:t>
            </a:r>
            <a:r>
              <a:rPr kumimoji="0" lang="en-US" sz="2400" b="0" i="0" u="none" strike="noStrike" kern="0" cap="none" spc="0" normalizeH="0" baseline="0" noProof="0" dirty="0" err="1">
                <a:ln>
                  <a:noFill/>
                </a:ln>
                <a:solidFill>
                  <a:prstClr val="black"/>
                </a:solidFill>
                <a:effectLst/>
                <a:uLnTx/>
                <a:uFillTx/>
                <a:ea typeface="ＭＳ Ｐゴシック" charset="0"/>
                <a:cs typeface="Times New Roman Italic" charset="0"/>
                <a:sym typeface="Times New Roman Italic" charset="0"/>
              </a:rPr>
              <a:t>u,v</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 as:</a:t>
            </a:r>
          </a:p>
        </p:txBody>
      </p:sp>
      <p:sp>
        <p:nvSpPr>
          <p:cNvPr id="41993" name="Rectangle 9"/>
          <p:cNvSpPr>
            <a:spLocks/>
          </p:cNvSpPr>
          <p:nvPr/>
        </p:nvSpPr>
        <p:spPr bwMode="auto">
          <a:xfrm>
            <a:off x="457200" y="4191000"/>
            <a:ext cx="85471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defTabSz="914400" eaLnBrk="1" fontAlgn="auto" latinLnBrk="0" hangingPunct="1">
              <a:lnSpc>
                <a:spcPct val="100000"/>
              </a:lnSpc>
              <a:spcBef>
                <a:spcPts val="135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where </a:t>
            </a:r>
            <a:r>
              <a:rPr kumimoji="0" lang="en-US" sz="2400" b="0" i="0" u="none" strike="noStrike" kern="0" cap="none" spc="0" normalizeH="0" baseline="0" noProof="0" dirty="0">
                <a:ln>
                  <a:noFill/>
                </a:ln>
                <a:solidFill>
                  <a:prstClr val="black"/>
                </a:solidFill>
                <a:effectLst/>
                <a:uLnTx/>
                <a:uFillTx/>
                <a:latin typeface="Times New Roman Italic" charset="0"/>
                <a:ea typeface="ＭＳ Ｐゴシック" charset="0"/>
                <a:cs typeface="Times New Roman Italic" charset="0"/>
                <a:sym typeface="Times New Roman Italic" charset="0"/>
              </a:rPr>
              <a:t>M</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 is a 2</a:t>
            </a:r>
            <a:r>
              <a:rPr kumimoji="0" lang="en-US" sz="2400" b="0" i="0" u="none" strike="noStrike" kern="0" cap="none" spc="0" normalizeH="0" baseline="0" noProof="0" dirty="0">
                <a:ln>
                  <a:noFill/>
                </a:ln>
                <a:solidFill>
                  <a:prstClr val="black"/>
                </a:solidFill>
                <a:effectLst/>
                <a:uLnTx/>
                <a:uFillTx/>
                <a:latin typeface="Symbol" charset="0"/>
                <a:ea typeface="ＭＳ Ｐゴシック" charset="0"/>
                <a:cs typeface="Symbol" charset="0"/>
                <a:sym typeface="Symbol" charset="0"/>
              </a:rPr>
              <a:t>×</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2 matrix computed from image derivatives:</a:t>
            </a:r>
          </a:p>
        </p:txBody>
      </p:sp>
      <p:sp>
        <p:nvSpPr>
          <p:cNvPr id="12" name="TextBox 11"/>
          <p:cNvSpPr txBox="1"/>
          <p:nvPr/>
        </p:nvSpPr>
        <p:spPr>
          <a:xfrm>
            <a:off x="0" y="6601022"/>
            <a:ext cx="219964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grpSp>
        <p:nvGrpSpPr>
          <p:cNvPr id="6" name="Group 5">
            <a:extLst>
              <a:ext uri="{FF2B5EF4-FFF2-40B4-BE49-F238E27FC236}">
                <a16:creationId xmlns:a16="http://schemas.microsoft.com/office/drawing/2014/main" xmlns="" id="{A634AA44-201C-452B-B1BA-51EC466CFC42}"/>
              </a:ext>
            </a:extLst>
          </p:cNvPr>
          <p:cNvGrpSpPr/>
          <p:nvPr/>
        </p:nvGrpSpPr>
        <p:grpSpPr>
          <a:xfrm>
            <a:off x="2763218" y="4800600"/>
            <a:ext cx="3336098" cy="1270000"/>
            <a:chOff x="3293303" y="4800600"/>
            <a:chExt cx="3336098" cy="1270000"/>
          </a:xfrm>
        </p:grpSpPr>
        <p:grpSp>
          <p:nvGrpSpPr>
            <p:cNvPr id="5" name="Group 4"/>
            <p:cNvGrpSpPr/>
            <p:nvPr/>
          </p:nvGrpSpPr>
          <p:grpSpPr>
            <a:xfrm>
              <a:off x="3294063" y="4800600"/>
              <a:ext cx="3335338" cy="1270000"/>
              <a:chOff x="3294063" y="4800600"/>
              <a:chExt cx="3335338" cy="1270000"/>
            </a:xfrm>
          </p:grpSpPr>
          <p:grpSp>
            <p:nvGrpSpPr>
              <p:cNvPr id="3" name="Group 8"/>
              <p:cNvGrpSpPr>
                <a:grpSpLocks/>
              </p:cNvGrpSpPr>
              <p:nvPr/>
            </p:nvGrpSpPr>
            <p:grpSpPr bwMode="auto">
              <a:xfrm>
                <a:off x="3294063" y="4800600"/>
                <a:ext cx="3335338" cy="1270000"/>
                <a:chOff x="685" y="0"/>
                <a:chExt cx="2101" cy="800"/>
              </a:xfrm>
            </p:grpSpPr>
            <p:sp>
              <p:nvSpPr>
                <p:cNvPr id="41990" name="Rectangle 6"/>
                <p:cNvSpPr>
                  <a:spLocks/>
                </p:cNvSpPr>
                <p:nvPr/>
              </p:nvSpPr>
              <p:spPr bwMode="auto">
                <a:xfrm>
                  <a:off x="685" y="0"/>
                  <a:ext cx="2101" cy="80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1991" name="Picture 7"/>
                <p:cNvPicPr>
                  <a:picLocks noChangeArrowheads="1"/>
                </p:cNvPicPr>
                <p:nvPr/>
              </p:nvPicPr>
              <p:blipFill rotWithShape="1">
                <a:blip r:embed="rId3" cstate="print">
                  <a:extLst>
                    <a:ext uri="{28A0092B-C50C-407E-A947-70E740481C1C}">
                      <a14:useLocalDpi xmlns:a14="http://schemas.microsoft.com/office/drawing/2010/main" val="0"/>
                    </a:ext>
                  </a:extLst>
                </a:blip>
                <a:srcRect l="53482"/>
                <a:stretch/>
              </p:blipFill>
              <p:spPr bwMode="auto">
                <a:xfrm>
                  <a:off x="1490" y="0"/>
                  <a:ext cx="1296" cy="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grpSp>
          <p:sp>
            <p:nvSpPr>
              <p:cNvPr id="4" name="Rectangle 3"/>
              <p:cNvSpPr/>
              <p:nvPr/>
            </p:nvSpPr>
            <p:spPr>
              <a:xfrm>
                <a:off x="5050970"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4" name="Rectangle 13"/>
              <p:cNvSpPr/>
              <p:nvPr/>
            </p:nvSpPr>
            <p:spPr>
              <a:xfrm>
                <a:off x="5892799"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5" name="Rectangle 14"/>
              <p:cNvSpPr/>
              <p:nvPr/>
            </p:nvSpPr>
            <p:spPr>
              <a:xfrm>
                <a:off x="6173106"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16" name="Rectangle 15"/>
              <p:cNvSpPr/>
              <p:nvPr/>
            </p:nvSpPr>
            <p:spPr>
              <a:xfrm>
                <a:off x="4908551"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7" name="Rectangle 16"/>
              <p:cNvSpPr/>
              <p:nvPr/>
            </p:nvSpPr>
            <p:spPr>
              <a:xfrm>
                <a:off x="5188858"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18" name="Rectangle 17"/>
              <p:cNvSpPr/>
              <p:nvPr/>
            </p:nvSpPr>
            <p:spPr>
              <a:xfrm>
                <a:off x="6071505"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grpSp>
        <p:pic>
          <p:nvPicPr>
            <p:cNvPr id="20" name="Picture 7">
              <a:extLst>
                <a:ext uri="{FF2B5EF4-FFF2-40B4-BE49-F238E27FC236}">
                  <a16:creationId xmlns:a16="http://schemas.microsoft.com/office/drawing/2014/main" xmlns="" id="{0CB2A74B-B46D-4EE9-838E-CF6D8FB3F6C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0789"/>
            <a:stretch/>
          </p:blipFill>
          <p:spPr bwMode="auto">
            <a:xfrm>
              <a:off x="3293303" y="4800600"/>
              <a:ext cx="1291949" cy="1270000"/>
            </a:xfrm>
            <a:prstGeom prst="rect">
              <a:avLst/>
            </a:prstGeom>
            <a:solidFill>
              <a:srgbClr val="67D967"/>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grpSp>
    </p:spTree>
    <p:extLst>
      <p:ext uri="{BB962C8B-B14F-4D97-AF65-F5344CB8AC3E}">
        <p14:creationId xmlns:p14="http://schemas.microsoft.com/office/powerpoint/2010/main" val="36214844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p:cNvGraphicFramePr>
            <a:graphicFrameLocks noChangeAspect="1"/>
          </p:cNvGraphicFramePr>
          <p:nvPr/>
        </p:nvGraphicFramePr>
        <p:xfrm>
          <a:off x="2687667" y="4953000"/>
          <a:ext cx="1428750" cy="984250"/>
        </p:xfrm>
        <a:graphic>
          <a:graphicData uri="http://schemas.openxmlformats.org/presentationml/2006/ole">
            <mc:AlternateContent xmlns:mc="http://schemas.openxmlformats.org/markup-compatibility/2006">
              <mc:Choice xmlns:v="urn:schemas-microsoft-com:vml" Requires="v">
                <p:oleObj spid="_x0000_s13659" name="Equation" r:id="rId4" imgW="571252" imgH="393529" progId="Equation.3">
                  <p:embed/>
                </p:oleObj>
              </mc:Choice>
              <mc:Fallback>
                <p:oleObj name="Equation" r:id="rId4" imgW="571252" imgH="393529" progId="Equation.3">
                  <p:embed/>
                  <p:pic>
                    <p:nvPicPr>
                      <p:cNvPr id="43" name="Object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667" y="4953000"/>
                        <a:ext cx="142875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0" descr="hessian1"/>
          <p:cNvPicPr>
            <a:picLocks noChangeAspect="1" noChangeArrowheads="1"/>
          </p:cNvPicPr>
          <p:nvPr/>
        </p:nvPicPr>
        <p:blipFill>
          <a:blip r:embed="rId6" cstate="print"/>
          <a:srcRect/>
          <a:stretch>
            <a:fillRect/>
          </a:stretch>
        </p:blipFill>
        <p:spPr bwMode="auto">
          <a:xfrm>
            <a:off x="519142" y="3581400"/>
            <a:ext cx="1655763" cy="1317625"/>
          </a:xfrm>
          <a:prstGeom prst="rect">
            <a:avLst/>
          </a:prstGeom>
          <a:noFill/>
          <a:ln w="9525">
            <a:noFill/>
            <a:miter lim="800000"/>
            <a:headEnd/>
            <a:tailEnd/>
          </a:ln>
        </p:spPr>
      </p:pic>
      <p:pic>
        <p:nvPicPr>
          <p:cNvPr id="10" name="Picture 17" descr="hessian"/>
          <p:cNvPicPr>
            <a:picLocks noChangeAspect="1" noChangeArrowheads="1"/>
          </p:cNvPicPr>
          <p:nvPr/>
        </p:nvPicPr>
        <p:blipFill>
          <a:blip r:embed="rId7" cstate="print"/>
          <a:srcRect l="7629" t="9563" r="47212" b="45161"/>
          <a:stretch>
            <a:fillRect/>
          </a:stretch>
        </p:blipFill>
        <p:spPr bwMode="auto">
          <a:xfrm>
            <a:off x="2606705" y="3603625"/>
            <a:ext cx="1619250" cy="1295400"/>
          </a:xfrm>
          <a:prstGeom prst="rect">
            <a:avLst/>
          </a:prstGeom>
          <a:noFill/>
          <a:ln w="9525">
            <a:noFill/>
            <a:miter lim="800000"/>
            <a:headEnd/>
            <a:tailEnd/>
          </a:ln>
        </p:spPr>
      </p:pic>
      <p:pic>
        <p:nvPicPr>
          <p:cNvPr id="11" name="Picture 18" descr="hessian"/>
          <p:cNvPicPr>
            <a:picLocks noChangeAspect="1" noChangeArrowheads="1"/>
          </p:cNvPicPr>
          <p:nvPr/>
        </p:nvPicPr>
        <p:blipFill>
          <a:blip r:embed="rId7" cstate="print"/>
          <a:srcRect l="6955" t="54877" r="45802"/>
          <a:stretch>
            <a:fillRect/>
          </a:stretch>
        </p:blipFill>
        <p:spPr bwMode="auto">
          <a:xfrm>
            <a:off x="6762780" y="3603625"/>
            <a:ext cx="1700212" cy="1295400"/>
          </a:xfrm>
          <a:prstGeom prst="rect">
            <a:avLst/>
          </a:prstGeom>
          <a:noFill/>
          <a:ln w="9525">
            <a:noFill/>
            <a:miter lim="800000"/>
            <a:headEnd/>
            <a:tailEnd/>
          </a:ln>
        </p:spPr>
      </p:pic>
      <p:pic>
        <p:nvPicPr>
          <p:cNvPr id="12" name="Picture 19" descr="hessian"/>
          <p:cNvPicPr>
            <a:picLocks noChangeAspect="1" noChangeArrowheads="1"/>
          </p:cNvPicPr>
          <p:nvPr/>
        </p:nvPicPr>
        <p:blipFill>
          <a:blip r:embed="rId7" cstate="print"/>
          <a:srcRect l="53523" t="54877"/>
          <a:stretch>
            <a:fillRect/>
          </a:stretch>
        </p:blipFill>
        <p:spPr bwMode="auto">
          <a:xfrm>
            <a:off x="4668867" y="3603625"/>
            <a:ext cx="1673225" cy="1295400"/>
          </a:xfrm>
          <a:prstGeom prst="rect">
            <a:avLst/>
          </a:prstGeom>
          <a:noFill/>
          <a:ln w="9525">
            <a:noFill/>
            <a:miter lim="800000"/>
            <a:headEnd/>
            <a:tailEnd/>
          </a:ln>
        </p:spPr>
      </p:pic>
      <p:graphicFrame>
        <p:nvGraphicFramePr>
          <p:cNvPr id="1411078" name="Object 6"/>
          <p:cNvGraphicFramePr>
            <a:graphicFrameLocks noChangeAspect="1"/>
          </p:cNvGraphicFramePr>
          <p:nvPr/>
        </p:nvGraphicFramePr>
        <p:xfrm>
          <a:off x="4745067" y="4953000"/>
          <a:ext cx="1460500" cy="1047750"/>
        </p:xfrm>
        <a:graphic>
          <a:graphicData uri="http://schemas.openxmlformats.org/presentationml/2006/ole">
            <mc:AlternateContent xmlns:mc="http://schemas.openxmlformats.org/markup-compatibility/2006">
              <mc:Choice xmlns:v="urn:schemas-microsoft-com:vml" Requires="v">
                <p:oleObj spid="_x0000_s13660" name="Equation" r:id="rId8" imgW="583947" imgH="418918" progId="Equation.3">
                  <p:embed/>
                </p:oleObj>
              </mc:Choice>
              <mc:Fallback>
                <p:oleObj name="Equation" r:id="rId8" imgW="583947" imgH="418918" progId="Equation.3">
                  <p:embed/>
                  <p:pic>
                    <p:nvPicPr>
                      <p:cNvPr id="141107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5067" y="4953000"/>
                        <a:ext cx="146050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1079" name="Object 7"/>
          <p:cNvGraphicFramePr>
            <a:graphicFrameLocks noChangeAspect="1"/>
          </p:cNvGraphicFramePr>
          <p:nvPr/>
        </p:nvGraphicFramePr>
        <p:xfrm>
          <a:off x="6497667" y="4953000"/>
          <a:ext cx="2222500" cy="1047750"/>
        </p:xfrm>
        <a:graphic>
          <a:graphicData uri="http://schemas.openxmlformats.org/presentationml/2006/ole">
            <mc:AlternateContent xmlns:mc="http://schemas.openxmlformats.org/markup-compatibility/2006">
              <mc:Choice xmlns:v="urn:schemas-microsoft-com:vml" Requires="v">
                <p:oleObj spid="_x0000_s13661" name="Equation" r:id="rId10" imgW="889000" imgH="419100" progId="Equation.3">
                  <p:embed/>
                </p:oleObj>
              </mc:Choice>
              <mc:Fallback>
                <p:oleObj name="Equation" r:id="rId10" imgW="889000" imgH="419100" progId="Equation.3">
                  <p:embed/>
                  <p:pic>
                    <p:nvPicPr>
                      <p:cNvPr id="1411079"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7667" y="4953000"/>
                        <a:ext cx="222250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28596" y="5210197"/>
            <a:ext cx="1497033"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rPr>
              <a:t>Notation:</a:t>
            </a:r>
          </a:p>
        </p:txBody>
      </p:sp>
      <p:sp>
        <p:nvSpPr>
          <p:cNvPr id="18" name="TextBox 17"/>
          <p:cNvSpPr txBox="1"/>
          <p:nvPr/>
        </p:nvSpPr>
        <p:spPr>
          <a:xfrm>
            <a:off x="0" y="6601022"/>
            <a:ext cx="1620957"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K. </a:t>
            </a:r>
            <a:r>
              <a:rPr kumimoji="0" lang="en-US" sz="1050" b="0" i="0" u="none" strike="noStrike" kern="0" cap="none" spc="0" normalizeH="0" baseline="0" noProof="0" dirty="0" err="1">
                <a:ln>
                  <a:noFill/>
                </a:ln>
                <a:solidFill>
                  <a:srgbClr val="000000"/>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14" name="Rectangle 1"/>
          <p:cNvSpPr>
            <a:spLocks noGrp="1" noChangeArrowheads="1"/>
          </p:cNvSpPr>
          <p:nvPr>
            <p:ph type="title"/>
          </p:nvPr>
        </p:nvSpPr>
        <p:spPr>
          <a:xfrm>
            <a:off x="457200" y="274638"/>
            <a:ext cx="8229600" cy="1143000"/>
          </a:xfrm>
          <a:ln/>
        </p:spPr>
        <p:txBody>
          <a:bodyPr rIns="132080"/>
          <a:lstStyle/>
          <a:p>
            <a:r>
              <a:rPr lang="en-US" dirty="0"/>
              <a:t>Harris Detector: Mathematics</a:t>
            </a:r>
          </a:p>
        </p:txBody>
      </p:sp>
      <p:sp>
        <p:nvSpPr>
          <p:cNvPr id="13" name="TextBox 12">
            <a:extLst>
              <a:ext uri="{FF2B5EF4-FFF2-40B4-BE49-F238E27FC236}">
                <a16:creationId xmlns:a16="http://schemas.microsoft.com/office/drawing/2014/main" xmlns="" id="{C7FAA252-6B11-4EF2-8055-15531E1F768E}"/>
              </a:ext>
            </a:extLst>
          </p:cNvPr>
          <p:cNvSpPr txBox="1"/>
          <p:nvPr/>
        </p:nvSpPr>
        <p:spPr>
          <a:xfrm>
            <a:off x="247992" y="2218322"/>
            <a:ext cx="2515606" cy="338554"/>
          </a:xfrm>
          <a:prstGeom prst="rect">
            <a:avLst/>
          </a:prstGeom>
          <a:noFill/>
        </p:spPr>
        <p:txBody>
          <a:bodyPr wrap="square" rtlCol="0">
            <a:spAutoFit/>
          </a:bodyPr>
          <a:lstStyle/>
          <a:p>
            <a:r>
              <a:rPr lang="en-US" sz="1600" dirty="0"/>
              <a:t>How else can I write this?</a:t>
            </a:r>
          </a:p>
        </p:txBody>
      </p:sp>
      <p:sp>
        <p:nvSpPr>
          <p:cNvPr id="33" name="Rectangle 32"/>
          <p:cNvSpPr/>
          <p:nvPr/>
        </p:nvSpPr>
        <p:spPr>
          <a:xfrm>
            <a:off x="2863431"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4" name="Rectangle 33"/>
          <p:cNvSpPr/>
          <p:nvPr/>
        </p:nvSpPr>
        <p:spPr>
          <a:xfrm>
            <a:off x="4962354"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35" name="Rectangle 34"/>
          <p:cNvSpPr/>
          <p:nvPr/>
        </p:nvSpPr>
        <p:spPr>
          <a:xfrm>
            <a:off x="6669349"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6" name="Rectangle 35"/>
          <p:cNvSpPr/>
          <p:nvPr/>
        </p:nvSpPr>
        <p:spPr>
          <a:xfrm>
            <a:off x="6949656"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grpSp>
        <p:nvGrpSpPr>
          <p:cNvPr id="37" name="Group 36">
            <a:extLst>
              <a:ext uri="{FF2B5EF4-FFF2-40B4-BE49-F238E27FC236}">
                <a16:creationId xmlns:a16="http://schemas.microsoft.com/office/drawing/2014/main" xmlns="" id="{6C4E098E-468B-4D85-8AAC-4E8258BB0DD3}"/>
              </a:ext>
            </a:extLst>
          </p:cNvPr>
          <p:cNvGrpSpPr/>
          <p:nvPr/>
        </p:nvGrpSpPr>
        <p:grpSpPr>
          <a:xfrm>
            <a:off x="2763218" y="1752599"/>
            <a:ext cx="3336098" cy="1270000"/>
            <a:chOff x="3293303" y="4800600"/>
            <a:chExt cx="3336098" cy="1270000"/>
          </a:xfrm>
        </p:grpSpPr>
        <p:grpSp>
          <p:nvGrpSpPr>
            <p:cNvPr id="38" name="Group 37">
              <a:extLst>
                <a:ext uri="{FF2B5EF4-FFF2-40B4-BE49-F238E27FC236}">
                  <a16:creationId xmlns:a16="http://schemas.microsoft.com/office/drawing/2014/main" xmlns="" id="{3F50274D-01EC-4A14-9604-9B19F279A0B6}"/>
                </a:ext>
              </a:extLst>
            </p:cNvPr>
            <p:cNvGrpSpPr/>
            <p:nvPr/>
          </p:nvGrpSpPr>
          <p:grpSpPr>
            <a:xfrm>
              <a:off x="3294063" y="4800600"/>
              <a:ext cx="3335338" cy="1270000"/>
              <a:chOff x="3294063" y="4800600"/>
              <a:chExt cx="3335338" cy="1270000"/>
            </a:xfrm>
          </p:grpSpPr>
          <p:grpSp>
            <p:nvGrpSpPr>
              <p:cNvPr id="40" name="Group 8">
                <a:extLst>
                  <a:ext uri="{FF2B5EF4-FFF2-40B4-BE49-F238E27FC236}">
                    <a16:creationId xmlns:a16="http://schemas.microsoft.com/office/drawing/2014/main" xmlns="" id="{13F10FB2-592F-49ED-832D-E831D04A3FAD}"/>
                  </a:ext>
                </a:extLst>
              </p:cNvPr>
              <p:cNvGrpSpPr>
                <a:grpSpLocks/>
              </p:cNvGrpSpPr>
              <p:nvPr/>
            </p:nvGrpSpPr>
            <p:grpSpPr bwMode="auto">
              <a:xfrm>
                <a:off x="3294063" y="4800600"/>
                <a:ext cx="3335338" cy="1270000"/>
                <a:chOff x="685" y="0"/>
                <a:chExt cx="2101" cy="800"/>
              </a:xfrm>
            </p:grpSpPr>
            <p:sp>
              <p:nvSpPr>
                <p:cNvPr id="48" name="Rectangle 6">
                  <a:extLst>
                    <a:ext uri="{FF2B5EF4-FFF2-40B4-BE49-F238E27FC236}">
                      <a16:creationId xmlns:a16="http://schemas.microsoft.com/office/drawing/2014/main" xmlns="" id="{3C64E77C-25AC-467E-B78E-A0A1E17554EE}"/>
                    </a:ext>
                  </a:extLst>
                </p:cNvPr>
                <p:cNvSpPr>
                  <a:spLocks/>
                </p:cNvSpPr>
                <p:nvPr/>
              </p:nvSpPr>
              <p:spPr bwMode="auto">
                <a:xfrm>
                  <a:off x="685" y="0"/>
                  <a:ext cx="2101" cy="80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9" name="Picture 7">
                  <a:extLst>
                    <a:ext uri="{FF2B5EF4-FFF2-40B4-BE49-F238E27FC236}">
                      <a16:creationId xmlns:a16="http://schemas.microsoft.com/office/drawing/2014/main" xmlns="" id="{2340CE5A-7B7E-434C-AD1F-B9BE24DB1414}"/>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53482"/>
                <a:stretch/>
              </p:blipFill>
              <p:spPr bwMode="auto">
                <a:xfrm>
                  <a:off x="1490" y="0"/>
                  <a:ext cx="1296" cy="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grpSp>
          <p:sp>
            <p:nvSpPr>
              <p:cNvPr id="41" name="Rectangle 40">
                <a:extLst>
                  <a:ext uri="{FF2B5EF4-FFF2-40B4-BE49-F238E27FC236}">
                    <a16:creationId xmlns:a16="http://schemas.microsoft.com/office/drawing/2014/main" xmlns="" id="{918F5F19-2E9E-49C8-B01E-47CD789FB332}"/>
                  </a:ext>
                </a:extLst>
              </p:cNvPr>
              <p:cNvSpPr/>
              <p:nvPr/>
            </p:nvSpPr>
            <p:spPr>
              <a:xfrm>
                <a:off x="5050970"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42" name="Rectangle 41">
                <a:extLst>
                  <a:ext uri="{FF2B5EF4-FFF2-40B4-BE49-F238E27FC236}">
                    <a16:creationId xmlns:a16="http://schemas.microsoft.com/office/drawing/2014/main" xmlns="" id="{575C415F-67E0-4B8D-A80D-2269B432AF70}"/>
                  </a:ext>
                </a:extLst>
              </p:cNvPr>
              <p:cNvSpPr/>
              <p:nvPr/>
            </p:nvSpPr>
            <p:spPr>
              <a:xfrm>
                <a:off x="5892799"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44" name="Rectangle 43">
                <a:extLst>
                  <a:ext uri="{FF2B5EF4-FFF2-40B4-BE49-F238E27FC236}">
                    <a16:creationId xmlns:a16="http://schemas.microsoft.com/office/drawing/2014/main" xmlns="" id="{DB08D6E1-600B-4F27-9E04-81232313A3AE}"/>
                  </a:ext>
                </a:extLst>
              </p:cNvPr>
              <p:cNvSpPr/>
              <p:nvPr/>
            </p:nvSpPr>
            <p:spPr>
              <a:xfrm>
                <a:off x="6173106"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45" name="Rectangle 44">
                <a:extLst>
                  <a:ext uri="{FF2B5EF4-FFF2-40B4-BE49-F238E27FC236}">
                    <a16:creationId xmlns:a16="http://schemas.microsoft.com/office/drawing/2014/main" xmlns="" id="{72B5408C-5F8F-4527-B295-717D49594CB5}"/>
                  </a:ext>
                </a:extLst>
              </p:cNvPr>
              <p:cNvSpPr/>
              <p:nvPr/>
            </p:nvSpPr>
            <p:spPr>
              <a:xfrm>
                <a:off x="4908551"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46" name="Rectangle 45">
                <a:extLst>
                  <a:ext uri="{FF2B5EF4-FFF2-40B4-BE49-F238E27FC236}">
                    <a16:creationId xmlns:a16="http://schemas.microsoft.com/office/drawing/2014/main" xmlns="" id="{FACFDC3E-8AED-4A0C-B797-D660E40A42F6}"/>
                  </a:ext>
                </a:extLst>
              </p:cNvPr>
              <p:cNvSpPr/>
              <p:nvPr/>
            </p:nvSpPr>
            <p:spPr>
              <a:xfrm>
                <a:off x="5188858"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47" name="Rectangle 46">
                <a:extLst>
                  <a:ext uri="{FF2B5EF4-FFF2-40B4-BE49-F238E27FC236}">
                    <a16:creationId xmlns:a16="http://schemas.microsoft.com/office/drawing/2014/main" xmlns="" id="{7690A843-27BE-45C2-B3D3-4D000F4A7199}"/>
                  </a:ext>
                </a:extLst>
              </p:cNvPr>
              <p:cNvSpPr/>
              <p:nvPr/>
            </p:nvSpPr>
            <p:spPr>
              <a:xfrm>
                <a:off x="6071505"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grpSp>
        <p:pic>
          <p:nvPicPr>
            <p:cNvPr id="39" name="Picture 7">
              <a:extLst>
                <a:ext uri="{FF2B5EF4-FFF2-40B4-BE49-F238E27FC236}">
                  <a16:creationId xmlns:a16="http://schemas.microsoft.com/office/drawing/2014/main" xmlns="" id="{19CA2372-D9FA-42E8-9CBF-1CE0D53DA139}"/>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r="70789"/>
            <a:stretch/>
          </p:blipFill>
          <p:spPr bwMode="auto">
            <a:xfrm>
              <a:off x="3293303" y="4800600"/>
              <a:ext cx="1291949" cy="1270000"/>
            </a:xfrm>
            <a:prstGeom prst="rect">
              <a:avLst/>
            </a:prstGeom>
            <a:solidFill>
              <a:srgbClr val="67D967"/>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grpSp>
    </p:spTree>
    <p:extLst>
      <p:ext uri="{BB962C8B-B14F-4D97-AF65-F5344CB8AC3E}">
        <p14:creationId xmlns:p14="http://schemas.microsoft.com/office/powerpoint/2010/main" val="227433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extLst/>
          </p:nvPr>
        </p:nvGraphicFramePr>
        <p:xfrm>
          <a:off x="455384" y="1775072"/>
          <a:ext cx="3657600" cy="3936300"/>
        </p:xfrm>
        <a:graphic>
          <a:graphicData uri="http://schemas.openxmlformats.org/drawingml/2006/table">
            <a:tbl>
              <a:tblPr firstRow="1" bandRow="1">
                <a:tableStyleId>{5C22544A-7EE6-4342-B048-85BDC9FD1C3A}</a:tableStyleId>
              </a:tblPr>
              <a:tblGrid>
                <a:gridCol w="243840">
                  <a:extLst>
                    <a:ext uri="{9D8B030D-6E8A-4147-A177-3AD203B41FA5}">
                      <a16:colId xmlns:a16="http://schemas.microsoft.com/office/drawing/2014/main" xmlns="" val="20000"/>
                    </a:ext>
                  </a:extLst>
                </a:gridCol>
                <a:gridCol w="243840">
                  <a:extLst>
                    <a:ext uri="{9D8B030D-6E8A-4147-A177-3AD203B41FA5}">
                      <a16:colId xmlns:a16="http://schemas.microsoft.com/office/drawing/2014/main" xmlns="" val="20001"/>
                    </a:ext>
                  </a:extLst>
                </a:gridCol>
                <a:gridCol w="243840">
                  <a:extLst>
                    <a:ext uri="{9D8B030D-6E8A-4147-A177-3AD203B41FA5}">
                      <a16:colId xmlns:a16="http://schemas.microsoft.com/office/drawing/2014/main" xmlns="" val="20002"/>
                    </a:ext>
                  </a:extLst>
                </a:gridCol>
                <a:gridCol w="243840">
                  <a:extLst>
                    <a:ext uri="{9D8B030D-6E8A-4147-A177-3AD203B41FA5}">
                      <a16:colId xmlns:a16="http://schemas.microsoft.com/office/drawing/2014/main" xmlns="" val="20003"/>
                    </a:ext>
                  </a:extLst>
                </a:gridCol>
                <a:gridCol w="243840">
                  <a:extLst>
                    <a:ext uri="{9D8B030D-6E8A-4147-A177-3AD203B41FA5}">
                      <a16:colId xmlns:a16="http://schemas.microsoft.com/office/drawing/2014/main" xmlns="" val="20004"/>
                    </a:ext>
                  </a:extLst>
                </a:gridCol>
                <a:gridCol w="243840">
                  <a:extLst>
                    <a:ext uri="{9D8B030D-6E8A-4147-A177-3AD203B41FA5}">
                      <a16:colId xmlns:a16="http://schemas.microsoft.com/office/drawing/2014/main" xmlns="" val="20005"/>
                    </a:ext>
                  </a:extLst>
                </a:gridCol>
                <a:gridCol w="243840">
                  <a:extLst>
                    <a:ext uri="{9D8B030D-6E8A-4147-A177-3AD203B41FA5}">
                      <a16:colId xmlns:a16="http://schemas.microsoft.com/office/drawing/2014/main" xmlns="" val="20006"/>
                    </a:ext>
                  </a:extLst>
                </a:gridCol>
                <a:gridCol w="243840">
                  <a:extLst>
                    <a:ext uri="{9D8B030D-6E8A-4147-A177-3AD203B41FA5}">
                      <a16:colId xmlns:a16="http://schemas.microsoft.com/office/drawing/2014/main" xmlns="" val="20007"/>
                    </a:ext>
                  </a:extLst>
                </a:gridCol>
                <a:gridCol w="243840">
                  <a:extLst>
                    <a:ext uri="{9D8B030D-6E8A-4147-A177-3AD203B41FA5}">
                      <a16:colId xmlns:a16="http://schemas.microsoft.com/office/drawing/2014/main" xmlns="" val="20008"/>
                    </a:ext>
                  </a:extLst>
                </a:gridCol>
                <a:gridCol w="243840">
                  <a:extLst>
                    <a:ext uri="{9D8B030D-6E8A-4147-A177-3AD203B41FA5}">
                      <a16:colId xmlns:a16="http://schemas.microsoft.com/office/drawing/2014/main" xmlns="" val="20009"/>
                    </a:ext>
                  </a:extLst>
                </a:gridCol>
                <a:gridCol w="243840">
                  <a:extLst>
                    <a:ext uri="{9D8B030D-6E8A-4147-A177-3AD203B41FA5}">
                      <a16:colId xmlns:a16="http://schemas.microsoft.com/office/drawing/2014/main" xmlns="" val="20010"/>
                    </a:ext>
                  </a:extLst>
                </a:gridCol>
                <a:gridCol w="243840">
                  <a:extLst>
                    <a:ext uri="{9D8B030D-6E8A-4147-A177-3AD203B41FA5}">
                      <a16:colId xmlns:a16="http://schemas.microsoft.com/office/drawing/2014/main" xmlns="" val="20011"/>
                    </a:ext>
                  </a:extLst>
                </a:gridCol>
                <a:gridCol w="243840">
                  <a:extLst>
                    <a:ext uri="{9D8B030D-6E8A-4147-A177-3AD203B41FA5}">
                      <a16:colId xmlns:a16="http://schemas.microsoft.com/office/drawing/2014/main" xmlns="" val="20012"/>
                    </a:ext>
                  </a:extLst>
                </a:gridCol>
                <a:gridCol w="243840">
                  <a:extLst>
                    <a:ext uri="{9D8B030D-6E8A-4147-A177-3AD203B41FA5}">
                      <a16:colId xmlns:a16="http://schemas.microsoft.com/office/drawing/2014/main" xmlns="" val="20013"/>
                    </a:ext>
                  </a:extLst>
                </a:gridCol>
                <a:gridCol w="243840">
                  <a:extLst>
                    <a:ext uri="{9D8B030D-6E8A-4147-A177-3AD203B41FA5}">
                      <a16:colId xmlns:a16="http://schemas.microsoft.com/office/drawing/2014/main" xmlns="" val="20014"/>
                    </a:ext>
                  </a:extLst>
                </a:gridCol>
              </a:tblGrid>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5"/>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6"/>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7"/>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8"/>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9"/>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1"/>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14"/>
                  </a:ext>
                </a:extLst>
              </a:tr>
            </a:tbl>
          </a:graphicData>
        </a:graphic>
      </p:graphicFrame>
      <p:sp>
        <p:nvSpPr>
          <p:cNvPr id="6" name="Rectangle 5"/>
          <p:cNvSpPr/>
          <p:nvPr/>
        </p:nvSpPr>
        <p:spPr>
          <a:xfrm>
            <a:off x="1660941" y="2815915"/>
            <a:ext cx="735182" cy="7938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8807" y="3041134"/>
            <a:ext cx="1253869" cy="369332"/>
          </a:xfrm>
          <a:prstGeom prst="rect">
            <a:avLst/>
          </a:prstGeom>
          <a:solidFill>
            <a:schemeClr val="bg1"/>
          </a:solidFill>
        </p:spPr>
        <p:txBody>
          <a:bodyPr wrap="none" rtlCol="0">
            <a:spAutoFit/>
          </a:bodyPr>
          <a:lstStyle/>
          <a:p>
            <a:r>
              <a:rPr lang="en-US" dirty="0">
                <a:solidFill>
                  <a:srgbClr val="0070C0"/>
                </a:solidFill>
              </a:rPr>
              <a:t>x = r-1 : r+1</a:t>
            </a:r>
          </a:p>
        </p:txBody>
      </p:sp>
      <p:sp>
        <p:nvSpPr>
          <p:cNvPr id="8" name="TextBox 7"/>
          <p:cNvSpPr txBox="1"/>
          <p:nvPr/>
        </p:nvSpPr>
        <p:spPr>
          <a:xfrm>
            <a:off x="1413587" y="2136872"/>
            <a:ext cx="1293944" cy="369332"/>
          </a:xfrm>
          <a:prstGeom prst="rect">
            <a:avLst/>
          </a:prstGeom>
          <a:solidFill>
            <a:schemeClr val="bg1"/>
          </a:solidFill>
        </p:spPr>
        <p:txBody>
          <a:bodyPr wrap="none" rtlCol="0">
            <a:spAutoFit/>
          </a:bodyPr>
          <a:lstStyle/>
          <a:p>
            <a:r>
              <a:rPr lang="en-US" dirty="0">
                <a:solidFill>
                  <a:srgbClr val="0070C0"/>
                </a:solidFill>
              </a:rPr>
              <a:t>y = c-1 : c+1</a:t>
            </a:r>
          </a:p>
        </p:txBody>
      </p:sp>
      <p:sp>
        <p:nvSpPr>
          <p:cNvPr id="16" name="TextBox 15"/>
          <p:cNvSpPr txBox="1"/>
          <p:nvPr/>
        </p:nvSpPr>
        <p:spPr>
          <a:xfrm>
            <a:off x="4436940" y="3313655"/>
            <a:ext cx="4242700" cy="369332"/>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88554" y="4019790"/>
            <a:ext cx="3313647" cy="369332"/>
          </a:xfrm>
          <a:prstGeom prst="rect">
            <a:avLst/>
          </a:prstGeom>
          <a:noFill/>
        </p:spPr>
        <p:txBody>
          <a:bodyPr wrap="square" rtlCol="0">
            <a:spAutoFit/>
          </a:bodyPr>
          <a:lstStyle/>
          <a:p>
            <a:r>
              <a:rPr lang="en-US" dirty="0"/>
              <a:t>For x = r-1 : r+1</a:t>
            </a:r>
          </a:p>
        </p:txBody>
      </p:sp>
      <p:sp>
        <p:nvSpPr>
          <p:cNvPr id="18" name="TextBox 17"/>
          <p:cNvSpPr txBox="1"/>
          <p:nvPr/>
        </p:nvSpPr>
        <p:spPr>
          <a:xfrm>
            <a:off x="5780831" y="4774662"/>
            <a:ext cx="2887732" cy="369332"/>
          </a:xfrm>
          <a:prstGeom prst="rect">
            <a:avLst/>
          </a:prstGeom>
          <a:noFill/>
        </p:spPr>
        <p:txBody>
          <a:bodyPr wrap="square" rtlCol="0">
            <a:spAutoFit/>
          </a:bodyPr>
          <a:lstStyle/>
          <a:p>
            <a:r>
              <a:rPr lang="en-US" dirty="0"/>
              <a:t>M(1, 1) = M(1, 1) + </a:t>
            </a:r>
            <a:r>
              <a:rPr lang="en-US" dirty="0" err="1"/>
              <a:t>I</a:t>
            </a:r>
            <a:r>
              <a:rPr lang="en-US" baseline="-25000" dirty="0" err="1"/>
              <a:t>h</a:t>
            </a:r>
            <a:r>
              <a:rPr lang="en-US" dirty="0"/>
              <a:t>(x, y)</a:t>
            </a:r>
            <a:r>
              <a:rPr lang="en-US" baseline="30000" dirty="0"/>
              <a:t>2</a:t>
            </a:r>
            <a:r>
              <a:rPr lang="en-US" dirty="0"/>
              <a:t> </a:t>
            </a:r>
          </a:p>
        </p:txBody>
      </p:sp>
      <p:sp>
        <p:nvSpPr>
          <p:cNvPr id="20" name="TextBox 19"/>
          <p:cNvSpPr txBox="1"/>
          <p:nvPr/>
        </p:nvSpPr>
        <p:spPr>
          <a:xfrm>
            <a:off x="5358458" y="4397226"/>
            <a:ext cx="3325019" cy="369332"/>
          </a:xfrm>
          <a:prstGeom prst="rect">
            <a:avLst/>
          </a:prstGeom>
          <a:noFill/>
        </p:spPr>
        <p:txBody>
          <a:bodyPr wrap="square" rtlCol="0">
            <a:spAutoFit/>
          </a:bodyPr>
          <a:lstStyle/>
          <a:p>
            <a:r>
              <a:rPr lang="en-US" dirty="0"/>
              <a:t>For y = c-1 : c+1</a:t>
            </a:r>
          </a:p>
        </p:txBody>
      </p:sp>
      <p:sp>
        <p:nvSpPr>
          <p:cNvPr id="21" name="TextBox 20"/>
          <p:cNvSpPr txBox="1"/>
          <p:nvPr/>
        </p:nvSpPr>
        <p:spPr>
          <a:xfrm>
            <a:off x="5780831" y="5146865"/>
            <a:ext cx="3340510" cy="369332"/>
          </a:xfrm>
          <a:prstGeom prst="rect">
            <a:avLst/>
          </a:prstGeom>
          <a:noFill/>
        </p:spPr>
        <p:txBody>
          <a:bodyPr wrap="square" rtlCol="0">
            <a:spAutoFit/>
          </a:bodyPr>
          <a:lstStyle/>
          <a:p>
            <a:r>
              <a:rPr lang="en-US" dirty="0"/>
              <a:t>M(1, 2) = ? </a:t>
            </a:r>
          </a:p>
        </p:txBody>
      </p:sp>
      <p:sp>
        <p:nvSpPr>
          <p:cNvPr id="23" name="TextBox 22"/>
          <p:cNvSpPr txBox="1"/>
          <p:nvPr/>
        </p:nvSpPr>
        <p:spPr>
          <a:xfrm>
            <a:off x="4893389" y="3676591"/>
            <a:ext cx="2411558" cy="369332"/>
          </a:xfrm>
          <a:prstGeom prst="rect">
            <a:avLst/>
          </a:prstGeom>
          <a:noFill/>
        </p:spPr>
        <p:txBody>
          <a:bodyPr wrap="none" rtlCol="0">
            <a:spAutoFit/>
          </a:bodyPr>
          <a:lstStyle/>
          <a:p>
            <a:r>
              <a:rPr lang="en-US" dirty="0"/>
              <a:t>Initialize M = zeros(2, 2)</a:t>
            </a:r>
          </a:p>
        </p:txBody>
      </p:sp>
      <p:sp>
        <p:nvSpPr>
          <p:cNvPr id="4" name="TextBox 3">
            <a:extLst>
              <a:ext uri="{FF2B5EF4-FFF2-40B4-BE49-F238E27FC236}">
                <a16:creationId xmlns:a16="http://schemas.microsoft.com/office/drawing/2014/main" xmlns="" id="{57937D11-8FCC-4783-9BC7-EA494FE5CA59}"/>
              </a:ext>
            </a:extLst>
          </p:cNvPr>
          <p:cNvSpPr txBox="1"/>
          <p:nvPr/>
        </p:nvSpPr>
        <p:spPr>
          <a:xfrm>
            <a:off x="2161047" y="3701400"/>
            <a:ext cx="594458" cy="369332"/>
          </a:xfrm>
          <a:prstGeom prst="rect">
            <a:avLst/>
          </a:prstGeom>
          <a:solidFill>
            <a:schemeClr val="bg1"/>
          </a:solidFill>
        </p:spPr>
        <p:txBody>
          <a:bodyPr wrap="none" rtlCol="0">
            <a:spAutoFit/>
          </a:bodyPr>
          <a:lstStyle/>
          <a:p>
            <a:r>
              <a:rPr lang="en-US" dirty="0">
                <a:solidFill>
                  <a:srgbClr val="FF0000"/>
                </a:solidFill>
              </a:rPr>
              <a:t>(r, c)</a:t>
            </a:r>
          </a:p>
        </p:txBody>
      </p:sp>
      <p:sp>
        <p:nvSpPr>
          <p:cNvPr id="25" name="TextBox 24">
            <a:extLst>
              <a:ext uri="{FF2B5EF4-FFF2-40B4-BE49-F238E27FC236}">
                <a16:creationId xmlns:a16="http://schemas.microsoft.com/office/drawing/2014/main" xmlns="" id="{29E427F0-74B3-4F67-A969-E4B2D8A05277}"/>
              </a:ext>
            </a:extLst>
          </p:cNvPr>
          <p:cNvSpPr txBox="1"/>
          <p:nvPr/>
        </p:nvSpPr>
        <p:spPr>
          <a:xfrm>
            <a:off x="4436940" y="1773322"/>
            <a:ext cx="4684401" cy="1200329"/>
          </a:xfrm>
          <a:prstGeom prst="rect">
            <a:avLst/>
          </a:prstGeom>
          <a:noFill/>
        </p:spPr>
        <p:txBody>
          <a:bodyPr wrap="square" rtlCol="0">
            <a:spAutoFit/>
          </a:bodyPr>
          <a:lstStyle/>
          <a:p>
            <a:r>
              <a:rPr lang="en-US" dirty="0"/>
              <a:t>Let   </a:t>
            </a:r>
            <a:r>
              <a:rPr lang="en-US" dirty="0" err="1"/>
              <a:t>I</a:t>
            </a:r>
            <a:r>
              <a:rPr lang="en-US" baseline="-25000" dirty="0" err="1"/>
              <a:t>h</a:t>
            </a:r>
            <a:r>
              <a:rPr lang="en-US" dirty="0"/>
              <a:t> (of size width x height of the image) be the image derivative in the horizontal direction, </a:t>
            </a:r>
          </a:p>
          <a:p>
            <a:r>
              <a:rPr lang="en-US" dirty="0"/>
              <a:t>        </a:t>
            </a:r>
            <a:r>
              <a:rPr lang="en-US" dirty="0" err="1"/>
              <a:t>I</a:t>
            </a:r>
            <a:r>
              <a:rPr lang="en-US" baseline="-25000" dirty="0" err="1"/>
              <a:t>y</a:t>
            </a:r>
            <a:r>
              <a:rPr lang="en-US" dirty="0"/>
              <a:t> be derivative in the vertical direction.            </a:t>
            </a:r>
          </a:p>
          <a:p>
            <a:r>
              <a:rPr lang="en-US" dirty="0"/>
              <a:t>(Both require one correlation op to compute.)</a:t>
            </a:r>
          </a:p>
        </p:txBody>
      </p:sp>
      <p:sp>
        <p:nvSpPr>
          <p:cNvPr id="26" name="TextBox 25">
            <a:extLst>
              <a:ext uri="{FF2B5EF4-FFF2-40B4-BE49-F238E27FC236}">
                <a16:creationId xmlns:a16="http://schemas.microsoft.com/office/drawing/2014/main" xmlns="" id="{B4B08A8A-292E-4D90-9D86-0F912014538F}"/>
              </a:ext>
            </a:extLst>
          </p:cNvPr>
          <p:cNvSpPr txBox="1"/>
          <p:nvPr/>
        </p:nvSpPr>
        <p:spPr>
          <a:xfrm>
            <a:off x="5780831" y="5516197"/>
            <a:ext cx="3340510" cy="369332"/>
          </a:xfrm>
          <a:prstGeom prst="rect">
            <a:avLst/>
          </a:prstGeom>
          <a:noFill/>
        </p:spPr>
        <p:txBody>
          <a:bodyPr wrap="square" rtlCol="0">
            <a:spAutoFit/>
          </a:bodyPr>
          <a:lstStyle/>
          <a:p>
            <a:r>
              <a:rPr lang="en-US" dirty="0"/>
              <a:t>M(2, 1) = ? </a:t>
            </a:r>
          </a:p>
        </p:txBody>
      </p:sp>
      <p:sp>
        <p:nvSpPr>
          <p:cNvPr id="27" name="TextBox 26">
            <a:extLst>
              <a:ext uri="{FF2B5EF4-FFF2-40B4-BE49-F238E27FC236}">
                <a16:creationId xmlns:a16="http://schemas.microsoft.com/office/drawing/2014/main" xmlns="" id="{663620EF-080A-4EC2-BF20-F4DF3B166AC8}"/>
              </a:ext>
            </a:extLst>
          </p:cNvPr>
          <p:cNvSpPr txBox="1"/>
          <p:nvPr/>
        </p:nvSpPr>
        <p:spPr>
          <a:xfrm>
            <a:off x="5780831" y="5902444"/>
            <a:ext cx="3340510" cy="369332"/>
          </a:xfrm>
          <a:prstGeom prst="rect">
            <a:avLst/>
          </a:prstGeom>
          <a:noFill/>
        </p:spPr>
        <p:txBody>
          <a:bodyPr wrap="square" rtlCol="0">
            <a:spAutoFit/>
          </a:bodyPr>
          <a:lstStyle/>
          <a:p>
            <a:r>
              <a:rPr lang="en-US" dirty="0"/>
              <a:t>M(2, 2) = ? </a:t>
            </a:r>
          </a:p>
        </p:txBody>
      </p:sp>
      <p:sp>
        <p:nvSpPr>
          <p:cNvPr id="19" name="TextBox 18">
            <a:extLst>
              <a:ext uri="{FF2B5EF4-FFF2-40B4-BE49-F238E27FC236}">
                <a16:creationId xmlns:a16="http://schemas.microsoft.com/office/drawing/2014/main" xmlns="" id="{97002B4F-6EE9-45F4-86E9-ED9741DA3D37}"/>
              </a:ext>
            </a:extLst>
          </p:cNvPr>
          <p:cNvSpPr txBox="1"/>
          <p:nvPr/>
        </p:nvSpPr>
        <p:spPr>
          <a:xfrm>
            <a:off x="1272438" y="5977694"/>
            <a:ext cx="1777218" cy="369332"/>
          </a:xfrm>
          <a:prstGeom prst="rect">
            <a:avLst/>
          </a:prstGeom>
          <a:noFill/>
        </p:spPr>
        <p:txBody>
          <a:bodyPr wrap="none" rtlCol="0">
            <a:spAutoFit/>
          </a:bodyPr>
          <a:lstStyle/>
          <a:p>
            <a:r>
              <a:rPr lang="en-US" b="1" dirty="0"/>
              <a:t>Your homework!</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48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3"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p:txBody>
          <a:bodyPr/>
          <a:lstStyle/>
          <a:p>
            <a:r>
              <a:rPr lang="en-US" dirty="0"/>
              <a:t>What does the matrix M reveal?</a:t>
            </a:r>
          </a:p>
        </p:txBody>
      </p:sp>
      <p:sp>
        <p:nvSpPr>
          <p:cNvPr id="869379" name="Text Box 3"/>
          <p:cNvSpPr txBox="1">
            <a:spLocks noChangeArrowheads="1"/>
          </p:cNvSpPr>
          <p:nvPr/>
        </p:nvSpPr>
        <p:spPr bwMode="auto">
          <a:xfrm>
            <a:off x="609600" y="1554163"/>
            <a:ext cx="7391400" cy="519112"/>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cs typeface="Arial" pitchFamily="34" charset="0"/>
              </a:rPr>
              <a:t>Since </a:t>
            </a:r>
            <a:r>
              <a:rPr kumimoji="0" lang="en-US" sz="2800" b="0" i="1" u="none" strike="noStrike" kern="0" cap="none" spc="0" normalizeH="0" baseline="0" noProof="0" dirty="0">
                <a:ln>
                  <a:noFill/>
                </a:ln>
                <a:solidFill>
                  <a:srgbClr val="000000"/>
                </a:solidFill>
                <a:effectLst/>
                <a:uLnTx/>
                <a:uFillTx/>
                <a:cs typeface="Arial" pitchFamily="34" charset="0"/>
              </a:rPr>
              <a:t>M</a:t>
            </a:r>
            <a:r>
              <a:rPr kumimoji="0" lang="en-US" sz="2800" b="0" i="0" u="none" strike="noStrike" kern="0" cap="none" spc="0" normalizeH="0" baseline="0" noProof="0" dirty="0">
                <a:ln>
                  <a:noFill/>
                </a:ln>
                <a:solidFill>
                  <a:srgbClr val="000000"/>
                </a:solidFill>
                <a:effectLst/>
                <a:uLnTx/>
                <a:uFillTx/>
                <a:cs typeface="Arial" pitchFamily="34" charset="0"/>
              </a:rPr>
              <a:t> is symmetric, we have</a:t>
            </a:r>
          </a:p>
        </p:txBody>
      </p:sp>
      <p:graphicFrame>
        <p:nvGraphicFramePr>
          <p:cNvPr id="869380" name="Object 4"/>
          <p:cNvGraphicFramePr>
            <a:graphicFrameLocks noChangeAspect="1"/>
          </p:cNvGraphicFramePr>
          <p:nvPr/>
        </p:nvGraphicFramePr>
        <p:xfrm>
          <a:off x="5761038" y="1295400"/>
          <a:ext cx="2987675" cy="1158875"/>
        </p:xfrm>
        <a:graphic>
          <a:graphicData uri="http://schemas.openxmlformats.org/presentationml/2006/ole">
            <mc:AlternateContent xmlns:mc="http://schemas.openxmlformats.org/markup-compatibility/2006">
              <mc:Choice xmlns:v="urn:schemas-microsoft-com:vml" Requires="v">
                <p:oleObj spid="_x0000_s14520" name="Equation" r:id="rId4" imgW="1244600" imgH="482600" progId="Equation.3">
                  <p:embed/>
                </p:oleObj>
              </mc:Choice>
              <mc:Fallback>
                <p:oleObj name="Equation" r:id="rId4" imgW="1244600" imgH="482600" progId="Equation.3">
                  <p:embed/>
                  <p:pic>
                    <p:nvPicPr>
                      <p:cNvPr id="86938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038" y="1295400"/>
                        <a:ext cx="2987675" cy="11588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69395" name="Object 19"/>
          <p:cNvGraphicFramePr>
            <a:graphicFrameLocks noChangeAspect="1"/>
          </p:cNvGraphicFramePr>
          <p:nvPr/>
        </p:nvGraphicFramePr>
        <p:xfrm>
          <a:off x="5730875" y="2759075"/>
          <a:ext cx="1585913" cy="549275"/>
        </p:xfrm>
        <a:graphic>
          <a:graphicData uri="http://schemas.openxmlformats.org/presentationml/2006/ole">
            <mc:AlternateContent xmlns:mc="http://schemas.openxmlformats.org/markup-compatibility/2006">
              <mc:Choice xmlns:v="urn:schemas-microsoft-com:vml" Requires="v">
                <p:oleObj spid="_x0000_s14521" name="Equation" r:id="rId6" imgW="660400" imgH="228600" progId="Equation.3">
                  <p:embed/>
                </p:oleObj>
              </mc:Choice>
              <mc:Fallback>
                <p:oleObj name="Equation" r:id="rId6" imgW="660400" imgH="228600" progId="Equation.3">
                  <p:embed/>
                  <p:pic>
                    <p:nvPicPr>
                      <p:cNvPr id="869395"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0875" y="2759075"/>
                        <a:ext cx="1585913" cy="5492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pSp>
        <p:nvGrpSpPr>
          <p:cNvPr id="2" name="Group 35"/>
          <p:cNvGrpSpPr/>
          <p:nvPr/>
        </p:nvGrpSpPr>
        <p:grpSpPr>
          <a:xfrm>
            <a:off x="1733538" y="2209800"/>
            <a:ext cx="1981200" cy="1981200"/>
            <a:chOff x="3105138" y="3303599"/>
            <a:chExt cx="1981200" cy="1981200"/>
          </a:xfrm>
        </p:grpSpPr>
        <p:pic>
          <p:nvPicPr>
            <p:cNvPr id="24" name="Picture 10" descr="corner"/>
            <p:cNvPicPr>
              <a:picLocks noChangeAspect="1" noChangeArrowheads="1"/>
            </p:cNvPicPr>
            <p:nvPr/>
          </p:nvPicPr>
          <p:blipFill>
            <a:blip r:embed="rId8" cstate="print"/>
            <a:srcRect t="-13333" b="26667"/>
            <a:stretch>
              <a:fillRect/>
            </a:stretch>
          </p:blipFill>
          <p:spPr bwMode="auto">
            <a:xfrm rot="1721913">
              <a:off x="3105138" y="3303599"/>
              <a:ext cx="1981200" cy="1981200"/>
            </a:xfrm>
            <a:prstGeom prst="rect">
              <a:avLst/>
            </a:prstGeom>
            <a:noFill/>
            <a:ln w="9525">
              <a:solidFill>
                <a:schemeClr val="bg1"/>
              </a:solidFill>
              <a:miter lim="800000"/>
              <a:headEnd/>
              <a:tailEnd/>
            </a:ln>
          </p:spPr>
        </p:pic>
        <p:grpSp>
          <p:nvGrpSpPr>
            <p:cNvPr id="3" name="Group 6"/>
            <p:cNvGrpSpPr>
              <a:grpSpLocks/>
            </p:cNvGrpSpPr>
            <p:nvPr/>
          </p:nvGrpSpPr>
          <p:grpSpPr bwMode="auto">
            <a:xfrm rot="1721913">
              <a:off x="3418663" y="3758798"/>
              <a:ext cx="1501775" cy="1504950"/>
              <a:chOff x="2510" y="1968"/>
              <a:chExt cx="946" cy="948"/>
            </a:xfrm>
          </p:grpSpPr>
          <p:sp>
            <p:nvSpPr>
              <p:cNvPr id="26" name="Line 7"/>
              <p:cNvSpPr>
                <a:spLocks noChangeShapeType="1"/>
              </p:cNvSpPr>
              <p:nvPr/>
            </p:nvSpPr>
            <p:spPr bwMode="auto">
              <a:xfrm flipH="1">
                <a:off x="2510" y="234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Line 8"/>
              <p:cNvSpPr>
                <a:spLocks noChangeShapeType="1"/>
              </p:cNvSpPr>
              <p:nvPr/>
            </p:nvSpPr>
            <p:spPr bwMode="auto">
              <a:xfrm flipH="1">
                <a:off x="2510" y="2532"/>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9"/>
              <p:cNvSpPr>
                <a:spLocks noChangeShapeType="1"/>
              </p:cNvSpPr>
              <p:nvPr/>
            </p:nvSpPr>
            <p:spPr bwMode="auto">
              <a:xfrm flipH="1">
                <a:off x="2510" y="2724"/>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0"/>
              <p:cNvSpPr>
                <a:spLocks noChangeShapeType="1"/>
              </p:cNvSpPr>
              <p:nvPr/>
            </p:nvSpPr>
            <p:spPr bwMode="auto">
              <a:xfrm flipH="1">
                <a:off x="2510" y="2916"/>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1"/>
              <p:cNvSpPr>
                <a:spLocks noChangeShapeType="1"/>
              </p:cNvSpPr>
              <p:nvPr/>
            </p:nvSpPr>
            <p:spPr bwMode="auto">
              <a:xfrm rot="5400000" flipH="1">
                <a:off x="2688"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Line 12"/>
              <p:cNvSpPr>
                <a:spLocks noChangeShapeType="1"/>
              </p:cNvSpPr>
              <p:nvPr/>
            </p:nvSpPr>
            <p:spPr bwMode="auto">
              <a:xfrm rot="5400000" flipH="1">
                <a:off x="2880"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Line 13"/>
              <p:cNvSpPr>
                <a:spLocks noChangeShapeType="1"/>
              </p:cNvSpPr>
              <p:nvPr/>
            </p:nvSpPr>
            <p:spPr bwMode="auto">
              <a:xfrm rot="5400000" flipH="1">
                <a:off x="3072"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3" name="Line 14"/>
              <p:cNvSpPr>
                <a:spLocks noChangeShapeType="1"/>
              </p:cNvSpPr>
              <p:nvPr/>
            </p:nvSpPr>
            <p:spPr bwMode="auto">
              <a:xfrm rot="5400000" flipH="1">
                <a:off x="3264"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sp>
        <p:nvSpPr>
          <p:cNvPr id="37" name="TextBox 36"/>
          <p:cNvSpPr txBox="1"/>
          <p:nvPr/>
        </p:nvSpPr>
        <p:spPr>
          <a:xfrm>
            <a:off x="685800" y="4800600"/>
            <a:ext cx="7924800" cy="1384995"/>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The </a:t>
            </a:r>
            <a:r>
              <a:rPr kumimoji="0" lang="en-US" sz="2800" b="0" i="1" u="none" strike="noStrike" kern="0" cap="none" spc="0" normalizeH="0" baseline="0" noProof="0" dirty="0" err="1">
                <a:ln>
                  <a:noFill/>
                </a:ln>
                <a:solidFill>
                  <a:srgbClr val="000000"/>
                </a:solidFill>
                <a:effectLst/>
                <a:uLnTx/>
                <a:uFillTx/>
              </a:rPr>
              <a:t>eigenvalues</a:t>
            </a:r>
            <a:r>
              <a:rPr kumimoji="0" lang="en-US" sz="2800" b="0" i="0" u="none" strike="noStrike" kern="0" cap="none" spc="0" normalizeH="0" baseline="0" noProof="0" dirty="0">
                <a:ln>
                  <a:noFill/>
                </a:ln>
                <a:solidFill>
                  <a:srgbClr val="000000"/>
                </a:solidFill>
                <a:effectLst/>
                <a:uLnTx/>
                <a:uFillTx/>
              </a:rPr>
              <a:t> of </a:t>
            </a:r>
            <a:r>
              <a:rPr kumimoji="0" lang="en-US" sz="2800" b="0" i="1" u="none" strike="noStrike" kern="0" cap="none" spc="0" normalizeH="0" baseline="0" noProof="0" dirty="0">
                <a:ln>
                  <a:noFill/>
                </a:ln>
                <a:solidFill>
                  <a:srgbClr val="000000"/>
                </a:solidFill>
                <a:effectLst/>
                <a:uLnTx/>
                <a:uFillTx/>
              </a:rPr>
              <a:t>M </a:t>
            </a:r>
            <a:r>
              <a:rPr kumimoji="0" lang="en-US" sz="2800" b="0" i="0" u="none" strike="noStrike" kern="0" cap="none" spc="0" normalizeH="0" baseline="0" noProof="0" dirty="0">
                <a:ln>
                  <a:noFill/>
                </a:ln>
                <a:solidFill>
                  <a:srgbClr val="000000"/>
                </a:solidFill>
                <a:effectLst/>
                <a:uLnTx/>
                <a:uFillTx/>
              </a:rPr>
              <a:t>reveal the amount of intensity change in the two principal orthogonal gradient directions in the window.</a:t>
            </a:r>
          </a:p>
        </p:txBody>
      </p:sp>
      <p:sp>
        <p:nvSpPr>
          <p:cNvPr id="20" name="TextBox 19"/>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888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05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525588"/>
            <a:ext cx="43116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5"/>
          <p:cNvSpPr txBox="1">
            <a:spLocks noChangeArrowheads="1"/>
          </p:cNvSpPr>
          <p:nvPr/>
        </p:nvSpPr>
        <p:spPr bwMode="auto">
          <a:xfrm>
            <a:off x="1122363" y="5943600"/>
            <a:ext cx="1946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ＭＳ Ｐゴシック" charset="0"/>
              </a:rPr>
              <a:t>What we see</a:t>
            </a:r>
          </a:p>
        </p:txBody>
      </p:sp>
      <p:sp>
        <p:nvSpPr>
          <p:cNvPr id="45061" name="Text Box 6"/>
          <p:cNvSpPr txBox="1">
            <a:spLocks noChangeArrowheads="1"/>
          </p:cNvSpPr>
          <p:nvPr/>
        </p:nvSpPr>
        <p:spPr bwMode="auto">
          <a:xfrm>
            <a:off x="4900613" y="5943600"/>
            <a:ext cx="32337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charset="0"/>
                <a:ea typeface="ＭＳ Ｐゴシック" charset="0"/>
              </a:rPr>
              <a:t>What a computer sees</a:t>
            </a:r>
          </a:p>
        </p:txBody>
      </p:sp>
      <p:pic>
        <p:nvPicPr>
          <p:cNvPr id="45062" name="Picture 7" descr="U1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539875"/>
            <a:ext cx="3235325" cy="433546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3" name="Text Box 8"/>
          <p:cNvSpPr txBox="1">
            <a:spLocks noChangeArrowheads="1"/>
          </p:cNvSpPr>
          <p:nvPr/>
        </p:nvSpPr>
        <p:spPr bwMode="auto">
          <a:xfrm>
            <a:off x="7315200" y="6477000"/>
            <a:ext cx="17557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ＭＳ Ｐゴシック" charset="0"/>
              </a:rPr>
              <a:t>Source: S. Narasimhan</a:t>
            </a:r>
          </a:p>
        </p:txBody>
      </p:sp>
      <p:sp>
        <p:nvSpPr>
          <p:cNvPr id="9" name="TextBox 8"/>
          <p:cNvSpPr txBox="1"/>
          <p:nvPr/>
        </p:nvSpPr>
        <p:spPr>
          <a:xfrm>
            <a:off x="0" y="6586508"/>
            <a:ext cx="176202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Adapted from S.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Narasimhan</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7" descr="U12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0" r="-8970"/>
          <a:stretch/>
        </p:blipFill>
        <p:spPr bwMode="auto">
          <a:xfrm>
            <a:off x="3885376" y="1539874"/>
            <a:ext cx="3235325" cy="4335463"/>
          </a:xfrm>
          <a:prstGeom prst="rect">
            <a:avLst/>
          </a:prstGeom>
          <a:solidFill>
            <a:schemeClr val="bg1"/>
          </a:solid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8" name="Picture 2" descr="http://i3.mirror.co.uk/incoming/article5749557.ece/ALTERNATES/s1023/A-passenger-train-hangs-from-a-bridge-after-it-derailed-at-Kokrajhar-distric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4171" y="4268745"/>
            <a:ext cx="3889829" cy="258925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457200" y="0"/>
            <a:ext cx="8229600" cy="914400"/>
          </a:xfrm>
        </p:spPr>
        <p:txBody>
          <a:bodyPr/>
          <a:lstStyle/>
          <a:p>
            <a:pPr algn="ctr"/>
            <a:r>
              <a:rPr lang="en-US" dirty="0"/>
              <a:t>An image is a set of pixels…</a:t>
            </a:r>
          </a:p>
        </p:txBody>
      </p:sp>
    </p:spTree>
    <p:extLst>
      <p:ext uri="{BB962C8B-B14F-4D97-AF65-F5344CB8AC3E}">
        <p14:creationId xmlns:p14="http://schemas.microsoft.com/office/powerpoint/2010/main" val="2932909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 response function</a:t>
            </a:r>
          </a:p>
        </p:txBody>
      </p:sp>
      <p:grpSp>
        <p:nvGrpSpPr>
          <p:cNvPr id="3" name="Group 17"/>
          <p:cNvGrpSpPr>
            <a:grpSpLocks/>
          </p:cNvGrpSpPr>
          <p:nvPr/>
        </p:nvGrpSpPr>
        <p:grpSpPr bwMode="auto">
          <a:xfrm>
            <a:off x="6248400" y="1295400"/>
            <a:ext cx="2362200" cy="2779713"/>
            <a:chOff x="480" y="1824"/>
            <a:chExt cx="1488" cy="1751"/>
          </a:xfrm>
        </p:grpSpPr>
        <p:pic>
          <p:nvPicPr>
            <p:cNvPr id="18"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19" name="Text Box 19"/>
            <p:cNvSpPr txBox="1">
              <a:spLocks noChangeArrowheads="1"/>
            </p:cNvSpPr>
            <p:nvPr/>
          </p:nvSpPr>
          <p:spPr bwMode="auto">
            <a:xfrm>
              <a:off x="480" y="3284"/>
              <a:ext cx="129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 region: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20"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1"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5" name="Rectangle 10"/>
          <p:cNvSpPr>
            <a:spLocks noChangeArrowheads="1"/>
          </p:cNvSpPr>
          <p:nvPr/>
        </p:nvSpPr>
        <p:spPr bwMode="auto">
          <a:xfrm>
            <a:off x="6400800" y="4038600"/>
            <a:ext cx="2743200" cy="83099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and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are small</a:t>
            </a:r>
            <a:b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b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grpSp>
        <p:nvGrpSpPr>
          <p:cNvPr id="4" name="Group 4"/>
          <p:cNvGrpSpPr>
            <a:grpSpLocks/>
          </p:cNvGrpSpPr>
          <p:nvPr/>
        </p:nvGrpSpPr>
        <p:grpSpPr bwMode="auto">
          <a:xfrm>
            <a:off x="457200" y="1295400"/>
            <a:ext cx="2438400" cy="2779713"/>
            <a:chOff x="2160" y="1824"/>
            <a:chExt cx="1536" cy="1751"/>
          </a:xfrm>
        </p:grpSpPr>
        <p:pic>
          <p:nvPicPr>
            <p:cNvPr id="5"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6" name="Text Box 6"/>
            <p:cNvSpPr txBox="1">
              <a:spLocks noChangeArrowheads="1"/>
            </p:cNvSpPr>
            <p:nvPr/>
          </p:nvSpPr>
          <p:spPr bwMode="auto">
            <a:xfrm>
              <a:off x="2160" y="3284"/>
              <a:ext cx="153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7"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Rectangle 7"/>
          <p:cNvSpPr>
            <a:spLocks noChangeArrowheads="1"/>
          </p:cNvSpPr>
          <p:nvPr/>
        </p:nvSpPr>
        <p:spPr bwMode="auto">
          <a:xfrm>
            <a:off x="1752600" y="1589116"/>
            <a:ext cx="685800" cy="685800"/>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Rectangle 11"/>
          <p:cNvSpPr>
            <a:spLocks noChangeArrowheads="1"/>
          </p:cNvSpPr>
          <p:nvPr/>
        </p:nvSpPr>
        <p:spPr bwMode="auto">
          <a:xfrm>
            <a:off x="762000" y="4018260"/>
            <a:ext cx="1295400" cy="461665"/>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&gt;&gt;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sp>
        <p:nvSpPr>
          <p:cNvPr id="29" name="Rectangle 12"/>
          <p:cNvSpPr>
            <a:spLocks noChangeArrowheads="1"/>
          </p:cNvSpPr>
          <p:nvPr/>
        </p:nvSpPr>
        <p:spPr bwMode="auto">
          <a:xfrm>
            <a:off x="762000" y="4491335"/>
            <a:ext cx="1295400" cy="461665"/>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&gt;&gt;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grpSp>
        <p:nvGrpSpPr>
          <p:cNvPr id="9" name="Group 9"/>
          <p:cNvGrpSpPr>
            <a:grpSpLocks/>
          </p:cNvGrpSpPr>
          <p:nvPr/>
        </p:nvGrpSpPr>
        <p:grpSpPr bwMode="auto">
          <a:xfrm>
            <a:off x="3352800" y="1295400"/>
            <a:ext cx="2667000" cy="2779713"/>
            <a:chOff x="3792" y="1824"/>
            <a:chExt cx="1680" cy="1751"/>
          </a:xfrm>
        </p:grpSpPr>
        <p:pic>
          <p:nvPicPr>
            <p:cNvPr id="10"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11" name="Text Box 11"/>
            <p:cNvSpPr txBox="1">
              <a:spLocks noChangeArrowheads="1"/>
            </p:cNvSpPr>
            <p:nvPr/>
          </p:nvSpPr>
          <p:spPr bwMode="auto">
            <a:xfrm>
              <a:off x="3936" y="3284"/>
              <a:ext cx="153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12" name="Rectangle 12"/>
            <p:cNvSpPr>
              <a:spLocks noChangeArrowheads="1"/>
            </p:cNvSpPr>
            <p:nvPr/>
          </p:nvSpPr>
          <p:spPr bwMode="auto">
            <a:xfrm>
              <a:off x="4224" y="201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Line 13"/>
            <p:cNvSpPr>
              <a:spLocks noChangeShapeType="1"/>
            </p:cNvSpPr>
            <p:nvPr/>
          </p:nvSpPr>
          <p:spPr bwMode="auto">
            <a:xfrm flipH="1">
              <a:off x="4080" y="2448"/>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Line 14"/>
            <p:cNvSpPr>
              <a:spLocks noChangeShapeType="1"/>
            </p:cNvSpPr>
            <p:nvPr/>
          </p:nvSpPr>
          <p:spPr bwMode="auto">
            <a:xfrm flipH="1" flipV="1">
              <a:off x="4080" y="1872"/>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Line 15"/>
            <p:cNvSpPr>
              <a:spLocks noChangeShapeType="1"/>
            </p:cNvSpPr>
            <p:nvPr/>
          </p:nvSpPr>
          <p:spPr bwMode="auto">
            <a:xfrm>
              <a:off x="4656" y="244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Line 16"/>
            <p:cNvSpPr>
              <a:spLocks noChangeShapeType="1"/>
            </p:cNvSpPr>
            <p:nvPr/>
          </p:nvSpPr>
          <p:spPr bwMode="auto">
            <a:xfrm flipV="1">
              <a:off x="4656" y="1872"/>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0" name="Rectangle 9"/>
          <p:cNvSpPr>
            <a:spLocks noChangeArrowheads="1"/>
          </p:cNvSpPr>
          <p:nvPr/>
        </p:nvSpPr>
        <p:spPr bwMode="auto">
          <a:xfrm>
            <a:off x="3124200" y="4045803"/>
            <a:ext cx="3581400" cy="83099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and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are large,</a:t>
            </a:r>
            <a:b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b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 </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sp>
        <p:nvSpPr>
          <p:cNvPr id="31" name="TextBox 30"/>
          <p:cNvSpPr txBox="1"/>
          <p:nvPr/>
        </p:nvSpPr>
        <p:spPr>
          <a:xfrm>
            <a:off x="0" y="6593765"/>
            <a:ext cx="336021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r>
              <a:rPr kumimoji="0" lang="en-US" sz="1050" b="0" i="0" u="none" strike="noStrike" kern="0" cap="none" spc="0" normalizeH="0" baseline="0" noProof="0" dirty="0">
                <a:ln>
                  <a:noFill/>
                </a:ln>
                <a:solidFill>
                  <a:srgbClr val="000000"/>
                </a:solidFill>
                <a:effectLst/>
                <a:uLnTx/>
                <a:uFillTx/>
              </a:rPr>
              <a:t>, K. </a:t>
            </a:r>
            <a:r>
              <a:rPr kumimoji="0" lang="en-US" sz="1050" b="0" i="0" u="none" strike="noStrike" kern="0" cap="none" spc="0" normalizeH="0" baseline="0" noProof="0" dirty="0" err="1">
                <a:ln>
                  <a:noFill/>
                </a:ln>
                <a:solidFill>
                  <a:srgbClr val="000000"/>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32" name="Line 8"/>
          <p:cNvSpPr>
            <a:spLocks noChangeShapeType="1"/>
          </p:cNvSpPr>
          <p:nvPr/>
        </p:nvSpPr>
        <p:spPr bwMode="auto">
          <a:xfrm rot="16200000" flipV="1">
            <a:off x="2057400" y="1150938"/>
            <a:ext cx="0" cy="533400"/>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0056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rIns="132080"/>
          <a:lstStyle/>
          <a:p>
            <a:r>
              <a:rPr lang="en-US"/>
              <a:t>Harris Detector: Mathematics</a:t>
            </a:r>
          </a:p>
        </p:txBody>
      </p:sp>
      <p:sp>
        <p:nvSpPr>
          <p:cNvPr id="51202" name="Rectangle 2"/>
          <p:cNvSpPr>
            <a:spLocks/>
          </p:cNvSpPr>
          <p:nvPr/>
        </p:nvSpPr>
        <p:spPr bwMode="auto">
          <a:xfrm>
            <a:off x="381000" y="1766888"/>
            <a:ext cx="4419600" cy="495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60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ea typeface="ＭＳ Ｐゴシック" charset="0"/>
                <a:cs typeface="Times New Roman" charset="0"/>
              </a:rPr>
              <a:t>Measure of corner response:</a:t>
            </a:r>
          </a:p>
        </p:txBody>
      </p:sp>
      <p:grpSp>
        <p:nvGrpSpPr>
          <p:cNvPr id="2" name="Group 5"/>
          <p:cNvGrpSpPr>
            <a:grpSpLocks/>
          </p:cNvGrpSpPr>
          <p:nvPr/>
        </p:nvGrpSpPr>
        <p:grpSpPr bwMode="auto">
          <a:xfrm>
            <a:off x="2209800" y="2514600"/>
            <a:ext cx="3848100" cy="698500"/>
            <a:chOff x="0" y="0"/>
            <a:chExt cx="2424" cy="440"/>
          </a:xfrm>
        </p:grpSpPr>
        <p:sp>
          <p:nvSpPr>
            <p:cNvPr id="51203" name="Rectangle 3"/>
            <p:cNvSpPr>
              <a:spLocks/>
            </p:cNvSpPr>
            <p:nvPr/>
          </p:nvSpPr>
          <p:spPr bwMode="auto">
            <a:xfrm>
              <a:off x="0" y="0"/>
              <a:ext cx="2424" cy="44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51204"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24" cy="44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grpSp>
        <p:nvGrpSpPr>
          <p:cNvPr id="3" name="Group 8"/>
          <p:cNvGrpSpPr>
            <a:grpSpLocks/>
          </p:cNvGrpSpPr>
          <p:nvPr/>
        </p:nvGrpSpPr>
        <p:grpSpPr bwMode="auto">
          <a:xfrm>
            <a:off x="2806700" y="3670300"/>
            <a:ext cx="2671763" cy="1143000"/>
            <a:chOff x="0" y="0"/>
            <a:chExt cx="1683" cy="720"/>
          </a:xfrm>
        </p:grpSpPr>
        <p:sp>
          <p:nvSpPr>
            <p:cNvPr id="51206" name="Rectangle 6"/>
            <p:cNvSpPr>
              <a:spLocks/>
            </p:cNvSpPr>
            <p:nvPr/>
          </p:nvSpPr>
          <p:spPr bwMode="auto">
            <a:xfrm>
              <a:off x="0" y="0"/>
              <a:ext cx="1683" cy="72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51207"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83" cy="7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51209" name="Rectangle 9"/>
          <p:cNvSpPr>
            <a:spLocks/>
          </p:cNvSpPr>
          <p:nvPr/>
        </p:nvSpPr>
        <p:spPr bwMode="auto">
          <a:xfrm>
            <a:off x="1916113" y="5283200"/>
            <a:ext cx="4821237" cy="431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a:t>
            </a:r>
            <a:r>
              <a:rPr kumimoji="0" lang="en-US" sz="1800" b="0" i="0" u="none" strike="noStrike" kern="0" cap="none" spc="0" normalizeH="0" baseline="0" noProof="0">
                <a:ln>
                  <a:noFill/>
                </a:ln>
                <a:solidFill>
                  <a:prstClr val="black"/>
                </a:solidFill>
                <a:effectLst/>
                <a:uLnTx/>
                <a:uFillTx/>
                <a:latin typeface="Times New Roman Italic" charset="0"/>
                <a:ea typeface="ＭＳ Ｐゴシック" charset="0"/>
                <a:cs typeface="Times New Roman Italic" charset="0"/>
                <a:sym typeface="Times New Roman Italic" charset="0"/>
              </a:rPr>
              <a:t>k</a:t>
            </a: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 – empirical constant, </a:t>
            </a:r>
            <a:r>
              <a:rPr kumimoji="0" lang="en-US" sz="1800" b="0" i="0" u="none" strike="noStrike" kern="0" cap="none" spc="0" normalizeH="0" baseline="0" noProof="0">
                <a:ln>
                  <a:noFill/>
                </a:ln>
                <a:solidFill>
                  <a:prstClr val="black"/>
                </a:solidFill>
                <a:effectLst/>
                <a:uLnTx/>
                <a:uFillTx/>
                <a:latin typeface="Times New Roman Italic" charset="0"/>
                <a:ea typeface="ＭＳ Ｐゴシック" charset="0"/>
                <a:cs typeface="Times New Roman Italic" charset="0"/>
                <a:sym typeface="Times New Roman Italic" charset="0"/>
              </a:rPr>
              <a:t>k </a:t>
            </a: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 0.04-0.06)</a:t>
            </a:r>
          </a:p>
        </p:txBody>
      </p:sp>
      <p:sp>
        <p:nvSpPr>
          <p:cNvPr id="12" name="TextBox 11"/>
          <p:cNvSpPr txBox="1"/>
          <p:nvPr/>
        </p:nvSpPr>
        <p:spPr>
          <a:xfrm>
            <a:off x="0" y="6601022"/>
            <a:ext cx="140615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5660571" y="3744686"/>
            <a:ext cx="2437590" cy="369332"/>
          </a:xfrm>
          <a:prstGeom prst="rect">
            <a:avLst/>
          </a:prstGeom>
          <a:noFill/>
        </p:spPr>
        <p:txBody>
          <a:bodyPr wrap="none" rtlCol="0">
            <a:spAutoFit/>
          </a:bodyPr>
          <a:lstStyle/>
          <a:p>
            <a:r>
              <a:rPr lang="en-US" dirty="0"/>
              <a:t>Because M is symmetric</a:t>
            </a:r>
          </a:p>
        </p:txBody>
      </p:sp>
    </p:spTree>
    <p:extLst>
      <p:ext uri="{BB962C8B-B14F-4D97-AF65-F5344CB8AC3E}">
        <p14:creationId xmlns:p14="http://schemas.microsoft.com/office/powerpoint/2010/main" val="12743981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ln/>
        </p:spPr>
        <p:txBody>
          <a:bodyPr rIns="132080">
            <a:normAutofit/>
          </a:bodyPr>
          <a:lstStyle/>
          <a:p>
            <a:r>
              <a:rPr lang="en-US" dirty="0"/>
              <a:t>Harris Detector: Algorithm</a:t>
            </a:r>
          </a:p>
        </p:txBody>
      </p:sp>
      <p:sp>
        <p:nvSpPr>
          <p:cNvPr id="54274" name="Rectangle 2"/>
          <p:cNvSpPr>
            <a:spLocks noGrp="1" noChangeArrowheads="1"/>
          </p:cNvSpPr>
          <p:nvPr>
            <p:ph idx="1"/>
          </p:nvPr>
        </p:nvSpPr>
        <p:spPr>
          <a:xfrm>
            <a:off x="457200" y="1600199"/>
            <a:ext cx="8229600" cy="5121275"/>
          </a:xfrm>
          <a:ln/>
        </p:spPr>
        <p:txBody>
          <a:bodyPr rIns="132080">
            <a:normAutofit fontScale="92500" lnSpcReduction="10000"/>
          </a:bodyPr>
          <a:lstStyle/>
          <a:p>
            <a:r>
              <a:rPr lang="en-US" sz="2900" dirty="0"/>
              <a:t>Compute image gradients </a:t>
            </a:r>
            <a:r>
              <a:rPr lang="en-US" sz="2900" i="1" dirty="0" err="1"/>
              <a:t>I</a:t>
            </a:r>
            <a:r>
              <a:rPr lang="en-US" sz="2900" i="1" baseline="-6000" dirty="0" err="1"/>
              <a:t>h</a:t>
            </a:r>
            <a:r>
              <a:rPr lang="en-US" sz="2900" dirty="0"/>
              <a:t> and </a:t>
            </a:r>
            <a:r>
              <a:rPr lang="en-US" sz="2900" i="1" dirty="0"/>
              <a:t>I</a:t>
            </a:r>
            <a:r>
              <a:rPr lang="en-US" sz="2900" i="1" baseline="-6000" dirty="0"/>
              <a:t>v</a:t>
            </a:r>
            <a:r>
              <a:rPr lang="en-US" sz="2900" dirty="0"/>
              <a:t> for all pixels</a:t>
            </a:r>
          </a:p>
          <a:p>
            <a:r>
              <a:rPr lang="en-US" sz="2900" dirty="0"/>
              <a:t>For each pixel</a:t>
            </a:r>
          </a:p>
          <a:p>
            <a:pPr marL="782638" lvl="1"/>
            <a:r>
              <a:rPr lang="en-US" dirty="0"/>
              <a:t>Compute </a:t>
            </a:r>
            <a:br>
              <a:rPr lang="en-US" dirty="0"/>
            </a:br>
            <a:r>
              <a:rPr lang="en-US" dirty="0"/>
              <a:t/>
            </a:r>
            <a:br>
              <a:rPr lang="en-US" dirty="0"/>
            </a:br>
            <a:r>
              <a:rPr lang="en-US" dirty="0"/>
              <a:t>by looping over neighbors x, y </a:t>
            </a:r>
          </a:p>
          <a:p>
            <a:pPr marL="782638" lvl="1">
              <a:buNone/>
            </a:pPr>
            <a:endParaRPr lang="en-US" sz="1400" dirty="0"/>
          </a:p>
          <a:p>
            <a:pPr marL="782638" lvl="1"/>
            <a:r>
              <a:rPr lang="en-US" dirty="0"/>
              <a:t>compute</a:t>
            </a:r>
          </a:p>
          <a:p>
            <a:pPr marL="782638" lvl="1"/>
            <a:endParaRPr lang="en-US" dirty="0"/>
          </a:p>
          <a:p>
            <a:r>
              <a:rPr lang="en-US" sz="2900" dirty="0"/>
              <a:t>Find points with large corner response function  </a:t>
            </a:r>
            <a:r>
              <a:rPr lang="en-US" sz="2900" dirty="0">
                <a:latin typeface="Times New Roman Italic" charset="0"/>
                <a:cs typeface="Times New Roman Italic" charset="0"/>
                <a:sym typeface="Times New Roman Italic" charset="0"/>
              </a:rPr>
              <a:t>R</a:t>
            </a:r>
            <a:r>
              <a:rPr lang="en-US" sz="2900" dirty="0"/>
              <a:t>      (</a:t>
            </a:r>
            <a:r>
              <a:rPr lang="en-US" sz="2900" dirty="0">
                <a:latin typeface="Times New Roman Italic" charset="0"/>
                <a:cs typeface="Times New Roman Italic" charset="0"/>
                <a:sym typeface="Times New Roman Italic" charset="0"/>
              </a:rPr>
              <a:t>R </a:t>
            </a:r>
            <a:r>
              <a:rPr lang="en-US" sz="2900" dirty="0"/>
              <a:t>&gt; threshold)</a:t>
            </a:r>
          </a:p>
          <a:p>
            <a:r>
              <a:rPr lang="en-US" sz="2900" dirty="0"/>
              <a:t>Non-max suppression: Take the points of locally maximum </a:t>
            </a:r>
            <a:r>
              <a:rPr lang="en-US" sz="2900" dirty="0">
                <a:latin typeface="Times New Roman Italic" charset="0"/>
                <a:cs typeface="Times New Roman Italic" charset="0"/>
                <a:sym typeface="Times New Roman Italic" charset="0"/>
              </a:rPr>
              <a:t>R </a:t>
            </a:r>
            <a:r>
              <a:rPr lang="en-US" sz="2900" dirty="0"/>
              <a:t>as the detected feature points </a:t>
            </a:r>
            <a:r>
              <a:rPr lang="en-US" sz="1800" dirty="0"/>
              <a:t>(i.e., pixels where R is bigger than for all the 4 or 8 neighbors)</a:t>
            </a:r>
          </a:p>
        </p:txBody>
      </p:sp>
      <p:grpSp>
        <p:nvGrpSpPr>
          <p:cNvPr id="3" name="Group 9"/>
          <p:cNvGrpSpPr>
            <a:grpSpLocks/>
          </p:cNvGrpSpPr>
          <p:nvPr/>
        </p:nvGrpSpPr>
        <p:grpSpPr bwMode="auto">
          <a:xfrm>
            <a:off x="2971800" y="3763068"/>
            <a:ext cx="3351213" cy="596900"/>
            <a:chOff x="0" y="0"/>
            <a:chExt cx="2111" cy="376"/>
          </a:xfrm>
        </p:grpSpPr>
        <p:sp>
          <p:nvSpPr>
            <p:cNvPr id="54279" name="Rectangle 7"/>
            <p:cNvSpPr>
              <a:spLocks/>
            </p:cNvSpPr>
            <p:nvPr/>
          </p:nvSpPr>
          <p:spPr bwMode="auto">
            <a:xfrm>
              <a:off x="0" y="0"/>
              <a:ext cx="2111" cy="376"/>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54280" name="Picture 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11" cy="3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grpSp>
      <p:sp>
        <p:nvSpPr>
          <p:cNvPr id="14" name="TextBox 13"/>
          <p:cNvSpPr txBox="1"/>
          <p:nvPr/>
        </p:nvSpPr>
        <p:spPr>
          <a:xfrm>
            <a:off x="0" y="6601022"/>
            <a:ext cx="14061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D. </a:t>
            </a:r>
            <a:r>
              <a:rPr kumimoji="0" lang="en-US" sz="1050" b="0" i="0" u="none" strike="noStrike" kern="0" cap="none" spc="0" normalizeH="0" baseline="0" noProof="0" dirty="0" err="1">
                <a:ln>
                  <a:noFill/>
                </a:ln>
                <a:solidFill>
                  <a:srgbClr val="000000"/>
                </a:solidFill>
                <a:effectLst/>
                <a:uLnTx/>
                <a:uFillTx/>
                <a:latin typeface="Calibri"/>
                <a:ea typeface="+mn-ea"/>
                <a:cs typeface="+mn-cs"/>
              </a:rPr>
              <a:t>Frolova</a:t>
            </a:r>
            <a:r>
              <a:rPr kumimoji="0" lang="en-US" sz="1050" b="0" i="0" u="none" strike="noStrike" kern="0" cap="none" spc="0" normalizeH="0" baseline="0" noProof="0" dirty="0">
                <a:ln>
                  <a:noFill/>
                </a:ln>
                <a:solidFill>
                  <a:srgbClr val="000000"/>
                </a:solidFill>
                <a:effectLst/>
                <a:uLnTx/>
                <a:uFillTx/>
                <a:latin typeface="Calibri"/>
                <a:ea typeface="+mn-ea"/>
                <a:cs typeface="+mn-cs"/>
              </a:rPr>
              <a:t>,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Simakov</a:t>
            </a:r>
            <a:endParaRPr kumimoji="0" lang="en-US" sz="1050" b="0" i="0" u="none" strike="noStrike" kern="0" cap="none" spc="0" normalizeH="0" baseline="0" noProof="0" dirty="0">
              <a:ln>
                <a:noFill/>
              </a:ln>
              <a:solidFill>
                <a:prstClr val="black"/>
              </a:solidFill>
              <a:effectLst/>
              <a:uLnTx/>
              <a:uFillTx/>
              <a:latin typeface="Calibri"/>
              <a:ea typeface="+mn-ea"/>
              <a:cs typeface="+mn-cs"/>
            </a:endParaRPr>
          </a:p>
        </p:txBody>
      </p:sp>
      <p:sp>
        <p:nvSpPr>
          <p:cNvPr id="15" name="Text Box 6"/>
          <p:cNvSpPr txBox="1">
            <a:spLocks noChangeArrowheads="1"/>
          </p:cNvSpPr>
          <p:nvPr/>
        </p:nvSpPr>
        <p:spPr bwMode="auto">
          <a:xfrm>
            <a:off x="4074886" y="4404344"/>
            <a:ext cx="3668713" cy="36988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k</a:t>
            </a: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:empirical constant, </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k </a:t>
            </a: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0.04-0.06)</a:t>
            </a:r>
            <a:endParaRPr kumimoji="0" lang="ru-RU"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25" name="Group 24">
            <a:extLst>
              <a:ext uri="{FF2B5EF4-FFF2-40B4-BE49-F238E27FC236}">
                <a16:creationId xmlns:a16="http://schemas.microsoft.com/office/drawing/2014/main" xmlns="" id="{4E2A9716-EFC1-4EC7-A24C-CDCCF6DF8ADC}"/>
              </a:ext>
            </a:extLst>
          </p:cNvPr>
          <p:cNvGrpSpPr/>
          <p:nvPr/>
        </p:nvGrpSpPr>
        <p:grpSpPr>
          <a:xfrm>
            <a:off x="2971799" y="2027583"/>
            <a:ext cx="2954237" cy="1124632"/>
            <a:chOff x="3293303" y="4800600"/>
            <a:chExt cx="3336098" cy="1270000"/>
          </a:xfrm>
        </p:grpSpPr>
        <p:grpSp>
          <p:nvGrpSpPr>
            <p:cNvPr id="26" name="Group 25">
              <a:extLst>
                <a:ext uri="{FF2B5EF4-FFF2-40B4-BE49-F238E27FC236}">
                  <a16:creationId xmlns:a16="http://schemas.microsoft.com/office/drawing/2014/main" xmlns="" id="{F1FE61C9-B5C6-4EAF-BF81-94B2FBC568EE}"/>
                </a:ext>
              </a:extLst>
            </p:cNvPr>
            <p:cNvGrpSpPr/>
            <p:nvPr/>
          </p:nvGrpSpPr>
          <p:grpSpPr>
            <a:xfrm>
              <a:off x="3294063" y="4800600"/>
              <a:ext cx="3335338" cy="1270000"/>
              <a:chOff x="3294063" y="4800600"/>
              <a:chExt cx="3335338" cy="1270000"/>
            </a:xfrm>
          </p:grpSpPr>
          <p:grpSp>
            <p:nvGrpSpPr>
              <p:cNvPr id="28" name="Group 8">
                <a:extLst>
                  <a:ext uri="{FF2B5EF4-FFF2-40B4-BE49-F238E27FC236}">
                    <a16:creationId xmlns:a16="http://schemas.microsoft.com/office/drawing/2014/main" xmlns="" id="{299F351C-0660-40E8-854C-363413F407CF}"/>
                  </a:ext>
                </a:extLst>
              </p:cNvPr>
              <p:cNvGrpSpPr>
                <a:grpSpLocks/>
              </p:cNvGrpSpPr>
              <p:nvPr/>
            </p:nvGrpSpPr>
            <p:grpSpPr bwMode="auto">
              <a:xfrm>
                <a:off x="3294063" y="4800600"/>
                <a:ext cx="3335338" cy="1270000"/>
                <a:chOff x="685" y="0"/>
                <a:chExt cx="2101" cy="800"/>
              </a:xfrm>
            </p:grpSpPr>
            <p:sp>
              <p:nvSpPr>
                <p:cNvPr id="35" name="Rectangle 6">
                  <a:extLst>
                    <a:ext uri="{FF2B5EF4-FFF2-40B4-BE49-F238E27FC236}">
                      <a16:creationId xmlns:a16="http://schemas.microsoft.com/office/drawing/2014/main" xmlns="" id="{A93B1D8E-F07C-4AC1-B7C5-F4A464881DB9}"/>
                    </a:ext>
                  </a:extLst>
                </p:cNvPr>
                <p:cNvSpPr>
                  <a:spLocks/>
                </p:cNvSpPr>
                <p:nvPr/>
              </p:nvSpPr>
              <p:spPr bwMode="auto">
                <a:xfrm>
                  <a:off x="685" y="0"/>
                  <a:ext cx="2101" cy="80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6" name="Picture 7">
                  <a:extLst>
                    <a:ext uri="{FF2B5EF4-FFF2-40B4-BE49-F238E27FC236}">
                      <a16:creationId xmlns:a16="http://schemas.microsoft.com/office/drawing/2014/main" xmlns="" id="{0B49F9E1-852F-4F6F-A982-429BC5FD742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53482"/>
                <a:stretch/>
              </p:blipFill>
              <p:spPr bwMode="auto">
                <a:xfrm>
                  <a:off x="1490" y="0"/>
                  <a:ext cx="1296" cy="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grpSp>
          <p:sp>
            <p:nvSpPr>
              <p:cNvPr id="29" name="Rectangle 28">
                <a:extLst>
                  <a:ext uri="{FF2B5EF4-FFF2-40B4-BE49-F238E27FC236}">
                    <a16:creationId xmlns:a16="http://schemas.microsoft.com/office/drawing/2014/main" xmlns="" id="{1F8BBB1C-6C15-42DD-A425-F8499B4933DD}"/>
                  </a:ext>
                </a:extLst>
              </p:cNvPr>
              <p:cNvSpPr/>
              <p:nvPr/>
            </p:nvSpPr>
            <p:spPr>
              <a:xfrm>
                <a:off x="5050970"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0" name="Rectangle 29">
                <a:extLst>
                  <a:ext uri="{FF2B5EF4-FFF2-40B4-BE49-F238E27FC236}">
                    <a16:creationId xmlns:a16="http://schemas.microsoft.com/office/drawing/2014/main" xmlns="" id="{01E1BAD1-0A3A-4CBC-852C-C84A01BC0804}"/>
                  </a:ext>
                </a:extLst>
              </p:cNvPr>
              <p:cNvSpPr/>
              <p:nvPr/>
            </p:nvSpPr>
            <p:spPr>
              <a:xfrm>
                <a:off x="5892799"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1" name="Rectangle 30">
                <a:extLst>
                  <a:ext uri="{FF2B5EF4-FFF2-40B4-BE49-F238E27FC236}">
                    <a16:creationId xmlns:a16="http://schemas.microsoft.com/office/drawing/2014/main" xmlns="" id="{495F41E9-5B7C-46BC-85BB-023BC9391F65}"/>
                  </a:ext>
                </a:extLst>
              </p:cNvPr>
              <p:cNvSpPr/>
              <p:nvPr/>
            </p:nvSpPr>
            <p:spPr>
              <a:xfrm>
                <a:off x="6173106"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32" name="Rectangle 31">
                <a:extLst>
                  <a:ext uri="{FF2B5EF4-FFF2-40B4-BE49-F238E27FC236}">
                    <a16:creationId xmlns:a16="http://schemas.microsoft.com/office/drawing/2014/main" xmlns="" id="{9934BE30-2BF8-4438-85B0-00E2BA342220}"/>
                  </a:ext>
                </a:extLst>
              </p:cNvPr>
              <p:cNvSpPr/>
              <p:nvPr/>
            </p:nvSpPr>
            <p:spPr>
              <a:xfrm>
                <a:off x="4908551"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3" name="Rectangle 32">
                <a:extLst>
                  <a:ext uri="{FF2B5EF4-FFF2-40B4-BE49-F238E27FC236}">
                    <a16:creationId xmlns:a16="http://schemas.microsoft.com/office/drawing/2014/main" xmlns="" id="{1FD688AA-560C-4AFF-B3E5-9B4692883F32}"/>
                  </a:ext>
                </a:extLst>
              </p:cNvPr>
              <p:cNvSpPr/>
              <p:nvPr/>
            </p:nvSpPr>
            <p:spPr>
              <a:xfrm>
                <a:off x="5188858"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34" name="Rectangle 33">
                <a:extLst>
                  <a:ext uri="{FF2B5EF4-FFF2-40B4-BE49-F238E27FC236}">
                    <a16:creationId xmlns:a16="http://schemas.microsoft.com/office/drawing/2014/main" xmlns="" id="{2CF10284-84C1-48EB-B5BE-E472F5658A9F}"/>
                  </a:ext>
                </a:extLst>
              </p:cNvPr>
              <p:cNvSpPr/>
              <p:nvPr/>
            </p:nvSpPr>
            <p:spPr>
              <a:xfrm>
                <a:off x="6071505"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grpSp>
        <p:pic>
          <p:nvPicPr>
            <p:cNvPr id="27" name="Picture 7">
              <a:extLst>
                <a:ext uri="{FF2B5EF4-FFF2-40B4-BE49-F238E27FC236}">
                  <a16:creationId xmlns:a16="http://schemas.microsoft.com/office/drawing/2014/main" xmlns="" id="{CE7B77BE-424F-43A4-B1CC-E12499C776A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0789"/>
            <a:stretch/>
          </p:blipFill>
          <p:spPr bwMode="auto">
            <a:xfrm>
              <a:off x="3293303" y="4800600"/>
              <a:ext cx="1291949" cy="1270000"/>
            </a:xfrm>
            <a:prstGeom prst="rect">
              <a:avLst/>
            </a:prstGeom>
            <a:solidFill>
              <a:srgbClr val="67D967"/>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grpSp>
    </p:spTree>
    <p:extLst>
      <p:ext uri="{BB962C8B-B14F-4D97-AF65-F5344CB8AC3E}">
        <p14:creationId xmlns:p14="http://schemas.microsoft.com/office/powerpoint/2010/main" val="4110451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thresholded_v_score.jpg"/>
          <p:cNvPicPr>
            <a:picLocks noChangeAspect="1"/>
          </p:cNvPicPr>
          <p:nvPr/>
        </p:nvPicPr>
        <p:blipFill rotWithShape="1">
          <a:blip r:embed="rId3" cstate="print"/>
          <a:srcRect l="56960" t="4256" r="256" b="808"/>
          <a:stretch/>
        </p:blipFill>
        <p:spPr bwMode="auto">
          <a:xfrm>
            <a:off x="685800" y="1371600"/>
            <a:ext cx="7815204" cy="5184648"/>
          </a:xfrm>
          <a:prstGeom prst="rect">
            <a:avLst/>
          </a:prstGeom>
          <a:noFill/>
          <a:ln w="9525">
            <a:noFill/>
            <a:miter lim="800000"/>
            <a:headEnd/>
            <a:tailEnd/>
          </a:ln>
        </p:spPr>
      </p:pic>
      <p:sp>
        <p:nvSpPr>
          <p:cNvPr id="5" name="TextBox 4"/>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6" name="Title 1"/>
          <p:cNvSpPr>
            <a:spLocks noGrp="1"/>
          </p:cNvSpPr>
          <p:nvPr>
            <p:ph type="title"/>
          </p:nvPr>
        </p:nvSpPr>
        <p:spPr>
          <a:xfrm>
            <a:off x="685800" y="76200"/>
            <a:ext cx="7772400" cy="838200"/>
          </a:xfrm>
        </p:spPr>
        <p:txBody>
          <a:bodyPr/>
          <a:lstStyle/>
          <a:p>
            <a:r>
              <a:rPr lang="en-US" dirty="0"/>
              <a:t>Example of Harris application</a:t>
            </a:r>
          </a:p>
        </p:txBody>
      </p:sp>
    </p:spTree>
    <p:extLst>
      <p:ext uri="{BB962C8B-B14F-4D97-AF65-F5344CB8AC3E}">
        <p14:creationId xmlns:p14="http://schemas.microsoft.com/office/powerpoint/2010/main" val="4074577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Grp="1" noChangeArrowheads="1"/>
          </p:cNvSpPr>
          <p:nvPr>
            <p:ph idx="1"/>
          </p:nvPr>
        </p:nvSpPr>
        <p:spPr bwMode="auto">
          <a:xfrm>
            <a:off x="685800" y="914400"/>
            <a:ext cx="4429611" cy="461665"/>
          </a:xfrm>
          <a:prstGeom prst="rect">
            <a:avLst/>
          </a:prstGeom>
          <a:noFill/>
          <a:ln w="9525">
            <a:noFill/>
            <a:miter lim="800000"/>
            <a:headEnd/>
            <a:tailEnd/>
          </a:ln>
        </p:spPr>
        <p:txBody>
          <a:bodyPr wrap="none">
            <a:spAutoFit/>
          </a:bodyPr>
          <a:lstStyle/>
          <a:p>
            <a:pPr eaLnBrk="1" hangingPunct="1"/>
            <a:r>
              <a:rPr lang="en-US" sz="2400" dirty="0">
                <a:latin typeface="+mj-lt"/>
                <a:cs typeface="Times New Roman" pitchFamily="18" charset="0"/>
              </a:rPr>
              <a:t>Corner response at every pixel</a:t>
            </a:r>
            <a:endParaRPr lang="ru-RU" sz="2400" dirty="0">
              <a:latin typeface="+mj-lt"/>
              <a:cs typeface="Times New Roman" pitchFamily="18" charset="0"/>
            </a:endParaRPr>
          </a:p>
        </p:txBody>
      </p:sp>
      <p:pic>
        <p:nvPicPr>
          <p:cNvPr id="5" name="Picture 4" descr="ut_harris_blur1.5Rmap.jpg"/>
          <p:cNvPicPr>
            <a:picLocks/>
          </p:cNvPicPr>
          <p:nvPr/>
        </p:nvPicPr>
        <p:blipFill>
          <a:blip r:embed="rId3" cstate="print"/>
          <a:srcRect l="12500" t="6667" r="9167" b="11111"/>
          <a:stretch>
            <a:fillRect/>
          </a:stretch>
        </p:blipFill>
        <p:spPr>
          <a:xfrm>
            <a:off x="822960" y="1371600"/>
            <a:ext cx="7498080" cy="4974336"/>
          </a:xfrm>
          <a:prstGeom prst="rect">
            <a:avLst/>
          </a:prstGeom>
        </p:spPr>
      </p:pic>
      <p:sp>
        <p:nvSpPr>
          <p:cNvPr id="8" name="Title 1"/>
          <p:cNvSpPr>
            <a:spLocks noGrp="1"/>
          </p:cNvSpPr>
          <p:nvPr>
            <p:ph type="title"/>
          </p:nvPr>
        </p:nvSpPr>
        <p:spPr>
          <a:xfrm>
            <a:off x="685800" y="76200"/>
            <a:ext cx="7772400" cy="838200"/>
          </a:xfrm>
        </p:spPr>
        <p:txBody>
          <a:bodyPr/>
          <a:lstStyle/>
          <a:p>
            <a:r>
              <a:rPr lang="en-US" dirty="0"/>
              <a:t>Example of Harris application</a:t>
            </a:r>
          </a:p>
        </p:txBody>
      </p:sp>
      <p:sp>
        <p:nvSpPr>
          <p:cNvPr id="7" name="TextBox 6"/>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08747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a:r>
              <a:rPr lang="en-US" dirty="0">
                <a:latin typeface="Arial" charset="0"/>
              </a:rPr>
              <a:t>More Harris responses</a:t>
            </a:r>
            <a:endParaRPr lang="en-US" sz="2000" dirty="0">
              <a:latin typeface="Arial" charset="0"/>
            </a:endParaRPr>
          </a:p>
        </p:txBody>
      </p:sp>
      <p:pic>
        <p:nvPicPr>
          <p:cNvPr id="36867" name="Picture 7"/>
          <p:cNvPicPr>
            <a:picLocks noChangeAspect="1" noChangeArrowheads="1"/>
          </p:cNvPicPr>
          <p:nvPr/>
        </p:nvPicPr>
        <p:blipFill>
          <a:blip r:embed="rId3" cstate="print"/>
          <a:srcRect l="12729" t="7024" r="9061" b="10834"/>
          <a:stretch>
            <a:fillRect/>
          </a:stretch>
        </p:blipFill>
        <p:spPr bwMode="auto">
          <a:xfrm>
            <a:off x="519113" y="1019175"/>
            <a:ext cx="4273550" cy="3373438"/>
          </a:xfrm>
          <a:prstGeom prst="rect">
            <a:avLst/>
          </a:prstGeom>
          <a:noFill/>
          <a:ln w="9525">
            <a:noFill/>
            <a:miter lim="800000"/>
            <a:headEnd/>
            <a:tailEnd/>
          </a:ln>
        </p:spPr>
      </p:pic>
      <p:pic>
        <p:nvPicPr>
          <p:cNvPr id="36868" name="Picture 8"/>
          <p:cNvPicPr>
            <a:picLocks noChangeArrowheads="1"/>
          </p:cNvPicPr>
          <p:nvPr/>
        </p:nvPicPr>
        <p:blipFill>
          <a:blip r:embed="rId4" cstate="print"/>
          <a:srcRect l="13136" t="6996" r="9131" b="10835"/>
          <a:stretch>
            <a:fillRect/>
          </a:stretch>
        </p:blipFill>
        <p:spPr bwMode="auto">
          <a:xfrm>
            <a:off x="4060825" y="3484563"/>
            <a:ext cx="5083175" cy="3373437"/>
          </a:xfrm>
          <a:prstGeom prst="rect">
            <a:avLst/>
          </a:prstGeom>
          <a:noFill/>
          <a:ln w="9525">
            <a:noFill/>
            <a:miter lim="800000"/>
            <a:headEnd/>
            <a:tailEnd/>
          </a:ln>
        </p:spPr>
      </p:pic>
      <p:sp>
        <p:nvSpPr>
          <p:cNvPr id="36869" name="Text Box 26"/>
          <p:cNvSpPr txBox="1">
            <a:spLocks noChangeArrowheads="1"/>
          </p:cNvSpPr>
          <p:nvPr/>
        </p:nvSpPr>
        <p:spPr bwMode="auto">
          <a:xfrm>
            <a:off x="498475" y="4633913"/>
            <a:ext cx="3744913" cy="741362"/>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1" i="1" u="none" strike="noStrike" kern="0" cap="none" spc="0" normalizeH="0" baseline="0" noProof="0">
                <a:ln>
                  <a:noFill/>
                </a:ln>
                <a:solidFill>
                  <a:prstClr val="black"/>
                </a:solidFill>
                <a:effectLst/>
                <a:uLnTx/>
                <a:uFillTx/>
                <a:latin typeface="Arial" charset="0"/>
              </a:rPr>
              <a:t>Effect:</a:t>
            </a:r>
            <a:r>
              <a:rPr kumimoji="0" lang="en-US" sz="2100" b="1" i="0" u="none" strike="noStrike" kern="0" cap="none" spc="0" normalizeH="0" baseline="0" noProof="0">
                <a:ln>
                  <a:noFill/>
                </a:ln>
                <a:solidFill>
                  <a:prstClr val="black"/>
                </a:solidFill>
                <a:effectLst/>
                <a:uLnTx/>
                <a:uFillTx/>
                <a:latin typeface="Arial" charset="0"/>
              </a:rPr>
              <a:t> A very precise corner detector.</a:t>
            </a:r>
            <a:endParaRPr kumimoji="0" lang="en-US" sz="1800" b="1" i="0" u="none" strike="noStrike" kern="0" cap="none" spc="0" normalizeH="0" baseline="0" noProof="0">
              <a:ln>
                <a:noFill/>
              </a:ln>
              <a:solidFill>
                <a:prstClr val="black"/>
              </a:solidFill>
              <a:effectLst/>
              <a:uLnTx/>
              <a:uFillTx/>
              <a:latin typeface="Arial" charset="0"/>
            </a:endParaRPr>
          </a:p>
        </p:txBody>
      </p:sp>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85045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en-US" dirty="0">
                <a:latin typeface="Arial" charset="0"/>
              </a:rPr>
              <a:t>More Harris responses</a:t>
            </a:r>
            <a:endParaRPr lang="en-US" sz="2000" dirty="0">
              <a:latin typeface="Arial" charset="0"/>
            </a:endParaRPr>
          </a:p>
        </p:txBody>
      </p:sp>
      <p:pic>
        <p:nvPicPr>
          <p:cNvPr id="37892" name="Picture 4"/>
          <p:cNvPicPr>
            <a:picLocks noChangeAspect="1" noChangeArrowheads="1"/>
          </p:cNvPicPr>
          <p:nvPr/>
        </p:nvPicPr>
        <p:blipFill>
          <a:blip r:embed="rId3" cstate="print"/>
          <a:srcRect l="13028" t="6926" r="9505" b="10374"/>
          <a:stretch>
            <a:fillRect/>
          </a:stretch>
        </p:blipFill>
        <p:spPr bwMode="auto">
          <a:xfrm>
            <a:off x="1219200" y="1219200"/>
            <a:ext cx="6553200" cy="5259388"/>
          </a:xfrm>
          <a:prstGeom prst="rect">
            <a:avLst/>
          </a:prstGeom>
          <a:noFill/>
          <a:ln w="9525">
            <a:noFill/>
            <a:miter lim="800000"/>
            <a:headEnd/>
            <a:tailEnd/>
          </a:ln>
        </p:spPr>
      </p:pic>
      <p:sp>
        <p:nvSpPr>
          <p:cNvPr id="4" name="TextBox 3"/>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43772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Invariance vs covariance</a:t>
            </a:r>
          </a:p>
        </p:txBody>
      </p:sp>
      <p:sp>
        <p:nvSpPr>
          <p:cNvPr id="3" name="Content Placeholder 2"/>
          <p:cNvSpPr>
            <a:spLocks noGrp="1"/>
          </p:cNvSpPr>
          <p:nvPr>
            <p:ph idx="1"/>
          </p:nvPr>
        </p:nvSpPr>
        <p:spPr>
          <a:xfrm>
            <a:off x="685800" y="914400"/>
            <a:ext cx="7772400" cy="5257800"/>
          </a:xfrm>
        </p:spPr>
        <p:txBody>
          <a:bodyPr/>
          <a:lstStyle/>
          <a:p>
            <a:pPr marL="0">
              <a:spcBef>
                <a:spcPts val="0"/>
              </a:spcBef>
            </a:pPr>
            <a:r>
              <a:rPr lang="en-US" sz="2350" dirty="0"/>
              <a:t>“A function is </a:t>
            </a:r>
            <a:r>
              <a:rPr lang="en-US" sz="2350" i="1" dirty="0"/>
              <a:t>invariant</a:t>
            </a:r>
            <a:r>
              <a:rPr lang="en-US" sz="2350" dirty="0"/>
              <a:t> under a certain family of transformations if its value does not change when a transformation from this family is applied to its argument.</a:t>
            </a:r>
          </a:p>
          <a:p>
            <a:pPr marL="0">
              <a:spcBef>
                <a:spcPts val="0"/>
              </a:spcBef>
            </a:pPr>
            <a:r>
              <a:rPr lang="en-US" sz="2350" dirty="0"/>
              <a:t>A function is </a:t>
            </a:r>
            <a:r>
              <a:rPr lang="en-US" sz="2350" i="1" dirty="0"/>
              <a:t>covariant</a:t>
            </a:r>
            <a:r>
              <a:rPr lang="en-US" sz="2350" dirty="0"/>
              <a:t> when it commutes with the transformation, i.e., applying the transformation to the argument of the function has the same effect as applying the transformation to the output of the function. […]</a:t>
            </a:r>
          </a:p>
          <a:p>
            <a:pPr marL="0">
              <a:spcBef>
                <a:spcPts val="0"/>
              </a:spcBef>
              <a:buFont typeface="Arial" panose="020B0604020202020204" pitchFamily="34" charset="0"/>
              <a:buChar char="•"/>
            </a:pPr>
            <a:r>
              <a:rPr lang="en-US" sz="1800" dirty="0"/>
              <a:t>[For example,] the area of a 2D surface is invariant under 2D rotations, since rotating a 2D surface does not make it any smaller or bigger. </a:t>
            </a:r>
          </a:p>
          <a:p>
            <a:pPr marL="0">
              <a:spcBef>
                <a:spcPts val="0"/>
              </a:spcBef>
              <a:buFont typeface="Arial" panose="020B0604020202020204" pitchFamily="34" charset="0"/>
              <a:buChar char="•"/>
            </a:pPr>
            <a:r>
              <a:rPr lang="en-US" sz="1800" dirty="0"/>
              <a:t>But the orientation of the major axis of inertia of the surface is covariant under the same family of transformations, since rotating a 2D surface will affect the orientation of its major axis in exactly the same way.”</a:t>
            </a:r>
          </a:p>
          <a:p>
            <a:pPr marL="0">
              <a:spcBef>
                <a:spcPts val="0"/>
              </a:spcBef>
              <a:buFont typeface="Arial" panose="020B0604020202020204" pitchFamily="34" charset="0"/>
              <a:buChar char="•"/>
            </a:pPr>
            <a:r>
              <a:rPr lang="en-US" sz="1800" dirty="0"/>
              <a:t>Another example: If </a:t>
            </a:r>
            <a:r>
              <a:rPr lang="en-US" sz="1800" i="1" dirty="0"/>
              <a:t>f </a:t>
            </a:r>
            <a:r>
              <a:rPr lang="en-US" sz="1800" dirty="0"/>
              <a:t>is </a:t>
            </a:r>
            <a:r>
              <a:rPr lang="en-US" sz="1800" i="1" dirty="0"/>
              <a:t>invariant</a:t>
            </a:r>
            <a:r>
              <a:rPr lang="en-US" sz="1800" dirty="0"/>
              <a:t> under linear transformations, then </a:t>
            </a:r>
            <a:r>
              <a:rPr lang="en-US" sz="1800" i="1" dirty="0"/>
              <a:t>f(</a:t>
            </a:r>
            <a:r>
              <a:rPr lang="en-US" sz="1800" i="1" dirty="0" err="1"/>
              <a:t>ax+b</a:t>
            </a:r>
            <a:r>
              <a:rPr lang="en-US" sz="1800" i="1" dirty="0"/>
              <a:t>) = f(x), </a:t>
            </a:r>
            <a:r>
              <a:rPr lang="en-US" sz="1800" dirty="0"/>
              <a:t>and if it is </a:t>
            </a:r>
            <a:r>
              <a:rPr lang="en-US" sz="1800" i="1" dirty="0"/>
              <a:t>covariant </a:t>
            </a:r>
            <a:r>
              <a:rPr lang="en-US" sz="1800" dirty="0"/>
              <a:t>with respect to these transformations, then </a:t>
            </a:r>
            <a:r>
              <a:rPr lang="en-US" sz="1800" i="1" dirty="0"/>
              <a:t>f(</a:t>
            </a:r>
            <a:r>
              <a:rPr lang="en-US" sz="1800" i="1" dirty="0" err="1"/>
              <a:t>ax+b</a:t>
            </a:r>
            <a:r>
              <a:rPr lang="en-US" sz="1800" i="1" dirty="0"/>
              <a:t>) = a f(x) + b</a:t>
            </a:r>
          </a:p>
        </p:txBody>
      </p:sp>
      <p:sp>
        <p:nvSpPr>
          <p:cNvPr id="4" name="TextBox 3"/>
          <p:cNvSpPr txBox="1"/>
          <p:nvPr/>
        </p:nvSpPr>
        <p:spPr>
          <a:xfrm>
            <a:off x="102704" y="6092688"/>
            <a:ext cx="84880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“Local Invariant Feature Detectors: A Survey” by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Tinne</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Tuytelaars</a:t>
            </a:r>
            <a:r>
              <a:rPr kumimoji="0" lang="en-US" sz="1400" b="0" i="0" u="none" strike="noStrike" kern="1200" cap="none" spc="0" normalizeH="0" baseline="0" noProof="0" dirty="0">
                <a:ln>
                  <a:noFill/>
                </a:ln>
                <a:solidFill>
                  <a:srgbClr val="000000"/>
                </a:solidFill>
                <a:effectLst/>
                <a:uLnTx/>
                <a:uFillTx/>
                <a:latin typeface="Arial"/>
                <a:ea typeface="+mn-ea"/>
                <a:cs typeface="+mn-cs"/>
              </a:rPr>
              <a:t> and </a:t>
            </a:r>
            <a:r>
              <a:rPr kumimoji="0" lang="en-US" sz="1400" b="0" i="0" u="none" strike="noStrike" kern="1200" cap="none" spc="0" normalizeH="0" baseline="0" noProof="0" dirty="0" err="1">
                <a:ln>
                  <a:noFill/>
                </a:ln>
                <a:solidFill>
                  <a:srgbClr val="000000"/>
                </a:solidFill>
                <a:effectLst/>
                <a:uLnTx/>
                <a:uFillTx/>
                <a:latin typeface="Arial"/>
                <a:ea typeface="+mn-ea"/>
                <a:cs typeface="+mn-cs"/>
              </a:rPr>
              <a:t>Krystian</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Mikolajczyk</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 </a:t>
            </a:r>
            <a:r>
              <a:rPr kumimoji="0" lang="en-US" sz="1400" b="0" i="1" u="none" strike="noStrike" kern="1200" cap="none" spc="0" normalizeH="0" baseline="0" noProof="0" dirty="0">
                <a:ln>
                  <a:noFill/>
                </a:ln>
                <a:solidFill>
                  <a:srgbClr val="000000"/>
                </a:solidFill>
                <a:effectLst/>
                <a:uLnTx/>
                <a:uFillTx/>
                <a:latin typeface="Arial"/>
                <a:ea typeface="+mn-ea"/>
                <a:cs typeface="+mn-cs"/>
              </a:rPr>
              <a:t>Foundations and Trends in Computer Graphics and Vision</a:t>
            </a:r>
            <a:r>
              <a:rPr kumimoji="0" lang="en-US" sz="1400" b="0" i="0" u="none" strike="noStrike" kern="1200" cap="none" spc="0" normalizeH="0" baseline="0" noProof="0" dirty="0">
                <a:ln>
                  <a:noFill/>
                </a:ln>
                <a:solidFill>
                  <a:srgbClr val="000000"/>
                </a:solidFill>
                <a:effectLst/>
                <a:uLnTx/>
                <a:uFillTx/>
                <a:latin typeface="Arial"/>
                <a:ea typeface="+mn-ea"/>
                <a:cs typeface="+mn-cs"/>
              </a:rPr>
              <a:t> Vol. 3, No. 3 (2007) 177–280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Chapter 1, 3.2, 7</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hlinkClick r:id="rId2"/>
              </a:rPr>
              <a:t>http://homes.esat.kuleuven.be/%7Etuytelaa/FT_survey_interestpoints08.pdf</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52809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799" y="76200"/>
            <a:ext cx="8073887" cy="838200"/>
          </a:xfrm>
        </p:spPr>
        <p:txBody>
          <a:bodyPr/>
          <a:lstStyle/>
          <a:p>
            <a:r>
              <a:rPr lang="en-US" dirty="0"/>
              <a:t>What happens if: Affine intensity change</a:t>
            </a:r>
            <a:endParaRPr lang="ru-RU" dirty="0"/>
          </a:p>
        </p:txBody>
      </p:sp>
      <p:sp>
        <p:nvSpPr>
          <p:cNvPr id="1210372" name="Text Box 4"/>
          <p:cNvSpPr txBox="1">
            <a:spLocks noChangeArrowheads="1"/>
          </p:cNvSpPr>
          <p:nvPr/>
        </p:nvSpPr>
        <p:spPr bwMode="auto">
          <a:xfrm>
            <a:off x="1447800" y="1997075"/>
            <a:ext cx="5562600"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Only derivatives are used =&gt; invariance to intensity shift</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a:t>
            </a:r>
            <a:r>
              <a:rPr kumimoji="0" lang="he-IL"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he-IL"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b</a:t>
            </a:r>
            <a:endParaRPr kumimoji="0" lang="ru-RU"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2" name="Group 5"/>
          <p:cNvGrpSpPr>
            <a:grpSpLocks/>
          </p:cNvGrpSpPr>
          <p:nvPr/>
        </p:nvGrpSpPr>
        <p:grpSpPr bwMode="auto">
          <a:xfrm>
            <a:off x="320675" y="2962572"/>
            <a:ext cx="8289925" cy="2819400"/>
            <a:chOff x="106" y="2378"/>
            <a:chExt cx="5222" cy="1776"/>
          </a:xfrm>
        </p:grpSpPr>
        <p:sp>
          <p:nvSpPr>
            <p:cNvPr id="43014" name="Text Box 6"/>
            <p:cNvSpPr txBox="1">
              <a:spLocks noChangeArrowheads="1"/>
            </p:cNvSpPr>
            <p:nvPr/>
          </p:nvSpPr>
          <p:spPr bwMode="auto">
            <a:xfrm>
              <a:off x="816" y="2378"/>
              <a:ext cx="3264" cy="2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he-IL"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Intensity scaling: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a:t>
              </a:r>
              <a:r>
                <a:rPr kumimoji="0" lang="he-IL"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a:t>
              </a:r>
              <a:endParaRPr kumimoji="0" lang="ru-RU"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3015" name="Freeform 7"/>
            <p:cNvSpPr>
              <a:spLocks/>
            </p:cNvSpPr>
            <p:nvPr/>
          </p:nvSpPr>
          <p:spPr bwMode="auto">
            <a:xfrm>
              <a:off x="912" y="2992"/>
              <a:ext cx="1584" cy="752"/>
            </a:xfrm>
            <a:custGeom>
              <a:avLst/>
              <a:gdLst>
                <a:gd name="T0" fmla="*/ 0 w 1584"/>
                <a:gd name="T1" fmla="*/ 752 h 752"/>
                <a:gd name="T2" fmla="*/ 144 w 1584"/>
                <a:gd name="T3" fmla="*/ 224 h 752"/>
                <a:gd name="T4" fmla="*/ 384 w 1584"/>
                <a:gd name="T5" fmla="*/ 416 h 752"/>
                <a:gd name="T6" fmla="*/ 528 w 1584"/>
                <a:gd name="T7" fmla="*/ 32 h 752"/>
                <a:gd name="T8" fmla="*/ 768 w 1584"/>
                <a:gd name="T9" fmla="*/ 608 h 752"/>
                <a:gd name="T10" fmla="*/ 912 w 1584"/>
                <a:gd name="T11" fmla="*/ 464 h 752"/>
                <a:gd name="T12" fmla="*/ 1104 w 1584"/>
                <a:gd name="T13" fmla="*/ 656 h 752"/>
                <a:gd name="T14" fmla="*/ 1248 w 1584"/>
                <a:gd name="T15" fmla="*/ 272 h 752"/>
                <a:gd name="T16" fmla="*/ 1584 w 1584"/>
                <a:gd name="T17" fmla="*/ 656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16" name="Freeform 8"/>
            <p:cNvSpPr>
              <a:spLocks/>
            </p:cNvSpPr>
            <p:nvPr/>
          </p:nvSpPr>
          <p:spPr bwMode="auto">
            <a:xfrm>
              <a:off x="3444" y="2496"/>
              <a:ext cx="1584" cy="1232"/>
            </a:xfrm>
            <a:custGeom>
              <a:avLst/>
              <a:gdLst>
                <a:gd name="T0" fmla="*/ 0 w 1584"/>
                <a:gd name="T1" fmla="*/ 14537 h 752"/>
                <a:gd name="T2" fmla="*/ 144 w 1584"/>
                <a:gd name="T3" fmla="*/ 4332 h 752"/>
                <a:gd name="T4" fmla="*/ 384 w 1584"/>
                <a:gd name="T5" fmla="*/ 8047 h 752"/>
                <a:gd name="T6" fmla="*/ 528 w 1584"/>
                <a:gd name="T7" fmla="*/ 613 h 752"/>
                <a:gd name="T8" fmla="*/ 768 w 1584"/>
                <a:gd name="T9" fmla="*/ 11758 h 752"/>
                <a:gd name="T10" fmla="*/ 912 w 1584"/>
                <a:gd name="T11" fmla="*/ 8970 h 752"/>
                <a:gd name="T12" fmla="*/ 1104 w 1584"/>
                <a:gd name="T13" fmla="*/ 12685 h 752"/>
                <a:gd name="T14" fmla="*/ 1248 w 1584"/>
                <a:gd name="T15" fmla="*/ 5269 h 752"/>
                <a:gd name="T16" fmla="*/ 1584 w 1584"/>
                <a:gd name="T17" fmla="*/ 12685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43017" name="Group 9"/>
            <p:cNvGrpSpPr>
              <a:grpSpLocks/>
            </p:cNvGrpSpPr>
            <p:nvPr/>
          </p:nvGrpSpPr>
          <p:grpSpPr bwMode="auto">
            <a:xfrm>
              <a:off x="583" y="2880"/>
              <a:ext cx="2220" cy="1274"/>
              <a:chOff x="583" y="2880"/>
              <a:chExt cx="2220" cy="1274"/>
            </a:xfrm>
          </p:grpSpPr>
          <p:grpSp>
            <p:nvGrpSpPr>
              <p:cNvPr id="43033" name="Group 10"/>
              <p:cNvGrpSpPr>
                <a:grpSpLocks/>
              </p:cNvGrpSpPr>
              <p:nvPr/>
            </p:nvGrpSpPr>
            <p:grpSpPr bwMode="auto">
              <a:xfrm>
                <a:off x="583" y="2880"/>
                <a:ext cx="2220" cy="1274"/>
                <a:chOff x="583" y="2880"/>
                <a:chExt cx="2220" cy="1274"/>
              </a:xfrm>
            </p:grpSpPr>
            <p:sp>
              <p:nvSpPr>
                <p:cNvPr id="43035" name="Line 11"/>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6" name="Line 12"/>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7" name="Text Box 13"/>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a:t>
                  </a:r>
                  <a:endParaRPr kumimoji="0" lang="ru-RU"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38" name="Text Box 14"/>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x</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(image coordinate)</a:t>
                  </a:r>
                  <a:endParaRPr kumimoji="0" lang="ru-RU"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43034" name="Rectangle 15"/>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3018" name="Text Box 16"/>
            <p:cNvSpPr txBox="1">
              <a:spLocks noChangeArrowheads="1"/>
            </p:cNvSpPr>
            <p:nvPr/>
          </p:nvSpPr>
          <p:spPr bwMode="auto">
            <a:xfrm>
              <a:off x="106" y="3206"/>
              <a:ext cx="710" cy="2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threshold</a:t>
              </a:r>
              <a:endParaRPr kumimoji="0" lang="ru-RU"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43019" name="Group 17"/>
            <p:cNvGrpSpPr>
              <a:grpSpLocks/>
            </p:cNvGrpSpPr>
            <p:nvPr/>
          </p:nvGrpSpPr>
          <p:grpSpPr bwMode="auto">
            <a:xfrm>
              <a:off x="3108" y="2880"/>
              <a:ext cx="2220" cy="1274"/>
              <a:chOff x="583" y="2880"/>
              <a:chExt cx="2220" cy="1274"/>
            </a:xfrm>
          </p:grpSpPr>
          <p:grpSp>
            <p:nvGrpSpPr>
              <p:cNvPr id="43027" name="Group 18"/>
              <p:cNvGrpSpPr>
                <a:grpSpLocks/>
              </p:cNvGrpSpPr>
              <p:nvPr/>
            </p:nvGrpSpPr>
            <p:grpSpPr bwMode="auto">
              <a:xfrm>
                <a:off x="583" y="2880"/>
                <a:ext cx="2220" cy="1274"/>
                <a:chOff x="583" y="2880"/>
                <a:chExt cx="2220" cy="1274"/>
              </a:xfrm>
            </p:grpSpPr>
            <p:sp>
              <p:nvSpPr>
                <p:cNvPr id="43029" name="Line 19"/>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0" name="Line 20"/>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1" name="Text Box 21"/>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a:t>
                  </a:r>
                  <a:endParaRPr kumimoji="0" lang="ru-RU"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32" name="Text Box 22"/>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x</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(image coordinate)</a:t>
                  </a:r>
                  <a:endParaRPr kumimoji="0" lang="ru-RU"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43028" name="Rectangle 23"/>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3020" name="Oval 24"/>
            <p:cNvSpPr>
              <a:spLocks noChangeArrowheads="1"/>
            </p:cNvSpPr>
            <p:nvPr/>
          </p:nvSpPr>
          <p:spPr bwMode="auto">
            <a:xfrm>
              <a:off x="1047" y="3177"/>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1" name="Oval 25"/>
            <p:cNvSpPr>
              <a:spLocks noChangeArrowheads="1"/>
            </p:cNvSpPr>
            <p:nvPr/>
          </p:nvSpPr>
          <p:spPr bwMode="auto">
            <a:xfrm>
              <a:off x="1401" y="2994"/>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2" name="Oval 26"/>
            <p:cNvSpPr>
              <a:spLocks noChangeArrowheads="1"/>
            </p:cNvSpPr>
            <p:nvPr/>
          </p:nvSpPr>
          <p:spPr bwMode="auto">
            <a:xfrm>
              <a:off x="2141" y="3241"/>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3" name="Oval 27"/>
            <p:cNvSpPr>
              <a:spLocks noChangeArrowheads="1"/>
            </p:cNvSpPr>
            <p:nvPr/>
          </p:nvSpPr>
          <p:spPr bwMode="auto">
            <a:xfrm>
              <a:off x="3592" y="2830"/>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4" name="Oval 28"/>
            <p:cNvSpPr>
              <a:spLocks noChangeArrowheads="1"/>
            </p:cNvSpPr>
            <p:nvPr/>
          </p:nvSpPr>
          <p:spPr bwMode="auto">
            <a:xfrm>
              <a:off x="3939" y="2528"/>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5" name="Oval 29"/>
            <p:cNvSpPr>
              <a:spLocks noChangeArrowheads="1"/>
            </p:cNvSpPr>
            <p:nvPr/>
          </p:nvSpPr>
          <p:spPr bwMode="auto">
            <a:xfrm>
              <a:off x="4320" y="3216"/>
              <a:ext cx="57" cy="47"/>
            </a:xfrm>
            <a:prstGeom prst="ellipse">
              <a:avLst/>
            </a:prstGeom>
            <a:solidFill>
              <a:schemeClr val="accent1"/>
            </a:solidFill>
            <a:ln w="25400">
              <a:solidFill>
                <a:schemeClr val="accent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6" name="Oval 30"/>
            <p:cNvSpPr>
              <a:spLocks noChangeArrowheads="1"/>
            </p:cNvSpPr>
            <p:nvPr/>
          </p:nvSpPr>
          <p:spPr bwMode="auto">
            <a:xfrm>
              <a:off x="4671" y="2939"/>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1210399" name="Text Box 31"/>
          <p:cNvSpPr txBox="1">
            <a:spLocks noChangeArrowheads="1"/>
          </p:cNvSpPr>
          <p:nvPr/>
        </p:nvSpPr>
        <p:spPr bwMode="auto">
          <a:xfrm>
            <a:off x="1219200" y="6015335"/>
            <a:ext cx="6934200" cy="461665"/>
          </a:xfrm>
          <a:prstGeom prst="rect">
            <a:avLst/>
          </a:prstGeom>
          <a:noFill/>
          <a:ln w="9525">
            <a:solidFill>
              <a:srgbClr val="FF0000"/>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Arial"/>
                <a:ea typeface="+mn-ea"/>
                <a:cs typeface="Times New Roman" pitchFamily="18" charset="0"/>
              </a:rPr>
              <a:t>Partially invariant </a:t>
            </a: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to affine intensity change</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
        <p:nvSpPr>
          <p:cNvPr id="31" name="Rectangle 30"/>
          <p:cNvSpPr/>
          <p:nvPr/>
        </p:nvSpPr>
        <p:spPr>
          <a:xfrm>
            <a:off x="5029200" y="1143000"/>
            <a:ext cx="1845377"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a:t>
            </a:r>
            <a:r>
              <a:rPr kumimoji="0" lang="he-IL"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b</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2" name="Rectangle 13"/>
          <p:cNvSpPr>
            <a:spLocks noChangeArrowheads="1"/>
          </p:cNvSpPr>
          <p:nvPr/>
        </p:nvSpPr>
        <p:spPr bwMode="auto">
          <a:xfrm>
            <a:off x="3733800" y="1219200"/>
            <a:ext cx="457200" cy="381000"/>
          </a:xfrm>
          <a:prstGeom prst="rect">
            <a:avLst/>
          </a:prstGeom>
          <a:solidFill>
            <a:srgbClr val="0033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3" name="Rectangle 14"/>
          <p:cNvSpPr>
            <a:spLocks noChangeArrowheads="1"/>
          </p:cNvSpPr>
          <p:nvPr/>
        </p:nvSpPr>
        <p:spPr bwMode="auto">
          <a:xfrm>
            <a:off x="2362200" y="1219200"/>
            <a:ext cx="457200" cy="381000"/>
          </a:xfrm>
          <a:prstGeom prst="rect">
            <a:avLst/>
          </a:prstGeom>
          <a:solidFill>
            <a:srgbClr val="9FB6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4" name="AutoShape 15"/>
          <p:cNvSpPr>
            <a:spLocks noChangeArrowheads="1"/>
          </p:cNvSpPr>
          <p:nvPr/>
        </p:nvSpPr>
        <p:spPr bwMode="auto">
          <a:xfrm>
            <a:off x="3048000" y="1295400"/>
            <a:ext cx="381000" cy="2286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6" name="TextBox 35"/>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3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0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0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2" grpId="0" autoUpdateAnimBg="0"/>
      <p:bldP spid="121039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translation</a:t>
            </a:r>
            <a:endParaRPr lang="ru-RU" dirty="0"/>
          </a:p>
        </p:txBody>
      </p:sp>
      <p:sp>
        <p:nvSpPr>
          <p:cNvPr id="1376260" name="Text Box 4"/>
          <p:cNvSpPr txBox="1">
            <a:spLocks noChangeArrowheads="1"/>
          </p:cNvSpPr>
          <p:nvPr/>
        </p:nvSpPr>
        <p:spPr bwMode="auto">
          <a:xfrm>
            <a:off x="838200" y="4267200"/>
            <a:ext cx="7696200"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  Derivatives and window function are shift-invariant</a:t>
            </a:r>
            <a:endParaRPr kumimoji="0" lang="ru-RU" sz="2400" b="0" i="0" u="none" strike="noStrike" kern="1200" cap="none" spc="0" normalizeH="0" baseline="0" noProof="0" dirty="0">
              <a:ln>
                <a:noFill/>
              </a:ln>
              <a:solidFill>
                <a:srgbClr val="000000"/>
              </a:solidFill>
              <a:effectLst/>
              <a:uLnTx/>
              <a:uFillTx/>
              <a:latin typeface="Arial"/>
              <a:ea typeface="+mn-ea"/>
              <a:cs typeface="Times New Roman" pitchFamily="18" charset="0"/>
            </a:endParaRPr>
          </a:p>
        </p:txBody>
      </p:sp>
      <p:sp>
        <p:nvSpPr>
          <p:cNvPr id="44051" name="Rectangle 7"/>
          <p:cNvSpPr>
            <a:spLocks noChangeArrowheads="1"/>
          </p:cNvSpPr>
          <p:nvPr/>
        </p:nvSpPr>
        <p:spPr bwMode="auto">
          <a:xfrm>
            <a:off x="1447800"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52" name="Freeform 8"/>
          <p:cNvSpPr>
            <a:spLocks/>
          </p:cNvSpPr>
          <p:nvPr/>
        </p:nvSpPr>
        <p:spPr bwMode="auto">
          <a:xfrm>
            <a:off x="1756112" y="152682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0" name="AutoShape 12"/>
          <p:cNvSpPr>
            <a:spLocks noChangeArrowheads="1"/>
          </p:cNvSpPr>
          <p:nvPr/>
        </p:nvSpPr>
        <p:spPr bwMode="auto">
          <a:xfrm>
            <a:off x="3899439" y="1663566"/>
            <a:ext cx="1218023" cy="12320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376277" name="Text Box 21"/>
          <p:cNvSpPr txBox="1">
            <a:spLocks noChangeArrowheads="1"/>
          </p:cNvSpPr>
          <p:nvPr/>
        </p:nvSpPr>
        <p:spPr bwMode="auto">
          <a:xfrm>
            <a:off x="290287" y="5275944"/>
            <a:ext cx="8527142" cy="830997"/>
          </a:xfrm>
          <a:prstGeom prst="rect">
            <a:avLst/>
          </a:prstGeom>
          <a:noFill/>
          <a:ln w="9525">
            <a:solidFill>
              <a:srgbClr val="FF0000"/>
            </a:solid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covariant w.r.t. translation (on image level), corner response is invariant (on patch level)</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
        <p:nvSpPr>
          <p:cNvPr id="21" name="Rectangle 7"/>
          <p:cNvSpPr>
            <a:spLocks noChangeArrowheads="1"/>
          </p:cNvSpPr>
          <p:nvPr/>
        </p:nvSpPr>
        <p:spPr bwMode="auto">
          <a:xfrm>
            <a:off x="5435329"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22" name="Freeform 8"/>
          <p:cNvSpPr>
            <a:spLocks/>
          </p:cNvSpPr>
          <p:nvPr/>
        </p:nvSpPr>
        <p:spPr bwMode="auto">
          <a:xfrm>
            <a:off x="6553200" y="224679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2" name="TextBox 11"/>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Adapted from 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017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13762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Not invariant to small changes</a:t>
            </a:r>
          </a:p>
          <a:p>
            <a:pPr lvl="1"/>
            <a:r>
              <a:rPr lang="en-US" dirty="0"/>
              <a:t>Translation</a:t>
            </a:r>
          </a:p>
          <a:p>
            <a:pPr lvl="1"/>
            <a:r>
              <a:rPr lang="en-US" dirty="0"/>
              <a:t>Illumination </a:t>
            </a:r>
          </a:p>
          <a:p>
            <a:pPr lvl="1"/>
            <a:r>
              <a:rPr lang="en-US" dirty="0"/>
              <a:t>etc.</a:t>
            </a:r>
          </a:p>
          <a:p>
            <a:r>
              <a:rPr lang="en-US" dirty="0"/>
              <a:t>Some parts of an image are more important than others</a:t>
            </a:r>
          </a:p>
          <a:p>
            <a:r>
              <a:rPr lang="en-US" dirty="0"/>
              <a:t>What do we want to represent? </a:t>
            </a:r>
          </a:p>
        </p:txBody>
      </p:sp>
      <p:sp>
        <p:nvSpPr>
          <p:cNvPr id="6" name="Title 1"/>
          <p:cNvSpPr>
            <a:spLocks noGrp="1"/>
          </p:cNvSpPr>
          <p:nvPr>
            <p:ph type="title"/>
          </p:nvPr>
        </p:nvSpPr>
        <p:spPr>
          <a:xfrm>
            <a:off x="457200" y="0"/>
            <a:ext cx="8229600" cy="914400"/>
          </a:xfrm>
        </p:spPr>
        <p:txBody>
          <a:bodyPr/>
          <a:lstStyle/>
          <a:p>
            <a:pPr algn="ctr"/>
            <a:r>
              <a:rPr lang="en-US" dirty="0"/>
              <a:t>Problems with pixel representation</a:t>
            </a:r>
          </a:p>
        </p:txBody>
      </p:sp>
    </p:spTree>
    <p:extLst>
      <p:ext uri="{BB962C8B-B14F-4D97-AF65-F5344CB8AC3E}">
        <p14:creationId xmlns:p14="http://schemas.microsoft.com/office/powerpoint/2010/main" val="34964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rotation</a:t>
            </a:r>
            <a:endParaRPr lang="ru-RU" dirty="0"/>
          </a:p>
        </p:txBody>
      </p:sp>
      <p:sp>
        <p:nvSpPr>
          <p:cNvPr id="1376260" name="Text Box 4"/>
          <p:cNvSpPr txBox="1">
            <a:spLocks noChangeArrowheads="1"/>
          </p:cNvSpPr>
          <p:nvPr/>
        </p:nvSpPr>
        <p:spPr bwMode="auto">
          <a:xfrm>
            <a:off x="1219200" y="4572000"/>
            <a:ext cx="6705600"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Second moment ellipse rotates but its shape (i.e. </a:t>
            </a:r>
            <a:r>
              <a:rPr kumimoji="0" lang="en-US" sz="2400" b="0" i="0" u="none" strike="noStrike" kern="1200" cap="none" spc="0" normalizeH="0" baseline="0" noProof="0" dirty="0" err="1">
                <a:ln>
                  <a:noFill/>
                </a:ln>
                <a:solidFill>
                  <a:srgbClr val="000000"/>
                </a:solidFill>
                <a:effectLst/>
                <a:uLnTx/>
                <a:uFillTx/>
                <a:latin typeface="Arial"/>
                <a:ea typeface="+mn-ea"/>
                <a:cs typeface="Times New Roman" pitchFamily="18" charset="0"/>
              </a:rPr>
              <a:t>eigenvalues</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 remains the same</a:t>
            </a:r>
            <a:endParaRPr kumimoji="0" lang="ru-RU" sz="2400" b="0" i="0" u="none" strike="noStrike" kern="1200" cap="none" spc="0" normalizeH="0" baseline="0" noProof="0" dirty="0">
              <a:ln>
                <a:noFill/>
              </a:ln>
              <a:solidFill>
                <a:srgbClr val="000000"/>
              </a:solidFill>
              <a:effectLst/>
              <a:uLnTx/>
              <a:uFillTx/>
              <a:latin typeface="Arial"/>
              <a:ea typeface="+mn-ea"/>
              <a:cs typeface="Times New Roman" pitchFamily="18" charset="0"/>
            </a:endParaRPr>
          </a:p>
        </p:txBody>
      </p:sp>
      <p:grpSp>
        <p:nvGrpSpPr>
          <p:cNvPr id="3" name="Group 6"/>
          <p:cNvGrpSpPr>
            <a:grpSpLocks/>
          </p:cNvGrpSpPr>
          <p:nvPr/>
        </p:nvGrpSpPr>
        <p:grpSpPr bwMode="auto">
          <a:xfrm>
            <a:off x="1950602" y="1676400"/>
            <a:ext cx="1096221" cy="1108830"/>
            <a:chOff x="1248" y="1584"/>
            <a:chExt cx="1536" cy="1248"/>
          </a:xfrm>
        </p:grpSpPr>
        <p:sp>
          <p:nvSpPr>
            <p:cNvPr id="44051" name="Rectangle 7"/>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52" name="Freeform 8"/>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4040" name="AutoShape 12"/>
          <p:cNvSpPr>
            <a:spLocks noChangeArrowheads="1"/>
          </p:cNvSpPr>
          <p:nvPr/>
        </p:nvSpPr>
        <p:spPr bwMode="auto">
          <a:xfrm>
            <a:off x="3899439" y="2046010"/>
            <a:ext cx="1218023" cy="12320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5" name="Group 13"/>
          <p:cNvGrpSpPr>
            <a:grpSpLocks/>
          </p:cNvGrpSpPr>
          <p:nvPr/>
        </p:nvGrpSpPr>
        <p:grpSpPr bwMode="auto">
          <a:xfrm rot="20330809">
            <a:off x="1828800" y="3524451"/>
            <a:ext cx="1481928" cy="590349"/>
            <a:chOff x="1536" y="2496"/>
            <a:chExt cx="1152" cy="384"/>
          </a:xfrm>
        </p:grpSpPr>
        <p:sp>
          <p:nvSpPr>
            <p:cNvPr id="44046" name="Oval 14"/>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7" name="Line 15"/>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8" name="Line 16"/>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grpSp>
        <p:nvGrpSpPr>
          <p:cNvPr id="6" name="Group 17"/>
          <p:cNvGrpSpPr>
            <a:grpSpLocks/>
          </p:cNvGrpSpPr>
          <p:nvPr/>
        </p:nvGrpSpPr>
        <p:grpSpPr bwMode="auto">
          <a:xfrm rot="1035916">
            <a:off x="5604672" y="3524451"/>
            <a:ext cx="1481928" cy="590349"/>
            <a:chOff x="1536" y="2496"/>
            <a:chExt cx="1152" cy="384"/>
          </a:xfrm>
        </p:grpSpPr>
        <p:sp>
          <p:nvSpPr>
            <p:cNvPr id="44043" name="Oval 18"/>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4" name="Line 19"/>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5" name="Line 20"/>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23" name="TextBox 22"/>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Adapted from 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26" name="Group 6"/>
          <p:cNvGrpSpPr>
            <a:grpSpLocks/>
          </p:cNvGrpSpPr>
          <p:nvPr/>
        </p:nvGrpSpPr>
        <p:grpSpPr bwMode="auto">
          <a:xfrm rot="5400000">
            <a:off x="5797526" y="1682704"/>
            <a:ext cx="1096221" cy="1108830"/>
            <a:chOff x="1248" y="1584"/>
            <a:chExt cx="1536" cy="1248"/>
          </a:xfrm>
        </p:grpSpPr>
        <p:sp>
          <p:nvSpPr>
            <p:cNvPr id="27" name="Rectangle 7"/>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28" name="Freeform 8"/>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21" name="Text Box 21"/>
          <p:cNvSpPr txBox="1">
            <a:spLocks noChangeArrowheads="1"/>
          </p:cNvSpPr>
          <p:nvPr/>
        </p:nvSpPr>
        <p:spPr bwMode="auto">
          <a:xfrm>
            <a:off x="290287" y="5566227"/>
            <a:ext cx="8527142" cy="830997"/>
          </a:xfrm>
          <a:prstGeom prst="rect">
            <a:avLst/>
          </a:prstGeom>
          <a:noFill/>
          <a:ln w="9525">
            <a:solidFill>
              <a:srgbClr val="FF0000"/>
            </a:solid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covariant w.r.t. rotation (on image level), corner response is invariant (on patch level)</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6196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rIns="132080"/>
          <a:lstStyle/>
          <a:p>
            <a:r>
              <a:rPr lang="en-US" dirty="0"/>
              <a:t>What happens if: Scaling</a:t>
            </a:r>
          </a:p>
        </p:txBody>
      </p:sp>
      <p:sp>
        <p:nvSpPr>
          <p:cNvPr id="76802" name="Rectangle 2"/>
          <p:cNvSpPr>
            <a:spLocks noGrp="1" noChangeArrowheads="1"/>
          </p:cNvSpPr>
          <p:nvPr>
            <p:ph idx="1"/>
          </p:nvPr>
        </p:nvSpPr>
        <p:spPr>
          <a:ln/>
        </p:spPr>
        <p:txBody>
          <a:bodyPr rIns="132080"/>
          <a:lstStyle/>
          <a:p>
            <a:r>
              <a:rPr lang="en-US"/>
              <a:t>Invariant to image scale?</a:t>
            </a:r>
          </a:p>
        </p:txBody>
      </p:sp>
      <p:pic>
        <p:nvPicPr>
          <p:cNvPr id="76803" name="Picture 3"/>
          <p:cNvPicPr>
            <a:picLocks noChangeArrowheads="1"/>
          </p:cNvPicPr>
          <p:nvPr/>
        </p:nvPicPr>
        <p:blipFill>
          <a:blip r:embed="rId3" cstate="print">
            <a:extLst>
              <a:ext uri="{28A0092B-C50C-407E-A947-70E740481C1C}">
                <a14:useLocalDpi xmlns:a14="http://schemas.microsoft.com/office/drawing/2010/main" val="0"/>
              </a:ext>
            </a:extLst>
          </a:blip>
          <a:srcRect t="47545" r="68622" b="18303"/>
          <a:stretch>
            <a:fillRect/>
          </a:stretch>
        </p:blipFill>
        <p:spPr bwMode="auto">
          <a:xfrm>
            <a:off x="4648200" y="3103551"/>
            <a:ext cx="3429000" cy="280405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76804"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 y="3143250"/>
            <a:ext cx="3656013" cy="2743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6805" name="Rectangle 5"/>
          <p:cNvSpPr>
            <a:spLocks/>
          </p:cNvSpPr>
          <p:nvPr/>
        </p:nvSpPr>
        <p:spPr bwMode="auto">
          <a:xfrm>
            <a:off x="1955800" y="5981700"/>
            <a:ext cx="898525" cy="431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ＭＳ Ｐゴシック" charset="0"/>
                <a:cs typeface="Times New Roman" charset="0"/>
              </a:rPr>
              <a:t>image</a:t>
            </a:r>
          </a:p>
        </p:txBody>
      </p:sp>
      <p:sp>
        <p:nvSpPr>
          <p:cNvPr id="76806" name="Rectangle 6"/>
          <p:cNvSpPr>
            <a:spLocks/>
          </p:cNvSpPr>
          <p:nvPr/>
        </p:nvSpPr>
        <p:spPr bwMode="auto">
          <a:xfrm>
            <a:off x="5359400" y="5994400"/>
            <a:ext cx="1939925" cy="431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ＭＳ Ｐゴシック" charset="0"/>
                <a:cs typeface="Times New Roman" charset="0"/>
              </a:rPr>
              <a:t>zoomed image</a:t>
            </a:r>
          </a:p>
        </p:txBody>
      </p:sp>
      <p:sp>
        <p:nvSpPr>
          <p:cNvPr id="8" name="TextBox 7"/>
          <p:cNvSpPr txBox="1"/>
          <p:nvPr/>
        </p:nvSpPr>
        <p:spPr>
          <a:xfrm>
            <a:off x="0" y="6601022"/>
            <a:ext cx="78579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2561114"/>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What happens if: Scaling</a:t>
            </a:r>
            <a:endParaRPr lang="ru-RU" dirty="0"/>
          </a:p>
        </p:txBody>
      </p:sp>
      <p:sp>
        <p:nvSpPr>
          <p:cNvPr id="1212427" name="Text Box 11"/>
          <p:cNvSpPr txBox="1">
            <a:spLocks noChangeArrowheads="1"/>
          </p:cNvSpPr>
          <p:nvPr/>
        </p:nvSpPr>
        <p:spPr bwMode="auto">
          <a:xfrm>
            <a:off x="5791200" y="4265613"/>
            <a:ext cx="2590800" cy="13731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Times New Roman" pitchFamily="18" charset="0"/>
              </a:rPr>
              <a:t>All points will be classified as </a:t>
            </a:r>
            <a:r>
              <a:rPr kumimoji="0" lang="en-US" sz="2800" b="0" i="0" u="none" strike="noStrike" kern="1200" cap="none" spc="0" normalizeH="0" baseline="0" noProof="0">
                <a:ln>
                  <a:noFill/>
                </a:ln>
                <a:solidFill>
                  <a:srgbClr val="0033CC"/>
                </a:solidFill>
                <a:effectLst/>
                <a:uLnTx/>
                <a:uFillTx/>
                <a:latin typeface="Arial"/>
                <a:ea typeface="+mn-ea"/>
                <a:cs typeface="Times New Roman" pitchFamily="18" charset="0"/>
              </a:rPr>
              <a:t>edges</a:t>
            </a:r>
            <a:endParaRPr kumimoji="0" lang="ru-RU" sz="2800" b="0" i="0" u="none" strike="noStrike" kern="1200" cap="none" spc="0" normalizeH="0" baseline="0" noProof="0">
              <a:ln>
                <a:noFill/>
              </a:ln>
              <a:solidFill>
                <a:srgbClr val="0033CC"/>
              </a:solidFill>
              <a:effectLst/>
              <a:uLnTx/>
              <a:uFillTx/>
              <a:latin typeface="Arial"/>
              <a:ea typeface="+mn-ea"/>
              <a:cs typeface="Times New Roman" pitchFamily="18" charset="0"/>
            </a:endParaRPr>
          </a:p>
        </p:txBody>
      </p:sp>
      <p:grpSp>
        <p:nvGrpSpPr>
          <p:cNvPr id="45060" name="Group 17"/>
          <p:cNvGrpSpPr>
            <a:grpSpLocks/>
          </p:cNvGrpSpPr>
          <p:nvPr/>
        </p:nvGrpSpPr>
        <p:grpSpPr bwMode="auto">
          <a:xfrm>
            <a:off x="1690688" y="2751138"/>
            <a:ext cx="442912" cy="434975"/>
            <a:chOff x="4329" y="1733"/>
            <a:chExt cx="279" cy="274"/>
          </a:xfrm>
        </p:grpSpPr>
        <p:sp>
          <p:nvSpPr>
            <p:cNvPr id="45070" name="Freeform 4"/>
            <p:cNvSpPr>
              <a:spLocks/>
            </p:cNvSpPr>
            <p:nvPr/>
          </p:nvSpPr>
          <p:spPr bwMode="auto">
            <a:xfrm>
              <a:off x="4368" y="1799"/>
              <a:ext cx="240" cy="208"/>
            </a:xfrm>
            <a:custGeom>
              <a:avLst/>
              <a:gdLst>
                <a:gd name="T0" fmla="*/ 0 w 1728"/>
                <a:gd name="T1" fmla="*/ 0 h 1264"/>
                <a:gd name="T2" fmla="*/ 0 w 1728"/>
                <a:gd name="T3" fmla="*/ 0 h 1264"/>
                <a:gd name="T4" fmla="*/ 0 w 1728"/>
                <a:gd name="T5" fmla="*/ 0 h 1264"/>
                <a:gd name="T6" fmla="*/ 0 w 1728"/>
                <a:gd name="T7" fmla="*/ 0 h 1264"/>
                <a:gd name="T8" fmla="*/ 0 w 1728"/>
                <a:gd name="T9" fmla="*/ 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71" name="Rectangle 5"/>
            <p:cNvSpPr>
              <a:spLocks noChangeArrowheads="1"/>
            </p:cNvSpPr>
            <p:nvPr/>
          </p:nvSpPr>
          <p:spPr bwMode="auto">
            <a:xfrm>
              <a:off x="4329" y="1733"/>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5061" name="Text Box 12"/>
          <p:cNvSpPr txBox="1">
            <a:spLocks noChangeArrowheads="1"/>
          </p:cNvSpPr>
          <p:nvPr/>
        </p:nvSpPr>
        <p:spPr bwMode="auto">
          <a:xfrm>
            <a:off x="1219200" y="3505200"/>
            <a:ext cx="1600200"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Times New Roman" pitchFamily="18" charset="0"/>
              </a:rPr>
              <a:t>Corner</a:t>
            </a:r>
            <a:endParaRPr kumimoji="0" lang="ru-RU" sz="2800" b="0" i="0" u="none" strike="noStrike" kern="1200" cap="none" spc="0" normalizeH="0" baseline="0" noProof="0">
              <a:ln>
                <a:noFill/>
              </a:ln>
              <a:solidFill>
                <a:srgbClr val="000000"/>
              </a:solidFill>
              <a:effectLst/>
              <a:uLnTx/>
              <a:uFillTx/>
              <a:latin typeface="Arial"/>
              <a:ea typeface="+mn-ea"/>
              <a:cs typeface="Times New Roman" pitchFamily="18" charset="0"/>
            </a:endParaRPr>
          </a:p>
        </p:txBody>
      </p:sp>
      <p:sp>
        <p:nvSpPr>
          <p:cNvPr id="1212432" name="Text Box 16"/>
          <p:cNvSpPr txBox="1">
            <a:spLocks noChangeArrowheads="1"/>
          </p:cNvSpPr>
          <p:nvPr/>
        </p:nvSpPr>
        <p:spPr bwMode="auto">
          <a:xfrm>
            <a:off x="1143000" y="6015335"/>
            <a:ext cx="6934200" cy="461665"/>
          </a:xfrm>
          <a:prstGeom prst="rect">
            <a:avLst/>
          </a:prstGeom>
          <a:noFill/>
          <a:ln w="9525">
            <a:solidFill>
              <a:srgbClr val="FF0000"/>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not covariant to scaling!</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grpSp>
        <p:nvGrpSpPr>
          <p:cNvPr id="3" name="Group 25"/>
          <p:cNvGrpSpPr>
            <a:grpSpLocks/>
          </p:cNvGrpSpPr>
          <p:nvPr/>
        </p:nvGrpSpPr>
        <p:grpSpPr bwMode="auto">
          <a:xfrm>
            <a:off x="3276600" y="1828800"/>
            <a:ext cx="5029200" cy="2159000"/>
            <a:chOff x="2064" y="1152"/>
            <a:chExt cx="3168" cy="1360"/>
          </a:xfrm>
        </p:grpSpPr>
        <p:grpSp>
          <p:nvGrpSpPr>
            <p:cNvPr id="45064" name="Group 19"/>
            <p:cNvGrpSpPr>
              <a:grpSpLocks/>
            </p:cNvGrpSpPr>
            <p:nvPr/>
          </p:nvGrpSpPr>
          <p:grpSpPr bwMode="auto">
            <a:xfrm>
              <a:off x="2064" y="1248"/>
              <a:ext cx="3168" cy="1264"/>
              <a:chOff x="2064" y="1248"/>
              <a:chExt cx="3168" cy="1264"/>
            </a:xfrm>
          </p:grpSpPr>
          <p:sp>
            <p:nvSpPr>
              <p:cNvPr id="45068" name="Freeform 6"/>
              <p:cNvSpPr>
                <a:spLocks/>
              </p:cNvSpPr>
              <p:nvPr/>
            </p:nvSpPr>
            <p:spPr bwMode="auto">
              <a:xfrm>
                <a:off x="3504" y="1248"/>
                <a:ext cx="1728" cy="1264"/>
              </a:xfrm>
              <a:custGeom>
                <a:avLst/>
                <a:gdLst>
                  <a:gd name="T0" fmla="*/ 0 w 1728"/>
                  <a:gd name="T1" fmla="*/ 1264 h 1264"/>
                  <a:gd name="T2" fmla="*/ 96 w 1728"/>
                  <a:gd name="T3" fmla="*/ 400 h 1264"/>
                  <a:gd name="T4" fmla="*/ 432 w 1728"/>
                  <a:gd name="T5" fmla="*/ 64 h 1264"/>
                  <a:gd name="T6" fmla="*/ 1056 w 1728"/>
                  <a:gd name="T7" fmla="*/ 16 h 1264"/>
                  <a:gd name="T8" fmla="*/ 1728 w 1728"/>
                  <a:gd name="T9" fmla="*/ 16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9" name="AutoShape 10"/>
              <p:cNvSpPr>
                <a:spLocks noChangeArrowheads="1"/>
              </p:cNvSpPr>
              <p:nvPr/>
            </p:nvSpPr>
            <p:spPr bwMode="auto">
              <a:xfrm>
                <a:off x="2064" y="1584"/>
                <a:ext cx="1056"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5065" name="Rectangle 22"/>
            <p:cNvSpPr>
              <a:spLocks noChangeArrowheads="1"/>
            </p:cNvSpPr>
            <p:nvPr/>
          </p:nvSpPr>
          <p:spPr bwMode="auto">
            <a:xfrm>
              <a:off x="4224" y="1152"/>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6" name="Rectangle 23"/>
            <p:cNvSpPr>
              <a:spLocks noChangeArrowheads="1"/>
            </p:cNvSpPr>
            <p:nvPr/>
          </p:nvSpPr>
          <p:spPr bwMode="auto">
            <a:xfrm>
              <a:off x="3648" y="1296"/>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7" name="Rectangle 24"/>
            <p:cNvSpPr>
              <a:spLocks noChangeArrowheads="1"/>
            </p:cNvSpPr>
            <p:nvPr/>
          </p:nvSpPr>
          <p:spPr bwMode="auto">
            <a:xfrm>
              <a:off x="3408" y="1824"/>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17" name="TextBox 16"/>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3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2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2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427" grpId="0" autoUpdateAnimBg="0"/>
      <p:bldP spid="12124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idx="1"/>
          </p:nvPr>
        </p:nvSpPr>
        <p:spPr>
          <a:xfrm>
            <a:off x="457200" y="1600200"/>
            <a:ext cx="7957930" cy="4525963"/>
          </a:xfrm>
          <a:ln/>
        </p:spPr>
        <p:txBody>
          <a:bodyPr rIns="132080"/>
          <a:lstStyle/>
          <a:p>
            <a:r>
              <a:rPr lang="en-US" sz="2800" dirty="0"/>
              <a:t>Problem: </a:t>
            </a:r>
          </a:p>
          <a:p>
            <a:pPr lvl="1"/>
            <a:r>
              <a:rPr lang="en-US" sz="2200" dirty="0"/>
              <a:t>How do we choose corresponding windows </a:t>
            </a:r>
            <a:r>
              <a:rPr lang="en-US" sz="2200" dirty="0">
                <a:solidFill>
                  <a:srgbClr val="0033CC"/>
                </a:solidFill>
                <a:latin typeface="Times New Roman Bold Italic" charset="0"/>
                <a:cs typeface="Times New Roman Bold Italic" charset="0"/>
                <a:sym typeface="Times New Roman Bold Italic" charset="0"/>
              </a:rPr>
              <a:t>independently</a:t>
            </a:r>
            <a:r>
              <a:rPr lang="en-US" sz="2200" dirty="0"/>
              <a:t> in each image?</a:t>
            </a:r>
          </a:p>
          <a:p>
            <a:pPr lvl="1"/>
            <a:r>
              <a:rPr lang="en-US" sz="2200" dirty="0"/>
              <a:t>Do objects have a </a:t>
            </a:r>
            <a:r>
              <a:rPr lang="en-US" sz="2200" u="sng" dirty="0"/>
              <a:t>characteristic scale</a:t>
            </a:r>
            <a:r>
              <a:rPr lang="en-US" sz="2200" dirty="0"/>
              <a:t> that we can identify?</a:t>
            </a:r>
          </a:p>
        </p:txBody>
      </p:sp>
      <p:sp>
        <p:nvSpPr>
          <p:cNvPr id="87041" name="Freeform 1"/>
          <p:cNvSpPr>
            <a:spLocks/>
          </p:cNvSpPr>
          <p:nvPr/>
        </p:nvSpPr>
        <p:spPr bwMode="auto">
          <a:xfrm>
            <a:off x="7162800" y="3108321"/>
            <a:ext cx="844550" cy="1887538"/>
          </a:xfrm>
          <a:custGeom>
            <a:avLst/>
            <a:gdLst>
              <a:gd name="T0" fmla="*/ 0 w 21148"/>
              <a:gd name="T1" fmla="*/ 19356 h 20852"/>
              <a:gd name="T2" fmla="*/ 17153 w 21148"/>
              <a:gd name="T3" fmla="*/ 20197 h 20852"/>
              <a:gd name="T4" fmla="*/ 20965 w 21148"/>
              <a:gd name="T5" fmla="*/ 10940 h 20852"/>
              <a:gd name="T6" fmla="*/ 13341 w 21148"/>
              <a:gd name="T7" fmla="*/ 4208 h 20852"/>
              <a:gd name="T8" fmla="*/ 20965 w 21148"/>
              <a:gd name="T9" fmla="*/ 0 h 20852"/>
            </a:gdLst>
            <a:ahLst/>
            <a:cxnLst>
              <a:cxn ang="0">
                <a:pos x="T0" y="T1"/>
              </a:cxn>
              <a:cxn ang="0">
                <a:pos x="T2" y="T3"/>
              </a:cxn>
              <a:cxn ang="0">
                <a:pos x="T4" y="T5"/>
              </a:cxn>
              <a:cxn ang="0">
                <a:pos x="T6" y="T7"/>
              </a:cxn>
              <a:cxn ang="0">
                <a:pos x="T8" y="T9"/>
              </a:cxn>
            </a:cxnLst>
            <a:rect l="0" t="0" r="r" b="b"/>
            <a:pathLst>
              <a:path w="21148" h="20852">
                <a:moveTo>
                  <a:pt x="0" y="19356"/>
                </a:moveTo>
                <a:cubicBezTo>
                  <a:pt x="6829" y="20478"/>
                  <a:pt x="13659" y="21600"/>
                  <a:pt x="17153" y="20197"/>
                </a:cubicBezTo>
                <a:cubicBezTo>
                  <a:pt x="20647" y="18795"/>
                  <a:pt x="21600" y="13605"/>
                  <a:pt x="20965" y="10940"/>
                </a:cubicBezTo>
                <a:cubicBezTo>
                  <a:pt x="20329" y="8275"/>
                  <a:pt x="13341" y="6031"/>
                  <a:pt x="13341" y="4208"/>
                </a:cubicBezTo>
                <a:cubicBezTo>
                  <a:pt x="13341" y="2384"/>
                  <a:pt x="17153" y="1192"/>
                  <a:pt x="20965" y="0"/>
                </a:cubicBezTo>
              </a:path>
            </a:pathLst>
          </a:cu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2" name="Freeform 2"/>
          <p:cNvSpPr>
            <a:spLocks/>
          </p:cNvSpPr>
          <p:nvPr/>
        </p:nvSpPr>
        <p:spPr bwMode="auto">
          <a:xfrm>
            <a:off x="5715000" y="5163582"/>
            <a:ext cx="1019175" cy="1306512"/>
          </a:xfrm>
          <a:custGeom>
            <a:avLst/>
            <a:gdLst>
              <a:gd name="T0" fmla="*/ 0 w 20907"/>
              <a:gd name="T1" fmla="*/ 20172 h 20996"/>
              <a:gd name="T2" fmla="*/ 15614 w 20907"/>
              <a:gd name="T3" fmla="*/ 20172 h 20996"/>
              <a:gd name="T4" fmla="*/ 12492 w 20907"/>
              <a:gd name="T5" fmla="*/ 11603 h 20996"/>
              <a:gd name="T6" fmla="*/ 20299 w 20907"/>
              <a:gd name="T7" fmla="*/ 9155 h 20996"/>
              <a:gd name="T8" fmla="*/ 20299 w 20907"/>
              <a:gd name="T9" fmla="*/ 5483 h 20996"/>
              <a:gd name="T10" fmla="*/ 19551 w 20907"/>
              <a:gd name="T11" fmla="*/ 0 h 20996"/>
            </a:gdLst>
            <a:ahLst/>
            <a:cxnLst>
              <a:cxn ang="0">
                <a:pos x="T0" y="T1"/>
              </a:cxn>
              <a:cxn ang="0">
                <a:pos x="T2" y="T3"/>
              </a:cxn>
              <a:cxn ang="0">
                <a:pos x="T4" y="T5"/>
              </a:cxn>
              <a:cxn ang="0">
                <a:pos x="T6" y="T7"/>
              </a:cxn>
              <a:cxn ang="0">
                <a:pos x="T8" y="T9"/>
              </a:cxn>
              <a:cxn ang="0">
                <a:pos x="T10" y="T11"/>
              </a:cxn>
            </a:cxnLst>
            <a:rect l="0" t="0" r="r" b="b"/>
            <a:pathLst>
              <a:path w="20907" h="20996">
                <a:moveTo>
                  <a:pt x="0" y="20172"/>
                </a:moveTo>
                <a:cubicBezTo>
                  <a:pt x="6766" y="20886"/>
                  <a:pt x="13533" y="21600"/>
                  <a:pt x="15614" y="20172"/>
                </a:cubicBezTo>
                <a:cubicBezTo>
                  <a:pt x="17696" y="18744"/>
                  <a:pt x="11711" y="13439"/>
                  <a:pt x="12492" y="11603"/>
                </a:cubicBezTo>
                <a:cubicBezTo>
                  <a:pt x="13272" y="9767"/>
                  <a:pt x="18998" y="10175"/>
                  <a:pt x="20299" y="9155"/>
                </a:cubicBezTo>
                <a:cubicBezTo>
                  <a:pt x="21600" y="8135"/>
                  <a:pt x="20429" y="7013"/>
                  <a:pt x="20299" y="5483"/>
                </a:cubicBezTo>
                <a:cubicBezTo>
                  <a:pt x="20169" y="3953"/>
                  <a:pt x="19843" y="1964"/>
                  <a:pt x="19551" y="0"/>
                </a:cubicBezTo>
              </a:path>
            </a:pathLst>
          </a:cu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5" name="Freeform 5"/>
          <p:cNvSpPr>
            <a:spLocks/>
          </p:cNvSpPr>
          <p:nvPr/>
        </p:nvSpPr>
        <p:spPr bwMode="auto">
          <a:xfrm>
            <a:off x="2057400" y="4849257"/>
            <a:ext cx="2743200" cy="1995487"/>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6" name="Oval 6"/>
          <p:cNvSpPr>
            <a:spLocks/>
          </p:cNvSpPr>
          <p:nvPr/>
        </p:nvSpPr>
        <p:spPr bwMode="auto">
          <a:xfrm>
            <a:off x="2528888" y="4790519"/>
            <a:ext cx="381000" cy="3810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7" name="Oval 7"/>
          <p:cNvSpPr>
            <a:spLocks/>
          </p:cNvSpPr>
          <p:nvPr/>
        </p:nvSpPr>
        <p:spPr bwMode="auto">
          <a:xfrm>
            <a:off x="2328863" y="4609544"/>
            <a:ext cx="795337"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8" name="Oval 8"/>
          <p:cNvSpPr>
            <a:spLocks/>
          </p:cNvSpPr>
          <p:nvPr/>
        </p:nvSpPr>
        <p:spPr bwMode="auto">
          <a:xfrm>
            <a:off x="1995488" y="4319032"/>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9" name="Oval 9"/>
          <p:cNvSpPr>
            <a:spLocks/>
          </p:cNvSpPr>
          <p:nvPr/>
        </p:nvSpPr>
        <p:spPr bwMode="auto">
          <a:xfrm>
            <a:off x="1447800" y="3752294"/>
            <a:ext cx="2514600" cy="2514600"/>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0" name="Freeform 10"/>
          <p:cNvSpPr>
            <a:spLocks/>
          </p:cNvSpPr>
          <p:nvPr/>
        </p:nvSpPr>
        <p:spPr bwMode="auto">
          <a:xfrm>
            <a:off x="6664325" y="4806394"/>
            <a:ext cx="498475" cy="360363"/>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1" name="Oval 11"/>
          <p:cNvSpPr>
            <a:spLocks/>
          </p:cNvSpPr>
          <p:nvPr/>
        </p:nvSpPr>
        <p:spPr bwMode="auto">
          <a:xfrm>
            <a:off x="6381750" y="4442857"/>
            <a:ext cx="795338"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2" name="Oval 12"/>
          <p:cNvSpPr>
            <a:spLocks/>
          </p:cNvSpPr>
          <p:nvPr/>
        </p:nvSpPr>
        <p:spPr bwMode="auto">
          <a:xfrm>
            <a:off x="6048375" y="4152344"/>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3" name="Oval 13"/>
          <p:cNvSpPr>
            <a:spLocks/>
          </p:cNvSpPr>
          <p:nvPr/>
        </p:nvSpPr>
        <p:spPr bwMode="auto">
          <a:xfrm>
            <a:off x="5500688" y="3585607"/>
            <a:ext cx="2514600" cy="2514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4" name="Oval 14"/>
          <p:cNvSpPr>
            <a:spLocks/>
          </p:cNvSpPr>
          <p:nvPr/>
        </p:nvSpPr>
        <p:spPr bwMode="auto">
          <a:xfrm>
            <a:off x="6553200" y="4607957"/>
            <a:ext cx="457200" cy="455612"/>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5" name="Line 15"/>
          <p:cNvSpPr>
            <a:spLocks noChangeShapeType="1"/>
          </p:cNvSpPr>
          <p:nvPr/>
        </p:nvSpPr>
        <p:spPr bwMode="auto">
          <a:xfrm>
            <a:off x="3925888" y="4633357"/>
            <a:ext cx="2592387" cy="128587"/>
          </a:xfrm>
          <a:prstGeom prst="line">
            <a:avLst/>
          </a:prstGeom>
          <a:noFill/>
          <a:ln w="12700" cap="flat">
            <a:solidFill>
              <a:srgbClr val="FF0000"/>
            </a:solidFill>
            <a:prstDash val="solid"/>
            <a:round/>
            <a:headEnd type="stealth" w="med" len="med"/>
            <a:tailEnd type="stealth"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0" y="6601022"/>
            <a:ext cx="219964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Frolova</a:t>
            </a:r>
            <a:r>
              <a:rPr kumimoji="0" lang="en-US" sz="1050" b="0" i="0" u="none" strike="noStrike" kern="0" cap="none" spc="0" normalizeH="0" baseline="0" noProof="0" dirty="0">
                <a:ln>
                  <a:noFill/>
                </a:ln>
                <a:solidFill>
                  <a:srgbClr val="000000"/>
                </a:solidFill>
                <a:effectLst/>
                <a:uLnTx/>
                <a:uFillTx/>
                <a:latin typeface="Calibri"/>
                <a:ea typeface="+mn-ea"/>
                <a:cs typeface="+mn-cs"/>
              </a:rPr>
              <a:t>,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Simakov</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Scale invariant detection</a:t>
            </a:r>
          </a:p>
        </p:txBody>
      </p:sp>
    </p:spTree>
    <p:extLst>
      <p:ext uri="{BB962C8B-B14F-4D97-AF65-F5344CB8AC3E}">
        <p14:creationId xmlns:p14="http://schemas.microsoft.com/office/powerpoint/2010/main" val="5355647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Grp="1" noChangeArrowheads="1"/>
          </p:cNvSpPr>
          <p:nvPr>
            <p:ph type="title"/>
          </p:nvPr>
        </p:nvSpPr>
        <p:spPr/>
        <p:txBody>
          <a:bodyPr/>
          <a:lstStyle/>
          <a:p>
            <a:pPr eaLnBrk="1" hangingPunct="1"/>
            <a:r>
              <a:rPr lang="en-US" dirty="0"/>
              <a:t>Scale invariant detection</a:t>
            </a:r>
            <a:endParaRPr lang="ru-RU" dirty="0"/>
          </a:p>
        </p:txBody>
      </p:sp>
      <p:sp>
        <p:nvSpPr>
          <p:cNvPr id="117763" name="Rectangle 5"/>
          <p:cNvSpPr>
            <a:spLocks noGrp="1" noChangeArrowheads="1"/>
          </p:cNvSpPr>
          <p:nvPr>
            <p:ph idx="1"/>
          </p:nvPr>
        </p:nvSpPr>
        <p:spPr>
          <a:xfrm>
            <a:off x="457200" y="1600200"/>
            <a:ext cx="8229600" cy="4830763"/>
          </a:xfrm>
        </p:spPr>
        <p:txBody>
          <a:bodyPr>
            <a:normAutofit/>
          </a:bodyPr>
          <a:lstStyle/>
          <a:p>
            <a:pPr eaLnBrk="1" hangingPunct="1"/>
            <a:r>
              <a:rPr lang="en-US" sz="2800" dirty="0"/>
              <a:t>Solution:</a:t>
            </a:r>
          </a:p>
          <a:p>
            <a:pPr lvl="1" eaLnBrk="1" hangingPunct="1"/>
            <a:r>
              <a:rPr lang="en-US" sz="2400" dirty="0"/>
              <a:t>Design a function on the region which has the same shape even if the image is resized</a:t>
            </a:r>
          </a:p>
          <a:p>
            <a:pPr lvl="1"/>
            <a:r>
              <a:rPr lang="en-US" sz="2400" dirty="0">
                <a:ea typeface="ＭＳ Ｐゴシック" charset="-128"/>
                <a:cs typeface="ＭＳ Ｐゴシック" charset="-128"/>
              </a:rPr>
              <a:t>Take a local maximum of this function</a:t>
            </a:r>
            <a:endParaRPr lang="ru-RU" sz="2400" dirty="0">
              <a:ea typeface="ＭＳ Ｐゴシック" charset="-128"/>
              <a:cs typeface="ＭＳ Ｐゴシック" charset="-128"/>
            </a:endParaRPr>
          </a:p>
          <a:p>
            <a:pPr lvl="1" eaLnBrk="1" hangingPunct="1"/>
            <a:endParaRPr lang="en-US" sz="2400" dirty="0"/>
          </a:p>
          <a:p>
            <a:pPr lvl="1" eaLnBrk="1" hangingPunct="1">
              <a:buNone/>
            </a:pPr>
            <a:r>
              <a:rPr lang="en-US" sz="2400" dirty="0"/>
              <a:t/>
            </a:r>
            <a:br>
              <a:rPr lang="en-US" sz="2400" dirty="0"/>
            </a:br>
            <a:r>
              <a:rPr lang="en-US" sz="2400" dirty="0"/>
              <a:t/>
            </a:r>
            <a:br>
              <a:rPr lang="en-US" sz="2400" dirty="0"/>
            </a:br>
            <a:endParaRPr lang="en-US" sz="2400" dirty="0"/>
          </a:p>
        </p:txBody>
      </p:sp>
      <p:grpSp>
        <p:nvGrpSpPr>
          <p:cNvPr id="2" name="Group 58"/>
          <p:cNvGrpSpPr>
            <a:grpSpLocks/>
          </p:cNvGrpSpPr>
          <p:nvPr/>
        </p:nvGrpSpPr>
        <p:grpSpPr bwMode="auto">
          <a:xfrm>
            <a:off x="3897313" y="5116512"/>
            <a:ext cx="1284287" cy="625475"/>
            <a:chOff x="2455" y="2342"/>
            <a:chExt cx="809" cy="394"/>
          </a:xfrm>
        </p:grpSpPr>
        <p:sp>
          <p:nvSpPr>
            <p:cNvPr id="117781" name="AutoShape 59"/>
            <p:cNvSpPr>
              <a:spLocks noChangeArrowheads="1"/>
            </p:cNvSpPr>
            <p:nvPr/>
          </p:nvSpPr>
          <p:spPr bwMode="auto">
            <a:xfrm>
              <a:off x="2688" y="2544"/>
              <a:ext cx="38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82" name="Text Box 60"/>
            <p:cNvSpPr txBox="1">
              <a:spLocks noChangeArrowheads="1"/>
            </p:cNvSpPr>
            <p:nvPr/>
          </p:nvSpPr>
          <p:spPr bwMode="auto">
            <a:xfrm>
              <a:off x="2455" y="2342"/>
              <a:ext cx="809"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Arial" charset="0"/>
                  <a:ea typeface="ＭＳ Ｐゴシック" charset="-128"/>
                  <a:cs typeface="ＭＳ Ｐゴシック" charset="-128"/>
                </a:rPr>
                <a:t>scale = 1/2</a:t>
              </a:r>
              <a:endParaRPr kumimoji="0" lang="ru-RU" sz="2000" b="0" i="0" u="none" strike="noStrike" kern="1200" cap="none" spc="0" normalizeH="0" baseline="0" noProof="0">
                <a:ln>
                  <a:noFill/>
                </a:ln>
                <a:solidFill>
                  <a:srgbClr val="0033CC"/>
                </a:solidFill>
                <a:effectLst/>
                <a:uLnTx/>
                <a:uFillTx/>
                <a:latin typeface="Arial" charset="0"/>
                <a:ea typeface="ＭＳ Ｐゴシック" charset="-128"/>
                <a:cs typeface="ＭＳ Ｐゴシック" charset="-128"/>
              </a:endParaRPr>
            </a:p>
          </p:txBody>
        </p:sp>
      </p:grpSp>
      <p:grpSp>
        <p:nvGrpSpPr>
          <p:cNvPr id="3" name="Group 65"/>
          <p:cNvGrpSpPr>
            <a:grpSpLocks/>
          </p:cNvGrpSpPr>
          <p:nvPr/>
        </p:nvGrpSpPr>
        <p:grpSpPr bwMode="auto">
          <a:xfrm>
            <a:off x="76200" y="4648200"/>
            <a:ext cx="3676650" cy="2024062"/>
            <a:chOff x="48" y="3055"/>
            <a:chExt cx="2316" cy="1275"/>
          </a:xfrm>
        </p:grpSpPr>
        <p:sp>
          <p:nvSpPr>
            <p:cNvPr id="117775" name="Line 46"/>
            <p:cNvSpPr>
              <a:spLocks noChangeShapeType="1"/>
            </p:cNvSpPr>
            <p:nvPr/>
          </p:nvSpPr>
          <p:spPr bwMode="auto">
            <a:xfrm>
              <a:off x="297" y="4080"/>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6" name="Line 47"/>
            <p:cNvSpPr>
              <a:spLocks noChangeShapeType="1"/>
            </p:cNvSpPr>
            <p:nvPr/>
          </p:nvSpPr>
          <p:spPr bwMode="auto">
            <a:xfrm flipV="1">
              <a:off x="297" y="3168"/>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7" name="Text Box 48"/>
            <p:cNvSpPr txBox="1">
              <a:spLocks noChangeArrowheads="1"/>
            </p:cNvSpPr>
            <p:nvPr/>
          </p:nvSpPr>
          <p:spPr bwMode="auto">
            <a:xfrm>
              <a:off x="48" y="3072"/>
              <a:ext cx="256" cy="2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8" name="Text Box 49"/>
            <p:cNvSpPr txBox="1">
              <a:spLocks noChangeArrowheads="1"/>
            </p:cNvSpPr>
            <p:nvPr/>
          </p:nvSpPr>
          <p:spPr bwMode="auto">
            <a:xfrm>
              <a:off x="1552" y="4080"/>
              <a:ext cx="812"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9" name="Text Box 50"/>
            <p:cNvSpPr txBox="1">
              <a:spLocks noChangeArrowheads="1"/>
            </p:cNvSpPr>
            <p:nvPr/>
          </p:nvSpPr>
          <p:spPr bwMode="auto">
            <a:xfrm>
              <a:off x="1348" y="3055"/>
              <a:ext cx="635"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Image 1</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80" name="Freeform 63"/>
            <p:cNvSpPr>
              <a:spLocks/>
            </p:cNvSpPr>
            <p:nvPr/>
          </p:nvSpPr>
          <p:spPr bwMode="auto">
            <a:xfrm>
              <a:off x="528" y="3368"/>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grpSp>
        <p:nvGrpSpPr>
          <p:cNvPr id="4" name="Group 66"/>
          <p:cNvGrpSpPr>
            <a:grpSpLocks/>
          </p:cNvGrpSpPr>
          <p:nvPr/>
        </p:nvGrpSpPr>
        <p:grpSpPr bwMode="auto">
          <a:xfrm>
            <a:off x="5391150" y="4659312"/>
            <a:ext cx="3676650" cy="1997075"/>
            <a:chOff x="3396" y="3072"/>
            <a:chExt cx="2316" cy="1258"/>
          </a:xfrm>
        </p:grpSpPr>
        <p:sp>
          <p:nvSpPr>
            <p:cNvPr id="117769" name="Line 53"/>
            <p:cNvSpPr>
              <a:spLocks noChangeShapeType="1"/>
            </p:cNvSpPr>
            <p:nvPr/>
          </p:nvSpPr>
          <p:spPr bwMode="auto">
            <a:xfrm>
              <a:off x="3645" y="4080"/>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0" name="Line 54"/>
            <p:cNvSpPr>
              <a:spLocks noChangeShapeType="1"/>
            </p:cNvSpPr>
            <p:nvPr/>
          </p:nvSpPr>
          <p:spPr bwMode="auto">
            <a:xfrm flipV="1">
              <a:off x="3645" y="3168"/>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1" name="Text Box 55"/>
            <p:cNvSpPr txBox="1">
              <a:spLocks noChangeArrowheads="1"/>
            </p:cNvSpPr>
            <p:nvPr/>
          </p:nvSpPr>
          <p:spPr bwMode="auto">
            <a:xfrm>
              <a:off x="3396" y="3072"/>
              <a:ext cx="256" cy="2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2" name="Text Box 56"/>
            <p:cNvSpPr txBox="1">
              <a:spLocks noChangeArrowheads="1"/>
            </p:cNvSpPr>
            <p:nvPr/>
          </p:nvSpPr>
          <p:spPr bwMode="auto">
            <a:xfrm>
              <a:off x="4900" y="4080"/>
              <a:ext cx="812"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3" name="Text Box 57"/>
            <p:cNvSpPr txBox="1">
              <a:spLocks noChangeArrowheads="1"/>
            </p:cNvSpPr>
            <p:nvPr/>
          </p:nvSpPr>
          <p:spPr bwMode="auto">
            <a:xfrm>
              <a:off x="4804" y="3103"/>
              <a:ext cx="635"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Image 2</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4" name="Freeform 64"/>
            <p:cNvSpPr>
              <a:spLocks/>
            </p:cNvSpPr>
            <p:nvPr/>
          </p:nvSpPr>
          <p:spPr bwMode="auto">
            <a:xfrm>
              <a:off x="3744" y="3368"/>
              <a:ext cx="864" cy="568"/>
            </a:xfrm>
            <a:custGeom>
              <a:avLst/>
              <a:gdLst>
                <a:gd name="T0" fmla="*/ 0 w 1632"/>
                <a:gd name="T1" fmla="*/ 568 h 568"/>
                <a:gd name="T2" fmla="*/ 22 w 1632"/>
                <a:gd name="T3" fmla="*/ 40 h 568"/>
                <a:gd name="T4" fmla="*/ 72 w 1632"/>
                <a:gd name="T5" fmla="*/ 328 h 568"/>
                <a:gd name="T6" fmla="*/ 109 w 1632"/>
                <a:gd name="T7" fmla="*/ 472 h 568"/>
                <a:gd name="T8" fmla="*/ 128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23" name="TextBox 22"/>
          <p:cNvSpPr txBox="1"/>
          <p:nvPr/>
        </p:nvSpPr>
        <p:spPr>
          <a:xfrm>
            <a:off x="0" y="6593765"/>
            <a:ext cx="15792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A. </a:t>
            </a:r>
            <a:r>
              <a:rPr kumimoji="0" lang="en-US" sz="1050" b="0" i="0" u="none" strike="noStrike" kern="0" cap="none" spc="0" normalizeH="0" baseline="0" noProof="0" dirty="0" err="1">
                <a:ln>
                  <a:noFill/>
                </a:ln>
                <a:solidFill>
                  <a:srgbClr val="000000"/>
                </a:solidFill>
                <a:effectLst/>
                <a:uLnTx/>
                <a:uFillTx/>
                <a:latin typeface="Calibri"/>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23"/>
          <p:cNvSpPr>
            <a:spLocks noChangeArrowheads="1"/>
          </p:cNvSpPr>
          <p:nvPr/>
        </p:nvSpPr>
        <p:spPr bwMode="auto">
          <a:xfrm>
            <a:off x="1295400" y="5132387"/>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1" name="Oval 24"/>
          <p:cNvSpPr>
            <a:spLocks noChangeArrowheads="1"/>
          </p:cNvSpPr>
          <p:nvPr/>
        </p:nvSpPr>
        <p:spPr bwMode="auto">
          <a:xfrm>
            <a:off x="6157913" y="5103812"/>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nvGrpSpPr>
          <p:cNvPr id="32" name="Group 32"/>
          <p:cNvGrpSpPr>
            <a:grpSpLocks/>
          </p:cNvGrpSpPr>
          <p:nvPr/>
        </p:nvGrpSpPr>
        <p:grpSpPr bwMode="auto">
          <a:xfrm>
            <a:off x="1219200" y="5284787"/>
            <a:ext cx="404813" cy="1371600"/>
            <a:chOff x="768" y="3456"/>
            <a:chExt cx="255" cy="864"/>
          </a:xfrm>
        </p:grpSpPr>
        <p:sp>
          <p:nvSpPr>
            <p:cNvPr id="33" name="Line 28"/>
            <p:cNvSpPr>
              <a:spLocks noChangeShapeType="1"/>
            </p:cNvSpPr>
            <p:nvPr/>
          </p:nvSpPr>
          <p:spPr bwMode="auto">
            <a:xfrm>
              <a:off x="864" y="3456"/>
              <a:ext cx="0" cy="624"/>
            </a:xfrm>
            <a:prstGeom prst="line">
              <a:avLst/>
            </a:prstGeom>
            <a:noFill/>
            <a:ln w="19050">
              <a:solidFill>
                <a:srgbClr val="FF0000"/>
              </a:solidFill>
              <a:prstDash val="dash"/>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4" name="Text Box 30"/>
            <p:cNvSpPr txBox="1">
              <a:spLocks noChangeArrowheads="1"/>
            </p:cNvSpPr>
            <p:nvPr/>
          </p:nvSpPr>
          <p:spPr bwMode="auto">
            <a:xfrm>
              <a:off x="768" y="4032"/>
              <a:ext cx="255" cy="28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128"/>
                  <a:cs typeface="ＭＳ Ｐゴシック" charset="-128"/>
                </a:rPr>
                <a:t>s</a:t>
              </a:r>
              <a:r>
                <a:rPr kumimoji="0" lang="en-US"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rPr>
                <a:t>1</a:t>
              </a:r>
              <a:endParaRPr kumimoji="0" lang="ru-RU"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endParaRPr>
            </a:p>
          </p:txBody>
        </p:sp>
      </p:grpSp>
      <p:grpSp>
        <p:nvGrpSpPr>
          <p:cNvPr id="35" name="Group 33"/>
          <p:cNvGrpSpPr>
            <a:grpSpLocks/>
          </p:cNvGrpSpPr>
          <p:nvPr/>
        </p:nvGrpSpPr>
        <p:grpSpPr bwMode="auto">
          <a:xfrm>
            <a:off x="6096000" y="5284787"/>
            <a:ext cx="404813" cy="1371600"/>
            <a:chOff x="3840" y="3456"/>
            <a:chExt cx="255" cy="864"/>
          </a:xfrm>
        </p:grpSpPr>
        <p:sp>
          <p:nvSpPr>
            <p:cNvPr id="36" name="Line 29"/>
            <p:cNvSpPr>
              <a:spLocks noChangeShapeType="1"/>
            </p:cNvSpPr>
            <p:nvPr/>
          </p:nvSpPr>
          <p:spPr bwMode="auto">
            <a:xfrm>
              <a:off x="3936" y="3456"/>
              <a:ext cx="0" cy="624"/>
            </a:xfrm>
            <a:prstGeom prst="line">
              <a:avLst/>
            </a:prstGeom>
            <a:noFill/>
            <a:ln w="19050">
              <a:solidFill>
                <a:srgbClr val="FF0000"/>
              </a:solidFill>
              <a:prstDash val="dash"/>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7" name="Text Box 31"/>
            <p:cNvSpPr txBox="1">
              <a:spLocks noChangeArrowheads="1"/>
            </p:cNvSpPr>
            <p:nvPr/>
          </p:nvSpPr>
          <p:spPr bwMode="auto">
            <a:xfrm>
              <a:off x="3840" y="4032"/>
              <a:ext cx="255" cy="28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128"/>
                  <a:cs typeface="ＭＳ Ｐゴシック" charset="-128"/>
                </a:rPr>
                <a:t>s</a:t>
              </a:r>
              <a:r>
                <a:rPr kumimoji="0" lang="en-US"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rPr>
                <a:t>2</a:t>
              </a:r>
              <a:endParaRPr kumimoji="0" lang="ru-RU"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1852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499"/>
                                          </p:stCondLst>
                                        </p:cTn>
                                        <p:tgtEl>
                                          <p:spTgt spid="31"/>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dirty="0"/>
              <a:t>Scale invariant detection</a:t>
            </a:r>
            <a:endParaRPr lang="ru-RU" dirty="0"/>
          </a:p>
        </p:txBody>
      </p:sp>
      <p:sp>
        <p:nvSpPr>
          <p:cNvPr id="121859" name="Rectangle 3"/>
          <p:cNvSpPr>
            <a:spLocks noGrp="1" noChangeArrowheads="1"/>
          </p:cNvSpPr>
          <p:nvPr>
            <p:ph idx="1"/>
          </p:nvPr>
        </p:nvSpPr>
        <p:spPr/>
        <p:txBody>
          <a:bodyPr/>
          <a:lstStyle/>
          <a:p>
            <a:pPr eaLnBrk="1" hangingPunct="1"/>
            <a:r>
              <a:rPr lang="en-US" sz="2800" dirty="0"/>
              <a:t>A “good” function for scale detection:</a:t>
            </a:r>
            <a:br>
              <a:rPr lang="en-US" sz="2800" dirty="0"/>
            </a:br>
            <a:r>
              <a:rPr lang="en-US" sz="2800" dirty="0"/>
              <a:t>    has one stable sharp peak</a:t>
            </a:r>
          </a:p>
          <a:p>
            <a:pPr eaLnBrk="1" hangingPunct="1"/>
            <a:endParaRPr lang="en-US" sz="2800" dirty="0"/>
          </a:p>
          <a:p>
            <a:pPr eaLnBrk="1" hangingPunct="1"/>
            <a:endParaRPr lang="en-US" sz="2800" dirty="0"/>
          </a:p>
          <a:p>
            <a:pPr eaLnBrk="1" hangingPunct="1"/>
            <a:endParaRPr lang="en-US" sz="2800" dirty="0"/>
          </a:p>
          <a:p>
            <a:pPr marL="0" indent="0" eaLnBrk="1" hangingPunct="1">
              <a:buNone/>
            </a:pPr>
            <a:endParaRPr lang="en-US" sz="2800" dirty="0"/>
          </a:p>
        </p:txBody>
      </p:sp>
      <p:grpSp>
        <p:nvGrpSpPr>
          <p:cNvPr id="2" name="Group 69"/>
          <p:cNvGrpSpPr>
            <a:grpSpLocks/>
          </p:cNvGrpSpPr>
          <p:nvPr/>
        </p:nvGrpSpPr>
        <p:grpSpPr bwMode="auto">
          <a:xfrm>
            <a:off x="498475" y="2667000"/>
            <a:ext cx="2503488" cy="1246188"/>
            <a:chOff x="3024" y="1584"/>
            <a:chExt cx="2020" cy="1045"/>
          </a:xfrm>
        </p:grpSpPr>
        <p:grpSp>
          <p:nvGrpSpPr>
            <p:cNvPr id="3" name="Group 64"/>
            <p:cNvGrpSpPr>
              <a:grpSpLocks/>
            </p:cNvGrpSpPr>
            <p:nvPr/>
          </p:nvGrpSpPr>
          <p:grpSpPr bwMode="auto">
            <a:xfrm>
              <a:off x="3024" y="1584"/>
              <a:ext cx="2020" cy="1045"/>
              <a:chOff x="2496" y="1536"/>
              <a:chExt cx="2020" cy="1045"/>
            </a:xfrm>
          </p:grpSpPr>
          <p:sp>
            <p:nvSpPr>
              <p:cNvPr id="121884" name="Line 45"/>
              <p:cNvSpPr>
                <a:spLocks noChangeShapeType="1"/>
              </p:cNvSpPr>
              <p:nvPr/>
            </p:nvSpPr>
            <p:spPr bwMode="auto">
              <a:xfrm>
                <a:off x="2697" y="2253"/>
                <a:ext cx="155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5" name="Line 46"/>
              <p:cNvSpPr>
                <a:spLocks noChangeShapeType="1"/>
              </p:cNvSpPr>
              <p:nvPr/>
            </p:nvSpPr>
            <p:spPr bwMode="auto">
              <a:xfrm flipV="1">
                <a:off x="2697" y="1604"/>
                <a:ext cx="0" cy="649"/>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6" name="Text Box 47"/>
              <p:cNvSpPr txBox="1">
                <a:spLocks noChangeArrowheads="1"/>
              </p:cNvSpPr>
              <p:nvPr/>
            </p:nvSpPr>
            <p:spPr bwMode="auto">
              <a:xfrm>
                <a:off x="2496" y="1536"/>
                <a:ext cx="208" cy="383"/>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87" name="Text Box 48"/>
              <p:cNvSpPr txBox="1">
                <a:spLocks noChangeArrowheads="1"/>
              </p:cNvSpPr>
              <p:nvPr/>
            </p:nvSpPr>
            <p:spPr bwMode="auto">
              <a:xfrm>
                <a:off x="3563" y="2273"/>
                <a:ext cx="953" cy="30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88" name="Oval 50"/>
              <p:cNvSpPr>
                <a:spLocks noChangeArrowheads="1"/>
              </p:cNvSpPr>
              <p:nvPr/>
            </p:nvSpPr>
            <p:spPr bwMode="auto">
              <a:xfrm>
                <a:off x="3216" y="1665"/>
                <a:ext cx="960" cy="75"/>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9" name="Freeform 59"/>
              <p:cNvSpPr>
                <a:spLocks/>
              </p:cNvSpPr>
              <p:nvPr/>
            </p:nvSpPr>
            <p:spPr bwMode="auto">
              <a:xfrm>
                <a:off x="2832" y="1672"/>
                <a:ext cx="1632" cy="440"/>
              </a:xfrm>
              <a:custGeom>
                <a:avLst/>
                <a:gdLst>
                  <a:gd name="T0" fmla="*/ 0 w 1632"/>
                  <a:gd name="T1" fmla="*/ 440 h 440"/>
                  <a:gd name="T2" fmla="*/ 240 w 1632"/>
                  <a:gd name="T3" fmla="*/ 104 h 440"/>
                  <a:gd name="T4" fmla="*/ 912 w 1632"/>
                  <a:gd name="T5" fmla="*/ 8 h 440"/>
                  <a:gd name="T6" fmla="*/ 1392 w 1632"/>
                  <a:gd name="T7" fmla="*/ 56 h 440"/>
                  <a:gd name="T8" fmla="*/ 1632 w 1632"/>
                  <a:gd name="T9" fmla="*/ 152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440"/>
                    </a:moveTo>
                    <a:cubicBezTo>
                      <a:pt x="44" y="308"/>
                      <a:pt x="88" y="176"/>
                      <a:pt x="240" y="104"/>
                    </a:cubicBezTo>
                    <a:cubicBezTo>
                      <a:pt x="392" y="32"/>
                      <a:pt x="720" y="16"/>
                      <a:pt x="912" y="8"/>
                    </a:cubicBezTo>
                    <a:cubicBezTo>
                      <a:pt x="1104" y="0"/>
                      <a:pt x="1272" y="32"/>
                      <a:pt x="1392" y="56"/>
                    </a:cubicBezTo>
                    <a:cubicBezTo>
                      <a:pt x="1512" y="80"/>
                      <a:pt x="1572" y="116"/>
                      <a:pt x="1632" y="152"/>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83" name="Text Box 65"/>
            <p:cNvSpPr txBox="1">
              <a:spLocks noChangeArrowheads="1"/>
            </p:cNvSpPr>
            <p:nvPr/>
          </p:nvSpPr>
          <p:spPr bwMode="auto">
            <a:xfrm>
              <a:off x="3788" y="1921"/>
              <a:ext cx="924" cy="336"/>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Bad</a:t>
              </a:r>
              <a:endParaRPr kumimoji="0" lang="ru-RU"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grpSp>
        <p:nvGrpSpPr>
          <p:cNvPr id="4" name="Group 70"/>
          <p:cNvGrpSpPr>
            <a:grpSpLocks/>
          </p:cNvGrpSpPr>
          <p:nvPr/>
        </p:nvGrpSpPr>
        <p:grpSpPr bwMode="auto">
          <a:xfrm>
            <a:off x="3241675" y="2590800"/>
            <a:ext cx="2701925" cy="1358900"/>
            <a:chOff x="3024" y="2640"/>
            <a:chExt cx="1976" cy="1005"/>
          </a:xfrm>
        </p:grpSpPr>
        <p:grpSp>
          <p:nvGrpSpPr>
            <p:cNvPr id="5" name="Group 63"/>
            <p:cNvGrpSpPr>
              <a:grpSpLocks/>
            </p:cNvGrpSpPr>
            <p:nvPr/>
          </p:nvGrpSpPr>
          <p:grpSpPr bwMode="auto">
            <a:xfrm>
              <a:off x="3024" y="2640"/>
              <a:ext cx="1976" cy="1005"/>
              <a:chOff x="2736" y="2544"/>
              <a:chExt cx="1976" cy="1005"/>
            </a:xfrm>
          </p:grpSpPr>
          <p:sp>
            <p:nvSpPr>
              <p:cNvPr id="121874" name="Line 53"/>
              <p:cNvSpPr>
                <a:spLocks noChangeShapeType="1"/>
              </p:cNvSpPr>
              <p:nvPr/>
            </p:nvSpPr>
            <p:spPr bwMode="auto">
              <a:xfrm>
                <a:off x="2937" y="3261"/>
                <a:ext cx="155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5" name="Line 54"/>
              <p:cNvSpPr>
                <a:spLocks noChangeShapeType="1"/>
              </p:cNvSpPr>
              <p:nvPr/>
            </p:nvSpPr>
            <p:spPr bwMode="auto">
              <a:xfrm flipV="1">
                <a:off x="2937" y="2612"/>
                <a:ext cx="0" cy="649"/>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6" name="Text Box 55"/>
              <p:cNvSpPr txBox="1">
                <a:spLocks noChangeArrowheads="1"/>
              </p:cNvSpPr>
              <p:nvPr/>
            </p:nvSpPr>
            <p:spPr bwMode="auto">
              <a:xfrm>
                <a:off x="2736" y="2544"/>
                <a:ext cx="207" cy="33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7" name="Text Box 56"/>
              <p:cNvSpPr txBox="1">
                <a:spLocks noChangeArrowheads="1"/>
              </p:cNvSpPr>
              <p:nvPr/>
            </p:nvSpPr>
            <p:spPr bwMode="auto">
              <a:xfrm>
                <a:off x="3848" y="3278"/>
                <a:ext cx="864" cy="271"/>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8" name="Oval 58"/>
              <p:cNvSpPr>
                <a:spLocks noChangeArrowheads="1"/>
              </p:cNvSpPr>
              <p:nvPr/>
            </p:nvSpPr>
            <p:spPr bwMode="auto">
              <a:xfrm>
                <a:off x="3216" y="2736"/>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9" name="Freeform 60"/>
              <p:cNvSpPr>
                <a:spLocks/>
              </p:cNvSpPr>
              <p:nvPr/>
            </p:nvSpPr>
            <p:spPr bwMode="auto">
              <a:xfrm>
                <a:off x="3120" y="2688"/>
                <a:ext cx="1344" cy="384"/>
              </a:xfrm>
              <a:custGeom>
                <a:avLst/>
                <a:gdLst>
                  <a:gd name="T0" fmla="*/ 0 w 1344"/>
                  <a:gd name="T1" fmla="*/ 384 h 384"/>
                  <a:gd name="T2" fmla="*/ 144 w 1344"/>
                  <a:gd name="T3" fmla="*/ 96 h 384"/>
                  <a:gd name="T4" fmla="*/ 576 w 1344"/>
                  <a:gd name="T5" fmla="*/ 288 h 384"/>
                  <a:gd name="T6" fmla="*/ 912 w 1344"/>
                  <a:gd name="T7" fmla="*/ 144 h 384"/>
                  <a:gd name="T8" fmla="*/ 1056 w 1344"/>
                  <a:gd name="T9" fmla="*/ 288 h 384"/>
                  <a:gd name="T10" fmla="*/ 1152 w 1344"/>
                  <a:gd name="T11" fmla="*/ 0 h 384"/>
                  <a:gd name="T12" fmla="*/ 1344 w 1344"/>
                  <a:gd name="T13" fmla="*/ 288 h 384"/>
                  <a:gd name="T14" fmla="*/ 0 60000 65536"/>
                  <a:gd name="T15" fmla="*/ 0 60000 65536"/>
                  <a:gd name="T16" fmla="*/ 0 60000 65536"/>
                  <a:gd name="T17" fmla="*/ 0 60000 65536"/>
                  <a:gd name="T18" fmla="*/ 0 60000 65536"/>
                  <a:gd name="T19" fmla="*/ 0 60000 65536"/>
                  <a:gd name="T20" fmla="*/ 0 60000 65536"/>
                  <a:gd name="T21" fmla="*/ 0 w 1344"/>
                  <a:gd name="T22" fmla="*/ 0 h 384"/>
                  <a:gd name="T23" fmla="*/ 1344 w 1344"/>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384">
                    <a:moveTo>
                      <a:pt x="0" y="384"/>
                    </a:moveTo>
                    <a:cubicBezTo>
                      <a:pt x="24" y="248"/>
                      <a:pt x="48" y="112"/>
                      <a:pt x="144" y="96"/>
                    </a:cubicBezTo>
                    <a:cubicBezTo>
                      <a:pt x="240" y="80"/>
                      <a:pt x="448" y="280"/>
                      <a:pt x="576" y="288"/>
                    </a:cubicBezTo>
                    <a:cubicBezTo>
                      <a:pt x="704" y="296"/>
                      <a:pt x="832" y="144"/>
                      <a:pt x="912" y="144"/>
                    </a:cubicBezTo>
                    <a:cubicBezTo>
                      <a:pt x="992" y="144"/>
                      <a:pt x="1016" y="312"/>
                      <a:pt x="1056" y="288"/>
                    </a:cubicBezTo>
                    <a:cubicBezTo>
                      <a:pt x="1096" y="264"/>
                      <a:pt x="1104" y="0"/>
                      <a:pt x="1152" y="0"/>
                    </a:cubicBezTo>
                    <a:cubicBezTo>
                      <a:pt x="1200" y="0"/>
                      <a:pt x="1272" y="144"/>
                      <a:pt x="1344" y="288"/>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0" name="Oval 61"/>
              <p:cNvSpPr>
                <a:spLocks noChangeArrowheads="1"/>
              </p:cNvSpPr>
              <p:nvPr/>
            </p:nvSpPr>
            <p:spPr bwMode="auto">
              <a:xfrm>
                <a:off x="4011" y="2798"/>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1" name="Oval 62"/>
              <p:cNvSpPr>
                <a:spLocks noChangeArrowheads="1"/>
              </p:cNvSpPr>
              <p:nvPr/>
            </p:nvSpPr>
            <p:spPr bwMode="auto">
              <a:xfrm>
                <a:off x="4240" y="2661"/>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73" name="Text Box 67"/>
            <p:cNvSpPr txBox="1">
              <a:spLocks noChangeArrowheads="1"/>
            </p:cNvSpPr>
            <p:nvPr/>
          </p:nvSpPr>
          <p:spPr bwMode="auto">
            <a:xfrm>
              <a:off x="3787" y="3024"/>
              <a:ext cx="485" cy="294"/>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Bad</a:t>
              </a:r>
              <a:endParaRPr kumimoji="0" lang="ru-RU"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grpSp>
        <p:nvGrpSpPr>
          <p:cNvPr id="6" name="Group 71"/>
          <p:cNvGrpSpPr>
            <a:grpSpLocks/>
          </p:cNvGrpSpPr>
          <p:nvPr/>
        </p:nvGrpSpPr>
        <p:grpSpPr bwMode="auto">
          <a:xfrm>
            <a:off x="6061075" y="2590800"/>
            <a:ext cx="2701925" cy="1303338"/>
            <a:chOff x="192" y="1632"/>
            <a:chExt cx="1976" cy="1024"/>
          </a:xfrm>
        </p:grpSpPr>
        <p:grpSp>
          <p:nvGrpSpPr>
            <p:cNvPr id="7" name="Group 43"/>
            <p:cNvGrpSpPr>
              <a:grpSpLocks/>
            </p:cNvGrpSpPr>
            <p:nvPr/>
          </p:nvGrpSpPr>
          <p:grpSpPr bwMode="auto">
            <a:xfrm>
              <a:off x="192" y="1632"/>
              <a:ext cx="1976" cy="1024"/>
              <a:chOff x="480" y="1553"/>
              <a:chExt cx="2445" cy="1439"/>
            </a:xfrm>
          </p:grpSpPr>
          <p:sp>
            <p:nvSpPr>
              <p:cNvPr id="121866" name="Line 33"/>
              <p:cNvSpPr>
                <a:spLocks noChangeShapeType="1"/>
              </p:cNvSpPr>
              <p:nvPr/>
            </p:nvSpPr>
            <p:spPr bwMode="auto">
              <a:xfrm>
                <a:off x="729" y="2561"/>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67" name="Line 34"/>
              <p:cNvSpPr>
                <a:spLocks noChangeShapeType="1"/>
              </p:cNvSpPr>
              <p:nvPr/>
            </p:nvSpPr>
            <p:spPr bwMode="auto">
              <a:xfrm flipV="1">
                <a:off x="729" y="1649"/>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68" name="Text Box 35"/>
              <p:cNvSpPr txBox="1">
                <a:spLocks noChangeArrowheads="1"/>
              </p:cNvSpPr>
              <p:nvPr/>
            </p:nvSpPr>
            <p:spPr bwMode="auto">
              <a:xfrm>
                <a:off x="480" y="1553"/>
                <a:ext cx="256" cy="504"/>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69" name="Text Box 36"/>
              <p:cNvSpPr txBox="1">
                <a:spLocks noChangeArrowheads="1"/>
              </p:cNvSpPr>
              <p:nvPr/>
            </p:nvSpPr>
            <p:spPr bwMode="auto">
              <a:xfrm>
                <a:off x="1856" y="2587"/>
                <a:ext cx="1069" cy="40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0" name="Freeform 38"/>
              <p:cNvSpPr>
                <a:spLocks/>
              </p:cNvSpPr>
              <p:nvPr/>
            </p:nvSpPr>
            <p:spPr bwMode="auto">
              <a:xfrm>
                <a:off x="960" y="1849"/>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1" name="Oval 39"/>
              <p:cNvSpPr>
                <a:spLocks noChangeArrowheads="1"/>
              </p:cNvSpPr>
              <p:nvPr/>
            </p:nvSpPr>
            <p:spPr bwMode="auto">
              <a:xfrm>
                <a:off x="1248" y="1841"/>
                <a:ext cx="96" cy="96"/>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65" name="Text Box 68"/>
            <p:cNvSpPr txBox="1">
              <a:spLocks noChangeArrowheads="1"/>
            </p:cNvSpPr>
            <p:nvPr/>
          </p:nvSpPr>
          <p:spPr bwMode="auto">
            <a:xfrm>
              <a:off x="1152" y="1728"/>
              <a:ext cx="849" cy="312"/>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Good </a:t>
              </a:r>
              <a:r>
                <a:rPr kumimoji="0" lang="en-US" sz="2000" b="0" i="0"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a:t>
              </a:r>
              <a:endParaRPr kumimoji="0" lang="ru-RU" sz="2000" b="0" i="0"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sp>
        <p:nvSpPr>
          <p:cNvPr id="121863" name="Rectangle 72"/>
          <p:cNvSpPr>
            <a:spLocks noChangeArrowheads="1"/>
          </p:cNvSpPr>
          <p:nvPr/>
        </p:nvSpPr>
        <p:spPr bwMode="auto">
          <a:xfrm>
            <a:off x="762000" y="4419600"/>
            <a:ext cx="8001000" cy="1447800"/>
          </a:xfrm>
          <a:prstGeom prst="rect">
            <a:avLst/>
          </a:prstGeom>
          <a:noFill/>
          <a:ln w="9525">
            <a:noFill/>
            <a:miter lim="800000"/>
            <a:headEnd/>
            <a:tailEnd/>
          </a:ln>
        </p:spPr>
        <p:txBody>
          <a:bodyPr>
            <a:prstTxWarp prst="textNoShape">
              <a:avLst/>
            </a:prstTxWarp>
          </a:body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34" name="TextBox 33"/>
          <p:cNvSpPr txBox="1"/>
          <p:nvPr/>
        </p:nvSpPr>
        <p:spPr>
          <a:xfrm>
            <a:off x="0" y="6601022"/>
            <a:ext cx="15792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A. </a:t>
            </a:r>
            <a:r>
              <a:rPr kumimoji="0" lang="en-US" sz="1050" b="0" i="0" u="none" strike="noStrike" kern="0" cap="none" spc="0" normalizeH="0" baseline="0" noProof="0" dirty="0" err="1">
                <a:ln>
                  <a:noFill/>
                </a:ln>
                <a:solidFill>
                  <a:srgbClr val="000000"/>
                </a:solidFill>
                <a:effectLst/>
                <a:uLnTx/>
                <a:uFillTx/>
                <a:latin typeface="Calibri"/>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593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ctr"/>
            <a:r>
              <a:rPr lang="en-US" dirty="0"/>
              <a:t>Automatic scale selection</a:t>
            </a:r>
            <a:endParaRPr lang="de-CH" dirty="0"/>
          </a:p>
        </p:txBody>
      </p:sp>
      <p:sp>
        <p:nvSpPr>
          <p:cNvPr id="9221"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pic>
        <p:nvPicPr>
          <p:cNvPr id="39940" name="Picture 3"/>
          <p:cNvPicPr>
            <a:picLocks noChangeAspect="1" noChangeArrowheads="1"/>
          </p:cNvPicPr>
          <p:nvPr/>
        </p:nvPicPr>
        <p:blipFill>
          <a:blip r:embed="rId4" cstate="print"/>
          <a:srcRect/>
          <a:stretch>
            <a:fillRect/>
          </a:stretch>
        </p:blipFill>
        <p:spPr bwMode="auto">
          <a:xfrm>
            <a:off x="1042988" y="1439863"/>
            <a:ext cx="3313112" cy="2649537"/>
          </a:xfrm>
          <a:prstGeom prst="rect">
            <a:avLst/>
          </a:prstGeom>
          <a:noFill/>
          <a:ln w="9525">
            <a:noFill/>
            <a:miter lim="800000"/>
            <a:headEnd/>
            <a:tailEnd/>
          </a:ln>
        </p:spPr>
      </p:pic>
      <p:pic>
        <p:nvPicPr>
          <p:cNvPr id="39941" name="Picture 4"/>
          <p:cNvPicPr>
            <a:picLocks noChangeAspect="1" noChangeArrowheads="1"/>
          </p:cNvPicPr>
          <p:nvPr/>
        </p:nvPicPr>
        <p:blipFill>
          <a:blip r:embed="rId5" cstate="print"/>
          <a:srcRect/>
          <a:stretch>
            <a:fillRect/>
          </a:stretch>
        </p:blipFill>
        <p:spPr bwMode="auto">
          <a:xfrm>
            <a:off x="5265738" y="1476375"/>
            <a:ext cx="2619375" cy="2663825"/>
          </a:xfrm>
          <a:prstGeom prst="rect">
            <a:avLst/>
          </a:prstGeom>
          <a:noFill/>
          <a:ln w="9525">
            <a:noFill/>
            <a:miter lim="800000"/>
            <a:headEnd/>
            <a:tailEnd/>
          </a:ln>
        </p:spPr>
      </p:pic>
      <p:sp>
        <p:nvSpPr>
          <p:cNvPr id="39942" name="Rectangle 5"/>
          <p:cNvSpPr>
            <a:spLocks noChangeArrowheads="1"/>
          </p:cNvSpPr>
          <p:nvPr/>
        </p:nvSpPr>
        <p:spPr bwMode="auto">
          <a:xfrm>
            <a:off x="1871663" y="2052638"/>
            <a:ext cx="215900" cy="21590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43" name="Rectangle 6"/>
          <p:cNvSpPr>
            <a:spLocks noChangeArrowheads="1"/>
          </p:cNvSpPr>
          <p:nvPr/>
        </p:nvSpPr>
        <p:spPr bwMode="auto">
          <a:xfrm>
            <a:off x="5651500" y="1728788"/>
            <a:ext cx="396875" cy="395287"/>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9944" name="Group 7"/>
          <p:cNvGrpSpPr>
            <a:grpSpLocks/>
          </p:cNvGrpSpPr>
          <p:nvPr/>
        </p:nvGrpSpPr>
        <p:grpSpPr bwMode="auto">
          <a:xfrm>
            <a:off x="5821363" y="1881188"/>
            <a:ext cx="73025" cy="73025"/>
            <a:chOff x="1292" y="2205"/>
            <a:chExt cx="46" cy="46"/>
          </a:xfrm>
        </p:grpSpPr>
        <p:sp>
          <p:nvSpPr>
            <p:cNvPr id="3995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5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39945" name="Group 10"/>
          <p:cNvGrpSpPr>
            <a:grpSpLocks/>
          </p:cNvGrpSpPr>
          <p:nvPr/>
        </p:nvGrpSpPr>
        <p:grpSpPr bwMode="auto">
          <a:xfrm>
            <a:off x="1943100" y="2124075"/>
            <a:ext cx="73025" cy="73025"/>
            <a:chOff x="1292" y="2205"/>
            <a:chExt cx="46" cy="46"/>
          </a:xfrm>
        </p:grpSpPr>
        <p:sp>
          <p:nvSpPr>
            <p:cNvPr id="3995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5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39946" name="Line 13"/>
          <p:cNvSpPr>
            <a:spLocks noChangeShapeType="1"/>
          </p:cNvSpPr>
          <p:nvPr/>
        </p:nvSpPr>
        <p:spPr bwMode="auto">
          <a:xfrm>
            <a:off x="1979613" y="2303463"/>
            <a:ext cx="1116012" cy="20891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47" name="Line 14"/>
          <p:cNvSpPr>
            <a:spLocks noChangeShapeType="1"/>
          </p:cNvSpPr>
          <p:nvPr/>
        </p:nvSpPr>
        <p:spPr bwMode="auto">
          <a:xfrm flipH="1">
            <a:off x="5616575" y="2160588"/>
            <a:ext cx="250825" cy="226853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9948" name="Object 2"/>
          <p:cNvGraphicFramePr>
            <a:graphicFrameLocks noChangeAspect="1"/>
          </p:cNvGraphicFramePr>
          <p:nvPr/>
        </p:nvGraphicFramePr>
        <p:xfrm>
          <a:off x="3008313" y="4433888"/>
          <a:ext cx="3498850" cy="398462"/>
        </p:xfrm>
        <a:graphic>
          <a:graphicData uri="http://schemas.openxmlformats.org/presentationml/2006/ole">
            <mc:AlternateContent xmlns:mc="http://schemas.openxmlformats.org/markup-compatibility/2006">
              <mc:Choice xmlns:v="urn:schemas-microsoft-com:vml" Requires="v">
                <p:oleObj spid="_x0000_s27655" name="Equation" r:id="rId6" imgW="2120900" imgH="241300" progId="Equation.3">
                  <p:embed/>
                </p:oleObj>
              </mc:Choice>
              <mc:Fallback>
                <p:oleObj name="Equation" r:id="rId6" imgW="2120900" imgH="241300" progId="Equation.3">
                  <p:embed/>
                  <p:pic>
                    <p:nvPicPr>
                      <p:cNvPr id="3994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433888"/>
                        <a:ext cx="3498850" cy="39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Text Box 16"/>
          <p:cNvSpPr txBox="1">
            <a:spLocks noChangeArrowheads="1"/>
          </p:cNvSpPr>
          <p:nvPr/>
        </p:nvSpPr>
        <p:spPr bwMode="auto">
          <a:xfrm>
            <a:off x="539750" y="5124450"/>
            <a:ext cx="8137525" cy="830263"/>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2400" b="0" i="0" u="none" strike="noStrike" kern="1200" cap="none" spc="0" normalizeH="0" baseline="0" noProof="0">
                <a:ln>
                  <a:noFill/>
                </a:ln>
                <a:solidFill>
                  <a:prstClr val="black"/>
                </a:solidFill>
                <a:effectLst/>
                <a:uLnTx/>
                <a:uFillTx/>
                <a:latin typeface="Arial" charset="0"/>
                <a:ea typeface="+mn-ea"/>
                <a:cs typeface="+mn-cs"/>
              </a:rPr>
              <a:t/>
            </a:r>
            <a:br>
              <a:rPr kumimoji="0" lang="pl-PL" sz="2400" b="0" i="0" u="none" strike="noStrike" kern="1200" cap="none" spc="0" normalizeH="0" baseline="0" noProof="0">
                <a:ln>
                  <a:noFill/>
                </a:ln>
                <a:solidFill>
                  <a:prstClr val="black"/>
                </a:solidFill>
                <a:effectLst/>
                <a:uLnTx/>
                <a:uFillTx/>
                <a:latin typeface="Arial" charset="0"/>
                <a:ea typeface="+mn-ea"/>
                <a:cs typeface="+mn-cs"/>
              </a:rPr>
            </a:br>
            <a:r>
              <a:rPr kumimoji="0" lang="pl-PL" sz="2400" b="0" i="0" u="none" strike="noStrike" kern="1200" cap="none" spc="0" normalizeH="0" baseline="0" noProof="0">
                <a:ln>
                  <a:noFill/>
                </a:ln>
                <a:solidFill>
                  <a:prstClr val="black"/>
                </a:solidFill>
                <a:effectLst/>
                <a:uLnTx/>
                <a:uFillTx/>
                <a:latin typeface="Arial" charset="0"/>
                <a:ea typeface="+mn-ea"/>
                <a:cs typeface="+mn-cs"/>
              </a:rPr>
              <a:t>How to find corresponding patch sizes?</a:t>
            </a:r>
            <a:endParaRPr kumimoji="0" lang="en-US" sz="2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85791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ctr"/>
            <a:r>
              <a:rPr lang="en-US" dirty="0"/>
              <a:t>Automatic scale selection</a:t>
            </a:r>
            <a:endParaRPr lang="de-CH" dirty="0"/>
          </a:p>
        </p:txBody>
      </p:sp>
      <p:sp>
        <p:nvSpPr>
          <p:cNvPr id="40963" name="Content Placeholder 2"/>
          <p:cNvSpPr>
            <a:spLocks noGrp="1"/>
          </p:cNvSpPr>
          <p:nvPr>
            <p:ph idx="1"/>
          </p:nvPr>
        </p:nvSpPr>
        <p:spPr/>
        <p:txBody>
          <a:bodyPr/>
          <a:lstStyle/>
          <a:p>
            <a:r>
              <a:rPr lang="en-US" sz="2400"/>
              <a:t>Function responses for increasing scale (scale signature) </a:t>
            </a:r>
            <a:endParaRPr lang="de-CH" sz="2400"/>
          </a:p>
        </p:txBody>
      </p:sp>
      <p:sp>
        <p:nvSpPr>
          <p:cNvPr id="10247"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0965"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28684" name="Equation" r:id="rId4" imgW="901309" imgH="241195" progId="Equation.3">
                  <p:embed/>
                </p:oleObj>
              </mc:Choice>
              <mc:Fallback>
                <p:oleObj name="Equation" r:id="rId4" imgW="901309" imgH="241195" progId="Equation.3">
                  <p:embed/>
                  <p:pic>
                    <p:nvPicPr>
                      <p:cNvPr id="4096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4"/>
          <p:cNvPicPr>
            <a:picLocks noChangeAspect="1" noChangeArrowheads="1"/>
          </p:cNvPicPr>
          <p:nvPr/>
        </p:nvPicPr>
        <p:blipFill>
          <a:blip r:embed="rId6" cstate="print"/>
          <a:srcRect/>
          <a:stretch>
            <a:fillRect/>
          </a:stretch>
        </p:blipFill>
        <p:spPr bwMode="auto">
          <a:xfrm>
            <a:off x="1304925" y="4711700"/>
            <a:ext cx="2619375" cy="1485900"/>
          </a:xfrm>
          <a:prstGeom prst="rect">
            <a:avLst/>
          </a:prstGeom>
          <a:noFill/>
          <a:ln w="12700" cap="sq">
            <a:noFill/>
            <a:miter lim="800000"/>
            <a:headEnd type="none" w="sm" len="sm"/>
            <a:tailEnd type="none" w="sm" len="sm"/>
          </a:ln>
        </p:spPr>
      </p:pic>
      <p:pic>
        <p:nvPicPr>
          <p:cNvPr id="40967" name="Picture 6"/>
          <p:cNvPicPr>
            <a:picLocks noChangeAspect="1" noChangeArrowheads="1"/>
          </p:cNvPicPr>
          <p:nvPr/>
        </p:nvPicPr>
        <p:blipFill>
          <a:blip r:embed="rId7" cstate="print"/>
          <a:srcRect/>
          <a:stretch>
            <a:fillRect/>
          </a:stretch>
        </p:blipFill>
        <p:spPr bwMode="auto">
          <a:xfrm>
            <a:off x="1042988" y="1768475"/>
            <a:ext cx="3313112" cy="2649538"/>
          </a:xfrm>
          <a:prstGeom prst="rect">
            <a:avLst/>
          </a:prstGeom>
          <a:noFill/>
          <a:ln w="9525">
            <a:noFill/>
            <a:miter lim="800000"/>
            <a:headEnd/>
            <a:tailEnd/>
          </a:ln>
        </p:spPr>
      </p:pic>
      <p:pic>
        <p:nvPicPr>
          <p:cNvPr id="40968" name="Picture 7"/>
          <p:cNvPicPr>
            <a:picLocks noChangeAspect="1" noChangeArrowheads="1"/>
          </p:cNvPicPr>
          <p:nvPr/>
        </p:nvPicPr>
        <p:blipFill>
          <a:blip r:embed="rId8" cstate="print"/>
          <a:srcRect/>
          <a:stretch>
            <a:fillRect/>
          </a:stretch>
        </p:blipFill>
        <p:spPr bwMode="auto">
          <a:xfrm>
            <a:off x="5265738" y="1804988"/>
            <a:ext cx="2619375" cy="2663825"/>
          </a:xfrm>
          <a:prstGeom prst="rect">
            <a:avLst/>
          </a:prstGeom>
          <a:noFill/>
          <a:ln w="9525">
            <a:noFill/>
            <a:miter lim="800000"/>
            <a:headEnd/>
            <a:tailEnd/>
          </a:ln>
        </p:spPr>
      </p:pic>
      <p:sp>
        <p:nvSpPr>
          <p:cNvPr id="40969" name="Rectangle 8"/>
          <p:cNvSpPr>
            <a:spLocks noChangeArrowheads="1"/>
          </p:cNvSpPr>
          <p:nvPr/>
        </p:nvSpPr>
        <p:spPr bwMode="auto">
          <a:xfrm>
            <a:off x="1906588" y="2417763"/>
            <a:ext cx="144462" cy="142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0970" name="Group 9"/>
          <p:cNvGrpSpPr>
            <a:grpSpLocks/>
          </p:cNvGrpSpPr>
          <p:nvPr/>
        </p:nvGrpSpPr>
        <p:grpSpPr bwMode="auto">
          <a:xfrm>
            <a:off x="5821363" y="2209800"/>
            <a:ext cx="73025" cy="73025"/>
            <a:chOff x="1292" y="2205"/>
            <a:chExt cx="46" cy="46"/>
          </a:xfrm>
        </p:grpSpPr>
        <p:sp>
          <p:nvSpPr>
            <p:cNvPr id="40983" name="Line 1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4" name="Line 1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0971" name="Group 12"/>
          <p:cNvGrpSpPr>
            <a:grpSpLocks/>
          </p:cNvGrpSpPr>
          <p:nvPr/>
        </p:nvGrpSpPr>
        <p:grpSpPr bwMode="auto">
          <a:xfrm>
            <a:off x="1943100" y="2452688"/>
            <a:ext cx="73025" cy="73025"/>
            <a:chOff x="1292" y="2205"/>
            <a:chExt cx="46" cy="46"/>
          </a:xfrm>
        </p:grpSpPr>
        <p:sp>
          <p:nvSpPr>
            <p:cNvPr id="40981" name="Line 1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2" name="Line 1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0972" name="Picture 19"/>
          <p:cNvPicPr>
            <a:picLocks noChangeAspect="1" noChangeArrowheads="1"/>
          </p:cNvPicPr>
          <p:nvPr/>
        </p:nvPicPr>
        <p:blipFill>
          <a:blip r:embed="rId9" cstate="print"/>
          <a:srcRect/>
          <a:stretch>
            <a:fillRect/>
          </a:stretch>
        </p:blipFill>
        <p:spPr bwMode="auto">
          <a:xfrm>
            <a:off x="5327650" y="4684713"/>
            <a:ext cx="2562225" cy="1428750"/>
          </a:xfrm>
          <a:prstGeom prst="rect">
            <a:avLst/>
          </a:prstGeom>
          <a:noFill/>
          <a:ln w="12700" cap="sq">
            <a:noFill/>
            <a:miter lim="800000"/>
            <a:headEnd type="none" w="sm" len="sm"/>
            <a:tailEnd type="none" w="sm" len="sm"/>
          </a:ln>
        </p:spPr>
      </p:pic>
      <p:sp>
        <p:nvSpPr>
          <p:cNvPr id="40973" name="Rectangle 20"/>
          <p:cNvSpPr>
            <a:spLocks noChangeArrowheads="1"/>
          </p:cNvSpPr>
          <p:nvPr/>
        </p:nvSpPr>
        <p:spPr bwMode="auto">
          <a:xfrm>
            <a:off x="5472113" y="4757738"/>
            <a:ext cx="2303462" cy="1116012"/>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0974" name="Object 3"/>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28685" name="Equation" r:id="rId10" imgW="939392" imgH="241195" progId="Equation.3">
                  <p:embed/>
                </p:oleObj>
              </mc:Choice>
              <mc:Fallback>
                <p:oleObj name="Equation" r:id="rId10" imgW="939392" imgH="241195" progId="Equation.3">
                  <p:embed/>
                  <p:pic>
                    <p:nvPicPr>
                      <p:cNvPr id="40974"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5" name="Rectangle 22"/>
          <p:cNvSpPr>
            <a:spLocks noChangeArrowheads="1"/>
          </p:cNvSpPr>
          <p:nvPr/>
        </p:nvSpPr>
        <p:spPr bwMode="auto">
          <a:xfrm>
            <a:off x="1511300" y="4767263"/>
            <a:ext cx="2305050" cy="1150937"/>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6" name="Line 16"/>
          <p:cNvSpPr>
            <a:spLocks noChangeShapeType="1"/>
          </p:cNvSpPr>
          <p:nvPr/>
        </p:nvSpPr>
        <p:spPr bwMode="auto">
          <a:xfrm flipH="1">
            <a:off x="1584325" y="2632075"/>
            <a:ext cx="395288" cy="23050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7" name="Rectangle 24"/>
          <p:cNvSpPr>
            <a:spLocks noChangeArrowheads="1"/>
          </p:cNvSpPr>
          <p:nvPr/>
        </p:nvSpPr>
        <p:spPr bwMode="auto">
          <a:xfrm>
            <a:off x="5786438" y="2174875"/>
            <a:ext cx="144462" cy="142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8" name="Line 25"/>
          <p:cNvSpPr>
            <a:spLocks noChangeShapeType="1"/>
          </p:cNvSpPr>
          <p:nvPr/>
        </p:nvSpPr>
        <p:spPr bwMode="auto">
          <a:xfrm flipH="1">
            <a:off x="5543550" y="2344738"/>
            <a:ext cx="360363" cy="32400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9" name="Oval 26"/>
          <p:cNvSpPr>
            <a:spLocks noChangeArrowheads="1"/>
          </p:cNvSpPr>
          <p:nvPr/>
        </p:nvSpPr>
        <p:spPr bwMode="auto">
          <a:xfrm>
            <a:off x="1511300" y="5116513"/>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0" name="Oval 27"/>
          <p:cNvSpPr>
            <a:spLocks noChangeArrowheads="1"/>
          </p:cNvSpPr>
          <p:nvPr/>
        </p:nvSpPr>
        <p:spPr bwMode="auto">
          <a:xfrm>
            <a:off x="5543550" y="56578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00874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US" dirty="0"/>
              <a:t>Automatic scale selection</a:t>
            </a:r>
            <a:endParaRPr lang="de-CH" dirty="0"/>
          </a:p>
        </p:txBody>
      </p:sp>
      <p:sp>
        <p:nvSpPr>
          <p:cNvPr id="41987"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1271"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1989"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29708" name="Equation" r:id="rId4" imgW="901309" imgH="241195" progId="Equation.3">
                  <p:embed/>
                </p:oleObj>
              </mc:Choice>
              <mc:Fallback>
                <p:oleObj name="Equation" r:id="rId4" imgW="901309" imgH="241195" progId="Equation.3">
                  <p:embed/>
                  <p:pic>
                    <p:nvPicPr>
                      <p:cNvPr id="4198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0"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1991"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1992"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1993" name="Rectangle 7"/>
          <p:cNvSpPr>
            <a:spLocks noChangeArrowheads="1"/>
          </p:cNvSpPr>
          <p:nvPr/>
        </p:nvSpPr>
        <p:spPr bwMode="auto">
          <a:xfrm>
            <a:off x="1871663" y="2387600"/>
            <a:ext cx="190500" cy="2063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1994" name="Group 8"/>
          <p:cNvGrpSpPr>
            <a:grpSpLocks/>
          </p:cNvGrpSpPr>
          <p:nvPr/>
        </p:nvGrpSpPr>
        <p:grpSpPr bwMode="auto">
          <a:xfrm>
            <a:off x="5821363" y="2208213"/>
            <a:ext cx="73025" cy="73025"/>
            <a:chOff x="1292" y="2205"/>
            <a:chExt cx="46" cy="46"/>
          </a:xfrm>
        </p:grpSpPr>
        <p:sp>
          <p:nvSpPr>
            <p:cNvPr id="42009"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10"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1995" name="Group 11"/>
          <p:cNvGrpSpPr>
            <a:grpSpLocks/>
          </p:cNvGrpSpPr>
          <p:nvPr/>
        </p:nvGrpSpPr>
        <p:grpSpPr bwMode="auto">
          <a:xfrm>
            <a:off x="1943100" y="2451100"/>
            <a:ext cx="73025" cy="73025"/>
            <a:chOff x="1292" y="2205"/>
            <a:chExt cx="46" cy="46"/>
          </a:xfrm>
        </p:grpSpPr>
        <p:sp>
          <p:nvSpPr>
            <p:cNvPr id="42007"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8"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1996"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1997"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1998" name="Object 3"/>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29709" name="Equation" r:id="rId10" imgW="939392" imgH="241195" progId="Equation.3">
                  <p:embed/>
                </p:oleObj>
              </mc:Choice>
              <mc:Fallback>
                <p:oleObj name="Equation" r:id="rId10" imgW="939392" imgH="241195" progId="Equation.3">
                  <p:embed/>
                  <p:pic>
                    <p:nvPicPr>
                      <p:cNvPr id="41998"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9"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0" name="Line 19"/>
          <p:cNvSpPr>
            <a:spLocks noChangeShapeType="1"/>
          </p:cNvSpPr>
          <p:nvPr/>
        </p:nvSpPr>
        <p:spPr bwMode="auto">
          <a:xfrm flipH="1">
            <a:off x="1619250" y="2630488"/>
            <a:ext cx="360363" cy="21605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1" name="Rectangle 20"/>
          <p:cNvSpPr>
            <a:spLocks noChangeArrowheads="1"/>
          </p:cNvSpPr>
          <p:nvPr/>
        </p:nvSpPr>
        <p:spPr bwMode="auto">
          <a:xfrm>
            <a:off x="5751513" y="2144713"/>
            <a:ext cx="190500" cy="2063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2" name="Line 21"/>
          <p:cNvSpPr>
            <a:spLocks noChangeShapeType="1"/>
          </p:cNvSpPr>
          <p:nvPr/>
        </p:nvSpPr>
        <p:spPr bwMode="auto">
          <a:xfrm flipH="1">
            <a:off x="5688013" y="2343150"/>
            <a:ext cx="215900" cy="2916238"/>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3"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4"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5" name="Oval 24"/>
          <p:cNvSpPr>
            <a:spLocks noChangeArrowheads="1"/>
          </p:cNvSpPr>
          <p:nvPr/>
        </p:nvSpPr>
        <p:spPr bwMode="auto">
          <a:xfrm>
            <a:off x="1619250" y="48275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6"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62908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lgn="ctr"/>
            <a:r>
              <a:rPr lang="en-US" dirty="0"/>
              <a:t>Automatic scale selection</a:t>
            </a:r>
            <a:endParaRPr lang="de-CH" dirty="0"/>
          </a:p>
        </p:txBody>
      </p:sp>
      <p:sp>
        <p:nvSpPr>
          <p:cNvPr id="43011"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229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3013"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0732" name="Equation" r:id="rId4" imgW="901309" imgH="241195" progId="Equation.3">
                  <p:embed/>
                </p:oleObj>
              </mc:Choice>
              <mc:Fallback>
                <p:oleObj name="Equation" r:id="rId4" imgW="901309" imgH="241195" progId="Equation.3">
                  <p:embed/>
                  <p:pic>
                    <p:nvPicPr>
                      <p:cNvPr id="4301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14"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3015"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3016"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3017" name="Rectangle 7"/>
          <p:cNvSpPr>
            <a:spLocks noChangeArrowheads="1"/>
          </p:cNvSpPr>
          <p:nvPr/>
        </p:nvSpPr>
        <p:spPr bwMode="auto">
          <a:xfrm>
            <a:off x="1843088" y="2349500"/>
            <a:ext cx="260350" cy="269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3018" name="Group 8"/>
          <p:cNvGrpSpPr>
            <a:grpSpLocks/>
          </p:cNvGrpSpPr>
          <p:nvPr/>
        </p:nvGrpSpPr>
        <p:grpSpPr bwMode="auto">
          <a:xfrm>
            <a:off x="5821363" y="2208213"/>
            <a:ext cx="73025" cy="73025"/>
            <a:chOff x="1292" y="2205"/>
            <a:chExt cx="46" cy="46"/>
          </a:xfrm>
        </p:grpSpPr>
        <p:sp>
          <p:nvSpPr>
            <p:cNvPr id="43035"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6"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3019" name="Group 11"/>
          <p:cNvGrpSpPr>
            <a:grpSpLocks/>
          </p:cNvGrpSpPr>
          <p:nvPr/>
        </p:nvGrpSpPr>
        <p:grpSpPr bwMode="auto">
          <a:xfrm>
            <a:off x="1943100" y="2451100"/>
            <a:ext cx="73025" cy="73025"/>
            <a:chOff x="1292" y="2205"/>
            <a:chExt cx="46" cy="46"/>
          </a:xfrm>
        </p:grpSpPr>
        <p:sp>
          <p:nvSpPr>
            <p:cNvPr id="43033"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4"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3020"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3021"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3022"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30733" name="Equation" r:id="rId10" imgW="939392" imgH="241195" progId="Equation.3">
                  <p:embed/>
                </p:oleObj>
              </mc:Choice>
              <mc:Fallback>
                <p:oleObj name="Equation" r:id="rId10" imgW="939392" imgH="241195" progId="Equation.3">
                  <p:embed/>
                  <p:pic>
                    <p:nvPicPr>
                      <p:cNvPr id="43022"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3"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4" name="Line 19"/>
          <p:cNvSpPr>
            <a:spLocks noChangeShapeType="1"/>
          </p:cNvSpPr>
          <p:nvPr/>
        </p:nvSpPr>
        <p:spPr bwMode="auto">
          <a:xfrm flipH="1">
            <a:off x="1763713" y="2630488"/>
            <a:ext cx="215900" cy="205263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5" name="Rectangle 20"/>
          <p:cNvSpPr>
            <a:spLocks noChangeArrowheads="1"/>
          </p:cNvSpPr>
          <p:nvPr/>
        </p:nvSpPr>
        <p:spPr bwMode="auto">
          <a:xfrm>
            <a:off x="5722938" y="2106613"/>
            <a:ext cx="260350" cy="269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6" name="Line 21"/>
          <p:cNvSpPr>
            <a:spLocks noChangeShapeType="1"/>
          </p:cNvSpPr>
          <p:nvPr/>
        </p:nvSpPr>
        <p:spPr bwMode="auto">
          <a:xfrm flipH="1">
            <a:off x="5795963" y="2343150"/>
            <a:ext cx="107950" cy="2663825"/>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9" name="Oval 24"/>
          <p:cNvSpPr>
            <a:spLocks noChangeArrowheads="1"/>
          </p:cNvSpPr>
          <p:nvPr/>
        </p:nvSpPr>
        <p:spPr bwMode="auto">
          <a:xfrm>
            <a:off x="1619250" y="48275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2942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Human eye movements</a:t>
            </a:r>
          </a:p>
        </p:txBody>
      </p:sp>
      <p:pic>
        <p:nvPicPr>
          <p:cNvPr id="55298" name="Picture 2" descr="http://www.psych.ndsu.nodak.edu/mccourt/Psy460/Eye%20movements/Yarb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34440"/>
            <a:ext cx="6229543"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5200" y="5882640"/>
            <a:ext cx="220656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Yarbus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eye tracking</a:t>
            </a:r>
          </a:p>
        </p:txBody>
      </p:sp>
      <p:sp>
        <p:nvSpPr>
          <p:cNvPr id="5" name="TextBox 4"/>
          <p:cNvSpPr txBox="1"/>
          <p:nvPr/>
        </p:nvSpPr>
        <p:spPr>
          <a:xfrm>
            <a:off x="0" y="6596390"/>
            <a:ext cx="7152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Hoiem</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4693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US" dirty="0"/>
              <a:t>Automatic scale selection</a:t>
            </a:r>
            <a:endParaRPr lang="de-CH" dirty="0"/>
          </a:p>
        </p:txBody>
      </p:sp>
      <p:sp>
        <p:nvSpPr>
          <p:cNvPr id="44035"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3319"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4037"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1756" name="Equation" r:id="rId4" imgW="901309" imgH="241195" progId="Equation.3">
                  <p:embed/>
                </p:oleObj>
              </mc:Choice>
              <mc:Fallback>
                <p:oleObj name="Equation" r:id="rId4" imgW="901309" imgH="241195" progId="Equation.3">
                  <p:embed/>
                  <p:pic>
                    <p:nvPicPr>
                      <p:cNvPr id="4403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8"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4039"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4040"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4041" name="Rectangle 7"/>
          <p:cNvSpPr>
            <a:spLocks noChangeArrowheads="1"/>
          </p:cNvSpPr>
          <p:nvPr/>
        </p:nvSpPr>
        <p:spPr bwMode="auto">
          <a:xfrm>
            <a:off x="1804988" y="2311400"/>
            <a:ext cx="325437" cy="344488"/>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4042" name="Group 8"/>
          <p:cNvGrpSpPr>
            <a:grpSpLocks/>
          </p:cNvGrpSpPr>
          <p:nvPr/>
        </p:nvGrpSpPr>
        <p:grpSpPr bwMode="auto">
          <a:xfrm>
            <a:off x="5821363" y="2208213"/>
            <a:ext cx="73025" cy="73025"/>
            <a:chOff x="1292" y="2205"/>
            <a:chExt cx="46" cy="46"/>
          </a:xfrm>
        </p:grpSpPr>
        <p:sp>
          <p:nvSpPr>
            <p:cNvPr id="44061"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62"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4043" name="Group 11"/>
          <p:cNvGrpSpPr>
            <a:grpSpLocks/>
          </p:cNvGrpSpPr>
          <p:nvPr/>
        </p:nvGrpSpPr>
        <p:grpSpPr bwMode="auto">
          <a:xfrm>
            <a:off x="1943100" y="2451100"/>
            <a:ext cx="73025" cy="73025"/>
            <a:chOff x="1292" y="2205"/>
            <a:chExt cx="46" cy="46"/>
          </a:xfrm>
        </p:grpSpPr>
        <p:sp>
          <p:nvSpPr>
            <p:cNvPr id="44059"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60"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4044"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4045"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4046"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31757" name="Equation" r:id="rId10" imgW="939392" imgH="241195" progId="Equation.3">
                  <p:embed/>
                </p:oleObj>
              </mc:Choice>
              <mc:Fallback>
                <p:oleObj name="Equation" r:id="rId10" imgW="939392" imgH="241195" progId="Equation.3">
                  <p:embed/>
                  <p:pic>
                    <p:nvPicPr>
                      <p:cNvPr id="44046"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7"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48" name="Line 19"/>
          <p:cNvSpPr>
            <a:spLocks noChangeShapeType="1"/>
          </p:cNvSpPr>
          <p:nvPr/>
        </p:nvSpPr>
        <p:spPr bwMode="auto">
          <a:xfrm flipH="1">
            <a:off x="1908175" y="2630488"/>
            <a:ext cx="71438" cy="21605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49" name="Rectangle 20"/>
          <p:cNvSpPr>
            <a:spLocks noChangeArrowheads="1"/>
          </p:cNvSpPr>
          <p:nvPr/>
        </p:nvSpPr>
        <p:spPr bwMode="auto">
          <a:xfrm>
            <a:off x="5684838" y="2068513"/>
            <a:ext cx="325437" cy="344487"/>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0" name="Line 21"/>
          <p:cNvSpPr>
            <a:spLocks noChangeShapeType="1"/>
          </p:cNvSpPr>
          <p:nvPr/>
        </p:nvSpPr>
        <p:spPr bwMode="auto">
          <a:xfrm>
            <a:off x="5903913" y="2343150"/>
            <a:ext cx="73025" cy="25209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1"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2"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3"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4"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5"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6"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7"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8"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7993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lgn="ctr"/>
            <a:r>
              <a:rPr lang="en-US" dirty="0"/>
              <a:t>Automatic scale selection</a:t>
            </a:r>
            <a:endParaRPr lang="de-CH" dirty="0"/>
          </a:p>
        </p:txBody>
      </p:sp>
      <p:sp>
        <p:nvSpPr>
          <p:cNvPr id="45059" name="Content Placeholder 2"/>
          <p:cNvSpPr>
            <a:spLocks noGrp="1"/>
          </p:cNvSpPr>
          <p:nvPr>
            <p:ph idx="1"/>
          </p:nvPr>
        </p:nvSpPr>
        <p:spPr/>
        <p:txBody>
          <a:bodyPr/>
          <a:lstStyle/>
          <a:p>
            <a:r>
              <a:rPr lang="en-US" sz="2400" dirty="0"/>
              <a:t>Function responses for increasing scale (scale signature) </a:t>
            </a:r>
            <a:endParaRPr lang="de-CH" sz="2400" dirty="0"/>
          </a:p>
          <a:p>
            <a:endParaRPr lang="de-CH" sz="2400" dirty="0"/>
          </a:p>
        </p:txBody>
      </p:sp>
      <p:sp>
        <p:nvSpPr>
          <p:cNvPr id="14343"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5061"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2780" name="Equation" r:id="rId4" imgW="901309" imgH="241195" progId="Equation.3">
                  <p:embed/>
                </p:oleObj>
              </mc:Choice>
              <mc:Fallback>
                <p:oleObj name="Equation" r:id="rId4" imgW="901309" imgH="241195" progId="Equation.3">
                  <p:embed/>
                  <p:pic>
                    <p:nvPicPr>
                      <p:cNvPr id="4506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5063"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5064"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5065" name="Rectangle 7"/>
          <p:cNvSpPr>
            <a:spLocks noChangeArrowheads="1"/>
          </p:cNvSpPr>
          <p:nvPr/>
        </p:nvSpPr>
        <p:spPr bwMode="auto">
          <a:xfrm>
            <a:off x="1481138" y="2032000"/>
            <a:ext cx="939800" cy="9588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5066" name="Group 8"/>
          <p:cNvGrpSpPr>
            <a:grpSpLocks/>
          </p:cNvGrpSpPr>
          <p:nvPr/>
        </p:nvGrpSpPr>
        <p:grpSpPr bwMode="auto">
          <a:xfrm>
            <a:off x="5821363" y="2208213"/>
            <a:ext cx="73025" cy="73025"/>
            <a:chOff x="1292" y="2205"/>
            <a:chExt cx="46" cy="46"/>
          </a:xfrm>
        </p:grpSpPr>
        <p:sp>
          <p:nvSpPr>
            <p:cNvPr id="45104"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5"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5067" name="Group 11"/>
          <p:cNvGrpSpPr>
            <a:grpSpLocks/>
          </p:cNvGrpSpPr>
          <p:nvPr/>
        </p:nvGrpSpPr>
        <p:grpSpPr bwMode="auto">
          <a:xfrm>
            <a:off x="1943100" y="2451100"/>
            <a:ext cx="73025" cy="73025"/>
            <a:chOff x="1292" y="2205"/>
            <a:chExt cx="46" cy="46"/>
          </a:xfrm>
        </p:grpSpPr>
        <p:sp>
          <p:nvSpPr>
            <p:cNvPr id="45102"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3"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5068"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5069"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5070"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32781" name="Equation" r:id="rId10" imgW="939392" imgH="241195" progId="Equation.3">
                  <p:embed/>
                </p:oleObj>
              </mc:Choice>
              <mc:Fallback>
                <p:oleObj name="Equation" r:id="rId10" imgW="939392" imgH="241195" progId="Equation.3">
                  <p:embed/>
                  <p:pic>
                    <p:nvPicPr>
                      <p:cNvPr id="4507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71"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2" name="Line 19"/>
          <p:cNvSpPr>
            <a:spLocks noChangeShapeType="1"/>
          </p:cNvSpPr>
          <p:nvPr/>
        </p:nvSpPr>
        <p:spPr bwMode="auto">
          <a:xfrm>
            <a:off x="1979613" y="2630488"/>
            <a:ext cx="1692275" cy="3133725"/>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3" name="Rectangle 20"/>
          <p:cNvSpPr>
            <a:spLocks noChangeArrowheads="1"/>
          </p:cNvSpPr>
          <p:nvPr/>
        </p:nvSpPr>
        <p:spPr bwMode="auto">
          <a:xfrm>
            <a:off x="5360988" y="1789113"/>
            <a:ext cx="939800" cy="9588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4" name="Line 21"/>
          <p:cNvSpPr>
            <a:spLocks noChangeShapeType="1"/>
          </p:cNvSpPr>
          <p:nvPr/>
        </p:nvSpPr>
        <p:spPr bwMode="auto">
          <a:xfrm>
            <a:off x="5903913" y="2343150"/>
            <a:ext cx="1692275" cy="262890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5"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6"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7"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8"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9"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0"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1"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2"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3"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4"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5"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6"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7"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8"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9"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0"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1"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2"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3"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4"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5"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6"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7"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8"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9"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0"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1"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51492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ctr"/>
            <a:r>
              <a:rPr lang="en-US" dirty="0"/>
              <a:t>Automatic scale selection</a:t>
            </a:r>
            <a:endParaRPr lang="de-CH" dirty="0"/>
          </a:p>
        </p:txBody>
      </p:sp>
      <p:sp>
        <p:nvSpPr>
          <p:cNvPr id="46083"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5367"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6085"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3804" name="Equation" r:id="rId4" imgW="901309" imgH="241195" progId="Equation.3">
                  <p:embed/>
                </p:oleObj>
              </mc:Choice>
              <mc:Fallback>
                <p:oleObj name="Equation" r:id="rId4" imgW="901309" imgH="241195" progId="Equation.3">
                  <p:embed/>
                  <p:pic>
                    <p:nvPicPr>
                      <p:cNvPr id="4608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6"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6087"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6088"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6089" name="Rectangle 7"/>
          <p:cNvSpPr>
            <a:spLocks noChangeArrowheads="1"/>
          </p:cNvSpPr>
          <p:nvPr/>
        </p:nvSpPr>
        <p:spPr bwMode="auto">
          <a:xfrm>
            <a:off x="1833563" y="2360613"/>
            <a:ext cx="261937" cy="2603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6090" name="Group 8"/>
          <p:cNvGrpSpPr>
            <a:grpSpLocks/>
          </p:cNvGrpSpPr>
          <p:nvPr/>
        </p:nvGrpSpPr>
        <p:grpSpPr bwMode="auto">
          <a:xfrm>
            <a:off x="5821363" y="2208213"/>
            <a:ext cx="73025" cy="73025"/>
            <a:chOff x="1292" y="2205"/>
            <a:chExt cx="46" cy="46"/>
          </a:xfrm>
        </p:grpSpPr>
        <p:sp>
          <p:nvSpPr>
            <p:cNvPr id="46126"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7"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6091" name="Group 11"/>
          <p:cNvGrpSpPr>
            <a:grpSpLocks/>
          </p:cNvGrpSpPr>
          <p:nvPr/>
        </p:nvGrpSpPr>
        <p:grpSpPr bwMode="auto">
          <a:xfrm>
            <a:off x="1943100" y="2451100"/>
            <a:ext cx="73025" cy="73025"/>
            <a:chOff x="1292" y="2205"/>
            <a:chExt cx="46" cy="46"/>
          </a:xfrm>
        </p:grpSpPr>
        <p:sp>
          <p:nvSpPr>
            <p:cNvPr id="46124"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5"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6092"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6093" name="Object 5"/>
          <p:cNvGraphicFramePr>
            <a:graphicFrameLocks noChangeAspect="1"/>
          </p:cNvGraphicFramePr>
          <p:nvPr/>
        </p:nvGraphicFramePr>
        <p:xfrm>
          <a:off x="5935663" y="6153150"/>
          <a:ext cx="1336675" cy="334963"/>
        </p:xfrm>
        <a:graphic>
          <a:graphicData uri="http://schemas.openxmlformats.org/presentationml/2006/ole">
            <mc:AlternateContent xmlns:mc="http://schemas.openxmlformats.org/markup-compatibility/2006">
              <mc:Choice xmlns:v="urn:schemas-microsoft-com:vml" Requires="v">
                <p:oleObj spid="_x0000_s33805" name="Equation" r:id="rId10" imgW="965200" imgH="241300" progId="Equation.3">
                  <p:embed/>
                </p:oleObj>
              </mc:Choice>
              <mc:Fallback>
                <p:oleObj name="Equation" r:id="rId10" imgW="965200" imgH="241300" progId="Equation.3">
                  <p:embed/>
                  <p:pic>
                    <p:nvPicPr>
                      <p:cNvPr id="46093"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5663" y="6153150"/>
                        <a:ext cx="1336675"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Line 19"/>
          <p:cNvSpPr>
            <a:spLocks noChangeShapeType="1"/>
          </p:cNvSpPr>
          <p:nvPr/>
        </p:nvSpPr>
        <p:spPr bwMode="auto">
          <a:xfrm flipH="1">
            <a:off x="1727200" y="2630488"/>
            <a:ext cx="252413" cy="2017712"/>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5" name="Rectangle 20"/>
          <p:cNvSpPr>
            <a:spLocks noChangeArrowheads="1"/>
          </p:cNvSpPr>
          <p:nvPr/>
        </p:nvSpPr>
        <p:spPr bwMode="auto">
          <a:xfrm>
            <a:off x="5632450" y="2046288"/>
            <a:ext cx="433388" cy="43180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6" name="Line 21"/>
          <p:cNvSpPr>
            <a:spLocks noChangeShapeType="1"/>
          </p:cNvSpPr>
          <p:nvPr/>
        </p:nvSpPr>
        <p:spPr bwMode="auto">
          <a:xfrm>
            <a:off x="5903913" y="2343150"/>
            <a:ext cx="612775" cy="23050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9"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3"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4"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5"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6"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7"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8"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9"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0"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1"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2"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3"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4"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5"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6"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7"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8"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9"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0"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1"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2"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3"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64502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 useful signature function?</a:t>
            </a:r>
          </a:p>
        </p:txBody>
      </p:sp>
      <p:sp>
        <p:nvSpPr>
          <p:cNvPr id="47107" name="Content Placeholder 6"/>
          <p:cNvSpPr>
            <a:spLocks noGrp="1"/>
          </p:cNvSpPr>
          <p:nvPr>
            <p:ph idx="1"/>
          </p:nvPr>
        </p:nvSpPr>
        <p:spPr/>
        <p:txBody>
          <a:bodyPr>
            <a:noAutofit/>
          </a:bodyPr>
          <a:lstStyle/>
          <a:p>
            <a:pPr eaLnBrk="1" hangingPunct="1"/>
            <a:r>
              <a:rPr lang="en-US" sz="2800" dirty="0"/>
              <a:t>Laplacian of Gaussian = “blob” detector</a:t>
            </a:r>
            <a:endParaRPr lang="de-CH" sz="2800" dirty="0"/>
          </a:p>
        </p:txBody>
      </p:sp>
      <p:sp>
        <p:nvSpPr>
          <p:cNvPr id="34821"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pic>
        <p:nvPicPr>
          <p:cNvPr id="47109" name="Picture 27" descr="c-enhedg-laplap"/>
          <p:cNvPicPr>
            <a:picLocks noChangeAspect="1" noChangeArrowheads="1"/>
          </p:cNvPicPr>
          <p:nvPr/>
        </p:nvPicPr>
        <p:blipFill>
          <a:blip r:embed="rId3" cstate="print"/>
          <a:srcRect t="21783"/>
          <a:stretch>
            <a:fillRect/>
          </a:stretch>
        </p:blipFill>
        <p:spPr bwMode="auto">
          <a:xfrm>
            <a:off x="1103313" y="1822450"/>
            <a:ext cx="1727200" cy="1350963"/>
          </a:xfrm>
          <a:prstGeom prst="rect">
            <a:avLst/>
          </a:prstGeom>
          <a:noFill/>
          <a:ln w="9525">
            <a:noFill/>
            <a:miter lim="800000"/>
            <a:headEnd/>
            <a:tailEnd/>
          </a:ln>
        </p:spPr>
      </p:pic>
      <p:pic>
        <p:nvPicPr>
          <p:cNvPr id="47110" name="Picture 27" descr="c-enhedg-laplap"/>
          <p:cNvPicPr>
            <a:picLocks noChangeAspect="1" noChangeArrowheads="1"/>
          </p:cNvPicPr>
          <p:nvPr/>
        </p:nvPicPr>
        <p:blipFill>
          <a:blip r:embed="rId3" cstate="print"/>
          <a:srcRect t="21783"/>
          <a:stretch>
            <a:fillRect/>
          </a:stretch>
        </p:blipFill>
        <p:spPr bwMode="auto">
          <a:xfrm>
            <a:off x="1581150" y="4232275"/>
            <a:ext cx="771525" cy="604838"/>
          </a:xfrm>
          <a:prstGeom prst="rect">
            <a:avLst/>
          </a:prstGeom>
          <a:noFill/>
          <a:ln w="9525">
            <a:noFill/>
            <a:miter lim="800000"/>
            <a:headEnd/>
            <a:tailEnd/>
          </a:ln>
        </p:spPr>
      </p:pic>
      <p:pic>
        <p:nvPicPr>
          <p:cNvPr id="47111" name="Picture 27" descr="c-enhedg-laplap"/>
          <p:cNvPicPr>
            <a:picLocks noChangeAspect="1" noChangeArrowheads="1"/>
          </p:cNvPicPr>
          <p:nvPr/>
        </p:nvPicPr>
        <p:blipFill>
          <a:blip r:embed="rId4" cstate="print"/>
          <a:srcRect t="21783"/>
          <a:stretch>
            <a:fillRect/>
          </a:stretch>
        </p:blipFill>
        <p:spPr bwMode="auto">
          <a:xfrm>
            <a:off x="1736725" y="5035550"/>
            <a:ext cx="460375" cy="360363"/>
          </a:xfrm>
          <a:prstGeom prst="rect">
            <a:avLst/>
          </a:prstGeom>
          <a:noFill/>
          <a:ln w="9525">
            <a:noFill/>
            <a:miter lim="800000"/>
            <a:headEnd/>
            <a:tailEnd/>
          </a:ln>
        </p:spPr>
      </p:pic>
      <p:pic>
        <p:nvPicPr>
          <p:cNvPr id="47112" name="Picture 27" descr="c-enhedg-laplap"/>
          <p:cNvPicPr>
            <a:picLocks noChangeAspect="1" noChangeArrowheads="1"/>
          </p:cNvPicPr>
          <p:nvPr/>
        </p:nvPicPr>
        <p:blipFill>
          <a:blip r:embed="rId3" cstate="print"/>
          <a:srcRect t="21783"/>
          <a:stretch>
            <a:fillRect/>
          </a:stretch>
        </p:blipFill>
        <p:spPr bwMode="auto">
          <a:xfrm>
            <a:off x="1290638" y="3063875"/>
            <a:ext cx="1352550" cy="1058863"/>
          </a:xfrm>
          <a:prstGeom prst="rect">
            <a:avLst/>
          </a:prstGeom>
          <a:noFill/>
          <a:ln w="9525">
            <a:noFill/>
            <a:miter lim="800000"/>
            <a:headEnd/>
            <a:tailEnd/>
          </a:ln>
        </p:spPr>
      </p:pic>
      <p:cxnSp>
        <p:nvCxnSpPr>
          <p:cNvPr id="18" name="Straight Arrow Connector 17"/>
          <p:cNvCxnSpPr/>
          <p:nvPr/>
        </p:nvCxnSpPr>
        <p:spPr>
          <a:xfrm rot="5400000" flipH="1" flipV="1">
            <a:off x="1285876" y="3684587"/>
            <a:ext cx="3687762" cy="36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1500" y="5546725"/>
            <a:ext cx="3833813"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622675" y="5948363"/>
            <a:ext cx="146050" cy="146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4648200" y="5802313"/>
            <a:ext cx="508000" cy="5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5922963" y="5619750"/>
            <a:ext cx="803275" cy="803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28"/>
          <p:cNvSpPr/>
          <p:nvPr/>
        </p:nvSpPr>
        <p:spPr>
          <a:xfrm>
            <a:off x="2308194"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276388 w 2957689"/>
              <a:gd name="connsiteY2" fmla="*/ 708 h 582982"/>
              <a:gd name="connsiteX3" fmla="*/ 2524841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974502" y="542575"/>
                </a:lnTo>
                <a:cubicBezTo>
                  <a:pt x="2156302" y="582982"/>
                  <a:pt x="2184665" y="1416"/>
                  <a:pt x="2276388" y="708"/>
                </a:cubicBezTo>
                <a:cubicBezTo>
                  <a:pt x="2368111" y="0"/>
                  <a:pt x="2433011" y="457425"/>
                  <a:pt x="2524841"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3"/>
          <p:cNvSpPr/>
          <p:nvPr/>
        </p:nvSpPr>
        <p:spPr>
          <a:xfrm>
            <a:off x="3506775"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387268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03348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823815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168961" y="542575"/>
                </a:lnTo>
                <a:cubicBezTo>
                  <a:pt x="1350761" y="582982"/>
                  <a:pt x="1433718" y="1416"/>
                  <a:pt x="1542860" y="708"/>
                </a:cubicBezTo>
                <a:cubicBezTo>
                  <a:pt x="1652002" y="0"/>
                  <a:pt x="1731985" y="457425"/>
                  <a:pt x="1823815"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4"/>
          <p:cNvSpPr/>
          <p:nvPr/>
        </p:nvSpPr>
        <p:spPr>
          <a:xfrm>
            <a:off x="4900617"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867235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219390" y="542575"/>
                </a:lnTo>
                <a:cubicBezTo>
                  <a:pt x="401190" y="582982"/>
                  <a:pt x="497213" y="1416"/>
                  <a:pt x="611772" y="708"/>
                </a:cubicBezTo>
                <a:cubicBezTo>
                  <a:pt x="726331" y="0"/>
                  <a:pt x="814917" y="457425"/>
                  <a:pt x="906747" y="538329"/>
                </a:cubicBezTo>
                <a:cubicBezTo>
                  <a:pt x="1008147" y="544063"/>
                  <a:pt x="2274042" y="533948"/>
                  <a:pt x="2957689" y="531758"/>
                </a:cubicBez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0307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P spid="25" grpId="0" animBg="1"/>
      <p:bldP spid="26" grpId="0" animBg="1"/>
      <p:bldP spid="27" grpId="0" animBg="1"/>
      <p:bldP spid="29"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6"/>
          <p:cNvSpPr txBox="1">
            <a:spLocks/>
          </p:cNvSpPr>
          <p:nvPr/>
        </p:nvSpPr>
        <p:spPr bwMode="auto">
          <a:xfrm>
            <a:off x="457200" y="990600"/>
            <a:ext cx="82296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Laplacian of Gaussian: Circularly symmetric operator for blob detection in 2D</a:t>
            </a:r>
          </a:p>
        </p:txBody>
      </p:sp>
      <p:sp>
        <p:nvSpPr>
          <p:cNvPr id="15363" name="Rectangle 2"/>
          <p:cNvSpPr>
            <a:spLocks noGrp="1" noChangeArrowheads="1"/>
          </p:cNvSpPr>
          <p:nvPr>
            <p:ph type="title"/>
          </p:nvPr>
        </p:nvSpPr>
        <p:spPr/>
        <p:txBody>
          <a:bodyPr/>
          <a:lstStyle/>
          <a:p>
            <a:pPr algn="ctr"/>
            <a:r>
              <a:rPr lang="en-US" dirty="0"/>
              <a:t>Blob detection in 2D</a:t>
            </a:r>
          </a:p>
        </p:txBody>
      </p:sp>
      <p:graphicFrame>
        <p:nvGraphicFramePr>
          <p:cNvPr id="15362" name="Object 7"/>
          <p:cNvGraphicFramePr>
            <a:graphicFrameLocks noGrp="1" noChangeAspect="1"/>
          </p:cNvGraphicFramePr>
          <p:nvPr>
            <p:ph idx="1"/>
          </p:nvPr>
        </p:nvGraphicFramePr>
        <p:xfrm>
          <a:off x="2820988" y="5105400"/>
          <a:ext cx="3579812" cy="1439863"/>
        </p:xfrm>
        <a:graphic>
          <a:graphicData uri="http://schemas.openxmlformats.org/presentationml/2006/ole">
            <mc:AlternateContent xmlns:mc="http://schemas.openxmlformats.org/markup-compatibility/2006">
              <mc:Choice xmlns:v="urn:schemas-microsoft-com:vml" Requires="v">
                <p:oleObj spid="_x0000_s34823" name="Equation" r:id="rId5" imgW="1104840" imgH="444240" progId="Equation.3">
                  <p:embed/>
                </p:oleObj>
              </mc:Choice>
              <mc:Fallback>
                <p:oleObj name="Equation" r:id="rId5" imgW="1104840" imgH="444240" progId="Equation.3">
                  <p:embed/>
                  <p:pic>
                    <p:nvPicPr>
                      <p:cNvPr id="15362"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0988" y="5105400"/>
                        <a:ext cx="3579812" cy="1439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365" name="Picture 5" descr="log_color"/>
          <p:cNvPicPr>
            <a:picLocks noChangeAspect="1" noChangeArrowheads="1"/>
          </p:cNvPicPr>
          <p:nvPr/>
        </p:nvPicPr>
        <p:blipFill>
          <a:blip r:embed="rId7" cstate="print"/>
          <a:srcRect/>
          <a:stretch>
            <a:fillRect/>
          </a:stretch>
        </p:blipFill>
        <p:spPr bwMode="auto">
          <a:xfrm>
            <a:off x="1143000" y="2040832"/>
            <a:ext cx="4114800" cy="3086100"/>
          </a:xfrm>
          <a:prstGeom prst="rect">
            <a:avLst/>
          </a:prstGeom>
          <a:noFill/>
          <a:ln w="9525">
            <a:noFill/>
            <a:miter lim="800000"/>
            <a:headEnd/>
            <a:tailEnd/>
          </a:ln>
        </p:spPr>
      </p:pic>
      <p:pic>
        <p:nvPicPr>
          <p:cNvPr id="15366" name="Picture 6" descr="log"/>
          <p:cNvPicPr>
            <a:picLocks noChangeAspect="1" noChangeArrowheads="1"/>
          </p:cNvPicPr>
          <p:nvPr/>
        </p:nvPicPr>
        <p:blipFill>
          <a:blip r:embed="rId8" cstate="print"/>
          <a:srcRect/>
          <a:stretch>
            <a:fillRect/>
          </a:stretch>
        </p:blipFill>
        <p:spPr bwMode="auto">
          <a:xfrm>
            <a:off x="6019800" y="2293938"/>
            <a:ext cx="2057400" cy="2057400"/>
          </a:xfrm>
          <a:prstGeom prst="rect">
            <a:avLst/>
          </a:prstGeom>
          <a:noFill/>
          <a:ln w="9525">
            <a:noFill/>
            <a:miter lim="800000"/>
            <a:headEnd/>
            <a:tailEnd/>
          </a:ln>
        </p:spPr>
      </p:pic>
      <p:sp>
        <p:nvSpPr>
          <p:cNvPr id="7" name="Text Box 11"/>
          <p:cNvSpPr txBox="1">
            <a:spLocks noChangeArrowheads="1"/>
          </p:cNvSpPr>
          <p:nvPr/>
        </p:nvSpPr>
        <p:spPr bwMode="auto">
          <a:xfrm>
            <a:off x="-8297" y="6607217"/>
            <a:ext cx="1184085" cy="25391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4757070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36968" name="Rectangle 8"/>
              <p:cNvSpPr>
                <a:spLocks noGrp="1" noChangeArrowheads="1"/>
              </p:cNvSpPr>
              <p:nvPr>
                <p:ph type="title"/>
              </p:nvPr>
            </p:nvSpPr>
            <p:spPr/>
            <p:txBody>
              <a:bodyPr/>
              <a:lstStyle/>
              <a:p>
                <a:pPr algn="ctr"/>
                <a:r>
                  <a:rPr lang="en-US" dirty="0"/>
                  <a:t>Difference of Gaussian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Laplacian</a:t>
                </a:r>
              </a:p>
            </p:txBody>
          </p:sp>
        </mc:Choice>
        <mc:Fallback xmlns="">
          <p:sp>
            <p:nvSpPr>
              <p:cNvPr id="936968" name="Rectangle 8"/>
              <p:cNvSpPr>
                <a:spLocks noGrp="1" noRot="1" noChangeAspect="1" noMove="1" noResize="1" noEditPoints="1" noAdjustHandles="1" noChangeArrowheads="1" noChangeShapeType="1" noTextEdit="1"/>
              </p:cNvSpPr>
              <p:nvPr>
                <p:ph type="title"/>
              </p:nvPr>
            </p:nvSpPr>
            <p:spPr>
              <a:blipFill>
                <a:blip r:embed="rId5"/>
                <a:stretch>
                  <a:fillRect b="-16667"/>
                </a:stretch>
              </a:blipFill>
            </p:spPr>
            <p:txBody>
              <a:bodyPr/>
              <a:lstStyle/>
              <a:p>
                <a:r>
                  <a:rPr lang="en-US">
                    <a:noFill/>
                  </a:rPr>
                  <a:t> </a:t>
                </a:r>
              </a:p>
            </p:txBody>
          </p:sp>
        </mc:Fallback>
      </mc:AlternateContent>
      <p:sp>
        <p:nvSpPr>
          <p:cNvPr id="936962" name="Rectangle 2"/>
          <p:cNvSpPr>
            <a:spLocks noGrp="1" noChangeArrowheads="1"/>
          </p:cNvSpPr>
          <p:nvPr>
            <p:ph idx="1"/>
          </p:nvPr>
        </p:nvSpPr>
        <p:spPr>
          <a:xfrm>
            <a:off x="685800" y="914400"/>
            <a:ext cx="7975656" cy="5257800"/>
          </a:xfrm>
        </p:spPr>
        <p:txBody>
          <a:bodyPr/>
          <a:lstStyle/>
          <a:p>
            <a:r>
              <a:rPr lang="en-US" dirty="0"/>
              <a:t>We can approximate the </a:t>
            </a:r>
            <a:r>
              <a:rPr lang="en-US" dirty="0" err="1"/>
              <a:t>Laplacian</a:t>
            </a:r>
            <a:r>
              <a:rPr lang="en-US" dirty="0"/>
              <a:t> with a difference of Gaussians; more efficient to implement.</a:t>
            </a:r>
          </a:p>
        </p:txBody>
      </p:sp>
      <p:graphicFrame>
        <p:nvGraphicFramePr>
          <p:cNvPr id="936963" name="Object 3"/>
          <p:cNvGraphicFramePr>
            <a:graphicFrameLocks noChangeAspect="1"/>
          </p:cNvGraphicFramePr>
          <p:nvPr/>
        </p:nvGraphicFramePr>
        <p:xfrm>
          <a:off x="457200" y="2590800"/>
          <a:ext cx="4311650" cy="569913"/>
        </p:xfrm>
        <a:graphic>
          <a:graphicData uri="http://schemas.openxmlformats.org/presentationml/2006/ole">
            <mc:AlternateContent xmlns:mc="http://schemas.openxmlformats.org/markup-compatibility/2006">
              <mc:Choice xmlns:v="urn:schemas-microsoft-com:vml" Requires="v">
                <p:oleObj spid="_x0000_s35852" name="Equation" r:id="rId6" imgW="2120900" imgH="279400" progId="">
                  <p:embed/>
                </p:oleObj>
              </mc:Choice>
              <mc:Fallback>
                <p:oleObj name="Equation" r:id="rId6" imgW="2120900" imgH="279400" progId="">
                  <p:embed/>
                  <p:pic>
                    <p:nvPicPr>
                      <p:cNvPr id="93696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590800"/>
                        <a:ext cx="4311650" cy="569913"/>
                      </a:xfrm>
                      <a:prstGeom prst="rect">
                        <a:avLst/>
                      </a:prstGeom>
                      <a:solidFill>
                        <a:srgbClr val="67D967"/>
                      </a:solidFill>
                    </p:spPr>
                  </p:pic>
                </p:oleObj>
              </mc:Fallback>
            </mc:AlternateContent>
          </a:graphicData>
        </a:graphic>
      </p:graphicFrame>
      <p:graphicFrame>
        <p:nvGraphicFramePr>
          <p:cNvPr id="936964" name="Object 4"/>
          <p:cNvGraphicFramePr>
            <a:graphicFrameLocks noChangeAspect="1"/>
          </p:cNvGraphicFramePr>
          <p:nvPr/>
        </p:nvGraphicFramePr>
        <p:xfrm>
          <a:off x="457200" y="3794125"/>
          <a:ext cx="3886200" cy="411163"/>
        </p:xfrm>
        <a:graphic>
          <a:graphicData uri="http://schemas.openxmlformats.org/presentationml/2006/ole">
            <mc:AlternateContent xmlns:mc="http://schemas.openxmlformats.org/markup-compatibility/2006">
              <mc:Choice xmlns:v="urn:schemas-microsoft-com:vml" Requires="v">
                <p:oleObj spid="_x0000_s35853" name="Equation" r:id="rId8" imgW="1916868" imgH="203112" progId="">
                  <p:embed/>
                </p:oleObj>
              </mc:Choice>
              <mc:Fallback>
                <p:oleObj name="Equation" r:id="rId8" imgW="1916868" imgH="203112" progId="">
                  <p:embed/>
                  <p:pic>
                    <p:nvPicPr>
                      <p:cNvPr id="93696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794125"/>
                        <a:ext cx="3886200" cy="411163"/>
                      </a:xfrm>
                      <a:prstGeom prst="rect">
                        <a:avLst/>
                      </a:prstGeom>
                      <a:solidFill>
                        <a:srgbClr val="67D967"/>
                      </a:solidFill>
                    </p:spPr>
                  </p:pic>
                </p:oleObj>
              </mc:Fallback>
            </mc:AlternateContent>
          </a:graphicData>
        </a:graphic>
      </p:graphicFrame>
      <p:sp>
        <p:nvSpPr>
          <p:cNvPr id="936966" name="Text Box 6"/>
          <p:cNvSpPr txBox="1">
            <a:spLocks noChangeArrowheads="1"/>
          </p:cNvSpPr>
          <p:nvPr/>
        </p:nvSpPr>
        <p:spPr bwMode="auto">
          <a:xfrm>
            <a:off x="609600" y="3124200"/>
            <a:ext cx="1352550" cy="39687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rPr>
              <a:t>(Laplacian)</a:t>
            </a:r>
            <a:endParaRPr kumimoji="0" lang="ru-RU"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endParaRPr>
          </a:p>
        </p:txBody>
      </p:sp>
      <p:sp>
        <p:nvSpPr>
          <p:cNvPr id="936967" name="Text Box 7"/>
          <p:cNvSpPr txBox="1">
            <a:spLocks noChangeArrowheads="1"/>
          </p:cNvSpPr>
          <p:nvPr/>
        </p:nvSpPr>
        <p:spPr bwMode="auto">
          <a:xfrm>
            <a:off x="549275" y="4175125"/>
            <a:ext cx="2803525" cy="39687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rPr>
              <a:t>(Difference of Gaussians)</a:t>
            </a:r>
            <a:endParaRPr kumimoji="0" lang="ru-RU"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endParaRPr>
          </a:p>
        </p:txBody>
      </p:sp>
      <p:sp>
        <p:nvSpPr>
          <p:cNvPr id="9" name="Rectangle 8"/>
          <p:cNvSpPr/>
          <p:nvPr/>
        </p:nvSpPr>
        <p:spPr bwMode="auto">
          <a:xfrm>
            <a:off x="5448312" y="2552688"/>
            <a:ext cx="985851" cy="4381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3" name="Picture 10"/>
          <p:cNvPicPr>
            <a:picLocks noChangeAspect="1" noChangeArrowheads="1"/>
          </p:cNvPicPr>
          <p:nvPr/>
        </p:nvPicPr>
        <p:blipFill>
          <a:blip r:embed="rId10" cstate="print"/>
          <a:srcRect/>
          <a:stretch>
            <a:fillRect/>
          </a:stretch>
        </p:blipFill>
        <p:spPr bwMode="auto">
          <a:xfrm>
            <a:off x="4953000" y="2286000"/>
            <a:ext cx="3810000" cy="3014663"/>
          </a:xfrm>
          <a:prstGeom prst="rect">
            <a:avLst/>
          </a:prstGeom>
          <a:noFill/>
          <a:ln w="9525">
            <a:noFill/>
            <a:miter lim="800000"/>
            <a:headEnd/>
            <a:tailEnd/>
          </a:ln>
        </p:spPr>
      </p:pic>
      <p:pic>
        <p:nvPicPr>
          <p:cNvPr id="14" name="Picture 2"/>
          <p:cNvPicPr>
            <a:picLocks noChangeAspect="1" noChangeArrowheads="1"/>
          </p:cNvPicPr>
          <p:nvPr/>
        </p:nvPicPr>
        <p:blipFill>
          <a:blip r:embed="rId11" cstate="print"/>
          <a:srcRect l="6250" t="28032" b="33154"/>
          <a:stretch>
            <a:fillRect/>
          </a:stretch>
        </p:blipFill>
        <p:spPr bwMode="auto">
          <a:xfrm>
            <a:off x="292104" y="4744757"/>
            <a:ext cx="6689754" cy="2006926"/>
          </a:xfrm>
          <a:prstGeom prst="rect">
            <a:avLst/>
          </a:prstGeom>
          <a:noFill/>
          <a:ln w="9525">
            <a:noFill/>
            <a:miter lim="800000"/>
            <a:headEnd/>
            <a:tailEnd/>
          </a:ln>
        </p:spPr>
      </p:pic>
      <p:sp>
        <p:nvSpPr>
          <p:cNvPr id="11" name="Text Box 11"/>
          <p:cNvSpPr txBox="1">
            <a:spLocks noChangeArrowheads="1"/>
          </p:cNvSpPr>
          <p:nvPr/>
        </p:nvSpPr>
        <p:spPr bwMode="auto">
          <a:xfrm>
            <a:off x="-8297" y="6607217"/>
            <a:ext cx="1970447" cy="25391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741700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9144000" cy="914400"/>
          </a:xfrm>
        </p:spPr>
        <p:txBody>
          <a:bodyPr>
            <a:normAutofit/>
          </a:bodyPr>
          <a:lstStyle/>
          <a:p>
            <a:pPr algn="ctr"/>
            <a:r>
              <a:rPr lang="en-US" sz="3600" dirty="0"/>
              <a:t>Difference of Gaussian: Efficient computation</a:t>
            </a:r>
            <a:endParaRPr lang="de-CH" sz="3600" dirty="0"/>
          </a:p>
        </p:txBody>
      </p:sp>
      <p:sp>
        <p:nvSpPr>
          <p:cNvPr id="51203" name="Content Placeholder 2"/>
          <p:cNvSpPr>
            <a:spLocks noGrp="1"/>
          </p:cNvSpPr>
          <p:nvPr>
            <p:ph idx="1"/>
          </p:nvPr>
        </p:nvSpPr>
        <p:spPr/>
        <p:txBody>
          <a:bodyPr/>
          <a:lstStyle/>
          <a:p>
            <a:r>
              <a:rPr lang="en-US"/>
              <a:t>Computation in Gaussian scale pyramid</a:t>
            </a:r>
            <a:endParaRPr lang="de-CH"/>
          </a:p>
        </p:txBody>
      </p:sp>
      <p:sp>
        <p:nvSpPr>
          <p:cNvPr id="17414"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rPr>
              <a:t>K. Grauman, B. Leibe</a:t>
            </a:r>
          </a:p>
        </p:txBody>
      </p:sp>
      <p:grpSp>
        <p:nvGrpSpPr>
          <p:cNvPr id="51205" name="Group 39"/>
          <p:cNvGrpSpPr>
            <a:grpSpLocks/>
          </p:cNvGrpSpPr>
          <p:nvPr/>
        </p:nvGrpSpPr>
        <p:grpSpPr bwMode="auto">
          <a:xfrm>
            <a:off x="409575" y="1676400"/>
            <a:ext cx="8397875" cy="4483100"/>
            <a:chOff x="299979" y="1611314"/>
            <a:chExt cx="8397990" cy="4483136"/>
          </a:xfrm>
        </p:grpSpPr>
        <p:pic>
          <p:nvPicPr>
            <p:cNvPr id="51206" name="Picture 4"/>
            <p:cNvPicPr>
              <a:picLocks noChangeAspect="1" noChangeArrowheads="1"/>
            </p:cNvPicPr>
            <p:nvPr/>
          </p:nvPicPr>
          <p:blipFill>
            <a:blip r:embed="rId4" cstate="print"/>
            <a:srcRect/>
            <a:stretch>
              <a:fillRect/>
            </a:stretch>
          </p:blipFill>
          <p:spPr bwMode="auto">
            <a:xfrm>
              <a:off x="2581796" y="1611314"/>
              <a:ext cx="6116173" cy="4483136"/>
            </a:xfrm>
            <a:prstGeom prst="rect">
              <a:avLst/>
            </a:prstGeom>
            <a:noFill/>
            <a:ln w="9525">
              <a:noFill/>
              <a:miter lim="800000"/>
              <a:headEnd/>
              <a:tailEnd/>
            </a:ln>
          </p:spPr>
        </p:pic>
        <p:pic>
          <p:nvPicPr>
            <p:cNvPr id="51207" name="Picture 4"/>
            <p:cNvPicPr>
              <a:picLocks noChangeAspect="1" noChangeArrowheads="1"/>
            </p:cNvPicPr>
            <p:nvPr/>
          </p:nvPicPr>
          <p:blipFill>
            <a:blip r:embed="rId5" cstate="print"/>
            <a:srcRect/>
            <a:stretch>
              <a:fillRect/>
            </a:stretch>
          </p:blipFill>
          <p:spPr bwMode="auto">
            <a:xfrm>
              <a:off x="468313" y="3879833"/>
              <a:ext cx="1692275" cy="1355725"/>
            </a:xfrm>
            <a:prstGeom prst="rect">
              <a:avLst/>
            </a:prstGeom>
            <a:noFill/>
            <a:ln w="12700" cap="sq">
              <a:noFill/>
              <a:miter lim="800000"/>
              <a:headEnd type="none" w="sm" len="sm"/>
              <a:tailEnd type="none" w="sm" len="sm"/>
            </a:ln>
          </p:spPr>
        </p:pic>
        <p:sp>
          <p:nvSpPr>
            <p:cNvPr id="51208" name="Freeform 10"/>
            <p:cNvSpPr>
              <a:spLocks/>
            </p:cNvSpPr>
            <p:nvPr/>
          </p:nvSpPr>
          <p:spPr bwMode="auto">
            <a:xfrm>
              <a:off x="3544888" y="3171808"/>
              <a:ext cx="560387" cy="850900"/>
            </a:xfrm>
            <a:custGeom>
              <a:avLst/>
              <a:gdLst>
                <a:gd name="T0" fmla="*/ 2147483647 w 353"/>
                <a:gd name="T1" fmla="*/ 2147483647 h 536"/>
                <a:gd name="T2" fmla="*/ 2147483647 w 353"/>
                <a:gd name="T3" fmla="*/ 2147483647 h 536"/>
                <a:gd name="T4" fmla="*/ 2147483647 w 353"/>
                <a:gd name="T5" fmla="*/ 2147483647 h 536"/>
                <a:gd name="T6" fmla="*/ 2147483647 w 353"/>
                <a:gd name="T7" fmla="*/ 0 h 536"/>
                <a:gd name="T8" fmla="*/ 0 60000 65536"/>
                <a:gd name="T9" fmla="*/ 0 60000 65536"/>
                <a:gd name="T10" fmla="*/ 0 60000 65536"/>
                <a:gd name="T11" fmla="*/ 0 60000 65536"/>
                <a:gd name="T12" fmla="*/ 0 w 353"/>
                <a:gd name="T13" fmla="*/ 0 h 536"/>
                <a:gd name="T14" fmla="*/ 353 w 353"/>
                <a:gd name="T15" fmla="*/ 536 h 536"/>
              </a:gdLst>
              <a:ahLst/>
              <a:cxnLst>
                <a:cxn ang="T8">
                  <a:pos x="T0" y="T1"/>
                </a:cxn>
                <a:cxn ang="T9">
                  <a:pos x="T2" y="T3"/>
                </a:cxn>
                <a:cxn ang="T10">
                  <a:pos x="T4" y="T5"/>
                </a:cxn>
                <a:cxn ang="T11">
                  <a:pos x="T6" y="T7"/>
                </a:cxn>
              </a:cxnLst>
              <a:rect l="T12" t="T13" r="T14" b="T15"/>
              <a:pathLst>
                <a:path w="353" h="536">
                  <a:moveTo>
                    <a:pt x="194" y="536"/>
                  </a:moveTo>
                  <a:cubicBezTo>
                    <a:pt x="165" y="492"/>
                    <a:pt x="26" y="341"/>
                    <a:pt x="13" y="264"/>
                  </a:cubicBezTo>
                  <a:cubicBezTo>
                    <a:pt x="0" y="187"/>
                    <a:pt x="56" y="116"/>
                    <a:pt x="113" y="72"/>
                  </a:cubicBezTo>
                  <a:cubicBezTo>
                    <a:pt x="170" y="28"/>
                    <a:pt x="303" y="15"/>
                    <a:pt x="353" y="0"/>
                  </a:cubicBezTo>
                </a:path>
              </a:pathLst>
            </a:custGeom>
            <a:noFill/>
            <a:ln w="12700" cap="sq">
              <a:solidFill>
                <a:schemeClr val="tx1"/>
              </a:solidFill>
              <a:round/>
              <a:headEnd type="none" w="sm" len="sm"/>
              <a:tailEnd type="triangl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51209" name="Picture 11"/>
            <p:cNvPicPr>
              <a:picLocks noChangeAspect="1" noChangeArrowheads="1"/>
            </p:cNvPicPr>
            <p:nvPr/>
          </p:nvPicPr>
          <p:blipFill>
            <a:blip r:embed="rId6" cstate="print"/>
            <a:srcRect/>
            <a:stretch>
              <a:fillRect/>
            </a:stretch>
          </p:blipFill>
          <p:spPr bwMode="auto">
            <a:xfrm>
              <a:off x="503238" y="2224071"/>
              <a:ext cx="1116012" cy="893762"/>
            </a:xfrm>
            <a:prstGeom prst="rect">
              <a:avLst/>
            </a:prstGeom>
            <a:noFill/>
            <a:ln w="12700" cap="sq">
              <a:noFill/>
              <a:miter lim="800000"/>
              <a:headEnd type="none" w="sm" len="sm"/>
              <a:tailEnd type="none" w="sm" len="sm"/>
            </a:ln>
          </p:spPr>
        </p:pic>
        <p:grpSp>
          <p:nvGrpSpPr>
            <p:cNvPr id="51210" name="Group 27"/>
            <p:cNvGrpSpPr>
              <a:grpSpLocks/>
            </p:cNvGrpSpPr>
            <p:nvPr/>
          </p:nvGrpSpPr>
          <p:grpSpPr bwMode="auto">
            <a:xfrm>
              <a:off x="3262300" y="4387339"/>
              <a:ext cx="433388" cy="358775"/>
              <a:chOff x="3311525" y="4457683"/>
              <a:chExt cx="433388" cy="358775"/>
            </a:xfrm>
          </p:grpSpPr>
          <p:sp>
            <p:nvSpPr>
              <p:cNvPr id="51226"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7"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sp>
          <p:nvSpPr>
            <p:cNvPr id="51211" name="Text Box 15"/>
            <p:cNvSpPr txBox="1">
              <a:spLocks noChangeArrowheads="1"/>
            </p:cNvSpPr>
            <p:nvPr/>
          </p:nvSpPr>
          <p:spPr bwMode="auto">
            <a:xfrm>
              <a:off x="299979" y="5218137"/>
              <a:ext cx="1952597" cy="338554"/>
            </a:xfrm>
            <a:prstGeom prst="rect">
              <a:avLst/>
            </a:prstGeom>
            <a:noFill/>
            <a:ln w="12700" cap="sq">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Arial" charset="0"/>
                  <a:ea typeface="+mn-ea"/>
                  <a:cs typeface="+mn-cs"/>
                </a:rPr>
                <a:t>Original image</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 </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nvGrpSpPr>
            <p:cNvPr id="51212" name="Group 37"/>
            <p:cNvGrpSpPr>
              <a:grpSpLocks/>
            </p:cNvGrpSpPr>
            <p:nvPr/>
          </p:nvGrpSpPr>
          <p:grpSpPr bwMode="auto">
            <a:xfrm>
              <a:off x="2162142" y="4967315"/>
              <a:ext cx="1095390" cy="469900"/>
              <a:chOff x="2232026" y="4743433"/>
              <a:chExt cx="1095390" cy="469900"/>
            </a:xfrm>
          </p:grpSpPr>
          <p:sp>
            <p:nvSpPr>
              <p:cNvPr id="51224" name="Line 6"/>
              <p:cNvSpPr>
                <a:spLocks noChangeShapeType="1"/>
              </p:cNvSpPr>
              <p:nvPr/>
            </p:nvSpPr>
            <p:spPr bwMode="auto">
              <a:xfrm>
                <a:off x="2232026" y="5175232"/>
                <a:ext cx="1095390" cy="1587"/>
              </a:xfrm>
              <a:prstGeom prst="line">
                <a:avLst/>
              </a:prstGeom>
              <a:noFill/>
              <a:ln w="12700" cap="sq">
                <a:solidFill>
                  <a:srgbClr val="00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51225" name="Object 3"/>
              <p:cNvGraphicFramePr>
                <a:graphicFrameLocks noChangeAspect="1"/>
              </p:cNvGraphicFramePr>
              <p:nvPr/>
            </p:nvGraphicFramePr>
            <p:xfrm>
              <a:off x="2373313" y="4743433"/>
              <a:ext cx="685800" cy="469900"/>
            </p:xfrm>
            <a:graphic>
              <a:graphicData uri="http://schemas.openxmlformats.org/presentationml/2006/ole">
                <mc:AlternateContent xmlns:mc="http://schemas.openxmlformats.org/markup-compatibility/2006">
                  <mc:Choice xmlns:v="urn:schemas-microsoft-com:vml" Requires="v">
                    <p:oleObj spid="_x0000_s36871" name="Microsoft Equation 3.0" r:id="rId7" imgW="444114" imgH="304536" progId="Equation.3">
                      <p:embed/>
                    </p:oleObj>
                  </mc:Choice>
                  <mc:Fallback>
                    <p:oleObj name="Microsoft Equation 3.0" r:id="rId7" imgW="444114" imgH="304536" progId="Equation.3">
                      <p:embed/>
                      <p:pic>
                        <p:nvPicPr>
                          <p:cNvPr id="5122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3313" y="4743433"/>
                            <a:ext cx="6858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213" name="Text Box 17"/>
            <p:cNvSpPr txBox="1">
              <a:spLocks noChangeArrowheads="1"/>
            </p:cNvSpPr>
            <p:nvPr/>
          </p:nvSpPr>
          <p:spPr bwMode="auto">
            <a:xfrm>
              <a:off x="482544" y="3100383"/>
              <a:ext cx="1606572" cy="584775"/>
            </a:xfrm>
            <a:prstGeom prst="rect">
              <a:avLst/>
            </a:prstGeom>
            <a:noFill/>
            <a:ln w="12700" cap="sq">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Arial" charset="0"/>
                  <a:ea typeface="+mn-ea"/>
                  <a:cs typeface="+mn-cs"/>
                </a:rPr>
                <a:t>S</a:t>
              </a:r>
              <a:r>
                <a:rPr kumimoji="0" lang="pl-PL" sz="1600" b="1" i="1" u="none" strike="noStrike" kern="1200" cap="none" spc="0" normalizeH="0" baseline="0" noProof="0">
                  <a:ln>
                    <a:noFill/>
                  </a:ln>
                  <a:solidFill>
                    <a:prstClr val="black"/>
                  </a:solidFill>
                  <a:effectLst/>
                  <a:uLnTx/>
                  <a:uFillTx/>
                  <a:latin typeface="Arial" charset="0"/>
                  <a:ea typeface="+mn-ea"/>
                  <a:cs typeface="+mn-cs"/>
                </a:rPr>
                <a:t>ampling with</a:t>
              </a:r>
              <a:r>
                <a:rPr kumimoji="0" lang="en-US" sz="1600" b="1" i="1" u="none" strike="noStrike" kern="1200" cap="none" spc="0" normalizeH="0" baseline="0" noProof="0">
                  <a:ln>
                    <a:noFill/>
                  </a:ln>
                  <a:solidFill>
                    <a:prstClr val="black"/>
                  </a:solidFill>
                  <a:effectLst/>
                  <a:uLnTx/>
                  <a:uFillTx/>
                  <a:latin typeface="Arial" charset="0"/>
                  <a:ea typeface="+mn-ea"/>
                  <a:cs typeface="+mn-cs"/>
                </a:rPr>
                <a:t/>
              </a:r>
              <a:br>
                <a:rPr kumimoji="0" lang="en-US" sz="1600" b="1" i="1" u="none" strike="noStrike" kern="1200" cap="none" spc="0" normalizeH="0" baseline="0" noProof="0">
                  <a:ln>
                    <a:noFill/>
                  </a:ln>
                  <a:solidFill>
                    <a:prstClr val="black"/>
                  </a:solidFill>
                  <a:effectLst/>
                  <a:uLnTx/>
                  <a:uFillTx/>
                  <a:latin typeface="Arial" charset="0"/>
                  <a:ea typeface="+mn-ea"/>
                  <a:cs typeface="+mn-cs"/>
                </a:rPr>
              </a:br>
              <a:r>
                <a:rPr kumimoji="0" lang="pl-PL" sz="1600" b="1" i="1" u="none" strike="noStrike" kern="1200" cap="none" spc="0" normalizeH="0" baseline="0" noProof="0">
                  <a:ln>
                    <a:noFill/>
                  </a:ln>
                  <a:solidFill>
                    <a:prstClr val="black"/>
                  </a:solidFill>
                  <a:effectLst/>
                  <a:uLnTx/>
                  <a:uFillTx/>
                  <a:latin typeface="Arial" charset="0"/>
                  <a:ea typeface="+mn-ea"/>
                  <a:cs typeface="+mn-cs"/>
                </a:rPr>
                <a:t>step </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600" b="1" i="1" u="none" strike="noStrike" kern="1200" cap="none" spc="0" normalizeH="0" baseline="30000" noProof="0">
                  <a:ln>
                    <a:noFill/>
                  </a:ln>
                  <a:solidFill>
                    <a:prstClr val="black"/>
                  </a:solidFill>
                  <a:effectLst/>
                  <a:uLnTx/>
                  <a:uFillTx/>
                  <a:latin typeface="Symbol" pitchFamily="18" charset="2"/>
                  <a:ea typeface="+mn-ea"/>
                  <a:cs typeface="+mn-cs"/>
                </a:rPr>
                <a:t>4</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 </a:t>
              </a:r>
              <a:r>
                <a:rPr kumimoji="0" lang="pl-PL" sz="1600" b="1" i="1" u="none" strike="noStrike" kern="1200" cap="none" spc="0" normalizeH="0" baseline="0" noProof="0">
                  <a:ln>
                    <a:noFill/>
                  </a:ln>
                  <a:solidFill>
                    <a:prstClr val="black"/>
                  </a:solidFill>
                  <a:effectLst/>
                  <a:uLnTx/>
                  <a:uFillTx/>
                  <a:latin typeface="Arial" charset="0"/>
                  <a:ea typeface="+mn-ea"/>
                  <a:cs typeface="+mn-cs"/>
                </a:rPr>
                <a:t>=2</a:t>
              </a:r>
              <a:endParaRPr kumimoji="0" lang="en-US" sz="1600" b="1" i="1" u="none" strike="noStrike" kern="1200" cap="none" spc="0" normalizeH="0" baseline="0" noProof="0">
                <a:ln>
                  <a:noFill/>
                </a:ln>
                <a:solidFill>
                  <a:prstClr val="black"/>
                </a:solidFill>
                <a:effectLst/>
                <a:uLnTx/>
                <a:uFillTx/>
                <a:latin typeface="Arial" charset="0"/>
                <a:ea typeface="+mn-ea"/>
                <a:cs typeface="+mn-cs"/>
              </a:endParaRPr>
            </a:p>
          </p:txBody>
        </p:sp>
        <p:grpSp>
          <p:nvGrpSpPr>
            <p:cNvPr id="51214" name="Group 28"/>
            <p:cNvGrpSpPr>
              <a:grpSpLocks/>
            </p:cNvGrpSpPr>
            <p:nvPr/>
          </p:nvGrpSpPr>
          <p:grpSpPr bwMode="auto">
            <a:xfrm>
              <a:off x="3262300" y="3931539"/>
              <a:ext cx="433388" cy="358775"/>
              <a:chOff x="3311525" y="4457683"/>
              <a:chExt cx="433388" cy="358775"/>
            </a:xfrm>
          </p:grpSpPr>
          <p:sp>
            <p:nvSpPr>
              <p:cNvPr id="51222"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3"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grpSp>
          <p:nvGrpSpPr>
            <p:cNvPr id="51215" name="Group 31"/>
            <p:cNvGrpSpPr>
              <a:grpSpLocks/>
            </p:cNvGrpSpPr>
            <p:nvPr/>
          </p:nvGrpSpPr>
          <p:grpSpPr bwMode="auto">
            <a:xfrm>
              <a:off x="3262300" y="5296455"/>
              <a:ext cx="433388" cy="358775"/>
              <a:chOff x="3311525" y="4457683"/>
              <a:chExt cx="433388" cy="358775"/>
            </a:xfrm>
          </p:grpSpPr>
          <p:sp>
            <p:nvSpPr>
              <p:cNvPr id="51220"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1"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grpSp>
          <p:nvGrpSpPr>
            <p:cNvPr id="51216" name="Group 34"/>
            <p:cNvGrpSpPr>
              <a:grpSpLocks/>
            </p:cNvGrpSpPr>
            <p:nvPr/>
          </p:nvGrpSpPr>
          <p:grpSpPr bwMode="auto">
            <a:xfrm>
              <a:off x="3262300" y="4830429"/>
              <a:ext cx="433388" cy="358775"/>
              <a:chOff x="3311525" y="4457683"/>
              <a:chExt cx="433388" cy="358775"/>
            </a:xfrm>
          </p:grpSpPr>
          <p:sp>
            <p:nvSpPr>
              <p:cNvPr id="51218"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19"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sp>
          <p:nvSpPr>
            <p:cNvPr id="51217" name="Line 6"/>
            <p:cNvSpPr>
              <a:spLocks noChangeShapeType="1"/>
            </p:cNvSpPr>
            <p:nvPr/>
          </p:nvSpPr>
          <p:spPr bwMode="auto">
            <a:xfrm flipH="1">
              <a:off x="2162142" y="3209922"/>
              <a:ext cx="1095390" cy="1587"/>
            </a:xfrm>
            <a:prstGeom prst="line">
              <a:avLst/>
            </a:prstGeom>
            <a:noFill/>
            <a:ln w="12700" cap="sq">
              <a:solidFill>
                <a:srgbClr val="00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28" name="TextBox 27">
            <a:extLst>
              <a:ext uri="{FF2B5EF4-FFF2-40B4-BE49-F238E27FC236}">
                <a16:creationId xmlns:a16="http://schemas.microsoft.com/office/drawing/2014/main" xmlns="" id="{97002B4F-6EE9-45F4-86E9-ED9741DA3D37}"/>
              </a:ext>
            </a:extLst>
          </p:cNvPr>
          <p:cNvSpPr txBox="1"/>
          <p:nvPr/>
        </p:nvSpPr>
        <p:spPr>
          <a:xfrm>
            <a:off x="5295763" y="1590953"/>
            <a:ext cx="1542410" cy="369332"/>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See </a:t>
            </a:r>
            <a:r>
              <a:rPr kumimoji="0" lang="en-US" sz="18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blobs.m</a:t>
            </a:r>
            <a:endParaRPr kumimoji="0" lang="en-US" sz="1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338112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fontScale="90000"/>
          </a:bodyPr>
          <a:lstStyle/>
          <a:p>
            <a:pPr algn="ctr"/>
            <a:r>
              <a:rPr lang="en-US" dirty="0"/>
              <a:t>Find </a:t>
            </a:r>
            <a:r>
              <a:rPr lang="en-US" b="1" i="1" dirty="0"/>
              <a:t>local maxima </a:t>
            </a:r>
            <a:r>
              <a:rPr lang="en-US" dirty="0"/>
              <a:t>in position-scale space of Difference-of-Gaussian</a:t>
            </a:r>
            <a:endParaRPr lang="de-CH" dirty="0"/>
          </a:p>
        </p:txBody>
      </p:sp>
      <p:sp>
        <p:nvSpPr>
          <p:cNvPr id="16390"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rPr>
              <a:t>Adapted from K. Grauman, B. Leibe</a:t>
            </a:r>
          </a:p>
        </p:txBody>
      </p:sp>
      <p:pic>
        <p:nvPicPr>
          <p:cNvPr id="48133" name="Picture 5"/>
          <p:cNvPicPr>
            <a:picLocks noChangeAspect="1" noChangeArrowheads="1"/>
          </p:cNvPicPr>
          <p:nvPr/>
        </p:nvPicPr>
        <p:blipFill>
          <a:blip r:embed="rId3" cstate="print"/>
          <a:srcRect/>
          <a:stretch>
            <a:fillRect/>
          </a:stretch>
        </p:blipFill>
        <p:spPr bwMode="auto">
          <a:xfrm>
            <a:off x="676275" y="2930525"/>
            <a:ext cx="1681163" cy="1443038"/>
          </a:xfrm>
          <a:prstGeom prst="rect">
            <a:avLst/>
          </a:prstGeom>
          <a:noFill/>
          <a:ln w="9525">
            <a:noFill/>
            <a:miter lim="800000"/>
            <a:headEnd/>
            <a:tailEnd/>
          </a:ln>
        </p:spPr>
      </p:pic>
      <p:grpSp>
        <p:nvGrpSpPr>
          <p:cNvPr id="48134" name="Group 6"/>
          <p:cNvGrpSpPr>
            <a:grpSpLocks/>
          </p:cNvGrpSpPr>
          <p:nvPr/>
        </p:nvGrpSpPr>
        <p:grpSpPr bwMode="auto">
          <a:xfrm>
            <a:off x="2794232" y="1163638"/>
            <a:ext cx="2592388" cy="4924425"/>
            <a:chOff x="3203575" y="1700213"/>
            <a:chExt cx="2592388" cy="4924425"/>
          </a:xfrm>
        </p:grpSpPr>
        <p:pic>
          <p:nvPicPr>
            <p:cNvPr id="48142" name="Picture 6"/>
            <p:cNvPicPr>
              <a:picLocks noChangeAspect="1" noChangeArrowheads="1"/>
            </p:cNvPicPr>
            <p:nvPr/>
          </p:nvPicPr>
          <p:blipFill>
            <a:blip r:embed="rId4" cstate="print"/>
            <a:srcRect/>
            <a:stretch>
              <a:fillRect/>
            </a:stretch>
          </p:blipFill>
          <p:spPr bwMode="auto">
            <a:xfrm>
              <a:off x="4570413" y="5665788"/>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570413" y="4664075"/>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570413" y="3681413"/>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570413" y="2684463"/>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570413" y="1700213"/>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3959225" y="5972175"/>
              <a:ext cx="43338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800" b="1" i="1" u="none" strike="noStrike" kern="1200" cap="none" spc="0" normalizeH="0" baseline="0" noProof="0">
                <a:ln>
                  <a:noFill/>
                </a:ln>
                <a:solidFill>
                  <a:prstClr val="black"/>
                </a:solidFill>
                <a:effectLst/>
                <a:uLnTx/>
                <a:uFillTx/>
                <a:latin typeface="Symbol" pitchFamily="18" charset="2"/>
                <a:ea typeface="+mn-ea"/>
                <a:cs typeface="+mn-cs"/>
              </a:endParaRPr>
            </a:p>
          </p:txBody>
        </p:sp>
        <p:sp>
          <p:nvSpPr>
            <p:cNvPr id="48149" name="Text Box 13"/>
            <p:cNvSpPr txBox="1">
              <a:spLocks noChangeArrowheads="1"/>
            </p:cNvSpPr>
            <p:nvPr/>
          </p:nvSpPr>
          <p:spPr bwMode="auto">
            <a:xfrm>
              <a:off x="3959225" y="4964113"/>
              <a:ext cx="43338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2</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0" name="Text Box 14"/>
            <p:cNvSpPr txBox="1">
              <a:spLocks noChangeArrowheads="1"/>
            </p:cNvSpPr>
            <p:nvPr/>
          </p:nvSpPr>
          <p:spPr bwMode="auto">
            <a:xfrm>
              <a:off x="3995738" y="4005263"/>
              <a:ext cx="433387"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3</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1" name="Text Box 15"/>
            <p:cNvSpPr txBox="1">
              <a:spLocks noChangeArrowheads="1"/>
            </p:cNvSpPr>
            <p:nvPr/>
          </p:nvSpPr>
          <p:spPr bwMode="auto">
            <a:xfrm>
              <a:off x="4030663" y="2997200"/>
              <a:ext cx="433387"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4</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2" name="Text Box 16"/>
            <p:cNvSpPr txBox="1">
              <a:spLocks noChangeArrowheads="1"/>
            </p:cNvSpPr>
            <p:nvPr/>
          </p:nvSpPr>
          <p:spPr bwMode="auto">
            <a:xfrm>
              <a:off x="4067175" y="2024063"/>
              <a:ext cx="54133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5</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3" name="Line 17"/>
            <p:cNvSpPr>
              <a:spLocks noChangeShapeType="1"/>
            </p:cNvSpPr>
            <p:nvPr/>
          </p:nvSpPr>
          <p:spPr bwMode="auto">
            <a:xfrm>
              <a:off x="3203575" y="4508500"/>
              <a:ext cx="755650" cy="1476375"/>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4" name="Line 18"/>
            <p:cNvSpPr>
              <a:spLocks noChangeShapeType="1"/>
            </p:cNvSpPr>
            <p:nvPr/>
          </p:nvSpPr>
          <p:spPr bwMode="auto">
            <a:xfrm>
              <a:off x="3384550" y="4437063"/>
              <a:ext cx="611188" cy="612775"/>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5" name="Line 19"/>
            <p:cNvSpPr>
              <a:spLocks noChangeShapeType="1"/>
            </p:cNvSpPr>
            <p:nvPr/>
          </p:nvSpPr>
          <p:spPr bwMode="auto">
            <a:xfrm>
              <a:off x="3779838" y="4149725"/>
              <a:ext cx="252412" cy="0"/>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6" name="Line 20"/>
            <p:cNvSpPr>
              <a:spLocks noChangeShapeType="1"/>
            </p:cNvSpPr>
            <p:nvPr/>
          </p:nvSpPr>
          <p:spPr bwMode="auto">
            <a:xfrm flipV="1">
              <a:off x="3384550" y="3249613"/>
              <a:ext cx="647700" cy="611187"/>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7" name="Line 21"/>
            <p:cNvSpPr>
              <a:spLocks noChangeShapeType="1"/>
            </p:cNvSpPr>
            <p:nvPr/>
          </p:nvSpPr>
          <p:spPr bwMode="auto">
            <a:xfrm flipV="1">
              <a:off x="3203575" y="2276475"/>
              <a:ext cx="900113" cy="1511300"/>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8135" name="Group 23"/>
          <p:cNvGrpSpPr>
            <a:grpSpLocks/>
          </p:cNvGrpSpPr>
          <p:nvPr/>
        </p:nvGrpSpPr>
        <p:grpSpPr bwMode="auto">
          <a:xfrm>
            <a:off x="5635483" y="1560513"/>
            <a:ext cx="3013075" cy="2670175"/>
            <a:chOff x="5867400" y="2168526"/>
            <a:chExt cx="3013134" cy="2670173"/>
          </a:xfrm>
        </p:grpSpPr>
        <p:pic>
          <p:nvPicPr>
            <p:cNvPr id="48138" name="Picture 4"/>
            <p:cNvPicPr>
              <a:picLocks noChangeAspect="1" noChangeArrowheads="1"/>
            </p:cNvPicPr>
            <p:nvPr/>
          </p:nvPicPr>
          <p:blipFill>
            <a:blip r:embed="rId9" cstate="print"/>
            <a:srcRect/>
            <a:stretch>
              <a:fillRect/>
            </a:stretch>
          </p:blipFill>
          <p:spPr bwMode="auto">
            <a:xfrm>
              <a:off x="6626284" y="2665412"/>
              <a:ext cx="2254250" cy="2173287"/>
            </a:xfrm>
            <a:prstGeom prst="rect">
              <a:avLst/>
            </a:prstGeom>
            <a:noFill/>
            <a:ln w="9525">
              <a:noFill/>
              <a:miter lim="800000"/>
              <a:headEnd/>
              <a:tailEnd/>
            </a:ln>
          </p:spPr>
        </p:pic>
        <p:sp>
          <p:nvSpPr>
            <p:cNvPr id="48139" name="Line 22"/>
            <p:cNvSpPr>
              <a:spLocks noChangeShapeType="1"/>
            </p:cNvSpPr>
            <p:nvPr/>
          </p:nvSpPr>
          <p:spPr bwMode="auto">
            <a:xfrm>
              <a:off x="5867400" y="4113213"/>
              <a:ext cx="1174750" cy="293132"/>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40" name="Line 23"/>
            <p:cNvSpPr>
              <a:spLocks noChangeShapeType="1"/>
            </p:cNvSpPr>
            <p:nvPr/>
          </p:nvSpPr>
          <p:spPr bwMode="auto">
            <a:xfrm>
              <a:off x="5867400" y="3175795"/>
              <a:ext cx="1174750" cy="411162"/>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41" name="Line 24"/>
            <p:cNvSpPr>
              <a:spLocks noChangeShapeType="1"/>
            </p:cNvSpPr>
            <p:nvPr/>
          </p:nvSpPr>
          <p:spPr bwMode="auto">
            <a:xfrm>
              <a:off x="5867400" y="2168526"/>
              <a:ext cx="1174750" cy="547687"/>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29" name="Text Box 26"/>
          <p:cNvSpPr txBox="1">
            <a:spLocks noChangeArrowheads="1"/>
          </p:cNvSpPr>
          <p:nvPr/>
        </p:nvSpPr>
        <p:spPr bwMode="auto">
          <a:xfrm>
            <a:off x="7072313" y="5818533"/>
            <a:ext cx="1500187" cy="830997"/>
          </a:xfrm>
          <a:prstGeom prst="rect">
            <a:avLst/>
          </a:prstGeom>
          <a:noFill/>
          <a:ln w="12700" cap="sq">
            <a:noFill/>
            <a:miter lim="800000"/>
            <a:headEnd type="none" w="sm" len="sm"/>
            <a:tailEnd type="none" w="sm" len="sm"/>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Calibri"/>
                <a:ea typeface="+mn-ea"/>
                <a:cs typeface="+mn-cs"/>
                <a:sym typeface="Symbol"/>
              </a:rPr>
              <a:t></a:t>
            </a:r>
            <a:r>
              <a:rPr kumimoji="0" lang="en-US" sz="2400" b="1" i="0" u="none" strike="noStrike" kern="1200" cap="none" spc="0" normalizeH="0" baseline="0" noProof="0" dirty="0">
                <a:ln>
                  <a:noFill/>
                </a:ln>
                <a:solidFill>
                  <a:prstClr val="black"/>
                </a:solidFill>
                <a:effectLst/>
                <a:uLnTx/>
                <a:uFillTx/>
                <a:latin typeface="Calibri"/>
                <a:ea typeface="+mn-ea"/>
                <a:cs typeface="+mn-cs"/>
                <a:sym typeface="Symbol"/>
              </a:rPr>
              <a:t> L</a:t>
            </a:r>
            <a:r>
              <a:rPr kumimoji="0" lang="pl-PL" sz="2400" b="1" i="0" u="none" strike="noStrike" kern="1200" cap="none" spc="0" normalizeH="0" baseline="0" noProof="0" dirty="0">
                <a:ln>
                  <a:noFill/>
                </a:ln>
                <a:solidFill>
                  <a:prstClr val="black"/>
                </a:solidFill>
                <a:effectLst/>
                <a:uLnTx/>
                <a:uFillTx/>
                <a:latin typeface="Calibri"/>
                <a:ea typeface="+mn-ea"/>
                <a:cs typeface="+mn-cs"/>
              </a:rPr>
              <a:t>ist of</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br>
              <a:rPr kumimoji="0" lang="en-US" sz="2400" b="1" i="0" u="none" strike="noStrike" kern="1200" cap="none" spc="0" normalizeH="0" baseline="0" noProof="0" dirty="0">
                <a:ln>
                  <a:noFill/>
                </a:ln>
                <a:solidFill>
                  <a:prstClr val="black"/>
                </a:solidFill>
                <a:effectLst/>
                <a:uLnTx/>
                <a:uFillTx/>
                <a:latin typeface="Calibri"/>
                <a:ea typeface="+mn-ea"/>
                <a:cs typeface="+mn-cs"/>
              </a:rPr>
            </a:br>
            <a:r>
              <a:rPr kumimoji="0" lang="en-US" sz="2400" b="1" i="1" u="none" strike="noStrike" kern="1200" cap="none" spc="0" normalizeH="0" baseline="0" noProof="0" dirty="0">
                <a:ln>
                  <a:noFill/>
                </a:ln>
                <a:solidFill>
                  <a:prstClr val="black"/>
                </a:solidFill>
                <a:effectLst/>
                <a:uLnTx/>
                <a:uFillTx/>
                <a:latin typeface="Calibri"/>
                <a:ea typeface="+mn-ea"/>
                <a:cs typeface="+mn-cs"/>
              </a:rPr>
              <a:t>    </a:t>
            </a:r>
            <a:r>
              <a:rPr kumimoji="0" lang="pl-PL" sz="2400" b="1" i="1" u="none" strike="noStrike" kern="1200" cap="none" spc="0" normalizeH="0" baseline="0" noProof="0" dirty="0">
                <a:ln>
                  <a:noFill/>
                </a:ln>
                <a:solidFill>
                  <a:prstClr val="black"/>
                </a:solidFill>
                <a:effectLst/>
                <a:uLnTx/>
                <a:uFillTx/>
                <a:latin typeface="Calibri"/>
                <a:ea typeface="+mn-ea"/>
                <a:cs typeface="+mn-cs"/>
              </a:rPr>
              <a:t>(x, y, s)</a:t>
            </a:r>
            <a:endParaRPr kumimoji="0" lang="en-US" sz="24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48137" name="Picture 27" descr="c-enhedg-laplap"/>
          <p:cNvPicPr>
            <a:picLocks noChangeAspect="1" noChangeArrowheads="1"/>
          </p:cNvPicPr>
          <p:nvPr/>
        </p:nvPicPr>
        <p:blipFill>
          <a:blip r:embed="rId10" cstate="print"/>
          <a:srcRect/>
          <a:stretch>
            <a:fillRect/>
          </a:stretch>
        </p:blipFill>
        <p:spPr bwMode="auto">
          <a:xfrm>
            <a:off x="668338" y="4476750"/>
            <a:ext cx="1727200" cy="1727200"/>
          </a:xfrm>
          <a:prstGeom prst="rect">
            <a:avLst/>
          </a:prstGeom>
          <a:noFill/>
          <a:ln w="9525">
            <a:noFill/>
            <a:miter lim="800000"/>
            <a:headEnd/>
            <a:tailEnd/>
          </a:ln>
        </p:spPr>
      </p:pic>
      <p:sp>
        <p:nvSpPr>
          <p:cNvPr id="2" name="TextBox 1"/>
          <p:cNvSpPr txBox="1"/>
          <p:nvPr/>
        </p:nvSpPr>
        <p:spPr>
          <a:xfrm>
            <a:off x="6810210" y="1411068"/>
            <a:ext cx="2171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Position-scale space:</a:t>
            </a:r>
          </a:p>
        </p:txBody>
      </p:sp>
      <p:sp>
        <p:nvSpPr>
          <p:cNvPr id="30" name="TextBox 29"/>
          <p:cNvSpPr txBox="1"/>
          <p:nvPr/>
        </p:nvSpPr>
        <p:spPr>
          <a:xfrm>
            <a:off x="6810211" y="4366441"/>
            <a:ext cx="23337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Find places where X greater than all of its neighbors (in green)</a:t>
            </a:r>
          </a:p>
        </p:txBody>
      </p:sp>
    </p:spTree>
    <p:extLst>
      <p:ext uri="{BB962C8B-B14F-4D97-AF65-F5344CB8AC3E}">
        <p14:creationId xmlns:p14="http://schemas.microsoft.com/office/powerpoint/2010/main" val="820430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Laplacian pyramid example</a:t>
            </a:r>
          </a:p>
        </p:txBody>
      </p:sp>
      <p:sp>
        <p:nvSpPr>
          <p:cNvPr id="3" name="Content Placeholder 2"/>
          <p:cNvSpPr>
            <a:spLocks noGrp="1"/>
          </p:cNvSpPr>
          <p:nvPr>
            <p:ph idx="1"/>
          </p:nvPr>
        </p:nvSpPr>
        <p:spPr/>
        <p:txBody>
          <a:bodyPr/>
          <a:lstStyle/>
          <a:p>
            <a:r>
              <a:rPr lang="en-US" dirty="0"/>
              <a:t>Allows detection of increasingly coarse detail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005" y="1967931"/>
            <a:ext cx="3287486" cy="24656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6963" y="1962659"/>
            <a:ext cx="3294441" cy="24708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41" y="4402930"/>
            <a:ext cx="3286874" cy="24651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4863" y="4405305"/>
            <a:ext cx="3283706" cy="246277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963" y="4402931"/>
            <a:ext cx="3286873" cy="246515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90" y="2174986"/>
            <a:ext cx="2633163" cy="1977345"/>
          </a:xfrm>
          <a:prstGeom prst="rect">
            <a:avLst/>
          </a:prstGeom>
        </p:spPr>
      </p:pic>
      <p:sp>
        <p:nvSpPr>
          <p:cNvPr id="11" name="TextBox 10">
            <a:extLst>
              <a:ext uri="{FF2B5EF4-FFF2-40B4-BE49-F238E27FC236}">
                <a16:creationId xmlns:a16="http://schemas.microsoft.com/office/drawing/2014/main" xmlns="" id="{97002B4F-6EE9-45F4-86E9-ED9741DA3D37}"/>
              </a:ext>
            </a:extLst>
          </p:cNvPr>
          <p:cNvSpPr txBox="1"/>
          <p:nvPr/>
        </p:nvSpPr>
        <p:spPr>
          <a:xfrm>
            <a:off x="3800795" y="1707065"/>
            <a:ext cx="1542410" cy="369332"/>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See </a:t>
            </a:r>
            <a:r>
              <a:rPr kumimoji="0" lang="en-US" sz="18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blobs.m</a:t>
            </a:r>
            <a:endParaRPr kumimoji="0" lang="en-US" sz="1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810280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a:r>
              <a:rPr lang="en-US" dirty="0"/>
              <a:t>Results: Difference-of-Gaussian</a:t>
            </a:r>
            <a:endParaRPr lang="de-CH" dirty="0"/>
          </a:p>
        </p:txBody>
      </p:sp>
      <p:sp>
        <p:nvSpPr>
          <p:cNvPr id="49155" name="Content Placeholder 2"/>
          <p:cNvSpPr>
            <a:spLocks noGrp="1"/>
          </p:cNvSpPr>
          <p:nvPr>
            <p:ph idx="1"/>
          </p:nvPr>
        </p:nvSpPr>
        <p:spPr/>
        <p:txBody>
          <a:bodyPr/>
          <a:lstStyle/>
          <a:p>
            <a:endParaRPr lang="de-CH"/>
          </a:p>
        </p:txBody>
      </p:sp>
      <p:sp>
        <p:nvSpPr>
          <p:cNvPr id="3584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pic>
        <p:nvPicPr>
          <p:cNvPr id="49157" name="Picture 3"/>
          <p:cNvPicPr>
            <a:picLocks noChangeAspect="1" noChangeArrowheads="1"/>
          </p:cNvPicPr>
          <p:nvPr/>
        </p:nvPicPr>
        <p:blipFill>
          <a:blip r:embed="rId3" cstate="print"/>
          <a:srcRect/>
          <a:stretch>
            <a:fillRect/>
          </a:stretch>
        </p:blipFill>
        <p:spPr bwMode="auto">
          <a:xfrm>
            <a:off x="2035175" y="1238250"/>
            <a:ext cx="5316538" cy="4491038"/>
          </a:xfrm>
          <a:prstGeom prst="rect">
            <a:avLst/>
          </a:prstGeom>
          <a:noFill/>
          <a:ln w="9525">
            <a:noFill/>
            <a:miter lim="800000"/>
            <a:headEnd/>
            <a:tailEnd/>
          </a:ln>
        </p:spPr>
      </p:pic>
    </p:spTree>
    <p:extLst>
      <p:ext uri="{BB962C8B-B14F-4D97-AF65-F5344CB8AC3E}">
        <p14:creationId xmlns:p14="http://schemas.microsoft.com/office/powerpoint/2010/main" val="4182562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Local features</a:t>
            </a:r>
          </a:p>
        </p:txBody>
      </p:sp>
      <p:sp>
        <p:nvSpPr>
          <p:cNvPr id="3" name="Content Placeholder 2"/>
          <p:cNvSpPr>
            <a:spLocks noGrp="1"/>
          </p:cNvSpPr>
          <p:nvPr>
            <p:ph idx="1"/>
          </p:nvPr>
        </p:nvSpPr>
        <p:spPr/>
        <p:txBody>
          <a:bodyPr/>
          <a:lstStyle/>
          <a:p>
            <a:r>
              <a:rPr lang="en-US" i="1" dirty="0"/>
              <a:t>Local</a:t>
            </a:r>
            <a:r>
              <a:rPr lang="en-US" dirty="0"/>
              <a:t> means that they only cover a small part of the image</a:t>
            </a:r>
          </a:p>
          <a:p>
            <a:r>
              <a:rPr lang="en-US" dirty="0"/>
              <a:t>There will be many local features detected in an image</a:t>
            </a:r>
          </a:p>
          <a:p>
            <a:r>
              <a:rPr lang="en-US" dirty="0"/>
              <a:t>Later we’ll talk about how to use those to compute a representation of the whole image</a:t>
            </a:r>
          </a:p>
          <a:p>
            <a:r>
              <a:rPr lang="en-US" dirty="0"/>
              <a:t>Local features usually exploit image gradients, ignore color</a:t>
            </a:r>
          </a:p>
        </p:txBody>
      </p:sp>
    </p:spTree>
    <p:extLst>
      <p:ext uri="{BB962C8B-B14F-4D97-AF65-F5344CB8AC3E}">
        <p14:creationId xmlns:p14="http://schemas.microsoft.com/office/powerpoint/2010/main" val="12306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Blob detection</a:t>
            </a:r>
          </a:p>
          <a:p>
            <a:r>
              <a:rPr lang="en-US" dirty="0"/>
              <a:t>Feature description (of detected features)</a:t>
            </a:r>
          </a:p>
          <a:p>
            <a:r>
              <a:rPr lang="en-US" dirty="0"/>
              <a:t>Matching features across images</a:t>
            </a:r>
          </a:p>
          <a:p>
            <a:pPr marL="0" indent="0">
              <a:buNone/>
            </a:pPr>
            <a:endParaRPr lang="en-US" dirty="0"/>
          </a:p>
        </p:txBody>
      </p:sp>
      <p:sp>
        <p:nvSpPr>
          <p:cNvPr id="4" name="Rectangle 3"/>
          <p:cNvSpPr/>
          <p:nvPr/>
        </p:nvSpPr>
        <p:spPr>
          <a:xfrm>
            <a:off x="251791" y="3230213"/>
            <a:ext cx="8600661" cy="5996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60283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p:cNvSpPr>
          <p:nvPr>
            <p:ph type="title" idx="4294967295"/>
          </p:nvPr>
        </p:nvSpPr>
        <p:spPr>
          <a:xfrm>
            <a:off x="457200" y="0"/>
            <a:ext cx="8229600" cy="1143000"/>
          </a:xfrm>
        </p:spPr>
        <p:txBody>
          <a:bodyPr/>
          <a:lstStyle/>
          <a:p>
            <a:r>
              <a:rPr lang="en-US" sz="4000" dirty="0"/>
              <a:t>Geometric transformations</a:t>
            </a:r>
          </a:p>
        </p:txBody>
      </p:sp>
      <p:pic>
        <p:nvPicPr>
          <p:cNvPr id="8" name="Picture 5" descr="featExtract1"/>
          <p:cNvPicPr>
            <a:picLocks noChangeAspect="1" noChangeArrowheads="1"/>
          </p:cNvPicPr>
          <p:nvPr/>
        </p:nvPicPr>
        <p:blipFill>
          <a:blip r:embed="rId3" cstate="print"/>
          <a:srcRect/>
          <a:stretch>
            <a:fillRect/>
          </a:stretch>
        </p:blipFill>
        <p:spPr bwMode="auto">
          <a:xfrm>
            <a:off x="685800" y="1249362"/>
            <a:ext cx="2846388" cy="3817938"/>
          </a:xfrm>
          <a:prstGeom prst="rect">
            <a:avLst/>
          </a:prstGeom>
          <a:noFill/>
          <a:ln w="9525">
            <a:noFill/>
            <a:miter lim="800000"/>
            <a:headEnd/>
            <a:tailEnd/>
          </a:ln>
        </p:spPr>
      </p:pic>
      <p:pic>
        <p:nvPicPr>
          <p:cNvPr id="9" name="Picture 6" descr="featExtract2"/>
          <p:cNvPicPr>
            <a:picLocks noChangeAspect="1" noChangeArrowheads="1"/>
          </p:cNvPicPr>
          <p:nvPr/>
        </p:nvPicPr>
        <p:blipFill>
          <a:blip r:embed="rId4" cstate="print"/>
          <a:srcRect/>
          <a:stretch>
            <a:fillRect/>
          </a:stretch>
        </p:blipFill>
        <p:spPr bwMode="auto">
          <a:xfrm>
            <a:off x="4267200" y="1370012"/>
            <a:ext cx="4419600" cy="3536950"/>
          </a:xfrm>
          <a:prstGeom prst="rect">
            <a:avLst/>
          </a:prstGeom>
          <a:noFill/>
          <a:ln w="9525">
            <a:noFill/>
            <a:miter lim="800000"/>
            <a:headEnd/>
            <a:tailEnd/>
          </a:ln>
        </p:spPr>
      </p:pic>
      <p:pic>
        <p:nvPicPr>
          <p:cNvPr id="10" name="Picture 8" descr="featData2"/>
          <p:cNvPicPr>
            <a:picLocks noChangeAspect="1" noChangeArrowheads="1"/>
          </p:cNvPicPr>
          <p:nvPr/>
        </p:nvPicPr>
        <p:blipFill>
          <a:blip r:embed="rId5" cstate="print"/>
          <a:srcRect/>
          <a:stretch>
            <a:fillRect/>
          </a:stretch>
        </p:blipFill>
        <p:spPr bwMode="auto">
          <a:xfrm>
            <a:off x="2752725" y="4992687"/>
            <a:ext cx="1590675" cy="1590675"/>
          </a:xfrm>
          <a:prstGeom prst="rect">
            <a:avLst/>
          </a:prstGeom>
          <a:noFill/>
          <a:ln w="9525">
            <a:noFill/>
            <a:miter lim="800000"/>
            <a:headEnd/>
            <a:tailEnd/>
          </a:ln>
        </p:spPr>
      </p:pic>
      <p:pic>
        <p:nvPicPr>
          <p:cNvPr id="11" name="Picture 7" descr="featData1"/>
          <p:cNvPicPr>
            <a:picLocks noChangeAspect="1" noChangeArrowheads="1"/>
          </p:cNvPicPr>
          <p:nvPr/>
        </p:nvPicPr>
        <p:blipFill>
          <a:blip r:embed="rId6" cstate="print"/>
          <a:srcRect/>
          <a:stretch>
            <a:fillRect/>
          </a:stretch>
        </p:blipFill>
        <p:spPr bwMode="auto">
          <a:xfrm>
            <a:off x="5191125" y="4984750"/>
            <a:ext cx="1590675" cy="1598612"/>
          </a:xfrm>
          <a:prstGeom prst="rect">
            <a:avLst/>
          </a:prstGeom>
          <a:noFill/>
          <a:ln w="9525">
            <a:noFill/>
            <a:miter lim="800000"/>
            <a:headEnd/>
            <a:tailEnd/>
          </a:ln>
        </p:spPr>
      </p:pic>
      <p:sp>
        <p:nvSpPr>
          <p:cNvPr id="12" name="Right Arrow 13"/>
          <p:cNvSpPr>
            <a:spLocks noChangeArrowheads="1"/>
          </p:cNvSpPr>
          <p:nvPr/>
        </p:nvSpPr>
        <p:spPr bwMode="auto">
          <a:xfrm rot="3375002">
            <a:off x="2547937" y="4054475"/>
            <a:ext cx="1133475" cy="685800"/>
          </a:xfrm>
          <a:prstGeom prst="rightArrow">
            <a:avLst>
              <a:gd name="adj1" fmla="val 50000"/>
              <a:gd name="adj2" fmla="val 49997"/>
            </a:avLst>
          </a:prstGeom>
          <a:solidFill>
            <a:srgbClr val="FFFF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Right Arrow 14"/>
          <p:cNvSpPr>
            <a:spLocks noChangeArrowheads="1"/>
          </p:cNvSpPr>
          <p:nvPr/>
        </p:nvSpPr>
        <p:spPr bwMode="auto">
          <a:xfrm rot="7715876">
            <a:off x="5618162" y="4083050"/>
            <a:ext cx="1133475" cy="685800"/>
          </a:xfrm>
          <a:prstGeom prst="rightArrow">
            <a:avLst>
              <a:gd name="adj1" fmla="val 50000"/>
              <a:gd name="adj2" fmla="val 49997"/>
            </a:avLst>
          </a:prstGeom>
          <a:solidFill>
            <a:srgbClr val="FFFF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TextBox 13"/>
          <p:cNvSpPr txBox="1"/>
          <p:nvPr/>
        </p:nvSpPr>
        <p:spPr>
          <a:xfrm>
            <a:off x="7086600" y="5334000"/>
            <a:ext cx="167640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e.g. scale, translation, rotation</a:t>
            </a:r>
          </a:p>
        </p:txBody>
      </p:sp>
      <p:sp>
        <p:nvSpPr>
          <p:cNvPr id="15" name="TextBox 14"/>
          <p:cNvSpPr txBox="1"/>
          <p:nvPr/>
        </p:nvSpPr>
        <p:spPr>
          <a:xfrm>
            <a:off x="0" y="6593765"/>
            <a:ext cx="8274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K. </a:t>
            </a:r>
            <a:r>
              <a:rPr kumimoji="0" lang="en-US" sz="1050" b="0" i="0" u="none" strike="noStrike" kern="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idx="4294967295"/>
          </p:nvPr>
        </p:nvSpPr>
        <p:spPr>
          <a:xfrm>
            <a:off x="457200" y="-666"/>
            <a:ext cx="8229600" cy="1143000"/>
          </a:xfrm>
        </p:spPr>
        <p:txBody>
          <a:bodyPr/>
          <a:lstStyle/>
          <a:p>
            <a:r>
              <a:rPr lang="en-US" sz="4000" dirty="0">
                <a:latin typeface="Calibri" panose="020F0502020204030204" pitchFamily="34" charset="0"/>
              </a:rPr>
              <a:t>Photometric transformations</a:t>
            </a:r>
          </a:p>
        </p:txBody>
      </p:sp>
      <p:sp>
        <p:nvSpPr>
          <p:cNvPr id="358403" name="Rectangle 3"/>
          <p:cNvSpPr>
            <a:spLocks noGrp="1" noChangeArrowheads="1"/>
          </p:cNvSpPr>
          <p:nvPr>
            <p:ph type="body" idx="4294967295"/>
          </p:nvPr>
        </p:nvSpPr>
        <p:spPr>
          <a:xfrm>
            <a:off x="457200" y="1295400"/>
            <a:ext cx="8229600" cy="4525963"/>
          </a:xfrm>
        </p:spPr>
        <p:txBody>
          <a:bodyPr/>
          <a:lstStyle/>
          <a:p>
            <a:endParaRPr lang="en-US"/>
          </a:p>
        </p:txBody>
      </p:sp>
      <p:pic>
        <p:nvPicPr>
          <p:cNvPr id="358404" name="Picture 4"/>
          <p:cNvPicPr>
            <a:picLocks noChangeAspect="1" noChangeArrowheads="1"/>
          </p:cNvPicPr>
          <p:nvPr/>
        </p:nvPicPr>
        <p:blipFill>
          <a:blip r:embed="rId3" cstate="print"/>
          <a:srcRect l="15833" t="31601" r="17084" b="2982"/>
          <a:stretch>
            <a:fillRect/>
          </a:stretch>
        </p:blipFill>
        <p:spPr bwMode="auto">
          <a:xfrm>
            <a:off x="304800" y="1066800"/>
            <a:ext cx="8534400" cy="5089525"/>
          </a:xfrm>
          <a:prstGeom prst="rect">
            <a:avLst/>
          </a:prstGeom>
          <a:noFill/>
          <a:ln w="9525">
            <a:noFill/>
            <a:miter lim="800000"/>
            <a:headEnd/>
            <a:tailEnd/>
          </a:ln>
        </p:spPr>
      </p:pic>
      <p:sp>
        <p:nvSpPr>
          <p:cNvPr id="358405" name="Text Box 5"/>
          <p:cNvSpPr txBox="1">
            <a:spLocks noChangeArrowheads="1"/>
          </p:cNvSpPr>
          <p:nvPr/>
        </p:nvSpPr>
        <p:spPr bwMode="auto">
          <a:xfrm>
            <a:off x="0" y="6598111"/>
            <a:ext cx="5638800" cy="2616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Tuytelaars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58406" name="Rectangle 6"/>
          <p:cNvSpPr>
            <a:spLocks noChangeArrowheads="1"/>
          </p:cNvSpPr>
          <p:nvPr/>
        </p:nvSpPr>
        <p:spPr bwMode="auto">
          <a:xfrm>
            <a:off x="304800" y="4876800"/>
            <a:ext cx="5410200" cy="12954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7" name="Rectangle 7"/>
          <p:cNvSpPr>
            <a:spLocks noChangeArrowheads="1"/>
          </p:cNvSpPr>
          <p:nvPr/>
        </p:nvSpPr>
        <p:spPr bwMode="auto">
          <a:xfrm>
            <a:off x="6438900" y="914400"/>
            <a:ext cx="5410200" cy="28956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8" name="Rectangle 8"/>
          <p:cNvSpPr>
            <a:spLocks noChangeArrowheads="1"/>
          </p:cNvSpPr>
          <p:nvPr/>
        </p:nvSpPr>
        <p:spPr bwMode="auto">
          <a:xfrm>
            <a:off x="-2133600" y="3429000"/>
            <a:ext cx="5410200" cy="28956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9" name="Rectangle 9"/>
          <p:cNvSpPr>
            <a:spLocks noChangeArrowheads="1"/>
          </p:cNvSpPr>
          <p:nvPr/>
        </p:nvSpPr>
        <p:spPr bwMode="auto">
          <a:xfrm>
            <a:off x="3886200" y="914400"/>
            <a:ext cx="5410200" cy="15240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2503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0"/>
          <p:cNvSpPr>
            <a:spLocks noGrp="1"/>
          </p:cNvSpPr>
          <p:nvPr>
            <p:ph type="title"/>
          </p:nvPr>
        </p:nvSpPr>
        <p:spPr>
          <a:xfrm>
            <a:off x="0" y="0"/>
            <a:ext cx="9144000" cy="914400"/>
          </a:xfrm>
        </p:spPr>
        <p:txBody>
          <a:bodyPr>
            <a:normAutofit/>
          </a:bodyPr>
          <a:lstStyle/>
          <a:p>
            <a:pPr algn="ctr"/>
            <a:r>
              <a:rPr kumimoji="1" lang="en-US" sz="3200" dirty="0"/>
              <a:t>Scale-Invariant Feature Transform (SIFT) descriptor</a:t>
            </a:r>
            <a:endParaRPr lang="en-US" sz="3200" dirty="0"/>
          </a:p>
        </p:txBody>
      </p:sp>
      <p:pic>
        <p:nvPicPr>
          <p:cNvPr id="61443" name="Picture 5"/>
          <p:cNvPicPr>
            <a:picLocks noChangeAspect="1" noChangeArrowheads="1"/>
          </p:cNvPicPr>
          <p:nvPr/>
        </p:nvPicPr>
        <p:blipFill>
          <a:blip r:embed="rId3" cstate="print"/>
          <a:srcRect l="55711" t="31006" r="13577" b="31004"/>
          <a:stretch>
            <a:fillRect/>
          </a:stretch>
        </p:blipFill>
        <p:spPr bwMode="auto">
          <a:xfrm>
            <a:off x="684213" y="1700213"/>
            <a:ext cx="3744912" cy="2832100"/>
          </a:xfrm>
          <a:prstGeom prst="rect">
            <a:avLst/>
          </a:prstGeom>
          <a:noFill/>
          <a:ln w="12700" cap="sq">
            <a:noFill/>
            <a:miter lim="800000"/>
            <a:headEnd type="none" w="sm" len="sm"/>
            <a:tailEnd type="none" w="sm" len="sm"/>
          </a:ln>
        </p:spPr>
      </p:pic>
      <p:pic>
        <p:nvPicPr>
          <p:cNvPr id="61444" name="Picture 6"/>
          <p:cNvPicPr>
            <a:picLocks noChangeAspect="1" noChangeArrowheads="1"/>
          </p:cNvPicPr>
          <p:nvPr/>
        </p:nvPicPr>
        <p:blipFill>
          <a:blip r:embed="rId4" cstate="print"/>
          <a:srcRect/>
          <a:stretch>
            <a:fillRect/>
          </a:stretch>
        </p:blipFill>
        <p:spPr bwMode="auto">
          <a:xfrm>
            <a:off x="4787900" y="2312988"/>
            <a:ext cx="4038600" cy="1763712"/>
          </a:xfrm>
          <a:prstGeom prst="rect">
            <a:avLst/>
          </a:prstGeom>
          <a:noFill/>
          <a:ln w="9525">
            <a:noFill/>
            <a:miter lim="800000"/>
            <a:headEnd/>
            <a:tailEnd/>
          </a:ln>
        </p:spPr>
      </p:pic>
      <p:sp>
        <p:nvSpPr>
          <p:cNvPr id="61445" name="Text Box 7"/>
          <p:cNvSpPr txBox="1">
            <a:spLocks noChangeArrowheads="1"/>
          </p:cNvSpPr>
          <p:nvPr/>
        </p:nvSpPr>
        <p:spPr bwMode="auto">
          <a:xfrm>
            <a:off x="611188" y="6345238"/>
            <a:ext cx="3200400" cy="3667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[Lowe, ICCV 1999]</a:t>
            </a:r>
          </a:p>
        </p:txBody>
      </p:sp>
      <p:sp>
        <p:nvSpPr>
          <p:cNvPr id="61446" name="Rectangle 8"/>
          <p:cNvSpPr>
            <a:spLocks noChangeArrowheads="1"/>
          </p:cNvSpPr>
          <p:nvPr/>
        </p:nvSpPr>
        <p:spPr bwMode="auto">
          <a:xfrm rot="-730108">
            <a:off x="2987675" y="3284538"/>
            <a:ext cx="182563" cy="182562"/>
          </a:xfrm>
          <a:prstGeom prst="rect">
            <a:avLst/>
          </a:prstGeom>
          <a:noFill/>
          <a:ln w="28575" cap="sq">
            <a:solidFill>
              <a:srgbClr val="00FF00"/>
            </a:solidFill>
            <a:miter lim="800000"/>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100" b="1" i="0" u="none" strike="noStrike" kern="1200" cap="none" spc="0" normalizeH="0" baseline="0" noProof="0">
              <a:ln>
                <a:noFill/>
              </a:ln>
              <a:solidFill>
                <a:srgbClr val="EEECE1"/>
              </a:solidFill>
              <a:effectLst/>
              <a:uLnTx/>
              <a:uFillTx/>
              <a:latin typeface="Arial" charset="0"/>
              <a:ea typeface="+mn-ea"/>
              <a:cs typeface="+mn-cs"/>
            </a:endParaRPr>
          </a:p>
        </p:txBody>
      </p:sp>
      <p:sp>
        <p:nvSpPr>
          <p:cNvPr id="61447" name="Line 9"/>
          <p:cNvSpPr>
            <a:spLocks noChangeShapeType="1"/>
          </p:cNvSpPr>
          <p:nvPr/>
        </p:nvSpPr>
        <p:spPr bwMode="auto">
          <a:xfrm>
            <a:off x="3024188" y="3500438"/>
            <a:ext cx="1835150" cy="288925"/>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48" name="Line 10"/>
          <p:cNvSpPr>
            <a:spLocks noChangeShapeType="1"/>
          </p:cNvSpPr>
          <p:nvPr/>
        </p:nvSpPr>
        <p:spPr bwMode="auto">
          <a:xfrm flipV="1">
            <a:off x="2951163" y="2457450"/>
            <a:ext cx="1944687" cy="827088"/>
          </a:xfrm>
          <a:prstGeom prst="line">
            <a:avLst/>
          </a:prstGeom>
          <a:noFill/>
          <a:ln w="38100" cap="sq">
            <a:solidFill>
              <a:srgbClr val="00FF00"/>
            </a:solidFill>
            <a:round/>
            <a:headEnd type="none" w="sm" len="sm"/>
            <a:tailEnd type="none" w="sm" len="sm"/>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6425" name="Text Box 11"/>
          <p:cNvSpPr txBox="1">
            <a:spLocks noChangeArrowheads="1"/>
          </p:cNvSpPr>
          <p:nvPr/>
        </p:nvSpPr>
        <p:spPr bwMode="auto">
          <a:xfrm>
            <a:off x="4645025" y="4414838"/>
            <a:ext cx="4198938" cy="2187575"/>
          </a:xfrm>
          <a:prstGeom prst="rect">
            <a:avLst/>
          </a:prstGeom>
          <a:noFill/>
          <a:ln w="12700" cap="sq">
            <a:noFill/>
            <a:miter lim="800000"/>
            <a:headEnd type="none" w="sm" len="sm"/>
            <a:tailEnd type="none" w="sm" len="sm"/>
          </a:ln>
        </p:spPr>
        <p:txBody>
          <a:bodyPr lIns="90000" tIns="46800" rIns="90000" bIns="4680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Histogram of oriented gradients</a:t>
            </a:r>
          </a:p>
          <a:p>
            <a:pPr marL="0" marR="0" lvl="0" indent="0" algn="l" defTabSz="914400" rtl="0" eaLnBrk="0" fontAlgn="base" latinLnBrk="0" hangingPunct="0">
              <a:lnSpc>
                <a:spcPct val="100000"/>
              </a:lnSpc>
              <a:spcBef>
                <a:spcPts val="600"/>
              </a:spcBef>
              <a:spcAft>
                <a:spcPct val="0"/>
              </a:spcAft>
              <a:buClrTx/>
              <a:buSzTx/>
              <a:buFont typeface="Arial"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t>  Captures important texture </a:t>
            </a:r>
            <a:b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br>
            <a: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t>   information</a:t>
            </a:r>
          </a:p>
          <a:p>
            <a:pPr marL="0" marR="0" lvl="0" indent="0" algn="l" defTabSz="914400" rtl="0" eaLnBrk="0" fontAlgn="base" latinLnBrk="0" hangingPunct="0">
              <a:lnSpc>
                <a:spcPct val="100000"/>
              </a:lnSpc>
              <a:spcBef>
                <a:spcPts val="600"/>
              </a:spcBef>
              <a:spcAft>
                <a:spcPct val="0"/>
              </a:spcAft>
              <a:buClrTx/>
              <a:buSzTx/>
              <a:buFont typeface="Arial" pitchFamily="34" charset="0"/>
              <a:buChar char="•"/>
              <a:tabLst/>
              <a:defRPr/>
            </a:pP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  Robust to small translations /</a:t>
            </a:r>
            <a:b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b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   affine deformations</a:t>
            </a:r>
          </a:p>
        </p:txBody>
      </p:sp>
      <p:sp>
        <p:nvSpPr>
          <p:cNvPr id="61450" name="Footer Placeholder 4"/>
          <p:cNvSpPr txBox="1">
            <a:spLocks noGrp="1"/>
          </p:cNvSpPr>
          <p:nvPr/>
        </p:nvSpPr>
        <p:spPr bwMode="auto">
          <a:xfrm>
            <a:off x="2376488" y="6553200"/>
            <a:ext cx="45720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Arial" charset="0"/>
                <a:ea typeface="+mn-ea"/>
                <a:cs typeface="+mn-cs"/>
              </a:rPr>
              <a:t>K. Grauman, B. Leibe</a:t>
            </a:r>
          </a:p>
        </p:txBody>
      </p:sp>
      <p:sp>
        <p:nvSpPr>
          <p:cNvPr id="2" name="TextBox 1"/>
          <p:cNvSpPr txBox="1"/>
          <p:nvPr/>
        </p:nvSpPr>
        <p:spPr>
          <a:xfrm>
            <a:off x="3811588" y="1018144"/>
            <a:ext cx="45649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Journal + conference versions: 60,126 citations</a:t>
            </a:r>
          </a:p>
        </p:txBody>
      </p:sp>
    </p:spTree>
    <p:extLst>
      <p:ext uri="{BB962C8B-B14F-4D97-AF65-F5344CB8AC3E}">
        <p14:creationId xmlns:p14="http://schemas.microsoft.com/office/powerpoint/2010/main" val="2028395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Computing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23703" y="4360922"/>
                <a:ext cx="3333404" cy="614825"/>
              </a:xfrm>
            </p:spPr>
            <p:txBody>
              <a:bodyPr>
                <a:normAutofit fontScale="85000" lnSpcReduction="20000"/>
              </a:bodyPr>
              <a:lstStyle/>
              <a:p>
                <a:r>
                  <a:rPr lang="en-US" dirty="0"/>
                  <a:t>tan(</a:t>
                </a:r>
                <a:r>
                  <a:rPr lang="en-US" i="1" dirty="0"/>
                  <a:t>α</a:t>
                </a: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𝑜𝑝𝑝𝑜𝑠𝑖𝑡𝑒</m:t>
                        </m:r>
                        <m:r>
                          <a:rPr lang="en-US" b="0" i="1" smtClean="0">
                            <a:latin typeface="Cambria Math" panose="02040503050406030204" pitchFamily="18" charset="0"/>
                          </a:rPr>
                          <m:t> </m:t>
                        </m:r>
                        <m:r>
                          <a:rPr lang="en-US" b="0" i="1" smtClean="0">
                            <a:latin typeface="Cambria Math" panose="02040503050406030204" pitchFamily="18" charset="0"/>
                          </a:rPr>
                          <m:t>𝑠𝑖𝑑𝑒</m:t>
                        </m:r>
                      </m:num>
                      <m:den>
                        <m:r>
                          <a:rPr lang="en-US" b="0" i="1" smtClean="0">
                            <a:latin typeface="Cambria Math" panose="02040503050406030204" pitchFamily="18" charset="0"/>
                          </a:rPr>
                          <m:t>𝑎𝑑𝑗𝑎𝑐𝑒𝑛𝑡</m:t>
                        </m:r>
                        <m:r>
                          <a:rPr lang="en-US" b="0" i="1" smtClean="0">
                            <a:latin typeface="Cambria Math" panose="02040503050406030204" pitchFamily="18" charset="0"/>
                          </a:rPr>
                          <m:t> </m:t>
                        </m:r>
                        <m:r>
                          <a:rPr lang="en-US" b="0" i="1" smtClean="0">
                            <a:latin typeface="Cambria Math" panose="02040503050406030204" pitchFamily="18" charset="0"/>
                          </a:rPr>
                          <m:t>𝑠𝑖𝑑𝑒</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23703" y="4360922"/>
                <a:ext cx="3333404" cy="614825"/>
              </a:xfrm>
              <a:blipFill>
                <a:blip r:embed="rId2"/>
                <a:stretch>
                  <a:fillRect l="-3108" t="-6931" b="-9901"/>
                </a:stretch>
              </a:blipFill>
            </p:spPr>
            <p:txBody>
              <a:bodyPr/>
              <a:lstStyle/>
              <a:p>
                <a:r>
                  <a:rPr lang="en-US">
                    <a:noFill/>
                  </a:rPr>
                  <a:t> </a:t>
                </a:r>
              </a:p>
            </p:txBody>
          </p:sp>
        </mc:Fallback>
      </mc:AlternateContent>
      <p:pic>
        <p:nvPicPr>
          <p:cNvPr id="27650" name="Picture 2" descr="http://www.mathworks.com/help/releases/R2015b/matlab/ref/definition_s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2812" y="2776716"/>
            <a:ext cx="36195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2774"/>
          <a:stretch/>
        </p:blipFill>
        <p:spPr>
          <a:xfrm>
            <a:off x="523703" y="1619782"/>
            <a:ext cx="6766559" cy="521015"/>
          </a:xfrm>
          <a:prstGeom prst="rect">
            <a:avLst/>
          </a:prstGeom>
        </p:spPr>
      </p:pic>
      <p:sp>
        <p:nvSpPr>
          <p:cNvPr id="4" name="TextBox 3"/>
          <p:cNvSpPr txBox="1"/>
          <p:nvPr/>
        </p:nvSpPr>
        <p:spPr>
          <a:xfrm>
            <a:off x="483947" y="1219198"/>
            <a:ext cx="23021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 = the image intensity</a:t>
            </a:r>
          </a:p>
        </p:txBody>
      </p:sp>
      <p:sp>
        <p:nvSpPr>
          <p:cNvPr id="5" name="Left Brace 4"/>
          <p:cNvSpPr/>
          <p:nvPr/>
        </p:nvSpPr>
        <p:spPr>
          <a:xfrm rot="16200000">
            <a:off x="2890434" y="1032530"/>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e 8"/>
          <p:cNvSpPr/>
          <p:nvPr/>
        </p:nvSpPr>
        <p:spPr>
          <a:xfrm rot="16200000">
            <a:off x="5691813" y="1029930"/>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886868" y="2293528"/>
            <a:ext cx="2290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x direction </a:t>
            </a:r>
          </a:p>
        </p:txBody>
      </p:sp>
      <p:sp>
        <p:nvSpPr>
          <p:cNvPr id="11" name="TextBox 10"/>
          <p:cNvSpPr txBox="1"/>
          <p:nvPr/>
        </p:nvSpPr>
        <p:spPr>
          <a:xfrm>
            <a:off x="4689885" y="2293528"/>
            <a:ext cx="2290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y direction </a:t>
            </a:r>
          </a:p>
        </p:txBody>
      </p:sp>
      <p:grpSp>
        <p:nvGrpSpPr>
          <p:cNvPr id="10" name="Group 9"/>
          <p:cNvGrpSpPr/>
          <p:nvPr/>
        </p:nvGrpSpPr>
        <p:grpSpPr>
          <a:xfrm>
            <a:off x="523702" y="2908553"/>
            <a:ext cx="6766559" cy="847611"/>
            <a:chOff x="523702" y="2855545"/>
            <a:chExt cx="6766559" cy="847611"/>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2701"/>
            <a:stretch/>
          </p:blipFill>
          <p:spPr>
            <a:xfrm>
              <a:off x="523702" y="2855545"/>
              <a:ext cx="6766559" cy="411500"/>
            </a:xfrm>
            <a:prstGeom prst="rect">
              <a:avLst/>
            </a:prstGeom>
          </p:spPr>
        </p:pic>
        <p:sp>
          <p:nvSpPr>
            <p:cNvPr id="12" name="Left Brace 11"/>
            <p:cNvSpPr/>
            <p:nvPr/>
          </p:nvSpPr>
          <p:spPr>
            <a:xfrm rot="16200000">
              <a:off x="3135601" y="20728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Left Brace 12"/>
            <p:cNvSpPr/>
            <p:nvPr/>
          </p:nvSpPr>
          <p:spPr>
            <a:xfrm rot="16200000">
              <a:off x="5804460" y="20702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132035" y="3333824"/>
              <a:ext cx="22955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y direction </a:t>
              </a:r>
            </a:p>
          </p:txBody>
        </p:sp>
        <p:sp>
          <p:nvSpPr>
            <p:cNvPr id="15" name="TextBox 14"/>
            <p:cNvSpPr txBox="1"/>
            <p:nvPr/>
          </p:nvSpPr>
          <p:spPr>
            <a:xfrm>
              <a:off x="4802532" y="3333824"/>
              <a:ext cx="2290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x direction </a:t>
              </a:r>
            </a:p>
          </p:txBody>
        </p:sp>
      </p:grpSp>
    </p:spTree>
    <p:extLst>
      <p:ext uri="{BB962C8B-B14F-4D97-AF65-F5344CB8AC3E}">
        <p14:creationId xmlns:p14="http://schemas.microsoft.com/office/powerpoint/2010/main" val="13821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9" grpId="0" animBg="1"/>
      <p:bldP spid="8"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xmlns="" val="20000"/>
                    </a:ext>
                  </a:extLst>
                </a:gridCol>
                <a:gridCol w="365760">
                  <a:extLst>
                    <a:ext uri="{9D8B030D-6E8A-4147-A177-3AD203B41FA5}">
                      <a16:colId xmlns:a16="http://schemas.microsoft.com/office/drawing/2014/main" xmlns="" val="20001"/>
                    </a:ext>
                  </a:extLst>
                </a:gridCol>
                <a:gridCol w="365760">
                  <a:extLst>
                    <a:ext uri="{9D8B030D-6E8A-4147-A177-3AD203B41FA5}">
                      <a16:colId xmlns:a16="http://schemas.microsoft.com/office/drawing/2014/main" xmlns="" val="20002"/>
                    </a:ext>
                  </a:extLst>
                </a:gridCol>
                <a:gridCol w="365760">
                  <a:extLst>
                    <a:ext uri="{9D8B030D-6E8A-4147-A177-3AD203B41FA5}">
                      <a16:colId xmlns:a16="http://schemas.microsoft.com/office/drawing/2014/main" xmlns="" val="20003"/>
                    </a:ext>
                  </a:extLst>
                </a:gridCol>
                <a:gridCol w="365760">
                  <a:extLst>
                    <a:ext uri="{9D8B030D-6E8A-4147-A177-3AD203B41FA5}">
                      <a16:colId xmlns:a16="http://schemas.microsoft.com/office/drawing/2014/main" xmlns="" val="20004"/>
                    </a:ext>
                  </a:extLst>
                </a:gridCol>
                <a:gridCol w="365760">
                  <a:extLst>
                    <a:ext uri="{9D8B030D-6E8A-4147-A177-3AD203B41FA5}">
                      <a16:colId xmlns:a16="http://schemas.microsoft.com/office/drawing/2014/main" xmlns="" val="20005"/>
                    </a:ext>
                  </a:extLst>
                </a:gridCol>
                <a:gridCol w="365760">
                  <a:extLst>
                    <a:ext uri="{9D8B030D-6E8A-4147-A177-3AD203B41FA5}">
                      <a16:colId xmlns:a16="http://schemas.microsoft.com/office/drawing/2014/main" xmlns="" val="20006"/>
                    </a:ext>
                  </a:extLst>
                </a:gridCol>
                <a:gridCol w="365760">
                  <a:extLst>
                    <a:ext uri="{9D8B030D-6E8A-4147-A177-3AD203B41FA5}">
                      <a16:colId xmlns:a16="http://schemas.microsoft.com/office/drawing/2014/main" xmlns="" val="20007"/>
                    </a:ext>
                  </a:extLst>
                </a:gridCol>
                <a:gridCol w="365760">
                  <a:extLst>
                    <a:ext uri="{9D8B030D-6E8A-4147-A177-3AD203B41FA5}">
                      <a16:colId xmlns:a16="http://schemas.microsoft.com/office/drawing/2014/main" xmlns="" val="20008"/>
                    </a:ext>
                  </a:extLst>
                </a:gridCol>
                <a:gridCol w="365760">
                  <a:extLst>
                    <a:ext uri="{9D8B030D-6E8A-4147-A177-3AD203B41FA5}">
                      <a16:colId xmlns:a16="http://schemas.microsoft.com/office/drawing/2014/main" xmlns="" val="20009"/>
                    </a:ext>
                  </a:extLst>
                </a:gridCol>
                <a:gridCol w="365760">
                  <a:extLst>
                    <a:ext uri="{9D8B030D-6E8A-4147-A177-3AD203B41FA5}">
                      <a16:colId xmlns:a16="http://schemas.microsoft.com/office/drawing/2014/main" xmlns="" val="20010"/>
                    </a:ext>
                  </a:extLst>
                </a:gridCol>
                <a:gridCol w="365760">
                  <a:extLst>
                    <a:ext uri="{9D8B030D-6E8A-4147-A177-3AD203B41FA5}">
                      <a16:colId xmlns:a16="http://schemas.microsoft.com/office/drawing/2014/main" xmlns="" val="20011"/>
                    </a:ext>
                  </a:extLst>
                </a:gridCol>
                <a:gridCol w="365760">
                  <a:extLst>
                    <a:ext uri="{9D8B030D-6E8A-4147-A177-3AD203B41FA5}">
                      <a16:colId xmlns:a16="http://schemas.microsoft.com/office/drawing/2014/main" xmlns="" val="20012"/>
                    </a:ext>
                  </a:extLst>
                </a:gridCol>
                <a:gridCol w="365760">
                  <a:extLst>
                    <a:ext uri="{9D8B030D-6E8A-4147-A177-3AD203B41FA5}">
                      <a16:colId xmlns:a16="http://schemas.microsoft.com/office/drawing/2014/main" xmlns="" val="20013"/>
                    </a:ext>
                  </a:extLst>
                </a:gridCol>
                <a:gridCol w="365760">
                  <a:extLst>
                    <a:ext uri="{9D8B030D-6E8A-4147-A177-3AD203B41FA5}">
                      <a16:colId xmlns:a16="http://schemas.microsoft.com/office/drawing/2014/main" xmlns="" val="20014"/>
                    </a:ext>
                  </a:extLst>
                </a:gridCol>
                <a:gridCol w="365760">
                  <a:extLst>
                    <a:ext uri="{9D8B030D-6E8A-4147-A177-3AD203B41FA5}">
                      <a16:colId xmlns:a16="http://schemas.microsoft.com/office/drawing/2014/main" xmlns="" val="20015"/>
                    </a:ext>
                  </a:extLst>
                </a:gridCol>
                <a:gridCol w="365760">
                  <a:extLst>
                    <a:ext uri="{9D8B030D-6E8A-4147-A177-3AD203B41FA5}">
                      <a16:colId xmlns:a16="http://schemas.microsoft.com/office/drawing/2014/main" xmlns="" val="20016"/>
                    </a:ext>
                  </a:extLst>
                </a:gridCol>
                <a:gridCol w="365760">
                  <a:extLst>
                    <a:ext uri="{9D8B030D-6E8A-4147-A177-3AD203B41FA5}">
                      <a16:colId xmlns:a16="http://schemas.microsoft.com/office/drawing/2014/main" xmlns="" val="20017"/>
                    </a:ext>
                  </a:extLst>
                </a:gridCol>
                <a:gridCol w="365760">
                  <a:extLst>
                    <a:ext uri="{9D8B030D-6E8A-4147-A177-3AD203B41FA5}">
                      <a16:colId xmlns:a16="http://schemas.microsoft.com/office/drawing/2014/main" xmlns="" val="20018"/>
                    </a:ext>
                  </a:extLst>
                </a:gridCol>
                <a:gridCol w="365760">
                  <a:extLst>
                    <a:ext uri="{9D8B030D-6E8A-4147-A177-3AD203B41FA5}">
                      <a16:colId xmlns:a16="http://schemas.microsoft.com/office/drawing/2014/main" xmlns=""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2"/>
                  </a:ext>
                </a:extLst>
              </a:tr>
              <a:tr h="274320">
                <a:tc>
                  <a:txBody>
                    <a:bodyPr/>
                    <a:lstStyle/>
                    <a:p>
                      <a:endParaRPr lang="en-US"/>
                    </a:p>
                  </a:txBody>
                  <a:tcPr/>
                </a:tc>
                <a:tc>
                  <a:txBody>
                    <a:bodyPr/>
                    <a:lstStyle/>
                    <a:p>
                      <a:endParaRPr lang="en-US" dirty="0"/>
                    </a:p>
                  </a:txBody>
                  <a:tcPr>
                    <a:solidFill>
                      <a:srgbClr val="FF0000"/>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xmlns=""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1828799" y="1966686"/>
            <a:ext cx="2348720"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(1 + 0)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(0/-1) = 0 </a:t>
            </a:r>
          </a:p>
        </p:txBody>
      </p:sp>
      <p:cxnSp>
        <p:nvCxnSpPr>
          <p:cNvPr id="7" name="Straight Arrow Connector 6"/>
          <p:cNvCxnSpPr/>
          <p:nvPr/>
        </p:nvCxnSpPr>
        <p:spPr>
          <a:xfrm>
            <a:off x="558800" y="2264228"/>
            <a:ext cx="1117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xmlns="" val="20000"/>
                    </a:ext>
                  </a:extLst>
                </a:gridCol>
                <a:gridCol w="365760">
                  <a:extLst>
                    <a:ext uri="{9D8B030D-6E8A-4147-A177-3AD203B41FA5}">
                      <a16:colId xmlns:a16="http://schemas.microsoft.com/office/drawing/2014/main" xmlns="" val="20001"/>
                    </a:ext>
                  </a:extLst>
                </a:gridCol>
                <a:gridCol w="365760">
                  <a:extLst>
                    <a:ext uri="{9D8B030D-6E8A-4147-A177-3AD203B41FA5}">
                      <a16:colId xmlns:a16="http://schemas.microsoft.com/office/drawing/2014/main" xmlns="" val="20002"/>
                    </a:ext>
                  </a:extLst>
                </a:gridCol>
                <a:gridCol w="365760">
                  <a:extLst>
                    <a:ext uri="{9D8B030D-6E8A-4147-A177-3AD203B41FA5}">
                      <a16:colId xmlns:a16="http://schemas.microsoft.com/office/drawing/2014/main" xmlns="" val="20003"/>
                    </a:ext>
                  </a:extLst>
                </a:gridCol>
                <a:gridCol w="365760">
                  <a:extLst>
                    <a:ext uri="{9D8B030D-6E8A-4147-A177-3AD203B41FA5}">
                      <a16:colId xmlns:a16="http://schemas.microsoft.com/office/drawing/2014/main" xmlns="" val="20004"/>
                    </a:ext>
                  </a:extLst>
                </a:gridCol>
                <a:gridCol w="365760">
                  <a:extLst>
                    <a:ext uri="{9D8B030D-6E8A-4147-A177-3AD203B41FA5}">
                      <a16:colId xmlns:a16="http://schemas.microsoft.com/office/drawing/2014/main" xmlns="" val="20005"/>
                    </a:ext>
                  </a:extLst>
                </a:gridCol>
                <a:gridCol w="365760">
                  <a:extLst>
                    <a:ext uri="{9D8B030D-6E8A-4147-A177-3AD203B41FA5}">
                      <a16:colId xmlns:a16="http://schemas.microsoft.com/office/drawing/2014/main" xmlns="" val="20006"/>
                    </a:ext>
                  </a:extLst>
                </a:gridCol>
                <a:gridCol w="365760">
                  <a:extLst>
                    <a:ext uri="{9D8B030D-6E8A-4147-A177-3AD203B41FA5}">
                      <a16:colId xmlns:a16="http://schemas.microsoft.com/office/drawing/2014/main" xmlns="" val="20007"/>
                    </a:ext>
                  </a:extLst>
                </a:gridCol>
                <a:gridCol w="365760">
                  <a:extLst>
                    <a:ext uri="{9D8B030D-6E8A-4147-A177-3AD203B41FA5}">
                      <a16:colId xmlns:a16="http://schemas.microsoft.com/office/drawing/2014/main" xmlns="" val="20008"/>
                    </a:ext>
                  </a:extLst>
                </a:gridCol>
                <a:gridCol w="365760">
                  <a:extLst>
                    <a:ext uri="{9D8B030D-6E8A-4147-A177-3AD203B41FA5}">
                      <a16:colId xmlns:a16="http://schemas.microsoft.com/office/drawing/2014/main" xmlns="" val="20009"/>
                    </a:ext>
                  </a:extLst>
                </a:gridCol>
                <a:gridCol w="365760">
                  <a:extLst>
                    <a:ext uri="{9D8B030D-6E8A-4147-A177-3AD203B41FA5}">
                      <a16:colId xmlns:a16="http://schemas.microsoft.com/office/drawing/2014/main" xmlns="" val="20010"/>
                    </a:ext>
                  </a:extLst>
                </a:gridCol>
                <a:gridCol w="365760">
                  <a:extLst>
                    <a:ext uri="{9D8B030D-6E8A-4147-A177-3AD203B41FA5}">
                      <a16:colId xmlns:a16="http://schemas.microsoft.com/office/drawing/2014/main" xmlns="" val="20011"/>
                    </a:ext>
                  </a:extLst>
                </a:gridCol>
                <a:gridCol w="365760">
                  <a:extLst>
                    <a:ext uri="{9D8B030D-6E8A-4147-A177-3AD203B41FA5}">
                      <a16:colId xmlns:a16="http://schemas.microsoft.com/office/drawing/2014/main" xmlns="" val="20012"/>
                    </a:ext>
                  </a:extLst>
                </a:gridCol>
                <a:gridCol w="365760">
                  <a:extLst>
                    <a:ext uri="{9D8B030D-6E8A-4147-A177-3AD203B41FA5}">
                      <a16:colId xmlns:a16="http://schemas.microsoft.com/office/drawing/2014/main" xmlns="" val="20013"/>
                    </a:ext>
                  </a:extLst>
                </a:gridCol>
                <a:gridCol w="365760">
                  <a:extLst>
                    <a:ext uri="{9D8B030D-6E8A-4147-A177-3AD203B41FA5}">
                      <a16:colId xmlns:a16="http://schemas.microsoft.com/office/drawing/2014/main" xmlns="" val="20014"/>
                    </a:ext>
                  </a:extLst>
                </a:gridCol>
                <a:gridCol w="365760">
                  <a:extLst>
                    <a:ext uri="{9D8B030D-6E8A-4147-A177-3AD203B41FA5}">
                      <a16:colId xmlns:a16="http://schemas.microsoft.com/office/drawing/2014/main" xmlns="" val="20015"/>
                    </a:ext>
                  </a:extLst>
                </a:gridCol>
                <a:gridCol w="365760">
                  <a:extLst>
                    <a:ext uri="{9D8B030D-6E8A-4147-A177-3AD203B41FA5}">
                      <a16:colId xmlns:a16="http://schemas.microsoft.com/office/drawing/2014/main" xmlns="" val="20016"/>
                    </a:ext>
                  </a:extLst>
                </a:gridCol>
                <a:gridCol w="365760">
                  <a:extLst>
                    <a:ext uri="{9D8B030D-6E8A-4147-A177-3AD203B41FA5}">
                      <a16:colId xmlns:a16="http://schemas.microsoft.com/office/drawing/2014/main" xmlns="" val="20017"/>
                    </a:ext>
                  </a:extLst>
                </a:gridCol>
                <a:gridCol w="365760">
                  <a:extLst>
                    <a:ext uri="{9D8B030D-6E8A-4147-A177-3AD203B41FA5}">
                      <a16:colId xmlns:a16="http://schemas.microsoft.com/office/drawing/2014/main" xmlns="" val="20018"/>
                    </a:ext>
                  </a:extLst>
                </a:gridCol>
                <a:gridCol w="365760">
                  <a:extLst>
                    <a:ext uri="{9D8B030D-6E8A-4147-A177-3AD203B41FA5}">
                      <a16:colId xmlns:a16="http://schemas.microsoft.com/office/drawing/2014/main" xmlns=""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rgbClr val="FF0000"/>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xmlns=""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2097312" y="4165600"/>
            <a:ext cx="2401491"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(0 + 1)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(1/0) = 90 </a:t>
            </a:r>
          </a:p>
        </p:txBody>
      </p:sp>
      <p:cxnSp>
        <p:nvCxnSpPr>
          <p:cNvPr id="8" name="Straight Arrow Connector 7"/>
          <p:cNvCxnSpPr/>
          <p:nvPr/>
        </p:nvCxnSpPr>
        <p:spPr>
          <a:xfrm rot="16200000">
            <a:off x="3113314" y="5537199"/>
            <a:ext cx="1117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5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xmlns="" val="20000"/>
                    </a:ext>
                  </a:extLst>
                </a:gridCol>
                <a:gridCol w="365760">
                  <a:extLst>
                    <a:ext uri="{9D8B030D-6E8A-4147-A177-3AD203B41FA5}">
                      <a16:colId xmlns:a16="http://schemas.microsoft.com/office/drawing/2014/main" xmlns="" val="20001"/>
                    </a:ext>
                  </a:extLst>
                </a:gridCol>
                <a:gridCol w="365760">
                  <a:extLst>
                    <a:ext uri="{9D8B030D-6E8A-4147-A177-3AD203B41FA5}">
                      <a16:colId xmlns:a16="http://schemas.microsoft.com/office/drawing/2014/main" xmlns="" val="20002"/>
                    </a:ext>
                  </a:extLst>
                </a:gridCol>
                <a:gridCol w="365760">
                  <a:extLst>
                    <a:ext uri="{9D8B030D-6E8A-4147-A177-3AD203B41FA5}">
                      <a16:colId xmlns:a16="http://schemas.microsoft.com/office/drawing/2014/main" xmlns="" val="20003"/>
                    </a:ext>
                  </a:extLst>
                </a:gridCol>
                <a:gridCol w="365760">
                  <a:extLst>
                    <a:ext uri="{9D8B030D-6E8A-4147-A177-3AD203B41FA5}">
                      <a16:colId xmlns:a16="http://schemas.microsoft.com/office/drawing/2014/main" xmlns="" val="20004"/>
                    </a:ext>
                  </a:extLst>
                </a:gridCol>
                <a:gridCol w="365760">
                  <a:extLst>
                    <a:ext uri="{9D8B030D-6E8A-4147-A177-3AD203B41FA5}">
                      <a16:colId xmlns:a16="http://schemas.microsoft.com/office/drawing/2014/main" xmlns="" val="20005"/>
                    </a:ext>
                  </a:extLst>
                </a:gridCol>
                <a:gridCol w="365760">
                  <a:extLst>
                    <a:ext uri="{9D8B030D-6E8A-4147-A177-3AD203B41FA5}">
                      <a16:colId xmlns:a16="http://schemas.microsoft.com/office/drawing/2014/main" xmlns="" val="20006"/>
                    </a:ext>
                  </a:extLst>
                </a:gridCol>
                <a:gridCol w="365760">
                  <a:extLst>
                    <a:ext uri="{9D8B030D-6E8A-4147-A177-3AD203B41FA5}">
                      <a16:colId xmlns:a16="http://schemas.microsoft.com/office/drawing/2014/main" xmlns="" val="20007"/>
                    </a:ext>
                  </a:extLst>
                </a:gridCol>
                <a:gridCol w="365760">
                  <a:extLst>
                    <a:ext uri="{9D8B030D-6E8A-4147-A177-3AD203B41FA5}">
                      <a16:colId xmlns:a16="http://schemas.microsoft.com/office/drawing/2014/main" xmlns="" val="20008"/>
                    </a:ext>
                  </a:extLst>
                </a:gridCol>
                <a:gridCol w="365760">
                  <a:extLst>
                    <a:ext uri="{9D8B030D-6E8A-4147-A177-3AD203B41FA5}">
                      <a16:colId xmlns:a16="http://schemas.microsoft.com/office/drawing/2014/main" xmlns="" val="20009"/>
                    </a:ext>
                  </a:extLst>
                </a:gridCol>
                <a:gridCol w="365760">
                  <a:extLst>
                    <a:ext uri="{9D8B030D-6E8A-4147-A177-3AD203B41FA5}">
                      <a16:colId xmlns:a16="http://schemas.microsoft.com/office/drawing/2014/main" xmlns="" val="20010"/>
                    </a:ext>
                  </a:extLst>
                </a:gridCol>
                <a:gridCol w="365760">
                  <a:extLst>
                    <a:ext uri="{9D8B030D-6E8A-4147-A177-3AD203B41FA5}">
                      <a16:colId xmlns:a16="http://schemas.microsoft.com/office/drawing/2014/main" xmlns="" val="20011"/>
                    </a:ext>
                  </a:extLst>
                </a:gridCol>
                <a:gridCol w="365760">
                  <a:extLst>
                    <a:ext uri="{9D8B030D-6E8A-4147-A177-3AD203B41FA5}">
                      <a16:colId xmlns:a16="http://schemas.microsoft.com/office/drawing/2014/main" xmlns="" val="20012"/>
                    </a:ext>
                  </a:extLst>
                </a:gridCol>
                <a:gridCol w="365760">
                  <a:extLst>
                    <a:ext uri="{9D8B030D-6E8A-4147-A177-3AD203B41FA5}">
                      <a16:colId xmlns:a16="http://schemas.microsoft.com/office/drawing/2014/main" xmlns="" val="20013"/>
                    </a:ext>
                  </a:extLst>
                </a:gridCol>
                <a:gridCol w="365760">
                  <a:extLst>
                    <a:ext uri="{9D8B030D-6E8A-4147-A177-3AD203B41FA5}">
                      <a16:colId xmlns:a16="http://schemas.microsoft.com/office/drawing/2014/main" xmlns="" val="20014"/>
                    </a:ext>
                  </a:extLst>
                </a:gridCol>
                <a:gridCol w="365760">
                  <a:extLst>
                    <a:ext uri="{9D8B030D-6E8A-4147-A177-3AD203B41FA5}">
                      <a16:colId xmlns:a16="http://schemas.microsoft.com/office/drawing/2014/main" xmlns="" val="20015"/>
                    </a:ext>
                  </a:extLst>
                </a:gridCol>
                <a:gridCol w="365760">
                  <a:extLst>
                    <a:ext uri="{9D8B030D-6E8A-4147-A177-3AD203B41FA5}">
                      <a16:colId xmlns:a16="http://schemas.microsoft.com/office/drawing/2014/main" xmlns="" val="20016"/>
                    </a:ext>
                  </a:extLst>
                </a:gridCol>
                <a:gridCol w="365760">
                  <a:extLst>
                    <a:ext uri="{9D8B030D-6E8A-4147-A177-3AD203B41FA5}">
                      <a16:colId xmlns:a16="http://schemas.microsoft.com/office/drawing/2014/main" xmlns="" val="20017"/>
                    </a:ext>
                  </a:extLst>
                </a:gridCol>
                <a:gridCol w="365760">
                  <a:extLst>
                    <a:ext uri="{9D8B030D-6E8A-4147-A177-3AD203B41FA5}">
                      <a16:colId xmlns:a16="http://schemas.microsoft.com/office/drawing/2014/main" xmlns="" val="20018"/>
                    </a:ext>
                  </a:extLst>
                </a:gridCol>
                <a:gridCol w="365760">
                  <a:extLst>
                    <a:ext uri="{9D8B030D-6E8A-4147-A177-3AD203B41FA5}">
                      <a16:colId xmlns:a16="http://schemas.microsoft.com/office/drawing/2014/main" xmlns=""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solidFill>
                          <a:srgbClr val="FF0000"/>
                        </a:solidFill>
                      </a:endParaRPr>
                    </a:p>
                  </a:txBody>
                  <a:tcPr>
                    <a:solidFill>
                      <a:srgbClr val="FF0000"/>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xmlns=""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1784445" y="3604242"/>
            <a:ext cx="2640466"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(1 + 1) = 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(1/1) = 45 </a:t>
            </a:r>
          </a:p>
        </p:txBody>
      </p:sp>
      <p:cxnSp>
        <p:nvCxnSpPr>
          <p:cNvPr id="8" name="Straight Arrow Connector 7"/>
          <p:cNvCxnSpPr>
            <a:cxnSpLocks/>
          </p:cNvCxnSpPr>
          <p:nvPr/>
        </p:nvCxnSpPr>
        <p:spPr>
          <a:xfrm rot="18900000" flipV="1">
            <a:off x="4143936" y="3564099"/>
            <a:ext cx="15727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B439B14B-692E-44C5-ACE4-2FCD2AD25D3E}"/>
              </a:ext>
            </a:extLst>
          </p:cNvPr>
          <p:cNvSpPr txBox="1"/>
          <p:nvPr/>
        </p:nvSpPr>
        <p:spPr>
          <a:xfrm>
            <a:off x="5486378" y="2508293"/>
            <a:ext cx="261687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(note length / magnitude)</a:t>
            </a:r>
          </a:p>
        </p:txBody>
      </p:sp>
    </p:spTree>
    <p:extLst>
      <p:ext uri="{BB962C8B-B14F-4D97-AF65-F5344CB8AC3E}">
        <p14:creationId xmlns:p14="http://schemas.microsoft.com/office/powerpoint/2010/main" val="11319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txBox="1">
            <a:spLocks noChangeArrowheads="1"/>
          </p:cNvSpPr>
          <p:nvPr>
            <p:custDataLst>
              <p:tags r:id="rId1"/>
            </p:custDataLst>
          </p:nvPr>
        </p:nvSpPr>
        <p:spPr bwMode="auto">
          <a:xfrm>
            <a:off x="685800" y="9144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Basic idea: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Take 16x16 square window around detected feature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Compute gradient orientation for each pixel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Create histogram over edge orientations weighted by magnitude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That’s your feature descriptor! </a:t>
            </a:r>
          </a:p>
        </p:txBody>
      </p:sp>
      <p:sp>
        <p:nvSpPr>
          <p:cNvPr id="67587"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sp>
        <p:nvSpPr>
          <p:cNvPr id="67588" name="Rectangle 14"/>
          <p:cNvSpPr>
            <a:spLocks noChangeArrowheads="1"/>
          </p:cNvSpPr>
          <p:nvPr>
            <p:custDataLst>
              <p:tags r:id="rId3"/>
            </p:custDataLst>
          </p:nvPr>
        </p:nvSpPr>
        <p:spPr bwMode="auto">
          <a:xfrm>
            <a:off x="0" y="6607856"/>
            <a:ext cx="19880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pic>
        <p:nvPicPr>
          <p:cNvPr id="67589" name="Picture 4" descr="descrip"/>
          <p:cNvPicPr>
            <a:picLocks noChangeAspect="1" noChangeArrowheads="1"/>
          </p:cNvPicPr>
          <p:nvPr>
            <p:custDataLst>
              <p:tags r:id="rId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573213" y="2895600"/>
            <a:ext cx="65801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1"/>
          <p:cNvSpPr>
            <a:spLocks noChangeArrowheads="1"/>
          </p:cNvSpPr>
          <p:nvPr>
            <p:custDataLst>
              <p:tags r:id="rId5"/>
            </p:custDataLst>
          </p:nvPr>
        </p:nvSpPr>
        <p:spPr bwMode="auto">
          <a:xfrm>
            <a:off x="5562600" y="2895600"/>
            <a:ext cx="2590800" cy="31321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nvGrpSpPr>
          <p:cNvPr id="67591" name="Group 26"/>
          <p:cNvGrpSpPr>
            <a:grpSpLocks/>
          </p:cNvGrpSpPr>
          <p:nvPr>
            <p:custDataLst>
              <p:tags r:id="rId6"/>
            </p:custDataLst>
          </p:nvPr>
        </p:nvGrpSpPr>
        <p:grpSpPr bwMode="auto">
          <a:xfrm>
            <a:off x="5715000" y="3048000"/>
            <a:ext cx="2362200" cy="1300163"/>
            <a:chOff x="5715000" y="4343400"/>
            <a:chExt cx="2362200" cy="1299865"/>
          </a:xfrm>
        </p:grpSpPr>
        <p:cxnSp>
          <p:nvCxnSpPr>
            <p:cNvPr id="67603" name="Straight Arrow Connector 13"/>
            <p:cNvCxnSpPr>
              <a:cxnSpLocks noChangeShapeType="1"/>
            </p:cNvCxnSpPr>
            <p:nvPr>
              <p:custDataLst>
                <p:tags r:id="rId18"/>
              </p:custDataLst>
            </p:nvPr>
          </p:nvCxnSpPr>
          <p:spPr bwMode="auto">
            <a:xfrm>
              <a:off x="5791200" y="5256212"/>
              <a:ext cx="21336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67604" name="Rectangle 20"/>
            <p:cNvSpPr>
              <a:spLocks noChangeArrowheads="1"/>
            </p:cNvSpPr>
            <p:nvPr>
              <p:custDataLst>
                <p:tags r:id="rId19"/>
              </p:custDataLst>
            </p:nvPr>
          </p:nvSpPr>
          <p:spPr bwMode="auto">
            <a:xfrm>
              <a:off x="5791200" y="4343400"/>
              <a:ext cx="228600" cy="9128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5" name="Rectangle 15"/>
            <p:cNvSpPr>
              <a:spLocks noChangeArrowheads="1"/>
            </p:cNvSpPr>
            <p:nvPr>
              <p:custDataLst>
                <p:tags r:id="rId20"/>
              </p:custDataLst>
            </p:nvPr>
          </p:nvSpPr>
          <p:spPr bwMode="auto">
            <a:xfrm>
              <a:off x="6019800" y="4800600"/>
              <a:ext cx="228600" cy="4556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6" name="Rectangle 16"/>
            <p:cNvSpPr>
              <a:spLocks noChangeArrowheads="1"/>
            </p:cNvSpPr>
            <p:nvPr>
              <p:custDataLst>
                <p:tags r:id="rId21"/>
              </p:custDataLst>
            </p:nvPr>
          </p:nvSpPr>
          <p:spPr bwMode="auto">
            <a:xfrm>
              <a:off x="62484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7" name="Rectangle 17"/>
            <p:cNvSpPr>
              <a:spLocks noChangeArrowheads="1"/>
            </p:cNvSpPr>
            <p:nvPr>
              <p:custDataLst>
                <p:tags r:id="rId22"/>
              </p:custDataLst>
            </p:nvPr>
          </p:nvSpPr>
          <p:spPr bwMode="auto">
            <a:xfrm>
              <a:off x="6477000" y="5177134"/>
              <a:ext cx="228600" cy="7907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8" name="Rectangle 18"/>
            <p:cNvSpPr>
              <a:spLocks noChangeArrowheads="1"/>
            </p:cNvSpPr>
            <p:nvPr>
              <p:custDataLst>
                <p:tags r:id="rId23"/>
              </p:custDataLst>
            </p:nvPr>
          </p:nvSpPr>
          <p:spPr bwMode="auto">
            <a:xfrm>
              <a:off x="67056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9" name="Rectangle 19"/>
            <p:cNvSpPr>
              <a:spLocks noChangeArrowheads="1"/>
            </p:cNvSpPr>
            <p:nvPr>
              <p:custDataLst>
                <p:tags r:id="rId24"/>
              </p:custDataLst>
            </p:nvPr>
          </p:nvSpPr>
          <p:spPr bwMode="auto">
            <a:xfrm>
              <a:off x="6934200" y="5177134"/>
              <a:ext cx="228600" cy="7907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0" name="Rectangle 20"/>
            <p:cNvSpPr>
              <a:spLocks noChangeArrowheads="1"/>
            </p:cNvSpPr>
            <p:nvPr>
              <p:custDataLst>
                <p:tags r:id="rId25"/>
              </p:custDataLst>
            </p:nvPr>
          </p:nvSpPr>
          <p:spPr bwMode="auto">
            <a:xfrm>
              <a:off x="71628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1" name="Rectangle 21"/>
            <p:cNvSpPr>
              <a:spLocks noChangeArrowheads="1"/>
            </p:cNvSpPr>
            <p:nvPr>
              <p:custDataLst>
                <p:tags r:id="rId26"/>
              </p:custDataLst>
            </p:nvPr>
          </p:nvSpPr>
          <p:spPr bwMode="auto">
            <a:xfrm>
              <a:off x="7391400" y="4953000"/>
              <a:ext cx="228600" cy="30480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2" name="TextBox 23"/>
            <p:cNvSpPr txBox="1">
              <a:spLocks noChangeArrowheads="1"/>
            </p:cNvSpPr>
            <p:nvPr>
              <p:custDataLst>
                <p:tags r:id="rId27"/>
              </p:custDataLst>
            </p:nvPr>
          </p:nvSpPr>
          <p:spPr bwMode="auto">
            <a:xfrm>
              <a:off x="5715000" y="5181408"/>
              <a:ext cx="457200" cy="4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0</a:t>
              </a:r>
            </a:p>
          </p:txBody>
        </p:sp>
        <p:sp>
          <p:nvSpPr>
            <p:cNvPr id="67613" name="TextBox 24"/>
            <p:cNvSpPr txBox="1">
              <a:spLocks noChangeArrowheads="1"/>
            </p:cNvSpPr>
            <p:nvPr>
              <p:custDataLst>
                <p:tags r:id="rId28"/>
              </p:custDataLst>
            </p:nvPr>
          </p:nvSpPr>
          <p:spPr bwMode="auto">
            <a:xfrm>
              <a:off x="7239000" y="5176647"/>
              <a:ext cx="838200" cy="4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sym typeface="Symbol" pitchFamily="18" charset="2"/>
                </a:rPr>
                <a:t>2</a:t>
              </a:r>
              <a:r>
                <a:rPr kumimoji="0" lang="el-GR" sz="2400" b="1" i="0" u="none" strike="noStrike" kern="1200" cap="none" spc="0" normalizeH="0" baseline="0" noProof="0">
                  <a:ln>
                    <a:noFill/>
                  </a:ln>
                  <a:solidFill>
                    <a:srgbClr val="000000"/>
                  </a:solidFill>
                  <a:effectLst/>
                  <a:uLnTx/>
                  <a:uFillTx/>
                  <a:latin typeface="Arial" charset="0"/>
                  <a:ea typeface="ＭＳ Ｐゴシック" charset="-128"/>
                  <a:cs typeface="+mn-cs"/>
                  <a:sym typeface="Symbol" pitchFamily="18" charset="2"/>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67592" name="Rectangle 8"/>
          <p:cNvSpPr>
            <a:spLocks noChangeArrowheads="1"/>
          </p:cNvSpPr>
          <p:nvPr>
            <p:custDataLst>
              <p:tags r:id="rId7"/>
            </p:custDataLst>
          </p:nvPr>
        </p:nvSpPr>
        <p:spPr bwMode="auto">
          <a:xfrm>
            <a:off x="5921375" y="4278313"/>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ＭＳ Ｐゴシック" charset="-128"/>
                <a:cs typeface="+mn-cs"/>
              </a:rPr>
              <a:t>angle histogram</a:t>
            </a:r>
          </a:p>
        </p:txBody>
      </p:sp>
      <p:grpSp>
        <p:nvGrpSpPr>
          <p:cNvPr id="67593" name="Group 46"/>
          <p:cNvGrpSpPr>
            <a:grpSpLocks/>
          </p:cNvGrpSpPr>
          <p:nvPr>
            <p:custDataLst>
              <p:tags r:id="rId8"/>
            </p:custDataLst>
          </p:nvPr>
        </p:nvGrpSpPr>
        <p:grpSpPr bwMode="auto">
          <a:xfrm>
            <a:off x="6324600" y="4953000"/>
            <a:ext cx="1219200" cy="762000"/>
            <a:chOff x="6324600" y="4953000"/>
            <a:chExt cx="1219200" cy="762000"/>
          </a:xfrm>
        </p:grpSpPr>
        <p:cxnSp>
          <p:nvCxnSpPr>
            <p:cNvPr id="67594" name="Straight Arrow Connector 31"/>
            <p:cNvCxnSpPr>
              <a:cxnSpLocks noChangeShapeType="1"/>
            </p:cNvCxnSpPr>
            <p:nvPr>
              <p:custDataLst>
                <p:tags r:id="rId9"/>
              </p:custDataLst>
            </p:nvPr>
          </p:nvCxnSpPr>
          <p:spPr bwMode="auto">
            <a:xfrm>
              <a:off x="6705600" y="5334000"/>
              <a:ext cx="838200"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5" name="Straight Arrow Connector 33"/>
            <p:cNvCxnSpPr>
              <a:cxnSpLocks noChangeShapeType="1"/>
            </p:cNvCxnSpPr>
            <p:nvPr>
              <p:custDataLst>
                <p:tags r:id="rId10"/>
              </p:custDataLst>
            </p:nvPr>
          </p:nvCxnSpPr>
          <p:spPr bwMode="auto">
            <a:xfrm rot="5400000" flipH="1" flipV="1">
              <a:off x="6705600" y="4953000"/>
              <a:ext cx="381000" cy="3810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6" name="Straight Arrow Connector 35"/>
            <p:cNvCxnSpPr>
              <a:cxnSpLocks noChangeShapeType="1"/>
            </p:cNvCxnSpPr>
            <p:nvPr>
              <p:custDataLst>
                <p:tags r:id="rId11"/>
              </p:custDataLst>
            </p:nvPr>
          </p:nvCxnSpPr>
          <p:spPr bwMode="auto">
            <a:xfrm rot="5400000" flipH="1" flipV="1">
              <a:off x="6514306" y="5144294"/>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7" name="Straight Arrow Connector 37"/>
            <p:cNvCxnSpPr>
              <a:cxnSpLocks noChangeShapeType="1"/>
            </p:cNvCxnSpPr>
            <p:nvPr>
              <p:custDataLst>
                <p:tags r:id="rId12"/>
              </p:custDataLst>
            </p:nvPr>
          </p:nvCxnSpPr>
          <p:spPr bwMode="auto">
            <a:xfrm rot="16200000" flipV="1">
              <a:off x="6550024" y="5181600"/>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8" name="Straight Arrow Connector 39"/>
            <p:cNvCxnSpPr>
              <a:cxnSpLocks noChangeShapeType="1"/>
            </p:cNvCxnSpPr>
            <p:nvPr>
              <p:custDataLst>
                <p:tags r:id="rId13"/>
              </p:custDataLst>
            </p:nvPr>
          </p:nvCxnSpPr>
          <p:spPr bwMode="auto">
            <a:xfrm rot="10800000">
              <a:off x="6324600" y="5336382"/>
              <a:ext cx="380206"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9" name="Straight Arrow Connector 42"/>
            <p:cNvCxnSpPr>
              <a:cxnSpLocks noChangeShapeType="1"/>
            </p:cNvCxnSpPr>
            <p:nvPr>
              <p:custDataLst>
                <p:tags r:id="rId14"/>
              </p:custDataLst>
            </p:nvPr>
          </p:nvCxnSpPr>
          <p:spPr bwMode="auto">
            <a:xfrm rot="5400000">
              <a:off x="6553200" y="5331618"/>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0" name="Straight Arrow Connector 43"/>
            <p:cNvCxnSpPr>
              <a:cxnSpLocks noChangeShapeType="1"/>
            </p:cNvCxnSpPr>
            <p:nvPr>
              <p:custDataLst>
                <p:tags r:id="rId15"/>
              </p:custDataLst>
            </p:nvPr>
          </p:nvCxnSpPr>
          <p:spPr bwMode="auto">
            <a:xfrm rot="16200000" flipH="1">
              <a:off x="6515100" y="5522912"/>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1" name="Straight Arrow Connector 44"/>
            <p:cNvCxnSpPr>
              <a:cxnSpLocks noChangeShapeType="1"/>
            </p:cNvCxnSpPr>
            <p:nvPr>
              <p:custDataLst>
                <p:tags r:id="rId16"/>
              </p:custDataLst>
            </p:nvPr>
          </p:nvCxnSpPr>
          <p:spPr bwMode="auto">
            <a:xfrm rot="16200000" flipH="1">
              <a:off x="6701632" y="5337969"/>
              <a:ext cx="312737" cy="3048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sp>
          <p:nvSpPr>
            <p:cNvPr id="67602" name="Oval 27"/>
            <p:cNvSpPr>
              <a:spLocks noChangeArrowheads="1"/>
            </p:cNvSpPr>
            <p:nvPr>
              <p:custDataLst>
                <p:tags r:id="rId17"/>
              </p:custDataLst>
            </p:nvPr>
          </p:nvSpPr>
          <p:spPr bwMode="auto">
            <a:xfrm>
              <a:off x="6657976" y="5286376"/>
              <a:ext cx="76200" cy="76200"/>
            </a:xfrm>
            <a:prstGeom prst="ellipse">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spTree>
    <p:extLst>
      <p:ext uri="{BB962C8B-B14F-4D97-AF65-F5344CB8AC3E}">
        <p14:creationId xmlns:p14="http://schemas.microsoft.com/office/powerpoint/2010/main" val="375936918"/>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685800" y="914400"/>
            <a:ext cx="814848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Full version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Divide the 16x16 window into a 4x4 grid of cells (2x2 case shown below)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Quantize the gradient orientations i.e. snap each gradient to one of 8 angles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Each gradient contributes not just 1, but magnitude(gradient) to the histogram, i.e. stronger gradients contribute more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16 cells * 8 orientations = 128 dimensional descriptor for each detected feature</a:t>
            </a:r>
          </a:p>
          <a:p>
            <a:pPr marL="742950" marR="0" lvl="1" indent="-28575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pic>
        <p:nvPicPr>
          <p:cNvPr id="68611" name="Picture 4" descr="descrip"/>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2997198"/>
            <a:ext cx="658018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ChangeArrowheads="1"/>
          </p:cNvSpPr>
          <p:nvPr>
            <p:custDataLst>
              <p:tags r:id="rId4"/>
            </p:custDataLst>
          </p:nvPr>
        </p:nvSpPr>
        <p:spPr bwMode="auto">
          <a:xfrm>
            <a:off x="0" y="6607856"/>
            <a:ext cx="19431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spTree>
    <p:extLst>
      <p:ext uri="{BB962C8B-B14F-4D97-AF65-F5344CB8AC3E}">
        <p14:creationId xmlns:p14="http://schemas.microsoft.com/office/powerpoint/2010/main" val="6905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Local features: desired properties</a:t>
            </a:r>
          </a:p>
        </p:txBody>
      </p:sp>
      <p:sp>
        <p:nvSpPr>
          <p:cNvPr id="3" name="Content Placeholder 2"/>
          <p:cNvSpPr>
            <a:spLocks noGrp="1"/>
          </p:cNvSpPr>
          <p:nvPr>
            <p:ph idx="1"/>
          </p:nvPr>
        </p:nvSpPr>
        <p:spPr>
          <a:xfrm>
            <a:off x="457200" y="990600"/>
            <a:ext cx="6993231" cy="5135563"/>
          </a:xfrm>
        </p:spPr>
        <p:txBody>
          <a:bodyPr>
            <a:noAutofit/>
          </a:bodyPr>
          <a:lstStyle/>
          <a:p>
            <a:pPr>
              <a:lnSpc>
                <a:spcPct val="90000"/>
              </a:lnSpc>
            </a:pPr>
            <a:r>
              <a:rPr lang="en-US" sz="2800" dirty="0">
                <a:latin typeface="+mj-lt"/>
              </a:rPr>
              <a:t>Locality</a:t>
            </a:r>
          </a:p>
          <a:p>
            <a:pPr lvl="1">
              <a:lnSpc>
                <a:spcPct val="90000"/>
              </a:lnSpc>
            </a:pPr>
            <a:r>
              <a:rPr lang="en-US" sz="2400" dirty="0">
                <a:latin typeface="+mj-lt"/>
              </a:rPr>
              <a:t>A feature occupies a relatively small area of the	 image; robust to clutter and occlusion</a:t>
            </a:r>
          </a:p>
          <a:p>
            <a:pPr>
              <a:lnSpc>
                <a:spcPct val="90000"/>
              </a:lnSpc>
            </a:pPr>
            <a:r>
              <a:rPr lang="en-US" sz="2800" dirty="0">
                <a:latin typeface="+mj-lt"/>
              </a:rPr>
              <a:t>Repeatability and flexibility</a:t>
            </a:r>
          </a:p>
          <a:p>
            <a:pPr lvl="1">
              <a:lnSpc>
                <a:spcPct val="90000"/>
              </a:lnSpc>
            </a:pPr>
            <a:r>
              <a:rPr lang="en-US" sz="2400" kern="0" dirty="0">
                <a:solidFill>
                  <a:prstClr val="black"/>
                </a:solidFill>
              </a:rPr>
              <a:t>Robustness to expected variations: t</a:t>
            </a:r>
            <a:r>
              <a:rPr lang="en-US" sz="2400" dirty="0">
                <a:latin typeface="+mj-lt"/>
              </a:rPr>
              <a:t>he same feature can be found in several images      despite geometric/photometric transformations </a:t>
            </a:r>
          </a:p>
          <a:p>
            <a:pPr lvl="1">
              <a:spcBef>
                <a:spcPct val="0"/>
              </a:spcBef>
              <a:defRPr/>
            </a:pPr>
            <a:r>
              <a:rPr lang="en-US" sz="2400" kern="0" dirty="0">
                <a:solidFill>
                  <a:prstClr val="black"/>
                </a:solidFill>
                <a:latin typeface="+mj-lt"/>
              </a:rPr>
              <a:t>Maximize correct matches</a:t>
            </a:r>
            <a:endParaRPr lang="en-US" sz="2400" dirty="0">
              <a:latin typeface="+mj-lt"/>
            </a:endParaRPr>
          </a:p>
          <a:p>
            <a:pPr>
              <a:lnSpc>
                <a:spcPct val="90000"/>
              </a:lnSpc>
            </a:pPr>
            <a:r>
              <a:rPr lang="en-US" sz="2800" dirty="0">
                <a:latin typeface="+mj-lt"/>
              </a:rPr>
              <a:t>Distinctiveness </a:t>
            </a:r>
          </a:p>
          <a:p>
            <a:pPr lvl="1">
              <a:lnSpc>
                <a:spcPct val="90000"/>
              </a:lnSpc>
            </a:pPr>
            <a:r>
              <a:rPr lang="en-US" sz="2400" dirty="0">
                <a:latin typeface="+mj-lt"/>
              </a:rPr>
              <a:t>Each feature has a distinctive description</a:t>
            </a:r>
          </a:p>
          <a:p>
            <a:pPr lvl="1">
              <a:lnSpc>
                <a:spcPct val="90000"/>
              </a:lnSpc>
            </a:pPr>
            <a:r>
              <a:rPr lang="en-US" sz="2400" kern="0" dirty="0">
                <a:solidFill>
                  <a:prstClr val="black"/>
                </a:solidFill>
                <a:latin typeface="+mj-lt"/>
              </a:rPr>
              <a:t>Minimize wrong matches</a:t>
            </a:r>
          </a:p>
          <a:p>
            <a:pPr>
              <a:lnSpc>
                <a:spcPct val="90000"/>
              </a:lnSpc>
            </a:pPr>
            <a:r>
              <a:rPr lang="en-US" sz="2800" dirty="0">
                <a:latin typeface="+mj-lt"/>
              </a:rPr>
              <a:t>Compactness and efficiency</a:t>
            </a:r>
          </a:p>
          <a:p>
            <a:pPr lvl="1">
              <a:lnSpc>
                <a:spcPct val="90000"/>
              </a:lnSpc>
            </a:pPr>
            <a:r>
              <a:rPr lang="en-US" sz="2400" dirty="0">
                <a:latin typeface="+mj-lt"/>
              </a:rPr>
              <a:t>Many fewer features than image pixels</a:t>
            </a:r>
          </a:p>
          <a:p>
            <a:endParaRPr lang="en-US" sz="2400" dirty="0">
              <a:latin typeface="+mj-lt"/>
            </a:endParaRPr>
          </a:p>
        </p:txBody>
      </p:sp>
      <p:sp>
        <p:nvSpPr>
          <p:cNvPr id="5" name="TextBox 4"/>
          <p:cNvSpPr txBox="1"/>
          <p:nvPr/>
        </p:nvSpPr>
        <p:spPr>
          <a:xfrm>
            <a:off x="0" y="6601022"/>
            <a:ext cx="239360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K. </a:t>
            </a:r>
            <a:r>
              <a:rPr kumimoji="0" lang="en-US" sz="1050" b="0" i="0" u="none" strike="noStrike" kern="0" cap="none" spc="0" normalizeH="0" baseline="0" noProof="0" dirty="0" err="1">
                <a:ln>
                  <a:noFill/>
                </a:ln>
                <a:solidFill>
                  <a:prstClr val="black"/>
                </a:solidFill>
                <a:effectLst/>
                <a:uLnTx/>
                <a:uFillTx/>
              </a:rPr>
              <a:t>Grauman</a:t>
            </a:r>
            <a:r>
              <a:rPr kumimoji="0" lang="en-US" sz="1050" b="0" i="0" u="none" strike="noStrike" kern="0" cap="none" spc="0" normalizeH="0" baseline="0" noProof="0" dirty="0">
                <a:ln>
                  <a:noFill/>
                </a:ln>
                <a:solidFill>
                  <a:prstClr val="black"/>
                </a:solidFill>
                <a:effectLst/>
                <a:uLnTx/>
                <a:uFillTx/>
              </a:rPr>
              <a:t> and D.</a:t>
            </a:r>
            <a:r>
              <a:rPr kumimoji="0" lang="en-US" sz="1050" b="0" i="0" u="none" strike="noStrike" kern="0" cap="none" spc="0" normalizeH="0" noProof="0" dirty="0">
                <a:ln>
                  <a:noFill/>
                </a:ln>
                <a:solidFill>
                  <a:prstClr val="black"/>
                </a:solidFill>
                <a:effectLst/>
                <a:uLnTx/>
                <a:uFillTx/>
              </a:rPr>
              <a:t> </a:t>
            </a:r>
            <a:r>
              <a:rPr kumimoji="0" lang="en-US" sz="1050" b="0" i="0" u="none" strike="noStrike" kern="0" cap="none" spc="0" normalizeH="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pic>
        <p:nvPicPr>
          <p:cNvPr id="16386" name="Picture 2" descr="Image result for panda behind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0431" y="1146630"/>
            <a:ext cx="1425024" cy="106952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anda behind 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0431" y="2292351"/>
            <a:ext cx="1419495" cy="213087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giraffe 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431" y="4499426"/>
            <a:ext cx="1423339" cy="12229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50087" y="1510748"/>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35485" y="1234799"/>
            <a:ext cx="629203" cy="629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51676" y="2908852"/>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18914" y="5011509"/>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129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3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39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xmlns="" id="{0DD00D8E-C7D3-4FCC-8F40-551A1573C4F9}"/>
              </a:ext>
            </a:extLst>
          </p:cNvPr>
          <p:cNvGraphicFramePr>
            <a:graphicFrameLocks noGrp="1"/>
          </p:cNvGraphicFramePr>
          <p:nvPr>
            <p:extLst/>
          </p:nvPr>
        </p:nvGraphicFramePr>
        <p:xfrm>
          <a:off x="1007165" y="1397000"/>
          <a:ext cx="2743200" cy="274320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3899254540"/>
                    </a:ext>
                  </a:extLst>
                </a:gridCol>
                <a:gridCol w="914400">
                  <a:extLst>
                    <a:ext uri="{9D8B030D-6E8A-4147-A177-3AD203B41FA5}">
                      <a16:colId xmlns:a16="http://schemas.microsoft.com/office/drawing/2014/main" xmlns="" val="1739776547"/>
                    </a:ext>
                  </a:extLst>
                </a:gridCol>
                <a:gridCol w="914400">
                  <a:extLst>
                    <a:ext uri="{9D8B030D-6E8A-4147-A177-3AD203B41FA5}">
                      <a16:colId xmlns:a16="http://schemas.microsoft.com/office/drawing/2014/main" xmlns="" val="3834793742"/>
                    </a:ext>
                  </a:extLst>
                </a:gridCol>
              </a:tblGrid>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62111005"/>
                  </a:ext>
                </a:extLst>
              </a:tr>
              <a:tr h="9144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66010624"/>
                  </a:ext>
                </a:extLst>
              </a:tr>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6208732"/>
                  </a:ext>
                </a:extLst>
              </a:tr>
            </a:tbl>
          </a:graphicData>
        </a:graphic>
      </p:graphicFrame>
      <p:cxnSp>
        <p:nvCxnSpPr>
          <p:cNvPr id="6" name="Straight Arrow Connector 5">
            <a:extLst>
              <a:ext uri="{FF2B5EF4-FFF2-40B4-BE49-F238E27FC236}">
                <a16:creationId xmlns:a16="http://schemas.microsoft.com/office/drawing/2014/main" xmlns="" id="{ED6C5777-BAA7-423A-93E0-E4CCF5091F3F}"/>
              </a:ext>
            </a:extLst>
          </p:cNvPr>
          <p:cNvCxnSpPr/>
          <p:nvPr/>
        </p:nvCxnSpPr>
        <p:spPr bwMode="auto">
          <a:xfrm flipV="1">
            <a:off x="1417983" y="1563757"/>
            <a:ext cx="132521" cy="5300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xmlns="" id="{D888F5B8-C822-4C56-846F-D3B242BE2F06}"/>
              </a:ext>
            </a:extLst>
          </p:cNvPr>
          <p:cNvCxnSpPr/>
          <p:nvPr/>
        </p:nvCxnSpPr>
        <p:spPr bwMode="auto">
          <a:xfrm>
            <a:off x="2236304" y="1842053"/>
            <a:ext cx="2849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xmlns="" id="{204A5EEE-323F-4BE3-8CFC-99C04E261953}"/>
              </a:ext>
            </a:extLst>
          </p:cNvPr>
          <p:cNvCxnSpPr>
            <a:cxnSpLocks/>
          </p:cNvCxnSpPr>
          <p:nvPr/>
        </p:nvCxnSpPr>
        <p:spPr bwMode="auto">
          <a:xfrm flipV="1">
            <a:off x="3273287" y="1563758"/>
            <a:ext cx="0" cy="5300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xmlns="" id="{F0F4FF95-21F9-44D5-9B9F-57803BD34344}"/>
              </a:ext>
            </a:extLst>
          </p:cNvPr>
          <p:cNvCxnSpPr/>
          <p:nvPr/>
        </p:nvCxnSpPr>
        <p:spPr bwMode="auto">
          <a:xfrm>
            <a:off x="1378225" y="2523435"/>
            <a:ext cx="172279" cy="49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xmlns="" id="{90D1276C-2344-4707-9184-BC4E4BD808EE}"/>
              </a:ext>
            </a:extLst>
          </p:cNvPr>
          <p:cNvCxnSpPr/>
          <p:nvPr/>
        </p:nvCxnSpPr>
        <p:spPr bwMode="auto">
          <a:xfrm>
            <a:off x="2054087" y="2768600"/>
            <a:ext cx="5698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xmlns="" id="{6F7979C8-4755-429A-A764-17CE09011B15}"/>
              </a:ext>
            </a:extLst>
          </p:cNvPr>
          <p:cNvCxnSpPr>
            <a:cxnSpLocks/>
          </p:cNvCxnSpPr>
          <p:nvPr/>
        </p:nvCxnSpPr>
        <p:spPr bwMode="auto">
          <a:xfrm>
            <a:off x="3273287" y="2768600"/>
            <a:ext cx="0" cy="1987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xmlns="" id="{028E2E1A-6F75-43A2-8C50-9FC4EB6D9C1B}"/>
              </a:ext>
            </a:extLst>
          </p:cNvPr>
          <p:cNvCxnSpPr/>
          <p:nvPr/>
        </p:nvCxnSpPr>
        <p:spPr bwMode="auto">
          <a:xfrm flipH="1">
            <a:off x="1298712" y="3657600"/>
            <a:ext cx="29154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xmlns="" id="{7D9F4262-BE4D-4B28-A236-31B6DD409B09}"/>
              </a:ext>
            </a:extLst>
          </p:cNvPr>
          <p:cNvCxnSpPr/>
          <p:nvPr/>
        </p:nvCxnSpPr>
        <p:spPr bwMode="auto">
          <a:xfrm>
            <a:off x="2378765" y="3429000"/>
            <a:ext cx="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xmlns="" id="{B5FA9711-563A-40D0-BA3C-EF05AAFC183F}"/>
              </a:ext>
            </a:extLst>
          </p:cNvPr>
          <p:cNvCxnSpPr/>
          <p:nvPr/>
        </p:nvCxnSpPr>
        <p:spPr bwMode="auto">
          <a:xfrm flipH="1">
            <a:off x="3154017" y="3657600"/>
            <a:ext cx="2517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xmlns="" id="{6A32D24D-A257-420C-BC74-57BA989DDA8B}"/>
              </a:ext>
            </a:extLst>
          </p:cNvPr>
          <p:cNvCxnSpPr/>
          <p:nvPr/>
        </p:nvCxnSpPr>
        <p:spPr bwMode="auto">
          <a:xfrm>
            <a:off x="4704522" y="4140200"/>
            <a:ext cx="35515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xmlns="" id="{AEB5E318-0178-4419-9A6E-6C0A0677D6F7}"/>
              </a:ext>
            </a:extLst>
          </p:cNvPr>
          <p:cNvCxnSpPr/>
          <p:nvPr/>
        </p:nvCxnSpPr>
        <p:spPr bwMode="auto">
          <a:xfrm flipV="1">
            <a:off x="5155096" y="4412974"/>
            <a:ext cx="0" cy="3843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xmlns="" id="{325C2DCE-69EA-4510-8C19-6C7C474B3AD6}"/>
              </a:ext>
            </a:extLst>
          </p:cNvPr>
          <p:cNvCxnSpPr/>
          <p:nvPr/>
        </p:nvCxnSpPr>
        <p:spPr bwMode="auto">
          <a:xfrm flipV="1">
            <a:off x="5912180" y="4412974"/>
            <a:ext cx="0" cy="384313"/>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xmlns="" id="{F55AE01C-DBAF-4EDE-BF5A-39B501F8C43A}"/>
              </a:ext>
            </a:extLst>
          </p:cNvPr>
          <p:cNvCxnSpPr/>
          <p:nvPr/>
        </p:nvCxnSpPr>
        <p:spPr bwMode="auto">
          <a:xfrm>
            <a:off x="6518788"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xmlns="" id="{C2430F48-21B3-4FA9-9F9C-DB70177432D6}"/>
              </a:ext>
            </a:extLst>
          </p:cNvPr>
          <p:cNvCxnSpPr/>
          <p:nvPr/>
        </p:nvCxnSpPr>
        <p:spPr bwMode="auto">
          <a:xfrm flipH="1">
            <a:off x="7329952"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xmlns="" id="{2E8D80AE-1BD9-4DFE-B68E-C75B32BA72B7}"/>
              </a:ext>
            </a:extLst>
          </p:cNvPr>
          <p:cNvSpPr txBox="1"/>
          <p:nvPr/>
        </p:nvSpPr>
        <p:spPr>
          <a:xfrm>
            <a:off x="1746538" y="5895763"/>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Gradients</a:t>
            </a:r>
          </a:p>
        </p:txBody>
      </p:sp>
      <p:sp>
        <p:nvSpPr>
          <p:cNvPr id="37" name="TextBox 36">
            <a:extLst>
              <a:ext uri="{FF2B5EF4-FFF2-40B4-BE49-F238E27FC236}">
                <a16:creationId xmlns:a16="http://schemas.microsoft.com/office/drawing/2014/main" xmlns="" id="{14261D5B-923C-4737-A780-5AD228FC8F0D}"/>
              </a:ext>
            </a:extLst>
          </p:cNvPr>
          <p:cNvSpPr txBox="1"/>
          <p:nvPr/>
        </p:nvSpPr>
        <p:spPr>
          <a:xfrm>
            <a:off x="5304648" y="5895763"/>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Histogram of gradients</a:t>
            </a:r>
          </a:p>
        </p:txBody>
      </p:sp>
      <p:sp>
        <p:nvSpPr>
          <p:cNvPr id="38" name="TextBox 37">
            <a:extLst>
              <a:ext uri="{FF2B5EF4-FFF2-40B4-BE49-F238E27FC236}">
                <a16:creationId xmlns:a16="http://schemas.microsoft.com/office/drawing/2014/main" xmlns="" id="{94D6ECC7-ED34-4CBA-A97C-F9119C1AF27B}"/>
              </a:ext>
            </a:extLst>
          </p:cNvPr>
          <p:cNvSpPr txBox="1"/>
          <p:nvPr/>
        </p:nvSpPr>
        <p:spPr>
          <a:xfrm>
            <a:off x="501646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39" name="TextBox 38">
            <a:extLst>
              <a:ext uri="{FF2B5EF4-FFF2-40B4-BE49-F238E27FC236}">
                <a16:creationId xmlns:a16="http://schemas.microsoft.com/office/drawing/2014/main" xmlns="" id="{CED5F5C6-B0AD-442F-A35B-C66EA4353D21}"/>
              </a:ext>
            </a:extLst>
          </p:cNvPr>
          <p:cNvSpPr txBox="1"/>
          <p:nvPr/>
        </p:nvSpPr>
        <p:spPr>
          <a:xfrm>
            <a:off x="575572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0" name="TextBox 39">
            <a:extLst>
              <a:ext uri="{FF2B5EF4-FFF2-40B4-BE49-F238E27FC236}">
                <a16:creationId xmlns:a16="http://schemas.microsoft.com/office/drawing/2014/main" xmlns="" id="{88C354B5-1615-466F-8F69-D1968E7DA2FA}"/>
              </a:ext>
            </a:extLst>
          </p:cNvPr>
          <p:cNvSpPr txBox="1"/>
          <p:nvPr/>
        </p:nvSpPr>
        <p:spPr>
          <a:xfrm>
            <a:off x="6557555"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41" name="TextBox 40">
            <a:extLst>
              <a:ext uri="{FF2B5EF4-FFF2-40B4-BE49-F238E27FC236}">
                <a16:creationId xmlns:a16="http://schemas.microsoft.com/office/drawing/2014/main" xmlns="" id="{001FE41F-B72A-4305-86B9-9C484F4551D8}"/>
              </a:ext>
            </a:extLst>
          </p:cNvPr>
          <p:cNvSpPr txBox="1"/>
          <p:nvPr/>
        </p:nvSpPr>
        <p:spPr>
          <a:xfrm>
            <a:off x="7401094"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42" name="TextBox 41">
            <a:extLst>
              <a:ext uri="{FF2B5EF4-FFF2-40B4-BE49-F238E27FC236}">
                <a16:creationId xmlns:a16="http://schemas.microsoft.com/office/drawing/2014/main" xmlns="" id="{6511BE3C-E445-4C2C-9774-9F08FF4374EB}"/>
              </a:ext>
            </a:extLst>
          </p:cNvPr>
          <p:cNvSpPr txBox="1"/>
          <p:nvPr/>
        </p:nvSpPr>
        <p:spPr>
          <a:xfrm>
            <a:off x="4507631" y="1407652"/>
            <a:ext cx="37240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Uniform weight (ignore magnitude)</a:t>
            </a:r>
          </a:p>
        </p:txBody>
      </p:sp>
      <p:sp>
        <p:nvSpPr>
          <p:cNvPr id="43" name="TextBox 42">
            <a:extLst>
              <a:ext uri="{FF2B5EF4-FFF2-40B4-BE49-F238E27FC236}">
                <a16:creationId xmlns:a16="http://schemas.microsoft.com/office/drawing/2014/main" xmlns="" id="{BFFEC6BE-FD9C-4137-B4E9-282C1027A46A}"/>
              </a:ext>
            </a:extLst>
          </p:cNvPr>
          <p:cNvSpPr txBox="1"/>
          <p:nvPr/>
        </p:nvSpPr>
        <p:spPr>
          <a:xfrm rot="16200000">
            <a:off x="3987225" y="3244333"/>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Count</a:t>
            </a:r>
          </a:p>
        </p:txBody>
      </p:sp>
      <p:sp>
        <p:nvSpPr>
          <p:cNvPr id="44" name="TextBox 43">
            <a:extLst>
              <a:ext uri="{FF2B5EF4-FFF2-40B4-BE49-F238E27FC236}">
                <a16:creationId xmlns:a16="http://schemas.microsoft.com/office/drawing/2014/main" xmlns="" id="{6C9B7FE0-311B-4B88-8196-412A1A1DE9A2}"/>
              </a:ext>
            </a:extLst>
          </p:cNvPr>
          <p:cNvSpPr txBox="1"/>
          <p:nvPr/>
        </p:nvSpPr>
        <p:spPr>
          <a:xfrm>
            <a:off x="4965512"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45" name="TextBox 44">
            <a:extLst>
              <a:ext uri="{FF2B5EF4-FFF2-40B4-BE49-F238E27FC236}">
                <a16:creationId xmlns:a16="http://schemas.microsoft.com/office/drawing/2014/main" xmlns="" id="{6E64DF1D-F542-44DD-B66D-C892111E11E2}"/>
              </a:ext>
            </a:extLst>
          </p:cNvPr>
          <p:cNvSpPr txBox="1"/>
          <p:nvPr/>
        </p:nvSpPr>
        <p:spPr>
          <a:xfrm>
            <a:off x="4011954" y="5152448"/>
            <a:ext cx="9477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Type = </a:t>
            </a:r>
          </a:p>
        </p:txBody>
      </p:sp>
      <p:sp>
        <p:nvSpPr>
          <p:cNvPr id="46" name="TextBox 45">
            <a:extLst>
              <a:ext uri="{FF2B5EF4-FFF2-40B4-BE49-F238E27FC236}">
                <a16:creationId xmlns:a16="http://schemas.microsoft.com/office/drawing/2014/main" xmlns="" id="{B6DA46FE-08A2-4EDE-B221-F28ED8FFF067}"/>
              </a:ext>
            </a:extLst>
          </p:cNvPr>
          <p:cNvSpPr txBox="1"/>
          <p:nvPr/>
        </p:nvSpPr>
        <p:spPr>
          <a:xfrm>
            <a:off x="1604544"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7" name="TextBox 46">
            <a:extLst>
              <a:ext uri="{FF2B5EF4-FFF2-40B4-BE49-F238E27FC236}">
                <a16:creationId xmlns:a16="http://schemas.microsoft.com/office/drawing/2014/main" xmlns="" id="{4720B0A5-E2F0-4BA7-B510-79BDD271A4F0}"/>
              </a:ext>
            </a:extLst>
          </p:cNvPr>
          <p:cNvSpPr txBox="1"/>
          <p:nvPr/>
        </p:nvSpPr>
        <p:spPr>
          <a:xfrm>
            <a:off x="3422481"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8" name="TextBox 47">
            <a:extLst>
              <a:ext uri="{FF2B5EF4-FFF2-40B4-BE49-F238E27FC236}">
                <a16:creationId xmlns:a16="http://schemas.microsoft.com/office/drawing/2014/main" xmlns="" id="{18C898FA-7B5F-4FE8-956A-004EAD7A178D}"/>
              </a:ext>
            </a:extLst>
          </p:cNvPr>
          <p:cNvSpPr txBox="1"/>
          <p:nvPr/>
        </p:nvSpPr>
        <p:spPr>
          <a:xfrm>
            <a:off x="1604544"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9" name="TextBox 48">
            <a:extLst>
              <a:ext uri="{FF2B5EF4-FFF2-40B4-BE49-F238E27FC236}">
                <a16:creationId xmlns:a16="http://schemas.microsoft.com/office/drawing/2014/main" xmlns="" id="{9570ADA3-DF7B-4E21-AAF4-84BB7C8769A3}"/>
              </a:ext>
            </a:extLst>
          </p:cNvPr>
          <p:cNvSpPr txBox="1"/>
          <p:nvPr/>
        </p:nvSpPr>
        <p:spPr>
          <a:xfrm>
            <a:off x="3422481"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0" name="TextBox 49">
            <a:extLst>
              <a:ext uri="{FF2B5EF4-FFF2-40B4-BE49-F238E27FC236}">
                <a16:creationId xmlns:a16="http://schemas.microsoft.com/office/drawing/2014/main" xmlns="" id="{210B838A-0716-40C3-8C0F-4D273826D367}"/>
              </a:ext>
            </a:extLst>
          </p:cNvPr>
          <p:cNvSpPr txBox="1"/>
          <p:nvPr/>
        </p:nvSpPr>
        <p:spPr>
          <a:xfrm>
            <a:off x="2495955"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1" name="TextBox 50">
            <a:extLst>
              <a:ext uri="{FF2B5EF4-FFF2-40B4-BE49-F238E27FC236}">
                <a16:creationId xmlns:a16="http://schemas.microsoft.com/office/drawing/2014/main" xmlns="" id="{1EAB3543-6ADE-41F4-B010-4BA629B13967}"/>
              </a:ext>
            </a:extLst>
          </p:cNvPr>
          <p:cNvSpPr txBox="1"/>
          <p:nvPr/>
        </p:nvSpPr>
        <p:spPr>
          <a:xfrm>
            <a:off x="5755727"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a:t>
            </a:r>
          </a:p>
        </p:txBody>
      </p:sp>
      <p:sp>
        <p:nvSpPr>
          <p:cNvPr id="52" name="TextBox 51">
            <a:extLst>
              <a:ext uri="{FF2B5EF4-FFF2-40B4-BE49-F238E27FC236}">
                <a16:creationId xmlns:a16="http://schemas.microsoft.com/office/drawing/2014/main" xmlns="" id="{E94A7F7F-B403-4861-B625-D1885117213F}"/>
              </a:ext>
            </a:extLst>
          </p:cNvPr>
          <p:cNvSpPr txBox="1"/>
          <p:nvPr/>
        </p:nvSpPr>
        <p:spPr>
          <a:xfrm>
            <a:off x="2495955"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3" name="TextBox 52">
            <a:extLst>
              <a:ext uri="{FF2B5EF4-FFF2-40B4-BE49-F238E27FC236}">
                <a16:creationId xmlns:a16="http://schemas.microsoft.com/office/drawing/2014/main" xmlns="" id="{08158F3E-BF3F-450E-A8AE-25D17C8094DF}"/>
              </a:ext>
            </a:extLst>
          </p:cNvPr>
          <p:cNvSpPr txBox="1"/>
          <p:nvPr/>
        </p:nvSpPr>
        <p:spPr>
          <a:xfrm>
            <a:off x="2495955"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5" name="TextBox 54">
            <a:extLst>
              <a:ext uri="{FF2B5EF4-FFF2-40B4-BE49-F238E27FC236}">
                <a16:creationId xmlns:a16="http://schemas.microsoft.com/office/drawing/2014/main" xmlns="" id="{03D8021F-26E8-44D1-82B4-13901C767F2D}"/>
              </a:ext>
            </a:extLst>
          </p:cNvPr>
          <p:cNvSpPr txBox="1"/>
          <p:nvPr/>
        </p:nvSpPr>
        <p:spPr>
          <a:xfrm>
            <a:off x="6562760"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56" name="TextBox 55">
            <a:extLst>
              <a:ext uri="{FF2B5EF4-FFF2-40B4-BE49-F238E27FC236}">
                <a16:creationId xmlns:a16="http://schemas.microsoft.com/office/drawing/2014/main" xmlns="" id="{96A67ACE-C925-4507-93A0-D874518A2FE9}"/>
              </a:ext>
            </a:extLst>
          </p:cNvPr>
          <p:cNvSpPr txBox="1"/>
          <p:nvPr/>
        </p:nvSpPr>
        <p:spPr>
          <a:xfrm>
            <a:off x="1604544"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7" name="TextBox 56">
            <a:extLst>
              <a:ext uri="{FF2B5EF4-FFF2-40B4-BE49-F238E27FC236}">
                <a16:creationId xmlns:a16="http://schemas.microsoft.com/office/drawing/2014/main" xmlns="" id="{DEDA6D6C-2AE3-423A-8CAE-8EB2127D5255}"/>
              </a:ext>
            </a:extLst>
          </p:cNvPr>
          <p:cNvSpPr txBox="1"/>
          <p:nvPr/>
        </p:nvSpPr>
        <p:spPr>
          <a:xfrm>
            <a:off x="3422481"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8" name="TextBox 57">
            <a:extLst>
              <a:ext uri="{FF2B5EF4-FFF2-40B4-BE49-F238E27FC236}">
                <a16:creationId xmlns:a16="http://schemas.microsoft.com/office/drawing/2014/main" xmlns="" id="{DE8494B0-BEB7-4F16-B1A8-BDFD59701B92}"/>
              </a:ext>
            </a:extLst>
          </p:cNvPr>
          <p:cNvSpPr txBox="1"/>
          <p:nvPr/>
        </p:nvSpPr>
        <p:spPr>
          <a:xfrm>
            <a:off x="7365523"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Tree>
    <p:extLst>
      <p:ext uri="{BB962C8B-B14F-4D97-AF65-F5344CB8AC3E}">
        <p14:creationId xmlns:p14="http://schemas.microsoft.com/office/powerpoint/2010/main" val="937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5" grpId="0"/>
      <p:bldP spid="56" grpId="0"/>
      <p:bldP spid="57" grpId="0"/>
      <p:bldP spid="5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xmlns="" id="{0DD00D8E-C7D3-4FCC-8F40-551A1573C4F9}"/>
              </a:ext>
            </a:extLst>
          </p:cNvPr>
          <p:cNvGraphicFramePr>
            <a:graphicFrameLocks noGrp="1"/>
          </p:cNvGraphicFramePr>
          <p:nvPr/>
        </p:nvGraphicFramePr>
        <p:xfrm>
          <a:off x="1007165" y="1397000"/>
          <a:ext cx="2743200" cy="274320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3899254540"/>
                    </a:ext>
                  </a:extLst>
                </a:gridCol>
                <a:gridCol w="914400">
                  <a:extLst>
                    <a:ext uri="{9D8B030D-6E8A-4147-A177-3AD203B41FA5}">
                      <a16:colId xmlns:a16="http://schemas.microsoft.com/office/drawing/2014/main" xmlns="" val="1739776547"/>
                    </a:ext>
                  </a:extLst>
                </a:gridCol>
                <a:gridCol w="914400">
                  <a:extLst>
                    <a:ext uri="{9D8B030D-6E8A-4147-A177-3AD203B41FA5}">
                      <a16:colId xmlns:a16="http://schemas.microsoft.com/office/drawing/2014/main" xmlns="" val="3834793742"/>
                    </a:ext>
                  </a:extLst>
                </a:gridCol>
              </a:tblGrid>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62111005"/>
                  </a:ext>
                </a:extLst>
              </a:tr>
              <a:tr h="9144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66010624"/>
                  </a:ext>
                </a:extLst>
              </a:tr>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6208732"/>
                  </a:ext>
                </a:extLst>
              </a:tr>
            </a:tbl>
          </a:graphicData>
        </a:graphic>
      </p:graphicFrame>
      <p:cxnSp>
        <p:nvCxnSpPr>
          <p:cNvPr id="6" name="Straight Arrow Connector 5">
            <a:extLst>
              <a:ext uri="{FF2B5EF4-FFF2-40B4-BE49-F238E27FC236}">
                <a16:creationId xmlns:a16="http://schemas.microsoft.com/office/drawing/2014/main" xmlns="" id="{ED6C5777-BAA7-423A-93E0-E4CCF5091F3F}"/>
              </a:ext>
            </a:extLst>
          </p:cNvPr>
          <p:cNvCxnSpPr/>
          <p:nvPr/>
        </p:nvCxnSpPr>
        <p:spPr bwMode="auto">
          <a:xfrm flipV="1">
            <a:off x="1417983" y="1563757"/>
            <a:ext cx="132521" cy="5300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xmlns="" id="{D888F5B8-C822-4C56-846F-D3B242BE2F06}"/>
              </a:ext>
            </a:extLst>
          </p:cNvPr>
          <p:cNvCxnSpPr/>
          <p:nvPr/>
        </p:nvCxnSpPr>
        <p:spPr bwMode="auto">
          <a:xfrm>
            <a:off x="2236304" y="1842053"/>
            <a:ext cx="2849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xmlns="" id="{204A5EEE-323F-4BE3-8CFC-99C04E261953}"/>
              </a:ext>
            </a:extLst>
          </p:cNvPr>
          <p:cNvCxnSpPr>
            <a:cxnSpLocks/>
          </p:cNvCxnSpPr>
          <p:nvPr/>
        </p:nvCxnSpPr>
        <p:spPr bwMode="auto">
          <a:xfrm flipV="1">
            <a:off x="3273287" y="1563758"/>
            <a:ext cx="0" cy="5300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xmlns="" id="{F0F4FF95-21F9-44D5-9B9F-57803BD34344}"/>
              </a:ext>
            </a:extLst>
          </p:cNvPr>
          <p:cNvCxnSpPr/>
          <p:nvPr/>
        </p:nvCxnSpPr>
        <p:spPr bwMode="auto">
          <a:xfrm>
            <a:off x="1378225" y="2523435"/>
            <a:ext cx="172279" cy="49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xmlns="" id="{90D1276C-2344-4707-9184-BC4E4BD808EE}"/>
              </a:ext>
            </a:extLst>
          </p:cNvPr>
          <p:cNvCxnSpPr/>
          <p:nvPr/>
        </p:nvCxnSpPr>
        <p:spPr bwMode="auto">
          <a:xfrm>
            <a:off x="2054087" y="2768600"/>
            <a:ext cx="5698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xmlns="" id="{6F7979C8-4755-429A-A764-17CE09011B15}"/>
              </a:ext>
            </a:extLst>
          </p:cNvPr>
          <p:cNvCxnSpPr>
            <a:cxnSpLocks/>
          </p:cNvCxnSpPr>
          <p:nvPr/>
        </p:nvCxnSpPr>
        <p:spPr bwMode="auto">
          <a:xfrm>
            <a:off x="3273287" y="2768600"/>
            <a:ext cx="0" cy="1987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xmlns="" id="{028E2E1A-6F75-43A2-8C50-9FC4EB6D9C1B}"/>
              </a:ext>
            </a:extLst>
          </p:cNvPr>
          <p:cNvCxnSpPr/>
          <p:nvPr/>
        </p:nvCxnSpPr>
        <p:spPr bwMode="auto">
          <a:xfrm flipH="1">
            <a:off x="1298712" y="3657600"/>
            <a:ext cx="29154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xmlns="" id="{7D9F4262-BE4D-4B28-A236-31B6DD409B09}"/>
              </a:ext>
            </a:extLst>
          </p:cNvPr>
          <p:cNvCxnSpPr/>
          <p:nvPr/>
        </p:nvCxnSpPr>
        <p:spPr bwMode="auto">
          <a:xfrm>
            <a:off x="2378765" y="3429000"/>
            <a:ext cx="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xmlns="" id="{B5FA9711-563A-40D0-BA3C-EF05AAFC183F}"/>
              </a:ext>
            </a:extLst>
          </p:cNvPr>
          <p:cNvCxnSpPr/>
          <p:nvPr/>
        </p:nvCxnSpPr>
        <p:spPr bwMode="auto">
          <a:xfrm flipH="1">
            <a:off x="3154017" y="3657600"/>
            <a:ext cx="2517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xmlns="" id="{6A32D24D-A257-420C-BC74-57BA989DDA8B}"/>
              </a:ext>
            </a:extLst>
          </p:cNvPr>
          <p:cNvCxnSpPr/>
          <p:nvPr/>
        </p:nvCxnSpPr>
        <p:spPr bwMode="auto">
          <a:xfrm>
            <a:off x="4704522" y="4140200"/>
            <a:ext cx="35515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xmlns="" id="{AEB5E318-0178-4419-9A6E-6C0A0677D6F7}"/>
              </a:ext>
            </a:extLst>
          </p:cNvPr>
          <p:cNvCxnSpPr/>
          <p:nvPr/>
        </p:nvCxnSpPr>
        <p:spPr bwMode="auto">
          <a:xfrm flipV="1">
            <a:off x="5155096" y="4412974"/>
            <a:ext cx="0" cy="3843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xmlns="" id="{325C2DCE-69EA-4510-8C19-6C7C474B3AD6}"/>
              </a:ext>
            </a:extLst>
          </p:cNvPr>
          <p:cNvCxnSpPr/>
          <p:nvPr/>
        </p:nvCxnSpPr>
        <p:spPr bwMode="auto">
          <a:xfrm flipV="1">
            <a:off x="5912180" y="4412974"/>
            <a:ext cx="0" cy="384313"/>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xmlns="" id="{F55AE01C-DBAF-4EDE-BF5A-39B501F8C43A}"/>
              </a:ext>
            </a:extLst>
          </p:cNvPr>
          <p:cNvCxnSpPr/>
          <p:nvPr/>
        </p:nvCxnSpPr>
        <p:spPr bwMode="auto">
          <a:xfrm>
            <a:off x="6518788"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xmlns="" id="{C2430F48-21B3-4FA9-9F9C-DB70177432D6}"/>
              </a:ext>
            </a:extLst>
          </p:cNvPr>
          <p:cNvCxnSpPr/>
          <p:nvPr/>
        </p:nvCxnSpPr>
        <p:spPr bwMode="auto">
          <a:xfrm flipH="1">
            <a:off x="7329952"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xmlns="" id="{2E8D80AE-1BD9-4DFE-B68E-C75B32BA72B7}"/>
              </a:ext>
            </a:extLst>
          </p:cNvPr>
          <p:cNvSpPr txBox="1"/>
          <p:nvPr/>
        </p:nvSpPr>
        <p:spPr>
          <a:xfrm>
            <a:off x="1746538" y="5895763"/>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Gradients</a:t>
            </a:r>
          </a:p>
        </p:txBody>
      </p:sp>
      <p:sp>
        <p:nvSpPr>
          <p:cNvPr id="37" name="TextBox 36">
            <a:extLst>
              <a:ext uri="{FF2B5EF4-FFF2-40B4-BE49-F238E27FC236}">
                <a16:creationId xmlns:a16="http://schemas.microsoft.com/office/drawing/2014/main" xmlns="" id="{14261D5B-923C-4737-A780-5AD228FC8F0D}"/>
              </a:ext>
            </a:extLst>
          </p:cNvPr>
          <p:cNvSpPr txBox="1"/>
          <p:nvPr/>
        </p:nvSpPr>
        <p:spPr>
          <a:xfrm>
            <a:off x="5304648" y="5895763"/>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Histogram of gradients</a:t>
            </a:r>
          </a:p>
        </p:txBody>
      </p:sp>
      <p:sp>
        <p:nvSpPr>
          <p:cNvPr id="38" name="TextBox 37">
            <a:extLst>
              <a:ext uri="{FF2B5EF4-FFF2-40B4-BE49-F238E27FC236}">
                <a16:creationId xmlns:a16="http://schemas.microsoft.com/office/drawing/2014/main" xmlns="" id="{94D6ECC7-ED34-4CBA-A97C-F9119C1AF27B}"/>
              </a:ext>
            </a:extLst>
          </p:cNvPr>
          <p:cNvSpPr txBox="1"/>
          <p:nvPr/>
        </p:nvSpPr>
        <p:spPr>
          <a:xfrm>
            <a:off x="501646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39" name="TextBox 38">
            <a:extLst>
              <a:ext uri="{FF2B5EF4-FFF2-40B4-BE49-F238E27FC236}">
                <a16:creationId xmlns:a16="http://schemas.microsoft.com/office/drawing/2014/main" xmlns="" id="{CED5F5C6-B0AD-442F-A35B-C66EA4353D21}"/>
              </a:ext>
            </a:extLst>
          </p:cNvPr>
          <p:cNvSpPr txBox="1"/>
          <p:nvPr/>
        </p:nvSpPr>
        <p:spPr>
          <a:xfrm>
            <a:off x="575572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0" name="TextBox 39">
            <a:extLst>
              <a:ext uri="{FF2B5EF4-FFF2-40B4-BE49-F238E27FC236}">
                <a16:creationId xmlns:a16="http://schemas.microsoft.com/office/drawing/2014/main" xmlns="" id="{88C354B5-1615-466F-8F69-D1968E7DA2FA}"/>
              </a:ext>
            </a:extLst>
          </p:cNvPr>
          <p:cNvSpPr txBox="1"/>
          <p:nvPr/>
        </p:nvSpPr>
        <p:spPr>
          <a:xfrm>
            <a:off x="6557555"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41" name="TextBox 40">
            <a:extLst>
              <a:ext uri="{FF2B5EF4-FFF2-40B4-BE49-F238E27FC236}">
                <a16:creationId xmlns:a16="http://schemas.microsoft.com/office/drawing/2014/main" xmlns="" id="{001FE41F-B72A-4305-86B9-9C484F4551D8}"/>
              </a:ext>
            </a:extLst>
          </p:cNvPr>
          <p:cNvSpPr txBox="1"/>
          <p:nvPr/>
        </p:nvSpPr>
        <p:spPr>
          <a:xfrm>
            <a:off x="7401094"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42" name="TextBox 41">
            <a:extLst>
              <a:ext uri="{FF2B5EF4-FFF2-40B4-BE49-F238E27FC236}">
                <a16:creationId xmlns:a16="http://schemas.microsoft.com/office/drawing/2014/main" xmlns="" id="{6511BE3C-E445-4C2C-9774-9F08FF4374EB}"/>
              </a:ext>
            </a:extLst>
          </p:cNvPr>
          <p:cNvSpPr txBox="1"/>
          <p:nvPr/>
        </p:nvSpPr>
        <p:spPr>
          <a:xfrm>
            <a:off x="4507631" y="1407652"/>
            <a:ext cx="39251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Weight contribution by magnitude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(e.g. long = 1, short = 0.5)</a:t>
            </a:r>
          </a:p>
        </p:txBody>
      </p:sp>
      <p:sp>
        <p:nvSpPr>
          <p:cNvPr id="43" name="TextBox 42">
            <a:extLst>
              <a:ext uri="{FF2B5EF4-FFF2-40B4-BE49-F238E27FC236}">
                <a16:creationId xmlns:a16="http://schemas.microsoft.com/office/drawing/2014/main" xmlns="" id="{BFFEC6BE-FD9C-4137-B4E9-282C1027A46A}"/>
              </a:ext>
            </a:extLst>
          </p:cNvPr>
          <p:cNvSpPr txBox="1"/>
          <p:nvPr/>
        </p:nvSpPr>
        <p:spPr>
          <a:xfrm rot="16200000">
            <a:off x="3987225" y="3244333"/>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Count</a:t>
            </a:r>
          </a:p>
        </p:txBody>
      </p:sp>
      <p:sp>
        <p:nvSpPr>
          <p:cNvPr id="44" name="TextBox 43">
            <a:extLst>
              <a:ext uri="{FF2B5EF4-FFF2-40B4-BE49-F238E27FC236}">
                <a16:creationId xmlns:a16="http://schemas.microsoft.com/office/drawing/2014/main" xmlns="" id="{6C9B7FE0-311B-4B88-8196-412A1A1DE9A2}"/>
              </a:ext>
            </a:extLst>
          </p:cNvPr>
          <p:cNvSpPr txBox="1"/>
          <p:nvPr/>
        </p:nvSpPr>
        <p:spPr>
          <a:xfrm>
            <a:off x="4965512"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45" name="TextBox 44">
            <a:extLst>
              <a:ext uri="{FF2B5EF4-FFF2-40B4-BE49-F238E27FC236}">
                <a16:creationId xmlns:a16="http://schemas.microsoft.com/office/drawing/2014/main" xmlns="" id="{6E64DF1D-F542-44DD-B66D-C892111E11E2}"/>
              </a:ext>
            </a:extLst>
          </p:cNvPr>
          <p:cNvSpPr txBox="1"/>
          <p:nvPr/>
        </p:nvSpPr>
        <p:spPr>
          <a:xfrm>
            <a:off x="4011954" y="5152448"/>
            <a:ext cx="9477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Type = </a:t>
            </a:r>
          </a:p>
        </p:txBody>
      </p:sp>
      <p:sp>
        <p:nvSpPr>
          <p:cNvPr id="46" name="TextBox 45">
            <a:extLst>
              <a:ext uri="{FF2B5EF4-FFF2-40B4-BE49-F238E27FC236}">
                <a16:creationId xmlns:a16="http://schemas.microsoft.com/office/drawing/2014/main" xmlns="" id="{B6DA46FE-08A2-4EDE-B221-F28ED8FFF067}"/>
              </a:ext>
            </a:extLst>
          </p:cNvPr>
          <p:cNvSpPr txBox="1"/>
          <p:nvPr/>
        </p:nvSpPr>
        <p:spPr>
          <a:xfrm>
            <a:off x="1604544"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7" name="TextBox 46">
            <a:extLst>
              <a:ext uri="{FF2B5EF4-FFF2-40B4-BE49-F238E27FC236}">
                <a16:creationId xmlns:a16="http://schemas.microsoft.com/office/drawing/2014/main" xmlns="" id="{4720B0A5-E2F0-4BA7-B510-79BDD271A4F0}"/>
              </a:ext>
            </a:extLst>
          </p:cNvPr>
          <p:cNvSpPr txBox="1"/>
          <p:nvPr/>
        </p:nvSpPr>
        <p:spPr>
          <a:xfrm>
            <a:off x="3422481"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8" name="TextBox 47">
            <a:extLst>
              <a:ext uri="{FF2B5EF4-FFF2-40B4-BE49-F238E27FC236}">
                <a16:creationId xmlns:a16="http://schemas.microsoft.com/office/drawing/2014/main" xmlns="" id="{18C898FA-7B5F-4FE8-956A-004EAD7A178D}"/>
              </a:ext>
            </a:extLst>
          </p:cNvPr>
          <p:cNvSpPr txBox="1"/>
          <p:nvPr/>
        </p:nvSpPr>
        <p:spPr>
          <a:xfrm>
            <a:off x="1604544"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9" name="TextBox 48">
            <a:extLst>
              <a:ext uri="{FF2B5EF4-FFF2-40B4-BE49-F238E27FC236}">
                <a16:creationId xmlns:a16="http://schemas.microsoft.com/office/drawing/2014/main" xmlns="" id="{9570ADA3-DF7B-4E21-AAF4-84BB7C8769A3}"/>
              </a:ext>
            </a:extLst>
          </p:cNvPr>
          <p:cNvSpPr txBox="1"/>
          <p:nvPr/>
        </p:nvSpPr>
        <p:spPr>
          <a:xfrm>
            <a:off x="3422481"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0" name="TextBox 49">
            <a:extLst>
              <a:ext uri="{FF2B5EF4-FFF2-40B4-BE49-F238E27FC236}">
                <a16:creationId xmlns:a16="http://schemas.microsoft.com/office/drawing/2014/main" xmlns="" id="{210B838A-0716-40C3-8C0F-4D273826D367}"/>
              </a:ext>
            </a:extLst>
          </p:cNvPr>
          <p:cNvSpPr txBox="1"/>
          <p:nvPr/>
        </p:nvSpPr>
        <p:spPr>
          <a:xfrm>
            <a:off x="2495955"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1" name="TextBox 50">
            <a:extLst>
              <a:ext uri="{FF2B5EF4-FFF2-40B4-BE49-F238E27FC236}">
                <a16:creationId xmlns:a16="http://schemas.microsoft.com/office/drawing/2014/main" xmlns="" id="{1EAB3543-6ADE-41F4-B010-4BA629B13967}"/>
              </a:ext>
            </a:extLst>
          </p:cNvPr>
          <p:cNvSpPr txBox="1"/>
          <p:nvPr/>
        </p:nvSpPr>
        <p:spPr>
          <a:xfrm>
            <a:off x="5755727" y="3259081"/>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2.5</a:t>
            </a:r>
          </a:p>
        </p:txBody>
      </p:sp>
      <p:sp>
        <p:nvSpPr>
          <p:cNvPr id="52" name="TextBox 51">
            <a:extLst>
              <a:ext uri="{FF2B5EF4-FFF2-40B4-BE49-F238E27FC236}">
                <a16:creationId xmlns:a16="http://schemas.microsoft.com/office/drawing/2014/main" xmlns="" id="{E94A7F7F-B403-4861-B625-D1885117213F}"/>
              </a:ext>
            </a:extLst>
          </p:cNvPr>
          <p:cNvSpPr txBox="1"/>
          <p:nvPr/>
        </p:nvSpPr>
        <p:spPr>
          <a:xfrm>
            <a:off x="2495955"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3" name="TextBox 52">
            <a:extLst>
              <a:ext uri="{FF2B5EF4-FFF2-40B4-BE49-F238E27FC236}">
                <a16:creationId xmlns:a16="http://schemas.microsoft.com/office/drawing/2014/main" xmlns="" id="{08158F3E-BF3F-450E-A8AE-25D17C8094DF}"/>
              </a:ext>
            </a:extLst>
          </p:cNvPr>
          <p:cNvSpPr txBox="1"/>
          <p:nvPr/>
        </p:nvSpPr>
        <p:spPr>
          <a:xfrm>
            <a:off x="2495955"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5" name="TextBox 54">
            <a:extLst>
              <a:ext uri="{FF2B5EF4-FFF2-40B4-BE49-F238E27FC236}">
                <a16:creationId xmlns:a16="http://schemas.microsoft.com/office/drawing/2014/main" xmlns="" id="{03D8021F-26E8-44D1-82B4-13901C767F2D}"/>
              </a:ext>
            </a:extLst>
          </p:cNvPr>
          <p:cNvSpPr txBox="1"/>
          <p:nvPr/>
        </p:nvSpPr>
        <p:spPr>
          <a:xfrm>
            <a:off x="6562760" y="3259081"/>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1.5</a:t>
            </a:r>
          </a:p>
        </p:txBody>
      </p:sp>
      <p:sp>
        <p:nvSpPr>
          <p:cNvPr id="56" name="TextBox 55">
            <a:extLst>
              <a:ext uri="{FF2B5EF4-FFF2-40B4-BE49-F238E27FC236}">
                <a16:creationId xmlns:a16="http://schemas.microsoft.com/office/drawing/2014/main" xmlns="" id="{96A67ACE-C925-4507-93A0-D874518A2FE9}"/>
              </a:ext>
            </a:extLst>
          </p:cNvPr>
          <p:cNvSpPr txBox="1"/>
          <p:nvPr/>
        </p:nvSpPr>
        <p:spPr>
          <a:xfrm>
            <a:off x="1604544"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7" name="TextBox 56">
            <a:extLst>
              <a:ext uri="{FF2B5EF4-FFF2-40B4-BE49-F238E27FC236}">
                <a16:creationId xmlns:a16="http://schemas.microsoft.com/office/drawing/2014/main" xmlns="" id="{DEDA6D6C-2AE3-423A-8CAE-8EB2127D5255}"/>
              </a:ext>
            </a:extLst>
          </p:cNvPr>
          <p:cNvSpPr txBox="1"/>
          <p:nvPr/>
        </p:nvSpPr>
        <p:spPr>
          <a:xfrm>
            <a:off x="3422481"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8" name="TextBox 57">
            <a:extLst>
              <a:ext uri="{FF2B5EF4-FFF2-40B4-BE49-F238E27FC236}">
                <a16:creationId xmlns:a16="http://schemas.microsoft.com/office/drawing/2014/main" xmlns="" id="{DE8494B0-BEB7-4F16-B1A8-BDFD59701B92}"/>
              </a:ext>
            </a:extLst>
          </p:cNvPr>
          <p:cNvSpPr txBox="1"/>
          <p:nvPr/>
        </p:nvSpPr>
        <p:spPr>
          <a:xfrm>
            <a:off x="7365523"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a:t>
            </a:r>
          </a:p>
        </p:txBody>
      </p:sp>
    </p:spTree>
    <p:extLst>
      <p:ext uri="{BB962C8B-B14F-4D97-AF65-F5344CB8AC3E}">
        <p14:creationId xmlns:p14="http://schemas.microsoft.com/office/powerpoint/2010/main" val="21048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5" grpId="0"/>
      <p:bldP spid="5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685800" y="914400"/>
            <a:ext cx="8305800" cy="5257800"/>
          </a:xfrm>
          <a:prstGeom prst="rect">
            <a:avLst/>
          </a:prstGeom>
          <a:solidFill>
            <a:schemeClr val="bg1"/>
          </a:solidFill>
          <a:ln>
            <a:noFill/>
          </a:ln>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Full version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Divide the 16x16 window into a 4x4 grid of cells (2x2 case shown below)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Quantize the gradient orientations i.e. snap each gradient to one of 8 angles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Each gradient contributes not just 1, but magnitude(gradient) to the histogram, i.e. stronger gradients contribute more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16 cells * 8 orientations = 128 dimensional descriptor for each detected feature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Normalize + clip (threshold normalize to 0.2) + normalize the descriptor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We want: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grpSp>
        <p:nvGrpSpPr>
          <p:cNvPr id="4" name="Group 3"/>
          <p:cNvGrpSpPr/>
          <p:nvPr/>
        </p:nvGrpSpPr>
        <p:grpSpPr>
          <a:xfrm>
            <a:off x="1371600" y="4800600"/>
            <a:ext cx="5791200" cy="914610"/>
            <a:chOff x="1371600" y="3733164"/>
            <a:chExt cx="5791200" cy="914610"/>
          </a:xfrm>
        </p:grpSpPr>
        <p:cxnSp>
          <p:nvCxnSpPr>
            <p:cNvPr id="7" name="Straight Arrow Connector 13"/>
            <p:cNvCxnSpPr>
              <a:cxnSpLocks noChangeShapeType="1"/>
            </p:cNvCxnSpPr>
            <p:nvPr>
              <p:custDataLst>
                <p:tags r:id="rId4"/>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Rectangle 20"/>
            <p:cNvSpPr>
              <a:spLocks noChangeArrowheads="1"/>
            </p:cNvSpPr>
            <p:nvPr>
              <p:custDataLst>
                <p:tags r:id="rId5"/>
              </p:custDataLst>
            </p:nvPr>
          </p:nvSpPr>
          <p:spPr bwMode="auto">
            <a:xfrm>
              <a:off x="1371600" y="3733164"/>
              <a:ext cx="228600" cy="91302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9" name="Rectangle 15"/>
            <p:cNvSpPr>
              <a:spLocks noChangeArrowheads="1"/>
            </p:cNvSpPr>
            <p:nvPr>
              <p:custDataLst>
                <p:tags r:id="rId6"/>
              </p:custDataLst>
            </p:nvPr>
          </p:nvSpPr>
          <p:spPr bwMode="auto">
            <a:xfrm>
              <a:off x="1600200" y="4190469"/>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0" name="Rectangle 16"/>
            <p:cNvSpPr>
              <a:spLocks noChangeArrowheads="1"/>
            </p:cNvSpPr>
            <p:nvPr>
              <p:custDataLst>
                <p:tags r:id="rId7"/>
              </p:custDataLst>
            </p:nvPr>
          </p:nvSpPr>
          <p:spPr bwMode="auto">
            <a:xfrm>
              <a:off x="1828800" y="4038600"/>
              <a:ext cx="228600" cy="60758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1" name="Rectangle 17"/>
            <p:cNvSpPr>
              <a:spLocks noChangeArrowheads="1"/>
            </p:cNvSpPr>
            <p:nvPr>
              <p:custDataLst>
                <p:tags r:id="rId8"/>
              </p:custDataLst>
            </p:nvPr>
          </p:nvSpPr>
          <p:spPr bwMode="auto">
            <a:xfrm>
              <a:off x="2057400" y="4567089"/>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2" name="Rectangle 18"/>
            <p:cNvSpPr>
              <a:spLocks noChangeArrowheads="1"/>
            </p:cNvSpPr>
            <p:nvPr>
              <p:custDataLst>
                <p:tags r:id="rId9"/>
              </p:custDataLst>
            </p:nvPr>
          </p:nvSpPr>
          <p:spPr bwMode="auto">
            <a:xfrm>
              <a:off x="2286000" y="4414402"/>
              <a:ext cx="228600" cy="231784"/>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3" name="Rectangle 19"/>
            <p:cNvSpPr>
              <a:spLocks noChangeArrowheads="1"/>
            </p:cNvSpPr>
            <p:nvPr>
              <p:custDataLst>
                <p:tags r:id="rId10"/>
              </p:custDataLst>
            </p:nvPr>
          </p:nvSpPr>
          <p:spPr bwMode="auto">
            <a:xfrm>
              <a:off x="2514600" y="4567089"/>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4" name="Rectangle 20"/>
            <p:cNvSpPr>
              <a:spLocks noChangeArrowheads="1"/>
            </p:cNvSpPr>
            <p:nvPr>
              <p:custDataLst>
                <p:tags r:id="rId11"/>
              </p:custDataLst>
            </p:nvPr>
          </p:nvSpPr>
          <p:spPr bwMode="auto">
            <a:xfrm>
              <a:off x="2743200" y="4342904"/>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5" name="Rectangle 21"/>
            <p:cNvSpPr>
              <a:spLocks noChangeArrowheads="1"/>
            </p:cNvSpPr>
            <p:nvPr>
              <p:custDataLst>
                <p:tags r:id="rId12"/>
              </p:custDataLst>
            </p:nvPr>
          </p:nvSpPr>
          <p:spPr bwMode="auto">
            <a:xfrm>
              <a:off x="2971800" y="4342904"/>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9" name="Rectangle 20"/>
            <p:cNvSpPr>
              <a:spLocks noChangeArrowheads="1"/>
            </p:cNvSpPr>
            <p:nvPr>
              <p:custDataLst>
                <p:tags r:id="rId13"/>
              </p:custDataLst>
            </p:nvPr>
          </p:nvSpPr>
          <p:spPr bwMode="auto">
            <a:xfrm>
              <a:off x="3199906" y="4038599"/>
              <a:ext cx="228600" cy="60500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0" name="Rectangle 15"/>
            <p:cNvSpPr>
              <a:spLocks noChangeArrowheads="1"/>
            </p:cNvSpPr>
            <p:nvPr>
              <p:custDataLst>
                <p:tags r:id="rId14"/>
              </p:custDataLst>
            </p:nvPr>
          </p:nvSpPr>
          <p:spPr bwMode="auto">
            <a:xfrm>
              <a:off x="3428506" y="4187890"/>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1" name="Rectangle 16"/>
            <p:cNvSpPr>
              <a:spLocks noChangeArrowheads="1"/>
            </p:cNvSpPr>
            <p:nvPr>
              <p:custDataLst>
                <p:tags r:id="rId15"/>
              </p:custDataLst>
            </p:nvPr>
          </p:nvSpPr>
          <p:spPr bwMode="auto">
            <a:xfrm>
              <a:off x="3657106" y="3733164"/>
              <a:ext cx="228600" cy="910443"/>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2" name="Rectangle 17"/>
            <p:cNvSpPr>
              <a:spLocks noChangeArrowheads="1"/>
            </p:cNvSpPr>
            <p:nvPr>
              <p:custDataLst>
                <p:tags r:id="rId16"/>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3" name="Rectangle 18"/>
            <p:cNvSpPr>
              <a:spLocks noChangeArrowheads="1"/>
            </p:cNvSpPr>
            <p:nvPr>
              <p:custDataLst>
                <p:tags r:id="rId17"/>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4" name="Rectangle 19"/>
            <p:cNvSpPr>
              <a:spLocks noChangeArrowheads="1"/>
            </p:cNvSpPr>
            <p:nvPr>
              <p:custDataLst>
                <p:tags r:id="rId18"/>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5" name="Rectangle 20"/>
            <p:cNvSpPr>
              <a:spLocks noChangeArrowheads="1"/>
            </p:cNvSpPr>
            <p:nvPr>
              <p:custDataLst>
                <p:tags r:id="rId19"/>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6" name="Rectangle 21"/>
            <p:cNvSpPr>
              <a:spLocks noChangeArrowheads="1"/>
            </p:cNvSpPr>
            <p:nvPr>
              <p:custDataLst>
                <p:tags r:id="rId20"/>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7" name="Rectangle 20"/>
            <p:cNvSpPr>
              <a:spLocks noChangeArrowheads="1"/>
            </p:cNvSpPr>
            <p:nvPr>
              <p:custDataLst>
                <p:tags r:id="rId21"/>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8" name="Rectangle 15"/>
            <p:cNvSpPr>
              <a:spLocks noChangeArrowheads="1"/>
            </p:cNvSpPr>
            <p:nvPr>
              <p:custDataLst>
                <p:tags r:id="rId22"/>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9" name="Rectangle 16"/>
            <p:cNvSpPr>
              <a:spLocks noChangeArrowheads="1"/>
            </p:cNvSpPr>
            <p:nvPr>
              <p:custDataLst>
                <p:tags r:id="rId23"/>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0" name="Rectangle 17"/>
            <p:cNvSpPr>
              <a:spLocks noChangeArrowheads="1"/>
            </p:cNvSpPr>
            <p:nvPr>
              <p:custDataLst>
                <p:tags r:id="rId24"/>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1" name="Rectangle 18"/>
            <p:cNvSpPr>
              <a:spLocks noChangeArrowheads="1"/>
            </p:cNvSpPr>
            <p:nvPr>
              <p:custDataLst>
                <p:tags r:id="rId25"/>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2" name="Rectangle 19"/>
            <p:cNvSpPr>
              <a:spLocks noChangeArrowheads="1"/>
            </p:cNvSpPr>
            <p:nvPr>
              <p:custDataLst>
                <p:tags r:id="rId26"/>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3" name="Rectangle 20"/>
            <p:cNvSpPr>
              <a:spLocks noChangeArrowheads="1"/>
            </p:cNvSpPr>
            <p:nvPr>
              <p:custDataLst>
                <p:tags r:id="rId27"/>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4" name="Rectangle 21"/>
            <p:cNvSpPr>
              <a:spLocks noChangeArrowheads="1"/>
            </p:cNvSpPr>
            <p:nvPr>
              <p:custDataLst>
                <p:tags r:id="rId28"/>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cxnSp>
        <p:nvCxnSpPr>
          <p:cNvPr id="35" name="Straight Connector 34"/>
          <p:cNvCxnSpPr/>
          <p:nvPr/>
        </p:nvCxnSpPr>
        <p:spPr bwMode="auto">
          <a:xfrm>
            <a:off x="1371600" y="4800600"/>
            <a:ext cx="5791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914400" y="4610100"/>
            <a:ext cx="685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0.2</a:t>
            </a:r>
          </a:p>
        </p:txBody>
      </p:sp>
      <p:sp>
        <p:nvSpPr>
          <p:cNvPr id="37" name="Rectangle 14"/>
          <p:cNvSpPr>
            <a:spLocks noChangeArrowheads="1"/>
          </p:cNvSpPr>
          <p:nvPr>
            <p:custDataLst>
              <p:tags r:id="rId3"/>
            </p:custDataLst>
          </p:nvPr>
        </p:nvSpPr>
        <p:spPr bwMode="auto">
          <a:xfrm>
            <a:off x="0" y="6607856"/>
            <a:ext cx="19431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grpSp>
        <p:nvGrpSpPr>
          <p:cNvPr id="6" name="Group 5"/>
          <p:cNvGrpSpPr/>
          <p:nvPr/>
        </p:nvGrpSpPr>
        <p:grpSpPr>
          <a:xfrm>
            <a:off x="2393903" y="3432066"/>
            <a:ext cx="4785389" cy="1020196"/>
            <a:chOff x="2393903" y="3432066"/>
            <a:chExt cx="4785389" cy="1020196"/>
          </a:xfrm>
        </p:grpSpPr>
        <p:grpSp>
          <p:nvGrpSpPr>
            <p:cNvPr id="3" name="Group 2"/>
            <p:cNvGrpSpPr/>
            <p:nvPr/>
          </p:nvGrpSpPr>
          <p:grpSpPr>
            <a:xfrm>
              <a:off x="2393903" y="3432066"/>
              <a:ext cx="4785389" cy="1020196"/>
              <a:chOff x="2393903" y="3432066"/>
              <a:chExt cx="4785389" cy="1020196"/>
            </a:xfrm>
          </p:grpSpPr>
          <p:pic>
            <p:nvPicPr>
              <p:cNvPr id="1026" name="Picture 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393903" y="3439884"/>
                <a:ext cx="1873297" cy="101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611504" y="3432066"/>
                <a:ext cx="1567788" cy="5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72968" y="3557028"/>
                <a:ext cx="1674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such that:</a:t>
                </a:r>
              </a:p>
            </p:txBody>
          </p:sp>
        </p:grpSp>
        <p:sp>
          <p:nvSpPr>
            <p:cNvPr id="5" name="Rectangle 4"/>
            <p:cNvSpPr/>
            <p:nvPr/>
          </p:nvSpPr>
          <p:spPr bwMode="auto">
            <a:xfrm>
              <a:off x="3320969" y="3517698"/>
              <a:ext cx="195943" cy="2094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65779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6435" name="Footer Placeholder 4"/>
          <p:cNvSpPr txBox="1">
            <a:spLocks noGrp="1"/>
          </p:cNvSpPr>
          <p:nvPr/>
        </p:nvSpPr>
        <p:spPr bwMode="auto">
          <a:xfrm>
            <a:off x="3124200" y="4505346"/>
            <a:ext cx="2895600" cy="4572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CSE 576: Computer Vision</a:t>
            </a:r>
          </a:p>
        </p:txBody>
      </p:sp>
      <p:pic>
        <p:nvPicPr>
          <p:cNvPr id="786436" name="Picture 2" descr="matierb1"/>
          <p:cNvPicPr>
            <a:picLocks noChangeAspect="1" noChangeArrowheads="1"/>
          </p:cNvPicPr>
          <p:nvPr/>
        </p:nvPicPr>
        <p:blipFill>
          <a:blip r:embed="rId4" cstate="print"/>
          <a:srcRect/>
          <a:stretch>
            <a:fillRect/>
          </a:stretch>
        </p:blipFill>
        <p:spPr bwMode="auto">
          <a:xfrm>
            <a:off x="2057400" y="1457346"/>
            <a:ext cx="4962525" cy="3495675"/>
          </a:xfrm>
          <a:prstGeom prst="rect">
            <a:avLst/>
          </a:prstGeom>
          <a:noFill/>
          <a:ln w="9525">
            <a:noFill/>
            <a:miter lim="800000"/>
            <a:headEnd/>
            <a:tailEnd/>
          </a:ln>
        </p:spPr>
      </p:pic>
      <p:pic>
        <p:nvPicPr>
          <p:cNvPr id="786438" name="Picture 5" descr="matierbf1"/>
          <p:cNvPicPr>
            <a:picLocks noChangeAspect="1" noChangeArrowheads="1"/>
          </p:cNvPicPr>
          <p:nvPr/>
        </p:nvPicPr>
        <p:blipFill>
          <a:blip r:embed="rId5" cstate="print"/>
          <a:srcRect/>
          <a:stretch>
            <a:fillRect/>
          </a:stretch>
        </p:blipFill>
        <p:spPr bwMode="auto">
          <a:xfrm>
            <a:off x="5499100" y="2741634"/>
            <a:ext cx="1982788" cy="1987550"/>
          </a:xfrm>
          <a:prstGeom prst="rect">
            <a:avLst/>
          </a:prstGeom>
          <a:noFill/>
          <a:ln w="9525">
            <a:noFill/>
            <a:miter lim="800000"/>
            <a:headEnd/>
            <a:tailEnd/>
          </a:ln>
        </p:spPr>
      </p:pic>
      <p:sp>
        <p:nvSpPr>
          <p:cNvPr id="786439" name="Line 6"/>
          <p:cNvSpPr>
            <a:spLocks noChangeShapeType="1"/>
          </p:cNvSpPr>
          <p:nvPr/>
        </p:nvSpPr>
        <p:spPr bwMode="auto">
          <a:xfrm>
            <a:off x="5486400" y="2447946"/>
            <a:ext cx="1990725" cy="1588"/>
          </a:xfrm>
          <a:prstGeom prst="line">
            <a:avLst/>
          </a:prstGeom>
          <a:noFill/>
          <a:ln w="50800">
            <a:solidFill>
              <a:srgbClr val="0000FF"/>
            </a:solidFill>
            <a:round/>
            <a:headEnd type="triangle" w="lg" len="med"/>
            <a:tailEnd type="triangle" w="lg"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86440" name="Line 7"/>
          <p:cNvSpPr>
            <a:spLocks noChangeShapeType="1"/>
          </p:cNvSpPr>
          <p:nvPr/>
        </p:nvSpPr>
        <p:spPr bwMode="auto">
          <a:xfrm>
            <a:off x="4343400" y="2201884"/>
            <a:ext cx="596900" cy="123825"/>
          </a:xfrm>
          <a:prstGeom prst="line">
            <a:avLst/>
          </a:prstGeom>
          <a:noFill/>
          <a:ln w="31750">
            <a:solidFill>
              <a:srgbClr val="0000FF"/>
            </a:solidFill>
            <a:round/>
            <a:headEnd type="triangle" w="lg" len="med"/>
            <a:tailEnd type="triangle" w="lg"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Rectangle 14"/>
          <p:cNvSpPr>
            <a:spLocks noChangeArrowheads="1"/>
          </p:cNvSpPr>
          <p:nvPr/>
        </p:nvSpPr>
        <p:spPr bwMode="auto">
          <a:xfrm>
            <a:off x="6944143" y="6568834"/>
            <a:ext cx="2228495" cy="29238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Image from Matthew Brown</a:t>
            </a:r>
          </a:p>
        </p:txBody>
      </p:sp>
      <p:sp>
        <p:nvSpPr>
          <p:cNvPr id="9" name="Rectangle 8"/>
          <p:cNvSpPr/>
          <p:nvPr/>
        </p:nvSpPr>
        <p:spPr>
          <a:xfrm>
            <a:off x="561462" y="5456485"/>
            <a:ext cx="8734482" cy="830997"/>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Times New Roman" pitchFamily="18" charset="0"/>
              </a:rPr>
              <a:t>Rotate patch according to its dominant gradient orientation</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Times New Roman" pitchFamily="18" charset="0"/>
              </a:rPr>
              <a:t>This puts the patches into a </a:t>
            </a:r>
            <a:r>
              <a:rPr kumimoji="0" lang="en-US" sz="2400" b="0" i="0" u="none" strike="noStrike" kern="1200" cap="none" spc="0" normalizeH="0" baseline="0" noProof="0">
                <a:ln>
                  <a:noFill/>
                </a:ln>
                <a:solidFill>
                  <a:srgbClr val="000000"/>
                </a:solidFill>
                <a:effectLst/>
                <a:uLnTx/>
                <a:uFillTx/>
                <a:latin typeface="Calibri"/>
                <a:ea typeface="+mn-ea"/>
                <a:cs typeface="Times New Roman" pitchFamily="18" charset="0"/>
              </a:rPr>
              <a:t>canonical orientation</a:t>
            </a:r>
            <a:endParaRPr kumimoji="0" lang="ru-RU" sz="24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sp>
        <p:nvSpPr>
          <p:cNvPr id="10" name="TextBox 9"/>
          <p:cNvSpPr txBox="1"/>
          <p:nvPr/>
        </p:nvSpPr>
        <p:spPr>
          <a:xfrm>
            <a:off x="0" y="6593765"/>
            <a:ext cx="8274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K. </a:t>
            </a:r>
            <a:r>
              <a:rPr kumimoji="0" lang="en-US" sz="1050" b="0" i="0" u="none" strike="noStrike" kern="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lstStyle/>
          <a:p>
            <a:pPr algn="ctr"/>
            <a:r>
              <a:rPr lang="en-US" dirty="0"/>
              <a:t>Making descriptor rotation invariant</a:t>
            </a:r>
          </a:p>
        </p:txBody>
      </p:sp>
    </p:spTree>
    <p:extLst>
      <p:ext uri="{BB962C8B-B14F-4D97-AF65-F5344CB8AC3E}">
        <p14:creationId xmlns:p14="http://schemas.microsoft.com/office/powerpoint/2010/main" val="1685450319"/>
      </p:ext>
    </p:extLst>
  </p:cSld>
  <p:clrMapOvr>
    <a:overrideClrMapping bg1="lt1" tx1="dk1" bg2="lt2" tx2="dk2" accent1="accent1" accent2="accent2" accent3="accent3" accent4="accent4" accent5="accent5" accent6="accent6" hlink="hlink" folHlink="folHlink"/>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SIFT is robust</a:t>
            </a:r>
          </a:p>
        </p:txBody>
      </p:sp>
      <p:sp>
        <p:nvSpPr>
          <p:cNvPr id="3" name="Content Placeholder 2"/>
          <p:cNvSpPr>
            <a:spLocks noGrp="1"/>
          </p:cNvSpPr>
          <p:nvPr>
            <p:ph idx="1"/>
          </p:nvPr>
        </p:nvSpPr>
        <p:spPr/>
        <p:txBody>
          <a:bodyPr>
            <a:normAutofit/>
          </a:bodyPr>
          <a:lstStyle/>
          <a:p>
            <a:pPr eaLnBrk="1" hangingPunct="1">
              <a:buFont typeface="Arial" pitchFamily="34" charset="0"/>
              <a:buChar char="•"/>
            </a:pPr>
            <a:r>
              <a:rPr lang="en-US" sz="2400" dirty="0"/>
              <a:t>Can handle changes in viewpoint</a:t>
            </a:r>
          </a:p>
          <a:p>
            <a:pPr lvl="1" eaLnBrk="1" hangingPunct="1">
              <a:buFont typeface="Arial" pitchFamily="34" charset="0"/>
              <a:buChar char="•"/>
            </a:pPr>
            <a:r>
              <a:rPr lang="en-US" sz="2000" dirty="0"/>
              <a:t>Up to about 60 degree out of plane rotation</a:t>
            </a:r>
          </a:p>
          <a:p>
            <a:pPr eaLnBrk="1" hangingPunct="1">
              <a:buFont typeface="Arial" pitchFamily="34" charset="0"/>
              <a:buChar char="•"/>
            </a:pPr>
            <a:r>
              <a:rPr lang="en-US" sz="2400" dirty="0"/>
              <a:t>Can handle significant changes in illumination</a:t>
            </a:r>
          </a:p>
          <a:p>
            <a:pPr lvl="1" eaLnBrk="1" hangingPunct="1">
              <a:buFont typeface="Arial" pitchFamily="34" charset="0"/>
              <a:buChar char="•"/>
            </a:pPr>
            <a:r>
              <a:rPr lang="en-US" sz="2000" dirty="0"/>
              <a:t>Sometimes even day vs. night (below)</a:t>
            </a:r>
          </a:p>
          <a:p>
            <a:pPr eaLnBrk="1" hangingPunct="1">
              <a:buFont typeface="Arial" pitchFamily="34" charset="0"/>
              <a:buChar char="•"/>
            </a:pPr>
            <a:r>
              <a:rPr lang="en-US" sz="2400" dirty="0"/>
              <a:t>Fast and efficient—can run in real time</a:t>
            </a:r>
          </a:p>
          <a:p>
            <a:pPr eaLnBrk="1" hangingPunct="1">
              <a:buFont typeface="Arial" pitchFamily="34" charset="0"/>
              <a:buChar char="•"/>
            </a:pPr>
            <a:endParaRPr lang="en-US" sz="2400" dirty="0"/>
          </a:p>
          <a:p>
            <a:pPr eaLnBrk="1" hangingPunct="1">
              <a:buFont typeface="Arial" pitchFamily="34" charset="0"/>
              <a:buChar char="•"/>
            </a:pPr>
            <a:r>
              <a:rPr lang="en-US" sz="2400" dirty="0"/>
              <a:t>Can be made to work without feature detection, resulting in “dense SIFT” (more points means robustness to occlusion)</a:t>
            </a:r>
          </a:p>
          <a:p>
            <a:pPr eaLnBrk="1" hangingPunct="1">
              <a:buFont typeface="Arial" pitchFamily="34" charset="0"/>
              <a:buChar char="•"/>
            </a:pPr>
            <a:endParaRPr lang="en-US" sz="2400" dirty="0"/>
          </a:p>
          <a:p>
            <a:pPr eaLnBrk="1" hangingPunct="1">
              <a:buFont typeface="Arial" pitchFamily="34" charset="0"/>
              <a:buChar char="•"/>
            </a:pPr>
            <a:r>
              <a:rPr lang="en-US" sz="2400" dirty="0"/>
              <a:t>One commonly used implementation</a:t>
            </a:r>
          </a:p>
          <a:p>
            <a:pPr lvl="1" eaLnBrk="1" hangingPunct="1">
              <a:buFont typeface="Arial" pitchFamily="34" charset="0"/>
              <a:buChar char="•"/>
            </a:pPr>
            <a:r>
              <a:rPr lang="en-US" sz="2000" dirty="0">
                <a:hlinkClick r:id="rId2"/>
              </a:rPr>
              <a:t>http://www.vlfeat.org/overview/sift.html</a:t>
            </a:r>
            <a:r>
              <a:rPr lang="en-US" sz="2000" dirty="0"/>
              <a:t> </a:t>
            </a:r>
          </a:p>
        </p:txBody>
      </p:sp>
      <p:sp>
        <p:nvSpPr>
          <p:cNvPr id="4" name="TextBox 3"/>
          <p:cNvSpPr txBox="1"/>
          <p:nvPr/>
        </p:nvSpPr>
        <p:spPr>
          <a:xfrm>
            <a:off x="0" y="6593765"/>
            <a:ext cx="136287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S. Seitz</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0572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Examples of using SIFT</a:t>
            </a:r>
          </a:p>
        </p:txBody>
      </p:sp>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82136" y="945015"/>
            <a:ext cx="4034785" cy="5702851"/>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5" name="Content Placeholder 4"/>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a:xfrm>
            <a:off x="4986338" y="851585"/>
            <a:ext cx="4157662" cy="5788025"/>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61899564"/>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a:t>Examples of using SIFT</a:t>
            </a:r>
          </a:p>
        </p:txBody>
      </p:sp>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85093" y="990600"/>
            <a:ext cx="6373813" cy="5135563"/>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57203312"/>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Examples of using SIFT</a:t>
            </a:r>
          </a:p>
        </p:txBody>
      </p:sp>
      <p:pic>
        <p:nvPicPr>
          <p:cNvPr id="4" name="Picture 2" descr="http://www.cs.washington.edu/homes/snavely/outgoing/test/1a.jpg"/>
          <p:cNvPicPr>
            <a:picLocks noChangeAspect="1" noChangeArrowheads="1"/>
          </p:cNvPicPr>
          <p:nvPr/>
        </p:nvPicPr>
        <p:blipFill>
          <a:blip r:embed="rId2" cstate="print"/>
          <a:srcRect/>
          <a:stretch>
            <a:fillRect/>
          </a:stretch>
        </p:blipFill>
        <p:spPr bwMode="auto">
          <a:xfrm>
            <a:off x="555570" y="2459043"/>
            <a:ext cx="3505248" cy="2627698"/>
          </a:xfrm>
          <a:prstGeom prst="rect">
            <a:avLst/>
          </a:prstGeom>
          <a:noFill/>
          <a:ln w="9525">
            <a:noFill/>
            <a:miter lim="800000"/>
            <a:headEnd/>
            <a:tailEnd/>
          </a:ln>
        </p:spPr>
      </p:pic>
      <p:pic>
        <p:nvPicPr>
          <p:cNvPr id="5" name="Picture 4" descr="http://www.cs.washington.edu/homes/snavely/outgoing/test/2a.jpg"/>
          <p:cNvPicPr>
            <a:picLocks noChangeAspect="1" noChangeArrowheads="1"/>
          </p:cNvPicPr>
          <p:nvPr/>
        </p:nvPicPr>
        <p:blipFill>
          <a:blip r:embed="rId3" cstate="print"/>
          <a:srcRect/>
          <a:stretch>
            <a:fillRect/>
          </a:stretch>
        </p:blipFill>
        <p:spPr bwMode="auto">
          <a:xfrm>
            <a:off x="5136234" y="2463993"/>
            <a:ext cx="3496584" cy="2622747"/>
          </a:xfrm>
          <a:prstGeom prst="rect">
            <a:avLst/>
          </a:prstGeom>
          <a:noFill/>
          <a:ln w="9525">
            <a:noFill/>
            <a:miter lim="800000"/>
            <a:headEnd/>
            <a:tailEnd/>
          </a:ln>
        </p:spPr>
      </p:pic>
      <p:sp>
        <p:nvSpPr>
          <p:cNvPr id="6" name="TextBox 5"/>
          <p:cNvSpPr txBox="1"/>
          <p:nvPr/>
        </p:nvSpPr>
        <p:spPr>
          <a:xfrm>
            <a:off x="0" y="6593765"/>
            <a:ext cx="12859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Images from S. Seitz</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331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Applications of local invariant features</a:t>
            </a:r>
          </a:p>
        </p:txBody>
      </p:sp>
      <p:sp>
        <p:nvSpPr>
          <p:cNvPr id="501763" name="Rectangle 3"/>
          <p:cNvSpPr>
            <a:spLocks noGrp="1" noChangeArrowheads="1"/>
          </p:cNvSpPr>
          <p:nvPr>
            <p:ph idx="1"/>
          </p:nvPr>
        </p:nvSpPr>
        <p:spPr/>
        <p:txBody>
          <a:bodyPr>
            <a:normAutofit/>
          </a:bodyPr>
          <a:lstStyle/>
          <a:p>
            <a:pPr>
              <a:lnSpc>
                <a:spcPct val="90000"/>
              </a:lnSpc>
            </a:pPr>
            <a:r>
              <a:rPr lang="en-US" sz="2800" dirty="0"/>
              <a:t>Object recognition</a:t>
            </a:r>
          </a:p>
          <a:p>
            <a:pPr>
              <a:lnSpc>
                <a:spcPct val="90000"/>
              </a:lnSpc>
            </a:pPr>
            <a:r>
              <a:rPr lang="en-US" sz="2800" dirty="0"/>
              <a:t>Indexing and retrieval</a:t>
            </a:r>
          </a:p>
          <a:p>
            <a:pPr>
              <a:lnSpc>
                <a:spcPct val="90000"/>
              </a:lnSpc>
            </a:pPr>
            <a:r>
              <a:rPr lang="en-US" sz="2800" dirty="0"/>
              <a:t>Robot navigation</a:t>
            </a:r>
          </a:p>
          <a:p>
            <a:pPr>
              <a:lnSpc>
                <a:spcPct val="90000"/>
              </a:lnSpc>
            </a:pPr>
            <a:r>
              <a:rPr lang="en-US" sz="2800" dirty="0"/>
              <a:t>3D reconstruction </a:t>
            </a:r>
          </a:p>
          <a:p>
            <a:pPr>
              <a:lnSpc>
                <a:spcPct val="90000"/>
              </a:lnSpc>
            </a:pPr>
            <a:r>
              <a:rPr lang="en-US" sz="2800" dirty="0"/>
              <a:t>Motion tracking</a:t>
            </a:r>
          </a:p>
          <a:p>
            <a:pPr>
              <a:lnSpc>
                <a:spcPct val="90000"/>
              </a:lnSpc>
            </a:pPr>
            <a:r>
              <a:rPr lang="en-US" sz="2800" dirty="0"/>
              <a:t>Image alignment</a:t>
            </a:r>
          </a:p>
          <a:p>
            <a:pPr>
              <a:lnSpc>
                <a:spcPct val="90000"/>
              </a:lnSpc>
            </a:pPr>
            <a:r>
              <a:rPr lang="en-US" sz="2800" dirty="0"/>
              <a:t>Panoramas and mosaics</a:t>
            </a:r>
          </a:p>
          <a:p>
            <a:pPr>
              <a:lnSpc>
                <a:spcPct val="90000"/>
              </a:lnSpc>
            </a:pPr>
            <a:r>
              <a:rPr lang="en-US" sz="2800" dirty="0"/>
              <a:t>…</a:t>
            </a:r>
          </a:p>
          <a:p>
            <a:pPr>
              <a:lnSpc>
                <a:spcPct val="90000"/>
              </a:lnSpc>
            </a:pPr>
            <a:endParaRPr lang="en-US" sz="2800" dirty="0"/>
          </a:p>
        </p:txBody>
      </p:sp>
      <p:sp>
        <p:nvSpPr>
          <p:cNvPr id="5" name="TextBox 4"/>
          <p:cNvSpPr txBox="1"/>
          <p:nvPr/>
        </p:nvSpPr>
        <p:spPr>
          <a:xfrm>
            <a:off x="0" y="6596742"/>
            <a:ext cx="3098800"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Adapted from K.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Grauman</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6" name="Group 5"/>
          <p:cNvGrpSpPr/>
          <p:nvPr/>
        </p:nvGrpSpPr>
        <p:grpSpPr>
          <a:xfrm>
            <a:off x="4860903" y="2884708"/>
            <a:ext cx="3889146" cy="3760568"/>
            <a:chOff x="1836414" y="1173162"/>
            <a:chExt cx="5359511" cy="5182324"/>
          </a:xfrm>
        </p:grpSpPr>
        <p:grpSp>
          <p:nvGrpSpPr>
            <p:cNvPr id="7" name="Group 11"/>
            <p:cNvGrpSpPr>
              <a:grpSpLocks/>
            </p:cNvGrpSpPr>
            <p:nvPr/>
          </p:nvGrpSpPr>
          <p:grpSpPr bwMode="auto">
            <a:xfrm>
              <a:off x="1905000" y="1173162"/>
              <a:ext cx="5257800" cy="4724400"/>
              <a:chOff x="1104" y="528"/>
              <a:chExt cx="3552" cy="3264"/>
            </a:xfrm>
          </p:grpSpPr>
          <p:graphicFrame>
            <p:nvGraphicFramePr>
              <p:cNvPr id="9" name="Object 4"/>
              <p:cNvGraphicFramePr>
                <a:graphicFrameLocks noChangeAspect="1"/>
              </p:cNvGraphicFramePr>
              <p:nvPr/>
            </p:nvGraphicFramePr>
            <p:xfrm>
              <a:off x="1104" y="528"/>
              <a:ext cx="3552" cy="1281"/>
            </p:xfrm>
            <a:graphic>
              <a:graphicData uri="http://schemas.openxmlformats.org/presentationml/2006/ole">
                <mc:AlternateContent xmlns:mc="http://schemas.openxmlformats.org/markup-compatibility/2006">
                  <mc:Choice xmlns:v="urn:schemas-microsoft-com:vml" Requires="v">
                    <p:oleObj spid="_x0000_s37895" name="Bitmap Image" r:id="rId5" imgW="11447619" imgH="4123810" progId="PBrush">
                      <p:embed/>
                    </p:oleObj>
                  </mc:Choice>
                  <mc:Fallback>
                    <p:oleObj name="Bitmap Image" r:id="rId5" imgW="11447619" imgH="4123810" progId="PBrush">
                      <p:embed/>
                      <p:pic>
                        <p:nvPicPr>
                          <p:cNvPr id="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 y="528"/>
                            <a:ext cx="3552" cy="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p:cNvPicPr>
                <a:picLocks noChangeAspect="1" noChangeArrowheads="1"/>
              </p:cNvPicPr>
              <p:nvPr/>
            </p:nvPicPr>
            <p:blipFill>
              <a:blip r:embed="rId7" cstate="print"/>
              <a:srcRect/>
              <a:stretch>
                <a:fillRect/>
              </a:stretch>
            </p:blipFill>
            <p:spPr bwMode="auto">
              <a:xfrm>
                <a:off x="1104" y="1824"/>
                <a:ext cx="3552" cy="951"/>
              </a:xfrm>
              <a:prstGeom prst="rect">
                <a:avLst/>
              </a:prstGeom>
              <a:noFill/>
              <a:ln w="9525" algn="ctr">
                <a:noFill/>
                <a:miter lim="800000"/>
                <a:headEnd/>
                <a:tailEnd/>
              </a:ln>
            </p:spPr>
          </p:pic>
          <p:pic>
            <p:nvPicPr>
              <p:cNvPr id="11" name="Picture 10"/>
              <p:cNvPicPr>
                <a:picLocks noChangeAspect="1" noChangeArrowheads="1"/>
              </p:cNvPicPr>
              <p:nvPr/>
            </p:nvPicPr>
            <p:blipFill>
              <a:blip r:embed="rId8" cstate="print"/>
              <a:srcRect/>
              <a:stretch>
                <a:fillRect/>
              </a:stretch>
            </p:blipFill>
            <p:spPr bwMode="auto">
              <a:xfrm>
                <a:off x="1104" y="2805"/>
                <a:ext cx="3552" cy="987"/>
              </a:xfrm>
              <a:prstGeom prst="rect">
                <a:avLst/>
              </a:prstGeom>
              <a:noFill/>
              <a:ln w="9525" algn="ctr">
                <a:noFill/>
                <a:miter lim="800000"/>
                <a:headEnd/>
                <a:tailEnd/>
              </a:ln>
            </p:spPr>
          </p:pic>
        </p:grpSp>
        <p:sp>
          <p:nvSpPr>
            <p:cNvPr id="8" name="Rectangle 8"/>
            <p:cNvSpPr>
              <a:spLocks noChangeArrowheads="1"/>
            </p:cNvSpPr>
            <p:nvPr/>
          </p:nvSpPr>
          <p:spPr bwMode="auto">
            <a:xfrm>
              <a:off x="1836414" y="5973762"/>
              <a:ext cx="5359511" cy="38172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
                  <a:srgbClr val="BBE0E3"/>
                </a:buClr>
                <a:buSzPct val="65000"/>
                <a:buFont typeface="Wingdings" pitchFamily="2" charset="2"/>
                <a:buNone/>
                <a:tabLst/>
                <a:defRPr/>
              </a:pPr>
              <a:r>
                <a:rPr kumimoji="0" lang="en-US" altLang="ko-KR" sz="1200" b="0" i="0" u="none" strike="noStrike" kern="1200" cap="none" spc="0" normalizeH="0" baseline="0" noProof="0" dirty="0">
                  <a:ln>
                    <a:noFill/>
                  </a:ln>
                  <a:solidFill>
                    <a:srgbClr val="000000"/>
                  </a:solidFill>
                  <a:effectLst/>
                  <a:uLnTx/>
                  <a:uFillTx/>
                  <a:latin typeface="Calibri"/>
                  <a:ea typeface="Gulim"/>
                  <a:cs typeface="Gulim"/>
                  <a:hlinkClick r:id="rId9"/>
                </a:rPr>
                <a:t>http://www.cs.ubc.ca/~mbrown/autostitch/autostitch.html</a:t>
              </a:r>
              <a:endParaRPr kumimoji="0" lang="en-US" altLang="ko-KR" sz="1200" b="0" i="0" u="none" strike="noStrike" kern="1200" cap="none" spc="0" normalizeH="0" baseline="0" noProof="0" dirty="0">
                <a:ln>
                  <a:noFill/>
                </a:ln>
                <a:solidFill>
                  <a:srgbClr val="000000"/>
                </a:solidFill>
                <a:effectLst/>
                <a:uLnTx/>
                <a:uFillTx/>
                <a:latin typeface="Calibri"/>
                <a:ea typeface="Gulim"/>
                <a:cs typeface="Gulim"/>
              </a:endParaRPr>
            </a:p>
          </p:txBody>
        </p:sp>
      </p:grpSp>
    </p:spTree>
    <p:extLst>
      <p:ext uri="{BB962C8B-B14F-4D97-AF65-F5344CB8AC3E}">
        <p14:creationId xmlns:p14="http://schemas.microsoft.com/office/powerpoint/2010/main" val="1522632308"/>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Blob detection</a:t>
            </a:r>
          </a:p>
          <a:p>
            <a:r>
              <a:rPr lang="en-US" dirty="0"/>
              <a:t>Feature description (of detected features)</a:t>
            </a:r>
          </a:p>
          <a:p>
            <a:r>
              <a:rPr lang="en-US" dirty="0"/>
              <a:t>Matching features across images</a:t>
            </a:r>
          </a:p>
          <a:p>
            <a:pPr marL="0" indent="0">
              <a:buNone/>
            </a:pPr>
            <a:endParaRPr lang="en-US" dirty="0"/>
          </a:p>
        </p:txBody>
      </p:sp>
      <p:sp>
        <p:nvSpPr>
          <p:cNvPr id="4" name="Rectangle 3"/>
          <p:cNvSpPr/>
          <p:nvPr/>
        </p:nvSpPr>
        <p:spPr>
          <a:xfrm>
            <a:off x="251791" y="3813308"/>
            <a:ext cx="8600661" cy="5996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6587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Interest(</a:t>
            </a:r>
            <a:r>
              <a:rPr lang="en-US" dirty="0" err="1"/>
              <a:t>ing</a:t>
            </a:r>
            <a:r>
              <a:rPr lang="en-US" dirty="0"/>
              <a:t>) points</a:t>
            </a:r>
          </a:p>
        </p:txBody>
      </p:sp>
      <p:sp>
        <p:nvSpPr>
          <p:cNvPr id="3" name="Content Placeholder 2"/>
          <p:cNvSpPr>
            <a:spLocks noGrp="1"/>
          </p:cNvSpPr>
          <p:nvPr>
            <p:ph idx="1"/>
          </p:nvPr>
        </p:nvSpPr>
        <p:spPr>
          <a:xfrm>
            <a:off x="457200" y="990600"/>
            <a:ext cx="7543800" cy="5573078"/>
          </a:xfrm>
        </p:spPr>
        <p:txBody>
          <a:bodyPr>
            <a:normAutofit/>
          </a:bodyPr>
          <a:lstStyle/>
          <a:p>
            <a:r>
              <a:rPr lang="en-US" dirty="0"/>
              <a:t>Note: “interest points” = “</a:t>
            </a:r>
            <a:r>
              <a:rPr lang="en-US" dirty="0" err="1"/>
              <a:t>keypoints</a:t>
            </a:r>
            <a:r>
              <a:rPr lang="en-US" dirty="0"/>
              <a:t>”, also sometimes called “features”</a:t>
            </a:r>
          </a:p>
          <a:p>
            <a:endParaRPr lang="en-US" dirty="0"/>
          </a:p>
          <a:p>
            <a:r>
              <a:rPr lang="en-US" dirty="0"/>
              <a:t>Many applications</a:t>
            </a:r>
          </a:p>
          <a:p>
            <a:pPr lvl="1"/>
            <a:r>
              <a:rPr lang="en-US" dirty="0"/>
              <a:t>Image search: which points would allow us to match images between query and database?</a:t>
            </a:r>
          </a:p>
          <a:p>
            <a:pPr lvl="1"/>
            <a:r>
              <a:rPr lang="en-US" dirty="0"/>
              <a:t>Recognition: which patches are likely to tell us something about the object category?</a:t>
            </a:r>
          </a:p>
          <a:p>
            <a:pPr lvl="1"/>
            <a:r>
              <a:rPr lang="en-US" dirty="0"/>
              <a:t>3D reconstruction: how to find correspondences across different views?</a:t>
            </a:r>
          </a:p>
          <a:p>
            <a:pPr lvl="1"/>
            <a:r>
              <a:rPr lang="en-US" dirty="0"/>
              <a:t>Tracking: which points are good to track?</a:t>
            </a:r>
          </a:p>
          <a:p>
            <a:endParaRPr lang="en-US" dirty="0"/>
          </a:p>
          <a:p>
            <a:endParaRPr lang="en-US" dirty="0"/>
          </a:p>
          <a:p>
            <a:endParaRPr lang="en-US" dirty="0"/>
          </a:p>
        </p:txBody>
      </p:sp>
      <p:sp>
        <p:nvSpPr>
          <p:cNvPr id="4" name="TextBox 3"/>
          <p:cNvSpPr txBox="1"/>
          <p:nvPr/>
        </p:nvSpPr>
        <p:spPr>
          <a:xfrm>
            <a:off x="0" y="6596390"/>
            <a:ext cx="148470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a:t>
            </a:r>
            <a:r>
              <a:rPr kumimoji="0" lang="en-US" sz="1050" b="0" i="0" u="none" strike="noStrike" kern="0" cap="none" spc="0" normalizeH="0" noProof="0" dirty="0">
                <a:ln>
                  <a:noFill/>
                </a:ln>
                <a:solidFill>
                  <a:prstClr val="black"/>
                </a:solidFill>
                <a:effectLst/>
                <a:uLnTx/>
                <a:uFillTx/>
              </a:rPr>
              <a:t> from </a:t>
            </a: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71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76200"/>
            <a:ext cx="8229600" cy="1143000"/>
          </a:xfrm>
        </p:spPr>
        <p:txBody>
          <a:bodyPr/>
          <a:lstStyle/>
          <a:p>
            <a:r>
              <a:rPr lang="en-US"/>
              <a:t>Matching local features</a:t>
            </a:r>
          </a:p>
        </p:txBody>
      </p:sp>
      <p:pic>
        <p:nvPicPr>
          <p:cNvPr id="48131" name="Content Placeholder 3" descr="building2.jpg"/>
          <p:cNvPicPr>
            <a:picLocks noGrp="1" noChangeAspect="1"/>
          </p:cNvPicPr>
          <p:nvPr>
            <p:ph idx="1"/>
          </p:nvPr>
        </p:nvPicPr>
        <p:blipFill>
          <a:blip r:embed="rId3" cstate="print"/>
          <a:srcRect/>
          <a:stretch>
            <a:fillRect/>
          </a:stretch>
        </p:blipFill>
        <p:spPr>
          <a:xfrm>
            <a:off x="457200" y="1325563"/>
            <a:ext cx="4064000" cy="3048000"/>
          </a:xfrm>
        </p:spPr>
      </p:pic>
      <p:pic>
        <p:nvPicPr>
          <p:cNvPr id="48132" name="Picture 4" descr="building1.jpg"/>
          <p:cNvPicPr>
            <a:picLocks noChangeAspect="1"/>
          </p:cNvPicPr>
          <p:nvPr/>
        </p:nvPicPr>
        <p:blipFill>
          <a:blip r:embed="rId4" cstate="print"/>
          <a:srcRect/>
          <a:stretch>
            <a:fillRect/>
          </a:stretch>
        </p:blipFill>
        <p:spPr bwMode="auto">
          <a:xfrm>
            <a:off x="4800600" y="1249363"/>
            <a:ext cx="4105275" cy="3079750"/>
          </a:xfrm>
          <a:prstGeom prst="rect">
            <a:avLst/>
          </a:prstGeom>
          <a:noFill/>
          <a:ln w="9525">
            <a:noFill/>
            <a:miter lim="800000"/>
            <a:headEnd/>
            <a:tailEnd/>
          </a:ln>
        </p:spPr>
      </p:pic>
      <p:pic>
        <p:nvPicPr>
          <p:cNvPr id="48133" name="Picture 5" descr="building2_siftpatches.jpg"/>
          <p:cNvPicPr>
            <a:picLocks noChangeAspect="1"/>
          </p:cNvPicPr>
          <p:nvPr/>
        </p:nvPicPr>
        <p:blipFill>
          <a:blip r:embed="rId5" cstate="print"/>
          <a:srcRect l="9975" t="5734" r="10223" b="8244"/>
          <a:stretch>
            <a:fillRect/>
          </a:stretch>
        </p:blipFill>
        <p:spPr bwMode="auto">
          <a:xfrm>
            <a:off x="4800600" y="1344613"/>
            <a:ext cx="4038600" cy="3028950"/>
          </a:xfrm>
          <a:prstGeom prst="rect">
            <a:avLst/>
          </a:prstGeom>
          <a:noFill/>
          <a:ln w="9525">
            <a:noFill/>
            <a:miter lim="800000"/>
            <a:headEnd/>
            <a:tailEnd/>
          </a:ln>
        </p:spPr>
      </p:pic>
      <p:pic>
        <p:nvPicPr>
          <p:cNvPr id="48134" name="Picture 6" descr="building1_siftpatches.jpg"/>
          <p:cNvPicPr>
            <a:picLocks noChangeAspect="1"/>
          </p:cNvPicPr>
          <p:nvPr/>
        </p:nvPicPr>
        <p:blipFill>
          <a:blip r:embed="rId6" cstate="print"/>
          <a:srcRect l="9975" t="3943" r="10223" b="8601"/>
          <a:stretch>
            <a:fillRect/>
          </a:stretch>
        </p:blipFill>
        <p:spPr bwMode="auto">
          <a:xfrm>
            <a:off x="457200" y="1325563"/>
            <a:ext cx="4038600" cy="3079750"/>
          </a:xfrm>
          <a:prstGeom prst="rect">
            <a:avLst/>
          </a:prstGeom>
          <a:noFill/>
          <a:ln w="9525">
            <a:noFill/>
            <a:miter lim="800000"/>
            <a:headEnd/>
            <a:tailEnd/>
          </a:ln>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p:spPr>
      </p:cxnSp>
      <p:sp>
        <p:nvSpPr>
          <p:cNvPr id="21" name="TextBox 20"/>
          <p:cNvSpPr txBox="1">
            <a:spLocks noChangeArrowheads="1"/>
          </p:cNvSpPr>
          <p:nvPr/>
        </p:nvSpPr>
        <p:spPr bwMode="auto">
          <a:xfrm>
            <a:off x="3733800" y="1684338"/>
            <a:ext cx="914400" cy="7080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itchFamily="34" charset="0"/>
                <a:ea typeface="+mn-ea"/>
                <a:cs typeface="+mn-cs"/>
              </a:rPr>
              <a:t>?</a:t>
            </a:r>
          </a:p>
        </p:txBody>
      </p:sp>
      <p:sp>
        <p:nvSpPr>
          <p:cNvPr id="22" name="TextBox 21"/>
          <p:cNvSpPr txBox="1">
            <a:spLocks noChangeArrowheads="1"/>
          </p:cNvSpPr>
          <p:nvPr/>
        </p:nvSpPr>
        <p:spPr bwMode="auto">
          <a:xfrm>
            <a:off x="457201" y="4754563"/>
            <a:ext cx="8448674" cy="1823576"/>
          </a:xfrm>
          <a:prstGeom prst="rect">
            <a:avLst/>
          </a:prstGeom>
          <a:noFill/>
          <a:ln w="9525">
            <a:noFill/>
            <a:miter lim="800000"/>
            <a:headEnd/>
            <a:tailEnd/>
          </a:ln>
        </p:spPr>
        <p:txBody>
          <a:bodyPr wrap="square">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To generate </a:t>
            </a:r>
            <a:r>
              <a:rPr kumimoji="0" lang="en-US" sz="2150" b="1" i="0" u="none" strike="noStrike" kern="1200" cap="none" spc="0" normalizeH="0" baseline="0" noProof="0" dirty="0">
                <a:ln>
                  <a:noFill/>
                </a:ln>
                <a:solidFill>
                  <a:srgbClr val="000000"/>
                </a:solidFill>
                <a:effectLst/>
                <a:uLnTx/>
                <a:uFillTx/>
                <a:latin typeface="Arial" pitchFamily="34" charset="0"/>
                <a:ea typeface="+mn-ea"/>
                <a:cs typeface="+mn-cs"/>
              </a:rPr>
              <a:t>candidate matches</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find patches that have the most similar appearance (e.g., lowest feature Euclidean distance)</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Simplest approach: compare query to all other features, take the closest (or closest k, or within a </a:t>
            </a:r>
            <a:r>
              <a:rPr kumimoji="0" lang="en-US" sz="2150" b="0" i="0" u="none" strike="noStrike" kern="1200" cap="none" spc="0" normalizeH="0" baseline="0" noProof="0" dirty="0" err="1">
                <a:ln>
                  <a:noFill/>
                </a:ln>
                <a:solidFill>
                  <a:srgbClr val="000000"/>
                </a:solidFill>
                <a:effectLst/>
                <a:uLnTx/>
                <a:uFillTx/>
                <a:latin typeface="Arial" pitchFamily="34" charset="0"/>
                <a:ea typeface="+mn-ea"/>
                <a:cs typeface="+mn-cs"/>
              </a:rPr>
              <a:t>thresholded</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distance) as matches</a:t>
            </a:r>
          </a:p>
        </p:txBody>
      </p:sp>
      <p:sp>
        <p:nvSpPr>
          <p:cNvPr id="48141" name="TextBox 22"/>
          <p:cNvSpPr txBox="1">
            <a:spLocks noChangeArrowheads="1"/>
          </p:cNvSpPr>
          <p:nvPr/>
        </p:nvSpPr>
        <p:spPr bwMode="auto">
          <a:xfrm>
            <a:off x="1981200" y="4384675"/>
            <a:ext cx="1524000" cy="3698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1</a:t>
            </a:r>
          </a:p>
        </p:txBody>
      </p:sp>
      <p:sp>
        <p:nvSpPr>
          <p:cNvPr id="48142" name="TextBox 23"/>
          <p:cNvSpPr txBox="1">
            <a:spLocks noChangeArrowheads="1"/>
          </p:cNvSpPr>
          <p:nvPr/>
        </p:nvSpPr>
        <p:spPr bwMode="auto">
          <a:xfrm>
            <a:off x="6400800" y="4373563"/>
            <a:ext cx="15240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2</a:t>
            </a:r>
          </a:p>
        </p:txBody>
      </p:sp>
      <p:sp>
        <p:nvSpPr>
          <p:cNvPr id="17" name="TextBox 16"/>
          <p:cNvSpPr txBox="1"/>
          <p:nvPr/>
        </p:nvSpPr>
        <p:spPr>
          <a:xfrm>
            <a:off x="0" y="6596742"/>
            <a:ext cx="1981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58839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76200"/>
            <a:ext cx="8229600" cy="1143000"/>
          </a:xfrm>
        </p:spPr>
        <p:txBody>
          <a:bodyPr/>
          <a:lstStyle/>
          <a:p>
            <a:r>
              <a:rPr lang="en-US" dirty="0"/>
              <a:t>Robust matching</a:t>
            </a:r>
          </a:p>
        </p:txBody>
      </p:sp>
      <p:pic>
        <p:nvPicPr>
          <p:cNvPr id="50179" name="Content Placeholder 3" descr="building2.jpg"/>
          <p:cNvPicPr>
            <a:picLocks noGrp="1" noChangeAspect="1"/>
          </p:cNvPicPr>
          <p:nvPr>
            <p:ph idx="1"/>
          </p:nvPr>
        </p:nvPicPr>
        <p:blipFill>
          <a:blip r:embed="rId4" cstate="print"/>
          <a:srcRect/>
          <a:stretch>
            <a:fillRect/>
          </a:stretch>
        </p:blipFill>
        <p:spPr>
          <a:xfrm>
            <a:off x="457200" y="1325563"/>
            <a:ext cx="4064000" cy="3048000"/>
          </a:xfrm>
        </p:spPr>
      </p:pic>
      <p:pic>
        <p:nvPicPr>
          <p:cNvPr id="50180" name="Picture 4" descr="building1.jpg"/>
          <p:cNvPicPr>
            <a:picLocks noChangeAspect="1"/>
          </p:cNvPicPr>
          <p:nvPr/>
        </p:nvPicPr>
        <p:blipFill>
          <a:blip r:embed="rId5" cstate="print"/>
          <a:srcRect/>
          <a:stretch>
            <a:fillRect/>
          </a:stretch>
        </p:blipFill>
        <p:spPr bwMode="auto">
          <a:xfrm>
            <a:off x="4800600" y="1249363"/>
            <a:ext cx="4105275" cy="3079750"/>
          </a:xfrm>
          <a:prstGeom prst="rect">
            <a:avLst/>
          </a:prstGeom>
          <a:noFill/>
          <a:ln w="9525">
            <a:noFill/>
            <a:miter lim="800000"/>
            <a:headEnd/>
            <a:tailEnd/>
          </a:ln>
        </p:spPr>
      </p:pic>
      <p:pic>
        <p:nvPicPr>
          <p:cNvPr id="50181" name="Picture 5" descr="building2_siftpatches.jpg"/>
          <p:cNvPicPr>
            <a:picLocks noChangeAspect="1"/>
          </p:cNvPicPr>
          <p:nvPr/>
        </p:nvPicPr>
        <p:blipFill>
          <a:blip r:embed="rId6" cstate="print"/>
          <a:srcRect l="9975" t="5734" r="10223" b="8244"/>
          <a:stretch>
            <a:fillRect/>
          </a:stretch>
        </p:blipFill>
        <p:spPr bwMode="auto">
          <a:xfrm>
            <a:off x="4800600" y="1344613"/>
            <a:ext cx="4038600" cy="3028950"/>
          </a:xfrm>
          <a:prstGeom prst="rect">
            <a:avLst/>
          </a:prstGeom>
          <a:noFill/>
          <a:ln w="9525">
            <a:noFill/>
            <a:miter lim="800000"/>
            <a:headEnd/>
            <a:tailEnd/>
          </a:ln>
        </p:spPr>
      </p:pic>
      <p:pic>
        <p:nvPicPr>
          <p:cNvPr id="50182" name="Picture 6" descr="building1_siftpatches.jpg"/>
          <p:cNvPicPr>
            <a:picLocks noChangeAspect="1"/>
          </p:cNvPicPr>
          <p:nvPr/>
        </p:nvPicPr>
        <p:blipFill>
          <a:blip r:embed="rId7" cstate="print"/>
          <a:srcRect l="9975" t="3943" r="10223" b="8601"/>
          <a:stretch>
            <a:fillRect/>
          </a:stretch>
        </p:blipFill>
        <p:spPr bwMode="auto">
          <a:xfrm>
            <a:off x="457200" y="1325563"/>
            <a:ext cx="4038600" cy="3079750"/>
          </a:xfrm>
          <a:prstGeom prst="rect">
            <a:avLst/>
          </a:prstGeom>
          <a:noFill/>
          <a:ln w="9525">
            <a:noFill/>
            <a:miter lim="800000"/>
            <a:headEnd/>
            <a:tailEnd/>
          </a:ln>
        </p:spPr>
      </p:pic>
      <p:sp>
        <p:nvSpPr>
          <p:cNvPr id="8" name="Rectangle 7"/>
          <p:cNvSpPr>
            <a:spLocks noChangeArrowheads="1"/>
          </p:cNvSpPr>
          <p:nvPr/>
        </p:nvSpPr>
        <p:spPr bwMode="auto">
          <a:xfrm rot="-297055">
            <a:off x="2346325" y="3222625"/>
            <a:ext cx="377825" cy="449263"/>
          </a:xfrm>
          <a:prstGeom prst="rect">
            <a:avLst/>
          </a:prstGeom>
          <a:noFill/>
          <a:ln w="57150" algn="ctr">
            <a:solidFill>
              <a:srgbClr val="FFC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 name="TextBox 21"/>
          <p:cNvSpPr txBox="1">
            <a:spLocks noChangeArrowheads="1"/>
          </p:cNvSpPr>
          <p:nvPr/>
        </p:nvSpPr>
        <p:spPr bwMode="auto">
          <a:xfrm>
            <a:off x="685800" y="4754563"/>
            <a:ext cx="8001000" cy="2385268"/>
          </a:xfrm>
          <a:prstGeom prst="rect">
            <a:avLst/>
          </a:prstGeom>
          <a:noFill/>
          <a:ln w="9525">
            <a:noFill/>
            <a:miter lim="800000"/>
            <a:headEnd/>
            <a:tailEnd/>
          </a:ln>
        </p:spPr>
        <p:txBody>
          <a:bodyPr>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At what Euclidean distance value do we have a good match?</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To add robustness to matching, can consider </a:t>
            </a:r>
            <a:r>
              <a:rPr kumimoji="0" lang="en-US" sz="2150" b="1" i="0" u="none" strike="noStrike" kern="1200" cap="none" spc="0" normalizeH="0" baseline="0" noProof="0" dirty="0">
                <a:ln>
                  <a:noFill/>
                </a:ln>
                <a:solidFill>
                  <a:srgbClr val="000000"/>
                </a:solidFill>
                <a:effectLst/>
                <a:uLnTx/>
                <a:uFillTx/>
                <a:latin typeface="Arial" pitchFamily="34" charset="0"/>
                <a:ea typeface="+mn-ea"/>
                <a:cs typeface="+mn-cs"/>
              </a:rPr>
              <a:t>ratio</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distance of query to best match  / distance to second best match</a:t>
            </a:r>
          </a:p>
          <a:p>
            <a:pPr marL="800100" marR="0" lvl="1"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If low, first match looks good</a:t>
            </a:r>
          </a:p>
          <a:p>
            <a:pPr marL="800100" marR="0" lvl="1"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If high, could be ambiguous match</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0185" name="TextBox 22"/>
          <p:cNvSpPr txBox="1">
            <a:spLocks noChangeArrowheads="1"/>
          </p:cNvSpPr>
          <p:nvPr/>
        </p:nvSpPr>
        <p:spPr bwMode="auto">
          <a:xfrm>
            <a:off x="1981200" y="4384675"/>
            <a:ext cx="1524000" cy="3698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1</a:t>
            </a:r>
          </a:p>
        </p:txBody>
      </p:sp>
      <p:sp>
        <p:nvSpPr>
          <p:cNvPr id="50186" name="TextBox 23"/>
          <p:cNvSpPr txBox="1">
            <a:spLocks noChangeArrowheads="1"/>
          </p:cNvSpPr>
          <p:nvPr/>
        </p:nvSpPr>
        <p:spPr bwMode="auto">
          <a:xfrm>
            <a:off x="6400800" y="4373563"/>
            <a:ext cx="15240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2</a:t>
            </a:r>
          </a:p>
        </p:txBody>
      </p:sp>
      <p:sp>
        <p:nvSpPr>
          <p:cNvPr id="12" name="TextBox 11"/>
          <p:cNvSpPr txBox="1">
            <a:spLocks noChangeArrowheads="1"/>
          </p:cNvSpPr>
          <p:nvPr/>
        </p:nvSpPr>
        <p:spPr bwMode="auto">
          <a:xfrm>
            <a:off x="54864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3" name="TextBox 12"/>
          <p:cNvSpPr txBox="1">
            <a:spLocks noChangeArrowheads="1"/>
          </p:cNvSpPr>
          <p:nvPr/>
        </p:nvSpPr>
        <p:spPr bwMode="auto">
          <a:xfrm>
            <a:off x="59436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4" name="TextBox 13"/>
          <p:cNvSpPr txBox="1">
            <a:spLocks noChangeArrowheads="1"/>
          </p:cNvSpPr>
          <p:nvPr/>
        </p:nvSpPr>
        <p:spPr bwMode="auto">
          <a:xfrm>
            <a:off x="64008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5" name="TextBox 14"/>
          <p:cNvSpPr txBox="1">
            <a:spLocks noChangeArrowheads="1"/>
          </p:cNvSpPr>
          <p:nvPr/>
        </p:nvSpPr>
        <p:spPr bwMode="auto">
          <a:xfrm>
            <a:off x="68580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7" name="TextBox 16"/>
          <p:cNvSpPr txBox="1"/>
          <p:nvPr/>
        </p:nvSpPr>
        <p:spPr>
          <a:xfrm>
            <a:off x="0" y="6596742"/>
            <a:ext cx="1981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53508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76200"/>
            <a:ext cx="8229600" cy="1143000"/>
          </a:xfrm>
        </p:spPr>
        <p:txBody>
          <a:bodyPr/>
          <a:lstStyle/>
          <a:p>
            <a:r>
              <a:rPr lang="en-US" dirty="0"/>
              <a:t>Matching SIFT descriptors</a:t>
            </a:r>
          </a:p>
        </p:txBody>
      </p:sp>
      <p:sp>
        <p:nvSpPr>
          <p:cNvPr id="63491" name="Content Placeholder 4"/>
          <p:cNvSpPr>
            <a:spLocks noGrp="1"/>
          </p:cNvSpPr>
          <p:nvPr>
            <p:ph idx="1"/>
          </p:nvPr>
        </p:nvSpPr>
        <p:spPr>
          <a:xfrm>
            <a:off x="457200" y="1182914"/>
            <a:ext cx="8229600" cy="4943249"/>
          </a:xfrm>
        </p:spPr>
        <p:txBody>
          <a:bodyPr/>
          <a:lstStyle/>
          <a:p>
            <a:r>
              <a:rPr lang="en-US" sz="2400" dirty="0"/>
              <a:t>Nearest neighbor (Euclidean distance)</a:t>
            </a:r>
          </a:p>
          <a:p>
            <a:r>
              <a:rPr lang="en-US" sz="2400" dirty="0"/>
              <a:t>Threshold ratio of 1</a:t>
            </a:r>
            <a:r>
              <a:rPr lang="en-US" sz="2400" baseline="30000" dirty="0"/>
              <a:t>st</a:t>
            </a:r>
            <a:r>
              <a:rPr lang="en-US" sz="2400" dirty="0"/>
              <a:t> nearest to 2</a:t>
            </a:r>
            <a:r>
              <a:rPr lang="en-US" sz="2400" baseline="30000" dirty="0"/>
              <a:t>nd</a:t>
            </a:r>
            <a:r>
              <a:rPr lang="en-US" sz="2400" dirty="0"/>
              <a:t> nearest descriptor</a:t>
            </a:r>
          </a:p>
        </p:txBody>
      </p:sp>
      <p:pic>
        <p:nvPicPr>
          <p:cNvPr id="63492" name="Picture 2"/>
          <p:cNvPicPr>
            <a:picLocks noChangeAspect="1" noChangeArrowheads="1"/>
          </p:cNvPicPr>
          <p:nvPr/>
        </p:nvPicPr>
        <p:blipFill>
          <a:blip r:embed="rId3" cstate="print"/>
          <a:srcRect/>
          <a:stretch>
            <a:fillRect/>
          </a:stretch>
        </p:blipFill>
        <p:spPr bwMode="auto">
          <a:xfrm>
            <a:off x="1748367" y="2365833"/>
            <a:ext cx="5647267" cy="4064000"/>
          </a:xfrm>
          <a:prstGeom prst="rect">
            <a:avLst/>
          </a:prstGeom>
          <a:noFill/>
          <a:ln w="9525">
            <a:noFill/>
            <a:miter lim="800000"/>
            <a:headEnd/>
            <a:tailEnd/>
          </a:ln>
        </p:spPr>
      </p:pic>
      <p:sp>
        <p:nvSpPr>
          <p:cNvPr id="63493" name="TextBox 5"/>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Lowe IJCV 2004</a:t>
            </a:r>
          </a:p>
        </p:txBody>
      </p:sp>
    </p:spTree>
    <p:extLst>
      <p:ext uri="{BB962C8B-B14F-4D97-AF65-F5344CB8AC3E}">
        <p14:creationId xmlns:p14="http://schemas.microsoft.com/office/powerpoint/2010/main" val="2463484531"/>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0160"/>
            <a:ext cx="8395252" cy="4525963"/>
          </a:xfrm>
        </p:spPr>
        <p:txBody>
          <a:bodyPr/>
          <a:lstStyle/>
          <a:p>
            <a:r>
              <a:rPr lang="en-US" sz="2800" dirty="0"/>
              <a:t>So far we discussed matching features across just two images</a:t>
            </a:r>
          </a:p>
          <a:p>
            <a:r>
              <a:rPr lang="en-US" sz="2800" dirty="0"/>
              <a:t>What if you wanted to match a query feature from one image, to features from all frames in a video? </a:t>
            </a:r>
          </a:p>
          <a:p>
            <a:r>
              <a:rPr lang="en-US" sz="2800" dirty="0"/>
              <a:t>Or an image to other images in a giant database?</a:t>
            </a:r>
          </a:p>
          <a:p>
            <a:r>
              <a:rPr lang="en-US" sz="2800" dirty="0"/>
              <a:t>With potentially thousands of features per image, and hundreds to millions of images to search, how to efficiently find those that are relevant to a new image?</a:t>
            </a:r>
          </a:p>
        </p:txBody>
      </p:sp>
      <p:sp>
        <p:nvSpPr>
          <p:cNvPr id="5"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Efficient matching</a:t>
            </a:r>
          </a:p>
        </p:txBody>
      </p:sp>
      <p:sp>
        <p:nvSpPr>
          <p:cNvPr id="6" name="TextBox 5"/>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Adapted from 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526696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Indexing local features: Setup</a:t>
            </a:r>
          </a:p>
        </p:txBody>
      </p:sp>
      <p:sp>
        <p:nvSpPr>
          <p:cNvPr id="60421" name="Content Placeholder 4"/>
          <p:cNvSpPr>
            <a:spLocks noGrp="1"/>
          </p:cNvSpPr>
          <p:nvPr>
            <p:ph idx="4294967295"/>
          </p:nvPr>
        </p:nvSpPr>
        <p:spPr>
          <a:xfrm>
            <a:off x="457200" y="1280160"/>
            <a:ext cx="8229600" cy="1312862"/>
          </a:xfrm>
        </p:spPr>
        <p:txBody>
          <a:bodyPr/>
          <a:lstStyle/>
          <a:p>
            <a:pPr eaLnBrk="1" hangingPunct="1"/>
            <a:r>
              <a:rPr lang="en-US" sz="2800" dirty="0">
                <a:latin typeface="Arial" pitchFamily="34" charset="0"/>
                <a:cs typeface="Arial" pitchFamily="34" charset="0"/>
              </a:rPr>
              <a:t>Each patch / region has a descriptor, which is a point in some high-dimensional feature space (e.g., SIFT)</a:t>
            </a:r>
          </a:p>
          <a:p>
            <a:pPr eaLnBrk="1" hangingPunct="1"/>
            <a:endParaRPr lang="en-US" sz="2800" dirty="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TextBox 42"/>
          <p:cNvSpPr txBox="1"/>
          <p:nvPr/>
        </p:nvSpPr>
        <p:spPr>
          <a:xfrm>
            <a:off x="963767" y="60270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Database images</a:t>
            </a:r>
          </a:p>
        </p:txBody>
      </p:sp>
    </p:spTree>
    <p:extLst>
      <p:ext uri="{BB962C8B-B14F-4D97-AF65-F5344CB8AC3E}">
        <p14:creationId xmlns:p14="http://schemas.microsoft.com/office/powerpoint/2010/main" val="81139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P spid="60419" grpId="0"/>
      <p:bldP spid="2"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3" grpId="0"/>
      <p:bldP spid="15" grpId="0" animBg="1"/>
      <p:bldP spid="57" grpId="0" animBg="1"/>
      <p:bldP spid="58" grpId="0" animBg="1"/>
      <p:bldP spid="59" grpId="0" animBg="1"/>
      <p:bldP spid="60" grpId="0" animBg="1"/>
      <p:bldP spid="61" grpId="0" animBg="1"/>
      <p:bldP spid="62" grpId="0" animBg="1"/>
      <p:bldP spid="63" grpId="0" animBg="1"/>
      <p:bldP spid="64" grpId="0" animBg="1"/>
      <p:bldP spid="65" grpId="0" animBg="1"/>
      <p:bldP spid="4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a:t>Indexing local features: Setup</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Trebuchet MS" pitchFamily="34" charset="0"/>
              <a:ea typeface="+mn-ea"/>
              <a:cs typeface="+mn-cs"/>
            </a:endParaRPr>
          </a:p>
        </p:txBody>
      </p:sp>
      <p:sp>
        <p:nvSpPr>
          <p:cNvPr id="761859" name="Content Placeholder 8"/>
          <p:cNvSpPr>
            <a:spLocks noGrp="1"/>
          </p:cNvSpPr>
          <p:nvPr>
            <p:ph idx="4294967295"/>
          </p:nvPr>
        </p:nvSpPr>
        <p:spPr>
          <a:xfrm>
            <a:off x="457200" y="1280160"/>
            <a:ext cx="8686800" cy="3733800"/>
          </a:xfrm>
        </p:spPr>
        <p:txBody>
          <a:bodyPr/>
          <a:lstStyle/>
          <a:p>
            <a:pPr eaLnBrk="1" hangingPunct="1"/>
            <a:r>
              <a:rPr lang="en-US" sz="2800" dirty="0"/>
              <a:t>When we see close points in feature space, we have similar descriptors, which indicates similar local content</a:t>
            </a: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Database images</a:t>
            </a:r>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Query image</a:t>
            </a:r>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TextBox 45"/>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159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lstStyle/>
          <a:p>
            <a:r>
              <a:rPr lang="en-US" dirty="0"/>
              <a:t>Indexing local features: </a:t>
            </a:r>
            <a:br>
              <a:rPr lang="en-US" dirty="0"/>
            </a:br>
            <a:r>
              <a:rPr lang="en-US" dirty="0"/>
              <a:t>Inverted file index</a:t>
            </a:r>
          </a:p>
        </p:txBody>
      </p:sp>
      <p:sp>
        <p:nvSpPr>
          <p:cNvPr id="64515" name="Content Placeholder 2"/>
          <p:cNvSpPr>
            <a:spLocks noGrp="1"/>
          </p:cNvSpPr>
          <p:nvPr>
            <p:ph idx="1"/>
          </p:nvPr>
        </p:nvSpPr>
        <p:spPr>
          <a:xfrm>
            <a:off x="5703888" y="1420813"/>
            <a:ext cx="3213100" cy="4525962"/>
          </a:xfrm>
        </p:spPr>
        <p:txBody>
          <a:bodyPr/>
          <a:lstStyle/>
          <a:p>
            <a:pPr eaLnBrk="1" hangingPunct="1">
              <a:spcAft>
                <a:spcPts val="600"/>
              </a:spcAft>
            </a:pPr>
            <a:r>
              <a:rPr lang="en-US" sz="2400" dirty="0"/>
              <a:t>For text documents, an efficient way to find all </a:t>
            </a:r>
            <a:r>
              <a:rPr lang="en-US" sz="2400" i="1" dirty="0">
                <a:solidFill>
                  <a:srgbClr val="004DBF"/>
                </a:solidFill>
              </a:rPr>
              <a:t>pages</a:t>
            </a:r>
            <a:r>
              <a:rPr lang="en-US" sz="2400" dirty="0"/>
              <a:t> on which a </a:t>
            </a:r>
            <a:r>
              <a:rPr lang="en-US" sz="2400" i="1" dirty="0">
                <a:solidFill>
                  <a:srgbClr val="7030A0"/>
                </a:solidFill>
              </a:rPr>
              <a:t>word</a:t>
            </a:r>
            <a:r>
              <a:rPr lang="en-US" sz="2400" dirty="0"/>
              <a:t> occurs is to use an index…</a:t>
            </a:r>
          </a:p>
          <a:p>
            <a:pPr eaLnBrk="1" hangingPunct="1">
              <a:spcAft>
                <a:spcPts val="600"/>
              </a:spcAft>
            </a:pPr>
            <a:r>
              <a:rPr lang="en-US" sz="2400" dirty="0"/>
              <a:t>We want to find all </a:t>
            </a:r>
            <a:r>
              <a:rPr lang="en-US" sz="2400" i="1" dirty="0">
                <a:solidFill>
                  <a:srgbClr val="004DBF"/>
                </a:solidFill>
              </a:rPr>
              <a:t>images</a:t>
            </a:r>
            <a:r>
              <a:rPr lang="en-US" sz="2400" dirty="0"/>
              <a:t> in which a </a:t>
            </a:r>
            <a:r>
              <a:rPr lang="en-US" sz="2400" i="1" dirty="0">
                <a:solidFill>
                  <a:srgbClr val="7030A0"/>
                </a:solidFill>
              </a:rPr>
              <a:t>feature</a:t>
            </a:r>
            <a:r>
              <a:rPr lang="en-US" sz="2400" dirty="0"/>
              <a:t> occurs.</a:t>
            </a:r>
          </a:p>
          <a:p>
            <a:pPr eaLnBrk="1" hangingPunct="1">
              <a:spcAft>
                <a:spcPts val="600"/>
              </a:spcAft>
            </a:pPr>
            <a:r>
              <a:rPr lang="en-US" sz="2400" dirty="0"/>
              <a:t>To use this idea, we’ll need to map our features to “visual words”.</a:t>
            </a:r>
          </a:p>
          <a:p>
            <a:endParaRPr lang="en-US" sz="2400" dirty="0"/>
          </a:p>
        </p:txBody>
      </p:sp>
      <p:pic>
        <p:nvPicPr>
          <p:cNvPr id="64516" name="Picture 4" descr="BookInde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85355" y="6608279"/>
            <a:ext cx="16117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149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dirty="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Extract some local features from a number of images …</a:t>
            </a:r>
          </a:p>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endPar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96" name="Picture 3" descr="115_1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rPr>
              <a:t>e.g., SIFT descriptor space: each point is 128-dimensional</a:t>
            </a:r>
          </a:p>
        </p:txBody>
      </p:sp>
      <p:sp>
        <p:nvSpPr>
          <p:cNvPr id="18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225213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set>
                                      <p:cBhvr override="childStyle">
                                        <p:cTn dur="1" fill="hold" display="0" masterRel="sameClick" afterEffect="1">
                                          <p:stCondLst>
                                            <p:cond evt="end" delay="0">
                                              <p:tn val="16"/>
                                            </p:cond>
                                          </p:stCondLst>
                                        </p:cTn>
                                        <p:tgtEl>
                                          <p:spTgt spid="6"/>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4"/>
                                        </p:tgtEl>
                                        <p:attrNameLst>
                                          <p:attrName>ppt_w</p:attrName>
                                        </p:attrNameLst>
                                      </p:cBhvr>
                                      <p:tavLst>
                                        <p:tav tm="0">
                                          <p:val>
                                            <p:strVal val="ppt_w"/>
                                          </p:val>
                                        </p:tav>
                                        <p:tav tm="100000">
                                          <p:val>
                                            <p:strVal val="ppt_w*0.05"/>
                                          </p:val>
                                        </p:tav>
                                      </p:tavLst>
                                    </p:anim>
                                    <p:anim calcmode="lin" valueType="num">
                                      <p:cBhvr>
                                        <p:cTn id="32" dur="500"/>
                                        <p:tgtEl>
                                          <p:spTgt spid="4"/>
                                        </p:tgtEl>
                                        <p:attrNameLst>
                                          <p:attrName>ppt_h</p:attrName>
                                        </p:attrNameLst>
                                      </p:cBhvr>
                                      <p:tavLst>
                                        <p:tav tm="0">
                                          <p:val>
                                            <p:strVal val="ppt_h"/>
                                          </p:val>
                                        </p:tav>
                                        <p:tav tm="100000">
                                          <p:val>
                                            <p:strVal val="ppt_h"/>
                                          </p:val>
                                        </p:tav>
                                      </p:tavLst>
                                    </p:anim>
                                    <p:anim calcmode="lin" valueType="num">
                                      <p:cBhvr>
                                        <p:cTn id="33" dur="500"/>
                                        <p:tgtEl>
                                          <p:spTgt spid="4"/>
                                        </p:tgtEl>
                                        <p:attrNameLst>
                                          <p:attrName>ppt_x</p:attrName>
                                        </p:attrNameLst>
                                      </p:cBhvr>
                                      <p:tavLst>
                                        <p:tav tm="0">
                                          <p:val>
                                            <p:strVal val="ppt_x"/>
                                          </p:val>
                                        </p:tav>
                                        <p:tav tm="100000">
                                          <p:val>
                                            <p:strVal val="ppt_x-.2"/>
                                          </p:val>
                                        </p:tav>
                                      </p:tavLst>
                                    </p:anim>
                                    <p:anim calcmode="lin" valueType="num">
                                      <p:cBhvr>
                                        <p:cTn id="34" dur="500"/>
                                        <p:tgtEl>
                                          <p:spTgt spid="4"/>
                                        </p:tgtEl>
                                        <p:attrNameLst>
                                          <p:attrName>ppt_y</p:attrName>
                                        </p:attrNameLst>
                                      </p:cBhvr>
                                      <p:tavLst>
                                        <p:tav tm="0">
                                          <p:val>
                                            <p:strVal val="ppt_y"/>
                                          </p:val>
                                        </p:tav>
                                        <p:tav tm="100000">
                                          <p:val>
                                            <p:strVal val="ppt_y"/>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a:latin typeface="Arial" pitchFamily="34" charset="0"/>
              <a:cs typeface="Arial" pitchFamily="34" charset="0"/>
            </a:endParaRPr>
          </a:p>
        </p:txBody>
      </p:sp>
      <p:pic>
        <p:nvPicPr>
          <p:cNvPr id="78" name="Picture 2" descr="115_1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4"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7592"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79"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407710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p:txBody>
          <a:bodyPr/>
          <a:lstStyle/>
          <a:p>
            <a:endParaRPr lang="en-US">
              <a:latin typeface="Arial" pitchFamily="34" charset="0"/>
              <a:cs typeface="Arial" pitchFamily="34" charset="0"/>
            </a:endParaRPr>
          </a:p>
        </p:txBody>
      </p:sp>
      <p:pic>
        <p:nvPicPr>
          <p:cNvPr id="124" name="Picture 2" descr="115_1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17" name="Group 65"/>
          <p:cNvGrpSpPr>
            <a:grpSpLocks/>
          </p:cNvGrpSpPr>
          <p:nvPr/>
        </p:nvGrpSpPr>
        <p:grpSpPr bwMode="auto">
          <a:xfrm>
            <a:off x="5562600" y="1806575"/>
            <a:ext cx="3011488" cy="2824163"/>
            <a:chOff x="3504" y="432"/>
            <a:chExt cx="1897" cy="1779"/>
          </a:xfrm>
        </p:grpSpPr>
        <p:grpSp>
          <p:nvGrpSpPr>
            <p:cNvPr id="68619"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20"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21"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12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1377159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Interest points</a:t>
            </a:r>
          </a:p>
        </p:txBody>
      </p:sp>
      <p:sp>
        <p:nvSpPr>
          <p:cNvPr id="3" name="Content Placeholder 2"/>
          <p:cNvSpPr>
            <a:spLocks noGrp="1"/>
          </p:cNvSpPr>
          <p:nvPr>
            <p:ph idx="1"/>
          </p:nvPr>
        </p:nvSpPr>
        <p:spPr>
          <a:xfrm>
            <a:off x="457199" y="990600"/>
            <a:ext cx="4343401" cy="5573078"/>
          </a:xfrm>
        </p:spPr>
        <p:txBody>
          <a:bodyPr>
            <a:normAutofit/>
          </a:bodyPr>
          <a:lstStyle/>
          <a:p>
            <a:r>
              <a:rPr lang="en-US" dirty="0"/>
              <a:t>Suppose you have to click on some point,  go away and come back after I deform the image, and click on the same points again.  </a:t>
            </a:r>
          </a:p>
          <a:p>
            <a:pPr lvl="1"/>
            <a:r>
              <a:rPr lang="en-US" dirty="0"/>
              <a:t>Which points would you choose?</a:t>
            </a:r>
          </a:p>
          <a:p>
            <a:endParaRPr lang="en-US" dirty="0"/>
          </a:p>
          <a:p>
            <a:endParaRPr lang="en-US" dirty="0"/>
          </a:p>
        </p:txBody>
      </p:sp>
      <p:pic>
        <p:nvPicPr>
          <p:cNvPr id="4" name="Picture 11"/>
          <p:cNvPicPr>
            <a:picLocks noChangeAspect="1" noChangeArrowheads="1"/>
          </p:cNvPicPr>
          <p:nvPr/>
        </p:nvPicPr>
        <p:blipFill>
          <a:blip r:embed="rId2" cstate="print"/>
          <a:srcRect/>
          <a:stretch>
            <a:fillRect/>
          </a:stretch>
        </p:blipFill>
        <p:spPr bwMode="auto">
          <a:xfrm>
            <a:off x="5336063" y="1223446"/>
            <a:ext cx="3191578" cy="2485309"/>
          </a:xfrm>
          <a:prstGeom prst="rect">
            <a:avLst/>
          </a:prstGeom>
          <a:noFill/>
          <a:ln w="12700" cap="sq">
            <a:solidFill>
              <a:srgbClr val="002060"/>
            </a:solidFill>
            <a:miter lim="800000"/>
            <a:headEnd type="none" w="sm" len="sm"/>
            <a:tailEnd type="none" w="sm" len="sm"/>
          </a:ln>
        </p:spPr>
      </p:pic>
      <p:pic>
        <p:nvPicPr>
          <p:cNvPr id="6" name="Picture 11"/>
          <p:cNvPicPr>
            <a:picLocks noChangeAspect="1" noChangeArrowheads="1"/>
          </p:cNvPicPr>
          <p:nvPr/>
        </p:nvPicPr>
        <p:blipFill>
          <a:blip r:embed="rId2" cstate="print"/>
          <a:srcRect/>
          <a:stretch>
            <a:fillRect/>
          </a:stretch>
        </p:blipFill>
        <p:spPr bwMode="auto">
          <a:xfrm rot="14825777">
            <a:off x="5189274" y="3888101"/>
            <a:ext cx="3546167" cy="2463560"/>
          </a:xfrm>
          <a:prstGeom prst="rect">
            <a:avLst/>
          </a:prstGeom>
          <a:noFill/>
          <a:ln w="12700" cap="sq">
            <a:solidFill>
              <a:srgbClr val="002060"/>
            </a:solidFill>
            <a:miter lim="800000"/>
            <a:headEnd type="none" w="sm" len="sm"/>
            <a:tailEnd type="none" w="sm" len="sm"/>
          </a:ln>
          <a:scene3d>
            <a:camera prst="orthographicFront">
              <a:rot lat="20783509" lon="19661947" rev="17225537"/>
            </a:camera>
            <a:lightRig rig="threePt" dir="t"/>
          </a:scene3d>
        </p:spPr>
      </p:pic>
      <p:sp>
        <p:nvSpPr>
          <p:cNvPr id="7" name="TextBox 6"/>
          <p:cNvSpPr txBox="1"/>
          <p:nvPr/>
        </p:nvSpPr>
        <p:spPr>
          <a:xfrm>
            <a:off x="6477000" y="838200"/>
            <a:ext cx="928459"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rPr>
              <a:t>original</a:t>
            </a:r>
          </a:p>
        </p:txBody>
      </p:sp>
      <p:sp>
        <p:nvSpPr>
          <p:cNvPr id="8" name="TextBox 7"/>
          <p:cNvSpPr txBox="1"/>
          <p:nvPr/>
        </p:nvSpPr>
        <p:spPr>
          <a:xfrm>
            <a:off x="4856490" y="4017801"/>
            <a:ext cx="1159292"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rPr>
              <a:t>deformed</a:t>
            </a:r>
          </a:p>
        </p:txBody>
      </p:sp>
      <p:sp>
        <p:nvSpPr>
          <p:cNvPr id="9" name="TextBox 8"/>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12650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2" descr="115_15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5"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0" name="Group 70"/>
          <p:cNvGrpSpPr>
            <a:grpSpLocks/>
          </p:cNvGrpSpPr>
          <p:nvPr/>
        </p:nvGrpSpPr>
        <p:grpSpPr bwMode="auto">
          <a:xfrm>
            <a:off x="5562600" y="1809750"/>
            <a:ext cx="3011488" cy="2824163"/>
            <a:chOff x="3504" y="432"/>
            <a:chExt cx="1897" cy="1779"/>
          </a:xfrm>
        </p:grpSpPr>
        <p:grpSp>
          <p:nvGrpSpPr>
            <p:cNvPr id="69642"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3" name="Group 92"/>
            <p:cNvGrpSpPr>
              <a:grpSpLocks/>
            </p:cNvGrpSpPr>
            <p:nvPr/>
          </p:nvGrpSpPr>
          <p:grpSpPr bwMode="auto">
            <a:xfrm>
              <a:off x="3504" y="432"/>
              <a:ext cx="1897" cy="1779"/>
              <a:chOff x="3504" y="432"/>
              <a:chExt cx="1897" cy="1779"/>
            </a:xfrm>
          </p:grpSpPr>
          <p:grpSp>
            <p:nvGrpSpPr>
              <p:cNvPr id="69644"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5"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6"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151"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103185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a:latin typeface="Arial" pitchFamily="34" charset="0"/>
              <a:cs typeface="Arial" pitchFamily="34" charset="0"/>
            </a:endParaRPr>
          </a:p>
        </p:txBody>
      </p:sp>
      <p:grpSp>
        <p:nvGrpSpPr>
          <p:cNvPr id="4"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1021"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2"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1024"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5" name="Group 46"/>
              <p:cNvGrpSpPr>
                <a:grpSpLocks/>
              </p:cNvGrpSpPr>
              <p:nvPr/>
            </p:nvGrpSpPr>
            <p:grpSpPr bwMode="auto">
              <a:xfrm>
                <a:off x="3504" y="432"/>
                <a:ext cx="1897" cy="1779"/>
                <a:chOff x="3504" y="432"/>
                <a:chExt cx="1897" cy="1779"/>
              </a:xfrm>
            </p:grpSpPr>
            <p:grpSp>
              <p:nvGrpSpPr>
                <p:cNvPr id="71026"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7" name="Group 68"/>
                <p:cNvGrpSpPr>
                  <a:grpSpLocks/>
                </p:cNvGrpSpPr>
                <p:nvPr/>
              </p:nvGrpSpPr>
              <p:grpSpPr bwMode="auto">
                <a:xfrm>
                  <a:off x="3504" y="432"/>
                  <a:ext cx="1897" cy="1779"/>
                  <a:chOff x="3504" y="432"/>
                  <a:chExt cx="1897" cy="1779"/>
                </a:xfrm>
              </p:grpSpPr>
              <p:grpSp>
                <p:nvGrpSpPr>
                  <p:cNvPr id="71028"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9"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30"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14"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899"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0"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902"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3" name="Group 169"/>
              <p:cNvGrpSpPr>
                <a:grpSpLocks noChangeAspect="1"/>
              </p:cNvGrpSpPr>
              <p:nvPr/>
            </p:nvGrpSpPr>
            <p:grpSpPr bwMode="auto">
              <a:xfrm>
                <a:off x="3504" y="432"/>
                <a:ext cx="1897" cy="1779"/>
                <a:chOff x="3504" y="432"/>
                <a:chExt cx="1897" cy="1779"/>
              </a:xfrm>
            </p:grpSpPr>
            <p:grpSp>
              <p:nvGrpSpPr>
                <p:cNvPr id="70904"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5" name="Group 191"/>
                <p:cNvGrpSpPr>
                  <a:grpSpLocks noChangeAspect="1"/>
                </p:cNvGrpSpPr>
                <p:nvPr/>
              </p:nvGrpSpPr>
              <p:grpSpPr bwMode="auto">
                <a:xfrm>
                  <a:off x="3504" y="432"/>
                  <a:ext cx="1897" cy="1779"/>
                  <a:chOff x="3504" y="432"/>
                  <a:chExt cx="1897" cy="1779"/>
                </a:xfrm>
              </p:grpSpPr>
              <p:grpSp>
                <p:nvGrpSpPr>
                  <p:cNvPr id="70906"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7"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8"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24"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777"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78"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780"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1" name="Group 292"/>
              <p:cNvGrpSpPr>
                <a:grpSpLocks noChangeAspect="1"/>
              </p:cNvGrpSpPr>
              <p:nvPr/>
            </p:nvGrpSpPr>
            <p:grpSpPr bwMode="auto">
              <a:xfrm>
                <a:off x="3504" y="432"/>
                <a:ext cx="1897" cy="1779"/>
                <a:chOff x="3504" y="432"/>
                <a:chExt cx="1897" cy="1779"/>
              </a:xfrm>
            </p:grpSpPr>
            <p:grpSp>
              <p:nvGrpSpPr>
                <p:cNvPr id="70782"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3" name="Group 314"/>
                <p:cNvGrpSpPr>
                  <a:grpSpLocks noChangeAspect="1"/>
                </p:cNvGrpSpPr>
                <p:nvPr/>
              </p:nvGrpSpPr>
              <p:grpSpPr bwMode="auto">
                <a:xfrm>
                  <a:off x="3504" y="432"/>
                  <a:ext cx="1897" cy="1779"/>
                  <a:chOff x="3504" y="432"/>
                  <a:chExt cx="1897" cy="1779"/>
                </a:xfrm>
              </p:grpSpPr>
              <p:grpSp>
                <p:nvGrpSpPr>
                  <p:cNvPr id="70784"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5"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6"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740"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973" name="TextBox 972"/>
          <p:cNvSpPr txBox="1">
            <a:spLocks noChangeArrowheads="1"/>
          </p:cNvSpPr>
          <p:nvPr/>
        </p:nvSpPr>
        <p:spPr bwMode="auto">
          <a:xfrm>
            <a:off x="533400" y="4648200"/>
            <a:ext cx="2819400" cy="101566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n-ea"/>
                <a:cs typeface="+mn-cs"/>
              </a:rPr>
              <a:t>Each point is a local descriptor, e.g. SIFT feature vector. </a:t>
            </a:r>
          </a:p>
        </p:txBody>
      </p:sp>
      <p:sp>
        <p:nvSpPr>
          <p:cNvPr id="48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337043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strVal val="4/3*ppt_w"/>
                                          </p:val>
                                        </p:tav>
                                      </p:tavLst>
                                    </p:anim>
                                    <p:anim calcmode="lin" valueType="num">
                                      <p:cBhvr>
                                        <p:cTn id="7" dur="500"/>
                                        <p:tgtEl>
                                          <p:spTgt spid="4"/>
                                        </p:tgtEl>
                                        <p:attrNameLst>
                                          <p:attrName>ppt_h</p:attrName>
                                        </p:attrNameLst>
                                      </p:cBhvr>
                                      <p:tavLst>
                                        <p:tav tm="0">
                                          <p:val>
                                            <p:strVal val="ppt_h"/>
                                          </p:val>
                                        </p:tav>
                                        <p:tav tm="100000">
                                          <p:val>
                                            <p:strVal val="4/3*ppt_h"/>
                                          </p:val>
                                        </p:tav>
                                      </p:tavLst>
                                    </p:anim>
                                    <p:set>
                                      <p:cBhvr>
                                        <p:cTn id="8" dur="1" fill="hold">
                                          <p:stCondLst>
                                            <p:cond delay="499"/>
                                          </p:stCondLst>
                                        </p:cTn>
                                        <p:tgtEl>
                                          <p:spTgt spid="4"/>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4"/>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4"/>
                                        </p:tgtEl>
                                        <p:attrNameLst>
                                          <p:attrName>ppt_w</p:attrName>
                                        </p:attrNameLst>
                                      </p:cBhvr>
                                      <p:tavLst>
                                        <p:tav tm="0">
                                          <p:val>
                                            <p:strVal val="ppt_w"/>
                                          </p:val>
                                        </p:tav>
                                        <p:tav tm="100000">
                                          <p:val>
                                            <p:strVal val="4/3*ppt_w"/>
                                          </p:val>
                                        </p:tav>
                                      </p:tavLst>
                                    </p:anim>
                                    <p:anim calcmode="lin" valueType="num">
                                      <p:cBhvr>
                                        <p:cTn id="17" dur="500"/>
                                        <p:tgtEl>
                                          <p:spTgt spid="14"/>
                                        </p:tgtEl>
                                        <p:attrNameLst>
                                          <p:attrName>ppt_h</p:attrName>
                                        </p:attrNameLst>
                                      </p:cBhvr>
                                      <p:tavLst>
                                        <p:tav tm="0">
                                          <p:val>
                                            <p:strVal val="ppt_h"/>
                                          </p:val>
                                        </p:tav>
                                        <p:tav tm="100000">
                                          <p:val>
                                            <p:strVal val="4/3*ppt_h"/>
                                          </p:val>
                                        </p:tav>
                                      </p:tavLst>
                                    </p:anim>
                                    <p:set>
                                      <p:cBhvr>
                                        <p:cTn id="18" dur="1" fill="hold">
                                          <p:stCondLst>
                                            <p:cond delay="499"/>
                                          </p:stCondLst>
                                        </p:cTn>
                                        <p:tgtEl>
                                          <p:spTgt spid="14"/>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4"/>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4"/>
                                        </p:tgtEl>
                                        <p:attrNameLst>
                                          <p:attrName>ppt_w</p:attrName>
                                        </p:attrNameLst>
                                      </p:cBhvr>
                                      <p:tavLst>
                                        <p:tav tm="0">
                                          <p:val>
                                            <p:strVal val="ppt_w"/>
                                          </p:val>
                                        </p:tav>
                                        <p:tav tm="100000">
                                          <p:val>
                                            <p:strVal val="4/3*ppt_w"/>
                                          </p:val>
                                        </p:tav>
                                      </p:tavLst>
                                    </p:anim>
                                    <p:anim calcmode="lin" valueType="num">
                                      <p:cBhvr>
                                        <p:cTn id="27" dur="500"/>
                                        <p:tgtEl>
                                          <p:spTgt spid="24"/>
                                        </p:tgtEl>
                                        <p:attrNameLst>
                                          <p:attrName>ppt_h</p:attrName>
                                        </p:attrNameLst>
                                      </p:cBhvr>
                                      <p:tavLst>
                                        <p:tav tm="0">
                                          <p:val>
                                            <p:strVal val="ppt_h"/>
                                          </p:val>
                                        </p:tav>
                                        <p:tav tm="100000">
                                          <p:val>
                                            <p:strVal val="4/3*ppt_h"/>
                                          </p:val>
                                        </p:tav>
                                      </p:tavLst>
                                    </p:anim>
                                    <p:set>
                                      <p:cBhvr>
                                        <p:cTn id="28" dur="1" fill="hold">
                                          <p:stCondLst>
                                            <p:cond delay="499"/>
                                          </p:stCondLst>
                                        </p:cTn>
                                        <p:tgtEl>
                                          <p:spTgt spid="24"/>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4"/>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p>
        </p:txBody>
      </p:sp>
      <p:sp>
        <p:nvSpPr>
          <p:cNvPr id="71683" name="Content Placeholder 2"/>
          <p:cNvSpPr>
            <a:spLocks noGrp="1"/>
          </p:cNvSpPr>
          <p:nvPr>
            <p:ph idx="1"/>
          </p:nvPr>
        </p:nvSpPr>
        <p:spPr/>
        <p:txBody>
          <a:bodyPr/>
          <a:lstStyle/>
          <a:p>
            <a:endParaRPr lang="en-US"/>
          </a:p>
        </p:txBody>
      </p:sp>
      <p:grpSp>
        <p:nvGrpSpPr>
          <p:cNvPr id="71684"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123"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2" name="TextBox 1"/>
          <p:cNvSpPr txBox="1"/>
          <p:nvPr/>
        </p:nvSpPr>
        <p:spPr>
          <a:xfrm>
            <a:off x="4793598" y="5439711"/>
            <a:ext cx="42200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“Quantize” the space by grouping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clustering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 For now, we’ll treat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clustering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as a black box.</a:t>
            </a:r>
          </a:p>
        </p:txBody>
      </p:sp>
    </p:spTree>
    <p:extLst>
      <p:ext uri="{BB962C8B-B14F-4D97-AF65-F5344CB8AC3E}">
        <p14:creationId xmlns:p14="http://schemas.microsoft.com/office/powerpoint/2010/main" val="341061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ntent Placeholder 6"/>
          <p:cNvSpPr txBox="1">
            <a:spLocks/>
          </p:cNvSpPr>
          <p:nvPr/>
        </p:nvSpPr>
        <p:spPr bwMode="auto">
          <a:xfrm>
            <a:off x="250726" y="1204913"/>
            <a:ext cx="3416708" cy="194144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Patches on the right = regions used to compute SIFT</a:t>
            </a:r>
          </a:p>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Each group of patches belongs to the same “visual word”</a:t>
            </a:r>
          </a:p>
        </p:txBody>
      </p:sp>
      <p:pic>
        <p:nvPicPr>
          <p:cNvPr id="747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52" t="70972" r="13412" b="15762"/>
          <a:stretch/>
        </p:blipFill>
        <p:spPr bwMode="auto">
          <a:xfrm>
            <a:off x="3916702" y="3903650"/>
            <a:ext cx="4935538" cy="130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64075" y="5266999"/>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rebuchet MS" pitchFamily="34" charset="0"/>
                <a:ea typeface="+mn-ea"/>
                <a:cs typeface="+mn-cs"/>
              </a:rPr>
              <a:t>Figure from  Sivic &amp; Zisserman, ICCV 2003</a:t>
            </a:r>
          </a:p>
        </p:txBody>
      </p:sp>
      <p:sp>
        <p:nvSpPr>
          <p:cNvPr id="135" name="Oval 69"/>
          <p:cNvSpPr>
            <a:spLocks noChangeArrowheads="1"/>
          </p:cNvSpPr>
          <p:nvPr/>
        </p:nvSpPr>
        <p:spPr bwMode="auto">
          <a:xfrm>
            <a:off x="1828800" y="4611326"/>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Trebuchet MS" pitchFamily="34" charset="0"/>
              <a:ea typeface="+mn-ea"/>
              <a:cs typeface="+mn-cs"/>
            </a:endParaRPr>
          </a:p>
        </p:txBody>
      </p:sp>
      <p:grpSp>
        <p:nvGrpSpPr>
          <p:cNvPr id="2" name="Group 1"/>
          <p:cNvGrpSpPr/>
          <p:nvPr/>
        </p:nvGrpSpPr>
        <p:grpSpPr>
          <a:xfrm>
            <a:off x="914405" y="4299778"/>
            <a:ext cx="2216162" cy="2007958"/>
            <a:chOff x="914405" y="4299778"/>
            <a:chExt cx="2216162" cy="2007958"/>
          </a:xfrm>
        </p:grpSpPr>
        <p:grpSp>
          <p:nvGrpSpPr>
            <p:cNvPr id="74764" name="Group 35"/>
            <p:cNvGrpSpPr>
              <a:grpSpLocks noChangeAspect="1"/>
            </p:cNvGrpSpPr>
            <p:nvPr/>
          </p:nvGrpSpPr>
          <p:grpSpPr bwMode="auto">
            <a:xfrm>
              <a:off x="914405" y="4299778"/>
              <a:ext cx="2216162" cy="2007958"/>
              <a:chOff x="1056" y="285"/>
              <a:chExt cx="4032" cy="3651"/>
            </a:xfrm>
          </p:grpSpPr>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grpSp>
          <p:nvGrpSpPr>
            <p:cNvPr id="74765" name="Group 147"/>
            <p:cNvGrpSpPr>
              <a:grpSpLocks noChangeAspect="1"/>
            </p:cNvGrpSpPr>
            <p:nvPr/>
          </p:nvGrpSpPr>
          <p:grpSpPr bwMode="auto">
            <a:xfrm>
              <a:off x="1046883" y="4353785"/>
              <a:ext cx="1740201" cy="1452679"/>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39" name="AutoShape 160"/>
            <p:cNvSpPr>
              <a:spLocks noChangeAspect="1" noChangeArrowheads="1"/>
            </p:cNvSpPr>
            <p:nvPr/>
          </p:nvSpPr>
          <p:spPr bwMode="auto">
            <a:xfrm>
              <a:off x="1803400" y="5604485"/>
              <a:ext cx="131763" cy="13335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0" name="AutoShape 161"/>
            <p:cNvSpPr>
              <a:spLocks noChangeAspect="1" noChangeArrowheads="1"/>
            </p:cNvSpPr>
            <p:nvPr/>
          </p:nvSpPr>
          <p:spPr bwMode="auto">
            <a:xfrm>
              <a:off x="2363788" y="4813910"/>
              <a:ext cx="130175" cy="128588"/>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1" name="AutoShape 162"/>
            <p:cNvSpPr>
              <a:spLocks noChangeAspect="1" noChangeArrowheads="1"/>
            </p:cNvSpPr>
            <p:nvPr/>
          </p:nvSpPr>
          <p:spPr bwMode="auto">
            <a:xfrm>
              <a:off x="1409700" y="4801210"/>
              <a:ext cx="131763" cy="131763"/>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7" name="Freeform 256"/>
          <p:cNvSpPr/>
          <p:nvPr/>
        </p:nvSpPr>
        <p:spPr bwMode="auto">
          <a:xfrm>
            <a:off x="1911350" y="409001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2" name="Text Box 90"/>
          <p:cNvSpPr txBox="1">
            <a:spLocks noChangeArrowheads="1"/>
          </p:cNvSpPr>
          <p:nvPr/>
        </p:nvSpPr>
        <p:spPr bwMode="auto">
          <a:xfrm>
            <a:off x="5670" y="6609930"/>
            <a:ext cx="2465874"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 name="Title 1"/>
          <p:cNvSpPr>
            <a:spLocks noGrp="1"/>
          </p:cNvSpPr>
          <p:nvPr>
            <p:ph type="title"/>
          </p:nvPr>
        </p:nvSpPr>
        <p:spPr>
          <a:xfrm>
            <a:off x="457200" y="33338"/>
            <a:ext cx="8229600" cy="1143000"/>
          </a:xfrm>
        </p:spPr>
        <p:txBody>
          <a:bodyPr/>
          <a:lstStyle/>
          <a:p>
            <a:pPr eaLnBrk="1" hangingPunct="1"/>
            <a:r>
              <a:rPr lang="en-US" dirty="0">
                <a:latin typeface="Arial" panose="020B0604020202020204" pitchFamily="34" charset="0"/>
                <a:cs typeface="Arial" panose="020B0604020202020204" pitchFamily="34" charset="0"/>
              </a:rPr>
              <a:t>Visual words</a:t>
            </a:r>
          </a:p>
        </p:txBody>
      </p:sp>
    </p:spTree>
    <p:extLst>
      <p:ext uri="{BB962C8B-B14F-4D97-AF65-F5344CB8AC3E}">
        <p14:creationId xmlns:p14="http://schemas.microsoft.com/office/powerpoint/2010/main" val="154599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a:t>Visual words for indexing</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Trebuchet MS" pitchFamily="34" charset="0"/>
              <a:ea typeface="+mn-ea"/>
              <a:cs typeface="+mn-cs"/>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582206"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bwMode="auto">
          <a:xfrm>
            <a:off x="529456"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p:cNvSpPr/>
          <p:nvPr/>
        </p:nvSpPr>
        <p:spPr bwMode="auto">
          <a:xfrm>
            <a:off x="529456"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p:cNvSpPr/>
          <p:nvPr/>
        </p:nvSpPr>
        <p:spPr bwMode="auto">
          <a:xfrm>
            <a:off x="1661189"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0"/>
          <p:cNvSpPr/>
          <p:nvPr/>
        </p:nvSpPr>
        <p:spPr bwMode="auto">
          <a:xfrm rot="4425073">
            <a:off x="952839"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p:cNvSpPr/>
          <p:nvPr/>
        </p:nvSpPr>
        <p:spPr bwMode="auto">
          <a:xfrm rot="1660106">
            <a:off x="1099439"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p:cNvSpPr/>
          <p:nvPr/>
        </p:nvSpPr>
        <p:spPr bwMode="auto">
          <a:xfrm rot="2887875">
            <a:off x="648244"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p:cNvSpPr/>
          <p:nvPr/>
        </p:nvSpPr>
        <p:spPr bwMode="auto">
          <a:xfrm rot="5038897">
            <a:off x="709136"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p:cNvSpPr/>
          <p:nvPr/>
        </p:nvSpPr>
        <p:spPr bwMode="auto">
          <a:xfrm rot="4100336">
            <a:off x="1294394"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bwMode="auto">
          <a:xfrm rot="5038897">
            <a:off x="780134"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p:cNvSpPr/>
          <p:nvPr/>
        </p:nvSpPr>
        <p:spPr bwMode="auto">
          <a:xfrm rot="4100336">
            <a:off x="2657030"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p:cNvSpPr/>
          <p:nvPr/>
        </p:nvSpPr>
        <p:spPr bwMode="auto">
          <a:xfrm rot="823157">
            <a:off x="924688"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8"/>
          <p:cNvSpPr/>
          <p:nvPr/>
        </p:nvSpPr>
        <p:spPr bwMode="auto">
          <a:xfrm rot="823157">
            <a:off x="1893749"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Box 19"/>
          <p:cNvSpPr txBox="1"/>
          <p:nvPr/>
        </p:nvSpPr>
        <p:spPr>
          <a:xfrm>
            <a:off x="3326299" y="5112603"/>
            <a:ext cx="236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21" name="Straight Arrow Connector 20"/>
          <p:cNvCxnSpPr/>
          <p:nvPr/>
        </p:nvCxnSpPr>
        <p:spPr bwMode="auto">
          <a:xfrm flipV="1">
            <a:off x="3604874"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604874"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604874"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343104"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039811"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45" name="Group 62"/>
          <p:cNvGrpSpPr>
            <a:grpSpLocks noChangeAspect="1"/>
          </p:cNvGrpSpPr>
          <p:nvPr/>
        </p:nvGrpSpPr>
        <p:grpSpPr bwMode="auto">
          <a:xfrm>
            <a:off x="3329376" y="2230034"/>
            <a:ext cx="2011471" cy="2526499"/>
            <a:chOff x="1244596" y="-2173065"/>
            <a:chExt cx="6853224" cy="8600841"/>
          </a:xfrm>
        </p:grpSpPr>
        <p:grpSp>
          <p:nvGrpSpPr>
            <p:cNvPr id="46"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grpSp>
          <p:nvGrpSpPr>
            <p:cNvPr id="48"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sp>
        <p:nvSpPr>
          <p:cNvPr id="167" name="TextBox 166"/>
          <p:cNvSpPr txBox="1">
            <a:spLocks noChangeArrowheads="1"/>
          </p:cNvSpPr>
          <p:nvPr/>
        </p:nvSpPr>
        <p:spPr bwMode="auto">
          <a:xfrm>
            <a:off x="5686218" y="2414587"/>
            <a:ext cx="3269311"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Each cluster has a center</a:t>
            </a:r>
          </a:p>
          <a:p>
            <a:pPr marL="231775" marR="0" lvl="0" indent="-231775" algn="l" defTabSz="914400" rtl="0" eaLnBrk="0" fontAlgn="base" latinLnBrk="0" hangingPunct="0">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68" name="TextBox 67"/>
          <p:cNvSpPr txBox="1">
            <a:spLocks noChangeArrowheads="1"/>
          </p:cNvSpPr>
          <p:nvPr/>
        </p:nvSpPr>
        <p:spPr bwMode="auto">
          <a:xfrm>
            <a:off x="5686218" y="3220565"/>
            <a:ext cx="3285943"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To determine which word to assign to new image region (</a:t>
            </a:r>
            <a:r>
              <a:rPr kumimoji="0" lang="en-US" sz="2000" b="0" i="0" u="none" strike="noStrike" kern="1200" cap="none" spc="0" normalizeH="0" baseline="0" noProof="0" dirty="0" err="1">
                <a:ln>
                  <a:noFill/>
                </a:ln>
                <a:solidFill>
                  <a:srgbClr val="000000"/>
                </a:solidFill>
                <a:effectLst/>
                <a:uLnTx/>
                <a:uFillTx/>
                <a:latin typeface="Arial"/>
                <a:ea typeface="+mn-ea"/>
                <a:cs typeface="+mn-cs"/>
              </a:rPr>
              <a:t>e.q</a:t>
            </a:r>
            <a:r>
              <a:rPr kumimoji="0" lang="en-US" sz="2000" b="0" i="0" u="none" strike="noStrike" kern="1200" cap="none" spc="0" normalizeH="0" baseline="0" noProof="0" dirty="0">
                <a:ln>
                  <a:noFill/>
                </a:ln>
                <a:solidFill>
                  <a:srgbClr val="000000"/>
                </a:solidFill>
                <a:effectLst/>
                <a:uLnTx/>
                <a:uFillTx/>
                <a:latin typeface="Arial"/>
                <a:ea typeface="+mn-ea"/>
                <a:cs typeface="+mn-cs"/>
              </a:rPr>
              <a:t>. query), find closest cluster center</a:t>
            </a:r>
          </a:p>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0" name="TextBox 169"/>
          <p:cNvSpPr txBox="1"/>
          <p:nvPr/>
        </p:nvSpPr>
        <p:spPr>
          <a:xfrm>
            <a:off x="1573699" y="4126468"/>
            <a:ext cx="1098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Word #3</a:t>
            </a:r>
          </a:p>
        </p:txBody>
      </p:sp>
      <p:cxnSp>
        <p:nvCxnSpPr>
          <p:cNvPr id="173" name="Curved Connector 172"/>
          <p:cNvCxnSpPr/>
          <p:nvPr/>
        </p:nvCxnSpPr>
        <p:spPr bwMode="auto">
          <a:xfrm>
            <a:off x="1554261"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076696"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1" name="Text Box 90"/>
          <p:cNvSpPr txBox="1">
            <a:spLocks noChangeArrowheads="1"/>
          </p:cNvSpPr>
          <p:nvPr/>
        </p:nvSpPr>
        <p:spPr bwMode="auto">
          <a:xfrm>
            <a:off x="5670" y="6609930"/>
            <a:ext cx="1778885"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 name="TextBox 1"/>
          <p:cNvSpPr txBox="1"/>
          <p:nvPr/>
        </p:nvSpPr>
        <p:spPr>
          <a:xfrm>
            <a:off x="1955083" y="5391607"/>
            <a:ext cx="813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Query</a:t>
            </a:r>
          </a:p>
        </p:txBody>
      </p:sp>
      <p:sp>
        <p:nvSpPr>
          <p:cNvPr id="3" name="TextBox 2"/>
          <p:cNvSpPr txBox="1"/>
          <p:nvPr/>
        </p:nvSpPr>
        <p:spPr>
          <a:xfrm>
            <a:off x="3682403" y="275072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1</a:t>
            </a:r>
          </a:p>
        </p:txBody>
      </p:sp>
      <p:sp>
        <p:nvSpPr>
          <p:cNvPr id="169" name="TextBox 168"/>
          <p:cNvSpPr txBox="1"/>
          <p:nvPr/>
        </p:nvSpPr>
        <p:spPr>
          <a:xfrm>
            <a:off x="4894973" y="2844018"/>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2</a:t>
            </a:r>
          </a:p>
        </p:txBody>
      </p:sp>
      <p:sp>
        <p:nvSpPr>
          <p:cNvPr id="172" name="TextBox 171"/>
          <p:cNvSpPr txBox="1"/>
          <p:nvPr/>
        </p:nvSpPr>
        <p:spPr>
          <a:xfrm>
            <a:off x="4371281" y="429633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3</a:t>
            </a:r>
          </a:p>
        </p:txBody>
      </p:sp>
      <p:sp>
        <p:nvSpPr>
          <p:cNvPr id="174" name="TextBox 67"/>
          <p:cNvSpPr txBox="1">
            <a:spLocks noChangeArrowheads="1"/>
          </p:cNvSpPr>
          <p:nvPr/>
        </p:nvSpPr>
        <p:spPr bwMode="auto">
          <a:xfrm>
            <a:off x="5669586" y="4617716"/>
            <a:ext cx="331778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a:ea typeface="+mn-ea"/>
                <a:cs typeface="+mn-cs"/>
              </a:rPr>
              <a:t>To compare features: </a:t>
            </a:r>
            <a:r>
              <a:rPr kumimoji="0" lang="en-US" sz="2000" b="0" i="0" u="none" strike="noStrike" kern="1200" cap="none" spc="0" normalizeH="0" baseline="0" noProof="0" dirty="0">
                <a:ln>
                  <a:noFill/>
                </a:ln>
                <a:solidFill>
                  <a:srgbClr val="000000"/>
                </a:solidFill>
                <a:effectLst/>
                <a:uLnTx/>
                <a:uFillTx/>
                <a:latin typeface="Arial"/>
                <a:ea typeface="+mn-ea"/>
                <a:cs typeface="+mn-cs"/>
              </a:rPr>
              <a:t>Only compare query feature to others in same cluster (speed up)</a:t>
            </a:r>
          </a:p>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7" name="TextBox 67"/>
          <p:cNvSpPr txBox="1">
            <a:spLocks noChangeArrowheads="1"/>
          </p:cNvSpPr>
          <p:nvPr/>
        </p:nvSpPr>
        <p:spPr bwMode="auto">
          <a:xfrm>
            <a:off x="5676214" y="6002572"/>
            <a:ext cx="33177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a:ea typeface="+mn-ea"/>
                <a:cs typeface="+mn-cs"/>
              </a:rPr>
              <a:t>To compare images:</a:t>
            </a:r>
            <a:r>
              <a:rPr kumimoji="0" lang="en-US" sz="2000" b="0" i="0" u="none" strike="noStrike" kern="1200" cap="none" spc="0" normalizeH="0" baseline="0" noProof="0" dirty="0">
                <a:ln>
                  <a:noFill/>
                </a:ln>
                <a:solidFill>
                  <a:srgbClr val="000000"/>
                </a:solidFill>
                <a:effectLst/>
                <a:uLnTx/>
                <a:uFillTx/>
                <a:latin typeface="Arial"/>
                <a:ea typeface="+mn-ea"/>
                <a:cs typeface="+mn-cs"/>
              </a:rPr>
              <a:t>   see next slide</a:t>
            </a:r>
          </a:p>
        </p:txBody>
      </p:sp>
    </p:spTree>
    <p:extLst>
      <p:ext uri="{BB962C8B-B14F-4D97-AF65-F5344CB8AC3E}">
        <p14:creationId xmlns:p14="http://schemas.microsoft.com/office/powerpoint/2010/main" val="17416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P spid="2" grpId="0"/>
      <p:bldP spid="174" grpId="0"/>
      <p:bldP spid="17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a:t>Inverted file index</a:t>
            </a:r>
          </a:p>
        </p:txBody>
      </p:sp>
      <p:pic>
        <p:nvPicPr>
          <p:cNvPr id="778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419" t="21136" r="10449" b="10669"/>
          <a:stretch>
            <a:fillRect/>
          </a:stretch>
        </p:blipFill>
        <p:spPr bwMode="auto">
          <a:xfrm>
            <a:off x="1103313" y="94706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274320" y="5755333"/>
            <a:ext cx="9138330" cy="854598"/>
          </a:xfrm>
        </p:spPr>
        <p:txBody>
          <a:bodyPr/>
          <a:lstStyle/>
          <a:p>
            <a:r>
              <a:rPr lang="en-US" sz="2000" dirty="0"/>
              <a:t>Index database images: map each word to image IDs that contain it</a:t>
            </a:r>
          </a:p>
        </p:txBody>
      </p:sp>
      <p:sp>
        <p:nvSpPr>
          <p:cNvPr id="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 name="Rectangle 1"/>
          <p:cNvSpPr/>
          <p:nvPr/>
        </p:nvSpPr>
        <p:spPr bwMode="auto">
          <a:xfrm>
            <a:off x="5943600" y="2888343"/>
            <a:ext cx="449943" cy="239486"/>
          </a:xfrm>
          <a:prstGeom prst="rect">
            <a:avLst/>
          </a:prstGeom>
          <a:solidFill>
            <a:srgbClr val="D0D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p:nvPr/>
        </p:nvSpPr>
        <p:spPr bwMode="auto">
          <a:xfrm>
            <a:off x="5943600" y="3429696"/>
            <a:ext cx="449943" cy="239486"/>
          </a:xfrm>
          <a:prstGeom prst="rect">
            <a:avLst/>
          </a:prstGeom>
          <a:solidFill>
            <a:srgbClr val="E9EDF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7"/>
          <p:cNvSpPr/>
          <p:nvPr/>
        </p:nvSpPr>
        <p:spPr bwMode="auto">
          <a:xfrm>
            <a:off x="5943599" y="4993333"/>
            <a:ext cx="449943" cy="239486"/>
          </a:xfrm>
          <a:prstGeom prst="rect">
            <a:avLst/>
          </a:prstGeom>
          <a:solidFill>
            <a:srgbClr val="D0D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4269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70" t="21136" r="22427" b="16811"/>
          <a:stretch/>
        </p:blipFill>
        <p:spPr bwMode="auto">
          <a:xfrm>
            <a:off x="1906588" y="1166135"/>
            <a:ext cx="5549900" cy="438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245790" y="5542193"/>
            <a:ext cx="8778939" cy="1190171"/>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For a new query image, find which database images share a word with it, and retrieve those images as matches (or inspect only those further)</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Inverted file index</a:t>
            </a:r>
          </a:p>
        </p:txBody>
      </p:sp>
      <p:sp>
        <p:nvSpPr>
          <p:cNvPr id="10" name="TextBox 9"/>
          <p:cNvSpPr txBox="1">
            <a:spLocks noChangeArrowheads="1"/>
          </p:cNvSpPr>
          <p:nvPr/>
        </p:nvSpPr>
        <p:spPr bwMode="auto">
          <a:xfrm>
            <a:off x="435202" y="997860"/>
            <a:ext cx="4579937" cy="83099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0000"/>
                </a:solidFill>
                <a:effectLst/>
                <a:uLnTx/>
                <a:uFillTx/>
                <a:latin typeface="Arial"/>
                <a:ea typeface="+mn-ea"/>
                <a:cs typeface="+mn-cs"/>
              </a:rPr>
              <a:t>When will this indexing process give us a gain in efficiency? </a:t>
            </a:r>
          </a:p>
        </p:txBody>
      </p:sp>
      <p:sp>
        <p:nvSpPr>
          <p:cNvPr id="9" name="Text Box 90"/>
          <p:cNvSpPr txBox="1">
            <a:spLocks noChangeArrowheads="1"/>
          </p:cNvSpPr>
          <p:nvPr/>
        </p:nvSpPr>
        <p:spPr bwMode="auto">
          <a:xfrm>
            <a:off x="5670" y="6609930"/>
            <a:ext cx="2193244"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8" name="Group 8"/>
          <p:cNvGrpSpPr/>
          <p:nvPr/>
        </p:nvGrpSpPr>
        <p:grpSpPr>
          <a:xfrm>
            <a:off x="7162800" y="2535320"/>
            <a:ext cx="2823243" cy="2166523"/>
            <a:chOff x="7162800" y="2564817"/>
            <a:chExt cx="2823243" cy="2166523"/>
          </a:xfrm>
        </p:grpSpPr>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39" t="21136" r="38196" b="33899"/>
            <a:stretch/>
          </p:blipFill>
          <p:spPr bwMode="auto">
            <a:xfrm>
              <a:off x="7680960" y="2564817"/>
              <a:ext cx="230508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a:off x="7162800" y="3048000"/>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3" name="Group 4"/>
          <p:cNvGrpSpPr/>
          <p:nvPr/>
        </p:nvGrpSpPr>
        <p:grpSpPr>
          <a:xfrm>
            <a:off x="3124200" y="2768054"/>
            <a:ext cx="1524000" cy="904879"/>
            <a:chOff x="3124200" y="2797551"/>
            <a:chExt cx="1524000" cy="904879"/>
          </a:xfrm>
        </p:grpSpPr>
        <p:sp>
          <p:nvSpPr>
            <p:cNvPr id="14" name="Oval 13"/>
            <p:cNvSpPr/>
            <p:nvPr/>
          </p:nvSpPr>
          <p:spPr bwMode="auto">
            <a:xfrm>
              <a:off x="3124200" y="2797551"/>
              <a:ext cx="308113" cy="904879"/>
            </a:xfrm>
            <a:prstGeom prst="ellipse">
              <a:avLst/>
            </a:prstGeom>
            <a:noFill/>
            <a:ln w="381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p:cNvSpPr txBox="1"/>
            <p:nvPr/>
          </p:nvSpPr>
          <p:spPr>
            <a:xfrm>
              <a:off x="3519623" y="3059668"/>
              <a:ext cx="1128577" cy="369332"/>
            </a:xfrm>
            <a:prstGeom prst="rect">
              <a:avLst/>
            </a:prstGeom>
            <a:noFill/>
          </p:spPr>
          <p:txBody>
            <a:bodyPr wrap="square" rtlCol="0">
              <a:spAutoFit/>
            </a:bodyPr>
            <a:lstStyle/>
            <a:p>
              <a:pPr marL="0" marR="0" lvl="0" indent="0" algn="l" defTabSz="91383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w</a:t>
              </a:r>
              <a:r>
                <a:rPr kumimoji="0" lang="en-US" sz="1800" b="1" i="0" u="none" strike="noStrike" kern="1200" cap="none" spc="0" normalizeH="0" baseline="-25000" noProof="0" dirty="0">
                  <a:ln>
                    <a:noFill/>
                  </a:ln>
                  <a:solidFill>
                    <a:srgbClr val="FFFFFF"/>
                  </a:solidFill>
                  <a:effectLst/>
                  <a:uLnTx/>
                  <a:uFillTx/>
                  <a:latin typeface="Arial"/>
                  <a:ea typeface="+mn-ea"/>
                  <a:cs typeface="+mn-cs"/>
                </a:rPr>
                <a:t>91</a:t>
              </a:r>
            </a:p>
          </p:txBody>
        </p:sp>
      </p:grpSp>
      <p:sp>
        <p:nvSpPr>
          <p:cNvPr id="16" name="Rectangle 15"/>
          <p:cNvSpPr/>
          <p:nvPr/>
        </p:nvSpPr>
        <p:spPr bwMode="auto">
          <a:xfrm>
            <a:off x="5029200" y="4911215"/>
            <a:ext cx="2133600" cy="630978"/>
          </a:xfrm>
          <a:prstGeom prst="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7" name="Straight Arrow Connector 16"/>
          <p:cNvCxnSpPr/>
          <p:nvPr/>
        </p:nvCxnSpPr>
        <p:spPr bwMode="auto">
          <a:xfrm flipV="1">
            <a:off x="7196051" y="4520900"/>
            <a:ext cx="423949" cy="7980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cxnSpLocks/>
          </p:cNvCxnSpPr>
          <p:nvPr/>
        </p:nvCxnSpPr>
        <p:spPr bwMode="auto">
          <a:xfrm>
            <a:off x="3775587" y="3399503"/>
            <a:ext cx="1253613" cy="185829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063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kumimoji="0" lang="en-US" sz="1400" b="0" i="1" u="none" strike="noStrike" kern="1200" cap="none" spc="0" normalizeH="0" baseline="0" noProof="0">
                <a:ln>
                  <a:noFill/>
                </a:ln>
                <a:solidFill>
                  <a:srgbClr val="000000"/>
                </a:solidFill>
                <a:effectLst/>
                <a:uLnTx/>
                <a:uFillTx/>
                <a:latin typeface="Arial"/>
                <a:ea typeface="+mn-ea"/>
                <a:cs typeface="+mn-cs"/>
              </a:rPr>
              <a:t>message about the image falling on the retina undergoes a step-wise analysis in a system of nerve cells stored in columns. In this system each cell has its specific function and is responsible for a specific detail in the pattern of the retinal image.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sensory, brain,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visual, perception,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retinal, cerebral cortex,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eye, cell, optical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nerve, image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80906"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China, trade,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surplus, commerce,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exports, imports, US,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yuan, bank, domestic,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foreign, increase,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ICCV 2005 short course, L. Fei-Fei</a:t>
            </a:r>
          </a:p>
        </p:txBody>
      </p:sp>
      <p:sp>
        <p:nvSpPr>
          <p:cNvPr id="15"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ea typeface="+mn-ea"/>
                <a:cs typeface="+mn-cs"/>
              </a:rPr>
              <a:t>How to describe documents with words?</a:t>
            </a:r>
          </a:p>
        </p:txBody>
      </p:sp>
    </p:spTree>
    <p:extLst>
      <p:ext uri="{BB962C8B-B14F-4D97-AF65-F5344CB8AC3E}">
        <p14:creationId xmlns:p14="http://schemas.microsoft.com/office/powerpoint/2010/main" val="377338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dirty="0"/>
              <a:t>Summarize entire image based on its distribution (histogram) of word occurrences</a:t>
            </a:r>
          </a:p>
          <a:p>
            <a:pPr eaLnBrk="1" hangingPunct="1">
              <a:spcAft>
                <a:spcPts val="1200"/>
              </a:spcAft>
            </a:pPr>
            <a:r>
              <a:rPr lang="en-US" sz="2800" dirty="0"/>
              <a:t>Analogous to bag of words representation commonly used for documents</a:t>
            </a:r>
          </a:p>
        </p:txBody>
      </p:sp>
      <p:grpSp>
        <p:nvGrpSpPr>
          <p:cNvPr id="83972" name="Group 4"/>
          <p:cNvGrpSpPr>
            <a:grpSpLocks/>
          </p:cNvGrpSpPr>
          <p:nvPr/>
        </p:nvGrpSpPr>
        <p:grpSpPr bwMode="auto">
          <a:xfrm>
            <a:off x="529148" y="5546724"/>
            <a:ext cx="4803266" cy="781403"/>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Describing images w/ visual words</a:t>
            </a:r>
          </a:p>
        </p:txBody>
      </p:sp>
      <p:sp>
        <p:nvSpPr>
          <p:cNvPr id="3" name="TextBox 2"/>
          <p:cNvSpPr txBox="1"/>
          <p:nvPr/>
        </p:nvSpPr>
        <p:spPr>
          <a:xfrm>
            <a:off x="1940767" y="508217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Feature patches: </a:t>
            </a:r>
          </a:p>
        </p:txBody>
      </p:sp>
      <p:sp>
        <p:nvSpPr>
          <p:cNvPr id="67" name="Text Box 90"/>
          <p:cNvSpPr txBox="1">
            <a:spLocks noChangeArrowheads="1"/>
          </p:cNvSpPr>
          <p:nvPr/>
        </p:nvSpPr>
        <p:spPr bwMode="auto">
          <a:xfrm>
            <a:off x="-7144" y="6617571"/>
            <a:ext cx="1947911"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17" name="Group 16"/>
          <p:cNvGrpSpPr/>
          <p:nvPr/>
        </p:nvGrpSpPr>
        <p:grpSpPr>
          <a:xfrm>
            <a:off x="5804452" y="967309"/>
            <a:ext cx="3068557" cy="1934917"/>
            <a:chOff x="5804452" y="967309"/>
            <a:chExt cx="3068557" cy="1934917"/>
          </a:xfrm>
        </p:grpSpPr>
        <p:grpSp>
          <p:nvGrpSpPr>
            <p:cNvPr id="12" name="Group 11"/>
            <p:cNvGrpSpPr/>
            <p:nvPr/>
          </p:nvGrpSpPr>
          <p:grpSpPr>
            <a:xfrm>
              <a:off x="5804452" y="1143000"/>
              <a:ext cx="2710097" cy="1759226"/>
              <a:chOff x="5804452" y="1143000"/>
              <a:chExt cx="2710097" cy="1759226"/>
            </a:xfrm>
          </p:grpSpPr>
          <p:grpSp>
            <p:nvGrpSpPr>
              <p:cNvPr id="4" name="Group 3"/>
              <p:cNvGrpSpPr/>
              <p:nvPr/>
            </p:nvGrpSpPr>
            <p:grpSpPr>
              <a:xfrm>
                <a:off x="6419190" y="1386589"/>
                <a:ext cx="1480103" cy="1225644"/>
                <a:chOff x="6419190" y="1439597"/>
                <a:chExt cx="1480103" cy="1225644"/>
              </a:xfrm>
            </p:grpSpPr>
            <p:pic>
              <p:nvPicPr>
                <p:cNvPr id="68"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6419190" y="2342655"/>
                  <a:ext cx="369482" cy="1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7630734" y="2426193"/>
                  <a:ext cx="268559"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7032687" y="1897618"/>
                  <a:ext cx="483526" cy="52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6434272" y="1618100"/>
                  <a:ext cx="328428" cy="32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7121236" y="1439597"/>
                  <a:ext cx="369482" cy="20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val 10"/>
              <p:cNvSpPr/>
              <p:nvPr/>
            </p:nvSpPr>
            <p:spPr bwMode="auto">
              <a:xfrm>
                <a:off x="5804452" y="1143000"/>
                <a:ext cx="2710097" cy="175922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16" name="TextBox 15"/>
            <p:cNvSpPr txBox="1"/>
            <p:nvPr/>
          </p:nvSpPr>
          <p:spPr>
            <a:xfrm>
              <a:off x="7765013" y="967309"/>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1</a:t>
              </a:r>
            </a:p>
          </p:txBody>
        </p:sp>
      </p:grpSp>
      <p:grpSp>
        <p:nvGrpSpPr>
          <p:cNvPr id="18" name="Group 17"/>
          <p:cNvGrpSpPr/>
          <p:nvPr/>
        </p:nvGrpSpPr>
        <p:grpSpPr>
          <a:xfrm>
            <a:off x="5382262" y="2815724"/>
            <a:ext cx="3382982" cy="1234339"/>
            <a:chOff x="5382262" y="2815724"/>
            <a:chExt cx="3382982" cy="1234339"/>
          </a:xfrm>
        </p:grpSpPr>
        <p:grpSp>
          <p:nvGrpSpPr>
            <p:cNvPr id="13" name="Group 12"/>
            <p:cNvGrpSpPr/>
            <p:nvPr/>
          </p:nvGrpSpPr>
          <p:grpSpPr>
            <a:xfrm>
              <a:off x="6187756" y="2980967"/>
              <a:ext cx="2577488" cy="1069096"/>
              <a:chOff x="6187756" y="2980967"/>
              <a:chExt cx="2577488" cy="1069096"/>
            </a:xfrm>
          </p:grpSpPr>
          <p:grpSp>
            <p:nvGrpSpPr>
              <p:cNvPr id="5" name="Group 4"/>
              <p:cNvGrpSpPr/>
              <p:nvPr/>
            </p:nvGrpSpPr>
            <p:grpSpPr>
              <a:xfrm>
                <a:off x="6704502" y="3181726"/>
                <a:ext cx="1533794" cy="582019"/>
                <a:chOff x="6598486" y="3221482"/>
                <a:chExt cx="1533794" cy="582019"/>
              </a:xfrm>
            </p:grpSpPr>
            <p:pic>
              <p:nvPicPr>
                <p:cNvPr id="73"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7110235" y="3438232"/>
                  <a:ext cx="520499" cy="3652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6598486" y="3463056"/>
                  <a:ext cx="328428" cy="28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7803852" y="3221482"/>
                  <a:ext cx="328428" cy="2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Oval 85"/>
              <p:cNvSpPr/>
              <p:nvPr/>
            </p:nvSpPr>
            <p:spPr bwMode="auto">
              <a:xfrm>
                <a:off x="6187756" y="2980967"/>
                <a:ext cx="2577488" cy="106909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4" name="TextBox 93"/>
            <p:cNvSpPr txBox="1"/>
            <p:nvPr/>
          </p:nvSpPr>
          <p:spPr>
            <a:xfrm>
              <a:off x="5382262" y="281572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2</a:t>
              </a:r>
            </a:p>
          </p:txBody>
        </p:sp>
      </p:grpSp>
      <p:grpSp>
        <p:nvGrpSpPr>
          <p:cNvPr id="19" name="Group 18"/>
          <p:cNvGrpSpPr/>
          <p:nvPr/>
        </p:nvGrpSpPr>
        <p:grpSpPr>
          <a:xfrm>
            <a:off x="6003211" y="4229696"/>
            <a:ext cx="2809017" cy="889752"/>
            <a:chOff x="6003211" y="4229696"/>
            <a:chExt cx="2809017" cy="889752"/>
          </a:xfrm>
        </p:grpSpPr>
        <p:grpSp>
          <p:nvGrpSpPr>
            <p:cNvPr id="14" name="Group 13"/>
            <p:cNvGrpSpPr/>
            <p:nvPr/>
          </p:nvGrpSpPr>
          <p:grpSpPr>
            <a:xfrm>
              <a:off x="6003211" y="4229696"/>
              <a:ext cx="1781078" cy="889752"/>
              <a:chOff x="6003211" y="4229696"/>
              <a:chExt cx="1781078" cy="889752"/>
            </a:xfrm>
          </p:grpSpPr>
          <p:grpSp>
            <p:nvGrpSpPr>
              <p:cNvPr id="9" name="Group 8"/>
              <p:cNvGrpSpPr/>
              <p:nvPr/>
            </p:nvGrpSpPr>
            <p:grpSpPr>
              <a:xfrm>
                <a:off x="6379678" y="4449127"/>
                <a:ext cx="1165237" cy="386531"/>
                <a:chOff x="6763990" y="4502135"/>
                <a:chExt cx="1165237" cy="386531"/>
              </a:xfrm>
            </p:grpSpPr>
            <p:pic>
              <p:nvPicPr>
                <p:cNvPr id="76"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7600799" y="4624199"/>
                  <a:ext cx="328428"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6763990" y="4502135"/>
                  <a:ext cx="551209" cy="3865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7" name="Oval 86"/>
              <p:cNvSpPr/>
              <p:nvPr/>
            </p:nvSpPr>
            <p:spPr bwMode="auto">
              <a:xfrm>
                <a:off x="6003211" y="4229696"/>
                <a:ext cx="1781078" cy="8897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5" name="TextBox 94"/>
            <p:cNvSpPr txBox="1"/>
            <p:nvPr/>
          </p:nvSpPr>
          <p:spPr>
            <a:xfrm>
              <a:off x="7704232" y="4234131"/>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3</a:t>
              </a:r>
            </a:p>
          </p:txBody>
        </p:sp>
      </p:grpSp>
      <p:grpSp>
        <p:nvGrpSpPr>
          <p:cNvPr id="20" name="Group 19"/>
          <p:cNvGrpSpPr/>
          <p:nvPr/>
        </p:nvGrpSpPr>
        <p:grpSpPr>
          <a:xfrm>
            <a:off x="5625431" y="5137397"/>
            <a:ext cx="3210442" cy="1680847"/>
            <a:chOff x="5625431" y="5137397"/>
            <a:chExt cx="3210442" cy="1680847"/>
          </a:xfrm>
        </p:grpSpPr>
        <p:grpSp>
          <p:nvGrpSpPr>
            <p:cNvPr id="15" name="Group 14"/>
            <p:cNvGrpSpPr/>
            <p:nvPr/>
          </p:nvGrpSpPr>
          <p:grpSpPr>
            <a:xfrm>
              <a:off x="6561455" y="5137397"/>
              <a:ext cx="2274418" cy="1680847"/>
              <a:chOff x="6561455" y="5137397"/>
              <a:chExt cx="2274418" cy="1680847"/>
            </a:xfrm>
          </p:grpSpPr>
          <p:grpSp>
            <p:nvGrpSpPr>
              <p:cNvPr id="10" name="Group 9"/>
              <p:cNvGrpSpPr/>
              <p:nvPr/>
            </p:nvGrpSpPr>
            <p:grpSpPr>
              <a:xfrm>
                <a:off x="7033685" y="5328410"/>
                <a:ext cx="1537079" cy="1254963"/>
                <a:chOff x="6387238" y="5514632"/>
                <a:chExt cx="1537079" cy="1254963"/>
              </a:xfrm>
            </p:grpSpPr>
            <p:pic>
              <p:nvPicPr>
                <p:cNvPr id="78"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7030979" y="5514632"/>
                  <a:ext cx="302770" cy="4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7472728" y="5551304"/>
                  <a:ext cx="451589" cy="41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6405958" y="5686768"/>
                  <a:ext cx="492643" cy="27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6676318" y="6138412"/>
                  <a:ext cx="657431" cy="288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6387238" y="6335197"/>
                  <a:ext cx="253164" cy="43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7293352" y="6322048"/>
                  <a:ext cx="574750" cy="28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Oval 87"/>
              <p:cNvSpPr/>
              <p:nvPr/>
            </p:nvSpPr>
            <p:spPr bwMode="auto">
              <a:xfrm>
                <a:off x="6561455" y="5137397"/>
                <a:ext cx="2274418" cy="168084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6" name="TextBox 95"/>
            <p:cNvSpPr txBox="1"/>
            <p:nvPr/>
          </p:nvSpPr>
          <p:spPr>
            <a:xfrm>
              <a:off x="5625431" y="528405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4</a:t>
              </a:r>
            </a:p>
          </p:txBody>
        </p:sp>
      </p:grpSp>
    </p:spTree>
    <p:extLst>
      <p:ext uri="{BB962C8B-B14F-4D97-AF65-F5344CB8AC3E}">
        <p14:creationId xmlns:p14="http://schemas.microsoft.com/office/powerpoint/2010/main" val="20790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dirty="0"/>
              <a:t>Summarize entire image based on its distribution (histogram) of word occurrences</a:t>
            </a:r>
          </a:p>
          <a:p>
            <a:pPr eaLnBrk="1" hangingPunct="1">
              <a:spcAft>
                <a:spcPts val="1200"/>
              </a:spcAft>
            </a:pPr>
            <a:r>
              <a:rPr lang="en-US" sz="2800" dirty="0"/>
              <a:t>Analogous to bag of words representation commonly used for documents</a:t>
            </a:r>
          </a:p>
        </p:txBody>
      </p:sp>
      <p:grpSp>
        <p:nvGrpSpPr>
          <p:cNvPr id="83972" name="Group 4"/>
          <p:cNvGrpSpPr>
            <a:grpSpLocks/>
          </p:cNvGrpSpPr>
          <p:nvPr/>
        </p:nvGrpSpPr>
        <p:grpSpPr bwMode="auto">
          <a:xfrm>
            <a:off x="529148" y="5546724"/>
            <a:ext cx="4803266" cy="781403"/>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6426269" y="1033463"/>
            <a:ext cx="1858962" cy="1604962"/>
            <a:chOff x="6426269" y="1033463"/>
            <a:chExt cx="1858962" cy="1604962"/>
          </a:xfrm>
        </p:grpSpPr>
        <p:sp>
          <p:nvSpPr>
            <p:cNvPr id="83998" name="Rectangle 32"/>
            <p:cNvSpPr>
              <a:spLocks noChangeArrowheads="1"/>
            </p:cNvSpPr>
            <p:nvPr/>
          </p:nvSpPr>
          <p:spPr bwMode="auto">
            <a:xfrm>
              <a:off x="7343775" y="2216150"/>
              <a:ext cx="112713" cy="112713"/>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9" name="Rectangle 33"/>
            <p:cNvSpPr>
              <a:spLocks noChangeArrowheads="1"/>
            </p:cNvSpPr>
            <p:nvPr/>
          </p:nvSpPr>
          <p:spPr bwMode="auto">
            <a:xfrm>
              <a:off x="6667500" y="2216150"/>
              <a:ext cx="112713" cy="112713"/>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0" name="Rectangle 34"/>
            <p:cNvSpPr>
              <a:spLocks noChangeArrowheads="1"/>
            </p:cNvSpPr>
            <p:nvPr/>
          </p:nvSpPr>
          <p:spPr bwMode="auto">
            <a:xfrm>
              <a:off x="7005638" y="1146175"/>
              <a:ext cx="112712" cy="1182688"/>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1" name="Rectangle 35"/>
            <p:cNvSpPr>
              <a:spLocks noChangeArrowheads="1"/>
            </p:cNvSpPr>
            <p:nvPr/>
          </p:nvSpPr>
          <p:spPr bwMode="auto">
            <a:xfrm>
              <a:off x="7851775" y="1484313"/>
              <a:ext cx="112713" cy="844550"/>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2" name="Line 36"/>
            <p:cNvSpPr>
              <a:spLocks noChangeShapeType="1"/>
            </p:cNvSpPr>
            <p:nvPr/>
          </p:nvSpPr>
          <p:spPr bwMode="auto">
            <a:xfrm>
              <a:off x="6426269" y="2328863"/>
              <a:ext cx="1858962"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003" name="Line 37"/>
            <p:cNvSpPr>
              <a:spLocks noChangeShapeType="1"/>
            </p:cNvSpPr>
            <p:nvPr/>
          </p:nvSpPr>
          <p:spPr bwMode="auto">
            <a:xfrm flipV="1">
              <a:off x="6426269" y="1033463"/>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38485" y="2397740"/>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55510" y="2385998"/>
              <a:ext cx="231196" cy="2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893503" y="2385998"/>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31495" y="2413002"/>
              <a:ext cx="394325" cy="2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8" name="Picture 54" descr="DaVinci_face_onl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5853" y="1261234"/>
            <a:ext cx="429533" cy="5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416675" y="2860675"/>
            <a:ext cx="1858963" cy="1577975"/>
            <a:chOff x="6416675" y="2860675"/>
            <a:chExt cx="1858963" cy="1577975"/>
          </a:xfrm>
        </p:grpSpPr>
        <p:sp>
          <p:nvSpPr>
            <p:cNvPr id="83987" name="Rectangle 28"/>
            <p:cNvSpPr>
              <a:spLocks noChangeArrowheads="1"/>
            </p:cNvSpPr>
            <p:nvPr/>
          </p:nvSpPr>
          <p:spPr bwMode="auto">
            <a:xfrm>
              <a:off x="7373938" y="4044950"/>
              <a:ext cx="112712" cy="112713"/>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8" name="Rectangle 29"/>
            <p:cNvSpPr>
              <a:spLocks noChangeArrowheads="1"/>
            </p:cNvSpPr>
            <p:nvPr/>
          </p:nvSpPr>
          <p:spPr bwMode="auto">
            <a:xfrm>
              <a:off x="6697663" y="3311525"/>
              <a:ext cx="112712" cy="844550"/>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9" name="Rectangle 30"/>
            <p:cNvSpPr>
              <a:spLocks noChangeArrowheads="1"/>
            </p:cNvSpPr>
            <p:nvPr/>
          </p:nvSpPr>
          <p:spPr bwMode="auto">
            <a:xfrm>
              <a:off x="7035800" y="4044950"/>
              <a:ext cx="112713" cy="112713"/>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0" name="Rectangle 31"/>
            <p:cNvSpPr>
              <a:spLocks noChangeArrowheads="1"/>
            </p:cNvSpPr>
            <p:nvPr/>
          </p:nvSpPr>
          <p:spPr bwMode="auto">
            <a:xfrm>
              <a:off x="7881938" y="4100513"/>
              <a:ext cx="112712" cy="55562"/>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1" name="Line 43"/>
            <p:cNvSpPr>
              <a:spLocks noChangeShapeType="1"/>
            </p:cNvSpPr>
            <p:nvPr/>
          </p:nvSpPr>
          <p:spPr bwMode="auto">
            <a:xfrm>
              <a:off x="6416675" y="4157663"/>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92" name="Line 44"/>
            <p:cNvSpPr>
              <a:spLocks noChangeShapeType="1"/>
            </p:cNvSpPr>
            <p:nvPr/>
          </p:nvSpPr>
          <p:spPr bwMode="auto">
            <a:xfrm flipV="1">
              <a:off x="6416675" y="2860675"/>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24981" y="4197962"/>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5672" y="4186221"/>
              <a:ext cx="231196" cy="2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3665" y="4213225"/>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05327" y="4213225"/>
              <a:ext cx="39432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7991" y="3107234"/>
            <a:ext cx="732319" cy="43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6435725" y="4748213"/>
            <a:ext cx="1858963" cy="1635125"/>
            <a:chOff x="6435725" y="4748213"/>
            <a:chExt cx="1858963" cy="1635125"/>
          </a:xfrm>
        </p:grpSpPr>
        <p:sp>
          <p:nvSpPr>
            <p:cNvPr id="83976" name="Rectangle 24"/>
            <p:cNvSpPr>
              <a:spLocks noChangeArrowheads="1"/>
            </p:cNvSpPr>
            <p:nvPr/>
          </p:nvSpPr>
          <p:spPr bwMode="auto">
            <a:xfrm>
              <a:off x="7450138" y="4748213"/>
              <a:ext cx="112712" cy="1325562"/>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7" name="Rectangle 25"/>
            <p:cNvSpPr>
              <a:spLocks noChangeArrowheads="1"/>
            </p:cNvSpPr>
            <p:nvPr/>
          </p:nvSpPr>
          <p:spPr bwMode="auto">
            <a:xfrm>
              <a:off x="6716713" y="5875338"/>
              <a:ext cx="112712" cy="198437"/>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8" name="Rectangle 26"/>
            <p:cNvSpPr>
              <a:spLocks noChangeArrowheads="1"/>
            </p:cNvSpPr>
            <p:nvPr/>
          </p:nvSpPr>
          <p:spPr bwMode="auto">
            <a:xfrm>
              <a:off x="7054850" y="5707063"/>
              <a:ext cx="112713" cy="366712"/>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9" name="Rectangle 27"/>
            <p:cNvSpPr>
              <a:spLocks noChangeArrowheads="1"/>
            </p:cNvSpPr>
            <p:nvPr/>
          </p:nvSpPr>
          <p:spPr bwMode="auto">
            <a:xfrm>
              <a:off x="7900988" y="5875338"/>
              <a:ext cx="112712" cy="198437"/>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0" name="Line 41"/>
            <p:cNvSpPr>
              <a:spLocks noChangeShapeType="1"/>
            </p:cNvSpPr>
            <p:nvPr/>
          </p:nvSpPr>
          <p:spPr bwMode="auto">
            <a:xfrm>
              <a:off x="6435725" y="6073775"/>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81" name="Line 42"/>
            <p:cNvSpPr>
              <a:spLocks noChangeShapeType="1"/>
            </p:cNvSpPr>
            <p:nvPr/>
          </p:nvSpPr>
          <p:spPr bwMode="auto">
            <a:xfrm flipV="1">
              <a:off x="6435725" y="4776788"/>
              <a:ext cx="0" cy="1296987"/>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44031" y="6142533"/>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604722" y="6130786"/>
              <a:ext cx="231196" cy="25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99047" y="6130786"/>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337041" y="6157804"/>
              <a:ext cx="394325" cy="20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86" name="Picture 56" descr="viol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301100">
            <a:off x="6661054" y="4779929"/>
            <a:ext cx="284009" cy="67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Describing images w/ visual words</a:t>
            </a:r>
          </a:p>
        </p:txBody>
      </p:sp>
      <p:sp>
        <p:nvSpPr>
          <p:cNvPr id="8" name="TextBox 7"/>
          <p:cNvSpPr txBox="1"/>
          <p:nvPr/>
        </p:nvSpPr>
        <p:spPr>
          <a:xfrm rot="16200000">
            <a:off x="5429394" y="1532131"/>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64" name="TextBox 63"/>
          <p:cNvSpPr txBox="1"/>
          <p:nvPr/>
        </p:nvSpPr>
        <p:spPr>
          <a:xfrm rot="16200000">
            <a:off x="5429217" y="3346811"/>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65" name="TextBox 64"/>
          <p:cNvSpPr txBox="1"/>
          <p:nvPr/>
        </p:nvSpPr>
        <p:spPr>
          <a:xfrm rot="16200000">
            <a:off x="5429217" y="5269240"/>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3" name="TextBox 2"/>
          <p:cNvSpPr txBox="1"/>
          <p:nvPr/>
        </p:nvSpPr>
        <p:spPr>
          <a:xfrm>
            <a:off x="1940767" y="508217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Feature patches: </a:t>
            </a:r>
          </a:p>
        </p:txBody>
      </p:sp>
      <p:sp>
        <p:nvSpPr>
          <p:cNvPr id="66" name="TextBox 65"/>
          <p:cNvSpPr txBox="1"/>
          <p:nvPr/>
        </p:nvSpPr>
        <p:spPr>
          <a:xfrm>
            <a:off x="6612245" y="6429970"/>
            <a:ext cx="1488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Visual words</a:t>
            </a:r>
          </a:p>
        </p:txBody>
      </p:sp>
      <p:sp>
        <p:nvSpPr>
          <p:cNvPr id="67" name="Text Box 90"/>
          <p:cNvSpPr txBox="1">
            <a:spLocks noChangeArrowheads="1"/>
          </p:cNvSpPr>
          <p:nvPr/>
        </p:nvSpPr>
        <p:spPr bwMode="auto">
          <a:xfrm>
            <a:off x="-7144" y="6617571"/>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7015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4" grpId="0"/>
      <p:bldP spid="65" grpId="0"/>
      <p:bldP spid="66"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794</TotalTime>
  <Words>4405</Words>
  <Application>Microsoft Office PowerPoint</Application>
  <PresentationFormat>On-screen Show (4:3)</PresentationFormat>
  <Paragraphs>792</Paragraphs>
  <Slides>104</Slides>
  <Notes>58</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3</vt:i4>
      </vt:variant>
      <vt:variant>
        <vt:lpstr>Slide Titles</vt:lpstr>
      </vt:variant>
      <vt:variant>
        <vt:i4>104</vt:i4>
      </vt:variant>
    </vt:vector>
  </HeadingPairs>
  <TitlesOfParts>
    <vt:vector size="131" baseType="lpstr">
      <vt:lpstr>Arial Unicode MS</vt:lpstr>
      <vt:lpstr>Gulim</vt:lpstr>
      <vt:lpstr>ＭＳ Ｐゴシック</vt:lpstr>
      <vt:lpstr>Arial</vt:lpstr>
      <vt:lpstr>Calibri</vt:lpstr>
      <vt:lpstr>Cambria Math</vt:lpstr>
      <vt:lpstr>Courier New</vt:lpstr>
      <vt:lpstr>Symbol</vt:lpstr>
      <vt:lpstr>Tahoma</vt:lpstr>
      <vt:lpstr>Times New Roman</vt:lpstr>
      <vt:lpstr>Times New Roman Bold Italic</vt:lpstr>
      <vt:lpstr>Times New Roman Italic</vt:lpstr>
      <vt:lpstr>Trebuchet MS</vt:lpstr>
      <vt:lpstr>Wingdings</vt:lpstr>
      <vt:lpstr>1_Office Theme</vt:lpstr>
      <vt:lpstr>Blank Presentation</vt:lpstr>
      <vt:lpstr>7_Office Theme</vt:lpstr>
      <vt:lpstr>4_Office Theme</vt:lpstr>
      <vt:lpstr>10_Default Design</vt:lpstr>
      <vt:lpstr>1_Blank Presentation</vt:lpstr>
      <vt:lpstr>Default Design</vt:lpstr>
      <vt:lpstr>2_Office Theme</vt:lpstr>
      <vt:lpstr>14_Default Design</vt:lpstr>
      <vt:lpstr>5_Default Design</vt:lpstr>
      <vt:lpstr>Equation</vt:lpstr>
      <vt:lpstr>Microsoft Equation 3.0</vt:lpstr>
      <vt:lpstr>Bitmap Image</vt:lpstr>
      <vt:lpstr>CS 1674: Intro to Computer Vision Local Feature Detection, Description and Matching</vt:lpstr>
      <vt:lpstr>Plan for today</vt:lpstr>
      <vt:lpstr>An image is a set of pixels…</vt:lpstr>
      <vt:lpstr>Problems with pixel representation</vt:lpstr>
      <vt:lpstr>Human eye movements</vt:lpstr>
      <vt:lpstr>Local features</vt:lpstr>
      <vt:lpstr>Local features: desired properties</vt:lpstr>
      <vt:lpstr>Interest(ing) points</vt:lpstr>
      <vt:lpstr>Interest points</vt:lpstr>
      <vt:lpstr>Choosing interest points</vt:lpstr>
      <vt:lpstr>Choosing interest points</vt:lpstr>
      <vt:lpstr>Application 1: Keypoint Matching for Search</vt:lpstr>
      <vt:lpstr>Application 1: Keypoint Matching For Search</vt:lpstr>
      <vt:lpstr>Application 2: Panorama stitching</vt:lpstr>
      <vt:lpstr>Application 2: Panorama stitching</vt:lpstr>
      <vt:lpstr>Application 2: Panorama stitching</vt:lpstr>
      <vt:lpstr>Corners as distinctive interest points</vt:lpstr>
      <vt:lpstr>Corners as distinctive interest points</vt:lpstr>
      <vt:lpstr>Corners as distinctive interest points</vt:lpstr>
      <vt:lpstr>Corners as distinctive interest points</vt:lpstr>
      <vt:lpstr>Corners as distinctive interest points</vt:lpstr>
      <vt:lpstr>What points would you choose?</vt:lpstr>
      <vt:lpstr>Harris Detector: Mathematics</vt:lpstr>
      <vt:lpstr>Harris Detector: Mathematics</vt:lpstr>
      <vt:lpstr>Harris Detector: Mathematics</vt:lpstr>
      <vt:lpstr>Harris Detector: Mathematics</vt:lpstr>
      <vt:lpstr>Harris Detector: Mathematics</vt:lpstr>
      <vt:lpstr>Harris Detector: Mathematics</vt:lpstr>
      <vt:lpstr>What does the matrix M reveal?</vt:lpstr>
      <vt:lpstr>Corner response function</vt:lpstr>
      <vt:lpstr>Harris Detector: Mathematics</vt:lpstr>
      <vt:lpstr>Harris Detector: Algorithm</vt:lpstr>
      <vt:lpstr>Example of Harris application</vt:lpstr>
      <vt:lpstr>Example of Harris application</vt:lpstr>
      <vt:lpstr>More Harris responses</vt:lpstr>
      <vt:lpstr>More Harris responses</vt:lpstr>
      <vt:lpstr>Properties: Invariance vs covariance</vt:lpstr>
      <vt:lpstr>What happens if: Affine intensity change</vt:lpstr>
      <vt:lpstr>What happens if: Image translation</vt:lpstr>
      <vt:lpstr>What happens if: Image rotation</vt:lpstr>
      <vt:lpstr>What happens if: Scaling</vt:lpstr>
      <vt:lpstr>What happens if: Scaling</vt:lpstr>
      <vt:lpstr>Scale invariant detection</vt:lpstr>
      <vt:lpstr>Scale invariant detection</vt:lpstr>
      <vt:lpstr>Scale invariant detection</vt:lpstr>
      <vt:lpstr>Automatic scale selection</vt:lpstr>
      <vt:lpstr>Automatic scale selection</vt:lpstr>
      <vt:lpstr>Automatic scale selection</vt:lpstr>
      <vt:lpstr>Automatic scale selection</vt:lpstr>
      <vt:lpstr>Automatic scale selection</vt:lpstr>
      <vt:lpstr>Automatic scale selection</vt:lpstr>
      <vt:lpstr>Automatic scale selection</vt:lpstr>
      <vt:lpstr>What is a useful signature function?</vt:lpstr>
      <vt:lpstr>Blob detection in 2D</vt:lpstr>
      <vt:lpstr>Difference of Gaussian ≈ Laplacian</vt:lpstr>
      <vt:lpstr>Difference of Gaussian: Efficient computation</vt:lpstr>
      <vt:lpstr>Find local maxima in position-scale space of Difference-of-Gaussian</vt:lpstr>
      <vt:lpstr>Laplacian pyramid example</vt:lpstr>
      <vt:lpstr>Results: Difference-of-Gaussian</vt:lpstr>
      <vt:lpstr>Plan for today</vt:lpstr>
      <vt:lpstr>Geometric transformations</vt:lpstr>
      <vt:lpstr>Photometric transformations</vt:lpstr>
      <vt:lpstr>Scale-Invariant Feature Transform (SIFT) descriptor</vt:lpstr>
      <vt:lpstr>Computing gradients</vt:lpstr>
      <vt:lpstr>Gradients</vt:lpstr>
      <vt:lpstr>Gradients</vt:lpstr>
      <vt:lpstr>Gradients</vt:lpstr>
      <vt:lpstr>Scale Invariant Feature Transform</vt:lpstr>
      <vt:lpstr>Scale Invariant Feature Transform</vt:lpstr>
      <vt:lpstr>Scale Invariant Feature Transform</vt:lpstr>
      <vt:lpstr>Scale Invariant Feature Transform</vt:lpstr>
      <vt:lpstr>Scale Invariant Feature Transform</vt:lpstr>
      <vt:lpstr>Making descriptor rotation invariant</vt:lpstr>
      <vt:lpstr>SIFT is robust</vt:lpstr>
      <vt:lpstr>Examples of using SIFT</vt:lpstr>
      <vt:lpstr>Examples of using SIFT</vt:lpstr>
      <vt:lpstr>Examples of using SIFT</vt:lpstr>
      <vt:lpstr>Applications of local invariant features</vt:lpstr>
      <vt:lpstr>Plan for today</vt:lpstr>
      <vt:lpstr>Matching local features</vt:lpstr>
      <vt:lpstr>Robust matching</vt:lpstr>
      <vt:lpstr>Matching SIFT descriptors</vt:lpstr>
      <vt:lpstr>PowerPoint Presentation</vt:lpstr>
      <vt:lpstr>PowerPoint Presentation</vt:lpstr>
      <vt:lpstr>Indexing local features: Setup</vt:lpstr>
      <vt:lpstr>Indexing local features:  Inverted file index</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 for indexing</vt:lpstr>
      <vt:lpstr>Inverted file index</vt:lpstr>
      <vt:lpstr>PowerPoint Presentation</vt:lpstr>
      <vt:lpstr>PowerPoint Presentation</vt:lpstr>
      <vt:lpstr>PowerPoint Presentation</vt:lpstr>
      <vt:lpstr>PowerPoint Presentation</vt:lpstr>
      <vt:lpstr>Comparing bags of words</vt:lpstr>
      <vt:lpstr>Bags of words: pros and cons</vt:lpstr>
      <vt:lpstr>PowerPoint Presentation</vt:lpstr>
      <vt:lpstr>Additional references</vt:lpstr>
      <vt:lpstr>Summary</vt:lpstr>
    </vt:vector>
  </TitlesOfParts>
  <Company>University of Pittsburgh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1674: Intro to Computer Vision</dc:title>
  <dc:creator>Adriana I. Kovashka</dc:creator>
  <cp:lastModifiedBy>Adriana I. Kovashka</cp:lastModifiedBy>
  <cp:revision>99</cp:revision>
  <dcterms:created xsi:type="dcterms:W3CDTF">2016-09-12T22:46:52Z</dcterms:created>
  <dcterms:modified xsi:type="dcterms:W3CDTF">2018-02-08T15:11:09Z</dcterms:modified>
</cp:coreProperties>
</file>