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72" r:id="rId2"/>
  </p:sldMasterIdLst>
  <p:notesMasterIdLst>
    <p:notesMasterId r:id="rId26"/>
  </p:notesMasterIdLst>
  <p:sldIdLst>
    <p:sldId id="256" r:id="rId3"/>
    <p:sldId id="551" r:id="rId4"/>
    <p:sldId id="55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2" r:id="rId14"/>
    <p:sldId id="563" r:id="rId15"/>
    <p:sldId id="564" r:id="rId16"/>
    <p:sldId id="565" r:id="rId17"/>
    <p:sldId id="566" r:id="rId18"/>
    <p:sldId id="569" r:id="rId19"/>
    <p:sldId id="567" r:id="rId20"/>
    <p:sldId id="568" r:id="rId21"/>
    <p:sldId id="570" r:id="rId22"/>
    <p:sldId id="571" r:id="rId23"/>
    <p:sldId id="572" r:id="rId24"/>
    <p:sldId id="5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142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5898-8D84-4C5D-BADA-C939A07F556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1EDA-6654-40B8-9D58-82E30EE6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2F1F6-DC5D-4F1C-B5F7-1014541A2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97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633E8-E8F7-4B89-870F-D448F351DF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5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C131-A990-475A-B85A-87606F89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2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2669F-90B7-4383-9A34-06168FD61A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00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B833-E712-4CFA-B8E9-7329428D2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4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73CA-FE3C-4014-AB98-24395AED25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8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2F1F6-DC5D-4F1C-B5F7-1014541A2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8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77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  <p:pic>
        <p:nvPicPr>
          <p:cNvPr id="8" name="Picture 7" descr="stanford_logo.gif"/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50000"/>
          </a:blip>
          <a:stretch>
            <a:fillRect/>
          </a:stretch>
        </p:blipFill>
        <p:spPr>
          <a:xfrm>
            <a:off x="-1828800" y="-1352550"/>
            <a:ext cx="6502400" cy="5905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895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477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35501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91155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11431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81189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71462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71250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91736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930177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4226515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latin typeface="Geneva"/>
              </a:rPr>
              <a:t>Fei-Fei</a:t>
            </a:r>
            <a:r>
              <a:rPr lang="en-US" sz="1600" dirty="0">
                <a:solidFill>
                  <a:prstClr val="white"/>
                </a:solidFill>
                <a:latin typeface="Geneva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10414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56350"/>
            <a:ext cx="9144000" cy="501649"/>
          </a:xfrm>
          <a:prstGeom prst="rect">
            <a:avLst/>
          </a:prstGeom>
          <a:solidFill>
            <a:srgbClr val="85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  <a:latin typeface="Gene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6416675"/>
            <a:ext cx="2692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prstClr val="white"/>
                </a:solidFill>
                <a:latin typeface="Geneva"/>
              </a:rPr>
              <a:t>Linear Algebra Review</a:t>
            </a:r>
          </a:p>
          <a:p>
            <a:endParaRPr lang="en-US" dirty="0">
              <a:solidFill>
                <a:prstClr val="white"/>
              </a:solidFill>
              <a:latin typeface="Geneva"/>
            </a:endParaRPr>
          </a:p>
          <a:p>
            <a:endParaRPr lang="en-US" dirty="0">
              <a:solidFill>
                <a:prstClr val="white"/>
              </a:solidFill>
              <a:latin typeface="Geneva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8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5" Type="http://schemas.openxmlformats.org/officeDocument/2006/relationships/tags" Target="../tags/tag7.xml"/><Relationship Id="rId10" Type="http://schemas.openxmlformats.org/officeDocument/2006/relationships/image" Target="../media/image17.png"/><Relationship Id="rId4" Type="http://schemas.openxmlformats.org/officeDocument/2006/relationships/tags" Target="../tags/tag6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.xml"/><Relationship Id="rId7" Type="http://schemas.openxmlformats.org/officeDocument/2006/relationships/image" Target="../media/image2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3.png"/><Relationship Id="rId4" Type="http://schemas.openxmlformats.org/officeDocument/2006/relationships/tags" Target="../tags/tag11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</a:t>
            </a:r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1674: Intro to </a:t>
            </a:r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Vision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Algebra Review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January </a:t>
            </a:r>
            <a:r>
              <a:rPr lang="en-US" sz="3600" dirty="0" smtClean="0">
                <a:solidFill>
                  <a:schemeClr val="tx1"/>
                </a:solidFill>
              </a:rPr>
              <a:t>11, </a:t>
            </a:r>
            <a:r>
              <a:rPr lang="en-US" sz="3600" dirty="0">
                <a:solidFill>
                  <a:schemeClr val="tx1"/>
                </a:solidFill>
              </a:rPr>
              <a:t>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and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and matrices are just collections of ordered numbers that represent something: movements in space, scaling factors, word counts, movie ratings, pixel </a:t>
            </a:r>
            <a:r>
              <a:rPr lang="en-US" dirty="0" err="1"/>
              <a:t>brightnesses</a:t>
            </a:r>
            <a:r>
              <a:rPr lang="en-US" dirty="0"/>
              <a:t>, etc. </a:t>
            </a:r>
          </a:p>
          <a:p>
            <a:r>
              <a:rPr lang="en-US" dirty="0"/>
              <a:t>We’ll define some common uses and standard operations on them.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column vector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row vector                    where</a:t>
            </a:r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        denotes the transpose operation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714264" y="1676400"/>
            <a:ext cx="1620000" cy="356949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20244" y="2182419"/>
            <a:ext cx="1308956" cy="1779981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104400" y="4113890"/>
            <a:ext cx="1620000" cy="30571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00800" y="4724400"/>
            <a:ext cx="3600000" cy="415584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62000" y="52026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Vectors have two main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05" y="3408364"/>
            <a:ext cx="4096715" cy="2362199"/>
          </a:xfrm>
        </p:spPr>
        <p:txBody>
          <a:bodyPr>
            <a:normAutofit/>
          </a:bodyPr>
          <a:lstStyle/>
          <a:p>
            <a:r>
              <a:rPr lang="en-US" sz="2600" dirty="0"/>
              <a:t>Vectors can represent an offset in 2D or 3D space</a:t>
            </a:r>
          </a:p>
          <a:p>
            <a:r>
              <a:rPr lang="en-US" sz="2600" dirty="0"/>
              <a:t>Points are just vectors from the origin</a:t>
            </a:r>
          </a:p>
          <a:p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9421" y="1236579"/>
            <a:ext cx="403273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can also be treated as a vector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Such vectors don’t have a geometric interpretation, but calculations like “distance” still have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44600"/>
            <a:ext cx="2349159" cy="20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 matrix                is an array of numbers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zh-CN" dirty="0"/>
                  <a:t>  by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, i.e.  </a:t>
                </a:r>
                <a:r>
                  <a:rPr lang="en-US" altLang="zh-CN" i="1" dirty="0"/>
                  <a:t>m</a:t>
                </a:r>
                <a:r>
                  <a:rPr lang="en-US" altLang="zh-CN" dirty="0"/>
                  <a:t> rows and </a:t>
                </a:r>
                <a:r>
                  <a:rPr lang="en-US" altLang="zh-CN" i="1" dirty="0"/>
                  <a:t>n</a:t>
                </a:r>
                <a:r>
                  <a:rPr lang="en-US" altLang="zh-CN" dirty="0"/>
                  <a:t> columns.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              , we say that       is square.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81200" y="2819400"/>
            <a:ext cx="4690864" cy="16510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23160" y="1828800"/>
            <a:ext cx="1158240" cy="19431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95400" y="5232954"/>
            <a:ext cx="1084157" cy="177246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724400" y="5148943"/>
            <a:ext cx="381000" cy="3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only </a:t>
            </a:r>
            <a:r>
              <a:rPr lang="en-US"/>
              <a:t>add matrices </a:t>
            </a:r>
            <a:r>
              <a:rPr lang="en-US" dirty="0"/>
              <a:t>with matching dimensions, or a scalar to </a:t>
            </a:r>
            <a:r>
              <a:rPr lang="en-US"/>
              <a:t>a matrix. 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Scaling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6490536" cy="1254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0581" y="3581400"/>
            <a:ext cx="5486400" cy="125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5254416"/>
            <a:ext cx="4090988" cy="10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"/>
            <a:ext cx="8229600" cy="1143000"/>
          </a:xfrm>
        </p:spPr>
        <p:txBody>
          <a:bodyPr/>
          <a:lstStyle/>
          <a:p>
            <a:r>
              <a:rPr lang="en-US" altLang="zh-CN" dirty="0"/>
              <a:t>Matrix Operations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66800"/>
            <a:ext cx="8229600" cy="4525963"/>
          </a:xfrm>
        </p:spPr>
        <p:txBody>
          <a:bodyPr/>
          <a:lstStyle/>
          <a:p>
            <a:r>
              <a:rPr lang="en-US" altLang="zh-CN" dirty="0"/>
              <a:t>Inner product (</a:t>
            </a:r>
            <a:r>
              <a:rPr lang="en-US" altLang="zh-CN" i="1" dirty="0"/>
              <a:t>dot</a:t>
            </a:r>
            <a:r>
              <a:rPr lang="en-US" altLang="zh-CN" dirty="0"/>
              <a:t> · product) of vectors</a:t>
            </a:r>
          </a:p>
          <a:p>
            <a:pPr lvl="1"/>
            <a:r>
              <a:rPr lang="en-US" altLang="zh-CN" dirty="0"/>
              <a:t>Multiply corresponding entries of two vectors and add up the result</a:t>
            </a:r>
          </a:p>
          <a:p>
            <a:pPr lvl="1"/>
            <a:r>
              <a:rPr lang="en-US" altLang="zh-CN" dirty="0"/>
              <a:t>We won’t worry about the geometric interpretation for now 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4051849"/>
            <a:ext cx="7010168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Inner vs outer </a:t>
            </a:r>
            <a:br>
              <a:rPr lang="en-US" dirty="0"/>
            </a:br>
            <a:r>
              <a:rPr lang="en-US" dirty="0"/>
              <a:t>vs matrix vs element-wise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452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x, y </a:t>
            </a:r>
            <a:r>
              <a:rPr lang="en-US" dirty="0"/>
              <a:t>= column vectors (nx1)</a:t>
            </a:r>
          </a:p>
          <a:p>
            <a:r>
              <a:rPr lang="en-US" b="1" i="1" dirty="0"/>
              <a:t>X, Y </a:t>
            </a:r>
            <a:r>
              <a:rPr lang="en-US" dirty="0"/>
              <a:t>= matrices (</a:t>
            </a:r>
            <a:r>
              <a:rPr lang="en-US" dirty="0" err="1"/>
              <a:t>mxn</a:t>
            </a:r>
            <a:r>
              <a:rPr lang="en-US" dirty="0"/>
              <a:t>)</a:t>
            </a:r>
          </a:p>
          <a:p>
            <a:r>
              <a:rPr lang="en-US" i="1" dirty="0"/>
              <a:t>x, y </a:t>
            </a:r>
            <a:r>
              <a:rPr lang="en-US" dirty="0"/>
              <a:t>= scalars (1x1)</a:t>
            </a:r>
          </a:p>
          <a:p>
            <a:endParaRPr lang="en-US" b="1" i="1" dirty="0"/>
          </a:p>
          <a:p>
            <a:r>
              <a:rPr lang="en-US" b="1" i="1" dirty="0"/>
              <a:t>x</a:t>
            </a:r>
            <a:r>
              <a:rPr lang="en-US" altLang="zh-CN" i="1" dirty="0"/>
              <a:t> ·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b="1" i="1" dirty="0" err="1"/>
              <a:t>x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b="1" i="1" dirty="0"/>
              <a:t> </a:t>
            </a:r>
            <a:r>
              <a:rPr lang="en-US" dirty="0"/>
              <a:t>inner product (1xn x nx1 = scalar)</a:t>
            </a:r>
          </a:p>
          <a:p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dirty="0"/>
              <a:t>⊗</a:t>
            </a:r>
            <a:r>
              <a:rPr lang="en-US" i="1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y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outer product (nx1 x 1xn = matrix)</a:t>
            </a:r>
          </a:p>
          <a:p>
            <a:endParaRPr lang="en-US" dirty="0"/>
          </a:p>
          <a:p>
            <a:r>
              <a:rPr lang="en-US" b="1" i="1" dirty="0"/>
              <a:t>X</a:t>
            </a:r>
            <a:r>
              <a:rPr lang="en-US" b="1" dirty="0"/>
              <a:t> 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 = matrix product</a:t>
            </a:r>
          </a:p>
          <a:p>
            <a:r>
              <a:rPr lang="en-US" b="1" i="1" dirty="0"/>
              <a:t>X</a:t>
            </a:r>
            <a:r>
              <a:rPr lang="en-US" b="1" dirty="0"/>
              <a:t> .*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= element-wise product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20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X be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/>
              <a:t> matrix, Y be an 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r>
              <a:rPr lang="en-US" dirty="0"/>
              <a:t>Then Z = X*Y is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r>
              <a:rPr lang="en-US" dirty="0"/>
              <a:t>Second dimension of first matrix, and first dimension of first matrix have to be the same, for matrix multiplication to be possible</a:t>
            </a:r>
          </a:p>
          <a:p>
            <a:r>
              <a:rPr lang="en-US" dirty="0"/>
              <a:t>Practice: Let X be an 10x5 matrix. Let’s factorize it into 3 matrices…</a:t>
            </a:r>
          </a:p>
        </p:txBody>
      </p:sp>
    </p:spTree>
    <p:extLst>
      <p:ext uri="{BB962C8B-B14F-4D97-AF65-F5344CB8AC3E}">
        <p14:creationId xmlns:p14="http://schemas.microsoft.com/office/powerpoint/2010/main" val="17384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Multiplication</a:t>
            </a:r>
          </a:p>
          <a:p>
            <a:endParaRPr lang="en-US" dirty="0"/>
          </a:p>
          <a:p>
            <a:r>
              <a:rPr lang="en-US" dirty="0"/>
              <a:t>The product AB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entry in the result is (that row of A) dot product with (that column of 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://upload.wikimedia.org/wikipedia/en/thumb/e/eb/Matrix_multiplication_diagram_2.svg/500px-Matrix_multiplication_diagram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49" y="1151605"/>
            <a:ext cx="3765451" cy="3306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Multiplication 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3810000" cy="4213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736690"/>
            <a:ext cx="4114799" cy="422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entry of the matrix product is made by taking the dot product of the corresponding row in the left matrix, with the corresponding column in the right 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8734" y="4053385"/>
            <a:ext cx="464024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8734" y="4572000"/>
            <a:ext cx="464024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581075"/>
            <a:ext cx="464024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6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images? (in 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treats images as matrices of numbers</a:t>
            </a:r>
          </a:p>
          <a:p>
            <a:r>
              <a:rPr lang="en-US" dirty="0"/>
              <a:t>To proceed, let’s talk very briefly about how images are formed</a:t>
            </a:r>
          </a:p>
        </p:txBody>
      </p:sp>
    </p:spTree>
    <p:extLst>
      <p:ext uri="{BB962C8B-B14F-4D97-AF65-F5344CB8AC3E}">
        <p14:creationId xmlns:p14="http://schemas.microsoft.com/office/powerpoint/2010/main" val="35522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Matrix addition is commutative and associative </a:t>
            </a:r>
          </a:p>
          <a:p>
            <a:pPr lvl="1"/>
            <a:r>
              <a:rPr lang="en-US" dirty="0"/>
              <a:t>A + B  =  B + A</a:t>
            </a:r>
          </a:p>
          <a:p>
            <a:pPr lvl="1"/>
            <a:r>
              <a:rPr lang="pt-BR" dirty="0"/>
              <a:t>A + (B + C)  =  (A + B) + C </a:t>
            </a:r>
            <a:endParaRPr lang="en-US" dirty="0"/>
          </a:p>
          <a:p>
            <a:r>
              <a:rPr lang="en-US" dirty="0"/>
              <a:t>Matrix multiplication is associative and distributive but </a:t>
            </a:r>
            <a:r>
              <a:rPr lang="en-US" i="1" dirty="0"/>
              <a:t>not </a:t>
            </a:r>
            <a:r>
              <a:rPr lang="en-US" dirty="0"/>
              <a:t>commutative </a:t>
            </a:r>
          </a:p>
          <a:p>
            <a:pPr lvl="1"/>
            <a:r>
              <a:rPr lang="en-US" dirty="0"/>
              <a:t>A(B*C)  =  (A*B)C </a:t>
            </a:r>
          </a:p>
          <a:p>
            <a:pPr lvl="1"/>
            <a:r>
              <a:rPr lang="en-US" dirty="0"/>
              <a:t>A(B + C)  =  A*B + A*C</a:t>
            </a:r>
          </a:p>
          <a:p>
            <a:pPr lvl="1"/>
            <a:r>
              <a:rPr lang="en-US" dirty="0"/>
              <a:t>A*B != B*A</a:t>
            </a:r>
          </a:p>
        </p:txBody>
      </p:sp>
    </p:spTree>
    <p:extLst>
      <p:ext uri="{BB962C8B-B14F-4D97-AF65-F5344CB8AC3E}">
        <p14:creationId xmlns:p14="http://schemas.microsoft.com/office/powerpoint/2010/main" val="229625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480"/>
            <a:ext cx="8229600" cy="4525963"/>
          </a:xfrm>
        </p:spPr>
        <p:txBody>
          <a:bodyPr/>
          <a:lstStyle/>
          <a:p>
            <a:r>
              <a:rPr lang="en-US" dirty="0"/>
              <a:t>Transpose – flip matrix, so row 1 becomes column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useful identity: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877682"/>
            <a:ext cx="4384491" cy="2027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3" y="2198480"/>
            <a:ext cx="1809486" cy="1385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5749" y="4569669"/>
            <a:ext cx="48006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062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Identity matrix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lvl="1"/>
            <a:r>
              <a:rPr lang="en-US" altLang="zh-CN" dirty="0"/>
              <a:t>Square matrix, 1’s along diagonal, 0’s elsewhere</a:t>
            </a:r>
          </a:p>
          <a:p>
            <a:pPr lvl="1"/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/>
              <a:t>  </a:t>
            </a:r>
            <a:r>
              <a:rPr lang="en-US" altLang="zh-CN" b="1" dirty="0"/>
              <a:t>∙</a:t>
            </a:r>
            <a:r>
              <a:rPr lang="en-US" altLang="zh-CN" dirty="0"/>
              <a:t>  [another matrix] = [that matrix]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Diagonal matrix</a:t>
            </a:r>
          </a:p>
          <a:p>
            <a:pPr lvl="1"/>
            <a:r>
              <a:rPr lang="en-US" altLang="zh-CN" dirty="0"/>
              <a:t>Square matrix with numbers along diagonal, 0’s elsewhere</a:t>
            </a:r>
          </a:p>
          <a:p>
            <a:pPr lvl="1"/>
            <a:r>
              <a:rPr lang="en-US" altLang="zh-CN" dirty="0"/>
              <a:t>A diagonal </a:t>
            </a:r>
            <a:r>
              <a:rPr lang="en-US" altLang="zh-CN" b="1" dirty="0"/>
              <a:t>∙</a:t>
            </a:r>
            <a:r>
              <a:rPr lang="en-US" altLang="zh-CN" dirty="0"/>
              <a:t> [another matrix] scales the rows of that matrix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D03E1-6E47-40CE-BD67-69BD9457A06F}" type="datetime5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11-Jan-18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600200"/>
            <a:ext cx="177165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4987" y="4176712"/>
            <a:ext cx="19716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 norm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L2 norm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i="1" baseline="30000" dirty="0" err="1"/>
              <a:t>p</a:t>
            </a:r>
            <a:r>
              <a:rPr lang="en-US" dirty="0"/>
              <a:t> norm (for real numbers </a:t>
            </a:r>
            <a:r>
              <a:rPr lang="en-US" i="1" dirty="0"/>
              <a:t>p</a:t>
            </a:r>
            <a:r>
              <a:rPr lang="en-US" dirty="0"/>
              <a:t> ≥ 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288" t="26657" r="69518" b="64746"/>
          <a:stretch/>
        </p:blipFill>
        <p:spPr>
          <a:xfrm>
            <a:off x="764273" y="2265528"/>
            <a:ext cx="2047165" cy="982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552" t="48298" r="64851" b="45374"/>
          <a:stretch/>
        </p:blipFill>
        <p:spPr>
          <a:xfrm>
            <a:off x="805217" y="4169395"/>
            <a:ext cx="2852383" cy="723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9179" t="34806" r="65000" b="57433"/>
          <a:stretch/>
        </p:blipFill>
        <p:spPr>
          <a:xfrm>
            <a:off x="723329" y="5796049"/>
            <a:ext cx="2893326" cy="8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formation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7391400" y="6581775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Derek Hoiem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3594" y="564542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(film)</a:t>
            </a:r>
          </a:p>
        </p:txBody>
      </p:sp>
    </p:spTree>
    <p:extLst>
      <p:ext uri="{BB962C8B-B14F-4D97-AF65-F5344CB8AC3E}">
        <p14:creationId xmlns:p14="http://schemas.microsoft.com/office/powerpoint/2010/main" val="36275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camera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267200"/>
            <a:ext cx="84582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/>
              <a:t>A digital camera replaces film with a sensor array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Each cell in the array is light-sensitive diode that converts photons to electrons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hlinkClick r:id="" action="ppaction://noactio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hlinkClick r:id="" action="ppaction://noaction"/>
              </a:rPr>
              <a:t>http://electronics.howstuffworks.com/cameras-photography/digital/digital-camera.htm</a:t>
            </a:r>
            <a:endParaRPr lang="en-US" sz="2400" dirty="0"/>
          </a:p>
        </p:txBody>
      </p:sp>
      <p:pic>
        <p:nvPicPr>
          <p:cNvPr id="72708" name="Picture 4" descr="PowerShot SD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0037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49829"/>
            <a:ext cx="519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6334432" y="6581775"/>
            <a:ext cx="479076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Derek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Hoiem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Steve Seitz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69854"/>
            <a:ext cx="8563429" cy="130742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Sample</a:t>
            </a:r>
            <a:r>
              <a:rPr lang="en-US" sz="2400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Quantize</a:t>
            </a:r>
            <a:r>
              <a:rPr lang="en-US" sz="2400" dirty="0">
                <a:solidFill>
                  <a:srgbClr val="000000"/>
                </a:solidFill>
              </a:rPr>
              <a:t> each sample (round to nearest integer)</a:t>
            </a:r>
          </a:p>
        </p:txBody>
      </p:sp>
    </p:spTree>
    <p:extLst>
      <p:ext uri="{BB962C8B-B14F-4D97-AF65-F5344CB8AC3E}">
        <p14:creationId xmlns:p14="http://schemas.microsoft.com/office/powerpoint/2010/main" val="401434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63525" y="1306286"/>
            <a:ext cx="8686800" cy="4313463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</a:rPr>
              <a:t>Sample</a:t>
            </a:r>
            <a:r>
              <a:rPr lang="en-US" sz="2400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Quantize</a:t>
            </a:r>
            <a:r>
              <a:rPr lang="en-US" sz="2400" dirty="0">
                <a:solidFill>
                  <a:srgbClr val="000000"/>
                </a:solidFill>
              </a:rPr>
              <a:t> each sample (round to nearest integer)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What does quantizing signal look like?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/>
          </a:p>
        </p:txBody>
      </p:sp>
      <p:sp>
        <p:nvSpPr>
          <p:cNvPr id="74756" name="Text Box 10"/>
          <p:cNvSpPr txBox="1">
            <a:spLocks noChangeArrowheads="1"/>
          </p:cNvSpPr>
          <p:nvPr/>
        </p:nvSpPr>
        <p:spPr bwMode="auto">
          <a:xfrm>
            <a:off x="7493000" y="6605588"/>
            <a:ext cx="1679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Adapted from S. Seitz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069911" y="4566775"/>
            <a:ext cx="7952642" cy="2011362"/>
            <a:chOff x="-21737" y="2881305"/>
            <a:chExt cx="7952933" cy="2011318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1821" y="3359143"/>
              <a:ext cx="3989375" cy="1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621" y="3255955"/>
              <a:ext cx="12700" cy="873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0021" y="3478205"/>
              <a:ext cx="127000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0921" y="2760655"/>
              <a:ext cx="0" cy="812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18021" y="2881305"/>
              <a:ext cx="188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0" name="Picture 10" descr="image_func"/>
            <p:cNvPicPr>
              <a:picLocks noChangeAspect="1" noChangeArrowheads="1"/>
            </p:cNvPicPr>
            <p:nvPr/>
          </p:nvPicPr>
          <p:blipFill>
            <a:blip r:embed="rId8" cstate="print"/>
            <a:srcRect l="53148" t="52576"/>
            <a:stretch>
              <a:fillRect/>
            </a:stretch>
          </p:blipFill>
          <p:spPr bwMode="auto">
            <a:xfrm>
              <a:off x="960193" y="3286117"/>
              <a:ext cx="1987902" cy="153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428" y="3940182"/>
              <a:ext cx="620721" cy="255591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-21737" y="3826441"/>
              <a:ext cx="1241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1297" y="2722480"/>
            <a:ext cx="7946382" cy="1352550"/>
            <a:chOff x="-307332" y="5332182"/>
            <a:chExt cx="7946382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406795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-307332" y="5745387"/>
              <a:ext cx="12414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332182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   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5.9                  4.6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881457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6244" y="2563456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6                    5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4713" y="3505572"/>
            <a:ext cx="742966" cy="223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6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125929" y="6581775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Kristen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color images</a:t>
            </a:r>
          </a:p>
        </p:txBody>
      </p:sp>
    </p:spTree>
    <p:extLst>
      <p:ext uri="{BB962C8B-B14F-4D97-AF65-F5344CB8AC3E}">
        <p14:creationId xmlns:p14="http://schemas.microsoft.com/office/powerpoint/2010/main" val="27920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215900" y="4321175"/>
            <a:ext cx="87487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1187450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27538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7632700" y="64023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88" y="1225550"/>
            <a:ext cx="27368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1439863" y="3673475"/>
            <a:ext cx="31686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608513" y="3673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608513" y="3673475"/>
            <a:ext cx="3167062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292101" y="1331914"/>
            <a:ext cx="273869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Color images, RGB color space: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Split image into three channels</a:t>
            </a:r>
          </a:p>
        </p:txBody>
      </p:sp>
      <p:sp>
        <p:nvSpPr>
          <p:cNvPr id="76811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color images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77273" y="6647088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Kristen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Grauman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1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5698"/>
            <a:ext cx="8229600" cy="1143000"/>
          </a:xfrm>
        </p:spPr>
        <p:txBody>
          <a:bodyPr/>
          <a:lstStyle/>
          <a:p>
            <a:r>
              <a:rPr lang="en-US" dirty="0"/>
              <a:t>Images in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487698" cy="2362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Color images represented as a matrix with multiple channels (=1 if grayscale)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Suppose we have 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NxM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(1,1,1) = top-left pixel value in R-channel</a:t>
            </a:r>
          </a:p>
          <a:p>
            <a:pPr lvl="1"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(y, x, b) = y pixels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down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x pixels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to right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1800" baseline="30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imread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(filename) returns a uint8 image (values 0 to 255)</a:t>
            </a:r>
          </a:p>
          <a:p>
            <a:pPr lvl="1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Convert to double format with double </a:t>
            </a:r>
            <a:r>
              <a:rPr lang="en-US" sz="1800">
                <a:latin typeface="Arial" pitchFamily="34" charset="0"/>
                <a:cs typeface="Arial" pitchFamily="34" charset="0"/>
              </a:rPr>
              <a:t>or im2double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3" name="TextBox 13"/>
          <p:cNvSpPr txBox="1">
            <a:spLocks noChangeArrowheads="1"/>
          </p:cNvSpPr>
          <p:nvPr/>
        </p:nvSpPr>
        <p:spPr bwMode="auto">
          <a:xfrm>
            <a:off x="7295537" y="6657975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Derek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2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 = n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x}^T \mathbf{y} =&#10;\begin{bmatrix}&#10;x_1 &amp; \dots &amp; x_n&#10;\end{bmatrix}&#10;\begin{bmatrix}&#10;y_1 \\ \vdots \\ y_n&#10;\end{bmatrix}&#10;= \sum_{i=1}^n x_i y_i \qquad (\textrm{scalar})$ 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\in \mathbb{R}^{n \times 1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\in \mathbb{R}^{1 \times n}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= &#10;\begin{bmatrix}&#10;v_1 &amp; v_2 &amp; \dots &amp; v_n&#10;\end{bmatrix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_{11} &amp; a_{12} &amp; a_{13} &amp; \dots &amp; a_{1n} \\&#10;a_{21} &amp; a_{22} &amp; a_{23} &amp; \dots &amp; a_{2n} \\&#10;\vdots &amp; &amp; &amp; &amp; \vdots \\&#10;a_{m1} &amp; a_{m2} &amp; a_{m3} &amp; \dots &amp; a_{mn}&#10;\end{bmatrix}$&#10;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\in \mathbb{R}^{m \times n}$&#10;&#10;&#10;\end{document}"/>
  <p:tag name="IGUANATEXSIZE" val="2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223B_slid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2693</TotalTime>
  <Words>1139</Words>
  <Application>Microsoft Office PowerPoint</Application>
  <PresentationFormat>On-screen Show (4:3)</PresentationFormat>
  <Paragraphs>528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Arial</vt:lpstr>
      <vt:lpstr>Calibri</vt:lpstr>
      <vt:lpstr>Cambria Math</vt:lpstr>
      <vt:lpstr>Courier New</vt:lpstr>
      <vt:lpstr>Geneva</vt:lpstr>
      <vt:lpstr>1_Office Theme</vt:lpstr>
      <vt:lpstr>CS223B_slides_template</vt:lpstr>
      <vt:lpstr>CS 1674: Intro to Computer Vision Linear Algebra Review</vt:lpstr>
      <vt:lpstr>What are images? (in Matlab)</vt:lpstr>
      <vt:lpstr>Image formation</vt:lpstr>
      <vt:lpstr>Digital camera</vt:lpstr>
      <vt:lpstr>Digital images</vt:lpstr>
      <vt:lpstr>Digital images</vt:lpstr>
      <vt:lpstr>Digital color images</vt:lpstr>
      <vt:lpstr>PowerPoint Presentation</vt:lpstr>
      <vt:lpstr>Images in Matlab</vt:lpstr>
      <vt:lpstr>Vectors and Matrices</vt:lpstr>
      <vt:lpstr>Vector</vt:lpstr>
      <vt:lpstr>Vectors have two main uses</vt:lpstr>
      <vt:lpstr>Matrix</vt:lpstr>
      <vt:lpstr>Matrix Operations</vt:lpstr>
      <vt:lpstr>Matrix Operations</vt:lpstr>
      <vt:lpstr>Inner vs outer  vs matrix vs element-wise product</vt:lpstr>
      <vt:lpstr>Matrix Multiplication</vt:lpstr>
      <vt:lpstr>Matrix Operations</vt:lpstr>
      <vt:lpstr>Matrix Operations</vt:lpstr>
      <vt:lpstr>Matrix Operation Properties</vt:lpstr>
      <vt:lpstr>Matrix Operations</vt:lpstr>
      <vt:lpstr>Special Matrices</vt:lpstr>
      <vt:lpstr>Norms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1674: Intro to Computer Vision</dc:title>
  <dc:creator>Adriana I. Kovashka</dc:creator>
  <cp:lastModifiedBy>Adriana I. Kovashka</cp:lastModifiedBy>
  <cp:revision>186</cp:revision>
  <dcterms:created xsi:type="dcterms:W3CDTF">2015-04-17T19:15:42Z</dcterms:created>
  <dcterms:modified xsi:type="dcterms:W3CDTF">2018-01-11T14:50:55Z</dcterms:modified>
</cp:coreProperties>
</file>