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3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049" r:id="rId2"/>
    <p:sldMasterId id="2147484061" r:id="rId3"/>
    <p:sldMasterId id="2147484073" r:id="rId4"/>
    <p:sldMasterId id="2147484086" r:id="rId5"/>
    <p:sldMasterId id="2147484092" r:id="rId6"/>
    <p:sldMasterId id="2147484105" r:id="rId7"/>
    <p:sldMasterId id="2147484117" r:id="rId8"/>
    <p:sldMasterId id="2147484129" r:id="rId9"/>
    <p:sldMasterId id="2147484141" r:id="rId10"/>
    <p:sldMasterId id="2147484154" r:id="rId11"/>
    <p:sldMasterId id="2147484166" r:id="rId12"/>
    <p:sldMasterId id="2147484168" r:id="rId13"/>
    <p:sldMasterId id="2147484180" r:id="rId14"/>
  </p:sldMasterIdLst>
  <p:notesMasterIdLst>
    <p:notesMasterId r:id="rId99"/>
  </p:notesMasterIdLst>
  <p:sldIdLst>
    <p:sldId id="256" r:id="rId15"/>
    <p:sldId id="257" r:id="rId16"/>
    <p:sldId id="261" r:id="rId17"/>
    <p:sldId id="262" r:id="rId18"/>
    <p:sldId id="258" r:id="rId19"/>
    <p:sldId id="259" r:id="rId20"/>
    <p:sldId id="260" r:id="rId21"/>
    <p:sldId id="263" r:id="rId22"/>
    <p:sldId id="264" r:id="rId23"/>
    <p:sldId id="265" r:id="rId24"/>
    <p:sldId id="267" r:id="rId25"/>
    <p:sldId id="271" r:id="rId26"/>
    <p:sldId id="268" r:id="rId27"/>
    <p:sldId id="269" r:id="rId28"/>
    <p:sldId id="270" r:id="rId29"/>
    <p:sldId id="272" r:id="rId30"/>
    <p:sldId id="273" r:id="rId31"/>
    <p:sldId id="274" r:id="rId32"/>
    <p:sldId id="278" r:id="rId33"/>
    <p:sldId id="279" r:id="rId34"/>
    <p:sldId id="280" r:id="rId35"/>
    <p:sldId id="281" r:id="rId36"/>
    <p:sldId id="351" r:id="rId37"/>
    <p:sldId id="352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92" r:id="rId46"/>
    <p:sldId id="291" r:id="rId47"/>
    <p:sldId id="290" r:id="rId48"/>
    <p:sldId id="293" r:id="rId49"/>
    <p:sldId id="312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2" r:id="rId58"/>
    <p:sldId id="304" r:id="rId59"/>
    <p:sldId id="305" r:id="rId60"/>
    <p:sldId id="307" r:id="rId61"/>
    <p:sldId id="308" r:id="rId62"/>
    <p:sldId id="310" r:id="rId63"/>
    <p:sldId id="311" r:id="rId64"/>
    <p:sldId id="313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7" r:id="rId76"/>
    <p:sldId id="328" r:id="rId77"/>
    <p:sldId id="329" r:id="rId78"/>
    <p:sldId id="330" r:id="rId79"/>
    <p:sldId id="333" r:id="rId80"/>
    <p:sldId id="334" r:id="rId81"/>
    <p:sldId id="335" r:id="rId82"/>
    <p:sldId id="336" r:id="rId83"/>
    <p:sldId id="337" r:id="rId84"/>
    <p:sldId id="338" r:id="rId85"/>
    <p:sldId id="341" r:id="rId86"/>
    <p:sldId id="339" r:id="rId87"/>
    <p:sldId id="340" r:id="rId88"/>
    <p:sldId id="342" r:id="rId89"/>
    <p:sldId id="343" r:id="rId90"/>
    <p:sldId id="344" r:id="rId91"/>
    <p:sldId id="331" r:id="rId92"/>
    <p:sldId id="332" r:id="rId93"/>
    <p:sldId id="345" r:id="rId94"/>
    <p:sldId id="346" r:id="rId95"/>
    <p:sldId id="347" r:id="rId96"/>
    <p:sldId id="349" r:id="rId97"/>
    <p:sldId id="350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631" autoAdjust="0"/>
  </p:normalViewPr>
  <p:slideViewPr>
    <p:cSldViewPr snapToGrid="0">
      <p:cViewPr>
        <p:scale>
          <a:sx n="70" d="100"/>
          <a:sy n="70" d="100"/>
        </p:scale>
        <p:origin x="7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slide" Target="slides/slide73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103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893F9-9E6E-47B4-B8FE-0A59E02EFF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C5BBA-3476-435F-9915-DEDB5DFD8B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0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9A9B7-852E-4FE9-ADC0-4D5CDF6208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47887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EA02A6-C418-40F8-9F01-9AAF2CC3B650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0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31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27D5BA-A6F8-4E9C-853A-F2A0AC7AF06A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5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B27704-BF0C-41C4-B473-FA5443A1E0A4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7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9BA33-5372-4796-BA94-9423DE9738D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6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765466-5E73-4C5D-9C81-436CFE75191D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8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22</a:t>
            </a:r>
          </a:p>
        </p:txBody>
      </p:sp>
    </p:spTree>
    <p:extLst>
      <p:ext uri="{BB962C8B-B14F-4D97-AF65-F5344CB8AC3E}">
        <p14:creationId xmlns:p14="http://schemas.microsoft.com/office/powerpoint/2010/main" val="3107426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AB3E2-370C-4A62-983C-13B4BC1ACD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E3122-616F-4F59-A9A7-EE3E819299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10419-C34C-4D47-80A4-86135ABA83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11 </a:t>
            </a:r>
          </a:p>
        </p:txBody>
      </p:sp>
    </p:spTree>
    <p:extLst>
      <p:ext uri="{BB962C8B-B14F-4D97-AF65-F5344CB8AC3E}">
        <p14:creationId xmlns:p14="http://schemas.microsoft.com/office/powerpoint/2010/main" val="467888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ED356-33FA-4173-B44A-61E3782BFB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28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1D83A-EF93-4124-9F75-6630F86B2A6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22</a:t>
            </a:r>
          </a:p>
        </p:txBody>
      </p:sp>
    </p:spTree>
    <p:extLst>
      <p:ext uri="{BB962C8B-B14F-4D97-AF65-F5344CB8AC3E}">
        <p14:creationId xmlns:p14="http://schemas.microsoft.com/office/powerpoint/2010/main" val="111093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D293D-73B5-4141-AE77-401D46217D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4D76A-B5A5-486A-A7D1-9B888FAE03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11 </a:t>
            </a:r>
          </a:p>
        </p:txBody>
      </p:sp>
    </p:spTree>
    <p:extLst>
      <p:ext uri="{BB962C8B-B14F-4D97-AF65-F5344CB8AC3E}">
        <p14:creationId xmlns:p14="http://schemas.microsoft.com/office/powerpoint/2010/main" val="296160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4D7A8-20D6-4DDB-BFEC-01E606D4E1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156488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CDA7C6-4E28-471E-A0F6-23EF427D75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77736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D4497C-5D18-43CF-9BFC-913A6DFFAC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43079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032AB6-9822-46CE-B5E4-CEB78EEE70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9752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032AB6-9822-46CE-B5E4-CEB78EEE70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57875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AB9DD-3AB1-4AB0-A8A3-1E278AB587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8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63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991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163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41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940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58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972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089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970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873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237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31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596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260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552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03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12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32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3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86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54390-BE28-4592-96FD-CCA1F465E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29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099AF4F-3CE7-4125-9F41-36F643135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9928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8E629C8-77F4-4991-80B5-A3A0E7F10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7064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0BB2CC7-8467-4BC8-B7F6-F79CE0069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566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C0108F9-81EF-48C2-A138-010C03BEB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1164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01AA02F-F99A-4633-B4EA-E3AE4AFA0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6140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F2FA93D-B0F5-4EDA-B328-185EA8094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851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20E90D9-2BF2-4A6D-A085-5A12956DD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388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30AE822-A55B-4F8F-AB9F-9A627D035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7117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07CAD3F-DE98-4B22-80D6-142ACAC2B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39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25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513DECA-AA2A-4A55-817E-151531FFF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2925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5A46824-E7AC-49B8-8E7C-52FB753FC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6519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A239-ACC3-418F-80C6-3AED4BB9F66A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85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752"/>
            <a:ext cx="9144000" cy="65615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9404"/>
            <a:ext cx="7886700" cy="51675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7E87-E2A1-4928-A62A-2CC360C4B196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359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F3FC-73E7-4BA4-A529-0996B04FBD36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336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9FB-812A-4A0D-BDE6-D537A1CA470F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640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870E-A4C8-47FD-AE37-7FEEDC2AD617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022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171A-55AF-4519-BDD1-9FE6F8A5E588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60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62EF-809E-4B9F-936F-1986DA3F5DA1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06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A9EE-CEDC-4F21-86CD-67C677463763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596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CB3-C935-446A-8B1E-B845BF0A6571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20A-BCC3-4BE8-9BAA-D18A42E8BB49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11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B656-21D2-410D-B9E8-06DC7688A108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4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6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47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1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0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1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58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00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7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16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11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74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55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33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6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27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23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03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33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94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55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25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57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30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0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77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79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78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27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8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52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4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100"/>
            </a:lvl5pPr>
            <a:lvl6pPr>
              <a:spcBef>
                <a:spcPts val="0"/>
              </a:spcBef>
              <a:buSzPct val="100000"/>
              <a:defRPr sz="1000"/>
            </a:lvl6pPr>
            <a:lvl7pPr>
              <a:spcBef>
                <a:spcPts val="0"/>
              </a:spcBef>
              <a:buSzPct val="100000"/>
              <a:defRPr sz="900"/>
            </a:lvl7pPr>
            <a:lvl8pPr>
              <a:spcBef>
                <a:spcPts val="0"/>
              </a:spcBef>
              <a:buSzPct val="100000"/>
              <a:defRPr sz="800"/>
            </a:lvl8pPr>
            <a:lvl9pPr>
              <a:spcBef>
                <a:spcPts val="0"/>
              </a:spcBef>
              <a:buSzPct val="100000"/>
              <a:defRPr sz="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947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16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75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762" y="1826713"/>
            <a:ext cx="269430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1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92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90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9891-993B-4D33-B993-137EB48B892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40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2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3737EA-7009-4E81-999B-EDE285887C7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86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408ED-D371-4F73-8FFB-D7F48F1ED9C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69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27D6B-5523-448D-A070-920C01AFCC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87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9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7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2E691A-386B-4998-A2FA-C91D6DAECFB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1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CC90E-0932-4E33-996D-1E975E80B8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97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77AAA-4F4C-42BD-B112-A1606A8023C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47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E9D59-81E1-49DC-B0DF-BFE23630BD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3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827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975F6-1F02-49F1-9B80-3C42822A82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63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697F2-86AE-437C-90FF-D0F00A09CC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72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20BA-5B58-4BFE-9209-94A3CAD36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250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ACE6-38FB-41C1-BB51-260E57DEB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1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AE770-982F-4BC2-AA0E-C47D558F4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483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83176-FBAF-4F05-A00D-81B28782F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782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7FA9-4D0B-40BC-BBEA-37390D508C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0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3CF4-E63E-4E36-BA7C-2CBBFE382D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578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59FE-7B4E-4F6E-B866-11187D72CA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63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410A-348B-4A90-B1CF-A9CEE800D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163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64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77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13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804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9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122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055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262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80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0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8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8CC5-203E-40B0-B42C-2DCC325DF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375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C6F3-6FB7-40D8-9AEA-00C638948F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240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AE900-B3D8-4969-A191-0BEC1AB162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29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9F2F-F447-429F-9A25-D29688861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1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B3C7C-5CB7-45D0-A061-D7794BAD99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824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FFFD-F276-45B3-9CB6-9968B289F6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014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9582C-3E8E-4A35-93C5-D6E841FDE7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764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10565-676D-41DF-B4C0-1E6ED7FB2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510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E3DD-952D-4B14-9CDD-1AE96E8D16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747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16F2-4DB2-4BFB-B3D2-F57A6F4075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604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FFBF-3429-4B96-9B0B-B4CDAD5E3C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407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019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288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4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0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9D8829-0907-45B7-96E5-C416968091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1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E9D5DA-E063-4800-A795-A5B0925B78B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3F39-33B6-49F4-AC4B-979FB395B186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B8F6-1DFE-4E06-AF2C-E4E4148F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4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12/6/2016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0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3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3195" y="1157207"/>
            <a:ext cx="4993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6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8179E-8127-4BF2-8762-211A319AAE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8F398-02E5-4E7F-9921-4D067D02F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6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8D4F9E-690E-4DB4-8418-504973D6CBF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1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g"/><Relationship Id="rId5" Type="http://schemas.openxmlformats.org/officeDocument/2006/relationships/image" Target="../media/image20.jpg"/><Relationship Id="rId10" Type="http://schemas.openxmlformats.org/officeDocument/2006/relationships/image" Target="../media/image29.jpg"/><Relationship Id="rId4" Type="http://schemas.openxmlformats.org/officeDocument/2006/relationships/image" Target="../media/image24.jpg"/><Relationship Id="rId9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g"/><Relationship Id="rId5" Type="http://schemas.openxmlformats.org/officeDocument/2006/relationships/image" Target="../media/image20.jpg"/><Relationship Id="rId10" Type="http://schemas.openxmlformats.org/officeDocument/2006/relationships/image" Target="../media/image29.jpg"/><Relationship Id="rId4" Type="http://schemas.openxmlformats.org/officeDocument/2006/relationships/image" Target="../media/image24.jpg"/><Relationship Id="rId9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g"/><Relationship Id="rId5" Type="http://schemas.openxmlformats.org/officeDocument/2006/relationships/image" Target="../media/image20.jpg"/><Relationship Id="rId10" Type="http://schemas.openxmlformats.org/officeDocument/2006/relationships/image" Target="../media/image29.jpg"/><Relationship Id="rId4" Type="http://schemas.openxmlformats.org/officeDocument/2006/relationships/image" Target="../media/image24.jpg"/><Relationship Id="rId9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g"/><Relationship Id="rId5" Type="http://schemas.openxmlformats.org/officeDocument/2006/relationships/image" Target="../media/image20.jpg"/><Relationship Id="rId10" Type="http://schemas.openxmlformats.org/officeDocument/2006/relationships/image" Target="../media/image29.jpg"/><Relationship Id="rId4" Type="http://schemas.openxmlformats.org/officeDocument/2006/relationships/image" Target="../media/image24.jpg"/><Relationship Id="rId9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0.jpg"/><Relationship Id="rId10" Type="http://schemas.openxmlformats.org/officeDocument/2006/relationships/image" Target="../media/image29.jpg"/><Relationship Id="rId4" Type="http://schemas.openxmlformats.org/officeDocument/2006/relationships/image" Target="../media/image24.jpg"/><Relationship Id="rId9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karpathy/convnetjs/demo/classify2d.html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53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.xml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3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slideLayout" Target="../slideLayouts/slideLayout91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1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0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7.vml"/><Relationship Id="rId6" Type="http://schemas.openxmlformats.org/officeDocument/2006/relationships/hyperlink" Target="http://www.umiacs.umd.edu/~joseph/support-vector-machines4.pdf" TargetMode="Externa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acs.umd.edu/~joseph/support-vector-machines4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0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9.wmf"/><Relationship Id="rId14" Type="http://schemas.openxmlformats.org/officeDocument/2006/relationships/hyperlink" Target="http://www.umiacs.umd.edu/~joseph/support-vector-machines4.pdf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iacs.umd.edu/~joseph/support-vector-machines4.pdf" TargetMode="Externa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www.umiacs.umd.edu/~joseph/support-vector-machines4.pdf" TargetMode="Externa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9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iacs.umd.edu/~joseph/support-vector-machines4.pdf" TargetMode="External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2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2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5.bin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7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79.wmf"/><Relationship Id="rId4" Type="http://schemas.openxmlformats.org/officeDocument/2006/relationships/notesSlide" Target="../notesSlides/notesSlide21.xml"/><Relationship Id="rId9" Type="http://schemas.openxmlformats.org/officeDocument/2006/relationships/oleObject" Target="../embeddings/oleObject26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slide" Target="slide80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13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slide" Target="slide82.xml"/><Relationship Id="rId1" Type="http://schemas.openxmlformats.org/officeDocument/2006/relationships/slideLayout" Target="../slideLayouts/slideLayout13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slide" Target="slide83.xml"/><Relationship Id="rId1" Type="http://schemas.openxmlformats.org/officeDocument/2006/relationships/slideLayout" Target="../slideLayouts/slideLayout13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1674: Intro to Computer Vision</a:t>
            </a:r>
            <a:b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Review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December 7, 2016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458200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Activations: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Nonlinear activation function </a:t>
            </a:r>
            <a:r>
              <a:rPr lang="en-US" i="1" dirty="0"/>
              <a:t>h</a:t>
            </a:r>
            <a:r>
              <a:rPr lang="en-US" dirty="0"/>
              <a:t> (e.g. sigmoid, tanh):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Outputs: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How can I write y</a:t>
            </a:r>
            <a:r>
              <a:rPr lang="en-US" baseline="-25000" dirty="0"/>
              <a:t>1 </a:t>
            </a:r>
            <a:r>
              <a:rPr lang="en-US" dirty="0"/>
              <a:t>as a function of x</a:t>
            </a:r>
            <a:r>
              <a:rPr lang="en-US" baseline="-25000" dirty="0"/>
              <a:t>1</a:t>
            </a:r>
            <a:r>
              <a:rPr lang="en-US" dirty="0"/>
              <a:t> …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dirty="0"/>
              <a:t>?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4090"/>
          <a:stretch/>
        </p:blipFill>
        <p:spPr bwMode="auto">
          <a:xfrm>
            <a:off x="5536465" y="39246"/>
            <a:ext cx="3593657" cy="302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29303"/>
          <a:stretch/>
        </p:blipFill>
        <p:spPr bwMode="auto">
          <a:xfrm>
            <a:off x="1574593" y="1446336"/>
            <a:ext cx="2224897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8098" y="3489228"/>
            <a:ext cx="1546860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604084"/>
            <a:ext cx="199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Christopher Bishop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4208" y="4393516"/>
            <a:ext cx="8317230" cy="986626"/>
            <a:chOff x="389933" y="2797937"/>
            <a:chExt cx="8317230" cy="986626"/>
          </a:xfrm>
        </p:grpSpPr>
        <p:grpSp>
          <p:nvGrpSpPr>
            <p:cNvPr id="12" name="Group 11"/>
            <p:cNvGrpSpPr/>
            <p:nvPr/>
          </p:nvGrpSpPr>
          <p:grpSpPr>
            <a:xfrm>
              <a:off x="389933" y="2797937"/>
              <a:ext cx="4830139" cy="936104"/>
              <a:chOff x="389933" y="3933056"/>
              <a:chExt cx="4830139" cy="936104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89933" y="3933056"/>
                <a:ext cx="4542107" cy="936104"/>
                <a:chOff x="-252536" y="4690890"/>
                <a:chExt cx="4542107" cy="936104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5" cstate="print"/>
                <a:srcRect b="75306"/>
                <a:stretch/>
              </p:blipFill>
              <p:spPr>
                <a:xfrm>
                  <a:off x="-252536" y="4878738"/>
                  <a:ext cx="2952600" cy="43204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23829" b="-11985"/>
                <a:stretch>
                  <a:fillRect/>
                </a:stretch>
              </p:blipFill>
              <p:spPr>
                <a:xfrm>
                  <a:off x="2129331" y="4690890"/>
                  <a:ext cx="2160240" cy="936104"/>
                </a:xfrm>
                <a:prstGeom prst="rect">
                  <a:avLst/>
                </a:prstGeom>
              </p:spPr>
            </p:pic>
          </p:grp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60876" t="1131" r="19614" b="74175"/>
              <a:stretch/>
            </p:blipFill>
            <p:spPr>
              <a:xfrm>
                <a:off x="4644008" y="4365104"/>
                <a:ext cx="576064" cy="432048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 bwMode="auto">
              <a:xfrm>
                <a:off x="4636008" y="4365104"/>
                <a:ext cx="72008" cy="4320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93687" y="3446009"/>
              <a:ext cx="880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(binary)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3167" y="3417782"/>
              <a:ext cx="1221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(multiclass)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156176" y="2869945"/>
              <a:ext cx="2550987" cy="886391"/>
              <a:chOff x="6156176" y="4005064"/>
              <a:chExt cx="2550987" cy="886391"/>
            </a:xfrm>
          </p:grpSpPr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76256" y="4005064"/>
                <a:ext cx="1830907" cy="886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1949" r="48785" b="75306"/>
              <a:stretch/>
            </p:blipFill>
            <p:spPr>
              <a:xfrm>
                <a:off x="6156176" y="4149080"/>
                <a:ext cx="864096" cy="4320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297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108209" y="1924222"/>
            <a:ext cx="1650071" cy="1051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3915" y="1997751"/>
            <a:ext cx="122618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Sigmoid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0890" y="2549947"/>
            <a:ext cx="2673069" cy="452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3915" y="3670424"/>
            <a:ext cx="668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6026" y="3670424"/>
            <a:ext cx="9740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tanh(x)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62110" y="3113161"/>
            <a:ext cx="1650071" cy="1041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3915" y="4808097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8579" y="4808097"/>
            <a:ext cx="1210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max(0,x)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08208" y="4291768"/>
            <a:ext cx="1557846" cy="1051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Activation functions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" y="6604084"/>
            <a:ext cx="2323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74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computation vs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do I need to compute activations?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many times do I need to do that?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many times do I need to train a network to extract features from it?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Activations: Forward propagation (start from inputs, compute activations from inputs to outputs)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Training: Backward propagation (compute a loss at the outputs, backpropagate error towards the inputs)</a:t>
            </a:r>
          </a:p>
        </p:txBody>
      </p:sp>
    </p:spTree>
    <p:extLst>
      <p:ext uri="{BB962C8B-B14F-4D97-AF65-F5344CB8AC3E}">
        <p14:creationId xmlns:p14="http://schemas.microsoft.com/office/powerpoint/2010/main" val="20912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/>
          <a:srcRect l="59267"/>
          <a:stretch/>
        </p:blipFill>
        <p:spPr>
          <a:xfrm>
            <a:off x="726745" y="3861048"/>
            <a:ext cx="1550828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745" y="4725144"/>
            <a:ext cx="2797201" cy="41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0" y="660408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</a:t>
            </a:r>
            <a:r>
              <a:rPr lang="en-US" altLang="en-US" dirty="0"/>
              <a:t>Graphic example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144" y="3751040"/>
            <a:ext cx="2637916" cy="83008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0" y="660408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9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</a:t>
            </a:r>
            <a:r>
              <a:rPr lang="en-US" altLang="en-US" dirty="0"/>
              <a:t>Graphic example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/>
          <a:srcRect r="60724"/>
          <a:stretch/>
        </p:blipFill>
        <p:spPr>
          <a:xfrm>
            <a:off x="828913" y="4569536"/>
            <a:ext cx="1495364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5" y="5517232"/>
            <a:ext cx="2797201" cy="41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0" y="660408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144" y="3136180"/>
            <a:ext cx="2637916" cy="83008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234275" y="4693491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Denoted as (diff notations):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how does the loss change as a function of the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find those weights (change the weights in such a way) that makes the loss decrease as fast as possible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80363"/>
          <a:stretch/>
        </p:blipFill>
        <p:spPr>
          <a:xfrm>
            <a:off x="5998778" y="914400"/>
            <a:ext cx="961696" cy="1032743"/>
          </a:xfrm>
          <a:prstGeom prst="rect">
            <a:avLst/>
          </a:prstGeom>
        </p:spPr>
      </p:pic>
      <p:sp>
        <p:nvSpPr>
          <p:cNvPr id="5" name="object 8"/>
          <p:cNvSpPr/>
          <p:nvPr/>
        </p:nvSpPr>
        <p:spPr>
          <a:xfrm>
            <a:off x="7391343" y="1233972"/>
            <a:ext cx="867588" cy="3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26" name="Picture 2" descr="https://upload.wikimedia.org/wikipedia/commons/thumb/d/d2/Tangent-calculus.svg/823px-Tangent-calculu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62" y="3708752"/>
            <a:ext cx="4024477" cy="286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560175" y="1152412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Move in direction opposite to gradient: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8923" y="2329886"/>
            <a:ext cx="2900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41000" y="2068905"/>
            <a:ext cx="4662001" cy="1188259"/>
            <a:chOff x="2241000" y="2210799"/>
            <a:chExt cx="4662001" cy="1188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1000" y="2210799"/>
              <a:ext cx="4662001" cy="69984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374929" y="2825687"/>
              <a:ext cx="1544012" cy="573371"/>
              <a:chOff x="4469525" y="2754740"/>
              <a:chExt cx="1544012" cy="57337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69525" y="2958779"/>
                <a:ext cx="1544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Learning rate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218386" y="2754740"/>
                <a:ext cx="0" cy="2749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2648843" y="2654560"/>
              <a:ext cx="689035" cy="552112"/>
              <a:chOff x="2648843" y="2693975"/>
              <a:chExt cx="689035" cy="552112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003332" y="2693975"/>
                <a:ext cx="0" cy="2616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648843" y="2876755"/>
                <a:ext cx="689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Time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Figure from 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  <p:grpSp>
        <p:nvGrpSpPr>
          <p:cNvPr id="29" name="Group 28"/>
          <p:cNvGrpSpPr/>
          <p:nvPr/>
        </p:nvGrpSpPr>
        <p:grpSpPr>
          <a:xfrm>
            <a:off x="725215" y="3496663"/>
            <a:ext cx="8048297" cy="2965528"/>
            <a:chOff x="409903" y="3638557"/>
            <a:chExt cx="8048297" cy="2965528"/>
          </a:xfrm>
        </p:grpSpPr>
        <p:grpSp>
          <p:nvGrpSpPr>
            <p:cNvPr id="10" name="Group 9"/>
            <p:cNvGrpSpPr/>
            <p:nvPr/>
          </p:nvGrpSpPr>
          <p:grpSpPr>
            <a:xfrm>
              <a:off x="685800" y="3727214"/>
              <a:ext cx="7772400" cy="2743632"/>
              <a:chOff x="-1461888" y="1274330"/>
              <a:chExt cx="11527324" cy="4069108"/>
            </a:xfrm>
          </p:grpSpPr>
          <p:sp>
            <p:nvSpPr>
              <p:cNvPr id="14" name="object 4"/>
              <p:cNvSpPr/>
              <p:nvPr/>
            </p:nvSpPr>
            <p:spPr>
              <a:xfrm>
                <a:off x="3100369" y="1532698"/>
                <a:ext cx="2943219" cy="291464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5"/>
              <p:cNvSpPr/>
              <p:nvPr/>
            </p:nvSpPr>
            <p:spPr>
              <a:xfrm>
                <a:off x="5218915" y="4111893"/>
                <a:ext cx="16198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884">
                    <a:moveTo>
                      <a:pt x="1619696" y="0"/>
                    </a:moveTo>
                    <a:lnTo>
                      <a:pt x="0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6"/>
              <p:cNvSpPr/>
              <p:nvPr/>
            </p:nvSpPr>
            <p:spPr>
              <a:xfrm>
                <a:off x="5132465" y="4080418"/>
                <a:ext cx="8699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63500">
                    <a:moveTo>
                      <a:pt x="86449" y="0"/>
                    </a:moveTo>
                    <a:lnTo>
                      <a:pt x="0" y="31474"/>
                    </a:lnTo>
                    <a:lnTo>
                      <a:pt x="86449" y="62949"/>
                    </a:lnTo>
                    <a:lnTo>
                      <a:pt x="86449" y="0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7"/>
              <p:cNvSpPr txBox="1"/>
              <p:nvPr/>
            </p:nvSpPr>
            <p:spPr>
              <a:xfrm>
                <a:off x="7047236" y="4078876"/>
                <a:ext cx="3018200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/>
                <a:r>
                  <a:rPr sz="240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original</a:t>
                </a:r>
                <a:r>
                  <a:rPr sz="2400" spc="-65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240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W</a:t>
                </a:r>
                <a:endParaRPr sz="24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object 8"/>
              <p:cNvSpPr/>
              <p:nvPr/>
            </p:nvSpPr>
            <p:spPr>
              <a:xfrm>
                <a:off x="1491698" y="4058694"/>
                <a:ext cx="2901315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901315" h="634364">
                    <a:moveTo>
                      <a:pt x="0" y="634373"/>
                    </a:moveTo>
                    <a:lnTo>
                      <a:pt x="2900944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9"/>
              <p:cNvSpPr/>
              <p:nvPr/>
            </p:nvSpPr>
            <p:spPr>
              <a:xfrm>
                <a:off x="4385916" y="4027943"/>
                <a:ext cx="9144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61594">
                    <a:moveTo>
                      <a:pt x="13424" y="61474"/>
                    </a:moveTo>
                    <a:lnTo>
                      <a:pt x="91174" y="12274"/>
                    </a:lnTo>
                    <a:lnTo>
                      <a:pt x="0" y="0"/>
                    </a:lnTo>
                    <a:lnTo>
                      <a:pt x="13424" y="61474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0"/>
              <p:cNvSpPr txBox="1"/>
              <p:nvPr/>
            </p:nvSpPr>
            <p:spPr>
              <a:xfrm>
                <a:off x="-1461888" y="4795678"/>
                <a:ext cx="5318142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/>
                <a:r>
                  <a:rPr sz="240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negative gradient</a:t>
                </a:r>
                <a:r>
                  <a:rPr sz="2400" spc="5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2400"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direction</a:t>
                </a:r>
                <a:endParaRPr sz="24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object 11"/>
              <p:cNvSpPr/>
              <p:nvPr/>
            </p:nvSpPr>
            <p:spPr>
              <a:xfrm>
                <a:off x="3100018" y="4560242"/>
                <a:ext cx="3248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48660">
                    <a:moveTo>
                      <a:pt x="0" y="0"/>
                    </a:moveTo>
                    <a:lnTo>
                      <a:pt x="3248543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/>
              <p:cNvSpPr/>
              <p:nvPr/>
            </p:nvSpPr>
            <p:spPr>
              <a:xfrm>
                <a:off x="6348563" y="4544517"/>
                <a:ext cx="4381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31750">
                    <a:moveTo>
                      <a:pt x="0" y="31449"/>
                    </a:moveTo>
                    <a:lnTo>
                      <a:pt x="43224" y="15724"/>
                    </a:lnTo>
                    <a:lnTo>
                      <a:pt x="0" y="0"/>
                    </a:lnTo>
                    <a:lnTo>
                      <a:pt x="0" y="31449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bject 13"/>
              <p:cNvSpPr txBox="1"/>
              <p:nvPr/>
            </p:nvSpPr>
            <p:spPr>
              <a:xfrm>
                <a:off x="5396661" y="4576649"/>
                <a:ext cx="1024096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/>
                <a:r>
                  <a:rPr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W_1</a:t>
                </a:r>
                <a:endParaRPr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object 14"/>
              <p:cNvSpPr/>
              <p:nvPr/>
            </p:nvSpPr>
            <p:spPr>
              <a:xfrm>
                <a:off x="3032493" y="1403799"/>
                <a:ext cx="0" cy="3156585"/>
              </a:xfrm>
              <a:custGeom>
                <a:avLst/>
                <a:gdLst/>
                <a:ahLst/>
                <a:cxnLst/>
                <a:rect l="l" t="t" r="r" b="b"/>
                <a:pathLst>
                  <a:path h="3156585">
                    <a:moveTo>
                      <a:pt x="0" y="3156443"/>
                    </a:moveTo>
                    <a:lnTo>
                      <a:pt x="0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bject 15"/>
              <p:cNvSpPr/>
              <p:nvPr/>
            </p:nvSpPr>
            <p:spPr>
              <a:xfrm>
                <a:off x="3016768" y="1360574"/>
                <a:ext cx="31750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3815">
                    <a:moveTo>
                      <a:pt x="31449" y="43224"/>
                    </a:moveTo>
                    <a:lnTo>
                      <a:pt x="15724" y="0"/>
                    </a:lnTo>
                    <a:lnTo>
                      <a:pt x="0" y="43224"/>
                    </a:lnTo>
                    <a:lnTo>
                      <a:pt x="31449" y="43224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object 16"/>
              <p:cNvSpPr txBox="1"/>
              <p:nvPr/>
            </p:nvSpPr>
            <p:spPr>
              <a:xfrm>
                <a:off x="1975267" y="1274330"/>
                <a:ext cx="852354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/>
                <a:r>
                  <a:rPr spc="-5" dirty="0">
                    <a:solidFill>
                      <a:prstClr val="black"/>
                    </a:solidFill>
                    <a:latin typeface="Arial"/>
                    <a:cs typeface="Arial"/>
                  </a:rPr>
                  <a:t>W_2</a:t>
                </a:r>
                <a:endParaRPr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409903" y="3638557"/>
              <a:ext cx="7709338" cy="296552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917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derivatives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547649" y="1783180"/>
            <a:ext cx="583247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1-dimension, the derivative of a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2053520" y="2850220"/>
            <a:ext cx="3638542" cy="85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82999" y="4565203"/>
            <a:ext cx="8109584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multiple dimensions, the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vector of (partial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derivatives).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54435" y="3004433"/>
            <a:ext cx="3091380" cy="671770"/>
            <a:chOff x="2454435" y="3004433"/>
            <a:chExt cx="3091380" cy="671770"/>
          </a:xfrm>
        </p:grpSpPr>
        <p:sp>
          <p:nvSpPr>
            <p:cNvPr id="7" name="TextBox 6"/>
            <p:cNvSpPr txBox="1"/>
            <p:nvPr/>
          </p:nvSpPr>
          <p:spPr>
            <a:xfrm>
              <a:off x="2490532" y="3011331"/>
              <a:ext cx="2286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w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54435" y="3399204"/>
              <a:ext cx="2286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w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76994" y="3011330"/>
              <a:ext cx="2286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w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7210" y="3004433"/>
              <a:ext cx="2286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1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derivatives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73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Format: multiple-choice, true/false, fill in the blank, short answers, apply an algorithm</a:t>
            </a:r>
          </a:p>
          <a:p>
            <a:r>
              <a:rPr lang="en-US" dirty="0"/>
              <a:t>Non-cumulative </a:t>
            </a:r>
          </a:p>
          <a:p>
            <a:pPr lvl="1"/>
            <a:r>
              <a:rPr lang="en-US" dirty="0"/>
              <a:t>I expect you to know how to do a convolution</a:t>
            </a:r>
          </a:p>
          <a:p>
            <a:r>
              <a:rPr lang="en-US" dirty="0"/>
              <a:t>Unlike last time, I’ll have one handout with the exam questions, and a separate one where you’re supposed to write the answers</a:t>
            </a:r>
          </a:p>
        </p:txBody>
      </p:sp>
    </p:spTree>
    <p:extLst>
      <p:ext uri="{BB962C8B-B14F-4D97-AF65-F5344CB8AC3E}">
        <p14:creationId xmlns:p14="http://schemas.microsoft.com/office/powerpoint/2010/main" val="22341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derivatives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093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derivatives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0" y="1739805"/>
            <a:ext cx="7200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2871897"/>
            <a:ext cx="3394710" cy="14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273450"/>
            <a:ext cx="66865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2871897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633895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624369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8638" y="2871897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90485" y="2223237"/>
            <a:ext cx="666750" cy="637540"/>
          </a:xfrm>
          <a:custGeom>
            <a:avLst/>
            <a:gdLst/>
            <a:ahLst/>
            <a:cxnLst/>
            <a:rect l="l" t="t" r="r" b="b"/>
            <a:pathLst>
              <a:path w="666750" h="637539">
                <a:moveTo>
                  <a:pt x="666398" y="637008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59261" y="2193370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42099" y="18494"/>
                </a:moveTo>
                <a:lnTo>
                  <a:pt x="0" y="0"/>
                </a:lnTo>
                <a:lnTo>
                  <a:pt x="20374" y="41239"/>
                </a:lnTo>
                <a:lnTo>
                  <a:pt x="42099" y="1849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/>
          </p:cNvSpPr>
          <p:nvPr/>
        </p:nvSpPr>
        <p:spPr bwMode="auto">
          <a:xfrm>
            <a:off x="104649" y="970694"/>
            <a:ext cx="893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77800"/>
            <a:r>
              <a:rPr lang="en-US" sz="2400" b="1" kern="0" spc="-5"/>
              <a:t>current</a:t>
            </a:r>
            <a:r>
              <a:rPr lang="en-US" sz="2400" b="1" kern="0" spc="-70"/>
              <a:t> </a:t>
            </a:r>
            <a:r>
              <a:rPr lang="en-US" sz="2400" b="1" kern="0" spc="-5"/>
              <a:t>W:</a:t>
            </a:r>
            <a:endParaRPr lang="en-US" sz="2400" kern="0"/>
          </a:p>
        </p:txBody>
      </p:sp>
      <p:sp>
        <p:nvSpPr>
          <p:cNvPr id="15" name="object 1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38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formulate losses?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Losses depend on the prediction functions (scores), e.g. </a:t>
            </a:r>
            <a:r>
              <a:rPr lang="en-US" dirty="0" err="1"/>
              <a:t>f</a:t>
            </a:r>
            <a:r>
              <a:rPr lang="en-US" baseline="-25000" dirty="0" err="1"/>
              <a:t>W</a:t>
            </a:r>
            <a:r>
              <a:rPr lang="en-US" dirty="0"/>
              <a:t>(x) = 3.2 for class “cat”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set of weights for each class!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prediction functions (scores) depend on the inputs (x) and the model parameters (W)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Hence losses depend on 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E.g. for a linear classifier, scores are: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a neural network:</a:t>
            </a:r>
          </a:p>
          <a:p>
            <a:pPr marL="0" indent="0"/>
            <a:endParaRPr lang="en-US" dirty="0"/>
          </a:p>
        </p:txBody>
      </p:sp>
      <p:sp>
        <p:nvSpPr>
          <p:cNvPr id="4" name="object 10"/>
          <p:cNvSpPr/>
          <p:nvPr/>
        </p:nvSpPr>
        <p:spPr>
          <a:xfrm>
            <a:off x="3570802" y="4361876"/>
            <a:ext cx="2393295" cy="506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48004" y="5299082"/>
            <a:ext cx="5647992" cy="1326295"/>
            <a:chOff x="1013635" y="5299082"/>
            <a:chExt cx="5647992" cy="13262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/>
            <a:srcRect r="31290"/>
            <a:stretch/>
          </p:blipFill>
          <p:spPr>
            <a:xfrm>
              <a:off x="1076699" y="5299082"/>
              <a:ext cx="5071853" cy="1321920"/>
            </a:xfrm>
            <a:prstGeom prst="rect">
              <a:avLst/>
            </a:prstGeom>
          </p:spPr>
        </p:pic>
        <p:sp>
          <p:nvSpPr>
            <p:cNvPr id="6" name="object 10"/>
            <p:cNvSpPr/>
            <p:nvPr/>
          </p:nvSpPr>
          <p:spPr>
            <a:xfrm>
              <a:off x="1013635" y="5762136"/>
              <a:ext cx="1321764" cy="467627"/>
            </a:xfrm>
            <a:prstGeom prst="rect">
              <a:avLst/>
            </a:prstGeom>
            <a:blipFill>
              <a:blip r:embed="rId2" cstate="print"/>
              <a:srcRect/>
              <a:stretch>
                <a:fillRect r="-81068" b="-8350"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/>
            <a:srcRect l="95906"/>
            <a:stretch/>
          </p:blipFill>
          <p:spPr>
            <a:xfrm>
              <a:off x="6136111" y="5299082"/>
              <a:ext cx="302173" cy="13219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/>
            <a:srcRect l="95906"/>
            <a:stretch/>
          </p:blipFill>
          <p:spPr>
            <a:xfrm>
              <a:off x="6359454" y="5303457"/>
              <a:ext cx="302173" cy="1321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2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3040469" y="1918223"/>
            <a:ext cx="2393295" cy="5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5210714" y="2048198"/>
            <a:ext cx="223520" cy="310515"/>
          </a:xfrm>
          <a:custGeom>
            <a:avLst/>
            <a:gdLst/>
            <a:ahLst/>
            <a:cxnLst/>
            <a:rect l="l" t="t" r="r" b="b"/>
            <a:pathLst>
              <a:path w="223520" h="310515">
                <a:moveTo>
                  <a:pt x="0" y="0"/>
                </a:moveTo>
                <a:lnTo>
                  <a:pt x="223199" y="0"/>
                </a:lnTo>
                <a:lnTo>
                  <a:pt x="223199" y="310199"/>
                </a:lnTo>
                <a:lnTo>
                  <a:pt x="0" y="3101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5688916" y="1818480"/>
            <a:ext cx="1042669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3072x1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4777690" y="1964780"/>
            <a:ext cx="411480" cy="393700"/>
          </a:xfrm>
          <a:custGeom>
            <a:avLst/>
            <a:gdLst/>
            <a:ahLst/>
            <a:cxnLst/>
            <a:rect l="l" t="t" r="r" b="b"/>
            <a:pathLst>
              <a:path w="411479" h="393700">
                <a:moveTo>
                  <a:pt x="0" y="0"/>
                </a:moveTo>
                <a:lnTo>
                  <a:pt x="411299" y="0"/>
                </a:lnTo>
                <a:lnTo>
                  <a:pt x="411299" y="393599"/>
                </a:lnTo>
                <a:lnTo>
                  <a:pt x="0" y="3935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3113494" y="2439120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988744" y="1918222"/>
            <a:ext cx="1362075" cy="506730"/>
          </a:xfrm>
          <a:custGeom>
            <a:avLst/>
            <a:gdLst/>
            <a:ahLst/>
            <a:cxnLst/>
            <a:rect l="l" t="t" r="r" b="b"/>
            <a:pathLst>
              <a:path w="1362075" h="506730">
                <a:moveTo>
                  <a:pt x="0" y="0"/>
                </a:moveTo>
                <a:lnTo>
                  <a:pt x="1361997" y="0"/>
                </a:lnTo>
                <a:lnTo>
                  <a:pt x="1361997" y="506698"/>
                </a:lnTo>
                <a:lnTo>
                  <a:pt x="0" y="506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4545918" y="2428080"/>
            <a:ext cx="12122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10x3072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5124089" y="2914095"/>
            <a:ext cx="370840" cy="1727200"/>
          </a:xfrm>
          <a:custGeom>
            <a:avLst/>
            <a:gdLst/>
            <a:ahLst/>
            <a:cxnLst/>
            <a:rect l="l" t="t" r="r" b="b"/>
            <a:pathLst>
              <a:path w="370839" h="1727200">
                <a:moveTo>
                  <a:pt x="0" y="0"/>
                </a:moveTo>
                <a:lnTo>
                  <a:pt x="370499" y="1726721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5479215" y="4637517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6599"/>
                </a:moveTo>
                <a:lnTo>
                  <a:pt x="24449" y="45549"/>
                </a:lnTo>
                <a:lnTo>
                  <a:pt x="30774" y="0"/>
                </a:lnTo>
                <a:lnTo>
                  <a:pt x="0" y="65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4374364" y="4686825"/>
            <a:ext cx="3326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parameters, or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“weights”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7127035" y="1889173"/>
            <a:ext cx="751840" cy="400751"/>
          </a:xfrm>
          <a:prstGeom prst="rect">
            <a:avLst/>
          </a:prstGeom>
          <a:ln w="28574">
            <a:solidFill>
              <a:srgbClr val="9900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7112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(+b)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1"/>
          <p:cNvSpPr txBox="1"/>
          <p:nvPr/>
        </p:nvSpPr>
        <p:spPr>
          <a:xfrm>
            <a:off x="7951660" y="1991741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15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the second layer of weights, one set of weights to compute the probability of each class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4090"/>
          <a:stretch/>
        </p:blipFill>
        <p:spPr bwMode="auto">
          <a:xfrm>
            <a:off x="2775172" y="2277591"/>
            <a:ext cx="3593657" cy="302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2197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SVM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Multiclass SVM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9" y="325240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SVM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555385" y="1556994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6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SVM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Multiclass SVM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SVM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8689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5.1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-1.7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2.9) + max(0, -3.9)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2.9 +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8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12395" marR="712470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016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9253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	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925320" algn="l"/>
                        </a:tabLst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7729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56994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66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SVM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Multiclass SVM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SVM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9451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1.3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-2.6) + max(0,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-1.9)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0 +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2167890" algn="r"/>
                        </a:tabLst>
                      </a:pPr>
                      <a:r>
                        <a:rPr sz="3600" spc="-7" baseline="8101" dirty="0">
                          <a:latin typeface="Arial"/>
                          <a:cs typeface="Arial"/>
                        </a:rPr>
                        <a:t>cat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2167890" algn="r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1562735" algn="l"/>
                        </a:tabLst>
                      </a:pPr>
                      <a:r>
                        <a:rPr sz="3600" spc="-7" baseline="-8101" dirty="0">
                          <a:latin typeface="Arial"/>
                          <a:cs typeface="Arial"/>
                        </a:rPr>
                        <a:t>frog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ts val="3340"/>
                        </a:lnSpc>
                        <a:tabLst>
                          <a:tab pos="169291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	</a:t>
                      </a:r>
                      <a:r>
                        <a:rPr sz="4500" spc="-7" baseline="1851" dirty="0">
                          <a:latin typeface="Arial"/>
                          <a:cs typeface="Arial"/>
                        </a:rPr>
                        <a:t>2.9</a:t>
                      </a:r>
                      <a:endParaRPr sz="4500" baseline="185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3260"/>
                        </a:lnSpc>
                      </a:pPr>
                      <a:r>
                        <a:rPr sz="30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56994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SVM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Multiclass SVM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SVM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7927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2.2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" marR="0" lvl="0" indent="0" algn="ctr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2.5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5.3) + max(0,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5.6)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5.3 +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10.9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12395" marR="704215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885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2139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146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3260"/>
                        </a:lnSpc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3260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56994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SVM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98375" y="4931016"/>
            <a:ext cx="5394325" cy="0"/>
          </a:xfrm>
          <a:custGeom>
            <a:avLst/>
            <a:gdLst/>
            <a:ahLst/>
            <a:cxnLst/>
            <a:rect l="l" t="t" r="r" b="b"/>
            <a:pathLst>
              <a:path w="5394325">
                <a:moveTo>
                  <a:pt x="0" y="0"/>
                </a:moveTo>
                <a:lnTo>
                  <a:pt x="539398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Multiclass SVM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5994439" y="304285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SVM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5994439" y="3681668"/>
            <a:ext cx="296862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full training loss is the mean  over all examples in the training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7555385" y="1556994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ject 26"/>
          <p:cNvSpPr/>
          <p:nvPr/>
        </p:nvSpPr>
        <p:spPr>
          <a:xfrm>
            <a:off x="5970413" y="3299072"/>
            <a:ext cx="2861794" cy="306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5823666" y="4722512"/>
            <a:ext cx="263969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 = (2.9 + 0 +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10.9)/3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8"/>
          <p:cNvSpPr/>
          <p:nvPr/>
        </p:nvSpPr>
        <p:spPr>
          <a:xfrm>
            <a:off x="6695411" y="4225169"/>
            <a:ext cx="1580096" cy="393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1778691" y="4951877"/>
            <a:ext cx="5549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30"/>
          <p:cNvSpPr txBox="1"/>
          <p:nvPr/>
        </p:nvSpPr>
        <p:spPr>
          <a:xfrm>
            <a:off x="3302688" y="4951877"/>
            <a:ext cx="2374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4382317" y="4951868"/>
            <a:ext cx="7664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2"/>
          <p:cNvSpPr txBox="1"/>
          <p:nvPr/>
        </p:nvSpPr>
        <p:spPr>
          <a:xfrm>
            <a:off x="171399" y="5024311"/>
            <a:ext cx="107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Losses: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3"/>
          <p:cNvSpPr txBox="1"/>
          <p:nvPr/>
        </p:nvSpPr>
        <p:spPr>
          <a:xfrm>
            <a:off x="5399118" y="5096185"/>
            <a:ext cx="1579880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290" marR="0" lvl="0" indent="0" algn="l" defTabSz="914400" rtl="0" eaLnBrk="1" fontAlgn="auto" latinLnBrk="0" hangingPunct="1">
              <a:lnSpc>
                <a:spcPts val="2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3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9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Algorithms you should be able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2131"/>
          </a:xfrm>
        </p:spPr>
        <p:txBody>
          <a:bodyPr>
            <a:noAutofit/>
          </a:bodyPr>
          <a:lstStyle/>
          <a:p>
            <a:r>
              <a:rPr lang="en-US" sz="2400" dirty="0"/>
              <a:t>K-means – apply a few iterations to a small example</a:t>
            </a:r>
          </a:p>
          <a:p>
            <a:r>
              <a:rPr lang="en-US" sz="2400" dirty="0"/>
              <a:t>Mean-shift – to see where a single point ends up</a:t>
            </a:r>
          </a:p>
          <a:p>
            <a:r>
              <a:rPr lang="en-US" sz="2400" dirty="0"/>
              <a:t>Hough transform – write pseudocode only</a:t>
            </a:r>
          </a:p>
          <a:p>
            <a:r>
              <a:rPr lang="en-US" sz="2400" dirty="0"/>
              <a:t>Hough transform – how can we use it to find the parameters (matrix) of a transformation, when we have noisy examples? </a:t>
            </a:r>
          </a:p>
          <a:p>
            <a:r>
              <a:rPr lang="en-US" sz="2400" dirty="0"/>
              <a:t>Compute a Spatial Pyramid at level 1 (2x2 grid)</a:t>
            </a:r>
          </a:p>
          <a:p>
            <a:r>
              <a:rPr lang="en-US" sz="2400" dirty="0"/>
              <a:t>Formulate the SVM objective and constraints (in math) and explain it </a:t>
            </a:r>
          </a:p>
          <a:p>
            <a:r>
              <a:rPr lang="en-US" sz="2400" dirty="0"/>
              <a:t>Work through an example for zero-shot prediction</a:t>
            </a:r>
          </a:p>
          <a:p>
            <a:r>
              <a:rPr lang="en-US" sz="2400" dirty="0"/>
              <a:t>Boosting – show how to increase weights</a:t>
            </a:r>
          </a:p>
          <a:p>
            <a:r>
              <a:rPr lang="en-US" sz="2400" dirty="0"/>
              <a:t>Pedestrian detection – write high-level pseudocode</a:t>
            </a:r>
          </a:p>
        </p:txBody>
      </p:sp>
    </p:spTree>
    <p:extLst>
      <p:ext uri="{BB962C8B-B14F-4D97-AF65-F5344CB8AC3E}">
        <p14:creationId xmlns:p14="http://schemas.microsoft.com/office/powerpoint/2010/main" val="341195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SVM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425486" y="2217922"/>
            <a:ext cx="7201172" cy="509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425475" y="1636336"/>
            <a:ext cx="1952933" cy="41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50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SVM loss 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240350" y="1051409"/>
            <a:ext cx="375094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Regularization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89009" y="1715798"/>
            <a:ext cx="8565972" cy="49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7827310" y="1664348"/>
            <a:ext cx="1069975" cy="544830"/>
          </a:xfrm>
          <a:custGeom>
            <a:avLst/>
            <a:gdLst/>
            <a:ahLst/>
            <a:cxnLst/>
            <a:rect l="l" t="t" r="r" b="b"/>
            <a:pathLst>
              <a:path w="1069975" h="544830">
                <a:moveTo>
                  <a:pt x="0" y="0"/>
                </a:moveTo>
                <a:lnTo>
                  <a:pt x="1069497" y="0"/>
                </a:lnTo>
                <a:lnTo>
                  <a:pt x="1069497" y="544798"/>
                </a:lnTo>
                <a:lnTo>
                  <a:pt x="0" y="5447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7394709" y="1471972"/>
            <a:ext cx="481330" cy="263525"/>
          </a:xfrm>
          <a:custGeom>
            <a:avLst/>
            <a:gdLst/>
            <a:ahLst/>
            <a:cxnLst/>
            <a:rect l="l" t="t" r="r" b="b"/>
            <a:pathLst>
              <a:path w="481329" h="263525">
                <a:moveTo>
                  <a:pt x="0" y="0"/>
                </a:moveTo>
                <a:lnTo>
                  <a:pt x="480874" y="263534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7868034" y="1721709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0" y="27594"/>
                </a:moveTo>
                <a:lnTo>
                  <a:pt x="45449" y="34572"/>
                </a:lnTo>
                <a:lnTo>
                  <a:pt x="15124" y="0"/>
                </a:lnTo>
                <a:lnTo>
                  <a:pt x="0" y="2759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9"/>
          <p:cNvSpPr txBox="1">
            <a:spLocks/>
          </p:cNvSpPr>
          <p:nvPr/>
        </p:nvSpPr>
        <p:spPr bwMode="auto">
          <a:xfrm>
            <a:off x="5305363" y="903186"/>
            <a:ext cx="335915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λ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= regularization strength  (</a:t>
            </a:r>
            <a:r>
              <a:rPr kumimoji="0" lang="en-US" sz="1800" b="0" i="0" u="none" strike="noStrike" kern="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hyperparameter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62025" y="2469904"/>
            <a:ext cx="696912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0271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common use: 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L2</a:t>
            </a:r>
            <a:r>
              <a:rPr kumimoji="0" sz="3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regularization 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L1</a:t>
            </a: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regularization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Dropout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(will see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later)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4872590" y="2892920"/>
            <a:ext cx="2562044" cy="43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4879265" y="3406945"/>
            <a:ext cx="2548694" cy="393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8201" y="4954135"/>
            <a:ext cx="6447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 the case of a neural network: </a:t>
            </a:r>
          </a:p>
          <a:p>
            <a:pPr algn="ctr"/>
            <a:r>
              <a:rPr lang="en-US" sz="2400" dirty="0"/>
              <a:t>Regularization turns some neurons off </a:t>
            </a:r>
          </a:p>
          <a:p>
            <a:pPr algn="ctr"/>
            <a:r>
              <a:rPr lang="en-US" sz="2400" dirty="0"/>
              <a:t>(they don’t matter for computing an activation)</a:t>
            </a:r>
          </a:p>
        </p:txBody>
      </p:sp>
    </p:spTree>
    <p:extLst>
      <p:ext uri="{BB962C8B-B14F-4D97-AF65-F5344CB8AC3E}">
        <p14:creationId xmlns:p14="http://schemas.microsoft.com/office/powerpoint/2010/main" val="15432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5750" y="1632599"/>
            <a:ext cx="8392483" cy="3070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2649" y="4822414"/>
            <a:ext cx="526986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(you can play with this demo over at ConvNetJS: </a:t>
            </a:r>
            <a:r>
              <a:rPr kumimoji="0" sz="1400" b="0" i="0" u="heavy" strike="noStrike" kern="1200" cap="none" spc="-5" normalizeH="0" baseline="0" noProof="0" dirty="0">
                <a:ln>
                  <a:noFill/>
                </a:ln>
                <a:solidFill>
                  <a:srgbClr val="1154CC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http://cs.stanford. </a:t>
            </a:r>
            <a:r>
              <a:rPr kumimoji="0" sz="1400" b="0" i="0" u="heavy" strike="noStrike" kern="1200" cap="none" spc="-5" normalizeH="0" baseline="0" noProof="0" dirty="0">
                <a:ln>
                  <a:noFill/>
                </a:ln>
                <a:solidFill>
                  <a:srgbClr val="1154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heavy" strike="noStrike" kern="1200" cap="none" spc="-5" normalizeH="0" baseline="0" noProof="0" dirty="0">
                <a:ln>
                  <a:noFill/>
                </a:ln>
                <a:solidFill>
                  <a:srgbClr val="1154CC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edu/people/karpathy/convnetjs/demo/classify2d.html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1047329"/>
            <a:ext cx="7772400" cy="610442"/>
          </a:xfrm>
          <a:prstGeom prst="rect">
            <a:avLst/>
          </a:prstGeom>
        </p:spPr>
        <p:txBody>
          <a:bodyPr vert="horz" wrap="square" lIns="0" tIns="5589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/>
              <a:t>Do not use size of neural network as a regularizer. Use stronger regularization</a:t>
            </a:r>
            <a:r>
              <a:rPr sz="1800" spc="240" dirty="0"/>
              <a:t> </a:t>
            </a:r>
            <a:r>
              <a:rPr sz="1800" spc="-5" dirty="0"/>
              <a:t>instead:</a:t>
            </a:r>
            <a:endParaRPr sz="18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9906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 of regularization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869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88494" y="1926586"/>
            <a:ext cx="7546209" cy="2678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4686" y="4819242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238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3211" y="4732793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49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49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0820" y="5048222"/>
            <a:ext cx="4148454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neurons = more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9906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 of number of neurons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604084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877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799" y="5058824"/>
            <a:ext cx="3048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 log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7338" y="3318856"/>
            <a:ext cx="995044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889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164.0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0.18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72648" y="3263120"/>
          <a:ext cx="1689295" cy="167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198">
                <a:tc rowSpan="2"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exp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19049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19049">
                      <a:solidFill>
                        <a:srgbClr val="66666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37966" y="1824086"/>
            <a:ext cx="2614019" cy="657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1469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63368" y="3272646"/>
            <a:ext cx="1062990" cy="1670685"/>
          </a:xfrm>
          <a:custGeom>
            <a:avLst/>
            <a:gdLst/>
            <a:ahLst/>
            <a:cxnLst/>
            <a:rect l="l" t="t" r="r" b="b"/>
            <a:pathLst>
              <a:path w="1062989" h="1670685">
                <a:moveTo>
                  <a:pt x="0" y="0"/>
                </a:moveTo>
                <a:lnTo>
                  <a:pt x="1062897" y="0"/>
                </a:lnTo>
                <a:lnTo>
                  <a:pt x="1062897" y="1670396"/>
                </a:lnTo>
                <a:lnTo>
                  <a:pt x="0" y="167039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26266" y="4107843"/>
            <a:ext cx="967105" cy="0"/>
          </a:xfrm>
          <a:custGeom>
            <a:avLst/>
            <a:gdLst/>
            <a:ahLst/>
            <a:cxnLst/>
            <a:rect l="l" t="t" r="r" b="b"/>
            <a:pathLst>
              <a:path w="967104">
                <a:moveTo>
                  <a:pt x="0" y="0"/>
                </a:moveTo>
                <a:lnTo>
                  <a:pt x="9665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92864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4791" y="3704400"/>
            <a:ext cx="1016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normalize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2069" y="2825102"/>
            <a:ext cx="2680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5563" y="3272646"/>
            <a:ext cx="1062990" cy="1575431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7436" y="5058824"/>
            <a:ext cx="1245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2561" y="35784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49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12811" y="35627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0382" y="3356055"/>
            <a:ext cx="17399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L_i =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-log(0.13)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loss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671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classic gradient descent, we compute the gradient from the loss for all training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Could also only use some of the data for each gradient update, then cycle through all training samples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Yes, we cycle through the training examples multiple times (each time we’ve cycled through all of them once is called an ‘epoch’)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Allows faster training (e.g. on GPUs), 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498995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more weights you need to learn, the more data you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That’s why with a deeper network, you need more data for training than for a shallower network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That’s why if you have sparse data, you only train the last few layers of a deep net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65135" y="4286519"/>
            <a:ext cx="6730047" cy="2571481"/>
            <a:chOff x="1665135" y="4286519"/>
            <a:chExt cx="6730047" cy="2571481"/>
          </a:xfrm>
        </p:grpSpPr>
        <p:pic>
          <p:nvPicPr>
            <p:cNvPr id="4" name="Picture 2" descr="http://neuralnetworksanddeeplearning.com/images/tikz3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4606" y="4286519"/>
              <a:ext cx="3194787" cy="1591689"/>
            </a:xfrm>
            <a:prstGeom prst="rect">
              <a:avLst/>
            </a:prstGeom>
            <a:noFill/>
          </p:spPr>
        </p:pic>
        <p:sp>
          <p:nvSpPr>
            <p:cNvPr id="5" name="Left Brace 4"/>
            <p:cNvSpPr/>
            <p:nvPr/>
          </p:nvSpPr>
          <p:spPr bwMode="auto">
            <a:xfrm rot="16200000">
              <a:off x="4052905" y="5144354"/>
              <a:ext cx="171088" cy="1876097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Left Brace 5"/>
            <p:cNvSpPr/>
            <p:nvPr/>
          </p:nvSpPr>
          <p:spPr bwMode="auto">
            <a:xfrm rot="16200000">
              <a:off x="5374460" y="5803758"/>
              <a:ext cx="173776" cy="554602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65135" y="6211669"/>
              <a:ext cx="3518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Set these to the already learned </a:t>
              </a:r>
            </a:p>
            <a:p>
              <a:r>
                <a:rPr lang="en-US" dirty="0"/>
                <a:t>weights from another network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4047" y="6211669"/>
              <a:ext cx="3211135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Learn these on your own task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8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Convolutional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926466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Feed-forward feature extraction: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Convolve input with learned filters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Apply non-linearity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Spatial pooling (</a:t>
            </a:r>
            <a:r>
              <a:rPr lang="en-US" b="1" dirty="0" err="1"/>
              <a:t>downsample</a:t>
            </a:r>
            <a:r>
              <a:rPr lang="en-US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604084"/>
            <a:ext cx="19111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Lana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Lazebnik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Convolutional Neural Networks (CNN)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06206" y="1205498"/>
            <a:ext cx="2648607" cy="5398586"/>
            <a:chOff x="6306206" y="1205498"/>
            <a:chExt cx="2648607" cy="5398586"/>
          </a:xfrm>
        </p:grpSpPr>
        <p:grpSp>
          <p:nvGrpSpPr>
            <p:cNvPr id="8" name="Group 7"/>
            <p:cNvGrpSpPr/>
            <p:nvPr/>
          </p:nvGrpSpPr>
          <p:grpSpPr>
            <a:xfrm>
              <a:off x="6388751" y="2606380"/>
              <a:ext cx="2513164" cy="3997704"/>
              <a:chOff x="6404518" y="2819400"/>
              <a:chExt cx="2513164" cy="399770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404518" y="6324600"/>
                <a:ext cx="2513164" cy="49250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Input Image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6404518" y="5124228"/>
                <a:ext cx="2513164" cy="74317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Convolution (Learned)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6404518" y="4191000"/>
                <a:ext cx="2513164" cy="49250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Non-linearity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421393" y="3241296"/>
                <a:ext cx="2492926" cy="49250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Spatial pooling</a:t>
                </a:r>
              </a:p>
            </p:txBody>
          </p:sp>
          <p:sp>
            <p:nvSpPr>
              <p:cNvPr id="9" name="Up Arrow 8"/>
              <p:cNvSpPr/>
              <p:nvPr/>
            </p:nvSpPr>
            <p:spPr>
              <a:xfrm>
                <a:off x="7458428" y="5915726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7462196" y="4723244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7465964" y="3782126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Up Arrow 13"/>
              <p:cNvSpPr/>
              <p:nvPr/>
            </p:nvSpPr>
            <p:spPr>
              <a:xfrm>
                <a:off x="7469732" y="2819400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Up Arrow 18"/>
            <p:cNvSpPr/>
            <p:nvPr/>
          </p:nvSpPr>
          <p:spPr>
            <a:xfrm>
              <a:off x="7441787" y="1737417"/>
              <a:ext cx="391837" cy="408874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306206" y="1205498"/>
              <a:ext cx="2648607" cy="4925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Output (class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probs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88891" y="189808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9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ter_z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7861" r="9666" b="12045"/>
          <a:stretch>
            <a:fillRect/>
          </a:stretch>
        </p:blipFill>
        <p:spPr bwMode="auto">
          <a:xfrm>
            <a:off x="4953000" y="1524001"/>
            <a:ext cx="4094163" cy="272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1. Convolution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5101" y="1066800"/>
            <a:ext cx="4916215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Apply learned filter weights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One feature map per filter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Stride can be greater than 1 (faster, less memory)</a:t>
            </a: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581400"/>
            <a:ext cx="4114800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4254" r="50287" b="52721"/>
          <a:stretch>
            <a:fillRect/>
          </a:stretch>
        </p:blipFill>
        <p:spPr bwMode="auto">
          <a:xfrm>
            <a:off x="60326" y="3581401"/>
            <a:ext cx="777875" cy="773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ter_z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075" r="9827" b="11832"/>
          <a:stretch>
            <a:fillRect/>
          </a:stretch>
        </p:blipFill>
        <p:spPr bwMode="auto">
          <a:xfrm>
            <a:off x="4802189" y="3581400"/>
            <a:ext cx="4113212" cy="2776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1676400" y="6334125"/>
            <a:ext cx="869128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Input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18284" y="6324600"/>
            <a:ext cx="1930316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Feature Map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4268788" y="48006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7" t="4254" r="28177" b="52721"/>
          <a:stretch>
            <a:fillRect/>
          </a:stretch>
        </p:blipFill>
        <p:spPr bwMode="auto">
          <a:xfrm>
            <a:off x="60326" y="3581401"/>
            <a:ext cx="777875" cy="773113"/>
          </a:xfrm>
          <a:prstGeom prst="rect">
            <a:avLst/>
          </a:prstGeom>
          <a:noFill/>
          <a:ln w="25400">
            <a:solidFill>
              <a:srgbClr val="12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>
            <a:spLocks noChangeArrowheads="1"/>
          </p:cNvSpPr>
          <p:nvPr/>
        </p:nvSpPr>
        <p:spPr bwMode="auto">
          <a:xfrm rot="-1977863">
            <a:off x="4317928" y="3618382"/>
            <a:ext cx="457200" cy="32173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1" y="3733801"/>
            <a:ext cx="204788" cy="1200318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604084"/>
            <a:ext cx="17363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Rob Fergus</a:t>
            </a:r>
          </a:p>
        </p:txBody>
      </p:sp>
    </p:spTree>
    <p:extLst>
      <p:ext uri="{BB962C8B-B14F-4D97-AF65-F5344CB8AC3E}">
        <p14:creationId xmlns:p14="http://schemas.microsoft.com/office/powerpoint/2010/main" val="8483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423E-6 1.75382E-6 C 0.01564 -0.00718 0.09033 -0.00625 0.09675 -0.00648 C 0.14713 -0.01388 0.17058 -0.00926 0.23936 -0.0081 C 0.28314 -0.0044 0.33108 -0.02083 0.37225 -0.00324 C 0.37833 0.0081 0.37711 0.00324 0.37711 0.02475 C 0.37711 0.0826 0.37086 0.07034 0.32378 0.07103 C 0.23242 0.07196 0.14105 0.07219 0.04968 0.07288 C 0.03474 0.07334 0.01963 0.07242 0.00487 0.0745 C -0.00295 0.07543 0.00313 0.09509 0.00365 0.10574 C 0.004 0.11823 -0.00469 0.14229 0.00487 0.14391 C 0.08824 0.15687 0.17266 0.14484 0.25673 0.14553 C 0.29182 0.14599 0.32708 0.14599 0.36234 0.14715 C 0.36721 0.14715 0.37294 0.14484 0.37711 0.14877 C 0.38145 0.1527 0.3785 0.16312 0.37971 0.17029 C 0.37728 0.26353 0.38215 0.23878 0.29773 0.2397 C 0.21626 0.2404 0.1348 0.24063 0.05333 0.24132 C 0.03509 0.24317 0.01598 0.23692 -0.00121 0.24456 C -0.00486 0.24595 -0.00052 0.25451 -3.31423E-6 0.2596 C 0.00296 0.37991 -0.01129 0.30726 0.15998 0.31073 C 0.16155 0.31073 0.16328 0.31166 0.16502 0.31235 C 0.23033 0.31027 0.29547 0.30842 0.36095 0.30749 C 0.36547 0.3068 0.37468 0.30587 0.37468 0.30587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423E-6 1.75382E-6 C 0.01564 -0.00718 0.09033 -0.00625 0.09675 -0.00648 C 0.14713 -0.01388 0.17058 -0.00926 0.23936 -0.0081 C 0.28314 -0.0044 0.33108 -0.02083 0.37225 -0.00324 C 0.37833 0.0081 0.37711 0.00324 0.37711 0.02475 C 0.37711 0.0826 0.37086 0.07034 0.32378 0.07103 C 0.23242 0.07196 0.14105 0.07219 0.04968 0.07288 C 0.03474 0.07334 0.01963 0.07242 0.00487 0.0745 C -0.00295 0.07543 0.00313 0.09509 0.00365 0.10574 C 0.004 0.11823 -0.00469 0.14229 0.00487 0.14391 C 0.08824 0.15687 0.17266 0.14484 0.25673 0.14553 C 0.29182 0.14599 0.32708 0.14599 0.36234 0.14715 C 0.36721 0.14715 0.37294 0.14484 0.37711 0.14877 C 0.38145 0.1527 0.3785 0.16312 0.37971 0.17029 C 0.37728 0.26353 0.38215 0.23878 0.29773 0.2397 C 0.21626 0.2404 0.1348 0.24063 0.05333 0.24132 C 0.03509 0.24317 0.01598 0.23692 -0.00121 0.24456 C -0.00486 0.24595 -0.00052 0.25451 -3.31423E-6 0.2596 C 0.00296 0.37991 -0.01129 0.30726 0.15998 0.31073 C 0.16155 0.31073 0.16328 0.31166 0.16502 0.31235 C 0.23033 0.31027 0.29547 0.30842 0.36095 0.30749 C 0.36547 0.3068 0.37468 0.30587 0.37468 0.30587 " pathEditMode="relative" ptsTypes="fffffffffffffffffffff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5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Algorithms … able to apply 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 neural network activations</a:t>
            </a:r>
          </a:p>
          <a:p>
            <a:r>
              <a:rPr lang="en-US" dirty="0"/>
              <a:t>Compute SVM and </a:t>
            </a:r>
            <a:r>
              <a:rPr lang="en-US" dirty="0" err="1"/>
              <a:t>softmax</a:t>
            </a:r>
            <a:r>
              <a:rPr lang="en-US" dirty="0"/>
              <a:t> loss</a:t>
            </a:r>
          </a:p>
          <a:p>
            <a:r>
              <a:rPr lang="en-US" dirty="0"/>
              <a:t>Show how to use weights to compute loss</a:t>
            </a:r>
          </a:p>
          <a:p>
            <a:r>
              <a:rPr lang="en-US" dirty="0"/>
              <a:t>Show how to numerically compute gradient </a:t>
            </a:r>
          </a:p>
          <a:p>
            <a:r>
              <a:rPr lang="en-US" dirty="0"/>
              <a:t>Show one iteration of gradient descent (with gradient computed for you)</a:t>
            </a:r>
          </a:p>
          <a:p>
            <a:r>
              <a:rPr lang="en-US" dirty="0"/>
              <a:t>Apply convolution, RELU, max pooling</a:t>
            </a:r>
          </a:p>
          <a:p>
            <a:r>
              <a:rPr lang="en-US" dirty="0"/>
              <a:t>Compute output dimensions from convolution</a:t>
            </a:r>
          </a:p>
        </p:txBody>
      </p:sp>
    </p:spTree>
    <p:extLst>
      <p:ext uri="{BB962C8B-B14F-4D97-AF65-F5344CB8AC3E}">
        <p14:creationId xmlns:p14="http://schemas.microsoft.com/office/powerpoint/2010/main" val="145274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marL="342865" indent="-342865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2. Non-Linearity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027" y="960437"/>
            <a:ext cx="82296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Per-element (independent)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Options: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Tanh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Sigmoid</a:t>
            </a:r>
            <a:r>
              <a:rPr lang="en-US" dirty="0"/>
              <a:t>: 1/(1+exp(-x))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Rectified linear unit  (</a:t>
            </a:r>
            <a:r>
              <a:rPr lang="en-US" dirty="0" err="1">
                <a:solidFill>
                  <a:srgbClr val="0070C0"/>
                </a:solidFill>
              </a:rPr>
              <a:t>ReLU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dirty="0"/>
              <a:t>Avoids saturation issues</a:t>
            </a:r>
          </a:p>
        </p:txBody>
      </p:sp>
      <p:pic>
        <p:nvPicPr>
          <p:cNvPr id="7" name="Picture 6" descr="tan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15480"/>
            <a:ext cx="1931552" cy="1447800"/>
          </a:xfrm>
          <a:prstGeom prst="rect">
            <a:avLst/>
          </a:prstGeom>
        </p:spPr>
      </p:pic>
      <p:pic>
        <p:nvPicPr>
          <p:cNvPr id="8" name="Picture 7" descr="sigmoi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15480"/>
            <a:ext cx="1942918" cy="1456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6366" t="5805" r="6355" b="595"/>
          <a:stretch/>
        </p:blipFill>
        <p:spPr>
          <a:xfrm>
            <a:off x="5181601" y="3200400"/>
            <a:ext cx="3838821" cy="3087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604084"/>
            <a:ext cx="2270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Rob Fergus</a:t>
            </a:r>
          </a:p>
        </p:txBody>
      </p:sp>
    </p:spTree>
    <p:extLst>
      <p:ext uri="{BB962C8B-B14F-4D97-AF65-F5344CB8AC3E}">
        <p14:creationId xmlns:p14="http://schemas.microsoft.com/office/powerpoint/2010/main" val="455496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3. Spatial Pooling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dobe Caslon Pro" charset="0"/>
              </a:rPr>
              <a:t>Sum or max over non-overlapping / overlapping regions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dobe Caslon Pro" charset="0"/>
              </a:rPr>
              <a:t>Role of pooling: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Invariance to small transformations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Larger receptive fields (neurons see more of input)</a:t>
            </a:r>
          </a:p>
          <a:p>
            <a:pPr marL="0" indent="0"/>
            <a:endParaRPr lang="en-US" sz="3200" dirty="0">
              <a:latin typeface="Adobe Caslon Pr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604084"/>
            <a:ext cx="26132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Rob Fergus, 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0452" name="Picture 4" descr="http://cs231n.github.io/assets/cnn/poo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54" y="3725315"/>
            <a:ext cx="3158049" cy="2494490"/>
          </a:xfrm>
          <a:prstGeom prst="rect">
            <a:avLst/>
          </a:prstGeom>
          <a:noFill/>
        </p:spPr>
      </p:pic>
      <p:pic>
        <p:nvPicPr>
          <p:cNvPr id="360454" name="Picture 6" descr="http://cs231n.github.io/assets/cnn/maxpoo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036" y="3720059"/>
            <a:ext cx="4835379" cy="2261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5" dirty="0"/>
              <a:t>Convolution</a:t>
            </a:r>
            <a:r>
              <a:rPr sz="3000" spc="-35" dirty="0"/>
              <a:t> </a:t>
            </a:r>
            <a:r>
              <a:rPr sz="3000" spc="-5" dirty="0"/>
              <a:t>Layer</a:t>
            </a:r>
            <a:endParaRPr sz="3000"/>
          </a:p>
        </p:txBody>
      </p:sp>
      <p:sp>
        <p:nvSpPr>
          <p:cNvPr id="17" name="object 17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2739" y="1714496"/>
            <a:ext cx="209232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28618" y="3742969"/>
            <a:ext cx="354965" cy="127000"/>
          </a:xfrm>
          <a:custGeom>
            <a:avLst/>
            <a:gdLst/>
            <a:ahLst/>
            <a:cxnLst/>
            <a:rect l="l" t="t" r="r" b="b"/>
            <a:pathLst>
              <a:path w="354964" h="127000">
                <a:moveTo>
                  <a:pt x="354474" y="126574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87918" y="3728145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4" h="29844">
                <a:moveTo>
                  <a:pt x="45974" y="0"/>
                </a:moveTo>
                <a:lnTo>
                  <a:pt x="0" y="274"/>
                </a:lnTo>
                <a:lnTo>
                  <a:pt x="35399" y="29624"/>
                </a:lnTo>
                <a:lnTo>
                  <a:pt x="4597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3993" y="3683073"/>
            <a:ext cx="4799965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08279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result of taking a dot product between the  filter and a small 5x5x3 chunk of the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(i.e. 5*5*3 = 75-dimensional dot product +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bias)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12015" y="2135498"/>
            <a:ext cx="370519" cy="28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6692" y="4893067"/>
            <a:ext cx="1225637" cy="3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45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5" dirty="0"/>
              <a:t>Convolution</a:t>
            </a:r>
            <a:r>
              <a:rPr sz="3000" spc="-35" dirty="0"/>
              <a:t> </a:t>
            </a:r>
            <a:r>
              <a:rPr sz="3000" spc="-5" dirty="0"/>
              <a:t>Layer</a:t>
            </a:r>
            <a:endParaRPr sz="3000"/>
          </a:p>
        </p:txBody>
      </p:sp>
      <p:sp>
        <p:nvSpPr>
          <p:cNvPr id="17" name="object 17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71892" y="3430344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80538" y="34146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74935" y="2912271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74935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74935" y="2048098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67160" y="2912271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2739" y="1457505"/>
            <a:ext cx="522541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32453" y="483814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99963" y="438247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15440" y="2971490"/>
            <a:ext cx="4469130" cy="12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060575" lvl="0" indent="0" algn="l" defTabSz="914400" rtl="0" eaLnBrk="1" fontAlgn="auto" latinLnBrk="0" hangingPunct="1">
              <a:lnSpc>
                <a:spcPct val="100699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(slide) over all  spatial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36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21872" y="2562725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187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1872" y="1819499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5044" y="2562725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03338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03338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03338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5563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7518" y="41960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6911" y="458770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28894" y="3201745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37540" y="318601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52713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2713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52713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449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8835" y="460955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94412" y="4173096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71819" y="1457505"/>
            <a:ext cx="5594350" cy="2126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42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65480" marR="0" lvl="0" indent="0" algn="l" defTabSz="9144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/>
            <a:r>
              <a:rPr sz="2000" spc="-5" dirty="0"/>
              <a:t>For example, if we had 6 5x5 filters, we’ll get 6 separate activation</a:t>
            </a:r>
            <a:r>
              <a:rPr sz="2000" spc="170" dirty="0"/>
              <a:t> </a:t>
            </a:r>
            <a:r>
              <a:rPr sz="2000" spc="-5" dirty="0"/>
              <a:t>maps:</a:t>
            </a:r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60051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51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051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973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575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575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575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497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099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D1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099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099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021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623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623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623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545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2673" y="5043567"/>
            <a:ext cx="640207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stack these up to get a “new image” of size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28x28x6!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61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640597"/>
          </a:xfrm>
          <a:prstGeom prst="rect">
            <a:avLst/>
          </a:prstGeom>
        </p:spPr>
        <p:txBody>
          <a:bodyPr vert="horz" wrap="square" lIns="0" tIns="80301" rIns="0" bIns="0" rtlCol="0">
            <a:spAutoFit/>
          </a:bodyPr>
          <a:lstStyle/>
          <a:p>
            <a:pPr marL="165735" marR="5080">
              <a:lnSpc>
                <a:spcPct val="100699"/>
              </a:lnSpc>
            </a:pPr>
            <a:r>
              <a:rPr sz="1800" b="1" spc="-5" dirty="0"/>
              <a:t>Preview: </a:t>
            </a:r>
            <a:r>
              <a:rPr sz="1800" spc="-5" dirty="0"/>
              <a:t>ConvNet is a sequence of Convolutional Layers, interspersed with  activation</a:t>
            </a:r>
            <a:r>
              <a:rPr sz="1800" spc="-20" dirty="0"/>
              <a:t> </a:t>
            </a:r>
            <a:r>
              <a:rPr sz="1800" spc="-5" dirty="0"/>
              <a:t>functions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77074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074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074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246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723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02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113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1872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2321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4221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18110" lvl="0" indent="0" algn="just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6  5x5x3  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1669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669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669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4844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7318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1619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6711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25066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55515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7415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9845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 5x5x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34863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34863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34863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48038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15861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09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46310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28210" y="3351104"/>
            <a:ext cx="749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44809" y="3090924"/>
            <a:ext cx="414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73706" y="4751758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0512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8481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89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spc="-5" dirty="0"/>
              <a:t>Preview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414623" y="1522473"/>
            <a:ext cx="6520261" cy="3907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7182" y="991548"/>
            <a:ext cx="149669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[From recent</a:t>
            </a:r>
            <a:r>
              <a:rPr kumimoji="0" sz="14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Yann  LeCun</a:t>
            </a:r>
            <a:r>
              <a:rPr kumimoji="0" sz="14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slides]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755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4474" y="1485673"/>
            <a:ext cx="2696210" cy="0"/>
          </a:xfrm>
          <a:custGeom>
            <a:avLst/>
            <a:gdLst/>
            <a:ahLst/>
            <a:cxnLst/>
            <a:rect l="l" t="t" r="r" b="b"/>
            <a:pathLst>
              <a:path w="2696210">
                <a:moveTo>
                  <a:pt x="0" y="0"/>
                </a:moveTo>
                <a:lnTo>
                  <a:pt x="269579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5921" y="2740757"/>
            <a:ext cx="245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0293" y="1707998"/>
            <a:ext cx="0" cy="2595880"/>
          </a:xfrm>
          <a:custGeom>
            <a:avLst/>
            <a:gdLst/>
            <a:ahLst/>
            <a:cxnLst/>
            <a:rect l="l" t="t" r="r" b="b"/>
            <a:pathLst>
              <a:path h="2595879">
                <a:moveTo>
                  <a:pt x="0" y="0"/>
                </a:moveTo>
                <a:lnTo>
                  <a:pt x="0" y="2595294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0162" y="1693886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F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82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F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430049" y="1021858"/>
            <a:ext cx="5755005" cy="122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63900" marR="0" lvl="0" indent="0" algn="l" defTabSz="914400" rtl="0" eaLnBrk="1" fontAlgn="auto" latinLnBrk="0" hangingPunct="1">
              <a:lnSpc>
                <a:spcPts val="2865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639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F) / stride +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1440" y="2581305"/>
            <a:ext cx="4323715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N = 7, F =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stride 1 =&gt; (7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3)/1 + 1 =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stride 2 =&gt; (7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3)/2 + 1 =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stride 3 =&gt; (7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3)/3 + 1 = 2.33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:\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Convolutions with some stride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32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593110"/>
          </a:xfrm>
          <a:prstGeom prst="rect">
            <a:avLst/>
          </a:prstGeom>
        </p:spPr>
        <p:txBody>
          <a:bodyPr vert="horz" wrap="square" lIns="0" tIns="130174" rIns="0" bIns="0" rtlCol="0">
            <a:spAutoFit/>
          </a:bodyPr>
          <a:lstStyle/>
          <a:p>
            <a:pPr marL="124460"/>
            <a:r>
              <a:rPr sz="3000" spc="-5" dirty="0"/>
              <a:t>In practice: Common to zero pad the</a:t>
            </a:r>
            <a:r>
              <a:rPr sz="3000" spc="45" dirty="0"/>
              <a:t> </a:t>
            </a:r>
            <a:r>
              <a:rPr sz="3000" spc="-5" dirty="0"/>
              <a:t>border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3372144" y="1956187"/>
            <a:ext cx="5554980" cy="336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input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3x3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filter, applied with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stride</a:t>
            </a:r>
            <a:r>
              <a:rPr kumimoji="0" sz="20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pad with 1 pixel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border =&gt; what is the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</a:t>
            </a: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output!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general, common to see CONV layers with  stride 1, filters of size FxF, and zero-padding with  (F-1)/2. (will preserve size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spatially)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4825" marR="2297430" lvl="0" indent="-49275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F = 3 =&gt; zero pad with 1  F = 5 =&gt; zero pad with 2  F = 7 =&gt; zero pad with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2637" y="1799661"/>
          <a:ext cx="2679966" cy="3531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 with some padding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0256" y="5813946"/>
            <a:ext cx="4496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5" dirty="0">
                <a:solidFill>
                  <a:prstClr val="black"/>
                </a:solidFill>
                <a:latin typeface="Arial"/>
                <a:cs typeface="Arial"/>
              </a:rPr>
              <a:t>(N + </a:t>
            </a:r>
            <a:r>
              <a:rPr lang="en-US" sz="2400" b="1" spc="-5" dirty="0">
                <a:solidFill>
                  <a:srgbClr val="FF0000"/>
                </a:solidFill>
                <a:latin typeface="Arial"/>
                <a:cs typeface="Arial"/>
              </a:rPr>
              <a:t>2*padding</a:t>
            </a:r>
            <a:r>
              <a:rPr lang="en-US" sz="24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lang="en-US" sz="2400" b="1" spc="-5" dirty="0">
                <a:solidFill>
                  <a:prstClr val="black"/>
                </a:solidFill>
                <a:latin typeface="Arial"/>
                <a:cs typeface="Arial"/>
              </a:rPr>
              <a:t>F) / stride +</a:t>
            </a:r>
            <a:r>
              <a:rPr lang="en-US" sz="24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722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1101399"/>
            <a:ext cx="9143981" cy="4378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Combining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all three steps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97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Monday, 3:30-5:30pm </a:t>
            </a:r>
          </a:p>
          <a:p>
            <a:endParaRPr lang="en-US" dirty="0"/>
          </a:p>
          <a:p>
            <a:r>
              <a:rPr lang="en-US" dirty="0"/>
              <a:t>Anyone for whom this does not work? </a:t>
            </a:r>
          </a:p>
        </p:txBody>
      </p:sp>
    </p:spTree>
    <p:extLst>
      <p:ext uri="{BB962C8B-B14F-4D97-AF65-F5344CB8AC3E}">
        <p14:creationId xmlns:p14="http://schemas.microsoft.com/office/powerpoint/2010/main" val="1631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http://www.mdpi.com/remotesensing/remotesensing-07-14680/article_deploy/html/images/remotesensing-07-14680-g002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06" y="1334992"/>
            <a:ext cx="7810500" cy="3228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3857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from http://www.mdpi.com/2072-4292/7/11/14680/htm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architecture: </a:t>
            </a:r>
            <a:r>
              <a:rPr lang="en-US" dirty="0" err="1"/>
              <a:t>AlexNet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6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Hough transform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(RANSAC won’t be on the exam)</a:t>
            </a:r>
          </a:p>
        </p:txBody>
      </p:sp>
    </p:spTree>
    <p:extLst>
      <p:ext uri="{BB962C8B-B14F-4D97-AF65-F5344CB8AC3E}">
        <p14:creationId xmlns:p14="http://schemas.microsoft.com/office/powerpoint/2010/main" val="2946950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432601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62738"/>
            <a:ext cx="3810000" cy="5257800"/>
          </a:xfrm>
        </p:spPr>
        <p:txBody>
          <a:bodyPr/>
          <a:lstStyle/>
          <a:p>
            <a:pPr marL="0" indent="0"/>
            <a:r>
              <a:rPr lang="en-US" sz="2000" dirty="0"/>
              <a:t>Data: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y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), …, (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 dirty="0"/>
              <a:t>Line equation: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= m</a:t>
            </a:r>
            <a:r>
              <a:rPr lang="en-US" sz="1200" i="1" dirty="0">
                <a:latin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b</a:t>
            </a:r>
          </a:p>
          <a:p>
            <a:pPr marL="0" indent="0">
              <a:buNone/>
            </a:pPr>
            <a:endParaRPr lang="en-US" sz="2000" i="1" dirty="0">
              <a:latin typeface="Times New Roman" pitchFamily="18" charset="0"/>
            </a:endParaRPr>
          </a:p>
          <a:p>
            <a:pPr marL="0" indent="0"/>
            <a:r>
              <a:rPr lang="en-US" sz="2000" dirty="0"/>
              <a:t>Find (</a:t>
            </a:r>
            <a:r>
              <a:rPr lang="en-US" sz="2000" i="1" dirty="0">
                <a:latin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/>
              <a:t>) to minimize </a:t>
            </a: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>
            <p:extLst/>
          </p:nvPr>
        </p:nvGraphicFramePr>
        <p:xfrm>
          <a:off x="762000" y="2928026"/>
          <a:ext cx="3124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6" imgW="1473120" imgH="291960" progId="Equation.3">
                  <p:embed/>
                </p:oleObj>
              </mc:Choice>
              <mc:Fallback>
                <p:oleObj name="Equation" r:id="rId6" imgW="1473120" imgH="291960" progId="Equation.3">
                  <p:embed/>
                  <p:pic>
                    <p:nvPicPr>
                      <p:cNvPr id="30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28026"/>
                        <a:ext cx="3124200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00800" y="2253338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7162800" y="1415138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y=mx+b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6609979"/>
            <a:ext cx="2293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Svetlana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Lazebnik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Least squares line fitting</a:t>
            </a:r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2432581" y="3088297"/>
            <a:ext cx="203199" cy="9494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3367314" y="3345467"/>
            <a:ext cx="203199" cy="43542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7985" y="3646359"/>
            <a:ext cx="219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line you found tells you point is along y 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4935" y="3646359"/>
            <a:ext cx="219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point really is along y axis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9887" y="3664642"/>
            <a:ext cx="3378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want to find a single line that “explains” all of the points in your data,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data may be noisy!</a:t>
            </a:r>
          </a:p>
        </p:txBody>
      </p:sp>
    </p:spTree>
    <p:extLst>
      <p:ext uri="{BB962C8B-B14F-4D97-AF65-F5344CB8AC3E}">
        <p14:creationId xmlns:p14="http://schemas.microsoft.com/office/powerpoint/2010/main" val="108358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/>
      <p:bldP spid="14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15113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Kristen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Outliers affect 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186979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589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Kristen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Outliers affect 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1398868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8707"/>
            <a:ext cx="8229600" cy="1143000"/>
          </a:xfrm>
        </p:spPr>
        <p:txBody>
          <a:bodyPr/>
          <a:lstStyle/>
          <a:p>
            <a:r>
              <a:rPr lang="en-US" dirty="0"/>
              <a:t>Dealing with outliers: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0" y="1274733"/>
            <a:ext cx="8422199" cy="452596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/>
              <a:t>Voting</a:t>
            </a:r>
            <a:r>
              <a:rPr lang="en-US" sz="2400" dirty="0"/>
              <a:t> is a general technique where we let the features </a:t>
            </a:r>
            <a:r>
              <a:rPr lang="en-US" sz="2400" i="1" dirty="0"/>
              <a:t>vote for all models that are compatible with it</a:t>
            </a:r>
            <a:r>
              <a:rPr lang="en-US" sz="2400" dirty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</a:rPr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</a:rPr>
              <a:t>Look for model parameters that receive </a:t>
            </a:r>
            <a:r>
              <a:rPr lang="en-US" sz="2000" i="1" dirty="0">
                <a:solidFill>
                  <a:srgbClr val="002060"/>
                </a:solidFill>
              </a:rPr>
              <a:t>a lot of votes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/>
              <a:t>Noise &amp; clutter features?</a:t>
            </a:r>
          </a:p>
          <a:p>
            <a:pPr lvl="1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They will cast votes too,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typically their votes should be inconsistent with the majority of “good” features.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9979"/>
            <a:ext cx="2097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Kristen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Connection between image (</a:t>
            </a:r>
            <a:r>
              <a:rPr lang="en-US" dirty="0" err="1"/>
              <a:t>x,y</a:t>
            </a:r>
            <a:r>
              <a:rPr lang="en-US" dirty="0"/>
              <a:t>) and Hough (</a:t>
            </a:r>
            <a:r>
              <a:rPr lang="en-US" dirty="0" err="1"/>
              <a:t>m,b</a:t>
            </a:r>
            <a:r>
              <a:rPr lang="en-US" dirty="0"/>
              <a:t>) spaces</a:t>
            </a:r>
          </a:p>
          <a:p>
            <a:pPr lvl="1" eaLnBrk="1" hangingPunct="1"/>
            <a:r>
              <a:rPr lang="en-US" dirty="0"/>
              <a:t>A line in the image corresponds to a point in Hough space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1676400" y="1981200"/>
            <a:ext cx="14478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6329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838" y="1755775"/>
            <a:ext cx="15541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5715000" y="259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096000" y="3032125"/>
            <a:ext cx="48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019675" y="2409825"/>
            <a:ext cx="41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image space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9149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6099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Steve Seitz</a:t>
            </a:r>
          </a:p>
        </p:txBody>
      </p:sp>
    </p:spTree>
    <p:extLst>
      <p:ext uri="{BB962C8B-B14F-4D97-AF65-F5344CB8AC3E}">
        <p14:creationId xmlns:p14="http://schemas.microsoft.com/office/powerpoint/2010/main" val="2825886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Connection between image (</a:t>
            </a:r>
            <a:r>
              <a:rPr lang="en-US" dirty="0" err="1"/>
              <a:t>x,y</a:t>
            </a:r>
            <a:r>
              <a:rPr lang="en-US" dirty="0"/>
              <a:t>) and Hough (</a:t>
            </a:r>
            <a:r>
              <a:rPr lang="en-US" dirty="0" err="1"/>
              <a:t>m,b</a:t>
            </a:r>
            <a:r>
              <a:rPr lang="en-US" dirty="0"/>
              <a:t>) spaces</a:t>
            </a:r>
          </a:p>
          <a:p>
            <a:pPr lvl="1" eaLnBrk="1" hangingPunct="1"/>
            <a:r>
              <a:rPr lang="en-US" dirty="0"/>
              <a:t>A line in the image corresponds to a point in Hough space</a:t>
            </a:r>
          </a:p>
          <a:p>
            <a:pPr lvl="1" eaLnBrk="1" hangingPunct="1"/>
            <a:r>
              <a:rPr lang="en-US" dirty="0"/>
              <a:t>What does a point 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 in the image space map to?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To go from image space to Hough space:</a:t>
            </a:r>
          </a:p>
          <a:p>
            <a:pPr lvl="2" eaLnBrk="1" hangingPunct="1"/>
            <a:r>
              <a:rPr lang="en-US" sz="1800" dirty="0"/>
              <a:t>given a pair of points (</a:t>
            </a:r>
            <a:r>
              <a:rPr lang="en-US" sz="1800" dirty="0" err="1"/>
              <a:t>x,y</a:t>
            </a:r>
            <a:r>
              <a:rPr lang="en-US" sz="1800" dirty="0"/>
              <a:t>), find all (</a:t>
            </a:r>
            <a:r>
              <a:rPr lang="en-US" sz="1800" dirty="0" err="1"/>
              <a:t>m,b</a:t>
            </a:r>
            <a:r>
              <a:rPr lang="en-US" sz="1800" dirty="0"/>
              <a:t>) such that y = mx + b</a:t>
            </a:r>
          </a:p>
          <a:p>
            <a:pPr lvl="1" eaLnBrk="1" hangingPunct="1"/>
            <a:endParaRPr lang="en-US" dirty="0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217988"/>
            <a:chOff x="432" y="1107"/>
            <a:chExt cx="5136" cy="265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516"/>
              <a:chOff x="432" y="1248"/>
              <a:chExt cx="5136" cy="251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33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marR="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Answer:  the solutions of b = -x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 + y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  <a:p>
                <a:pPr marL="1143000" marR="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6099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Steve Seitz</a:t>
            </a:r>
          </a:p>
        </p:txBody>
      </p:sp>
    </p:spTree>
    <p:extLst>
      <p:ext uri="{BB962C8B-B14F-4D97-AF65-F5344CB8AC3E}">
        <p14:creationId xmlns:p14="http://schemas.microsoft.com/office/powerpoint/2010/main" val="10341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are the line parameters for the line that contains both 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 and (x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1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It is the intersection of the lines b = –x</a:t>
            </a:r>
            <a:r>
              <a:rPr lang="en-US" baseline="-25000" dirty="0"/>
              <a:t>0</a:t>
            </a:r>
            <a:r>
              <a:rPr lang="en-US" dirty="0"/>
              <a:t>m + y</a:t>
            </a:r>
            <a:r>
              <a:rPr lang="en-US" baseline="-25000" dirty="0"/>
              <a:t>0 </a:t>
            </a: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b = –x</a:t>
            </a:r>
            <a:r>
              <a:rPr lang="en-US" baseline="-25000" dirty="0"/>
              <a:t>1</a:t>
            </a:r>
            <a:r>
              <a:rPr lang="en-US" dirty="0"/>
              <a:t>m + y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marR="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877888" y="1681144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29400" y="262571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= 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+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y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12899" y="1895454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y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70133" y="145729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y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434163" y="2151045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6099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Steve Seitz</a:t>
            </a:r>
          </a:p>
        </p:txBody>
      </p:sp>
    </p:spTree>
    <p:extLst>
      <p:ext uri="{BB962C8B-B14F-4D97-AF65-F5344CB8AC3E}">
        <p14:creationId xmlns:p14="http://schemas.microsoft.com/office/powerpoint/2010/main" val="14401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How can we use this to find the most likely parameters (</a:t>
            </a:r>
            <a:r>
              <a:rPr lang="en-US" dirty="0" err="1"/>
              <a:t>m,b</a:t>
            </a:r>
            <a:r>
              <a:rPr lang="en-US" dirty="0"/>
              <a:t>) for the most prominent line in the image space?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>
                <a:solidFill>
                  <a:srgbClr val="002060"/>
                </a:solidFill>
              </a:rPr>
              <a:t>vote </a:t>
            </a:r>
            <a:r>
              <a:rPr lang="en-US" dirty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/>
              <a:t>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marR="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7" name="TextBox 46"/>
          <p:cNvSpPr txBox="1"/>
          <p:nvPr/>
        </p:nvSpPr>
        <p:spPr>
          <a:xfrm>
            <a:off x="0" y="66099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Steve Seitz</a:t>
            </a:r>
          </a:p>
        </p:txBody>
      </p:sp>
    </p:spTree>
    <p:extLst>
      <p:ext uri="{BB962C8B-B14F-4D97-AF65-F5344CB8AC3E}">
        <p14:creationId xmlns:p14="http://schemas.microsoft.com/office/powerpoint/2010/main" val="161200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Requested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Convolutional neural networks (16 requests)</a:t>
            </a:r>
          </a:p>
          <a:p>
            <a:r>
              <a:rPr lang="en-US" dirty="0"/>
              <a:t>Hough transform (8)</a:t>
            </a:r>
          </a:p>
          <a:p>
            <a:r>
              <a:rPr lang="en-US" dirty="0"/>
              <a:t>Support vector machines (7)</a:t>
            </a:r>
          </a:p>
          <a:p>
            <a:r>
              <a:rPr lang="en-US" dirty="0"/>
              <a:t>Deformable part models (6)</a:t>
            </a:r>
          </a:p>
          <a:p>
            <a:r>
              <a:rPr lang="en-US" dirty="0"/>
              <a:t>Zero-shot learning (4)</a:t>
            </a:r>
          </a:p>
          <a:p>
            <a:r>
              <a:rPr lang="en-US" strike="sngStrike" dirty="0"/>
              <a:t>Face detection (2)</a:t>
            </a:r>
          </a:p>
          <a:p>
            <a:r>
              <a:rPr lang="en-US" strike="sngStrike" dirty="0"/>
              <a:t>Recurrent neural networks (2)</a:t>
            </a:r>
          </a:p>
          <a:p>
            <a:r>
              <a:rPr lang="en-US" strike="sngStrike" dirty="0"/>
              <a:t>K-means / mean-shift (1)</a:t>
            </a:r>
          </a:p>
          <a:p>
            <a:r>
              <a:rPr lang="en-US" strike="sngStrike" dirty="0"/>
              <a:t>Spatial pyramids (1)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246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678537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P.V.C. Hough,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Machine Analysis of Bubble Chamber Pictures,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5029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1600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2633663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5" imgW="1320480" imgH="203040" progId="Equation.3">
                  <p:embed/>
                </p:oleObj>
              </mc:Choice>
              <mc:Fallback>
                <p:oleObj name="Equation" r:id="rId5" imgW="1320480" imgH="203040" progId="Equation.3">
                  <p:embed/>
                  <p:pic>
                    <p:nvPicPr>
                      <p:cNvPr id="22633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2093913" y="4800600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7" imgW="177480" imgH="177480" progId="Equation.3">
                  <p:embed/>
                </p:oleObj>
              </mc:Choice>
              <mc:Fallback>
                <p:oleObj name="Equation" r:id="rId7" imgW="177480" imgH="177480" progId="Equation.3">
                  <p:embed/>
                  <p:pic>
                    <p:nvPicPr>
                      <p:cNvPr id="22633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800600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1828800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9" imgW="152280" imgH="164880" progId="Equation.3">
                  <p:embed/>
                </p:oleObj>
              </mc:Choice>
              <mc:Fallback>
                <p:oleObj name="Equation" r:id="rId9" imgW="152280" imgH="164880" progId="Equation.3">
                  <p:embed/>
                  <p:pic>
                    <p:nvPicPr>
                      <p:cNvPr id="22633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1905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4800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4724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5715000" y="4267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678537" y="2006604"/>
            <a:ext cx="8839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a polar representation for the parameter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 line is a sinusoid in Hough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7620000" y="5486400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22633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4114800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22634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66099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Silvio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Savarese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space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90114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dirty="0"/>
              <a:t>Initialize accumulator H </a:t>
            </a:r>
            <a:br>
              <a:rPr lang="en-US" dirty="0"/>
            </a:br>
            <a:r>
              <a:rPr lang="en-US" dirty="0"/>
              <a:t>to all zeros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dirty="0"/>
              <a:t>For each feature point (</a:t>
            </a:r>
            <a:r>
              <a:rPr lang="en-US" dirty="0" err="1"/>
              <a:t>x,y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in the image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θ = gradient orientation at (</a:t>
            </a:r>
            <a:r>
              <a:rPr lang="en-US" dirty="0" err="1">
                <a:solidFill>
                  <a:srgbClr val="FF0000"/>
                </a:solidFill>
              </a:rPr>
              <a:t>x,y</a:t>
            </a:r>
            <a:r>
              <a:rPr lang="en-US" dirty="0">
                <a:solidFill>
                  <a:srgbClr val="FF0000"/>
                </a:solidFill>
              </a:rPr>
              <a:t>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   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accent2"/>
                </a:solidFill>
              </a:rPr>
              <a:t> = x cos θ + y sin θ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 H(θ,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accent2"/>
                </a:solidFill>
              </a:rPr>
              <a:t>) = H(θ,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accent2"/>
                </a:solidFill>
              </a:rPr>
              <a:t>) + 1</a:t>
            </a:r>
            <a:br>
              <a:rPr lang="en-US" dirty="0"/>
            </a:br>
            <a:r>
              <a:rPr lang="en-US" dirty="0"/>
              <a:t>end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dirty="0"/>
              <a:t>Find the value(s) of (θ*, </a:t>
            </a:r>
            <a:r>
              <a:rPr lang="el-GR" dirty="0">
                <a:cs typeface="Times New Roman" pitchFamily="18" charset="0"/>
              </a:rPr>
              <a:t>ρ</a:t>
            </a:r>
            <a:r>
              <a:rPr lang="en-US" dirty="0">
                <a:cs typeface="Times New Roman" pitchFamily="18" charset="0"/>
              </a:rPr>
              <a:t>*</a:t>
            </a:r>
            <a:r>
              <a:rPr lang="en-US" dirty="0"/>
              <a:t>) where H(θ, </a:t>
            </a:r>
            <a:r>
              <a:rPr lang="el-GR" dirty="0">
                <a:cs typeface="Times New Roman" pitchFamily="18" charset="0"/>
              </a:rPr>
              <a:t>ρ</a:t>
            </a:r>
            <a:r>
              <a:rPr lang="en-US" dirty="0"/>
              <a:t>) is a local maximum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800" dirty="0"/>
              <a:t>The detected line in the image is given by 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l-GR" sz="28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*</a:t>
            </a:r>
            <a:r>
              <a:rPr lang="en-US" sz="2800" dirty="0">
                <a:solidFill>
                  <a:schemeClr val="accent2"/>
                </a:solidFill>
              </a:rPr>
              <a:t> = x cos θ* + y sin θ*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97939605"/>
              </p:ext>
            </p:extLst>
          </p:nvPr>
        </p:nvGraphicFramePr>
        <p:xfrm>
          <a:off x="6759786" y="914400"/>
          <a:ext cx="2218664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Image" r:id="rId4" imgW="5460317" imgH="5815873" progId="Photoshop.Image.10">
                  <p:embed/>
                </p:oleObj>
              </mc:Choice>
              <mc:Fallback>
                <p:oleObj name="Image" r:id="rId4" imgW="5460317" imgH="5815873" progId="Photoshop.Image.10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786" y="914400"/>
                        <a:ext cx="2218664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019800" y="1981200"/>
            <a:ext cx="3286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ρ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7291388" y="3276600"/>
            <a:ext cx="3254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099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Svetlana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Lazebnik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4126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706"/>
            <a:ext cx="8229600" cy="389829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For every edge pixel (</a:t>
            </a:r>
            <a:r>
              <a:rPr lang="en-US" sz="2800" i="1" dirty="0" err="1"/>
              <a:t>x,y</a:t>
            </a:r>
            <a:r>
              <a:rPr lang="en-US" sz="2800" dirty="0"/>
              <a:t>): </a:t>
            </a:r>
          </a:p>
          <a:p>
            <a:pPr eaLnBrk="1" hangingPunct="1">
              <a:buFontTx/>
              <a:buNone/>
            </a:pPr>
            <a:r>
              <a:rPr lang="en-US" sz="2800" dirty="0"/>
              <a:t>	θ = gradient orientation at (</a:t>
            </a:r>
            <a:r>
              <a:rPr lang="en-US" sz="2800" dirty="0" err="1"/>
              <a:t>x,y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800" dirty="0"/>
              <a:t>For each possible radius value </a:t>
            </a:r>
            <a:r>
              <a:rPr lang="en-US" sz="2800" i="1" dirty="0"/>
              <a:t>r</a:t>
            </a:r>
            <a:r>
              <a:rPr lang="en-US" sz="2800" dirty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rgbClr val="92D050"/>
                </a:solidFill>
              </a:rPr>
              <a:t>		</a:t>
            </a:r>
            <a:r>
              <a:rPr lang="en-US" sz="2800" i="1" dirty="0"/>
              <a:t>a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 – </a:t>
            </a:r>
            <a:r>
              <a:rPr lang="en-US" sz="2800" i="1" dirty="0"/>
              <a:t>r</a:t>
            </a:r>
            <a:r>
              <a:rPr lang="en-US" sz="2800" dirty="0"/>
              <a:t> cos(</a:t>
            </a:r>
            <a:r>
              <a:rPr lang="el-GR" sz="2800" i="1" dirty="0"/>
              <a:t>θ</a:t>
            </a:r>
            <a:r>
              <a:rPr lang="en-US" sz="2800" dirty="0"/>
              <a:t>) </a:t>
            </a:r>
          </a:p>
          <a:p>
            <a:pPr eaLnBrk="1" hangingPunct="1">
              <a:buFontTx/>
              <a:buNone/>
            </a:pPr>
            <a:r>
              <a:rPr lang="en-US" sz="2800" dirty="0"/>
              <a:t>   		</a:t>
            </a:r>
            <a:r>
              <a:rPr lang="en-US" sz="2800" i="1" dirty="0"/>
              <a:t>b</a:t>
            </a:r>
            <a:r>
              <a:rPr lang="en-US" sz="2800" dirty="0"/>
              <a:t> = </a:t>
            </a:r>
            <a:r>
              <a:rPr lang="en-US" sz="2800" i="1" dirty="0"/>
              <a:t>y</a:t>
            </a:r>
            <a:r>
              <a:rPr lang="en-US" sz="2800" dirty="0"/>
              <a:t> – </a:t>
            </a:r>
            <a:r>
              <a:rPr lang="en-US" sz="2800" i="1" dirty="0"/>
              <a:t>r</a:t>
            </a:r>
            <a:r>
              <a:rPr lang="en-US" sz="2800" dirty="0"/>
              <a:t> sin(</a:t>
            </a:r>
            <a:r>
              <a:rPr lang="el-GR" sz="2800" i="1" dirty="0"/>
              <a:t>θ</a:t>
            </a:r>
            <a:r>
              <a:rPr lang="en-US" sz="2800" dirty="0"/>
              <a:t>)  </a:t>
            </a:r>
            <a:endParaRPr lang="en-US" sz="2800" dirty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/>
              <a:t>	    	H[</a:t>
            </a:r>
            <a:r>
              <a:rPr lang="en-US" sz="2800" i="1" dirty="0" err="1"/>
              <a:t>a,b,r</a:t>
            </a:r>
            <a:r>
              <a:rPr lang="en-US" sz="2800" dirty="0"/>
              <a:t>] += 1		</a:t>
            </a:r>
          </a:p>
          <a:p>
            <a:pPr eaLnBrk="1" hangingPunct="1">
              <a:buFontTx/>
              <a:buNone/>
            </a:pPr>
            <a:r>
              <a:rPr lang="en-US" sz="2800" dirty="0"/>
              <a:t>	end</a:t>
            </a:r>
          </a:p>
          <a:p>
            <a:pPr eaLnBrk="1" hangingPunct="1">
              <a:buFontTx/>
              <a:buNone/>
            </a:pPr>
            <a:r>
              <a:rPr lang="en-US" sz="2800" dirty="0"/>
              <a:t>end</a:t>
            </a:r>
          </a:p>
          <a:p>
            <a:pPr eaLnBrk="1" hangingPunct="1">
              <a:buFontTx/>
              <a:buNone/>
            </a:pPr>
            <a:r>
              <a:rPr lang="en-US" dirty="0"/>
              <a:t>		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09979"/>
            <a:ext cx="233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Modified from Kristen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Grauman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10002" y="4628779"/>
            <a:ext cx="2743200" cy="1981200"/>
            <a:chOff x="6309755" y="4501937"/>
            <a:chExt cx="2743200" cy="1981200"/>
          </a:xfrm>
        </p:grpSpPr>
        <p:grpSp>
          <p:nvGrpSpPr>
            <p:cNvPr id="2" name="Group 1"/>
            <p:cNvGrpSpPr/>
            <p:nvPr/>
          </p:nvGrpSpPr>
          <p:grpSpPr>
            <a:xfrm>
              <a:off x="6309755" y="4501937"/>
              <a:ext cx="2743200" cy="1981200"/>
              <a:chOff x="6309755" y="4501937"/>
              <a:chExt cx="2743200" cy="1981200"/>
            </a:xfrm>
          </p:grpSpPr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6309755" y="4501937"/>
                <a:ext cx="2743200" cy="198120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6766955" y="4882937"/>
                <a:ext cx="1371600" cy="1295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rot="2717577">
              <a:off x="6631223" y="5945769"/>
              <a:ext cx="6397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rot="2717577" flipV="1">
              <a:off x="7103505" y="5546512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 rot="2717577">
              <a:off x="6863793" y="585925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6385955" y="5949737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6957455" y="575130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θ</a:t>
              </a:r>
              <a:endPara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7300355" y="5416337"/>
              <a:ext cx="2286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805609" y="1263539"/>
            <a:ext cx="1853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= a + r cos(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= b + r sin(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12878"/>
              </p:ext>
            </p:extLst>
          </p:nvPr>
        </p:nvGraphicFramePr>
        <p:xfrm>
          <a:off x="1625162" y="1318418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162" y="1318418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41212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Hough transform for finding transformation parameters</a:t>
            </a:r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20161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  <a:r>
                <a:rPr kumimoji="0" lang="pl-PL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  <a:r>
                <a:rPr kumimoji="0" lang="pl-PL" sz="1800" b="1" i="0" u="none" strike="noStrike" kern="0" cap="none" spc="0" normalizeH="0" baseline="-2500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  <a:r>
                <a:rPr kumimoji="0" lang="pl-PL" sz="1800" b="1" i="0" u="none" strike="noStrike" kern="0" cap="none" spc="0" normalizeH="0" baseline="-2500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6193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8114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  <a:r>
                <a:rPr kumimoji="0" lang="pl-PL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  <a:r>
                <a:rPr kumimoji="0" lang="pl-PL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  <a:r>
                <a:rPr kumimoji="0" lang="pl-PL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57200" y="5105400"/>
            <a:ext cx="851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Given matched points in {A} and {B}, estimate the translation of the object</a:t>
            </a: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3352800" y="5562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8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Derek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Hoiem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784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  <a:r>
                <a:rPr kumimoji="0" lang="pl-PL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  <a:r>
                <a:rPr kumimoji="0" lang="pl-PL" sz="1800" b="1" i="0" u="none" strike="noStrike" kern="0" cap="none" spc="0" normalizeH="0" baseline="-2500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  <a:r>
                <a:rPr kumimoji="0" lang="pl-PL" sz="1800" b="1" i="0" u="none" strike="noStrike" kern="0" cap="none" spc="0" normalizeH="0" baseline="-2500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  <a:r>
                <a:rPr kumimoji="0" lang="pl-PL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  <a:r>
                <a:rPr kumimoji="0" lang="pl-PL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  <a:r>
                <a:rPr kumimoji="0" lang="pl-PL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Hough transform solution</a:t>
            </a: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1206500" imgH="482600" progId="Equation.3">
                  <p:embed/>
                </p:oleObj>
              </mc:Choice>
              <mc:Fallback>
                <p:oleObj name="Equation" r:id="rId4" imgW="1206500" imgH="482600" progId="Equation.3">
                  <p:embed/>
                  <p:pic>
                    <p:nvPicPr>
                      <p:cNvPr id="8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Initialize a grid of parameter values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Each matched pair casts a vote for consistent values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 the parameters with the most votes</a:t>
            </a:r>
          </a:p>
        </p:txBody>
      </p: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2895600" y="2971800"/>
            <a:ext cx="1246886" cy="1014413"/>
            <a:chOff x="1905000" y="1905000"/>
            <a:chExt cx="2493772" cy="2028825"/>
          </a:xfrm>
        </p:grpSpPr>
        <p:pic>
          <p:nvPicPr>
            <p:cNvPr id="58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19050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100"/>
            <p:cNvGrpSpPr>
              <a:grpSpLocks/>
            </p:cNvGrpSpPr>
            <p:nvPr/>
          </p:nvGrpSpPr>
          <p:grpSpPr bwMode="auto">
            <a:xfrm>
              <a:off x="2336800" y="2097087"/>
              <a:ext cx="2061972" cy="1638778"/>
              <a:chOff x="2051050" y="2600325"/>
              <a:chExt cx="2061527" cy="1638778"/>
            </a:xfrm>
          </p:grpSpPr>
          <p:grpSp>
            <p:nvGrpSpPr>
              <p:cNvPr id="60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99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97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95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3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93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91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6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4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7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5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8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5334000" y="990600"/>
            <a:ext cx="1246886" cy="1014413"/>
            <a:chOff x="6400800" y="304800"/>
            <a:chExt cx="2493772" cy="2028825"/>
          </a:xfrm>
        </p:grpSpPr>
        <p:pic>
          <p:nvPicPr>
            <p:cNvPr id="102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048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" name="Group 100"/>
            <p:cNvGrpSpPr>
              <a:grpSpLocks/>
            </p:cNvGrpSpPr>
            <p:nvPr/>
          </p:nvGrpSpPr>
          <p:grpSpPr bwMode="auto">
            <a:xfrm>
              <a:off x="6832600" y="496887"/>
              <a:ext cx="2061972" cy="1638778"/>
              <a:chOff x="2051050" y="2600325"/>
              <a:chExt cx="2061527" cy="1638778"/>
            </a:xfrm>
          </p:grpSpPr>
          <p:grpSp>
            <p:nvGrpSpPr>
              <p:cNvPr id="104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121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119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117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115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113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0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4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1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5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2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990600" y="4191000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Problem: outliers, multiple objects, and/or many-to-one matches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-1" y="6609979"/>
            <a:ext cx="309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Derek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Hoiem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/>
              <a:t>Hough transform for finding transformation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37644493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28953508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Find linear function to separate positive and negative examples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181600" y="2286000"/>
          <a:ext cx="33512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4" imgW="1701800" imgH="457200" progId="Equation.3">
                  <p:embed/>
                </p:oleObj>
              </mc:Choice>
              <mc:Fallback>
                <p:oleObj name="Equation" r:id="rId4" imgW="1701800" imgH="457200" progId="Equation.3">
                  <p:embed/>
                  <p:pic>
                    <p:nvPicPr>
                      <p:cNvPr id="307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3351213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8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78" name="Oval 9"/>
          <p:cNvSpPr>
            <a:spLocks noChangeArrowheads="1"/>
          </p:cNvSpPr>
          <p:nvPr/>
        </p:nvSpPr>
        <p:spPr bwMode="auto">
          <a:xfrm>
            <a:off x="15240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79" name="Oval 10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80" name="Oval 11"/>
          <p:cNvSpPr>
            <a:spLocks noChangeArrowheads="1"/>
          </p:cNvSpPr>
          <p:nvPr/>
        </p:nvSpPr>
        <p:spPr bwMode="auto">
          <a:xfrm>
            <a:off x="762000" y="4267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81" name="Oval 12"/>
          <p:cNvSpPr>
            <a:spLocks noChangeArrowheads="1"/>
          </p:cNvSpPr>
          <p:nvPr/>
        </p:nvSpPr>
        <p:spPr bwMode="auto">
          <a:xfrm>
            <a:off x="22860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82" name="Oval 13"/>
          <p:cNvSpPr>
            <a:spLocks noChangeArrowheads="1"/>
          </p:cNvSpPr>
          <p:nvPr/>
        </p:nvSpPr>
        <p:spPr bwMode="auto">
          <a:xfrm>
            <a:off x="28956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83" name="Oval 14"/>
          <p:cNvSpPr>
            <a:spLocks noChangeArrowheads="1"/>
          </p:cNvSpPr>
          <p:nvPr/>
        </p:nvSpPr>
        <p:spPr bwMode="auto">
          <a:xfrm>
            <a:off x="31242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84" name="Oval 15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85" name="Oval 16"/>
          <p:cNvSpPr>
            <a:spLocks noChangeArrowheads="1"/>
          </p:cNvSpPr>
          <p:nvPr/>
        </p:nvSpPr>
        <p:spPr bwMode="auto">
          <a:xfrm>
            <a:off x="41148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86" name="Oval 17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87" name="Oval 18"/>
          <p:cNvSpPr>
            <a:spLocks noChangeArrowheads="1"/>
          </p:cNvSpPr>
          <p:nvPr/>
        </p:nvSpPr>
        <p:spPr bwMode="auto">
          <a:xfrm>
            <a:off x="2667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88" name="Oval 1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89" name="Oval 20"/>
          <p:cNvSpPr>
            <a:spLocks noChangeArrowheads="1"/>
          </p:cNvSpPr>
          <p:nvPr/>
        </p:nvSpPr>
        <p:spPr bwMode="auto">
          <a:xfrm>
            <a:off x="49530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90" name="Oval 21"/>
          <p:cNvSpPr>
            <a:spLocks noChangeArrowheads="1"/>
          </p:cNvSpPr>
          <p:nvPr/>
        </p:nvSpPr>
        <p:spPr bwMode="auto">
          <a:xfrm>
            <a:off x="22860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91" name="Oval 22"/>
          <p:cNvSpPr>
            <a:spLocks noChangeArrowheads="1"/>
          </p:cNvSpPr>
          <p:nvPr/>
        </p:nvSpPr>
        <p:spPr bwMode="auto">
          <a:xfrm>
            <a:off x="41148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92" name="Oval 23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0" name="Line 24"/>
          <p:cNvSpPr>
            <a:spLocks noChangeShapeType="1"/>
          </p:cNvSpPr>
          <p:nvPr/>
        </p:nvSpPr>
        <p:spPr bwMode="auto">
          <a:xfrm>
            <a:off x="1371600" y="2743200"/>
            <a:ext cx="358140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4" name="Oval 25"/>
          <p:cNvSpPr>
            <a:spLocks noChangeArrowheads="1"/>
          </p:cNvSpPr>
          <p:nvPr/>
        </p:nvSpPr>
        <p:spPr bwMode="auto">
          <a:xfrm>
            <a:off x="29718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095" name="Oval 26"/>
          <p:cNvSpPr>
            <a:spLocks noChangeArrowheads="1"/>
          </p:cNvSpPr>
          <p:nvPr/>
        </p:nvSpPr>
        <p:spPr bwMode="auto">
          <a:xfrm>
            <a:off x="3124200" y="617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6683" name="Text Box 27"/>
          <p:cNvSpPr txBox="1">
            <a:spLocks noChangeArrowheads="1"/>
          </p:cNvSpPr>
          <p:nvPr/>
        </p:nvSpPr>
        <p:spPr bwMode="auto">
          <a:xfrm>
            <a:off x="5699125" y="5297488"/>
            <a:ext cx="3140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Which line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is best?</a:t>
            </a:r>
          </a:p>
        </p:txBody>
      </p:sp>
      <p:sp>
        <p:nvSpPr>
          <p:cNvPr id="966684" name="Line 28"/>
          <p:cNvSpPr>
            <a:spLocks noChangeShapeType="1"/>
          </p:cNvSpPr>
          <p:nvPr/>
        </p:nvSpPr>
        <p:spPr bwMode="auto">
          <a:xfrm>
            <a:off x="1752600" y="2362200"/>
            <a:ext cx="243840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6685" name="Line 29"/>
          <p:cNvSpPr>
            <a:spLocks noChangeShapeType="1"/>
          </p:cNvSpPr>
          <p:nvPr/>
        </p:nvSpPr>
        <p:spPr bwMode="auto">
          <a:xfrm>
            <a:off x="2286000" y="1981200"/>
            <a:ext cx="144780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6686" name="Line 30"/>
          <p:cNvSpPr>
            <a:spLocks noChangeShapeType="1"/>
          </p:cNvSpPr>
          <p:nvPr/>
        </p:nvSpPr>
        <p:spPr bwMode="auto">
          <a:xfrm>
            <a:off x="1066800" y="3276600"/>
            <a:ext cx="44958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C. Burges,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hlinkClick r:id="rId6"/>
              </a:rPr>
              <a:t>A Tutorial on Support Vector Machines for Pattern Recognition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33943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80" grpId="0" animBg="1"/>
      <p:bldP spid="966683" grpId="0"/>
      <p:bldP spid="966684" grpId="0" animBg="1"/>
      <p:bldP spid="966685" grpId="0" animBg="1"/>
      <p:bldP spid="96668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371600"/>
            <a:ext cx="37338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</a:rPr>
              <a:t>Discriminative classifier based on </a:t>
            </a:r>
            <a:r>
              <a:rPr lang="en-US" sz="2800" i="1" dirty="0">
                <a:latin typeface="Arial" pitchFamily="34" charset="0"/>
              </a:rPr>
              <a:t>optimal separating line (for 2d case)</a:t>
            </a:r>
          </a:p>
          <a:p>
            <a:endParaRPr lang="en-US" sz="2800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</a:rPr>
              <a:t>Maximize the </a:t>
            </a:r>
            <a:r>
              <a:rPr lang="en-US" sz="2800" i="1" dirty="0">
                <a:solidFill>
                  <a:srgbClr val="00B050"/>
                </a:solidFill>
                <a:latin typeface="Arial" pitchFamily="34" charset="0"/>
              </a:rPr>
              <a:t>margin</a:t>
            </a:r>
            <a:r>
              <a:rPr lang="en-US" sz="2800" i="1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between the positive and negative training examples</a:t>
            </a:r>
          </a:p>
        </p:txBody>
      </p:sp>
      <p:sp>
        <p:nvSpPr>
          <p:cNvPr id="61444" name="Oval 8"/>
          <p:cNvSpPr>
            <a:spLocks noChangeArrowheads="1"/>
          </p:cNvSpPr>
          <p:nvPr/>
        </p:nvSpPr>
        <p:spPr bwMode="auto">
          <a:xfrm>
            <a:off x="381000" y="3581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5" name="Oval 9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6" name="Oval 10"/>
          <p:cNvSpPr>
            <a:spLocks noChangeArrowheads="1"/>
          </p:cNvSpPr>
          <p:nvPr/>
        </p:nvSpPr>
        <p:spPr bwMode="auto">
          <a:xfrm>
            <a:off x="1066800" y="4343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7" name="Oval 11"/>
          <p:cNvSpPr>
            <a:spLocks noChangeArrowheads="1"/>
          </p:cNvSpPr>
          <p:nvPr/>
        </p:nvSpPr>
        <p:spPr bwMode="auto">
          <a:xfrm>
            <a:off x="304800" y="3886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8" name="Oval 12"/>
          <p:cNvSpPr>
            <a:spLocks noChangeArrowheads="1"/>
          </p:cNvSpPr>
          <p:nvPr/>
        </p:nvSpPr>
        <p:spPr bwMode="auto">
          <a:xfrm>
            <a:off x="1828800" y="3733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9" name="Oval 13"/>
          <p:cNvSpPr>
            <a:spLocks noChangeArrowheads="1"/>
          </p:cNvSpPr>
          <p:nvPr/>
        </p:nvSpPr>
        <p:spPr bwMode="auto">
          <a:xfrm>
            <a:off x="2438400" y="4572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50" name="Oval 14"/>
          <p:cNvSpPr>
            <a:spLocks noChangeArrowheads="1"/>
          </p:cNvSpPr>
          <p:nvPr/>
        </p:nvSpPr>
        <p:spPr bwMode="auto">
          <a:xfrm>
            <a:off x="26670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51" name="Oval 15"/>
          <p:cNvSpPr>
            <a:spLocks noChangeArrowheads="1"/>
          </p:cNvSpPr>
          <p:nvPr/>
        </p:nvSpPr>
        <p:spPr bwMode="auto">
          <a:xfrm>
            <a:off x="34290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52" name="Oval 16"/>
          <p:cNvSpPr>
            <a:spLocks noChangeArrowheads="1"/>
          </p:cNvSpPr>
          <p:nvPr/>
        </p:nvSpPr>
        <p:spPr bwMode="auto">
          <a:xfrm>
            <a:off x="36576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53" name="Oval 17"/>
          <p:cNvSpPr>
            <a:spLocks noChangeArrowheads="1"/>
          </p:cNvSpPr>
          <p:nvPr/>
        </p:nvSpPr>
        <p:spPr bwMode="auto">
          <a:xfrm>
            <a:off x="29718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54" name="Oval 18"/>
          <p:cNvSpPr>
            <a:spLocks noChangeArrowheads="1"/>
          </p:cNvSpPr>
          <p:nvPr/>
        </p:nvSpPr>
        <p:spPr bwMode="auto">
          <a:xfrm>
            <a:off x="2209800" y="2362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55" name="Oval 19"/>
          <p:cNvSpPr>
            <a:spLocks noChangeArrowheads="1"/>
          </p:cNvSpPr>
          <p:nvPr/>
        </p:nvSpPr>
        <p:spPr bwMode="auto">
          <a:xfrm>
            <a:off x="42672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56" name="Oval 20"/>
          <p:cNvSpPr>
            <a:spLocks noChangeArrowheads="1"/>
          </p:cNvSpPr>
          <p:nvPr/>
        </p:nvSpPr>
        <p:spPr bwMode="auto">
          <a:xfrm>
            <a:off x="44958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57" name="Oval 21"/>
          <p:cNvSpPr>
            <a:spLocks noChangeArrowheads="1"/>
          </p:cNvSpPr>
          <p:nvPr/>
        </p:nvSpPr>
        <p:spPr bwMode="auto">
          <a:xfrm>
            <a:off x="1828800" y="533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58" name="Oval 22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59" name="Oval 23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60" name="Oval 25"/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61" name="Oval 26"/>
          <p:cNvSpPr>
            <a:spLocks noChangeArrowheads="1"/>
          </p:cNvSpPr>
          <p:nvPr/>
        </p:nvSpPr>
        <p:spPr bwMode="auto">
          <a:xfrm>
            <a:off x="2667000" y="5791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457200" y="2209800"/>
            <a:ext cx="3581400" cy="403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38200" y="1600200"/>
            <a:ext cx="3962400" cy="4343400"/>
            <a:chOff x="4724400" y="1600200"/>
            <a:chExt cx="3962400" cy="4343400"/>
          </a:xfrm>
        </p:grpSpPr>
        <p:sp>
          <p:nvSpPr>
            <p:cNvPr id="61465" name="Line 30"/>
            <p:cNvSpPr>
              <a:spLocks noChangeShapeType="1"/>
            </p:cNvSpPr>
            <p:nvPr/>
          </p:nvSpPr>
          <p:spPr bwMode="auto">
            <a:xfrm>
              <a:off x="5029200" y="1600200"/>
              <a:ext cx="3657600" cy="396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66" name="Line 30"/>
            <p:cNvSpPr>
              <a:spLocks noChangeShapeType="1"/>
            </p:cNvSpPr>
            <p:nvPr/>
          </p:nvSpPr>
          <p:spPr bwMode="auto">
            <a:xfrm>
              <a:off x="4724400" y="1981200"/>
              <a:ext cx="3657600" cy="396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1295400" y="2514600"/>
            <a:ext cx="685800" cy="6096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C. Burges,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hlinkClick r:id="rId3"/>
              </a:rPr>
              <a:t>A Tutorial on Support Vector Machines for Pattern Recognition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33647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/>
              <a:t>Want line that maximizes the margin.</a:t>
            </a:r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76788" y="2057400"/>
          <a:ext cx="43672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4" imgW="2336800" imgH="457200" progId="Equation.3">
                  <p:embed/>
                </p:oleObj>
              </mc:Choice>
              <mc:Fallback>
                <p:oleObj name="Equation" r:id="rId4" imgW="2336800" imgH="457200" progId="Equation.3">
                  <p:embed/>
                  <p:pic>
                    <p:nvPicPr>
                      <p:cNvPr id="819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2057400"/>
                        <a:ext cx="4367212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Oval 6"/>
          <p:cNvSpPr>
            <a:spLocks noChangeArrowheads="1"/>
          </p:cNvSpPr>
          <p:nvPr/>
        </p:nvSpPr>
        <p:spPr bwMode="auto">
          <a:xfrm>
            <a:off x="658813" y="3614738"/>
            <a:ext cx="125412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03" name="Oval 7"/>
          <p:cNvSpPr>
            <a:spLocks noChangeArrowheads="1"/>
          </p:cNvSpPr>
          <p:nvPr/>
        </p:nvSpPr>
        <p:spPr bwMode="auto">
          <a:xfrm>
            <a:off x="1227138" y="3676650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04" name="Oval 8"/>
          <p:cNvSpPr>
            <a:spLocks noChangeArrowheads="1"/>
          </p:cNvSpPr>
          <p:nvPr/>
        </p:nvSpPr>
        <p:spPr bwMode="auto">
          <a:xfrm>
            <a:off x="1227138" y="4232275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05" name="Oval 9"/>
          <p:cNvSpPr>
            <a:spLocks noChangeArrowheads="1"/>
          </p:cNvSpPr>
          <p:nvPr/>
        </p:nvSpPr>
        <p:spPr bwMode="auto">
          <a:xfrm>
            <a:off x="595313" y="3860800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06" name="Oval 10"/>
          <p:cNvSpPr>
            <a:spLocks noChangeArrowheads="1"/>
          </p:cNvSpPr>
          <p:nvPr/>
        </p:nvSpPr>
        <p:spPr bwMode="auto">
          <a:xfrm>
            <a:off x="2555875" y="28733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07" name="Oval 11"/>
          <p:cNvSpPr>
            <a:spLocks noChangeArrowheads="1"/>
          </p:cNvSpPr>
          <p:nvPr/>
        </p:nvSpPr>
        <p:spPr bwMode="auto">
          <a:xfrm>
            <a:off x="3187700" y="3121025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08" name="Oval 12"/>
          <p:cNvSpPr>
            <a:spLocks noChangeArrowheads="1"/>
          </p:cNvSpPr>
          <p:nvPr/>
        </p:nvSpPr>
        <p:spPr bwMode="auto">
          <a:xfrm>
            <a:off x="3378200" y="3676650"/>
            <a:ext cx="12541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09" name="Oval 13"/>
          <p:cNvSpPr>
            <a:spLocks noChangeArrowheads="1"/>
          </p:cNvSpPr>
          <p:nvPr/>
        </p:nvSpPr>
        <p:spPr bwMode="auto">
          <a:xfrm>
            <a:off x="2176463" y="2627313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10" name="Oval 14"/>
          <p:cNvSpPr>
            <a:spLocks noChangeArrowheads="1"/>
          </p:cNvSpPr>
          <p:nvPr/>
        </p:nvSpPr>
        <p:spPr bwMode="auto">
          <a:xfrm>
            <a:off x="3883025" y="4292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11" name="Oval 15"/>
          <p:cNvSpPr>
            <a:spLocks noChangeArrowheads="1"/>
          </p:cNvSpPr>
          <p:nvPr/>
        </p:nvSpPr>
        <p:spPr bwMode="auto">
          <a:xfrm>
            <a:off x="4073525" y="33670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12" name="Oval 16"/>
          <p:cNvSpPr>
            <a:spLocks noChangeArrowheads="1"/>
          </p:cNvSpPr>
          <p:nvPr/>
        </p:nvSpPr>
        <p:spPr bwMode="auto">
          <a:xfrm>
            <a:off x="1860550" y="5033963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13" name="Oval 17"/>
          <p:cNvSpPr>
            <a:spLocks noChangeArrowheads="1"/>
          </p:cNvSpPr>
          <p:nvPr/>
        </p:nvSpPr>
        <p:spPr bwMode="auto">
          <a:xfrm>
            <a:off x="3378200" y="24415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14" name="Oval 18"/>
          <p:cNvSpPr>
            <a:spLocks noChangeArrowheads="1"/>
          </p:cNvSpPr>
          <p:nvPr/>
        </p:nvSpPr>
        <p:spPr bwMode="auto">
          <a:xfrm>
            <a:off x="4452938" y="4108450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15" name="Line 19"/>
          <p:cNvSpPr>
            <a:spLocks noChangeShapeType="1"/>
          </p:cNvSpPr>
          <p:nvPr/>
        </p:nvSpPr>
        <p:spPr bwMode="auto">
          <a:xfrm>
            <a:off x="1417638" y="244157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16" name="Oval 20"/>
          <p:cNvSpPr>
            <a:spLocks noChangeArrowheads="1"/>
          </p:cNvSpPr>
          <p:nvPr/>
        </p:nvSpPr>
        <p:spPr bwMode="auto">
          <a:xfrm>
            <a:off x="2428875" y="2133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17" name="Oval 21"/>
          <p:cNvSpPr>
            <a:spLocks noChangeArrowheads="1"/>
          </p:cNvSpPr>
          <p:nvPr/>
        </p:nvSpPr>
        <p:spPr bwMode="auto">
          <a:xfrm>
            <a:off x="2555875" y="5403850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18" name="Line 22"/>
          <p:cNvSpPr>
            <a:spLocks noChangeShapeType="1"/>
          </p:cNvSpPr>
          <p:nvPr/>
        </p:nvSpPr>
        <p:spPr bwMode="auto">
          <a:xfrm>
            <a:off x="1101725" y="268922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19" name="Line 23"/>
          <p:cNvSpPr>
            <a:spLocks noChangeShapeType="1"/>
          </p:cNvSpPr>
          <p:nvPr/>
        </p:nvSpPr>
        <p:spPr bwMode="auto">
          <a:xfrm>
            <a:off x="1733550" y="2257425"/>
            <a:ext cx="2212975" cy="2838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20" name="Oval 24"/>
          <p:cNvSpPr>
            <a:spLocks noChangeArrowheads="1"/>
          </p:cNvSpPr>
          <p:nvPr/>
        </p:nvSpPr>
        <p:spPr bwMode="auto">
          <a:xfrm>
            <a:off x="1860550" y="37385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21" name="Oval 25"/>
          <p:cNvSpPr>
            <a:spLocks noChangeArrowheads="1"/>
          </p:cNvSpPr>
          <p:nvPr/>
        </p:nvSpPr>
        <p:spPr bwMode="auto">
          <a:xfrm>
            <a:off x="2365375" y="4416425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22" name="Oval 26"/>
          <p:cNvSpPr>
            <a:spLocks noChangeArrowheads="1"/>
          </p:cNvSpPr>
          <p:nvPr/>
        </p:nvSpPr>
        <p:spPr bwMode="auto">
          <a:xfrm>
            <a:off x="2808288" y="3676650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23" name="Line 27"/>
          <p:cNvSpPr>
            <a:spLocks noChangeShapeType="1"/>
          </p:cNvSpPr>
          <p:nvPr/>
        </p:nvSpPr>
        <p:spPr bwMode="auto">
          <a:xfrm flipV="1">
            <a:off x="3378200" y="5157788"/>
            <a:ext cx="631825" cy="4937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24" name="Freeform 28"/>
          <p:cNvSpPr>
            <a:spLocks/>
          </p:cNvSpPr>
          <p:nvPr/>
        </p:nvSpPr>
        <p:spPr bwMode="auto">
          <a:xfrm>
            <a:off x="815975" y="3984625"/>
            <a:ext cx="1044575" cy="1406525"/>
          </a:xfrm>
          <a:custGeom>
            <a:avLst/>
            <a:gdLst>
              <a:gd name="T0" fmla="*/ 792 w 792"/>
              <a:gd name="T1" fmla="*/ 0 h 1094"/>
              <a:gd name="T2" fmla="*/ 408 w 792"/>
              <a:gd name="T3" fmla="*/ 720 h 1094"/>
              <a:gd name="T4" fmla="*/ 0 w 792"/>
              <a:gd name="T5" fmla="*/ 1094 h 1094"/>
              <a:gd name="T6" fmla="*/ 0 60000 65536"/>
              <a:gd name="T7" fmla="*/ 0 60000 65536"/>
              <a:gd name="T8" fmla="*/ 0 60000 65536"/>
              <a:gd name="T9" fmla="*/ 0 w 792"/>
              <a:gd name="T10" fmla="*/ 0 h 1094"/>
              <a:gd name="T11" fmla="*/ 792 w 792"/>
              <a:gd name="T12" fmla="*/ 1094 h 1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2" h="1094">
                <a:moveTo>
                  <a:pt x="792" y="0"/>
                </a:moveTo>
                <a:cubicBezTo>
                  <a:pt x="668" y="268"/>
                  <a:pt x="540" y="538"/>
                  <a:pt x="408" y="720"/>
                </a:cubicBezTo>
                <a:cubicBezTo>
                  <a:pt x="276" y="902"/>
                  <a:pt x="85" y="1016"/>
                  <a:pt x="0" y="109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25" name="Freeform 29"/>
          <p:cNvSpPr>
            <a:spLocks/>
          </p:cNvSpPr>
          <p:nvPr/>
        </p:nvSpPr>
        <p:spPr bwMode="auto">
          <a:xfrm>
            <a:off x="784225" y="4664075"/>
            <a:ext cx="1517650" cy="739775"/>
          </a:xfrm>
          <a:custGeom>
            <a:avLst/>
            <a:gdLst>
              <a:gd name="T0" fmla="*/ 1152 w 1152"/>
              <a:gd name="T1" fmla="*/ 0 h 576"/>
              <a:gd name="T2" fmla="*/ 559 w 1152"/>
              <a:gd name="T3" fmla="*/ 329 h 576"/>
              <a:gd name="T4" fmla="*/ 0 w 1152"/>
              <a:gd name="T5" fmla="*/ 576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1152" y="0"/>
                </a:moveTo>
                <a:cubicBezTo>
                  <a:pt x="1053" y="55"/>
                  <a:pt x="751" y="233"/>
                  <a:pt x="559" y="329"/>
                </a:cubicBezTo>
                <a:cubicBezTo>
                  <a:pt x="367" y="425"/>
                  <a:pt x="117" y="525"/>
                  <a:pt x="0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26" name="Freeform 30"/>
          <p:cNvSpPr>
            <a:spLocks/>
          </p:cNvSpPr>
          <p:nvPr/>
        </p:nvSpPr>
        <p:spPr bwMode="auto">
          <a:xfrm>
            <a:off x="815975" y="3922713"/>
            <a:ext cx="1865313" cy="1468437"/>
          </a:xfrm>
          <a:custGeom>
            <a:avLst/>
            <a:gdLst>
              <a:gd name="T0" fmla="*/ 1416 w 1416"/>
              <a:gd name="T1" fmla="*/ 0 h 1142"/>
              <a:gd name="T2" fmla="*/ 699 w 1416"/>
              <a:gd name="T3" fmla="*/ 669 h 1142"/>
              <a:gd name="T4" fmla="*/ 0 w 1416"/>
              <a:gd name="T5" fmla="*/ 1142 h 1142"/>
              <a:gd name="T6" fmla="*/ 0 60000 65536"/>
              <a:gd name="T7" fmla="*/ 0 60000 65536"/>
              <a:gd name="T8" fmla="*/ 0 60000 65536"/>
              <a:gd name="T9" fmla="*/ 0 w 1416"/>
              <a:gd name="T10" fmla="*/ 0 h 1142"/>
              <a:gd name="T11" fmla="*/ 1416 w 1416"/>
              <a:gd name="T12" fmla="*/ 1142 h 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6" h="1142">
                <a:moveTo>
                  <a:pt x="1416" y="0"/>
                </a:moveTo>
                <a:cubicBezTo>
                  <a:pt x="1297" y="111"/>
                  <a:pt x="935" y="479"/>
                  <a:pt x="699" y="669"/>
                </a:cubicBezTo>
                <a:cubicBezTo>
                  <a:pt x="463" y="859"/>
                  <a:pt x="146" y="1044"/>
                  <a:pt x="0" y="114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27" name="Text Box 31"/>
          <p:cNvSpPr txBox="1">
            <a:spLocks noChangeArrowheads="1"/>
          </p:cNvSpPr>
          <p:nvPr/>
        </p:nvSpPr>
        <p:spPr bwMode="auto">
          <a:xfrm>
            <a:off x="76200" y="5359400"/>
            <a:ext cx="196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Support vectors</a:t>
            </a:r>
          </a:p>
        </p:txBody>
      </p:sp>
      <p:sp>
        <p:nvSpPr>
          <p:cNvPr id="8228" name="Oval 32"/>
          <p:cNvSpPr>
            <a:spLocks noChangeArrowheads="1"/>
          </p:cNvSpPr>
          <p:nvPr/>
        </p:nvSpPr>
        <p:spPr bwMode="auto">
          <a:xfrm>
            <a:off x="1733550" y="3614738"/>
            <a:ext cx="379413" cy="369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29" name="Oval 33"/>
          <p:cNvSpPr>
            <a:spLocks noChangeArrowheads="1"/>
          </p:cNvSpPr>
          <p:nvPr/>
        </p:nvSpPr>
        <p:spPr bwMode="auto">
          <a:xfrm>
            <a:off x="2681288" y="3552825"/>
            <a:ext cx="379412" cy="369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30" name="Oval 34"/>
          <p:cNvSpPr>
            <a:spLocks noChangeArrowheads="1"/>
          </p:cNvSpPr>
          <p:nvPr/>
        </p:nvSpPr>
        <p:spPr bwMode="auto">
          <a:xfrm>
            <a:off x="2239963" y="4292600"/>
            <a:ext cx="379412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4724400" y="3154363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For support, vectors, 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391400" y="31242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6" imgW="876300" imgH="228600" progId="Equation.3">
                  <p:embed/>
                </p:oleObj>
              </mc:Choice>
              <mc:Fallback>
                <p:oleObj name="Equation" r:id="rId6" imgW="876300" imgH="228600" progId="Equation.3">
                  <p:embed/>
                  <p:pic>
                    <p:nvPicPr>
                      <p:cNvPr id="819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124200"/>
                        <a:ext cx="1752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2" name="Text Box 9"/>
          <p:cNvSpPr txBox="1">
            <a:spLocks noChangeArrowheads="1"/>
          </p:cNvSpPr>
          <p:nvPr/>
        </p:nvSpPr>
        <p:spPr bwMode="auto">
          <a:xfrm rot="3054962">
            <a:off x="-32544" y="2023269"/>
            <a:ext cx="1493838" cy="431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+mn-cs"/>
              </a:rPr>
              <a:t>wx+b=-1</a:t>
            </a:r>
          </a:p>
        </p:txBody>
      </p:sp>
      <p:sp>
        <p:nvSpPr>
          <p:cNvPr id="8233" name="Text Box 10"/>
          <p:cNvSpPr txBox="1">
            <a:spLocks noChangeArrowheads="1"/>
          </p:cNvSpPr>
          <p:nvPr/>
        </p:nvSpPr>
        <p:spPr bwMode="auto">
          <a:xfrm rot="3244702">
            <a:off x="246857" y="1647031"/>
            <a:ext cx="1485900" cy="430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+mn-cs"/>
              </a:rPr>
              <a:t>wx+b=0</a:t>
            </a:r>
          </a:p>
        </p:txBody>
      </p:sp>
      <p:sp>
        <p:nvSpPr>
          <p:cNvPr id="8234" name="Text Box 11"/>
          <p:cNvSpPr txBox="1">
            <a:spLocks noChangeArrowheads="1"/>
          </p:cNvSpPr>
          <p:nvPr/>
        </p:nvSpPr>
        <p:spPr bwMode="auto">
          <a:xfrm rot="3198884">
            <a:off x="621506" y="1545432"/>
            <a:ext cx="1558925" cy="430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+mn-cs"/>
              </a:rPr>
              <a:t>wx+b=1</a:t>
            </a:r>
          </a:p>
        </p:txBody>
      </p:sp>
      <p:sp>
        <p:nvSpPr>
          <p:cNvPr id="8235" name="Oval 15"/>
          <p:cNvSpPr>
            <a:spLocks noChangeArrowheads="1"/>
          </p:cNvSpPr>
          <p:nvPr/>
        </p:nvSpPr>
        <p:spPr bwMode="auto">
          <a:xfrm>
            <a:off x="4073525" y="33670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236" name="Oval 18"/>
          <p:cNvSpPr>
            <a:spLocks noChangeArrowheads="1"/>
          </p:cNvSpPr>
          <p:nvPr/>
        </p:nvSpPr>
        <p:spPr bwMode="auto">
          <a:xfrm>
            <a:off x="4452938" y="4108450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4724400" y="38862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Distance between point and line:</a:t>
            </a:r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7848600" y="3870325"/>
          <a:ext cx="12954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8" imgW="698500" imgH="419100" progId="Equation.3">
                  <p:embed/>
                </p:oleObj>
              </mc:Choice>
              <mc:Fallback>
                <p:oleObj name="Equation" r:id="rId8" imgW="698500" imgH="419100" progId="Equation.3">
                  <p:embed/>
                  <p:pic>
                    <p:nvPicPr>
                      <p:cNvPr id="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870325"/>
                        <a:ext cx="12954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92" name="Object 20"/>
          <p:cNvGraphicFramePr>
            <a:graphicFrameLocks noChangeAspect="1"/>
          </p:cNvGraphicFramePr>
          <p:nvPr/>
        </p:nvGraphicFramePr>
        <p:xfrm>
          <a:off x="6705600" y="4972050"/>
          <a:ext cx="2444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10" imgW="1346200" imgH="508000" progId="Equation.3">
                  <p:embed/>
                </p:oleObj>
              </mc:Choice>
              <mc:Fallback>
                <p:oleObj name="Equation" r:id="rId10" imgW="1346200" imgH="508000" progId="Equation.3">
                  <p:embed/>
                  <p:pic>
                    <p:nvPicPr>
                      <p:cNvPr id="4382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972050"/>
                        <a:ext cx="2444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94" name="Object 22"/>
          <p:cNvGraphicFramePr>
            <a:graphicFrameLocks noChangeAspect="1"/>
          </p:cNvGraphicFramePr>
          <p:nvPr/>
        </p:nvGraphicFramePr>
        <p:xfrm>
          <a:off x="4876800" y="5005388"/>
          <a:ext cx="156686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12" imgW="914400" imgH="469900" progId="Equation.3">
                  <p:embed/>
                </p:oleObj>
              </mc:Choice>
              <mc:Fallback>
                <p:oleObj name="Equation" r:id="rId12" imgW="914400" imgH="469900" progId="Equation.3">
                  <p:embed/>
                  <p:pic>
                    <p:nvPicPr>
                      <p:cNvPr id="4382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05388"/>
                        <a:ext cx="1566863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4724400" y="46482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For support vectors:</a:t>
            </a: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0" y="65532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C. Burges,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hlinkClick r:id="rId14"/>
              </a:rPr>
              <a:t>A Tutorial on Support Vector Machines for Pattern Recognition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 Data Mining and Knowledge Discovery, 1998 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657600" y="5470525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1894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58200" cy="838200"/>
          </a:xfrm>
        </p:spPr>
        <p:txBody>
          <a:bodyPr/>
          <a:lstStyle/>
          <a:p>
            <a:r>
              <a:rPr lang="en-US"/>
              <a:t>Finding the maximum margin line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/>
              <a:t>Maximize margin </a:t>
            </a:r>
            <a:r>
              <a:rPr lang="en-US">
                <a:latin typeface="Times New Roman" pitchFamily="18" charset="0"/>
              </a:rPr>
              <a:t>2/||</a:t>
            </a:r>
            <a:r>
              <a:rPr lang="en-US" b="1">
                <a:latin typeface="Times New Roman" pitchFamily="18" charset="0"/>
              </a:rPr>
              <a:t>w</a:t>
            </a:r>
            <a:r>
              <a:rPr lang="en-US">
                <a:latin typeface="Times New Roman" pitchFamily="18" charset="0"/>
              </a:rPr>
              <a:t>||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Correctly classify all training data points:</a:t>
            </a:r>
            <a:br>
              <a:rPr lang="en-US"/>
            </a:br>
            <a:br>
              <a:rPr lang="en-US"/>
            </a:br>
            <a:br>
              <a:rPr lang="en-US" i="1">
                <a:latin typeface="Times New Roman" pitchFamily="18" charset="0"/>
              </a:rPr>
            </a:br>
            <a:br>
              <a:rPr lang="en-US" i="1">
                <a:latin typeface="Times New Roman" pitchFamily="18" charset="0"/>
              </a:rPr>
            </a:br>
            <a:endParaRPr lang="en-US" sz="800">
              <a:latin typeface="Times New Roman" pitchFamily="18" charset="0"/>
              <a:cs typeface="Arial" pitchFamily="34" charset="0"/>
            </a:endParaRPr>
          </a:p>
          <a:p>
            <a:pPr marL="533400" indent="-533400"/>
            <a:r>
              <a:rPr lang="en-US" i="1">
                <a:cs typeface="Arial" pitchFamily="34" charset="0"/>
              </a:rPr>
              <a:t>Quadratic optimization problem</a:t>
            </a:r>
            <a:r>
              <a:rPr lang="en-US">
                <a:cs typeface="Arial" pitchFamily="34" charset="0"/>
              </a:rPr>
              <a:t>:</a:t>
            </a:r>
            <a:br>
              <a:rPr lang="en-US">
                <a:cs typeface="Arial" pitchFamily="34" charset="0"/>
              </a:rPr>
            </a:br>
            <a:endParaRPr lang="en-US">
              <a:cs typeface="Arial" pitchFamily="34" charset="0"/>
            </a:endParaRPr>
          </a:p>
          <a:p>
            <a:pPr marL="533400" indent="-533400"/>
            <a:r>
              <a:rPr lang="en-US">
                <a:cs typeface="Arial" pitchFamily="34" charset="0"/>
              </a:rPr>
              <a:t>		Minimize</a:t>
            </a:r>
            <a:br>
              <a:rPr lang="en-US">
                <a:cs typeface="Arial" pitchFamily="34" charset="0"/>
              </a:rPr>
            </a:br>
            <a:br>
              <a:rPr lang="en-US">
                <a:cs typeface="Arial" pitchFamily="34" charset="0"/>
              </a:rPr>
            </a:br>
            <a:r>
              <a:rPr lang="en-US">
                <a:cs typeface="Arial" pitchFamily="34" charset="0"/>
              </a:rPr>
              <a:t>	Subject to  </a:t>
            </a:r>
            <a:r>
              <a:rPr lang="en-US" i="1">
                <a:latin typeface="Times New Roman" pitchFamily="18" charset="0"/>
              </a:rPr>
              <a:t>y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>
                <a:latin typeface="Times New Roman" pitchFamily="18" charset="0"/>
              </a:rPr>
              <a:t>(</a:t>
            </a:r>
            <a:r>
              <a:rPr lang="en-US" b="1">
                <a:latin typeface="Times New Roman" pitchFamily="18" charset="0"/>
              </a:rPr>
              <a:t>w</a:t>
            </a:r>
            <a:r>
              <a:rPr lang="en-US">
                <a:latin typeface="Times New Roman" pitchFamily="18" charset="0"/>
                <a:cs typeface="Arial" pitchFamily="34" charset="0"/>
              </a:rPr>
              <a:t>·</a:t>
            </a:r>
            <a:r>
              <a:rPr lang="en-US" b="1" i="1">
                <a:latin typeface="Times New Roman" pitchFamily="18" charset="0"/>
                <a:cs typeface="Arial" pitchFamily="34" charset="0"/>
              </a:rPr>
              <a:t>x</a:t>
            </a:r>
            <a:r>
              <a:rPr lang="en-US" i="1" baseline="-25000">
                <a:latin typeface="Times New Roman" pitchFamily="18" charset="0"/>
                <a:cs typeface="Arial" pitchFamily="34" charset="0"/>
              </a:rPr>
              <a:t>i</a:t>
            </a:r>
            <a:r>
              <a:rPr lang="en-US">
                <a:latin typeface="Times New Roman" pitchFamily="18" charset="0"/>
                <a:cs typeface="Arial" pitchFamily="34" charset="0"/>
              </a:rPr>
              <a:t>+</a:t>
            </a:r>
            <a:r>
              <a:rPr lang="en-US" i="1">
                <a:latin typeface="Times New Roman" pitchFamily="18" charset="0"/>
                <a:cs typeface="Arial" pitchFamily="34" charset="0"/>
              </a:rPr>
              <a:t>b</a:t>
            </a:r>
            <a:r>
              <a:rPr lang="en-US">
                <a:latin typeface="Times New Roman" pitchFamily="18" charset="0"/>
                <a:cs typeface="Arial" pitchFamily="34" charset="0"/>
              </a:rPr>
              <a:t>) ≥ 1</a:t>
            </a:r>
            <a:endParaRPr lang="en-US">
              <a:cs typeface="Arial" pitchFamily="34" charset="0"/>
            </a:endParaRPr>
          </a:p>
          <a:p>
            <a:pPr marL="533400" indent="-533400">
              <a:buFontTx/>
              <a:buAutoNum type="arabicPeriod"/>
            </a:pPr>
            <a:endParaRPr lang="el-GR"/>
          </a:p>
        </p:txBody>
      </p:sp>
      <p:graphicFrame>
        <p:nvGraphicFramePr>
          <p:cNvPr id="991249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352800" y="4027488"/>
          <a:ext cx="128746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4" imgW="469696" imgH="393529" progId="Equation.3">
                  <p:embed/>
                </p:oleObj>
              </mc:Choice>
              <mc:Fallback>
                <p:oleObj name="Equation" r:id="rId4" imgW="469696" imgH="393529" progId="Equation.3">
                  <p:embed/>
                  <p:pic>
                    <p:nvPicPr>
                      <p:cNvPr id="991249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27488"/>
                        <a:ext cx="1287463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1251" name="Rectangle 19"/>
          <p:cNvSpPr>
            <a:spLocks noChangeArrowheads="1"/>
          </p:cNvSpPr>
          <p:nvPr/>
        </p:nvSpPr>
        <p:spPr bwMode="auto">
          <a:xfrm>
            <a:off x="1371600" y="4038600"/>
            <a:ext cx="4343400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aphicFrame>
        <p:nvGraphicFramePr>
          <p:cNvPr id="99125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95400" y="2033588"/>
          <a:ext cx="51816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6" imgW="2336800" imgH="457200" progId="Equation.3">
                  <p:embed/>
                </p:oleObj>
              </mc:Choice>
              <mc:Fallback>
                <p:oleObj name="Equation" r:id="rId6" imgW="2336800" imgH="457200" progId="Equation.3">
                  <p:embed/>
                  <p:pic>
                    <p:nvPicPr>
                      <p:cNvPr id="99125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33588"/>
                        <a:ext cx="5181600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86400" y="5076825"/>
            <a:ext cx="3429000" cy="1323975"/>
            <a:chOff x="5410200" y="5077361"/>
            <a:chExt cx="3429000" cy="1323439"/>
          </a:xfrm>
        </p:grpSpPr>
        <p:sp>
          <p:nvSpPr>
            <p:cNvPr id="10249" name="TextBox 7"/>
            <p:cNvSpPr txBox="1">
              <a:spLocks noChangeArrowheads="1"/>
            </p:cNvSpPr>
            <p:nvPr/>
          </p:nvSpPr>
          <p:spPr bwMode="auto">
            <a:xfrm>
              <a:off x="6019800" y="5077361"/>
              <a:ext cx="2819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One constraint for each training point.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Note sign trick.</a:t>
              </a:r>
            </a:p>
          </p:txBody>
        </p:sp>
        <p:cxnSp>
          <p:nvCxnSpPr>
            <p:cNvPr id="10250" name="Straight Arrow Connector 9"/>
            <p:cNvCxnSpPr>
              <a:cxnSpLocks noChangeShapeType="1"/>
              <a:stCxn id="10249" idx="1"/>
            </p:cNvCxnSpPr>
            <p:nvPr/>
          </p:nvCxnSpPr>
          <p:spPr bwMode="auto">
            <a:xfrm rot="10800000">
              <a:off x="5410200" y="5410201"/>
              <a:ext cx="609600" cy="32888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C. Burges,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hlinkClick r:id="rId8"/>
              </a:rPr>
              <a:t>A Tutorial on Support Vector Machines for Pattern Recognition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 Data Mining and Knowledge Discovery, 1998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878" y="4343744"/>
            <a:ext cx="133502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878" y="5205047"/>
            <a:ext cx="14987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Constraints </a:t>
            </a:r>
          </a:p>
        </p:txBody>
      </p:sp>
    </p:spTree>
    <p:extLst>
      <p:ext uri="{BB962C8B-B14F-4D97-AF65-F5344CB8AC3E}">
        <p14:creationId xmlns:p14="http://schemas.microsoft.com/office/powerpoint/2010/main" val="33604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uiExpand="1" build="p"/>
      <p:bldP spid="99125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Backpropagation + </a:t>
            </a:r>
            <a:r>
              <a:rPr lang="en-US" dirty="0"/>
              <a:t>meaning of weights and how computed </a:t>
            </a:r>
            <a:r>
              <a:rPr lang="en-US" dirty="0"/>
              <a:t>(5 requests)</a:t>
            </a:r>
          </a:p>
          <a:p>
            <a:r>
              <a:rPr lang="en-US" dirty="0"/>
              <a:t>Math for neural networks + computing activations (4)</a:t>
            </a:r>
          </a:p>
          <a:p>
            <a:r>
              <a:rPr lang="en-US" dirty="0"/>
              <a:t>Gradients + gradient descent (3)</a:t>
            </a:r>
          </a:p>
          <a:p>
            <a:r>
              <a:rPr lang="en-US" dirty="0"/>
              <a:t>Convolution/non-linearity/pooling + convolution output size + architectures (3)</a:t>
            </a:r>
          </a:p>
          <a:p>
            <a:r>
              <a:rPr lang="en-US" dirty="0"/>
              <a:t>Losses and finding weights that minimize them (2)</a:t>
            </a:r>
          </a:p>
          <a:p>
            <a:r>
              <a:rPr lang="en-US" dirty="0"/>
              <a:t>Minibatch – are</a:t>
            </a:r>
            <a:r>
              <a:rPr lang="en-US" dirty="0"/>
              <a:t> the training examples cycled over more than once? </a:t>
            </a:r>
            <a:r>
              <a:rPr lang="en-US" dirty="0"/>
              <a:t>(1)</a:t>
            </a:r>
          </a:p>
          <a:p>
            <a:r>
              <a:rPr lang="en-US" dirty="0"/>
              <a:t>Effect of number of neurons and regularization (1)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744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/>
              <a:t>Finding the maximum margin line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Solution:</a:t>
            </a:r>
            <a:br>
              <a:rPr lang="en-US"/>
            </a:br>
            <a:br>
              <a:rPr lang="en-US" sz="800"/>
            </a:br>
            <a:r>
              <a:rPr lang="en-US"/>
              <a:t>		</a:t>
            </a:r>
            <a:endParaRPr lang="el-GR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701925" y="874713"/>
          <a:ext cx="21955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901309" imgH="266584" progId="Equation.3">
                  <p:embed/>
                </p:oleObj>
              </mc:Choice>
              <mc:Fallback>
                <p:oleObj name="Equation" r:id="rId4" imgW="901309" imgH="266584" progId="Equation.3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874713"/>
                        <a:ext cx="219551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892" name="Line 12"/>
          <p:cNvSpPr>
            <a:spLocks noChangeShapeType="1"/>
          </p:cNvSpPr>
          <p:nvPr/>
        </p:nvSpPr>
        <p:spPr bwMode="auto">
          <a:xfrm flipV="1">
            <a:off x="2838450" y="1377950"/>
            <a:ext cx="1143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6893" name="Line 13"/>
          <p:cNvSpPr>
            <a:spLocks noChangeShapeType="1"/>
          </p:cNvSpPr>
          <p:nvPr/>
        </p:nvSpPr>
        <p:spPr bwMode="auto">
          <a:xfrm flipV="1">
            <a:off x="4210050" y="1377950"/>
            <a:ext cx="381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3671888" y="2216150"/>
            <a:ext cx="13462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Support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vector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2005632" y="2216150"/>
            <a:ext cx="1316386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Learned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weight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C. Burges,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hlinkClick r:id="rId6"/>
              </a:rPr>
              <a:t>A Tutorial on Support Vector Machines for Pattern Recognition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6895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2" grpId="0" animBg="1"/>
      <p:bldP spid="1146893" grpId="0" animBg="1"/>
      <p:bldP spid="1146894" grpId="0" animBg="1"/>
      <p:bldP spid="114689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/>
              <a:t>Finding the maximum margin line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Solution:</a:t>
            </a:r>
            <a:br>
              <a:rPr lang="en-US" dirty="0"/>
            </a:br>
            <a:br>
              <a:rPr lang="en-US" sz="800" dirty="0"/>
            </a:br>
            <a:r>
              <a:rPr lang="en-US" dirty="0"/>
              <a:t>		  </a:t>
            </a:r>
            <a:r>
              <a:rPr lang="en-US" i="1" dirty="0">
                <a:latin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i="1" dirty="0" err="1">
                <a:latin typeface="Times New Roman" pitchFamily="18" charset="0"/>
              </a:rPr>
              <a:t>y</a:t>
            </a:r>
            <a:r>
              <a:rPr lang="en-US" i="1" baseline="-25000" dirty="0" err="1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 – </a:t>
            </a:r>
            <a:r>
              <a:rPr lang="en-US" b="1" dirty="0" err="1">
                <a:latin typeface="Times New Roman" pitchFamily="18" charset="0"/>
              </a:rPr>
              <a:t>w</a:t>
            </a:r>
            <a:r>
              <a:rPr lang="en-US" dirty="0" err="1">
                <a:latin typeface="Times New Roman" pitchFamily="18" charset="0"/>
                <a:cs typeface="Arial" pitchFamily="34" charset="0"/>
              </a:rPr>
              <a:t>·</a:t>
            </a:r>
            <a:r>
              <a:rPr lang="en-US" b="1" dirty="0" err="1">
                <a:latin typeface="Times New Roman" pitchFamily="18" charset="0"/>
                <a:cs typeface="Arial" pitchFamily="34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Arial" pitchFamily="34" charset="0"/>
              </a:rPr>
              <a:t>i</a:t>
            </a:r>
            <a:r>
              <a:rPr lang="en-US" dirty="0">
                <a:cs typeface="Arial" pitchFamily="34" charset="0"/>
              </a:rPr>
              <a:t>   (for any support vector)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Classification function:</a:t>
            </a:r>
          </a:p>
          <a:p>
            <a:br>
              <a:rPr lang="en-US" dirty="0"/>
            </a:br>
            <a:endParaRPr lang="en-US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l-GR" sz="2400" dirty="0"/>
              <a:t>Notice that it relies on an </a:t>
            </a:r>
            <a:r>
              <a:rPr lang="el-GR" sz="2400" i="1" dirty="0"/>
              <a:t>inner product </a:t>
            </a:r>
            <a:r>
              <a:rPr lang="el-GR" sz="2400" dirty="0"/>
              <a:t>between the test</a:t>
            </a:r>
            <a:r>
              <a:rPr lang="en-US" sz="2400" dirty="0"/>
              <a:t> </a:t>
            </a:r>
            <a:r>
              <a:rPr lang="el-GR" sz="2400" dirty="0"/>
              <a:t>point </a:t>
            </a:r>
            <a:r>
              <a:rPr lang="el-GR" sz="2400" b="1" i="1" dirty="0"/>
              <a:t>x</a:t>
            </a:r>
            <a:r>
              <a:rPr lang="el-GR" sz="2400" b="1" dirty="0"/>
              <a:t> </a:t>
            </a:r>
            <a:r>
              <a:rPr lang="el-GR" sz="2400" dirty="0"/>
              <a:t>and the support vectors </a:t>
            </a:r>
            <a:r>
              <a:rPr lang="el-GR" sz="2400" b="1" i="1" dirty="0"/>
              <a:t>x</a:t>
            </a:r>
            <a:r>
              <a:rPr lang="el-GR" sz="2400" i="1" baseline="-25000" dirty="0"/>
              <a:t>i</a:t>
            </a:r>
            <a:endParaRPr lang="en-US" sz="2400" i="1" baseline="-25000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701925" y="874713"/>
          <a:ext cx="21955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4" imgW="901309" imgH="266584" progId="Equation.3">
                  <p:embed/>
                </p:oleObj>
              </mc:Choice>
              <mc:Fallback>
                <p:oleObj name="Equation" r:id="rId4" imgW="901309" imgH="266584" progId="Equation.3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874713"/>
                        <a:ext cx="219551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91200" y="3200400"/>
            <a:ext cx="838200" cy="533400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660650" y="2514600"/>
          <a:ext cx="465455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6" imgW="1714500" imgH="482600" progId="Equation.3">
                  <p:embed/>
                </p:oleObj>
              </mc:Choice>
              <mc:Fallback>
                <p:oleObj name="Equation" r:id="rId6" imgW="1714500" imgH="4826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2514600"/>
                        <a:ext cx="4654550" cy="1309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38100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f(x) &lt; 0, classify as negative, otherwise classify as positive.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C. Burges,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hlinkClick r:id="rId8"/>
              </a:rPr>
              <a:t>A Tutorial on Support Vector Machines for Pattern Recognition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40026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 build="p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“Kernel Trick”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04800" y="1204684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linear classifier relies on dot product between vectors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7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,</a:t>
            </a:r>
            <a:r>
              <a:rPr kumimoji="0" lang="en-US" alt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2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·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2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</a:t>
            </a:r>
            <a:endParaRPr kumimoji="0" lang="en-US" altLang="zh-CN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If every data point is mapped into high-dimensional space via some transformation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itchFamily="18" charset="0"/>
              </a:rPr>
              <a:t>: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zh-CN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itchFamily="18" charset="0"/>
              </a:rPr>
              <a:t>→ 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φ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itchFamily="18" charset="0"/>
              </a:rPr>
              <a:t>the dot product becomes: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7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,</a:t>
            </a:r>
            <a:r>
              <a:rPr kumimoji="0" lang="en-US" alt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2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φ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· 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φ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2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kernel trick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instead of explicitly computing the lifting transformation 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φ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),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a kernel function K such that: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7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,</a:t>
            </a:r>
            <a:r>
              <a:rPr kumimoji="0" lang="en-US" alt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2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φ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4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· 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φ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12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2060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Moore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05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228600" y="1066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Datasets that are linearly separable work out great: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b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But what if the dataset is just too hard? 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We can map it to a higher-dimensional space:</a:t>
            </a: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4267200" y="6324600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6324600" y="63246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x</a:t>
            </a:r>
            <a:endParaRPr kumimoji="0" lang="en-US" altLang="zh-CN" sz="1800" b="0" i="1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95550" y="3462338"/>
            <a:ext cx="4286250" cy="423862"/>
            <a:chOff x="1056" y="2322"/>
            <a:chExt cx="2700" cy="267"/>
          </a:xfrm>
        </p:grpSpPr>
        <p:sp>
          <p:nvSpPr>
            <p:cNvPr id="89134" name="Line 7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35" name="AutoShape 8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36" name="Line 9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37" name="Text Box 10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+mn-cs"/>
                </a:rPr>
                <a:t>0</a:t>
              </a:r>
            </a:p>
          </p:txBody>
        </p:sp>
        <p:sp>
          <p:nvSpPr>
            <p:cNvPr id="89138" name="AutoShape 11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39" name="AutoShape 12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40" name="AutoShape 13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41" name="AutoShape 14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42" name="AutoShape 15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43" name="AutoShape 16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44" name="AutoShape 17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45" name="AutoShape 18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46" name="AutoShape 19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47" name="Text Box 20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+mn-cs"/>
                </a:rPr>
                <a:t>x</a:t>
              </a:r>
              <a:endParaRPr kumimoji="0" lang="en-US" altLang="zh-CN" sz="18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457450" y="1752600"/>
            <a:ext cx="4324350" cy="642938"/>
            <a:chOff x="1056" y="1284"/>
            <a:chExt cx="2724" cy="405"/>
          </a:xfrm>
        </p:grpSpPr>
        <p:sp>
          <p:nvSpPr>
            <p:cNvPr id="89118" name="Line 22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19" name="AutoShape 23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20" name="Line 24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21" name="Text Box 25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+mn-cs"/>
                </a:rPr>
                <a:t>0</a:t>
              </a:r>
            </a:p>
          </p:txBody>
        </p:sp>
        <p:sp>
          <p:nvSpPr>
            <p:cNvPr id="89122" name="AutoShape 26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23" name="AutoShape 27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24" name="AutoShape 28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25" name="AutoShape 29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26" name="AutoShape 30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27" name="AutoShape 31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28" name="Line 32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29" name="Oval 33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30" name="Oval 34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31" name="Line 35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32" name="Line 36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33" name="Text Box 37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+mn-cs"/>
                </a:rPr>
                <a:t>x</a:t>
              </a:r>
              <a:endParaRPr kumimoji="0" lang="en-US" altLang="zh-CN" sz="18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514600" y="4724400"/>
            <a:ext cx="4352925" cy="1827213"/>
            <a:chOff x="1122" y="2874"/>
            <a:chExt cx="2742" cy="1151"/>
          </a:xfrm>
        </p:grpSpPr>
        <p:sp>
          <p:nvSpPr>
            <p:cNvPr id="89098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099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00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01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02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03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04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05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06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07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08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09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10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11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+mn-cs"/>
                </a:rPr>
                <a:t>x</a:t>
              </a:r>
              <a:r>
                <a:rPr kumimoji="0" lang="en-US" altLang="zh-CN" sz="1800" b="0" i="1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+mn-cs"/>
                </a:rPr>
                <a:t>2</a:t>
              </a:r>
            </a:p>
          </p:txBody>
        </p:sp>
        <p:sp>
          <p:nvSpPr>
            <p:cNvPr id="89112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13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14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15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16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17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096" name="Rectangle 59"/>
          <p:cNvSpPr>
            <a:spLocks noGrp="1" noChangeArrowheads="1"/>
          </p:cNvSpPr>
          <p:nvPr>
            <p:ph type="title"/>
          </p:nvPr>
        </p:nvSpPr>
        <p:spPr>
          <a:xfrm>
            <a:off x="457200" y="129498"/>
            <a:ext cx="8229600" cy="1143000"/>
          </a:xfrm>
        </p:spPr>
        <p:txBody>
          <a:bodyPr/>
          <a:lstStyle/>
          <a:p>
            <a:r>
              <a:rPr lang="en-US" altLang="en-US" dirty="0"/>
              <a:t>Nonlinear SVMs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0" y="6602060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Moore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allAtOnce"/>
      <p:bldP spid="1155076" grpId="0"/>
      <p:bldP spid="115507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kernel: Example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Consider the mapping </a:t>
            </a:r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/>
        </p:nvGraphicFramePr>
        <p:xfrm>
          <a:off x="4724400" y="1066800"/>
          <a:ext cx="18716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4" imgW="863225" imgH="228501" progId="Equation.3">
                  <p:embed/>
                </p:oleObj>
              </mc:Choice>
              <mc:Fallback>
                <p:oleObj name="Equation" r:id="rId4" imgW="863225" imgH="228501" progId="Equation.3">
                  <p:embed/>
                  <p:pic>
                    <p:nvPicPr>
                      <p:cNvPr id="921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66800"/>
                        <a:ext cx="187166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3"/>
          <p:cNvGraphicFramePr>
            <a:graphicFrameLocks noChangeAspect="1"/>
          </p:cNvGraphicFramePr>
          <p:nvPr/>
        </p:nvGraphicFramePr>
        <p:xfrm>
          <a:off x="1749425" y="5049838"/>
          <a:ext cx="52308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6" imgW="2413000" imgH="482600" progId="Equation.3">
                  <p:embed/>
                </p:oleObj>
              </mc:Choice>
              <mc:Fallback>
                <p:oleObj name="Equation" r:id="rId6" imgW="2413000" imgH="482600" progId="Equation.3">
                  <p:embed/>
                  <p:pic>
                    <p:nvPicPr>
                      <p:cNvPr id="921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5049838"/>
                        <a:ext cx="5230813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514600" y="2209800"/>
            <a:ext cx="4352925" cy="1827213"/>
            <a:chOff x="1122" y="2874"/>
            <a:chExt cx="2742" cy="1151"/>
          </a:xfrm>
        </p:grpSpPr>
        <p:sp>
          <p:nvSpPr>
            <p:cNvPr id="92167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68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69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0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1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2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3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4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5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6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7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8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79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80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kumimoji="0" lang="en-US" altLang="zh-CN" sz="1800" b="0" i="1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2181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82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83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84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85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86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6604084"/>
            <a:ext cx="11528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Svetlana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Lazebnik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369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kernel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altLang="zh-CN" sz="3200" kern="1200" dirty="0">
                <a:solidFill>
                  <a:srgbClr val="000000"/>
                </a:solidFill>
                <a:latin typeface="Arial" pitchFamily="34" charset="0"/>
              </a:rPr>
              <a:t>Linear:</a:t>
            </a:r>
          </a:p>
          <a:p>
            <a:pPr marL="0" indent="0">
              <a:buClr>
                <a:srgbClr val="CC9900"/>
              </a:buClr>
              <a:buSzPct val="65000"/>
              <a:buNone/>
            </a:pPr>
            <a:endParaRPr lang="en-US" altLang="zh-CN" sz="1200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Polynomials of degree up to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Clr>
                <a:srgbClr val="CC9900"/>
              </a:buClr>
              <a:buSzPct val="65000"/>
              <a:buNone/>
            </a:pP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altLang="zh-CN" kern="1200" dirty="0">
                <a:solidFill>
                  <a:srgbClr val="000000"/>
                </a:solidFill>
                <a:latin typeface="Arial" pitchFamily="34" charset="0"/>
              </a:rPr>
              <a:t>Gaussian RBF:</a:t>
            </a:r>
          </a:p>
          <a:p>
            <a:pPr>
              <a:buClr>
                <a:srgbClr val="CC9900"/>
              </a:buClr>
              <a:buSzPct val="65000"/>
              <a:buNone/>
            </a:pPr>
            <a:endParaRPr lang="en-US" altLang="zh-CN" sz="4000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altLang="zh-CN" kern="1200" dirty="0">
                <a:solidFill>
                  <a:srgbClr val="000000"/>
                </a:solidFill>
                <a:latin typeface="Arial" pitchFamily="34" charset="0"/>
              </a:rPr>
              <a:t>Histogram intersection:</a:t>
            </a: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</a:pPr>
            <a:endParaRPr lang="en-US" altLang="zh-CN" sz="3600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sz="3600" kern="12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altLang="zh-CN" kern="1200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473090" name="Object 4"/>
          <p:cNvGraphicFramePr>
            <a:graphicFrameLocks noChangeAspect="1"/>
          </p:cNvGraphicFramePr>
          <p:nvPr>
            <p:extLst/>
          </p:nvPr>
        </p:nvGraphicFramePr>
        <p:xfrm>
          <a:off x="2833917" y="3868509"/>
          <a:ext cx="4386563" cy="124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5" imgW="1701800" imgH="482600" progId="Equation.3">
                  <p:embed/>
                </p:oleObj>
              </mc:Choice>
              <mc:Fallback>
                <p:oleObj name="Equation" r:id="rId5" imgW="1701800" imgH="482600" progId="Equation.3">
                  <p:embed/>
                  <p:pic>
                    <p:nvPicPr>
                      <p:cNvPr id="4730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917" y="3868509"/>
                        <a:ext cx="4386563" cy="1244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833917" y="5601599"/>
          <a:ext cx="51272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7" imgW="1981200" imgH="342900" progId="Equation.3">
                  <p:embed/>
                </p:oleObj>
              </mc:Choice>
              <mc:Fallback>
                <p:oleObj name="Equation" r:id="rId7" imgW="1981200" imgH="3429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917" y="5601599"/>
                        <a:ext cx="5127275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2" name="Object 4"/>
          <p:cNvGraphicFramePr>
            <a:graphicFrameLocks noChangeAspect="1"/>
          </p:cNvGraphicFramePr>
          <p:nvPr>
            <p:extLst/>
          </p:nvPr>
        </p:nvGraphicFramePr>
        <p:xfrm>
          <a:off x="2833917" y="1524000"/>
          <a:ext cx="29723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9" imgW="1041120" imgH="266400" progId="Equation.3">
                  <p:embed/>
                </p:oleObj>
              </mc:Choice>
              <mc:Fallback>
                <p:oleObj name="Equation" r:id="rId9" imgW="1041120" imgH="266400" progId="Equation.3">
                  <p:embed/>
                  <p:pic>
                    <p:nvPicPr>
                      <p:cNvPr id="4730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917" y="1524000"/>
                        <a:ext cx="297239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602060"/>
            <a:ext cx="19623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Moore / Carlos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Guestrin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33917" y="2881080"/>
                <a:ext cx="5134580" cy="760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  <m:r>
                      <a:rPr kumimoji="0" lang="en-US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0" lang="en-US" sz="3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sSup>
                      <m:sSupPr>
                        <m:ctrlP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3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sz="3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sz="3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sz="3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a:rPr kumimoji="0" lang="en-US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+1)</m:t>
                        </m:r>
                      </m:e>
                      <m:sup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917" y="2881080"/>
                <a:ext cx="5134580" cy="760786"/>
              </a:xfrm>
              <a:prstGeom prst="rect">
                <a:avLst/>
              </a:prstGeom>
              <a:blipFill rotWithShape="0">
                <a:blip r:embed="rId11"/>
                <a:stretch>
                  <a:fillRect b="-29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15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Allowing misclassifications: Before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5401" y="1294269"/>
            <a:ext cx="5472028" cy="1782760"/>
            <a:chOff x="805401" y="1294269"/>
            <a:chExt cx="5472028" cy="17827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48844" b="46862"/>
            <a:stretch/>
          </p:blipFill>
          <p:spPr>
            <a:xfrm>
              <a:off x="805401" y="1294269"/>
              <a:ext cx="3853684" cy="17827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96000" y="1669142"/>
              <a:ext cx="181429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659085" y="3161732"/>
            <a:ext cx="261258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5143" y="4136570"/>
            <a:ext cx="239486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5400" y="3984174"/>
            <a:ext cx="7533199" cy="1572201"/>
            <a:chOff x="805400" y="5058228"/>
            <a:chExt cx="7533199" cy="15722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53138"/>
            <a:stretch/>
          </p:blipFill>
          <p:spPr>
            <a:xfrm>
              <a:off x="805400" y="5058228"/>
              <a:ext cx="7533199" cy="157220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59085" y="5142927"/>
              <a:ext cx="261258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65143" y="6117765"/>
              <a:ext cx="239486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9236" y="2997199"/>
            <a:ext cx="1790042" cy="560560"/>
            <a:chOff x="3049236" y="2823031"/>
            <a:chExt cx="1790042" cy="560560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3835374" y="2202572"/>
              <a:ext cx="203253" cy="1444171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9236" y="3014259"/>
              <a:ext cx="179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Maximize margin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5609" y="1989870"/>
            <a:ext cx="2361761" cy="1163478"/>
            <a:chOff x="5006932" y="1978822"/>
            <a:chExt cx="2361761" cy="1163478"/>
          </a:xfrm>
        </p:grpSpPr>
        <p:sp>
          <p:nvSpPr>
            <p:cNvPr id="26" name="Oval 25"/>
            <p:cNvSpPr/>
            <p:nvPr/>
          </p:nvSpPr>
          <p:spPr>
            <a:xfrm>
              <a:off x="6328228" y="1978822"/>
              <a:ext cx="1040465" cy="79414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6932" y="2772968"/>
              <a:ext cx="23414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that minimizes…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87639" y="4068873"/>
            <a:ext cx="3625218" cy="1325538"/>
            <a:chOff x="3087639" y="4068873"/>
            <a:chExt cx="3625218" cy="1325538"/>
          </a:xfrm>
        </p:grpSpPr>
        <p:sp>
          <p:nvSpPr>
            <p:cNvPr id="34" name="Rectangle 33"/>
            <p:cNvSpPr/>
            <p:nvPr/>
          </p:nvSpPr>
          <p:spPr>
            <a:xfrm>
              <a:off x="5786452" y="4068873"/>
              <a:ext cx="926405" cy="701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87639" y="4693010"/>
              <a:ext cx="1571446" cy="701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40039" y="4221273"/>
            <a:ext cx="3625218" cy="1325538"/>
            <a:chOff x="3087639" y="4068873"/>
            <a:chExt cx="3625218" cy="1325538"/>
          </a:xfrm>
        </p:grpSpPr>
        <p:sp>
          <p:nvSpPr>
            <p:cNvPr id="41" name="Rectangle 40"/>
            <p:cNvSpPr/>
            <p:nvPr/>
          </p:nvSpPr>
          <p:spPr>
            <a:xfrm>
              <a:off x="5786452" y="4068873"/>
              <a:ext cx="926405" cy="701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87639" y="4693010"/>
              <a:ext cx="1571446" cy="701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6101" y="1443943"/>
            <a:ext cx="140166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6101" y="3540134"/>
            <a:ext cx="169764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Constraints </a:t>
            </a:r>
          </a:p>
        </p:txBody>
      </p:sp>
    </p:spTree>
    <p:extLst>
      <p:ext uri="{BB962C8B-B14F-4D97-AF65-F5344CB8AC3E}">
        <p14:creationId xmlns:p14="http://schemas.microsoft.com/office/powerpoint/2010/main" val="122561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Allowing misclassifications: After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5400" y="1294269"/>
            <a:ext cx="7533199" cy="1782760"/>
            <a:chOff x="805400" y="1294269"/>
            <a:chExt cx="7533199" cy="17827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46862"/>
            <a:stretch/>
          </p:blipFill>
          <p:spPr>
            <a:xfrm>
              <a:off x="805400" y="1294269"/>
              <a:ext cx="7533199" cy="17827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96000" y="1669142"/>
              <a:ext cx="181429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659085" y="3161732"/>
            <a:ext cx="261258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5143" y="4136570"/>
            <a:ext cx="239486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5400" y="3984174"/>
            <a:ext cx="7533199" cy="1572201"/>
            <a:chOff x="805400" y="5058228"/>
            <a:chExt cx="7533199" cy="15722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53138"/>
            <a:stretch/>
          </p:blipFill>
          <p:spPr>
            <a:xfrm>
              <a:off x="805400" y="5058228"/>
              <a:ext cx="7533199" cy="157220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59085" y="5142927"/>
              <a:ext cx="261258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65143" y="6117765"/>
              <a:ext cx="239486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9236" y="2997199"/>
            <a:ext cx="1790042" cy="560560"/>
            <a:chOff x="3049236" y="2823031"/>
            <a:chExt cx="1790042" cy="560560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3835374" y="2202572"/>
              <a:ext cx="203253" cy="1444171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9236" y="3014259"/>
              <a:ext cx="179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Maximize margin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97351" y="3012079"/>
            <a:ext cx="2712987" cy="560561"/>
            <a:chOff x="3143579" y="2823030"/>
            <a:chExt cx="2712987" cy="560561"/>
          </a:xfrm>
        </p:grpSpPr>
        <p:sp>
          <p:nvSpPr>
            <p:cNvPr id="20" name="Left Brace 19"/>
            <p:cNvSpPr/>
            <p:nvPr/>
          </p:nvSpPr>
          <p:spPr>
            <a:xfrm rot="16200000">
              <a:off x="3878916" y="2159029"/>
              <a:ext cx="203253" cy="1531256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43579" y="3014259"/>
              <a:ext cx="2712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Minimize misclassification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28229" y="1774946"/>
            <a:ext cx="1925766" cy="879825"/>
            <a:chOff x="6328229" y="1774946"/>
            <a:chExt cx="1925766" cy="879825"/>
          </a:xfrm>
        </p:grpSpPr>
        <p:sp>
          <p:nvSpPr>
            <p:cNvPr id="22" name="Oval 21"/>
            <p:cNvSpPr/>
            <p:nvPr/>
          </p:nvSpPr>
          <p:spPr>
            <a:xfrm>
              <a:off x="6328229" y="1978822"/>
              <a:ext cx="624114" cy="675949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99943" y="1774946"/>
              <a:ext cx="145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Slack variable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5609" y="1989870"/>
            <a:ext cx="2361761" cy="1163478"/>
            <a:chOff x="5006932" y="1978822"/>
            <a:chExt cx="2361761" cy="1163478"/>
          </a:xfrm>
        </p:grpSpPr>
        <p:sp>
          <p:nvSpPr>
            <p:cNvPr id="26" name="Oval 25"/>
            <p:cNvSpPr/>
            <p:nvPr/>
          </p:nvSpPr>
          <p:spPr>
            <a:xfrm>
              <a:off x="6328228" y="1978822"/>
              <a:ext cx="1040465" cy="79414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6932" y="2772968"/>
              <a:ext cx="23414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that minimizes…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14044" y="1507632"/>
            <a:ext cx="1772408" cy="1050976"/>
            <a:chOff x="5209156" y="1506249"/>
            <a:chExt cx="1772408" cy="1050976"/>
          </a:xfrm>
        </p:grpSpPr>
        <p:sp>
          <p:nvSpPr>
            <p:cNvPr id="29" name="Oval 28"/>
            <p:cNvSpPr/>
            <p:nvPr/>
          </p:nvSpPr>
          <p:spPr>
            <a:xfrm>
              <a:off x="6363435" y="1978823"/>
              <a:ext cx="543049" cy="5784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09156" y="1506249"/>
              <a:ext cx="17724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Misclassification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cost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11372" y="1319461"/>
            <a:ext cx="2008547" cy="670408"/>
            <a:chOff x="6402782" y="1886816"/>
            <a:chExt cx="2008547" cy="670408"/>
          </a:xfrm>
        </p:grpSpPr>
        <p:sp>
          <p:nvSpPr>
            <p:cNvPr id="32" name="Oval 31"/>
            <p:cNvSpPr/>
            <p:nvPr/>
          </p:nvSpPr>
          <p:spPr>
            <a:xfrm>
              <a:off x="6402782" y="2029139"/>
              <a:ext cx="503702" cy="52808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25767" y="1886816"/>
              <a:ext cx="1585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# data samples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6101" y="1443943"/>
            <a:ext cx="140166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6101" y="3540134"/>
            <a:ext cx="169764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Constraints </a:t>
            </a:r>
          </a:p>
        </p:txBody>
      </p:sp>
    </p:spTree>
    <p:extLst>
      <p:ext uri="{BB962C8B-B14F-4D97-AF65-F5344CB8AC3E}">
        <p14:creationId xmlns:p14="http://schemas.microsoft.com/office/powerpoint/2010/main" val="380226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Deformable part models?</a:t>
            </a:r>
          </a:p>
        </p:txBody>
      </p:sp>
    </p:spTree>
    <p:extLst>
      <p:ext uri="{BB962C8B-B14F-4D97-AF65-F5344CB8AC3E}">
        <p14:creationId xmlns:p14="http://schemas.microsoft.com/office/powerpoint/2010/main" val="28479409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Zero-shot learning</a:t>
            </a:r>
          </a:p>
        </p:txBody>
      </p:sp>
    </p:spTree>
    <p:extLst>
      <p:ext uri="{BB962C8B-B14F-4D97-AF65-F5344CB8AC3E}">
        <p14:creationId xmlns:p14="http://schemas.microsoft.com/office/powerpoint/2010/main" val="268169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864348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5" y="1"/>
            <a:ext cx="9131836" cy="841835"/>
          </a:xfrm>
          <a:custGeom>
            <a:avLst/>
            <a:gdLst/>
            <a:ahLst/>
            <a:cxnLst/>
            <a:rect l="l" t="t" r="r" b="b"/>
            <a:pathLst>
              <a:path w="4608195" h="424815">
                <a:moveTo>
                  <a:pt x="0" y="424306"/>
                </a:moveTo>
                <a:lnTo>
                  <a:pt x="4608004" y="424306"/>
                </a:lnTo>
                <a:lnTo>
                  <a:pt x="4608004" y="0"/>
                </a:lnTo>
                <a:lnTo>
                  <a:pt x="0" y="0"/>
                </a:lnTo>
                <a:lnTo>
                  <a:pt x="0" y="42430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995" y="43186"/>
            <a:ext cx="86826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9" b="0" i="0" u="none" strike="noStrike" kern="0" cap="none" spc="10" normalizeH="0" baseline="0" noProof="0" dirty="0">
                <a:ln>
                  <a:noFill/>
                </a:ln>
                <a:solidFill>
                  <a:srgbClr val="F8C45F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 action="ppaction://hlinksldjump"/>
              </a:rPr>
              <a:t>Introduction</a:t>
            </a:r>
            <a:endParaRPr kumimoji="0" sz="118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30" dirty="0">
                <a:solidFill>
                  <a:srgbClr val="F8C45F"/>
                </a:solidFill>
              </a:rPr>
              <a:t>Image </a:t>
            </a:r>
            <a:r>
              <a:rPr spc="-89" dirty="0">
                <a:solidFill>
                  <a:srgbClr val="F8C45F"/>
                </a:solidFill>
              </a:rPr>
              <a:t>Classification:  </a:t>
            </a:r>
            <a:r>
              <a:rPr spc="-10" dirty="0">
                <a:solidFill>
                  <a:srgbClr val="F8C45F"/>
                </a:solidFill>
              </a:rPr>
              <a:t>Textual</a:t>
            </a:r>
            <a:r>
              <a:rPr spc="595" dirty="0">
                <a:solidFill>
                  <a:srgbClr val="F8C45F"/>
                </a:solidFill>
              </a:rPr>
              <a:t> </a:t>
            </a:r>
            <a:r>
              <a:rPr spc="-109" dirty="0">
                <a:solidFill>
                  <a:srgbClr val="F8C45F"/>
                </a:solidFill>
              </a:rPr>
              <a:t>descriptions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411" y="988860"/>
            <a:ext cx="4078308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81" b="1" i="0" u="none" strike="noStrike" kern="0" cap="none" spc="-59" normalizeH="0" baseline="0" noProof="0" dirty="0">
                <a:ln>
                  <a:noFill/>
                </a:ln>
                <a:solidFill>
                  <a:srgbClr val="F8C4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2081" b="1" i="0" u="none" strike="noStrike" kern="0" cap="none" spc="-89" normalizeH="0" baseline="0" noProof="0" dirty="0">
                <a:ln>
                  <a:noFill/>
                </a:ln>
                <a:solidFill>
                  <a:srgbClr val="F8C4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 </a:t>
            </a:r>
            <a:r>
              <a:rPr kumimoji="0" sz="2081" b="1" i="0" u="none" strike="noStrike" kern="0" cap="none" spc="-198" normalizeH="0" baseline="0" noProof="0" dirty="0">
                <a:ln>
                  <a:noFill/>
                </a:ln>
                <a:solidFill>
                  <a:srgbClr val="F8C4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shows  </a:t>
            </a:r>
            <a:r>
              <a:rPr kumimoji="0" sz="2081" b="1" i="0" u="none" strike="noStrike" kern="0" cap="none" spc="-99" normalizeH="0" baseline="0" noProof="0" dirty="0">
                <a:ln>
                  <a:noFill/>
                </a:ln>
                <a:solidFill>
                  <a:srgbClr val="F8C4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2081" b="1" i="0" u="none" strike="noStrike" kern="0" cap="none" spc="208" normalizeH="0" baseline="0" noProof="0" dirty="0">
                <a:ln>
                  <a:noFill/>
                </a:ln>
                <a:solidFill>
                  <a:srgbClr val="F8C4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81" b="1" i="0" u="none" strike="noStrike" kern="0" cap="none" spc="-129" normalizeH="0" baseline="0" noProof="0" dirty="0">
                <a:ln>
                  <a:noFill/>
                </a:ln>
                <a:solidFill>
                  <a:srgbClr val="F8C4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aye-aye?</a:t>
            </a:r>
            <a:endParaRPr kumimoji="0" sz="208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593" y="1344157"/>
            <a:ext cx="7706127" cy="1350208"/>
          </a:xfrm>
          <a:custGeom>
            <a:avLst/>
            <a:gdLst/>
            <a:ahLst/>
            <a:cxnLst/>
            <a:rect l="l" t="t" r="r" b="b"/>
            <a:pathLst>
              <a:path w="3888740" h="681355">
                <a:moveTo>
                  <a:pt x="0" y="681063"/>
                </a:moveTo>
                <a:lnTo>
                  <a:pt x="3888206" y="681063"/>
                </a:lnTo>
                <a:lnTo>
                  <a:pt x="3888206" y="0"/>
                </a:lnTo>
                <a:lnTo>
                  <a:pt x="0" y="0"/>
                </a:lnTo>
                <a:lnTo>
                  <a:pt x="0" y="681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7593" y="1348365"/>
            <a:ext cx="2007912" cy="1345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13601" y="1348343"/>
            <a:ext cx="1331212" cy="1345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32868" y="1348330"/>
            <a:ext cx="1719503" cy="1345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40430" y="1348352"/>
            <a:ext cx="1782234" cy="13452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8405" y="3546880"/>
            <a:ext cx="0" cy="122058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9"/>
                </a:lnTo>
              </a:path>
            </a:pathLst>
          </a:custGeom>
          <a:ln w="61569">
            <a:solidFill>
              <a:srgbClr val="F8C4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8405" y="3963093"/>
            <a:ext cx="0" cy="122058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9"/>
                </a:lnTo>
              </a:path>
            </a:pathLst>
          </a:custGeom>
          <a:ln w="61569">
            <a:solidFill>
              <a:srgbClr val="F8C4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8405" y="4379305"/>
            <a:ext cx="0" cy="122058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9"/>
                </a:lnTo>
              </a:path>
            </a:pathLst>
          </a:custGeom>
          <a:ln w="61569">
            <a:solidFill>
              <a:srgbClr val="F8C4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8405" y="4795515"/>
            <a:ext cx="0" cy="122058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9"/>
                </a:lnTo>
              </a:path>
            </a:pathLst>
          </a:custGeom>
          <a:ln w="61569">
            <a:solidFill>
              <a:srgbClr val="F8C4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411" y="2825117"/>
            <a:ext cx="5736811" cy="2576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74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Description, </a:t>
            </a:r>
            <a:r>
              <a:rPr kumimoji="0" sz="2774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Aye-aye </a:t>
            </a:r>
            <a:r>
              <a:rPr kumimoji="0" sz="2774" b="0" i="0" u="none" strike="noStrike" kern="0" cap="none" spc="1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. .</a:t>
            </a:r>
            <a:r>
              <a:rPr kumimoji="0" sz="2774" b="0" i="0" u="none" strike="noStrike" kern="0" cap="none" spc="-4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774" b="0" i="0" u="none" strike="noStrike" kern="0" cap="none" spc="1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.</a:t>
            </a:r>
            <a:endParaRPr kumimoji="0" sz="277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  <a:p>
            <a:pPr marL="573821" marR="3573798" lvl="0" indent="0" algn="just" defTabSz="1812066" rtl="0" eaLnBrk="1" fontAlgn="auto" latinLnBrk="0" hangingPunct="1">
              <a:lnSpc>
                <a:spcPct val="125299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81" b="0" i="0" u="none" strike="noStrike" kern="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 </a:t>
            </a:r>
            <a:r>
              <a:rPr kumimoji="0" sz="2081" b="0" i="0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nocturnal  </a:t>
            </a:r>
            <a:r>
              <a:rPr kumimoji="0" sz="2081" b="0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lives </a:t>
            </a:r>
            <a:r>
              <a:rPr kumimoji="0" sz="2081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sz="2081" b="0" i="0" u="none" strike="noStrike" kern="0" cap="none" spc="-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trees  </a:t>
            </a:r>
            <a:r>
              <a:rPr kumimoji="0" sz="2081" b="0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has </a:t>
            </a:r>
            <a:r>
              <a:rPr kumimoji="0" sz="2081" b="0" i="0" u="none" strike="noStrike" kern="0" cap="none" spc="-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large</a:t>
            </a:r>
            <a:r>
              <a:rPr kumimoji="0" sz="2081" b="0" i="0" u="none" strike="noStrike" kern="0" cap="none" spc="1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81" b="0" i="0" u="none" strike="noStrike" kern="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eyes</a:t>
            </a:r>
            <a:endParaRPr kumimoji="0" sz="20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573821" marR="0" lvl="0" indent="0" algn="just" defTabSz="1812066" rtl="0" eaLnBrk="1" fontAlgn="auto" latinLnBrk="0" hangingPunct="1">
              <a:lnSpc>
                <a:spcPct val="100000"/>
              </a:lnSpc>
              <a:spcBef>
                <a:spcPts val="6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81" b="0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has </a:t>
            </a:r>
            <a:r>
              <a:rPr kumimoji="0" sz="2081" b="0" i="0" u="none" strike="noStrike" kern="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long middle</a:t>
            </a:r>
            <a:r>
              <a:rPr kumimoji="0" sz="2081" b="0" i="0" u="none" strike="noStrike" kern="0" cap="none" spc="3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81" b="0" i="0" u="none" strike="noStrike" kern="0" cap="none" spc="-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fingers</a:t>
            </a:r>
            <a:endParaRPr kumimoji="0" sz="20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12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81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2081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 </a:t>
            </a:r>
            <a:r>
              <a:rPr kumimoji="0" sz="2081" b="1" i="0" u="none" strike="noStrike" kern="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classify  </a:t>
            </a:r>
            <a:r>
              <a:rPr kumimoji="0" sz="2081" b="1" i="0" u="none" strike="noStrike" kern="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 </a:t>
            </a:r>
            <a:r>
              <a:rPr kumimoji="0" sz="2081" b="1" i="0" u="none" strike="noStrike" kern="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2081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textual</a:t>
            </a:r>
            <a:r>
              <a:rPr kumimoji="0" sz="2081" b="1" i="0" u="none" strike="noStrike" kern="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81" b="1" i="0" u="none" strike="noStrike" kern="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descriptions</a:t>
            </a:r>
            <a:endParaRPr kumimoji="0" sz="20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5687" y="6488668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Thomas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Mensink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247785"/>
      </p:ext>
    </p:extLst>
  </p:cSld>
  <p:clrMapOvr>
    <a:masterClrMapping/>
  </p:clrMapOvr>
  <p:transition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5" y="1"/>
            <a:ext cx="9131836" cy="841835"/>
          </a:xfrm>
          <a:custGeom>
            <a:avLst/>
            <a:gdLst/>
            <a:ahLst/>
            <a:cxnLst/>
            <a:rect l="l" t="t" r="r" b="b"/>
            <a:pathLst>
              <a:path w="4608195" h="424815">
                <a:moveTo>
                  <a:pt x="0" y="424306"/>
                </a:moveTo>
                <a:lnTo>
                  <a:pt x="4608004" y="424306"/>
                </a:lnTo>
                <a:lnTo>
                  <a:pt x="4608004" y="0"/>
                </a:lnTo>
                <a:lnTo>
                  <a:pt x="0" y="0"/>
                </a:lnTo>
                <a:lnTo>
                  <a:pt x="0" y="42430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995" y="43186"/>
            <a:ext cx="86826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9" b="0" i="0" u="none" strike="noStrike" kern="0" cap="none" spc="10" normalizeH="0" baseline="0" noProof="0" dirty="0">
                <a:ln>
                  <a:noFill/>
                </a:ln>
                <a:solidFill>
                  <a:srgbClr val="F8C45F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 action="ppaction://hlinksldjump"/>
              </a:rPr>
              <a:t>Introduction</a:t>
            </a:r>
            <a:endParaRPr kumimoji="0" sz="118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30" dirty="0">
                <a:solidFill>
                  <a:srgbClr val="F8C45F"/>
                </a:solidFill>
              </a:rPr>
              <a:t>Zero-shot </a:t>
            </a:r>
            <a:r>
              <a:rPr spc="-69" dirty="0">
                <a:solidFill>
                  <a:srgbClr val="F8C45F"/>
                </a:solidFill>
              </a:rPr>
              <a:t>recognition</a:t>
            </a:r>
            <a:r>
              <a:rPr spc="404" dirty="0">
                <a:solidFill>
                  <a:srgbClr val="F8C45F"/>
                </a:solidFill>
              </a:rPr>
              <a:t> </a:t>
            </a:r>
            <a:r>
              <a:rPr spc="198" dirty="0">
                <a:solidFill>
                  <a:srgbClr val="F8C45F"/>
                </a:solidFill>
              </a:rPr>
              <a:t>(2)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762551" y="2257713"/>
            <a:ext cx="11256501" cy="2088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092" indent="-213925">
              <a:buClr>
                <a:srgbClr val="F8C45F"/>
              </a:buClr>
              <a:buSzPct val="104761"/>
              <a:buAutoNum type="arabicPeriod"/>
              <a:tabLst>
                <a:tab pos="240350" algn="l"/>
              </a:tabLst>
            </a:pPr>
            <a:r>
              <a:rPr spc="-59" dirty="0"/>
              <a:t>Vocabulary </a:t>
            </a:r>
            <a:r>
              <a:rPr spc="-69" dirty="0"/>
              <a:t>of </a:t>
            </a:r>
            <a:r>
              <a:rPr spc="-50" dirty="0"/>
              <a:t>attributes </a:t>
            </a:r>
            <a:r>
              <a:rPr spc="-99" dirty="0"/>
              <a:t>and </a:t>
            </a:r>
            <a:r>
              <a:rPr spc="-89" dirty="0"/>
              <a:t>class </a:t>
            </a:r>
            <a:r>
              <a:rPr spc="-10" dirty="0"/>
              <a:t> </a:t>
            </a:r>
            <a:r>
              <a:rPr spc="-79" dirty="0"/>
              <a:t>descriptions:</a:t>
            </a:r>
          </a:p>
          <a:p>
            <a:pPr marL="374997">
              <a:spcBef>
                <a:spcPts val="69"/>
              </a:spcBef>
            </a:pPr>
            <a:r>
              <a:rPr i="1" spc="-109" dirty="0">
                <a:solidFill>
                  <a:srgbClr val="F8C45F"/>
                </a:solidFill>
                <a:latin typeface="Trebuchet MS"/>
                <a:cs typeface="Trebuchet MS"/>
              </a:rPr>
              <a:t>Aye-ayes </a:t>
            </a:r>
            <a:r>
              <a:rPr i="1" spc="-119" dirty="0">
                <a:solidFill>
                  <a:srgbClr val="F8C45F"/>
                </a:solidFill>
                <a:latin typeface="Trebuchet MS"/>
                <a:cs typeface="Trebuchet MS"/>
              </a:rPr>
              <a:t>have </a:t>
            </a:r>
            <a:r>
              <a:rPr i="1" spc="-139" dirty="0">
                <a:solidFill>
                  <a:srgbClr val="F8C45F"/>
                </a:solidFill>
                <a:latin typeface="Trebuchet MS"/>
                <a:cs typeface="Trebuchet MS"/>
              </a:rPr>
              <a:t>properties </a:t>
            </a:r>
            <a:r>
              <a:rPr i="1" spc="10" dirty="0">
                <a:solidFill>
                  <a:srgbClr val="F8C45F"/>
                </a:solidFill>
                <a:latin typeface="Trebuchet MS"/>
                <a:cs typeface="Trebuchet MS"/>
              </a:rPr>
              <a:t>X, </a:t>
            </a:r>
            <a:r>
              <a:rPr i="1" spc="-99" dirty="0">
                <a:solidFill>
                  <a:srgbClr val="F8C45F"/>
                </a:solidFill>
                <a:latin typeface="Trebuchet MS"/>
                <a:cs typeface="Trebuchet MS"/>
              </a:rPr>
              <a:t>and </a:t>
            </a:r>
            <a:r>
              <a:rPr i="1" spc="-10" dirty="0">
                <a:solidFill>
                  <a:srgbClr val="F8C45F"/>
                </a:solidFill>
                <a:latin typeface="Trebuchet MS"/>
                <a:cs typeface="Trebuchet MS"/>
              </a:rPr>
              <a:t>Y, </a:t>
            </a:r>
            <a:r>
              <a:rPr i="1" spc="-109" dirty="0">
                <a:solidFill>
                  <a:srgbClr val="F8C45F"/>
                </a:solidFill>
                <a:latin typeface="Trebuchet MS"/>
                <a:cs typeface="Trebuchet MS"/>
              </a:rPr>
              <a:t>but </a:t>
            </a:r>
            <a:r>
              <a:rPr i="1" spc="-99" dirty="0">
                <a:solidFill>
                  <a:srgbClr val="F8C45F"/>
                </a:solidFill>
                <a:latin typeface="Trebuchet MS"/>
                <a:cs typeface="Trebuchet MS"/>
              </a:rPr>
              <a:t>not  </a:t>
            </a:r>
            <a:r>
              <a:rPr i="1" spc="159" dirty="0">
                <a:solidFill>
                  <a:srgbClr val="F8C45F"/>
                </a:solidFill>
                <a:latin typeface="Trebuchet MS"/>
                <a:cs typeface="Trebuchet MS"/>
              </a:rPr>
              <a:t> </a:t>
            </a:r>
            <a:r>
              <a:rPr i="1" spc="109" dirty="0">
                <a:solidFill>
                  <a:srgbClr val="F8C45F"/>
                </a:solidFill>
                <a:latin typeface="Trebuchet MS"/>
                <a:cs typeface="Trebuchet MS"/>
              </a:rPr>
              <a:t>Z</a:t>
            </a:r>
          </a:p>
          <a:p>
            <a:pPr marL="239092" indent="-213925">
              <a:spcBef>
                <a:spcPts val="1754"/>
              </a:spcBef>
              <a:buClr>
                <a:srgbClr val="F8C45F"/>
              </a:buClr>
              <a:buSzPct val="104761"/>
              <a:buAutoNum type="arabicPeriod" startAt="2"/>
              <a:tabLst>
                <a:tab pos="240350" algn="l"/>
              </a:tabLst>
            </a:pPr>
            <a:r>
              <a:rPr spc="-50" dirty="0"/>
              <a:t>Train </a:t>
            </a:r>
            <a:r>
              <a:rPr spc="-79" dirty="0"/>
              <a:t>classifiers </a:t>
            </a:r>
            <a:r>
              <a:rPr spc="-89" dirty="0"/>
              <a:t>for </a:t>
            </a:r>
            <a:r>
              <a:rPr spc="-109" dirty="0"/>
              <a:t>each </a:t>
            </a:r>
            <a:r>
              <a:rPr spc="-40" dirty="0"/>
              <a:t>attibute </a:t>
            </a:r>
            <a:r>
              <a:rPr spc="565" dirty="0"/>
              <a:t> </a:t>
            </a:r>
            <a:r>
              <a:rPr b="1" spc="79" dirty="0">
                <a:solidFill>
                  <a:srgbClr val="F8C45F"/>
                </a:solidFill>
                <a:latin typeface="Arial"/>
                <a:cs typeface="Arial"/>
              </a:rPr>
              <a:t>X, Y, </a:t>
            </a:r>
            <a:r>
              <a:rPr b="1" spc="258" dirty="0">
                <a:solidFill>
                  <a:srgbClr val="F8C45F"/>
                </a:solidFill>
                <a:latin typeface="Arial"/>
                <a:cs typeface="Arial"/>
              </a:rPr>
              <a:t> </a:t>
            </a:r>
            <a:r>
              <a:rPr b="1" spc="79" dirty="0">
                <a:solidFill>
                  <a:srgbClr val="F8C45F"/>
                </a:solidFill>
                <a:latin typeface="Arial"/>
                <a:cs typeface="Arial"/>
              </a:rPr>
              <a:t>Z.</a:t>
            </a:r>
          </a:p>
          <a:p>
            <a:pPr marL="374997">
              <a:spcBef>
                <a:spcPts val="69"/>
              </a:spcBef>
            </a:pPr>
            <a:r>
              <a:rPr i="1" spc="-89" dirty="0">
                <a:solidFill>
                  <a:srgbClr val="F8C45F"/>
                </a:solidFill>
                <a:latin typeface="Trebuchet MS"/>
                <a:cs typeface="Trebuchet MS"/>
              </a:rPr>
              <a:t>From </a:t>
            </a:r>
            <a:r>
              <a:rPr i="1" spc="-109" dirty="0">
                <a:solidFill>
                  <a:srgbClr val="F8C45F"/>
                </a:solidFill>
                <a:latin typeface="Trebuchet MS"/>
                <a:cs typeface="Trebuchet MS"/>
              </a:rPr>
              <a:t>visual </a:t>
            </a:r>
            <a:r>
              <a:rPr i="1" spc="-129" dirty="0">
                <a:solidFill>
                  <a:srgbClr val="F8C45F"/>
                </a:solidFill>
                <a:latin typeface="Trebuchet MS"/>
                <a:cs typeface="Trebuchet MS"/>
              </a:rPr>
              <a:t>examples </a:t>
            </a:r>
            <a:r>
              <a:rPr i="1" spc="-149" dirty="0">
                <a:solidFill>
                  <a:srgbClr val="F8C45F"/>
                </a:solidFill>
                <a:latin typeface="Trebuchet MS"/>
                <a:cs typeface="Trebuchet MS"/>
              </a:rPr>
              <a:t>of </a:t>
            </a:r>
            <a:r>
              <a:rPr i="1" spc="-159" dirty="0">
                <a:solidFill>
                  <a:srgbClr val="F8C45F"/>
                </a:solidFill>
                <a:latin typeface="Trebuchet MS"/>
                <a:cs typeface="Trebuchet MS"/>
              </a:rPr>
              <a:t>related  </a:t>
            </a:r>
            <a:r>
              <a:rPr i="1" spc="-69" dirty="0">
                <a:solidFill>
                  <a:srgbClr val="F8C45F"/>
                </a:solidFill>
                <a:latin typeface="Trebuchet MS"/>
                <a:cs typeface="Trebuchet MS"/>
              </a:rPr>
              <a:t> </a:t>
            </a:r>
            <a:r>
              <a:rPr i="1" spc="-99" dirty="0">
                <a:solidFill>
                  <a:srgbClr val="F8C45F"/>
                </a:solidFill>
                <a:latin typeface="Trebuchet MS"/>
                <a:cs typeface="Trebuchet MS"/>
              </a:rPr>
              <a:t>classes</a:t>
            </a:r>
          </a:p>
          <a:p>
            <a:pPr marL="239092" indent="-213925">
              <a:spcBef>
                <a:spcPts val="1754"/>
              </a:spcBef>
              <a:buClr>
                <a:srgbClr val="2F2A20"/>
              </a:buClr>
              <a:buSzPct val="104761"/>
              <a:buAutoNum type="arabicPeriod" startAt="3"/>
              <a:tabLst>
                <a:tab pos="240350" algn="l"/>
              </a:tabLst>
            </a:pPr>
            <a:r>
              <a:rPr spc="-50" dirty="0">
                <a:solidFill>
                  <a:srgbClr val="303030"/>
                </a:solidFill>
              </a:rPr>
              <a:t>Make </a:t>
            </a:r>
            <a:r>
              <a:rPr spc="-99" dirty="0">
                <a:solidFill>
                  <a:srgbClr val="303030"/>
                </a:solidFill>
              </a:rPr>
              <a:t>image </a:t>
            </a:r>
            <a:r>
              <a:rPr spc="-50" dirty="0">
                <a:solidFill>
                  <a:srgbClr val="303030"/>
                </a:solidFill>
              </a:rPr>
              <a:t>attributes</a:t>
            </a:r>
            <a:r>
              <a:rPr spc="218" dirty="0">
                <a:solidFill>
                  <a:srgbClr val="303030"/>
                </a:solidFill>
              </a:rPr>
              <a:t> </a:t>
            </a:r>
            <a:r>
              <a:rPr spc="-79" dirty="0">
                <a:solidFill>
                  <a:srgbClr val="303030"/>
                </a:solidFill>
              </a:rPr>
              <a:t>predictions: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0701" y="5462666"/>
            <a:ext cx="6378569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04422" algn="l"/>
              </a:tabLst>
              <a:defRPr/>
            </a:pPr>
            <a:r>
              <a:rPr kumimoji="0" sz="2081" b="0" i="0" u="none" strike="noStrike" kern="0" cap="none" spc="-7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4.</a:t>
            </a:r>
            <a:r>
              <a:rPr kumimoji="0" sz="2081" b="0" i="0" u="none" strike="noStrike" kern="0" cap="none" spc="-79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Combine</a:t>
            </a:r>
            <a:r>
              <a:rPr kumimoji="0" sz="2081" b="0" i="0" u="none" strike="noStrike" kern="0" cap="none" spc="79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81" b="0" i="0" u="none" strike="noStrike" kern="0" cap="none" spc="-4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into</a:t>
            </a:r>
            <a:r>
              <a:rPr kumimoji="0" sz="2081" b="0" i="0" u="none" strike="noStrike" kern="0" cap="none" spc="79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81" b="0" i="0" u="none" strike="noStrike" kern="0" cap="none" spc="-89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decision:	</a:t>
            </a:r>
            <a:r>
              <a:rPr kumimoji="0" sz="2081" b="0" i="1" u="none" strike="noStrike" kern="0" cap="none" spc="-10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this </a:t>
            </a:r>
            <a:r>
              <a:rPr kumimoji="0" sz="2081" b="0" i="1" u="none" strike="noStrike" kern="0" cap="none" spc="-11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image </a:t>
            </a:r>
            <a:r>
              <a:rPr kumimoji="0" sz="2081" b="0" i="1" u="none" strike="noStrike" kern="0" cap="none" spc="-10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 </a:t>
            </a:r>
            <a:r>
              <a:rPr kumimoji="0" sz="2081" b="0" i="1" u="none" strike="noStrike" kern="0" cap="none" spc="-9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not </a:t>
            </a:r>
            <a:r>
              <a:rPr kumimoji="0" sz="2081" b="0" i="1" u="none" strike="noStrike" kern="0" cap="none" spc="-8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 </a:t>
            </a:r>
            <a:r>
              <a:rPr kumimoji="0" sz="2081" b="0" i="1" u="none" strike="noStrike" kern="0" cap="none" spc="238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81" b="0" i="1" u="none" strike="noStrike" kern="0" cap="none" spc="-11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Aye-aye</a:t>
            </a:r>
            <a:endParaRPr kumimoji="0" sz="208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5687" y="6488668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Thomas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Mensink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117540"/>
      </p:ext>
    </p:extLst>
  </p:cSld>
  <p:clrMapOvr>
    <a:masterClrMapping/>
  </p:clrMapOvr>
  <p:transition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5" y="1"/>
            <a:ext cx="9131836" cy="841835"/>
          </a:xfrm>
          <a:custGeom>
            <a:avLst/>
            <a:gdLst/>
            <a:ahLst/>
            <a:cxnLst/>
            <a:rect l="l" t="t" r="r" b="b"/>
            <a:pathLst>
              <a:path w="4608195" h="424815">
                <a:moveTo>
                  <a:pt x="0" y="424306"/>
                </a:moveTo>
                <a:lnTo>
                  <a:pt x="4608004" y="424306"/>
                </a:lnTo>
                <a:lnTo>
                  <a:pt x="4608004" y="0"/>
                </a:lnTo>
                <a:lnTo>
                  <a:pt x="0" y="0"/>
                </a:lnTo>
                <a:lnTo>
                  <a:pt x="0" y="42430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995" y="43186"/>
            <a:ext cx="868261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9" b="0" i="0" u="none" strike="noStrike" kern="0" cap="none" spc="10" normalizeH="0" baseline="0" noProof="0" dirty="0">
                <a:ln>
                  <a:noFill/>
                </a:ln>
                <a:solidFill>
                  <a:srgbClr val="F8C45F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 action="ppaction://hlinksldjump"/>
              </a:rPr>
              <a:t>Introduction</a:t>
            </a:r>
            <a:endParaRPr kumimoji="0" sz="118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-30" dirty="0">
                <a:solidFill>
                  <a:srgbClr val="F8C45F"/>
                </a:solidFill>
              </a:rPr>
              <a:t>Zero-shot </a:t>
            </a:r>
            <a:r>
              <a:rPr spc="-69" dirty="0">
                <a:solidFill>
                  <a:srgbClr val="F8C45F"/>
                </a:solidFill>
              </a:rPr>
              <a:t>recognition</a:t>
            </a:r>
            <a:r>
              <a:rPr spc="404" dirty="0">
                <a:solidFill>
                  <a:srgbClr val="F8C45F"/>
                </a:solidFill>
              </a:rPr>
              <a:t> </a:t>
            </a:r>
            <a:r>
              <a:rPr spc="198" dirty="0">
                <a:solidFill>
                  <a:srgbClr val="F8C45F"/>
                </a:solidFill>
              </a:rPr>
              <a:t>(2)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762551" y="2257713"/>
            <a:ext cx="11256501" cy="2088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092" indent="-213925">
              <a:buClr>
                <a:srgbClr val="F8C45F"/>
              </a:buClr>
              <a:buAutoNum type="arabicPeriod"/>
              <a:tabLst>
                <a:tab pos="240350" algn="l"/>
              </a:tabLst>
            </a:pPr>
            <a:r>
              <a:rPr spc="-59" dirty="0"/>
              <a:t>Vocabulary </a:t>
            </a:r>
            <a:r>
              <a:rPr spc="-69" dirty="0"/>
              <a:t>of </a:t>
            </a:r>
            <a:r>
              <a:rPr spc="-50" dirty="0"/>
              <a:t>attributes </a:t>
            </a:r>
            <a:r>
              <a:rPr spc="-99" dirty="0"/>
              <a:t>and </a:t>
            </a:r>
            <a:r>
              <a:rPr spc="-89" dirty="0"/>
              <a:t>class </a:t>
            </a:r>
            <a:r>
              <a:rPr spc="-10" dirty="0"/>
              <a:t> </a:t>
            </a:r>
            <a:r>
              <a:rPr spc="-79" dirty="0"/>
              <a:t>descriptions:</a:t>
            </a:r>
          </a:p>
          <a:p>
            <a:pPr marL="374997">
              <a:spcBef>
                <a:spcPts val="69"/>
              </a:spcBef>
            </a:pPr>
            <a:r>
              <a:rPr i="1" spc="-109" dirty="0">
                <a:solidFill>
                  <a:srgbClr val="F8C45F"/>
                </a:solidFill>
                <a:latin typeface="Trebuchet MS"/>
                <a:cs typeface="Trebuchet MS"/>
              </a:rPr>
              <a:t>Aye-ayes </a:t>
            </a:r>
            <a:r>
              <a:rPr i="1" spc="-119" dirty="0">
                <a:solidFill>
                  <a:srgbClr val="F8C45F"/>
                </a:solidFill>
                <a:latin typeface="Trebuchet MS"/>
                <a:cs typeface="Trebuchet MS"/>
              </a:rPr>
              <a:t>have </a:t>
            </a:r>
            <a:r>
              <a:rPr i="1" spc="-139" dirty="0">
                <a:solidFill>
                  <a:srgbClr val="F8C45F"/>
                </a:solidFill>
                <a:latin typeface="Trebuchet MS"/>
                <a:cs typeface="Trebuchet MS"/>
              </a:rPr>
              <a:t>properties </a:t>
            </a:r>
            <a:r>
              <a:rPr i="1" spc="10" dirty="0">
                <a:solidFill>
                  <a:srgbClr val="F8C45F"/>
                </a:solidFill>
                <a:latin typeface="Trebuchet MS"/>
                <a:cs typeface="Trebuchet MS"/>
              </a:rPr>
              <a:t>X, </a:t>
            </a:r>
            <a:r>
              <a:rPr i="1" spc="-99" dirty="0">
                <a:solidFill>
                  <a:srgbClr val="F8C45F"/>
                </a:solidFill>
                <a:latin typeface="Trebuchet MS"/>
                <a:cs typeface="Trebuchet MS"/>
              </a:rPr>
              <a:t>and </a:t>
            </a:r>
            <a:r>
              <a:rPr i="1" spc="-10" dirty="0">
                <a:solidFill>
                  <a:srgbClr val="F8C45F"/>
                </a:solidFill>
                <a:latin typeface="Trebuchet MS"/>
                <a:cs typeface="Trebuchet MS"/>
              </a:rPr>
              <a:t>Y, </a:t>
            </a:r>
            <a:r>
              <a:rPr i="1" spc="-109" dirty="0">
                <a:solidFill>
                  <a:srgbClr val="F8C45F"/>
                </a:solidFill>
                <a:latin typeface="Trebuchet MS"/>
                <a:cs typeface="Trebuchet MS"/>
              </a:rPr>
              <a:t>but </a:t>
            </a:r>
            <a:r>
              <a:rPr i="1" spc="-99" dirty="0">
                <a:solidFill>
                  <a:srgbClr val="F8C45F"/>
                </a:solidFill>
                <a:latin typeface="Trebuchet MS"/>
                <a:cs typeface="Trebuchet MS"/>
              </a:rPr>
              <a:t>not  </a:t>
            </a:r>
            <a:r>
              <a:rPr i="1" spc="159" dirty="0">
                <a:solidFill>
                  <a:srgbClr val="F8C45F"/>
                </a:solidFill>
                <a:latin typeface="Trebuchet MS"/>
                <a:cs typeface="Trebuchet MS"/>
              </a:rPr>
              <a:t> </a:t>
            </a:r>
            <a:r>
              <a:rPr i="1" spc="109" dirty="0">
                <a:solidFill>
                  <a:srgbClr val="F8C45F"/>
                </a:solidFill>
                <a:latin typeface="Trebuchet MS"/>
                <a:cs typeface="Trebuchet MS"/>
              </a:rPr>
              <a:t>Z</a:t>
            </a:r>
          </a:p>
          <a:p>
            <a:pPr marL="239092" indent="-213925">
              <a:spcBef>
                <a:spcPts val="1754"/>
              </a:spcBef>
              <a:buClr>
                <a:srgbClr val="F8C45F"/>
              </a:buClr>
              <a:buAutoNum type="arabicPeriod" startAt="2"/>
              <a:tabLst>
                <a:tab pos="240350" algn="l"/>
              </a:tabLst>
            </a:pPr>
            <a:r>
              <a:rPr spc="-50" dirty="0"/>
              <a:t>Train </a:t>
            </a:r>
            <a:r>
              <a:rPr spc="-79" dirty="0"/>
              <a:t>classifiers </a:t>
            </a:r>
            <a:r>
              <a:rPr spc="-89" dirty="0"/>
              <a:t>for </a:t>
            </a:r>
            <a:r>
              <a:rPr spc="-109" dirty="0"/>
              <a:t>each </a:t>
            </a:r>
            <a:r>
              <a:rPr spc="-40" dirty="0"/>
              <a:t>attibute </a:t>
            </a:r>
            <a:r>
              <a:rPr spc="565" dirty="0"/>
              <a:t> </a:t>
            </a:r>
            <a:r>
              <a:rPr b="1" spc="79" dirty="0">
                <a:solidFill>
                  <a:srgbClr val="F8C45F"/>
                </a:solidFill>
                <a:latin typeface="Arial"/>
                <a:cs typeface="Arial"/>
              </a:rPr>
              <a:t>X, Y, </a:t>
            </a:r>
            <a:r>
              <a:rPr b="1" spc="258" dirty="0">
                <a:solidFill>
                  <a:srgbClr val="F8C45F"/>
                </a:solidFill>
                <a:latin typeface="Arial"/>
                <a:cs typeface="Arial"/>
              </a:rPr>
              <a:t> </a:t>
            </a:r>
            <a:r>
              <a:rPr b="1" spc="79" dirty="0">
                <a:solidFill>
                  <a:srgbClr val="F8C45F"/>
                </a:solidFill>
                <a:latin typeface="Arial"/>
                <a:cs typeface="Arial"/>
              </a:rPr>
              <a:t>Z.</a:t>
            </a:r>
          </a:p>
          <a:p>
            <a:pPr marL="374997">
              <a:spcBef>
                <a:spcPts val="69"/>
              </a:spcBef>
            </a:pPr>
            <a:r>
              <a:rPr i="1" spc="-89" dirty="0">
                <a:solidFill>
                  <a:srgbClr val="F8C45F"/>
                </a:solidFill>
                <a:latin typeface="Trebuchet MS"/>
                <a:cs typeface="Trebuchet MS"/>
              </a:rPr>
              <a:t>From </a:t>
            </a:r>
            <a:r>
              <a:rPr i="1" spc="-109" dirty="0">
                <a:solidFill>
                  <a:srgbClr val="F8C45F"/>
                </a:solidFill>
                <a:latin typeface="Trebuchet MS"/>
                <a:cs typeface="Trebuchet MS"/>
              </a:rPr>
              <a:t>visual </a:t>
            </a:r>
            <a:r>
              <a:rPr i="1" spc="-129" dirty="0">
                <a:solidFill>
                  <a:srgbClr val="F8C45F"/>
                </a:solidFill>
                <a:latin typeface="Trebuchet MS"/>
                <a:cs typeface="Trebuchet MS"/>
              </a:rPr>
              <a:t>examples </a:t>
            </a:r>
            <a:r>
              <a:rPr i="1" spc="-149" dirty="0">
                <a:solidFill>
                  <a:srgbClr val="F8C45F"/>
                </a:solidFill>
                <a:latin typeface="Trebuchet MS"/>
                <a:cs typeface="Trebuchet MS"/>
              </a:rPr>
              <a:t>of </a:t>
            </a:r>
            <a:r>
              <a:rPr i="1" spc="-159" dirty="0">
                <a:solidFill>
                  <a:srgbClr val="F8C45F"/>
                </a:solidFill>
                <a:latin typeface="Trebuchet MS"/>
                <a:cs typeface="Trebuchet MS"/>
              </a:rPr>
              <a:t>related  </a:t>
            </a:r>
            <a:r>
              <a:rPr i="1" spc="-69" dirty="0">
                <a:solidFill>
                  <a:srgbClr val="F8C45F"/>
                </a:solidFill>
                <a:latin typeface="Trebuchet MS"/>
                <a:cs typeface="Trebuchet MS"/>
              </a:rPr>
              <a:t> </a:t>
            </a:r>
            <a:r>
              <a:rPr i="1" spc="-99" dirty="0">
                <a:solidFill>
                  <a:srgbClr val="F8C45F"/>
                </a:solidFill>
                <a:latin typeface="Trebuchet MS"/>
                <a:cs typeface="Trebuchet MS"/>
              </a:rPr>
              <a:t>classes</a:t>
            </a:r>
          </a:p>
          <a:p>
            <a:pPr marL="239092" indent="-213925">
              <a:spcBef>
                <a:spcPts val="1754"/>
              </a:spcBef>
              <a:buClr>
                <a:srgbClr val="F8C45F"/>
              </a:buClr>
              <a:buAutoNum type="arabicPeriod" startAt="3"/>
              <a:tabLst>
                <a:tab pos="240350" algn="l"/>
              </a:tabLst>
            </a:pPr>
            <a:r>
              <a:rPr spc="-50" dirty="0"/>
              <a:t>Make </a:t>
            </a:r>
            <a:r>
              <a:rPr spc="-99" dirty="0"/>
              <a:t>image </a:t>
            </a:r>
            <a:r>
              <a:rPr spc="-50" dirty="0"/>
              <a:t>attributes</a:t>
            </a:r>
            <a:r>
              <a:rPr spc="218" dirty="0"/>
              <a:t> </a:t>
            </a:r>
            <a:r>
              <a:rPr spc="-79" dirty="0"/>
              <a:t>predictions: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55684" y="1825242"/>
            <a:ext cx="6235117" cy="2008299"/>
            <a:chOff x="1271704" y="3291613"/>
            <a:chExt cx="6235117" cy="2008299"/>
          </a:xfrm>
        </p:grpSpPr>
        <p:sp>
          <p:nvSpPr>
            <p:cNvPr id="6" name="object 6"/>
            <p:cNvSpPr/>
            <p:nvPr/>
          </p:nvSpPr>
          <p:spPr>
            <a:xfrm>
              <a:off x="1276713" y="3296623"/>
              <a:ext cx="6225051" cy="2003289"/>
            </a:xfrm>
            <a:custGeom>
              <a:avLst/>
              <a:gdLst/>
              <a:ahLst/>
              <a:cxnLst/>
              <a:rect l="l" t="t" r="r" b="b"/>
              <a:pathLst>
                <a:path w="3141345" h="1010919">
                  <a:moveTo>
                    <a:pt x="0" y="1010831"/>
                  </a:moveTo>
                  <a:lnTo>
                    <a:pt x="3141319" y="1010831"/>
                  </a:lnTo>
                  <a:lnTo>
                    <a:pt x="3141319" y="0"/>
                  </a:lnTo>
                  <a:lnTo>
                    <a:pt x="0" y="0"/>
                  </a:lnTo>
                  <a:lnTo>
                    <a:pt x="0" y="101083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8120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5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85399" y="3371789"/>
              <a:ext cx="2311460" cy="1852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18120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5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271704" y="3291613"/>
              <a:ext cx="6235117" cy="1581001"/>
            </a:xfrm>
            <a:prstGeom prst="rect">
              <a:avLst/>
            </a:prstGeom>
            <a:ln w="5054">
              <a:noFill/>
            </a:ln>
          </p:spPr>
          <p:txBody>
            <a:bodyPr vert="horz" wrap="square" lIns="0" tIns="309554" rIns="0" bIns="0" rtlCol="0">
              <a:spAutoFit/>
            </a:bodyPr>
            <a:lstStyle/>
            <a:p>
              <a:pPr marL="3596449" marR="0" lvl="0" indent="0" algn="l" defTabSz="1812066" rtl="0" eaLnBrk="1" fontAlgn="auto" latinLnBrk="0" hangingPunct="1">
                <a:lnSpc>
                  <a:spcPct val="100000"/>
                </a:lnSpc>
                <a:spcBef>
                  <a:spcPts val="243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81" b="0" i="1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2081" b="0" i="1" u="none" strike="noStrike" kern="0" cap="none" spc="-42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081" b="0" i="0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(</a:t>
              </a:r>
              <a:r>
                <a:rPr kumimoji="0" sz="2081" b="0" i="1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X</a:t>
              </a:r>
              <a:r>
                <a:rPr kumimoji="0" sz="2081" b="0" i="1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"/>
                  <a:ea typeface="+mn-ea"/>
                  <a:cs typeface="Meiryo"/>
                </a:rPr>
                <a:t>|</a:t>
              </a:r>
              <a:r>
                <a:rPr kumimoji="0" sz="2081" b="0" i="0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img</a:t>
              </a:r>
              <a:r>
                <a:rPr kumimoji="0" sz="2081" b="0" i="0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)</a:t>
              </a:r>
              <a:r>
                <a:rPr kumimoji="0" sz="2081" b="0" i="0" u="none" strike="noStrike" kern="0" cap="none" spc="-1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081" b="0" i="0" u="none" strike="noStrike" kern="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=</a:t>
              </a:r>
              <a:r>
                <a:rPr kumimoji="0" sz="2081" b="0" i="0" u="none" strike="noStrike" kern="0" cap="none" spc="-1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081" b="0" i="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0</a:t>
              </a:r>
              <a:r>
                <a:rPr kumimoji="0" sz="2081" b="0" i="1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.</a:t>
              </a:r>
              <a:r>
                <a:rPr kumimoji="0" sz="2081" b="0" i="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8</a:t>
              </a:r>
              <a:endParaRPr kumimoji="0" sz="208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  <a:p>
              <a:pPr marL="3020111" marR="0" lvl="0" indent="0" algn="l" defTabSz="1812066" rtl="0" eaLnBrk="1" fontAlgn="auto" latinLnBrk="0" hangingPunct="1">
                <a:lnSpc>
                  <a:spcPct val="100000"/>
                </a:lnSpc>
                <a:spcBef>
                  <a:spcPts val="1189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95190" algn="l"/>
                </a:tabLst>
                <a:defRPr/>
              </a:pPr>
              <a:r>
                <a:rPr kumimoji="0" sz="2081" b="0" i="1" u="none" strike="noStrike" kern="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"/>
                  <a:ea typeface="+mn-ea"/>
                  <a:cs typeface="Meiryo"/>
                </a:rPr>
                <a:t>⇒	</a:t>
              </a:r>
              <a:r>
                <a:rPr kumimoji="0" sz="2081" b="0" i="1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2081" b="0" i="1" u="none" strike="noStrike" kern="0" cap="none" spc="-42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081" b="0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(</a:t>
              </a:r>
              <a:r>
                <a:rPr kumimoji="0" sz="2081" b="0" i="1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Y</a:t>
              </a:r>
              <a:r>
                <a:rPr kumimoji="0" sz="2081" b="0" i="1" u="none" strike="noStrike" kern="0" cap="none" spc="-24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081" b="0" i="1" u="none" strike="noStrike" kern="0" cap="none" spc="-1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"/>
                  <a:ea typeface="+mn-ea"/>
                  <a:cs typeface="Meiryo"/>
                </a:rPr>
                <a:t>|</a:t>
              </a:r>
              <a:r>
                <a:rPr kumimoji="0" sz="2081" b="0" i="0" u="none" strike="noStrike" kern="0" cap="none" spc="-1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img</a:t>
              </a:r>
              <a:r>
                <a:rPr kumimoji="0" sz="2081" b="0" i="0" u="none" strike="noStrike" kern="0" cap="none" spc="-1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) </a:t>
              </a:r>
              <a:r>
                <a:rPr kumimoji="0" sz="2081" b="0" i="0" u="none" strike="noStrike" kern="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=</a:t>
              </a:r>
              <a:r>
                <a:rPr kumimoji="0" sz="2081" b="0" i="0" u="none" strike="noStrike" kern="0" cap="none" spc="-1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081" b="0" i="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0</a:t>
              </a:r>
              <a:r>
                <a:rPr kumimoji="0" sz="2081" b="0" i="1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.</a:t>
              </a:r>
              <a:r>
                <a:rPr kumimoji="0" sz="2081" b="0" i="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3</a:t>
              </a:r>
              <a:endParaRPr kumimoji="0" sz="208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  <a:p>
              <a:pPr marL="3596449" marR="0" lvl="0" indent="0" algn="l" defTabSz="1812066" rtl="0" eaLnBrk="1" fontAlgn="auto" latinLnBrk="0" hangingPunct="1">
                <a:lnSpc>
                  <a:spcPct val="100000"/>
                </a:lnSpc>
                <a:spcBef>
                  <a:spcPts val="118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81" b="0" i="1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2081" b="0" i="1" u="none" strike="noStrike" kern="0" cap="none" spc="-43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081" b="0" i="0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(</a:t>
              </a:r>
              <a:r>
                <a:rPr kumimoji="0" sz="2081" b="0" i="1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Z</a:t>
              </a:r>
              <a:r>
                <a:rPr kumimoji="0" sz="2081" b="0" i="1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"/>
                  <a:ea typeface="+mn-ea"/>
                  <a:cs typeface="Meiryo"/>
                </a:rPr>
                <a:t>|</a:t>
              </a:r>
              <a:r>
                <a:rPr kumimoji="0" sz="2081" b="0" i="0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img</a:t>
              </a:r>
              <a:r>
                <a:rPr kumimoji="0" sz="2081" b="0" i="0" u="none" strike="noStrike" kern="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)</a:t>
              </a:r>
              <a:r>
                <a:rPr kumimoji="0" sz="2081" b="0" i="0" u="none" strike="noStrike" kern="0" cap="none" spc="-12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081" b="0" i="0" u="none" strike="noStrike" kern="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=</a:t>
              </a:r>
              <a:r>
                <a:rPr kumimoji="0" sz="2081" b="0" i="0" u="none" strike="noStrike" kern="0" cap="none" spc="-12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081" b="0" i="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0</a:t>
              </a:r>
              <a:r>
                <a:rPr kumimoji="0" sz="2081" b="0" i="1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.</a:t>
              </a:r>
              <a:r>
                <a:rPr kumimoji="0" sz="2081" b="0" i="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6</a:t>
              </a:r>
              <a:endParaRPr kumimoji="0" sz="208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0701" y="5462666"/>
            <a:ext cx="6378569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04422" algn="l"/>
              </a:tabLst>
              <a:defRPr/>
            </a:pPr>
            <a:r>
              <a:rPr kumimoji="0" sz="2081" b="0" i="0" u="none" strike="noStrike" kern="0" cap="none" spc="-7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4.</a:t>
            </a:r>
            <a:r>
              <a:rPr kumimoji="0" sz="2081" b="0" i="0" u="none" strike="noStrike" kern="0" cap="none" spc="-79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Combine</a:t>
            </a:r>
            <a:r>
              <a:rPr kumimoji="0" sz="2081" b="0" i="0" u="none" strike="noStrike" kern="0" cap="none" spc="79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81" b="0" i="0" u="none" strike="noStrike" kern="0" cap="none" spc="-4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into</a:t>
            </a:r>
            <a:r>
              <a:rPr kumimoji="0" sz="2081" b="0" i="0" u="none" strike="noStrike" kern="0" cap="none" spc="79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81" b="0" i="0" u="none" strike="noStrike" kern="0" cap="none" spc="-89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decision:	</a:t>
            </a:r>
            <a:r>
              <a:rPr kumimoji="0" sz="2081" b="0" i="1" u="none" strike="noStrike" kern="0" cap="none" spc="-10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this </a:t>
            </a:r>
            <a:r>
              <a:rPr kumimoji="0" sz="2081" b="0" i="1" u="none" strike="noStrike" kern="0" cap="none" spc="-11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image </a:t>
            </a:r>
            <a:r>
              <a:rPr kumimoji="0" sz="2081" b="0" i="1" u="none" strike="noStrike" kern="0" cap="none" spc="-10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 </a:t>
            </a:r>
            <a:r>
              <a:rPr kumimoji="0" sz="2081" b="0" i="1" u="none" strike="noStrike" kern="0" cap="none" spc="-9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not </a:t>
            </a:r>
            <a:r>
              <a:rPr kumimoji="0" sz="2081" b="0" i="1" u="none" strike="noStrike" kern="0" cap="none" spc="-8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 </a:t>
            </a:r>
            <a:r>
              <a:rPr kumimoji="0" sz="2081" b="0" i="1" u="none" strike="noStrike" kern="0" cap="none" spc="238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81" b="0" i="1" u="none" strike="noStrike" kern="0" cap="none" spc="-119" normalizeH="0" baseline="0" noProof="0" dirty="0">
                <a:ln>
                  <a:noFill/>
                </a:ln>
                <a:solidFill>
                  <a:srgbClr val="2F2A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Aye-aye</a:t>
            </a:r>
            <a:endParaRPr kumimoji="0" sz="208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5687" y="6488668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Thomas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Mensink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68820"/>
      </p:ext>
    </p:extLst>
  </p:cSld>
  <p:clrMapOvr>
    <a:masterClrMapping/>
  </p:clrMapOvr>
  <p:transition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5" y="1"/>
            <a:ext cx="9131836" cy="841835"/>
          </a:xfrm>
          <a:custGeom>
            <a:avLst/>
            <a:gdLst/>
            <a:ahLst/>
            <a:cxnLst/>
            <a:rect l="l" t="t" r="r" b="b"/>
            <a:pathLst>
              <a:path w="4608195" h="424815">
                <a:moveTo>
                  <a:pt x="0" y="424306"/>
                </a:moveTo>
                <a:lnTo>
                  <a:pt x="4608004" y="424306"/>
                </a:lnTo>
                <a:lnTo>
                  <a:pt x="4608004" y="0"/>
                </a:lnTo>
                <a:lnTo>
                  <a:pt x="0" y="0"/>
                </a:lnTo>
                <a:lnTo>
                  <a:pt x="0" y="42430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997" y="43186"/>
            <a:ext cx="1974349" cy="1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 action="ppaction://hlinksldjump"/>
              </a:rPr>
              <a:t>Attribute-based</a:t>
            </a:r>
            <a:r>
              <a:rPr kumimoji="0" sz="1189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 action="ppaction://hlinksldjump"/>
              </a:rPr>
              <a:t> </a:t>
            </a:r>
            <a:r>
              <a:rPr kumimoji="0" sz="1189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 action="ppaction://hlinksldjump"/>
              </a:rPr>
              <a:t>classification</a:t>
            </a:r>
            <a:endParaRPr kumimoji="0" sz="118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61828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pc="79" dirty="0">
                <a:solidFill>
                  <a:srgbClr val="FFC000"/>
                </a:solidFill>
              </a:rPr>
              <a:t>DAP: </a:t>
            </a:r>
            <a:r>
              <a:rPr spc="-59" dirty="0">
                <a:solidFill>
                  <a:srgbClr val="FFC000"/>
                </a:solidFill>
              </a:rPr>
              <a:t>Probabilistic</a:t>
            </a:r>
            <a:r>
              <a:rPr spc="317" dirty="0">
                <a:solidFill>
                  <a:srgbClr val="FFC000"/>
                </a:solidFill>
              </a:rPr>
              <a:t> </a:t>
            </a:r>
            <a:r>
              <a:rPr spc="-59" dirty="0">
                <a:solidFill>
                  <a:srgbClr val="FFC000"/>
                </a:solidFill>
              </a:rPr>
              <a:t>model</a:t>
            </a:r>
          </a:p>
        </p:txBody>
      </p:sp>
      <p:sp>
        <p:nvSpPr>
          <p:cNvPr id="12" name="object 12"/>
          <p:cNvSpPr/>
          <p:nvPr/>
        </p:nvSpPr>
        <p:spPr>
          <a:xfrm>
            <a:off x="1068405" y="1562782"/>
            <a:ext cx="0" cy="122058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9"/>
                </a:lnTo>
              </a:path>
            </a:pathLst>
          </a:custGeom>
          <a:ln w="61569">
            <a:solidFill>
              <a:srgbClr val="F8C4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1528" y="1407956"/>
            <a:ext cx="3231439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81" b="0" i="0" u="none" strike="noStrike" kern="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Define </a:t>
            </a:r>
            <a:r>
              <a:rPr kumimoji="0" sz="2081" b="0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attribute</a:t>
            </a:r>
            <a:r>
              <a:rPr kumimoji="0" sz="2081" b="0" i="0" u="none" strike="noStrike" kern="0" cap="none" spc="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81" b="0" i="0" u="none" strike="noStrike" kern="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probability:</a:t>
            </a:r>
            <a:endParaRPr kumimoji="0" sz="20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8671" y="2359369"/>
            <a:ext cx="220211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5" b="0" i="1" u="none" strike="noStrike" kern="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</a:t>
            </a:r>
            <a:endParaRPr kumimoji="0" sz="158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84470" y="2204818"/>
            <a:ext cx="143452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5" b="0" i="1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</a:t>
            </a:r>
            <a:endParaRPr kumimoji="0" sz="158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1778" y="2386072"/>
            <a:ext cx="220211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5" b="0" i="1" u="none" strike="noStrike" kern="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</a:t>
            </a:r>
            <a:endParaRPr kumimoji="0" sz="158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7424" y="2242694"/>
            <a:ext cx="1946663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7008" algn="l"/>
              </a:tabLst>
              <a:defRPr/>
            </a:pPr>
            <a:r>
              <a:rPr kumimoji="0" sz="2081" b="0" i="1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081" b="0" i="0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</a:t>
            </a:r>
            <a:r>
              <a:rPr kumimoji="0" sz="2081" b="0" i="1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	</a:t>
            </a:r>
            <a:r>
              <a:rPr kumimoji="0" sz="2081" b="0" i="0" u="none" strike="noStrike" kern="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 </a:t>
            </a:r>
            <a:r>
              <a:rPr kumimoji="0" sz="2081" b="0" i="1" u="none" strike="noStrike" kern="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 </a:t>
            </a:r>
            <a:r>
              <a:rPr kumimoji="0" sz="2081" b="0" i="1" u="none" strike="noStrike" kern="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|</a:t>
            </a:r>
            <a:r>
              <a:rPr kumimoji="0" sz="2081" b="1" i="1" u="none" strike="noStrike" kern="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 </a:t>
            </a:r>
            <a:r>
              <a:rPr kumimoji="0" sz="20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)</a:t>
            </a:r>
            <a:r>
              <a:rPr kumimoji="0" sz="2081" b="0" i="0" u="none" strike="noStrike" kern="0" cap="none" spc="-27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81" b="0" i="0" u="none" strike="noStrike" kern="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</a:t>
            </a:r>
            <a:endParaRPr kumimoji="0" sz="20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79081" y="2051299"/>
            <a:ext cx="1194173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21" b="0" i="0" u="none" strike="noStrike" kern="0" cap="none" spc="1619" normalizeH="0" baseline="5820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2081" b="0" i="1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0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</a:t>
            </a:r>
            <a:r>
              <a:rPr kumimoji="0" sz="2081" b="0" i="1" u="none" strike="noStrike" kern="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378" b="0" i="1" u="none" strike="noStrike" kern="0" cap="none" spc="192" normalizeH="0" baseline="-1041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</a:t>
            </a:r>
            <a:r>
              <a:rPr kumimoji="0" sz="2081" b="0" i="1" u="none" strike="noStrike" kern="0" cap="none" spc="-3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|</a:t>
            </a:r>
            <a:r>
              <a:rPr kumimoji="0" sz="2081" b="1" i="1" u="none" strike="noStrike" kern="0" cap="none" spc="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2081" b="1" i="1" u="none" strike="noStrike" kern="0" cap="none" spc="-2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53724" y="2194676"/>
            <a:ext cx="220211" cy="24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5" b="0" i="1" u="none" strike="noStrike" kern="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</a:t>
            </a:r>
            <a:endParaRPr kumimoji="0" sz="158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70104" y="2051299"/>
            <a:ext cx="1123705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81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if </a:t>
            </a:r>
            <a:r>
              <a:rPr kumimoji="0" sz="2081" b="0" i="1" u="none" strike="noStrike" kern="0" cap="none" spc="-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378" b="0" i="1" u="none" strike="noStrike" kern="0" cap="none" spc="-133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   </a:t>
            </a:r>
            <a:r>
              <a:rPr kumimoji="0" sz="2081" b="0" i="0" u="none" strike="noStrike" kern="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</a:t>
            </a:r>
            <a:r>
              <a:rPr kumimoji="0" sz="2081" b="0" i="0" u="none" strike="noStrike" kern="0" cap="none" spc="17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81" b="0" i="0" u="none" strike="noStrike" kern="0" cap="none" spc="-1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</a:t>
            </a:r>
            <a:endParaRPr kumimoji="0" sz="20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00249" y="2460489"/>
            <a:ext cx="2850160" cy="32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779" algn="l"/>
              </a:tabLst>
              <a:defRPr/>
            </a:pPr>
            <a:r>
              <a:rPr kumimoji="0" sz="2081" b="0" i="0" u="none" strike="noStrike" kern="0" cap="none" spc="-1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 </a:t>
            </a:r>
            <a:r>
              <a:rPr kumimoji="0" sz="2081" b="0" i="1" u="none" strike="noStrike" kern="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−</a:t>
            </a:r>
            <a:r>
              <a:rPr kumimoji="0" sz="2081" b="0" i="1" u="none" strike="noStrike" kern="0" cap="none" spc="-2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 </a:t>
            </a:r>
            <a:r>
              <a:rPr kumimoji="0" sz="2081" b="0" i="1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081" b="0" i="0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</a:t>
            </a:r>
            <a:r>
              <a:rPr kumimoji="0" sz="2081" b="0" i="1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378" b="0" i="1" u="none" strike="noStrike" kern="0" cap="none" spc="-87" normalizeH="0" baseline="-1041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</a:t>
            </a:r>
            <a:r>
              <a:rPr kumimoji="0" sz="2081" b="0" i="1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|</a:t>
            </a:r>
            <a:r>
              <a:rPr kumimoji="0" sz="2081" b="1" i="1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2081" b="1" i="1" u="none" strike="noStrike" kern="0" cap="none" spc="-2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)	</a:t>
            </a:r>
            <a:r>
              <a:rPr kumimoji="0" sz="2081" b="0" i="0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otherwise</a:t>
            </a:r>
            <a:endParaRPr kumimoji="0" sz="20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8405" y="3239629"/>
            <a:ext cx="0" cy="122058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9"/>
                </a:lnTo>
              </a:path>
            </a:pathLst>
          </a:custGeom>
          <a:ln w="61569">
            <a:solidFill>
              <a:srgbClr val="F8C4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812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1529" y="3101371"/>
            <a:ext cx="5767012" cy="368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10067" lvl="0" indent="0" algn="l" defTabSz="1812066" rtl="0" eaLnBrk="1" fontAlgn="auto" latinLnBrk="0" hangingPunct="1">
              <a:lnSpc>
                <a:spcPct val="125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81" b="0" i="0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Assign </a:t>
            </a:r>
            <a:r>
              <a:rPr kumimoji="0" sz="2081" b="0" i="0" u="none" strike="noStrike" kern="0" cap="none" spc="-1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 </a:t>
            </a:r>
            <a:r>
              <a:rPr kumimoji="0" sz="2081" b="0" i="0" u="none" strike="noStrike" kern="0" cap="none" spc="-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given image </a:t>
            </a:r>
            <a:r>
              <a:rPr kumimoji="0" sz="2081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to </a:t>
            </a:r>
            <a:r>
              <a:rPr kumimoji="0" sz="2081" b="0" i="0" u="none" strike="noStrike" kern="0" cap="none" spc="-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class </a:t>
            </a:r>
            <a:r>
              <a:rPr kumimoji="0" sz="2081" b="0" i="0" u="none" strike="noStrike" kern="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81" b="0" i="1" u="none" strike="noStrike" kern="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</a:t>
            </a:r>
            <a:r>
              <a:rPr kumimoji="0" sz="2378" b="0" i="1" u="none" strike="noStrike" kern="0" cap="none" spc="-87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∗</a:t>
            </a:r>
            <a:endParaRPr kumimoji="0" sz="2378" b="0" i="0" u="none" strike="noStrike" kern="0" cap="none" spc="0" normalizeH="0" baseline="27777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261765" y="3751239"/>
            <a:ext cx="7036904" cy="2233732"/>
            <a:chOff x="1261765" y="3751239"/>
            <a:chExt cx="7036904" cy="223373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765" y="3821930"/>
              <a:ext cx="7036904" cy="216304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268032" y="3751239"/>
              <a:ext cx="2039227" cy="4482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7594" y="4874872"/>
              <a:ext cx="1112719" cy="982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l="58948" t="54613" r="25899" b="25345"/>
            <a:stretch/>
          </p:blipFill>
          <p:spPr>
            <a:xfrm>
              <a:off x="5394098" y="5215671"/>
              <a:ext cx="1066276" cy="433510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4279081" y="1937120"/>
            <a:ext cx="193886" cy="200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29739" y="6488668"/>
            <a:ext cx="311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Thomas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Mensink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5779" y="2242694"/>
            <a:ext cx="627797" cy="320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5871"/>
      </p:ext>
    </p:extLst>
  </p:cSld>
  <p:clrMapOvr>
    <a:masterClrMapping/>
  </p:clrMapOvr>
  <p:transition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 attributes: 		[1 0 0 1 0]</a:t>
            </a:r>
          </a:p>
          <a:p>
            <a:r>
              <a:rPr lang="en-US" dirty="0"/>
              <a:t>Bear attributes: 		[0 1 0 0 0]</a:t>
            </a:r>
          </a:p>
          <a:p>
            <a:endParaRPr lang="en-US" dirty="0"/>
          </a:p>
          <a:p>
            <a:r>
              <a:rPr lang="en-US" dirty="0"/>
              <a:t>Image X’s probability of the attributes: </a:t>
            </a:r>
          </a:p>
          <a:p>
            <a:pPr marL="457200" lvl="1" indent="0">
              <a:buNone/>
            </a:pPr>
            <a:r>
              <a:rPr lang="en-US" sz="2800" dirty="0"/>
              <a:t>P(</a:t>
            </a:r>
            <a:r>
              <a:rPr lang="en-US" sz="2800" dirty="0" err="1"/>
              <a:t>attribute</a:t>
            </a:r>
            <a:r>
              <a:rPr lang="en-US" sz="2800" baseline="-25000" dirty="0" err="1"/>
              <a:t>i</a:t>
            </a:r>
            <a:r>
              <a:rPr lang="en-US" sz="2800" dirty="0"/>
              <a:t> = 1|X) = 	[0.7  0.4  0.8  0.5  0.1]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Probability that class(X) = “cat”:</a:t>
            </a:r>
          </a:p>
          <a:p>
            <a:endParaRPr lang="en-US" dirty="0"/>
          </a:p>
          <a:p>
            <a:r>
              <a:rPr lang="en-US" dirty="0"/>
              <a:t>Probability that class(X) = “bear”:</a:t>
            </a:r>
          </a:p>
        </p:txBody>
      </p:sp>
    </p:spTree>
    <p:extLst>
      <p:ext uri="{BB962C8B-B14F-4D97-AF65-F5344CB8AC3E}">
        <p14:creationId xmlns:p14="http://schemas.microsoft.com/office/powerpoint/2010/main" val="189799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42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11" y="1591530"/>
            <a:ext cx="7907914" cy="39398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41985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http://neuralnetworksanddeeplearning.com/chap5.html </a:t>
            </a:r>
          </a:p>
        </p:txBody>
      </p:sp>
    </p:spTree>
    <p:extLst>
      <p:ext uri="{BB962C8B-B14F-4D97-AF65-F5344CB8AC3E}">
        <p14:creationId xmlns:p14="http://schemas.microsoft.com/office/powerpoint/2010/main" val="2609849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154CC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3959</Words>
  <Application>Microsoft Office PowerPoint</Application>
  <PresentationFormat>On-screen Show (4:3)</PresentationFormat>
  <Paragraphs>914</Paragraphs>
  <Slides>84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116" baseType="lpstr">
      <vt:lpstr>Meiryo</vt:lpstr>
      <vt:lpstr>SimSun</vt:lpstr>
      <vt:lpstr>SimSun</vt:lpstr>
      <vt:lpstr>Adobe Caslon Pro</vt:lpstr>
      <vt:lpstr>Arial</vt:lpstr>
      <vt:lpstr>Calibri</vt:lpstr>
      <vt:lpstr>Calibri Light</vt:lpstr>
      <vt:lpstr>Cambria Math</vt:lpstr>
      <vt:lpstr>Georgia</vt:lpstr>
      <vt:lpstr>Gill Sans MT</vt:lpstr>
      <vt:lpstr>Helvetica</vt:lpstr>
      <vt:lpstr>Myriad Pro</vt:lpstr>
      <vt:lpstr>Tahoma</vt:lpstr>
      <vt:lpstr>Times New Roman</vt:lpstr>
      <vt:lpstr>Trebuchet MS</vt:lpstr>
      <vt:lpstr>Wingdings</vt:lpstr>
      <vt:lpstr>1_Office Theme</vt:lpstr>
      <vt:lpstr>1_Blank Presentation</vt:lpstr>
      <vt:lpstr>2_Blank Presentation</vt:lpstr>
      <vt:lpstr>Blank Presentation</vt:lpstr>
      <vt:lpstr>13_Office Theme</vt:lpstr>
      <vt:lpstr>1_Default Design</vt:lpstr>
      <vt:lpstr>7_Default Design</vt:lpstr>
      <vt:lpstr>3_Blank Presentation</vt:lpstr>
      <vt:lpstr>6_Blank Presentation</vt:lpstr>
      <vt:lpstr>Default Design</vt:lpstr>
      <vt:lpstr>Office Theme</vt:lpstr>
      <vt:lpstr>4_Blank Presentation</vt:lpstr>
      <vt:lpstr>5_Blank Presentation</vt:lpstr>
      <vt:lpstr>6_Office Theme</vt:lpstr>
      <vt:lpstr>Equation</vt:lpstr>
      <vt:lpstr>Image</vt:lpstr>
      <vt:lpstr>CS 1674: Intro to Computer Vision Final Review</vt:lpstr>
      <vt:lpstr>Final info</vt:lpstr>
      <vt:lpstr>Algorithms you should be able to apply</vt:lpstr>
      <vt:lpstr>Algorithms … able to apply (cont’d)</vt:lpstr>
      <vt:lpstr>Extra office hours</vt:lpstr>
      <vt:lpstr>Requested topics</vt:lpstr>
      <vt:lpstr>Convolutional neural networks</vt:lpstr>
      <vt:lpstr>Neural networks</vt:lpstr>
      <vt:lpstr>Deep neural network</vt:lpstr>
      <vt:lpstr>Neural network definition</vt:lpstr>
      <vt:lpstr>PowerPoint Presentation</vt:lpstr>
      <vt:lpstr>Activation computation vs training</vt:lpstr>
      <vt:lpstr>Backpropagation: Graphic example</vt:lpstr>
      <vt:lpstr>Backpropagation: Graphic example</vt:lpstr>
      <vt:lpstr>Backpropagation: Graphic example</vt:lpstr>
      <vt:lpstr>Loss gradients</vt:lpstr>
      <vt:lpstr>Gradient descent</vt:lpstr>
      <vt:lpstr>Computing derivatives</vt:lpstr>
      <vt:lpstr>Computing derivatives</vt:lpstr>
      <vt:lpstr>Computing derivatives</vt:lpstr>
      <vt:lpstr>Computing derivatives</vt:lpstr>
      <vt:lpstr>How to formulate losses? </vt:lpstr>
      <vt:lpstr>Linear classifier </vt:lpstr>
      <vt:lpstr>Neural network</vt:lpstr>
      <vt:lpstr>Linear classifier: SVM loss </vt:lpstr>
      <vt:lpstr>Linear classifier: SVM loss </vt:lpstr>
      <vt:lpstr>Linear classifier: SVM loss </vt:lpstr>
      <vt:lpstr>Linear classifier: SVM loss </vt:lpstr>
      <vt:lpstr>Linear classifier: SVM loss </vt:lpstr>
      <vt:lpstr>Linear classifier: SVM loss </vt:lpstr>
      <vt:lpstr>Linear classifier: SVM loss </vt:lpstr>
      <vt:lpstr>Do not use size of neural network as a regularizer. Use stronger regularization instead:</vt:lpstr>
      <vt:lpstr>PowerPoint Presentation</vt:lpstr>
      <vt:lpstr>Softmax loss</vt:lpstr>
      <vt:lpstr>Mini-batch gradient descent</vt:lpstr>
      <vt:lpstr>A note on training</vt:lpstr>
      <vt:lpstr>Convolutional neural networks</vt:lpstr>
      <vt:lpstr>Convolutional Neural Networks (CNN)</vt:lpstr>
      <vt:lpstr>1. Convolution</vt:lpstr>
      <vt:lpstr>2. Non-Linearity</vt:lpstr>
      <vt:lpstr>3. Spatial Pooling</vt:lpstr>
      <vt:lpstr>Convolution Layer</vt:lpstr>
      <vt:lpstr>Convolution Layer</vt:lpstr>
      <vt:lpstr>For example, if we had 6 5x5 filters, we’ll get 6 separate activation maps:</vt:lpstr>
      <vt:lpstr>Preview: ConvNet is a sequence of Convolutional Layers, interspersed with  activation functions</vt:lpstr>
      <vt:lpstr>Preview</vt:lpstr>
      <vt:lpstr>PowerPoint Presentation</vt:lpstr>
      <vt:lpstr>In practice: Common to zero pad the border</vt:lpstr>
      <vt:lpstr>PowerPoint Presentation</vt:lpstr>
      <vt:lpstr>A common architecture: AlexNet</vt:lpstr>
      <vt:lpstr>Hough transform  (RANSAC won’t be on the exam)</vt:lpstr>
      <vt:lpstr>Least squares line fitting</vt:lpstr>
      <vt:lpstr>PowerPoint Presentation</vt:lpstr>
      <vt:lpstr>PowerPoint Presentation</vt:lpstr>
      <vt:lpstr>Dealing with outliers: Voting</vt:lpstr>
      <vt:lpstr>Finding lines in an image: Hough space</vt:lpstr>
      <vt:lpstr>Finding lines in an image: Hough space</vt:lpstr>
      <vt:lpstr>Finding lines in an image: Hough space</vt:lpstr>
      <vt:lpstr>Finding lines in an image: Hough space</vt:lpstr>
      <vt:lpstr>Parameter space representation</vt:lpstr>
      <vt:lpstr>Algorithm outline</vt:lpstr>
      <vt:lpstr>Hough transform for circles</vt:lpstr>
      <vt:lpstr>Hough transform for finding transformation parameters</vt:lpstr>
      <vt:lpstr>Hough transform for finding transformation parameters</vt:lpstr>
      <vt:lpstr>Support vector machines</vt:lpstr>
      <vt:lpstr>Linear classifiers</vt:lpstr>
      <vt:lpstr>Support vector machines </vt:lpstr>
      <vt:lpstr>Support vector machines</vt:lpstr>
      <vt:lpstr>Finding the maximum margin line</vt:lpstr>
      <vt:lpstr>Finding the maximum margin line</vt:lpstr>
      <vt:lpstr>Finding the maximum margin line</vt:lpstr>
      <vt:lpstr>PowerPoint Presentation</vt:lpstr>
      <vt:lpstr>Nonlinear SVMs</vt:lpstr>
      <vt:lpstr>Nonlinear kernel: Example</vt:lpstr>
      <vt:lpstr>Examples of kernel functions</vt:lpstr>
      <vt:lpstr>Allowing misclassifications: Before</vt:lpstr>
      <vt:lpstr>Allowing misclassifications: After</vt:lpstr>
      <vt:lpstr>Deformable part models?</vt:lpstr>
      <vt:lpstr>Zero-shot learning</vt:lpstr>
      <vt:lpstr>Image Classification:  Textual descriptions</vt:lpstr>
      <vt:lpstr>Zero-shot recognition (2)</vt:lpstr>
      <vt:lpstr>Zero-shot recognition (2)</vt:lpstr>
      <vt:lpstr>DAP: Probabilistic model</vt:lpstr>
      <vt:lpstr>Example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1699: Intro to Computer Vision Introduction</dc:title>
  <dc:creator>Adriana I. Kovashka</dc:creator>
  <cp:lastModifiedBy>Kovashka, Adriana Ivanona</cp:lastModifiedBy>
  <cp:revision>149</cp:revision>
  <dcterms:created xsi:type="dcterms:W3CDTF">2015-04-17T19:15:42Z</dcterms:created>
  <dcterms:modified xsi:type="dcterms:W3CDTF">2016-12-06T22:47:56Z</dcterms:modified>
</cp:coreProperties>
</file>