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93" r:id="rId2"/>
    <p:sldMasterId id="2147483830" r:id="rId3"/>
    <p:sldMasterId id="2147483893" r:id="rId4"/>
    <p:sldMasterId id="2147483905" r:id="rId5"/>
    <p:sldMasterId id="2147483929" r:id="rId6"/>
    <p:sldMasterId id="2147483953" r:id="rId7"/>
    <p:sldMasterId id="2147483965" r:id="rId8"/>
  </p:sldMasterIdLst>
  <p:notesMasterIdLst>
    <p:notesMasterId r:id="rId87"/>
  </p:notesMasterIdLst>
  <p:sldIdLst>
    <p:sldId id="256" r:id="rId9"/>
    <p:sldId id="502" r:id="rId10"/>
    <p:sldId id="495" r:id="rId11"/>
    <p:sldId id="496" r:id="rId12"/>
    <p:sldId id="310" r:id="rId13"/>
    <p:sldId id="426" r:id="rId14"/>
    <p:sldId id="316" r:id="rId15"/>
    <p:sldId id="428" r:id="rId16"/>
    <p:sldId id="429" r:id="rId17"/>
    <p:sldId id="430" r:id="rId18"/>
    <p:sldId id="319" r:id="rId19"/>
    <p:sldId id="320" r:id="rId20"/>
    <p:sldId id="321" r:id="rId21"/>
    <p:sldId id="327" r:id="rId22"/>
    <p:sldId id="328" r:id="rId23"/>
    <p:sldId id="432" r:id="rId24"/>
    <p:sldId id="433" r:id="rId25"/>
    <p:sldId id="434" r:id="rId26"/>
    <p:sldId id="438" r:id="rId27"/>
    <p:sldId id="452" r:id="rId28"/>
    <p:sldId id="332" r:id="rId29"/>
    <p:sldId id="498" r:id="rId30"/>
    <p:sldId id="335" r:id="rId31"/>
    <p:sldId id="336" r:id="rId32"/>
    <p:sldId id="451" r:id="rId33"/>
    <p:sldId id="565" r:id="rId34"/>
    <p:sldId id="436" r:id="rId35"/>
    <p:sldId id="437" r:id="rId36"/>
    <p:sldId id="442" r:id="rId37"/>
    <p:sldId id="443" r:id="rId38"/>
    <p:sldId id="444" r:id="rId39"/>
    <p:sldId id="445" r:id="rId40"/>
    <p:sldId id="446" r:id="rId41"/>
    <p:sldId id="447" r:id="rId42"/>
    <p:sldId id="504" r:id="rId43"/>
    <p:sldId id="448" r:id="rId44"/>
    <p:sldId id="449" r:id="rId45"/>
    <p:sldId id="450" r:id="rId46"/>
    <p:sldId id="330" r:id="rId47"/>
    <p:sldId id="343" r:id="rId48"/>
    <p:sldId id="344" r:id="rId49"/>
    <p:sldId id="345" r:id="rId50"/>
    <p:sldId id="346" r:id="rId51"/>
    <p:sldId id="501" r:id="rId52"/>
    <p:sldId id="563" r:id="rId53"/>
    <p:sldId id="511" r:id="rId54"/>
    <p:sldId id="514" r:id="rId55"/>
    <p:sldId id="516" r:id="rId56"/>
    <p:sldId id="517" r:id="rId57"/>
    <p:sldId id="518" r:id="rId58"/>
    <p:sldId id="519" r:id="rId59"/>
    <p:sldId id="520" r:id="rId60"/>
    <p:sldId id="521" r:id="rId61"/>
    <p:sldId id="523" r:id="rId62"/>
    <p:sldId id="524" r:id="rId63"/>
    <p:sldId id="527" r:id="rId64"/>
    <p:sldId id="528" r:id="rId65"/>
    <p:sldId id="530" r:id="rId66"/>
    <p:sldId id="564" r:id="rId67"/>
    <p:sldId id="532" r:id="rId68"/>
    <p:sldId id="533" r:id="rId69"/>
    <p:sldId id="535" r:id="rId70"/>
    <p:sldId id="536" r:id="rId71"/>
    <p:sldId id="537" r:id="rId72"/>
    <p:sldId id="552" r:id="rId73"/>
    <p:sldId id="556" r:id="rId74"/>
    <p:sldId id="557" r:id="rId75"/>
    <p:sldId id="558" r:id="rId76"/>
    <p:sldId id="560" r:id="rId77"/>
    <p:sldId id="562" r:id="rId78"/>
    <p:sldId id="539" r:id="rId79"/>
    <p:sldId id="540" r:id="rId80"/>
    <p:sldId id="541" r:id="rId81"/>
    <p:sldId id="543" r:id="rId82"/>
    <p:sldId id="544" r:id="rId83"/>
    <p:sldId id="545" r:id="rId84"/>
    <p:sldId id="547" r:id="rId85"/>
    <p:sldId id="548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%5bCVPR%5d%20-%20Body%20Part%20Recognition\ExperimentalResults\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CVPR%20-%20Body%20Part%20Recognition\ExperimentalResults\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70134156777326"/>
          <c:y val="6.0879080255813116E-2"/>
          <c:w val="0.59190027890845376"/>
          <c:h val="0.74669742338545753"/>
        </c:manualLayout>
      </c:layout>
      <c:scatterChart>
        <c:scatterStyle val="lineMarker"/>
        <c:varyColors val="0"/>
        <c:ser>
          <c:idx val="1"/>
          <c:order val="0"/>
          <c:tx>
            <c:strRef>
              <c:f>'Number of Trees'!$H$34</c:f>
              <c:strCache>
                <c:ptCount val="1"/>
                <c:pt idx="0">
                  <c:v>Synthetic test set</c:v>
                </c:pt>
              </c:strCache>
            </c:strRef>
          </c:tx>
          <c:spPr>
            <a:ln w="57150">
              <a:solidFill>
                <a:schemeClr val="accent1"/>
              </a:solidFill>
            </a:ln>
          </c:spPr>
          <c:marker>
            <c:symbol val="diamond"/>
            <c:size val="10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</c:spPr>
          </c:marker>
          <c:xVal>
            <c:numRef>
              <c:f>'Number of Trees'!$H$35:$H$40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'Number of Trees'!$I$35:$I$40</c:f>
              <c:numCache>
                <c:formatCode>0.0%</c:formatCode>
                <c:ptCount val="6"/>
                <c:pt idx="0">
                  <c:v>0.41500000000000009</c:v>
                </c:pt>
                <c:pt idx="1">
                  <c:v>0.45300000000000001</c:v>
                </c:pt>
                <c:pt idx="2">
                  <c:v>0.48100000000000015</c:v>
                </c:pt>
                <c:pt idx="3">
                  <c:v>0.5</c:v>
                </c:pt>
                <c:pt idx="4">
                  <c:v>0.51300000000000001</c:v>
                </c:pt>
                <c:pt idx="5">
                  <c:v>0.52200000000000002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CE7-4E67-BB7C-A50AA288B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8223856"/>
        <c:axId val="258224640"/>
      </c:scatterChart>
      <c:valAx>
        <c:axId val="258223856"/>
        <c:scaling>
          <c:orientation val="minMax"/>
          <c:max val="6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Number of</a:t>
                </a:r>
                <a:r>
                  <a:rPr lang="en-GB" sz="2400" baseline="0" dirty="0"/>
                  <a:t> trees</a:t>
                </a:r>
              </a:p>
            </c:rich>
          </c:tx>
          <c:layout>
            <c:manualLayout>
              <c:xMode val="edge"/>
              <c:yMode val="edge"/>
              <c:x val="0.30534816015502986"/>
              <c:y val="0.909534726579969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58224640"/>
        <c:crosses val="autoZero"/>
        <c:crossBetween val="midCat"/>
        <c:majorUnit val="1"/>
      </c:valAx>
      <c:valAx>
        <c:axId val="258224640"/>
        <c:scaling>
          <c:orientation val="minMax"/>
          <c:max val="0.57000000000000028"/>
          <c:min val="0.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>
            <c:manualLayout>
              <c:xMode val="edge"/>
              <c:yMode val="edge"/>
              <c:x val="5.1785964928167818E-5"/>
              <c:y val="8.78985619755277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58223856"/>
        <c:crosses val="autoZero"/>
        <c:crossBetween val="midCat"/>
        <c:majorUnit val="5.0000000000000024E-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0723930862674"/>
          <c:y val="6.6305034964816142E-2"/>
          <c:w val="0.66610936826228362"/>
          <c:h val="0.7505026828005027"/>
        </c:manualLayout>
      </c:layout>
      <c:scatterChart>
        <c:scatterStyle val="lineMarker"/>
        <c:varyColors val="0"/>
        <c:ser>
          <c:idx val="0"/>
          <c:order val="0"/>
          <c:tx>
            <c:v>900k training images</c:v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0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xVal>
            <c:numRef>
              <c:f>'Depth of Trees'!$C$97:$C$115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Trees'!$G$97:$G$115</c:f>
              <c:numCache>
                <c:formatCode>0.0%</c:formatCode>
                <c:ptCount val="19"/>
                <c:pt idx="0">
                  <c:v>6.3350987629430727E-2</c:v>
                </c:pt>
                <c:pt idx="1">
                  <c:v>0.11840551444852103</c:v>
                </c:pt>
                <c:pt idx="2">
                  <c:v>0.17755064671182499</c:v>
                </c:pt>
                <c:pt idx="3">
                  <c:v>0.23661089274002606</c:v>
                </c:pt>
                <c:pt idx="4">
                  <c:v>0.28752116370464326</c:v>
                </c:pt>
                <c:pt idx="5">
                  <c:v>0.34339948672899201</c:v>
                </c:pt>
                <c:pt idx="6">
                  <c:v>0.38371744087784615</c:v>
                </c:pt>
                <c:pt idx="7">
                  <c:v>0.40510194586071202</c:v>
                </c:pt>
                <c:pt idx="8">
                  <c:v>0.42590690172553425</c:v>
                </c:pt>
                <c:pt idx="9">
                  <c:v>0.46334673487726213</c:v>
                </c:pt>
                <c:pt idx="10">
                  <c:v>0.4819009229576563</c:v>
                </c:pt>
                <c:pt idx="11">
                  <c:v>0.50073197665536695</c:v>
                </c:pt>
                <c:pt idx="12">
                  <c:v>0.52062119366051041</c:v>
                </c:pt>
                <c:pt idx="13">
                  <c:v>0.53848467920516396</c:v>
                </c:pt>
                <c:pt idx="14">
                  <c:v>0.55123247560900501</c:v>
                </c:pt>
                <c:pt idx="15">
                  <c:v>0.56632226730871105</c:v>
                </c:pt>
                <c:pt idx="16">
                  <c:v>0.57586799552279999</c:v>
                </c:pt>
                <c:pt idx="17">
                  <c:v>0.58462110489221875</c:v>
                </c:pt>
                <c:pt idx="18">
                  <c:v>0.59286276638536051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55-43E7-94DB-1CF3EC958F85}"/>
            </c:ext>
          </c:extLst>
        </c:ser>
        <c:ser>
          <c:idx val="3"/>
          <c:order val="1"/>
          <c:tx>
            <c:v>15k training images</c:v>
          </c:tx>
          <c:spPr>
            <a:ln w="50800"/>
          </c:spPr>
          <c:marker>
            <c:spPr>
              <a:ln w="57150"/>
            </c:spPr>
          </c:marker>
          <c:xVal>
            <c:numRef>
              <c:f>'Depth of Trees'!$C$66:$C$84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Trees'!$E$66:$E$84</c:f>
              <c:numCache>
                <c:formatCode>0.0%</c:formatCode>
                <c:ptCount val="19"/>
                <c:pt idx="0">
                  <c:v>7.5000000000000011E-2</c:v>
                </c:pt>
                <c:pt idx="1">
                  <c:v>0.15100000000000005</c:v>
                </c:pt>
                <c:pt idx="2">
                  <c:v>0.19500000000000001</c:v>
                </c:pt>
                <c:pt idx="3">
                  <c:v>0.253</c:v>
                </c:pt>
                <c:pt idx="4">
                  <c:v>0.29700000000000015</c:v>
                </c:pt>
                <c:pt idx="5">
                  <c:v>0.34200000000000008</c:v>
                </c:pt>
                <c:pt idx="6">
                  <c:v>0.37900000000000011</c:v>
                </c:pt>
                <c:pt idx="7">
                  <c:v>0.41100000000000009</c:v>
                </c:pt>
                <c:pt idx="8">
                  <c:v>0.42900000000000016</c:v>
                </c:pt>
                <c:pt idx="9">
                  <c:v>0.44900000000000001</c:v>
                </c:pt>
                <c:pt idx="10">
                  <c:v>0.46600000000000008</c:v>
                </c:pt>
                <c:pt idx="11">
                  <c:v>0.4900000000000001</c:v>
                </c:pt>
                <c:pt idx="12">
                  <c:v>0.50800000000000001</c:v>
                </c:pt>
                <c:pt idx="13">
                  <c:v>0.51800000000000002</c:v>
                </c:pt>
                <c:pt idx="14">
                  <c:v>0.52700000000000002</c:v>
                </c:pt>
                <c:pt idx="15">
                  <c:v>0.53200000000000003</c:v>
                </c:pt>
                <c:pt idx="16">
                  <c:v>0.53300000000000003</c:v>
                </c:pt>
                <c:pt idx="17">
                  <c:v>0.52800000000000002</c:v>
                </c:pt>
                <c:pt idx="18">
                  <c:v>0.52100000000000002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D55-43E7-94DB-1CF3EC958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403784"/>
        <c:axId val="215402608"/>
      </c:scatterChart>
      <c:valAx>
        <c:axId val="215403784"/>
        <c:scaling>
          <c:orientation val="minMax"/>
          <c:max val="20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Depth of trees</a:t>
                </a:r>
              </a:p>
            </c:rich>
          </c:tx>
          <c:layout>
            <c:manualLayout>
              <c:xMode val="edge"/>
              <c:yMode val="edge"/>
              <c:x val="0.38618557544102317"/>
              <c:y val="0.88814544862777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5402608"/>
        <c:crosses val="autoZero"/>
        <c:crossBetween val="midCat"/>
      </c:valAx>
      <c:valAx>
        <c:axId val="215402608"/>
        <c:scaling>
          <c:orientation val="minMax"/>
          <c:min val="0.30000000000000016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54037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6.wmf"/><Relationship Id="rId4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2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27.wmf"/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43.wmf"/><Relationship Id="rId1" Type="http://schemas.openxmlformats.org/officeDocument/2006/relationships/image" Target="../media/image4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43.wmf"/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27.wmf"/><Relationship Id="rId1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6C095E-F8C3-4942-B2BE-AE734DA3BB1F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1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>
                <a:solidFill>
                  <a:prstClr val="black"/>
                </a:solidFill>
              </a:rPr>
              <a:pPr/>
              <a:t>18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9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>
                <a:solidFill>
                  <a:prstClr val="black"/>
                </a:solidFill>
              </a:rPr>
              <a:pPr/>
              <a:t>20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3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1813584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852BD7-3765-4605-A52F-A42D75DE17E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3389959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>
                <a:solidFill>
                  <a:prstClr val="black"/>
                </a:solidFill>
              </a:rPr>
              <a:pPr/>
              <a:t>25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4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>
                <a:solidFill>
                  <a:prstClr val="black"/>
                </a:solidFill>
              </a:rPr>
              <a:pPr/>
              <a:t>26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45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>
                <a:solidFill>
                  <a:prstClr val="black"/>
                </a:solidFill>
              </a:rPr>
              <a:pPr/>
              <a:t>27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65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>
                <a:solidFill>
                  <a:prstClr val="black"/>
                </a:solidFill>
              </a:rPr>
              <a:pPr/>
              <a:t>28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33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>
                <a:solidFill>
                  <a:prstClr val="black"/>
                </a:solidFill>
              </a:rPr>
              <a:pPr/>
              <a:t>29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71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>
                <a:solidFill>
                  <a:prstClr val="black"/>
                </a:solidFill>
              </a:rPr>
              <a:pPr/>
              <a:t>30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7CB900-BD74-4294-AABB-C0FB35669E7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06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>
                <a:solidFill>
                  <a:prstClr val="black"/>
                </a:solidFill>
              </a:rPr>
              <a:pPr/>
              <a:t>31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7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>
                <a:solidFill>
                  <a:prstClr val="black"/>
                </a:solidFill>
              </a:rPr>
              <a:pPr/>
              <a:t>32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0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>
                <a:solidFill>
                  <a:prstClr val="black"/>
                </a:solidFill>
              </a:rPr>
              <a:pPr/>
              <a:t>33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3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>
                <a:solidFill>
                  <a:prstClr val="black"/>
                </a:solidFill>
              </a:rPr>
              <a:pPr/>
              <a:t>34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75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>
                <a:solidFill>
                  <a:prstClr val="black"/>
                </a:solidFill>
              </a:rPr>
              <a:pPr/>
              <a:t>35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75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>
                <a:solidFill>
                  <a:prstClr val="black"/>
                </a:solidFill>
              </a:rPr>
              <a:pPr/>
              <a:t>36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97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>
                <a:solidFill>
                  <a:prstClr val="black"/>
                </a:solidFill>
              </a:rPr>
              <a:pPr/>
              <a:t>37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35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>
                <a:solidFill>
                  <a:prstClr val="black"/>
                </a:solidFill>
              </a:rPr>
              <a:pPr/>
              <a:t>38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4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814572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335602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>
                <a:solidFill>
                  <a:prstClr val="black"/>
                </a:solidFill>
              </a:rPr>
              <a:pPr/>
              <a:t>10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1808688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3302050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2879170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1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69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34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1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9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627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4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A5D7F-14F5-42FA-9CC1-E5976CA936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3589778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>
                <a:solidFill>
                  <a:prstClr val="black"/>
                </a:solidFill>
              </a:rPr>
              <a:pPr/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4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21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</a:t>
            </a:r>
            <a:r>
              <a:rPr lang="en-US" baseline="0" dirty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42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Hi, my name is Hamed. I’ll talk about detecting activities of daily living in first person camera</a:t>
            </a:r>
            <a:r>
              <a:rPr lang="en-US" baseline="0" dirty="0">
                <a:ea typeface="ＭＳ Ｐゴシック"/>
                <a:cs typeface="ＭＳ Ｐゴシック"/>
              </a:rPr>
              <a:t> views</a:t>
            </a:r>
            <a:r>
              <a:rPr lang="en-US" dirty="0">
                <a:ea typeface="ＭＳ Ｐゴシック"/>
                <a:cs typeface="ＭＳ Ｐゴシック"/>
              </a:rPr>
              <a:t>. This is a joint work with my advisor Deva </a:t>
            </a:r>
            <a:r>
              <a:rPr lang="en-US" dirty="0" err="1">
                <a:ea typeface="ＭＳ Ｐゴシック"/>
                <a:cs typeface="ＭＳ Ｐゴシック"/>
              </a:rPr>
              <a:t>Ramanan</a:t>
            </a:r>
            <a:r>
              <a:rPr lang="en-US" dirty="0">
                <a:ea typeface="ＭＳ Ｐゴシック"/>
                <a:cs typeface="ＭＳ Ｐゴシック"/>
              </a:rPr>
              <a:t> at UC Irvine.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14D1ED-B2A3-447C-95C5-E6B36E107CF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142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Second, we</a:t>
            </a:r>
            <a:r>
              <a:rPr lang="en-US" baseline="0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define</a:t>
            </a:r>
            <a:r>
              <a:rPr lang="en-US" baseline="0" dirty="0">
                <a:ea typeface="ＭＳ Ｐゴシック"/>
                <a:cs typeface="ＭＳ Ｐゴシック"/>
              </a:rPr>
              <a:t> ADL-categories </a:t>
            </a:r>
            <a:r>
              <a:rPr lang="en-US" dirty="0">
                <a:ea typeface="ＭＳ Ｐゴシック"/>
                <a:cs typeface="ＭＳ Ｐゴシック"/>
              </a:rPr>
              <a:t>adopted from the medical literature. Examples include making coffee</a:t>
            </a:r>
            <a:r>
              <a:rPr lang="en-US" baseline="0" dirty="0">
                <a:ea typeface="ＭＳ Ｐゴシック"/>
                <a:cs typeface="ＭＳ Ｐゴシック"/>
              </a:rPr>
              <a:t> and </a:t>
            </a:r>
            <a:r>
              <a:rPr lang="en-US" dirty="0">
                <a:ea typeface="ＭＳ Ｐゴシック"/>
                <a:cs typeface="ＭＳ Ｐゴシック"/>
              </a:rPr>
              <a:t>washing hands. Again, these are</a:t>
            </a:r>
            <a:r>
              <a:rPr lang="en-US" baseline="0" dirty="0">
                <a:ea typeface="ＭＳ Ｐゴシック"/>
                <a:cs typeface="ＭＳ Ｐゴシック"/>
              </a:rPr>
              <a:t> everyday tasks that a typical person must be able to do to function at home.</a:t>
            </a:r>
          </a:p>
        </p:txBody>
      </p:sp>
    </p:spTree>
    <p:extLst>
      <p:ext uri="{BB962C8B-B14F-4D97-AF65-F5344CB8AC3E}">
        <p14:creationId xmlns:p14="http://schemas.microsoft.com/office/powerpoint/2010/main" val="581861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In recognition, we usually use some appearance features. Many previous action recognition algorithms use low-level features like space-time interest points. These features</a:t>
            </a:r>
            <a:r>
              <a:rPr lang="en-US" baseline="0" dirty="0">
                <a:ea typeface="ＭＳ Ｐゴシック"/>
                <a:cs typeface="ＭＳ Ｐゴシック"/>
              </a:rPr>
              <a:t> can</a:t>
            </a:r>
            <a:r>
              <a:rPr lang="en-US" dirty="0">
                <a:ea typeface="ＭＳ Ｐゴシック"/>
                <a:cs typeface="ＭＳ Ｐゴシック"/>
              </a:rPr>
              <a:t> do well but they are low-level, often lacking a clear semantic</a:t>
            </a:r>
            <a:r>
              <a:rPr lang="en-US" baseline="0" dirty="0">
                <a:ea typeface="ＭＳ Ｐゴシック"/>
                <a:cs typeface="ＭＳ Ｐゴシック"/>
              </a:rPr>
              <a:t> meaning</a:t>
            </a:r>
            <a:r>
              <a:rPr lang="en-US" dirty="0">
                <a:ea typeface="ＭＳ Ｐゴシック"/>
                <a:cs typeface="ＭＳ Ｐゴシック"/>
              </a:rPr>
              <a:t>. Ideally,</a:t>
            </a:r>
            <a:r>
              <a:rPr lang="en-US" baseline="0" dirty="0">
                <a:ea typeface="ＭＳ Ｐゴシック"/>
                <a:cs typeface="ＭＳ Ｐゴシック"/>
              </a:rPr>
              <a:t> one would use a </a:t>
            </a:r>
            <a:r>
              <a:rPr lang="en-US" dirty="0">
                <a:ea typeface="ＭＳ Ｐゴシック"/>
                <a:cs typeface="ＭＳ Ｐゴシック"/>
              </a:rPr>
              <a:t>high-level feature</a:t>
            </a:r>
            <a:r>
              <a:rPr lang="en-US" baseline="0" dirty="0">
                <a:ea typeface="ＭＳ Ｐゴシック"/>
                <a:cs typeface="ＭＳ Ｐゴシック"/>
              </a:rPr>
              <a:t> such as</a:t>
            </a:r>
            <a:r>
              <a:rPr lang="en-US" dirty="0">
                <a:ea typeface="ＭＳ Ｐゴシック"/>
                <a:cs typeface="ＭＳ Ｐゴシック"/>
              </a:rPr>
              <a:t> human pose. However, human pose is not particularly useful for wearable data since the person is behind the camera</a:t>
            </a:r>
            <a:r>
              <a:rPr lang="en-US" baseline="0" dirty="0">
                <a:ea typeface="ＭＳ Ｐゴシック"/>
                <a:cs typeface="ＭＳ Ｐゴシック"/>
              </a:rPr>
              <a:t> and not seen.</a:t>
            </a:r>
            <a:endParaRPr lang="en-US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04372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/>
                <a:cs typeface="ＭＳ Ｐゴシック"/>
              </a:rPr>
              <a:t>Instead, we focus on objects as an</a:t>
            </a:r>
            <a:r>
              <a:rPr lang="en-US" baseline="0" dirty="0">
                <a:ea typeface="ＭＳ Ｐゴシック"/>
                <a:cs typeface="ＭＳ Ｐゴシック"/>
              </a:rPr>
              <a:t> alternative set of high-level features for wearable ADL recognition.</a:t>
            </a:r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Now, to successfully use such features, we need accurate object detectors… </a:t>
            </a:r>
          </a:p>
        </p:txBody>
      </p:sp>
    </p:spTree>
    <p:extLst>
      <p:ext uri="{BB962C8B-B14F-4D97-AF65-F5344CB8AC3E}">
        <p14:creationId xmlns:p14="http://schemas.microsoft.com/office/powerpoint/2010/main" val="2932681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given video clip,</a:t>
            </a:r>
            <a:r>
              <a:rPr lang="en-US" baseline="0" dirty="0"/>
              <a:t> </a:t>
            </a:r>
            <a:r>
              <a:rPr lang="en-US" dirty="0"/>
              <a:t>we</a:t>
            </a:r>
            <a:r>
              <a:rPr lang="en-US" baseline="0" dirty="0"/>
              <a:t> build a bag of detected objects descriptor, which is a histogram of what objects are present. We have a bin for each object, such as  a Fridge, Stove and so on. We use a soft histogram where the value of a bin is the confidence, or score, of that associated object detector. </a:t>
            </a:r>
          </a:p>
          <a:p>
            <a:r>
              <a:rPr lang="en-US" baseline="0" dirty="0"/>
              <a:t>To capture active </a:t>
            </a:r>
            <a:r>
              <a:rPr lang="en-US" baseline="0" dirty="0" err="1"/>
              <a:t>vs</a:t>
            </a:r>
            <a:r>
              <a:rPr lang="en-US" baseline="0" dirty="0"/>
              <a:t> passive cues…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2006C-3868-4D0E-A40D-FDD5576EDC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215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Interestingly, we make mistakes on functionally related categories like brushing teeth and flossing them. We believe the reason is that functionally-related actions occur in similar scenes; people brush their teeth and floss in the bathroom. Our bag-of-objects descriptor acts as a coarse scene-descriptor, and hence tends to make such reasonable mistakes. If one was penalizing mistakes based on their functional relevance,  we might do even better.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2006C-3868-4D0E-A40D-FDD5576EDC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8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57FAEE-43E4-47CF-98DE-9364428E3BD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131425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348713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b="1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26 Tracking</a:t>
            </a:r>
          </a:p>
        </p:txBody>
      </p:sp>
    </p:spTree>
    <p:extLst>
      <p:ext uri="{BB962C8B-B14F-4D97-AF65-F5344CB8AC3E}">
        <p14:creationId xmlns:p14="http://schemas.microsoft.com/office/powerpoint/2010/main" val="17478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>
                <a:solidFill>
                  <a:prstClr val="black"/>
                </a:solidFill>
              </a:rPr>
              <a:pPr/>
              <a:t>16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>
                <a:solidFill>
                  <a:prstClr val="black"/>
                </a:solidFill>
              </a:rPr>
              <a:pPr/>
              <a:t>17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0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77FFB1-7D69-408C-A58F-71E0F5DB62A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88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B011C-BB6F-4C47-A026-D9EBDF59EFB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1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FE2DC-3D77-47E6-9A1B-7C38581763B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FE3CB-3F35-4B5B-AA69-5E1B6587CD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8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1372F-7C30-4B41-8B78-852DE591F24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9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8ADC-1E93-41BB-8A8A-DBBDBB25041A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0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891F3-2122-4EC5-B395-6351CBC8C34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67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4CB05-6222-4538-9518-AB439766E92E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2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D86D2-A511-4F17-9707-D2C2EAFA605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5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8882A-44FE-42E0-9A95-D0302B419C8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28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4C240-3BBE-4156-837F-D228F568707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42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4FA08-3015-4190-A1C4-71529B775B0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88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50A44-63E1-422F-824A-996608FF2D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B8996-6754-46EF-A243-9A70F8757F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20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FBD1E-D6CE-43FE-B16B-2F04375E59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36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30EB9-C968-465F-80B7-6BEE77979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5ABC-FAA3-4DF9-98A4-70E4E35CCD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33821-42A0-4B39-A23D-2F2EE69797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32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BA13-2A91-40C8-9758-C58E4F2A1E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35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F28E7-B474-47AD-991E-90EF16E674B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9CFF1-DC34-43AA-88B1-B242C25327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17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4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55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60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84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2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28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61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0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68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0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E722-711A-41F4-8A09-2FFA814DCA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DE2E8-E452-4248-9A3F-92F7EB175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17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4511-5698-494C-B205-62330BC66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2559-03C7-4139-AF48-763962DC19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17B7-574D-404D-A672-CB995BD32B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F83E-D14E-4694-943E-9A29E323C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19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C973-143B-4129-A22E-C2056EB9C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AA7F1-61F1-4576-BC52-B5ACABE3A1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87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D368-BDDD-4ECD-8416-AAEA6F2BFE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C8E95-D9F9-4816-8AF2-E59EA7B1AC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7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8F26-28B6-494D-A028-BA98D0201D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8FD9F-A1BD-4F06-BF37-E5F3DEA515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09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591CD-38D9-4226-92AE-2B3AF3D20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D3EC-2EE0-4D5B-B43D-EF246BF992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718C6-39A7-410A-99B8-02C87980D5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AFB1E-B6AE-4EBD-BB1D-818D4A9773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7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0233A-0ABC-46B4-8D6D-B6BDDD8CC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B3977-D676-4ED7-9933-9A5F5EB3EC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32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D515-D446-4030-9596-3FF2EA70BF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448FF-D307-4375-86F8-FF76FDAA31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68AD-DCC1-4A99-BD1A-560C4AB6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B5F74-F68D-45AB-8B59-AB60EFAA8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11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09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36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5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84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78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21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92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32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38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3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563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28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1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42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94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570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048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75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146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89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A59E-E648-471F-92A1-56EE06D520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550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4780-92F5-4A0D-A8F0-388AB6A68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0D60-BF8A-489A-BC01-A1294B5FE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212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47D53-C64A-4AEC-B87C-1F1656BF12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17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82619-C628-41AE-8584-56DF9B6C7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22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69B83-7D60-4313-9FDE-07BEFC540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18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DB277-46BA-4E6B-9341-2BCC924631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6BD0-62BD-469F-9F63-A2E8B627D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64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7D493-F0BA-4EA7-A504-D6BA570415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63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421D-2326-45F7-B571-4F91EFC4C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482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66CF2-F4CE-4194-B82E-C3B35B603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9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B1BB-452D-498B-9717-AAD8DA32D2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9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2C5D-A32E-4FD6-B8AB-144A3DCEC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8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67427-9B5D-458B-9324-E4FD3484096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A5E01-A446-47DE-BA58-E648EAB013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5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EB011-D417-4BBE-BDB5-0B7B968322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8D46E-C2B8-46B8-A6BC-7C387C0063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91E06-FBE1-47C9-845B-68CBED1D1C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1"/>
            <a:ext cx="9143999" cy="100010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8229600" cy="504350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EEFD1FD-4A07-4495-93AA-8C4C744302CF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12/5/2016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807CCD5-8A31-4C80-BBE8-AB7538AC6BC5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12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BE9AE-F7A2-4F88-8BC1-BCB40AB2C1C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5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5.png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wmf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4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49.png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43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2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2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43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slideLayout" Target="../slideLayouts/slideLayout35.xml"/><Relationship Id="rId7" Type="http://schemas.openxmlformats.org/officeDocument/2006/relationships/oleObject" Target="../embeddings/oleObject59.bin"/><Relationship Id="rId2" Type="http://schemas.openxmlformats.org/officeDocument/2006/relationships/vmlDrawing" Target="../drawings/vmlDrawing21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58.bin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hyperlink" Target="http://2.bp.blogspot.com/_NcSxbK86vWU/TBuoPqPOmEI/AAAAAAAAAuQ/H9WU3IAnbVg/s1600/kinect_001.png" TargetMode="Externa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0.png"/><Relationship Id="rId4" Type="http://schemas.openxmlformats.org/officeDocument/2006/relationships/chart" Target="../charts/char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7" Type="http://schemas.openxmlformats.org/officeDocument/2006/relationships/hyperlink" Target="http://www.youtube.com/watch?v=-G6Rw5cU-1c" TargetMode="External"/><Relationship Id="rId2" Type="http://schemas.openxmlformats.org/officeDocument/2006/relationships/hyperlink" Target="https://www.youtube.com/watch?v=DiZHQ4peqjg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s://www.youtube.com/watch?v=_Ahy0Gh69-M" TargetMode="External"/><Relationship Id="rId4" Type="http://schemas.openxmlformats.org/officeDocument/2006/relationships/hyperlink" Target="http://www.youtube.com/watch?v=i_bZNVmhJ2o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cs.cmu.edu/~rahuls/pub/voec2009-rahuls.pd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a.fr/vista/Papers/2005_ijcv_laptev.pdf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irisa.fr/vista/Papers/2008_cvpr_laptev.pdf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4.jpe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0.jpeg"/><Relationship Id="rId11" Type="http://schemas.openxmlformats.org/officeDocument/2006/relationships/image" Target="../media/image88.png"/><Relationship Id="rId5" Type="http://schemas.openxmlformats.org/officeDocument/2006/relationships/image" Target="../media/image89.png"/><Relationship Id="rId10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Motion: 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Tracking, Pose and Actions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December 5, 2016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073" y="990601"/>
            <a:ext cx="8477795" cy="364671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sz="3500" dirty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/>
              <a:t>Restrict search for the object</a:t>
            </a:r>
          </a:p>
          <a:p>
            <a:pPr lvl="1"/>
            <a:r>
              <a:rPr lang="en-US" sz="2400" dirty="0"/>
              <a:t>Measurement noise is reduced by trajectory smoothness</a:t>
            </a:r>
          </a:p>
          <a:p>
            <a:pPr lvl="1"/>
            <a:r>
              <a:rPr lang="en-US" sz="2400" dirty="0"/>
              <a:t>Robustness to missing or weak observations</a:t>
            </a:r>
          </a:p>
          <a:p>
            <a:pPr lvl="1"/>
            <a:r>
              <a:rPr lang="en-US" sz="2400" b="1" dirty="0"/>
              <a:t>Assumptions:</a:t>
            </a:r>
            <a:r>
              <a:rPr lang="en-US" sz="2400" dirty="0"/>
              <a:t> camera is not moving instantly to new viewpoint, objects do not disappear and reappear in different places in the scene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  <p:pic>
        <p:nvPicPr>
          <p:cNvPr id="7" name="Picture 6" descr="fast_c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411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vs. tracking</a:t>
            </a:r>
          </a:p>
        </p:txBody>
      </p:sp>
      <p:pic>
        <p:nvPicPr>
          <p:cNvPr id="35843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848" name="TextBox 20"/>
          <p:cNvSpPr txBox="1">
            <a:spLocks noChangeArrowheads="1"/>
          </p:cNvSpPr>
          <p:nvPr/>
        </p:nvSpPr>
        <p:spPr bwMode="auto">
          <a:xfrm>
            <a:off x="8842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t=1</a:t>
            </a:r>
          </a:p>
        </p:txBody>
      </p:sp>
      <p:sp>
        <p:nvSpPr>
          <p:cNvPr id="35849" name="TextBox 21"/>
          <p:cNvSpPr txBox="1">
            <a:spLocks noChangeArrowheads="1"/>
          </p:cNvSpPr>
          <p:nvPr/>
        </p:nvSpPr>
        <p:spPr bwMode="auto">
          <a:xfrm>
            <a:off x="2819400" y="3830638"/>
            <a:ext cx="193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</a:t>
            </a:r>
          </a:p>
        </p:txBody>
      </p:sp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55578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t=20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7456488" y="3867150"/>
            <a:ext cx="1935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760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vs. tracking</a:t>
            </a:r>
          </a:p>
        </p:txBody>
      </p:sp>
      <p:pic>
        <p:nvPicPr>
          <p:cNvPr id="36867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620713" y="4524375"/>
            <a:ext cx="79676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Detection: We detect the object independently in each frame and can record its position over time, e.g., based on detection window coordinates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2438" y="6570619"/>
            <a:ext cx="2341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024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75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1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9751" y="34274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57552" y="36099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164" y="34051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1551" y="25146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564" y="34290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1" y="3897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6351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t+1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Tracking: prediction + correction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1926" y="464596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Belief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51" y="524544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867400"/>
            <a:ext cx="418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99"/>
                </a:solidFill>
              </a:rPr>
              <a:t>Corrected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36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1000125"/>
            <a:ext cx="8418513" cy="2895600"/>
            <a:chOff x="222" y="630"/>
            <a:chExt cx="5303" cy="1824"/>
          </a:xfrm>
        </p:grpSpPr>
        <p:pic>
          <p:nvPicPr>
            <p:cNvPr id="33804" name="Picture 4" descr="graph1-gnu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63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5" descr="graph2-gnu-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" y="65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25542" name="Picture 6" descr="graph3-gnu-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08425"/>
            <a:ext cx="39608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old belief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540375" y="14478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6553200" y="2743200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Belief: prediction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447800" y="4191000"/>
            <a:ext cx="1795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Corrected prediction</a:t>
            </a: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2208213" y="2562225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Belief: prediction</a:t>
            </a: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 rot="-4791268">
            <a:off x="280987" y="512921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Tracking: prediction + correction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19600" y="914400"/>
            <a:ext cx="4572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2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620000" y="54848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257801" y="56673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64413" y="54625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45720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6813" y="54864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955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6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t+1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00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0" grpId="0"/>
      <p:bldP spid="33801" grpId="0"/>
      <p:bldP spid="3380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320748" cy="563879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/>
              <a:t>: The actual state of the moving object </a:t>
            </a:r>
            <a:r>
              <a:rPr lang="en-US" sz="2800" dirty="0">
                <a:solidFill>
                  <a:srgbClr val="00B050"/>
                </a:solidFill>
              </a:rPr>
              <a:t>that we want to estimate but cannot observe</a:t>
            </a:r>
            <a:endParaRPr lang="en-US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/>
              <a:t>E.g. position</a:t>
            </a:r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/>
              <a:t>: Our actual measurement or observation of state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/>
              <a:t>, which can be very noisy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/>
              <a:t>At each time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/>
              <a:t>, the state changes to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/>
              <a:t> and we get a new observation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Our goal </a:t>
            </a:r>
            <a:r>
              <a:rPr lang="en-US" sz="2800" dirty="0"/>
              <a:t>is to recover the most likely state </a:t>
            </a:r>
            <a:r>
              <a:rPr lang="en-US" sz="2800" i="1" dirty="0" err="1"/>
              <a:t>X</a:t>
            </a:r>
            <a:r>
              <a:rPr lang="en-US" sz="2800" i="1" baseline="-25000" dirty="0" err="1"/>
              <a:t>t</a:t>
            </a:r>
            <a:r>
              <a:rPr lang="en-US" sz="2800" baseline="-25000" dirty="0"/>
              <a:t>  </a:t>
            </a:r>
            <a:r>
              <a:rPr lang="en-US" sz="2800" dirty="0"/>
              <a:t>given:</a:t>
            </a:r>
          </a:p>
          <a:p>
            <a:pPr lvl="1"/>
            <a:r>
              <a:rPr lang="en-US" sz="2400" dirty="0"/>
              <a:t>All observations so far, i.e. </a:t>
            </a:r>
            <a:r>
              <a:rPr lang="en-US" sz="2400" i="1" dirty="0"/>
              <a:t>y</a:t>
            </a:r>
            <a:r>
              <a:rPr lang="en-US" sz="2400" i="1" baseline="-25000" dirty="0"/>
              <a:t>1</a:t>
            </a:r>
            <a:r>
              <a:rPr lang="en-US" sz="2400" i="1" dirty="0"/>
              <a:t>, y</a:t>
            </a:r>
            <a:r>
              <a:rPr lang="en-US" sz="2400" i="1" baseline="-25000" dirty="0"/>
              <a:t>2</a:t>
            </a:r>
            <a:r>
              <a:rPr lang="en-US" sz="2400" i="1" dirty="0"/>
              <a:t>, …, </a:t>
            </a:r>
            <a:r>
              <a:rPr lang="en-US" sz="2400" i="1" dirty="0" err="1"/>
              <a:t>y</a:t>
            </a:r>
            <a:r>
              <a:rPr lang="en-US" sz="2400" i="1" baseline="-25000" dirty="0" err="1"/>
              <a:t>t</a:t>
            </a:r>
            <a:r>
              <a:rPr lang="en-US" sz="2400" i="1" dirty="0"/>
              <a:t> </a:t>
            </a:r>
          </a:p>
          <a:p>
            <a:pPr lvl="1"/>
            <a:r>
              <a:rPr lang="en-US" sz="2400" dirty="0"/>
              <a:t>Knowledge about dynamics of state transitions</a:t>
            </a: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73" y="1117600"/>
            <a:ext cx="3048000" cy="20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3478" y="6570618"/>
            <a:ext cx="3180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Amin </a:t>
            </a:r>
            <a:r>
              <a:rPr lang="en-US" sz="1100" dirty="0" err="1"/>
              <a:t>Sadeghi</a:t>
            </a:r>
            <a:r>
              <a:rPr lang="en-US" sz="1100" dirty="0"/>
              <a:t> and 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64707" y="3258455"/>
            <a:ext cx="3050787" cy="915979"/>
            <a:chOff x="1416680" y="5115100"/>
            <a:chExt cx="5205944" cy="1563050"/>
          </a:xfrm>
        </p:grpSpPr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2362200" y="5246688"/>
              <a:ext cx="500063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355845" y="5275263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X</a:t>
              </a:r>
              <a:r>
                <a:rPr lang="en-US" sz="1050" b="0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3271838" y="5246688"/>
              <a:ext cx="501650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277868" y="5275263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X</a:t>
              </a:r>
              <a:r>
                <a:rPr lang="en-US" sz="1050" b="0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862263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2589213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2362200" y="6157913"/>
              <a:ext cx="500063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2343462" y="6186488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Y</a:t>
              </a:r>
              <a:r>
                <a:rPr lang="en-US" sz="1050" b="0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3500438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3271838" y="6157913"/>
              <a:ext cx="501650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3253100" y="6186488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>
                  <a:solidFill>
                    <a:prstClr val="black"/>
                  </a:solidFill>
                </a:rPr>
                <a:t>Y</a:t>
              </a:r>
              <a:r>
                <a:rPr lang="en-US" sz="1050" b="0" baseline="-25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773488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5697538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6107113" y="5246688"/>
              <a:ext cx="501650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6100757" y="5275263"/>
              <a:ext cx="5202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 err="1">
                  <a:solidFill>
                    <a:prstClr val="black"/>
                  </a:solidFill>
                </a:rPr>
                <a:t>X</a:t>
              </a:r>
              <a:r>
                <a:rPr lang="en-US" sz="1050" b="0" i="1" baseline="-25000" dirty="0" err="1">
                  <a:solidFill>
                    <a:prstClr val="black"/>
                  </a:solidFill>
                </a:rPr>
                <a:t>t</a:t>
              </a:r>
              <a:endParaRPr lang="en-US" sz="1050" b="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6335713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6107113" y="6157913"/>
              <a:ext cx="501650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102348" y="6186488"/>
              <a:ext cx="5202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 err="1">
                  <a:solidFill>
                    <a:prstClr val="black"/>
                  </a:solidFill>
                </a:rPr>
                <a:t>Y</a:t>
              </a:r>
              <a:r>
                <a:rPr lang="en-US" sz="1050" b="0" i="1" baseline="-25000" dirty="0" err="1">
                  <a:solidFill>
                    <a:prstClr val="black"/>
                  </a:solidFill>
                </a:rPr>
                <a:t>t</a:t>
              </a:r>
              <a:endParaRPr lang="en-US" sz="1050" b="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4170363" y="5115100"/>
              <a:ext cx="621484" cy="52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4783138" y="5484813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5192713" y="5257800"/>
              <a:ext cx="501650" cy="5000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5139372" y="5286376"/>
              <a:ext cx="665250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X</a:t>
              </a:r>
              <a:r>
                <a:rPr lang="en-US" sz="1050" b="0" i="1" baseline="-25000" dirty="0">
                  <a:solidFill>
                    <a:prstClr val="black"/>
                  </a:solidFill>
                </a:rPr>
                <a:t>t-1</a:t>
              </a: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5421313" y="5757863"/>
              <a:ext cx="0" cy="41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5192713" y="6169025"/>
              <a:ext cx="501650" cy="50006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5126989" y="6197600"/>
              <a:ext cx="665250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Y</a:t>
              </a:r>
              <a:r>
                <a:rPr lang="en-US" sz="1050" b="0" i="1" baseline="-25000" dirty="0">
                  <a:solidFill>
                    <a:prstClr val="black"/>
                  </a:solidFill>
                </a:rPr>
                <a:t>t-1</a:t>
              </a:r>
            </a:p>
          </p:txBody>
        </p:sp>
        <p:sp>
          <p:nvSpPr>
            <p:cNvPr id="33" name="Oval 10"/>
            <p:cNvSpPr>
              <a:spLocks noChangeArrowheads="1"/>
            </p:cNvSpPr>
            <p:nvPr/>
          </p:nvSpPr>
          <p:spPr bwMode="auto">
            <a:xfrm>
              <a:off x="1447800" y="5266863"/>
              <a:ext cx="500063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1947863" y="5493875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>
              <a:off x="1674813" y="5766925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Oval 16"/>
            <p:cNvSpPr>
              <a:spLocks noChangeArrowheads="1"/>
            </p:cNvSpPr>
            <p:nvPr/>
          </p:nvSpPr>
          <p:spPr bwMode="auto">
            <a:xfrm>
              <a:off x="1447800" y="6178088"/>
              <a:ext cx="500063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1416680" y="6206663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Y</a:t>
              </a:r>
              <a:r>
                <a:rPr lang="en-US" sz="1050" b="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1428107" y="5310520"/>
              <a:ext cx="566776" cy="4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i="1" dirty="0">
                  <a:solidFill>
                    <a:prstClr val="black"/>
                  </a:solidFill>
                </a:rPr>
                <a:t>X</a:t>
              </a:r>
              <a:r>
                <a:rPr lang="en-US" sz="1050" b="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6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/>
              <a:t>Prediction:</a:t>
            </a:r>
            <a:r>
              <a:rPr lang="en-US" dirty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895350" lvl="1" indent="-495300"/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895350" lvl="1" indent="-495300"/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4" imgW="1675673" imgH="253890" progId="Equation.3">
                  <p:embed/>
                </p:oleObj>
              </mc:Choice>
              <mc:Fallback>
                <p:oleObj name="Equation" r:id="rId4" imgW="1675673" imgH="25389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45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/>
              <a:t>Prediction:</a:t>
            </a:r>
            <a:r>
              <a:rPr lang="en-US" dirty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/>
            <a:endParaRPr lang="en-US" dirty="0"/>
          </a:p>
          <a:p>
            <a:pPr marL="495300" indent="-495300">
              <a:buFontTx/>
              <a:buChar char="•"/>
            </a:pPr>
            <a:r>
              <a:rPr lang="en-US" b="1" dirty="0"/>
              <a:t>Correction: </a:t>
            </a:r>
            <a:r>
              <a:rPr lang="en-US" dirty="0"/>
              <a:t>Compute an updated estimate of the state from prediction and measurements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Equation" r:id="rId6" imgW="2120900" imgH="254000" progId="Equation.3">
                  <p:embed/>
                </p:oleObj>
              </mc:Choice>
              <mc:Fallback>
                <p:oleObj name="Equation" r:id="rId6" imgW="21209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76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models for</a:t>
            </a:r>
          </a:p>
          <a:p>
            <a:pPr marL="457200" lvl="1" indent="0">
              <a:buNone/>
            </a:pPr>
            <a:r>
              <a:rPr lang="en-US" dirty="0"/>
              <a:t>Likelihood of next state given current state (dynamics model):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Likelihood of observation given the state (observation or measurement model):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want to recover, for each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t: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129756" y="2242457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" name="Equation" r:id="rId3" imgW="698197" imgH="253890" progId="Equation.3">
                  <p:embed/>
                </p:oleObj>
              </mc:Choice>
              <mc:Fallback>
                <p:oleObj name="Equation" r:id="rId3" imgW="698197" imgH="25389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756" y="2242457"/>
                        <a:ext cx="151923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129756" y="4108269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2" name="Equation" r:id="rId5" imgW="558558" imgH="253890" progId="Equation.3">
                  <p:embed/>
                </p:oleObj>
              </mc:Choice>
              <mc:Fallback>
                <p:oleObj name="Equation" r:id="rId5" imgW="558558" imgH="25389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756" y="4108269"/>
                        <a:ext cx="1239837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291943" y="5199019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3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943" y="5199019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038403" y="1031778"/>
            <a:ext cx="347858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Details in hidden slides that follow</a:t>
            </a:r>
          </a:p>
        </p:txBody>
      </p:sp>
    </p:spTree>
    <p:extLst>
      <p:ext uri="{BB962C8B-B14F-4D97-AF65-F5344CB8AC3E}">
        <p14:creationId xmlns:p14="http://schemas.microsoft.com/office/powerpoint/2010/main" val="2902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slide deck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2086"/>
          </a:xfrm>
        </p:spPr>
        <p:txBody>
          <a:bodyPr>
            <a:normAutofit/>
          </a:bodyPr>
          <a:lstStyle/>
          <a:p>
            <a:r>
              <a:rPr lang="en-US" dirty="0"/>
              <a:t>Tracking how an object moves</a:t>
            </a:r>
          </a:p>
          <a:p>
            <a:r>
              <a:rPr lang="en-US" dirty="0"/>
              <a:t>Estimating human pose</a:t>
            </a:r>
          </a:p>
          <a:p>
            <a:r>
              <a:rPr lang="en-US" dirty="0"/>
              <a:t>Recognizing human actions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052" y="1600200"/>
            <a:ext cx="8481391" cy="59966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</a:pPr>
            <a:r>
              <a:rPr lang="en-US" dirty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The predicted/corrected state distributions are Gaussian</a:t>
            </a:r>
          </a:p>
          <a:p>
            <a:pPr lvl="1"/>
            <a:r>
              <a:rPr lang="en-US" dirty="0"/>
              <a:t>You only need to maintain the mean and covariance</a:t>
            </a:r>
          </a:p>
          <a:p>
            <a:pPr lvl="1"/>
            <a:r>
              <a:rPr lang="en-US" dirty="0"/>
              <a:t>The calculations are easy</a:t>
            </a:r>
          </a:p>
          <a:p>
            <a:pPr>
              <a:buFontTx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835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/>
              <a:t>Notation: Normal distribution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686800" cy="4525962"/>
          </a:xfrm>
        </p:spPr>
        <p:txBody>
          <a:bodyPr/>
          <a:lstStyle/>
          <a:p>
            <a:r>
              <a:rPr lang="en-US" sz="2800" dirty="0"/>
              <a:t>Random variable with Gaussian probability distribution that has the mean vector </a:t>
            </a:r>
            <a:r>
              <a:rPr lang="el-GR" sz="2800" b="1" dirty="0">
                <a:cs typeface="Arial" pitchFamily="34" charset="0"/>
              </a:rPr>
              <a:t>μ</a:t>
            </a:r>
            <a:r>
              <a:rPr lang="en-US" sz="2800" dirty="0">
                <a:cs typeface="Arial" pitchFamily="34" charset="0"/>
              </a:rPr>
              <a:t> and covariance matrix </a:t>
            </a:r>
            <a:r>
              <a:rPr lang="el-GR" sz="2800" b="1" dirty="0">
                <a:cs typeface="Arial" pitchFamily="34" charset="0"/>
              </a:rPr>
              <a:t>Σ</a:t>
            </a:r>
            <a:r>
              <a:rPr lang="en-US" sz="2800" dirty="0">
                <a:cs typeface="Arial" pitchFamily="34" charset="0"/>
              </a:rPr>
              <a:t>.</a:t>
            </a:r>
          </a:p>
          <a:p>
            <a:r>
              <a:rPr lang="en-US" sz="2800" b="1" dirty="0">
                <a:cs typeface="Arial" pitchFamily="34" charset="0"/>
              </a:rPr>
              <a:t>x</a:t>
            </a:r>
            <a:r>
              <a:rPr lang="en-US" sz="2800" dirty="0">
                <a:cs typeface="Arial" pitchFamily="34" charset="0"/>
              </a:rPr>
              <a:t> and </a:t>
            </a:r>
            <a:r>
              <a:rPr lang="el-GR" sz="2800" b="1" dirty="0">
                <a:cs typeface="Arial" pitchFamily="34" charset="0"/>
              </a:rPr>
              <a:t>μ</a:t>
            </a:r>
            <a:r>
              <a:rPr lang="en-US" sz="2800" dirty="0">
                <a:cs typeface="Arial" pitchFamily="34" charset="0"/>
              </a:rPr>
              <a:t> are </a:t>
            </a:r>
            <a:r>
              <a:rPr lang="en-US" sz="2800" i="1" dirty="0">
                <a:cs typeface="Arial" pitchFamily="34" charset="0"/>
              </a:rPr>
              <a:t>d</a:t>
            </a:r>
            <a:r>
              <a:rPr lang="en-US" sz="2800" dirty="0">
                <a:cs typeface="Arial" pitchFamily="34" charset="0"/>
              </a:rPr>
              <a:t>-dimensional, </a:t>
            </a:r>
            <a:r>
              <a:rPr lang="el-GR" sz="2800" b="1" dirty="0">
                <a:cs typeface="Arial" pitchFamily="34" charset="0"/>
              </a:rPr>
              <a:t>Σ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dirty="0">
                <a:cs typeface="Arial" pitchFamily="34" charset="0"/>
              </a:rPr>
              <a:t>is </a:t>
            </a:r>
            <a:r>
              <a:rPr lang="en-US" sz="2800" i="1" dirty="0">
                <a:cs typeface="Arial" pitchFamily="34" charset="0"/>
              </a:rPr>
              <a:t>d</a:t>
            </a:r>
            <a:r>
              <a:rPr lang="en-US" sz="2800" dirty="0">
                <a:cs typeface="Arial" pitchFamily="34" charset="0"/>
              </a:rPr>
              <a:t> x </a:t>
            </a:r>
            <a:r>
              <a:rPr lang="en-US" sz="2800" i="1" dirty="0">
                <a:cs typeface="Arial" pitchFamily="34" charset="0"/>
              </a:rPr>
              <a:t>d</a:t>
            </a:r>
            <a:r>
              <a:rPr lang="en-US" sz="2800" dirty="0">
                <a:cs typeface="Arial" pitchFamily="34" charset="0"/>
              </a:rPr>
              <a:t>.</a:t>
            </a:r>
            <a:endParaRPr lang="el-GR" sz="2800" dirty="0">
              <a:cs typeface="Arial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311525" y="1219200"/>
          <a:ext cx="22526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4" imgW="761760" imgH="203040" progId="Equation.3">
                  <p:embed/>
                </p:oleObj>
              </mc:Choice>
              <mc:Fallback>
                <p:oleObj name="Equation" r:id="rId4" imgW="761760" imgH="20304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1219200"/>
                        <a:ext cx="22526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1606729" y="4001589"/>
            <a:ext cx="2578100" cy="2009775"/>
            <a:chOff x="1828800" y="3962400"/>
            <a:chExt cx="2578100" cy="20097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48297" r="9839" b="14713"/>
            <a:stretch>
              <a:fillRect/>
            </a:stretch>
          </p:blipFill>
          <p:spPr bwMode="auto">
            <a:xfrm>
              <a:off x="1828800" y="4278313"/>
              <a:ext cx="1944688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160713" y="4306888"/>
              <a:ext cx="1246187" cy="917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476500" y="3962400"/>
              <a:ext cx="900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</a:rPr>
                <a:t>d</a:t>
              </a:r>
              <a:r>
                <a:rPr lang="en-US" dirty="0">
                  <a:solidFill>
                    <a:srgbClr val="000000"/>
                  </a:solidFill>
                </a:rPr>
                <a:t>=2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169496" y="3962400"/>
            <a:ext cx="4804685" cy="2447925"/>
            <a:chOff x="4600575" y="3962400"/>
            <a:chExt cx="4804685" cy="2447925"/>
          </a:xfrm>
        </p:grpSpPr>
        <p:pic>
          <p:nvPicPr>
            <p:cNvPr id="3154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7597" t="10365" r="6201"/>
            <a:stretch>
              <a:fillRect/>
            </a:stretch>
          </p:blipFill>
          <p:spPr bwMode="auto">
            <a:xfrm>
              <a:off x="4600575" y="4227513"/>
              <a:ext cx="2449513" cy="218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464175" y="3962400"/>
              <a:ext cx="1368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399" y="4343400"/>
              <a:ext cx="23948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If x is 1-d, we just have one </a:t>
              </a:r>
              <a:r>
                <a:rPr lang="el-GR" sz="2400" b="1" dirty="0">
                  <a:solidFill>
                    <a:srgbClr val="000000"/>
                  </a:solidFill>
                  <a:cs typeface="Arial" pitchFamily="34" charset="0"/>
                </a:rPr>
                <a:t>Σ</a:t>
              </a:r>
              <a:r>
                <a:rPr lang="en-US" sz="2400" dirty="0">
                  <a:solidFill>
                    <a:srgbClr val="000000"/>
                  </a:solidFill>
                </a:rPr>
                <a:t> parameter </a:t>
              </a:r>
              <a:r>
                <a:rPr lang="en-US" sz="2400" dirty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dirty="0">
                  <a:solidFill>
                    <a:srgbClr val="000000"/>
                  </a:solidFill>
                </a:rPr>
                <a:t>the variance: </a:t>
              </a:r>
              <a:r>
                <a:rPr lang="el-GR" sz="2400" dirty="0">
                  <a:solidFill>
                    <a:srgbClr val="000000"/>
                  </a:solidFill>
                </a:rPr>
                <a:t>σ</a:t>
              </a:r>
              <a:r>
                <a:rPr lang="en-US" sz="2400" baseline="30000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07463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dirty="0"/>
              <a:t>Dynamics and observation models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600" b="1" dirty="0"/>
              <a:t>Dynamics</a:t>
            </a:r>
            <a:r>
              <a:rPr lang="en-US" sz="2600" dirty="0"/>
              <a:t> model (represents evolution of state over time)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b="1" dirty="0"/>
              <a:t>Observation</a:t>
            </a:r>
            <a:r>
              <a:rPr lang="en-US" sz="2600" dirty="0"/>
              <a:t> or </a:t>
            </a:r>
            <a:r>
              <a:rPr lang="en-US" sz="2600" b="1" dirty="0"/>
              <a:t>measurement</a:t>
            </a:r>
            <a:r>
              <a:rPr lang="en-US" sz="2600" dirty="0"/>
              <a:t> model (at every time step we get a noisy measurement of the state) </a:t>
            </a:r>
          </a:p>
        </p:txBody>
      </p:sp>
      <p:graphicFrame>
        <p:nvGraphicFramePr>
          <p:cNvPr id="299010" name="Object 2"/>
          <p:cNvGraphicFramePr>
            <a:graphicFrameLocks noChangeAspect="1"/>
          </p:cNvGraphicFramePr>
          <p:nvPr/>
        </p:nvGraphicFramePr>
        <p:xfrm>
          <a:off x="883874" y="1760673"/>
          <a:ext cx="60245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2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874" y="1760673"/>
                        <a:ext cx="602456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41909"/>
              </p:ext>
            </p:extLst>
          </p:nvPr>
        </p:nvGraphicFramePr>
        <p:xfrm>
          <a:off x="865188" y="4189413"/>
          <a:ext cx="55943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3" name="Equation" r:id="rId5" imgW="1803240" imgH="228600" progId="Equation.3">
                  <p:embed/>
                </p:oleObj>
              </mc:Choice>
              <mc:Fallback>
                <p:oleObj name="Equation" r:id="rId5" imgW="18032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4189413"/>
                        <a:ext cx="55943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187337" y="1672044"/>
            <a:ext cx="3722914" cy="80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7223" y="4167050"/>
            <a:ext cx="3722914" cy="80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832" y="5473337"/>
            <a:ext cx="79530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This is how these models are defined in the </a:t>
            </a:r>
            <a:r>
              <a:rPr lang="en-US" sz="2600" b="1" dirty="0" err="1"/>
              <a:t>Kalman</a:t>
            </a:r>
            <a:r>
              <a:rPr lang="en-US" sz="2600" b="1" dirty="0"/>
              <a:t> filter.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6100352" y="6596390"/>
            <a:ext cx="304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Kristen </a:t>
            </a:r>
            <a:r>
              <a:rPr lang="en-US" sz="1100" dirty="0" err="1"/>
              <a:t>Grauman</a:t>
            </a:r>
            <a:r>
              <a:rPr lang="en-US" sz="1100" dirty="0"/>
              <a:t>, Simon Prince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Example: Constant velocity (1D points)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9494" t="54239" r="29120" b="1759"/>
          <a:stretch>
            <a:fillRect/>
          </a:stretch>
        </p:blipFill>
        <p:spPr bwMode="auto">
          <a:xfrm>
            <a:off x="2490787" y="188595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5556250" y="4541838"/>
            <a:ext cx="936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2913" y="5043488"/>
            <a:ext cx="1081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19400" y="2057400"/>
            <a:ext cx="22685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252787" y="22733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measurements</a:t>
            </a: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792537" y="2597150"/>
            <a:ext cx="2508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584700" y="36782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states</a:t>
            </a: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4332287" y="3533775"/>
            <a:ext cx="2873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5257800"/>
            <a:ext cx="1676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2819400" y="5226844"/>
            <a:ext cx="14335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63834" y="2397324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3200" y="304800"/>
            <a:ext cx="2362200" cy="152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0267" y="1752600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844461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0.225 4.277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2954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State vector: position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and velocity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Measurement is position only</a:t>
            </a: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4038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>Example: Constant velocity (1D points)</a:t>
            </a: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3289300" y="2027238"/>
          <a:ext cx="29813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4" imgW="1371600" imgH="457200" progId="Equation.3">
                  <p:embed/>
                </p:oleObj>
              </mc:Choice>
              <mc:Fallback>
                <p:oleObj name="Equation" r:id="rId4" imgW="1371600" imgH="457200" progId="Equation.3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2027238"/>
                        <a:ext cx="2981325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38" name="Object 6"/>
          <p:cNvGraphicFramePr>
            <a:graphicFrameLocks noChangeAspect="1"/>
          </p:cNvGraphicFramePr>
          <p:nvPr/>
        </p:nvGraphicFramePr>
        <p:xfrm>
          <a:off x="1449388" y="2019300"/>
          <a:ext cx="13335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6" imgW="596900" imgH="482600" progId="Equation.3">
                  <p:embed/>
                </p:oleObj>
              </mc:Choice>
              <mc:Fallback>
                <p:oleObj name="Equation" r:id="rId6" imgW="596900" imgH="482600" progId="Equation.3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388" y="2019300"/>
                        <a:ext cx="13335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0" name="Object 8"/>
          <p:cNvGraphicFramePr>
            <a:graphicFrameLocks noChangeAspect="1"/>
          </p:cNvGraphicFramePr>
          <p:nvPr/>
        </p:nvGraphicFramePr>
        <p:xfrm>
          <a:off x="1565275" y="3065463"/>
          <a:ext cx="5657850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" name="Equation" r:id="rId8" imgW="2603500" imgH="482600" progId="Equation.3">
                  <p:embed/>
                </p:oleObj>
              </mc:Choice>
              <mc:Fallback>
                <p:oleObj name="Equation" r:id="rId8" imgW="2603500" imgH="482600" progId="Equation.3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3065463"/>
                        <a:ext cx="5657850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4" name="Object 12"/>
          <p:cNvGraphicFramePr>
            <a:graphicFrameLocks noChangeAspect="1"/>
          </p:cNvGraphicFramePr>
          <p:nvPr/>
        </p:nvGraphicFramePr>
        <p:xfrm>
          <a:off x="1603375" y="5022850"/>
          <a:ext cx="5048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" name="Equation" r:id="rId10" imgW="2260600" imgH="482600" progId="Equation.3">
                  <p:embed/>
                </p:oleObj>
              </mc:Choice>
              <mc:Fallback>
                <p:oleObj name="Equation" r:id="rId10" imgW="2260600" imgH="482600" progId="Equation.3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5022850"/>
                        <a:ext cx="50482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146425" y="2514600"/>
            <a:ext cx="685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8425" y="2057400"/>
            <a:ext cx="2362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08425" y="2514600"/>
            <a:ext cx="990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2181497" y="3265714"/>
            <a:ext cx="1854926" cy="613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29395" y="5220789"/>
            <a:ext cx="1715588" cy="613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3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Prediction: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5156809" y="857806"/>
            <a:ext cx="347858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Details in hidden slides that follow</a:t>
            </a:r>
          </a:p>
        </p:txBody>
      </p:sp>
    </p:spTree>
    <p:extLst>
      <p:ext uri="{BB962C8B-B14F-4D97-AF65-F5344CB8AC3E}">
        <p14:creationId xmlns:p14="http://schemas.microsoft.com/office/powerpoint/2010/main" val="3733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Only the immediate past matters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4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Kristen </a:t>
            </a:r>
            <a:r>
              <a:rPr lang="en-US" sz="1100" dirty="0" err="1">
                <a:solidFill>
                  <a:prstClr val="black"/>
                </a:solidFill>
              </a:rPr>
              <a:t>Grauman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1489166"/>
            <a:ext cx="1894114" cy="108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Only the immediate past matters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4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5603966" y="3931920"/>
            <a:ext cx="1933303" cy="130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Only the immediate past matters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7800" y="5115100"/>
            <a:ext cx="5160963" cy="1563050"/>
            <a:chOff x="1447800" y="5115100"/>
            <a:chExt cx="5160963" cy="1563050"/>
          </a:xfrm>
        </p:grpSpPr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2362200" y="5246688"/>
              <a:ext cx="500063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2417763" y="5275263"/>
              <a:ext cx="4206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 dirty="0">
                  <a:solidFill>
                    <a:prstClr val="black"/>
                  </a:solidFill>
                </a:rPr>
                <a:t>X</a:t>
              </a:r>
              <a:r>
                <a:rPr lang="en-US" sz="1800" b="0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271838" y="5246688"/>
              <a:ext cx="501650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3327400" y="5275263"/>
              <a:ext cx="4206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X</a:t>
              </a:r>
              <a:r>
                <a:rPr lang="en-US" sz="1800" b="0" baseline="-25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>
              <a:off x="2862263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>
              <a:off x="2589213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2362200" y="6157913"/>
              <a:ext cx="500063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1" name="Text Box 17"/>
            <p:cNvSpPr txBox="1">
              <a:spLocks noChangeArrowheads="1"/>
            </p:cNvSpPr>
            <p:nvPr/>
          </p:nvSpPr>
          <p:spPr bwMode="auto">
            <a:xfrm>
              <a:off x="2417763" y="6186488"/>
              <a:ext cx="4206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Y</a:t>
              </a:r>
              <a:r>
                <a:rPr lang="en-US" sz="1800" b="0" baseline="-25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6162" name="Line 18"/>
            <p:cNvSpPr>
              <a:spLocks noChangeShapeType="1"/>
            </p:cNvSpPr>
            <p:nvPr/>
          </p:nvSpPr>
          <p:spPr bwMode="auto">
            <a:xfrm>
              <a:off x="3500438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3271838" y="6157913"/>
              <a:ext cx="501650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4" name="Text Box 20"/>
            <p:cNvSpPr txBox="1">
              <a:spLocks noChangeArrowheads="1"/>
            </p:cNvSpPr>
            <p:nvPr/>
          </p:nvSpPr>
          <p:spPr bwMode="auto">
            <a:xfrm>
              <a:off x="3327400" y="6186488"/>
              <a:ext cx="4206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Y</a:t>
              </a:r>
              <a:r>
                <a:rPr lang="en-US" sz="1800" b="0" baseline="-25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6165" name="Line 21"/>
            <p:cNvSpPr>
              <a:spLocks noChangeShapeType="1"/>
            </p:cNvSpPr>
            <p:nvPr/>
          </p:nvSpPr>
          <p:spPr bwMode="auto">
            <a:xfrm>
              <a:off x="3773488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6" name="Line 22"/>
            <p:cNvSpPr>
              <a:spLocks noChangeShapeType="1"/>
            </p:cNvSpPr>
            <p:nvPr/>
          </p:nvSpPr>
          <p:spPr bwMode="auto">
            <a:xfrm>
              <a:off x="5697538" y="5473700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6107113" y="5246688"/>
              <a:ext cx="501650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68" name="Text Box 24"/>
            <p:cNvSpPr txBox="1">
              <a:spLocks noChangeArrowheads="1"/>
            </p:cNvSpPr>
            <p:nvPr/>
          </p:nvSpPr>
          <p:spPr bwMode="auto">
            <a:xfrm>
              <a:off x="6162675" y="5275263"/>
              <a:ext cx="37941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X</a:t>
              </a:r>
              <a:r>
                <a:rPr lang="en-US" sz="1800" b="0" i="1" baseline="-25000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6169" name="Line 25"/>
            <p:cNvSpPr>
              <a:spLocks noChangeShapeType="1"/>
            </p:cNvSpPr>
            <p:nvPr/>
          </p:nvSpPr>
          <p:spPr bwMode="auto">
            <a:xfrm>
              <a:off x="6335713" y="5746750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6107113" y="6157913"/>
              <a:ext cx="501650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1" name="Text Box 27"/>
            <p:cNvSpPr txBox="1">
              <a:spLocks noChangeArrowheads="1"/>
            </p:cNvSpPr>
            <p:nvPr/>
          </p:nvSpPr>
          <p:spPr bwMode="auto">
            <a:xfrm>
              <a:off x="6164263" y="6186488"/>
              <a:ext cx="3794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Y</a:t>
              </a:r>
              <a:r>
                <a:rPr lang="en-US" sz="1800" b="0" i="1" baseline="-25000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6172" name="Text Box 28"/>
            <p:cNvSpPr txBox="1">
              <a:spLocks noChangeArrowheads="1"/>
            </p:cNvSpPr>
            <p:nvPr/>
          </p:nvSpPr>
          <p:spPr bwMode="auto">
            <a:xfrm>
              <a:off x="4170363" y="5115100"/>
              <a:ext cx="5397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6173" name="Line 22"/>
            <p:cNvSpPr>
              <a:spLocks noChangeShapeType="1"/>
            </p:cNvSpPr>
            <p:nvPr/>
          </p:nvSpPr>
          <p:spPr bwMode="auto">
            <a:xfrm>
              <a:off x="4783138" y="5484813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4" name="Oval 23"/>
            <p:cNvSpPr>
              <a:spLocks noChangeArrowheads="1"/>
            </p:cNvSpPr>
            <p:nvPr/>
          </p:nvSpPr>
          <p:spPr bwMode="auto">
            <a:xfrm>
              <a:off x="5192713" y="5257800"/>
              <a:ext cx="501650" cy="5000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5" name="Text Box 24"/>
            <p:cNvSpPr txBox="1">
              <a:spLocks noChangeArrowheads="1"/>
            </p:cNvSpPr>
            <p:nvPr/>
          </p:nvSpPr>
          <p:spPr bwMode="auto">
            <a:xfrm>
              <a:off x="5164138" y="5286375"/>
              <a:ext cx="517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X</a:t>
              </a:r>
              <a:r>
                <a:rPr lang="en-US" sz="1800" b="0" i="1" baseline="-25000">
                  <a:solidFill>
                    <a:prstClr val="black"/>
                  </a:solidFill>
                </a:rPr>
                <a:t>t-1</a:t>
              </a:r>
            </a:p>
          </p:txBody>
        </p:sp>
        <p:sp>
          <p:nvSpPr>
            <p:cNvPr id="6176" name="Line 25"/>
            <p:cNvSpPr>
              <a:spLocks noChangeShapeType="1"/>
            </p:cNvSpPr>
            <p:nvPr/>
          </p:nvSpPr>
          <p:spPr bwMode="auto">
            <a:xfrm>
              <a:off x="5421313" y="5757863"/>
              <a:ext cx="0" cy="41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7" name="Oval 26"/>
            <p:cNvSpPr>
              <a:spLocks noChangeArrowheads="1"/>
            </p:cNvSpPr>
            <p:nvPr/>
          </p:nvSpPr>
          <p:spPr bwMode="auto">
            <a:xfrm>
              <a:off x="5192713" y="6169025"/>
              <a:ext cx="501650" cy="50006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78" name="Text Box 27"/>
            <p:cNvSpPr txBox="1">
              <a:spLocks noChangeArrowheads="1"/>
            </p:cNvSpPr>
            <p:nvPr/>
          </p:nvSpPr>
          <p:spPr bwMode="auto">
            <a:xfrm>
              <a:off x="5164138" y="6197600"/>
              <a:ext cx="517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>
                  <a:solidFill>
                    <a:prstClr val="black"/>
                  </a:solidFill>
                </a:rPr>
                <a:t>Y</a:t>
              </a:r>
              <a:r>
                <a:rPr lang="en-US" sz="1800" b="0" i="1" baseline="-25000">
                  <a:solidFill>
                    <a:prstClr val="black"/>
                  </a:solidFill>
                </a:rPr>
                <a:t>t-1</a:t>
              </a:r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1447800" y="5266863"/>
              <a:ext cx="500063" cy="5000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947863" y="5493875"/>
              <a:ext cx="409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>
              <a:off x="1674813" y="5766925"/>
              <a:ext cx="0" cy="411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Oval 16"/>
            <p:cNvSpPr>
              <a:spLocks noChangeArrowheads="1"/>
            </p:cNvSpPr>
            <p:nvPr/>
          </p:nvSpPr>
          <p:spPr bwMode="auto">
            <a:xfrm>
              <a:off x="1447800" y="6178088"/>
              <a:ext cx="500063" cy="5000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1503363" y="6206663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 dirty="0">
                  <a:solidFill>
                    <a:prstClr val="black"/>
                  </a:solidFill>
                </a:rPr>
                <a:t>Y</a:t>
              </a:r>
              <a:r>
                <a:rPr lang="en-US" sz="1800" b="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auto">
            <a:xfrm>
              <a:off x="1527176" y="5310519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0" i="1" dirty="0">
                  <a:solidFill>
                    <a:prstClr val="black"/>
                  </a:solidFill>
                </a:rPr>
                <a:t>X</a:t>
              </a:r>
              <a:r>
                <a:rPr lang="en-US" sz="1800" b="0" baseline="-25000" dirty="0">
                  <a:solidFill>
                    <a:prstClr val="black"/>
                  </a:solidFill>
                </a:rPr>
                <a:t>0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511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Prediction involves representing</a:t>
            </a:r>
            <a:br>
              <a:rPr lang="en-US"/>
            </a:br>
            <a:r>
              <a:rPr lang="en-US"/>
              <a:t>given </a:t>
            </a:r>
            <a:br>
              <a:rPr lang="en-US"/>
            </a:br>
            <a:endParaRPr lang="en-US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6007" y="3250339"/>
          <a:ext cx="5205413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0" name="Equation" r:id="rId4" imgW="1879560" imgH="596880" progId="Equation.3">
                  <p:embed/>
                </p:oleObj>
              </mc:Choice>
              <mc:Fallback>
                <p:oleObj name="Equation" r:id="rId4" imgW="1879560" imgH="5968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07" y="3250339"/>
                        <a:ext cx="5205413" cy="165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1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2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3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6609806" y="1005840"/>
            <a:ext cx="378823" cy="6270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6331" y="1484811"/>
            <a:ext cx="552995" cy="6270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29" name="Picture 29" descr="\Pr(A)=\sum_n \Pr(A\cap B_n)\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2421" y="4189593"/>
            <a:ext cx="1905000" cy="33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10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Motion: Why is it useful?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295400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09129" y="6596390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Derek </a:t>
            </a:r>
            <a:r>
              <a:rPr lang="en-US" sz="1100" dirty="0" err="1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06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Prediction involves representing</a:t>
            </a:r>
            <a:br>
              <a:rPr lang="en-US"/>
            </a:br>
            <a:r>
              <a:rPr lang="en-US"/>
              <a:t>given </a:t>
            </a:r>
            <a:br>
              <a:rPr lang="en-US"/>
            </a:br>
            <a:endParaRPr lang="en-US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6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7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279027" y="5195388"/>
          <a:ext cx="1485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0" name="Equation" r:id="rId11" imgW="1485720" imgH="203040" progId="Equation.3">
                  <p:embed/>
                </p:oleObj>
              </mc:Choice>
              <mc:Fallback>
                <p:oleObj name="Equation" r:id="rId11" imgW="1485720" imgH="2030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027" y="5195388"/>
                        <a:ext cx="1485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909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Prediction involves representing</a:t>
            </a:r>
            <a:br>
              <a:rPr lang="en-US"/>
            </a:br>
            <a:r>
              <a:rPr lang="en-US"/>
              <a:t>given </a:t>
            </a:r>
            <a:br>
              <a:rPr lang="en-US"/>
            </a:br>
            <a:endParaRPr lang="en-US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8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9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8691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0000"/>
                </a:solidFill>
              </a:rPr>
              <a:t>Independence assumption (only immediate past state matters)</a:t>
            </a:r>
            <a:endParaRPr lang="en-US" b="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0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1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32320" y="6570618"/>
            <a:ext cx="20116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1149531" y="4062549"/>
            <a:ext cx="3801292" cy="888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5177" y="4959533"/>
            <a:ext cx="1950720" cy="788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5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Prediction involves representing</a:t>
            </a:r>
            <a:br>
              <a:rPr lang="en-US"/>
            </a:br>
            <a:r>
              <a:rPr lang="en-US"/>
              <a:t>given </a:t>
            </a:r>
            <a:br>
              <a:rPr lang="en-US"/>
            </a:br>
            <a:endParaRPr lang="en-US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2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3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669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Correction involves computing</a:t>
            </a:r>
            <a:br>
              <a:rPr lang="en-US"/>
            </a:br>
            <a:r>
              <a:rPr lang="en-US"/>
              <a:t>given predicted value </a:t>
            </a:r>
            <a:br>
              <a:rPr lang="en-US"/>
            </a:br>
            <a:endParaRPr lang="en-US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" name="Equation" r:id="rId4" imgW="952087" imgH="253890" progId="Equation.3">
                  <p:embed/>
                </p:oleObj>
              </mc:Choice>
              <mc:Fallback>
                <p:oleObj name="Equation" r:id="rId4" imgW="952087" imgH="25389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586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Correction involves computing</a:t>
            </a:r>
            <a:br>
              <a:rPr lang="en-US"/>
            </a:br>
            <a:r>
              <a:rPr lang="en-US"/>
              <a:t>given predicted value </a:t>
            </a:r>
            <a:br>
              <a:rPr lang="en-US"/>
            </a:br>
            <a:endParaRPr lang="en-US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8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9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133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Correction involves computing</a:t>
            </a:r>
            <a:br>
              <a:rPr lang="en-US"/>
            </a:br>
            <a:r>
              <a:rPr lang="en-US"/>
              <a:t>given predicted value </a:t>
            </a:r>
            <a:br>
              <a:rPr lang="en-US"/>
            </a:br>
            <a:endParaRPr lang="en-US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26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27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28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29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Bayes’ Rule</a:t>
            </a:r>
          </a:p>
        </p:txBody>
      </p:sp>
      <p:pic>
        <p:nvPicPr>
          <p:cNvPr id="30747" name="Picture 27" descr="P(A|B) = \frac{P(B | A)\, P(A)}{P(B)}\cdot \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5037" y="4019641"/>
            <a:ext cx="2057400" cy="457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1580605" y="2076994"/>
            <a:ext cx="570923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72639" y="2660468"/>
            <a:ext cx="1141207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86804" y="2920444"/>
            <a:ext cx="45720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90886" y="3274550"/>
            <a:ext cx="45720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52524" y="2068030"/>
            <a:ext cx="39163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57829" y="3823190"/>
            <a:ext cx="4927600" cy="13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3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4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Correction involves computing</a:t>
            </a:r>
            <a:br>
              <a:rPr lang="en-US"/>
            </a:br>
            <a:r>
              <a:rPr lang="en-US"/>
              <a:t>given predicted value </a:t>
            </a:r>
            <a:br>
              <a:rPr lang="en-US"/>
            </a:br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57199" y="5343960"/>
            <a:ext cx="785343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directly depends 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6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7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1711234" y="2651760"/>
            <a:ext cx="3461657" cy="561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80755" y="3823062"/>
            <a:ext cx="1676400" cy="561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44057" y="5000170"/>
            <a:ext cx="4963886" cy="44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7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8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Correction involves computing</a:t>
            </a:r>
            <a:br>
              <a:rPr lang="en-US" dirty="0"/>
            </a:br>
            <a:r>
              <a:rPr lang="en-US" dirty="0"/>
              <a:t>given predicted value </a:t>
            </a:r>
            <a:br>
              <a:rPr lang="en-US" dirty="0"/>
            </a:br>
            <a:endParaRPr lang="en-US" dirty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9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0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1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67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Correction involves computing</a:t>
            </a:r>
            <a:br>
              <a:rPr lang="en-US"/>
            </a:br>
            <a:r>
              <a:rPr lang="en-US"/>
              <a:t>given predicted value </a:t>
            </a:r>
            <a:br>
              <a:rPr lang="en-US"/>
            </a:br>
            <a:endParaRPr lang="en-US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2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3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4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5" name="Equation" r:id="rId9" imgW="2552700" imgH="1397000" progId="Equation.3">
                  <p:embed/>
                </p:oleObj>
              </mc:Choice>
              <mc:Fallback>
                <p:oleObj name="Equation" r:id="rId9" imgW="2552700" imgH="139700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45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463118" cy="4525963"/>
          </a:xfrm>
        </p:spPr>
        <p:txBody>
          <a:bodyPr/>
          <a:lstStyle/>
          <a:p>
            <a:r>
              <a:rPr lang="en-US" dirty="0"/>
              <a:t>Prediction: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200" dirty="0"/>
              <a:t>Know corrected state from previous time step, and all measurements up to (excluding) the current one </a:t>
            </a:r>
            <a:r>
              <a:rPr lang="en-US" sz="2200" dirty="0">
                <a:sym typeface="Wingdings" pitchFamily="2" charset="2"/>
              </a:rPr>
              <a:t> </a:t>
            </a:r>
          </a:p>
          <a:p>
            <a:pPr>
              <a:buNone/>
            </a:pPr>
            <a:r>
              <a:rPr lang="en-US" sz="2200" dirty="0">
                <a:sym typeface="Wingdings" pitchFamily="2" charset="2"/>
              </a:rPr>
              <a:t>	</a:t>
            </a:r>
            <a:r>
              <a:rPr lang="en-US" sz="2200" dirty="0"/>
              <a:t>Predict distribution over next state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Correction:</a:t>
            </a:r>
          </a:p>
          <a:p>
            <a:pPr lvl="1">
              <a:buNone/>
            </a:pPr>
            <a:r>
              <a:rPr lang="en-US" sz="2200" dirty="0"/>
              <a:t>Know prediction of state, and next measurement </a:t>
            </a:r>
            <a:r>
              <a:rPr lang="en-US" sz="2200" dirty="0">
                <a:sym typeface="Wingdings" pitchFamily="2" charset="2"/>
              </a:rPr>
              <a:t></a:t>
            </a:r>
          </a:p>
          <a:p>
            <a:pPr lvl="1">
              <a:buNone/>
            </a:pPr>
            <a:r>
              <a:rPr lang="en-US" sz="2200" dirty="0"/>
              <a:t>Update distribution over current state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04010" y="2895599"/>
            <a:ext cx="779931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6776" y="5450540"/>
            <a:ext cx="483439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601198" y="2971799"/>
          <a:ext cx="3617806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Equation" r:id="rId5" imgW="1041120" imgH="253800" progId="Equation.3">
                  <p:embed/>
                </p:oleObj>
              </mc:Choice>
              <mc:Fallback>
                <p:oleObj name="Equation" r:id="rId5" imgW="1041120" imgH="25380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198" y="2971799"/>
                        <a:ext cx="3617806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601198" y="5450540"/>
          <a:ext cx="3265653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" name="Equation" r:id="rId7" imgW="939392" imgH="253890" progId="Equation.3">
                  <p:embed/>
                </p:oleObj>
              </mc:Choice>
              <mc:Fallback>
                <p:oleObj name="Equation" r:id="rId7" imgW="939392" imgH="25389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198" y="5450540"/>
                        <a:ext cx="3265653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157882" y="2209801"/>
            <a:ext cx="762000" cy="2819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flipH="1" flipV="1">
            <a:off x="228600" y="2133601"/>
            <a:ext cx="762000" cy="2743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409577" y="3064750"/>
            <a:ext cx="3305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70C0"/>
                </a:solidFill>
              </a:rPr>
              <a:t>Time advances: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70C0"/>
                </a:solidFill>
              </a:rPr>
              <a:t>t++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74636" y="3064750"/>
            <a:ext cx="2640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70C0"/>
                </a:solidFill>
              </a:rPr>
              <a:t>Receive measurement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Summary: Prediction and correction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292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Motion: Why is it useful?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 </a:t>
            </a:r>
          </a:p>
        </p:txBody>
      </p:sp>
      <p:pic>
        <p:nvPicPr>
          <p:cNvPr id="33797" name="Picture 7" descr="JoMovi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G. Johansson, “Visual Perception of Biological Motion and a Model For Its Analysis", </a:t>
            </a:r>
            <a:r>
              <a:rPr lang="fr-FR" sz="2000" i="1" dirty="0">
                <a:solidFill>
                  <a:prstClr val="black"/>
                </a:solidFill>
                <a:latin typeface="Arial" charset="0"/>
                <a:cs typeface="Arial" charset="0"/>
              </a:rPr>
              <a:t>Perception and </a:t>
            </a:r>
            <a:r>
              <a:rPr lang="fr-FR" sz="2000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Psychophysics</a:t>
            </a:r>
            <a:r>
              <a:rPr lang="fr-FR" sz="2000" i="1" dirty="0">
                <a:solidFill>
                  <a:prstClr val="black"/>
                </a:solidFill>
                <a:latin typeface="Arial" charset="0"/>
                <a:cs typeface="Arial" charset="0"/>
              </a:rPr>
              <a:t> 14, 201-211, 1973.</a:t>
            </a:r>
            <a:endParaRPr lang="en-US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9129" y="6596390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Derek </a:t>
            </a:r>
            <a:r>
              <a:rPr lang="en-US" sz="1100" dirty="0" err="1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266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estimates before and after measurements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Example w/ constant velocity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0" name="Rectangle 9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4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58915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estimates before and after measurements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Example w/ constant velocity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1" name="Rectangle 10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5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8104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estimates before and after measurements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Example w/ constant velocity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2" name="Rectangle 11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6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33712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estimates before and after measurements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Example w/ constant velocity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06905" y="3561347"/>
            <a:ext cx="4427621" cy="1671053"/>
          </a:xfrm>
          <a:custGeom>
            <a:avLst/>
            <a:gdLst>
              <a:gd name="connsiteX0" fmla="*/ 0 w 4427621"/>
              <a:gd name="connsiteY0" fmla="*/ 1652337 h 1671053"/>
              <a:gd name="connsiteX1" fmla="*/ 304800 w 4427621"/>
              <a:gd name="connsiteY1" fmla="*/ 1620253 h 1671053"/>
              <a:gd name="connsiteX2" fmla="*/ 529390 w 4427621"/>
              <a:gd name="connsiteY2" fmla="*/ 1347537 h 1671053"/>
              <a:gd name="connsiteX3" fmla="*/ 914400 w 4427621"/>
              <a:gd name="connsiteY3" fmla="*/ 1203158 h 1671053"/>
              <a:gd name="connsiteX4" fmla="*/ 994611 w 4427621"/>
              <a:gd name="connsiteY4" fmla="*/ 946485 h 1671053"/>
              <a:gd name="connsiteX5" fmla="*/ 1475874 w 4427621"/>
              <a:gd name="connsiteY5" fmla="*/ 593558 h 1671053"/>
              <a:gd name="connsiteX6" fmla="*/ 1780674 w 4427621"/>
              <a:gd name="connsiteY6" fmla="*/ 304800 h 1671053"/>
              <a:gd name="connsiteX7" fmla="*/ 1925053 w 4427621"/>
              <a:gd name="connsiteY7" fmla="*/ 288758 h 1671053"/>
              <a:gd name="connsiteX8" fmla="*/ 2085474 w 4427621"/>
              <a:gd name="connsiteY8" fmla="*/ 385011 h 1671053"/>
              <a:gd name="connsiteX9" fmla="*/ 2550695 w 4427621"/>
              <a:gd name="connsiteY9" fmla="*/ 385011 h 1671053"/>
              <a:gd name="connsiteX10" fmla="*/ 2662990 w 4427621"/>
              <a:gd name="connsiteY10" fmla="*/ 320842 h 1671053"/>
              <a:gd name="connsiteX11" fmla="*/ 3144253 w 4427621"/>
              <a:gd name="connsiteY11" fmla="*/ 128337 h 1671053"/>
              <a:gd name="connsiteX12" fmla="*/ 3272590 w 4427621"/>
              <a:gd name="connsiteY12" fmla="*/ 224590 h 1671053"/>
              <a:gd name="connsiteX13" fmla="*/ 3433011 w 4427621"/>
              <a:gd name="connsiteY13" fmla="*/ 224590 h 1671053"/>
              <a:gd name="connsiteX14" fmla="*/ 3785937 w 4427621"/>
              <a:gd name="connsiteY14" fmla="*/ 224590 h 1671053"/>
              <a:gd name="connsiteX15" fmla="*/ 3946358 w 4427621"/>
              <a:gd name="connsiteY15" fmla="*/ 288758 h 1671053"/>
              <a:gd name="connsiteX16" fmla="*/ 4427621 w 4427621"/>
              <a:gd name="connsiteY16" fmla="*/ 0 h 167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7621" h="1671053">
                <a:moveTo>
                  <a:pt x="0" y="1652337"/>
                </a:moveTo>
                <a:cubicBezTo>
                  <a:pt x="108284" y="1661695"/>
                  <a:pt x="216568" y="1671053"/>
                  <a:pt x="304800" y="1620253"/>
                </a:cubicBezTo>
                <a:cubicBezTo>
                  <a:pt x="393032" y="1569453"/>
                  <a:pt x="427790" y="1417053"/>
                  <a:pt x="529390" y="1347537"/>
                </a:cubicBezTo>
                <a:cubicBezTo>
                  <a:pt x="630990" y="1278021"/>
                  <a:pt x="836863" y="1270000"/>
                  <a:pt x="914400" y="1203158"/>
                </a:cubicBezTo>
                <a:cubicBezTo>
                  <a:pt x="991937" y="1136316"/>
                  <a:pt x="901032" y="1048085"/>
                  <a:pt x="994611" y="946485"/>
                </a:cubicBezTo>
                <a:cubicBezTo>
                  <a:pt x="1088190" y="844885"/>
                  <a:pt x="1344864" y="700506"/>
                  <a:pt x="1475874" y="593558"/>
                </a:cubicBezTo>
                <a:cubicBezTo>
                  <a:pt x="1606885" y="486611"/>
                  <a:pt x="1705811" y="355600"/>
                  <a:pt x="1780674" y="304800"/>
                </a:cubicBezTo>
                <a:cubicBezTo>
                  <a:pt x="1855537" y="254000"/>
                  <a:pt x="1874253" y="275390"/>
                  <a:pt x="1925053" y="288758"/>
                </a:cubicBezTo>
                <a:cubicBezTo>
                  <a:pt x="1975853" y="302126"/>
                  <a:pt x="1981200" y="368969"/>
                  <a:pt x="2085474" y="385011"/>
                </a:cubicBezTo>
                <a:cubicBezTo>
                  <a:pt x="2189748" y="401053"/>
                  <a:pt x="2454442" y="395706"/>
                  <a:pt x="2550695" y="385011"/>
                </a:cubicBezTo>
                <a:cubicBezTo>
                  <a:pt x="2646948" y="374316"/>
                  <a:pt x="2564064" y="363621"/>
                  <a:pt x="2662990" y="320842"/>
                </a:cubicBezTo>
                <a:cubicBezTo>
                  <a:pt x="2761916" y="278063"/>
                  <a:pt x="3042653" y="144379"/>
                  <a:pt x="3144253" y="128337"/>
                </a:cubicBezTo>
                <a:cubicBezTo>
                  <a:pt x="3245853" y="112295"/>
                  <a:pt x="3224464" y="208548"/>
                  <a:pt x="3272590" y="224590"/>
                </a:cubicBezTo>
                <a:cubicBezTo>
                  <a:pt x="3320716" y="240632"/>
                  <a:pt x="3433011" y="224590"/>
                  <a:pt x="3433011" y="224590"/>
                </a:cubicBezTo>
                <a:cubicBezTo>
                  <a:pt x="3518569" y="224590"/>
                  <a:pt x="3700379" y="213895"/>
                  <a:pt x="3785937" y="224590"/>
                </a:cubicBezTo>
                <a:cubicBezTo>
                  <a:pt x="3871495" y="235285"/>
                  <a:pt x="3839411" y="326190"/>
                  <a:pt x="3946358" y="288758"/>
                </a:cubicBezTo>
                <a:cubicBezTo>
                  <a:pt x="4053305" y="251326"/>
                  <a:pt x="4240463" y="125663"/>
                  <a:pt x="4427621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3" name="Rectangle 12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7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3495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Ground Truth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Example w/ constant velocity</a:t>
            </a:r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slide deck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2086"/>
          </a:xfrm>
        </p:spPr>
        <p:txBody>
          <a:bodyPr>
            <a:normAutofit/>
          </a:bodyPr>
          <a:lstStyle/>
          <a:p>
            <a:r>
              <a:rPr lang="en-US" dirty="0"/>
              <a:t>Tracking how an object moves</a:t>
            </a:r>
          </a:p>
          <a:p>
            <a:r>
              <a:rPr lang="en-US" dirty="0"/>
              <a:t>Estimating human pose</a:t>
            </a:r>
          </a:p>
          <a:p>
            <a:r>
              <a:rPr lang="en-US" dirty="0"/>
              <a:t>Recognizing human actions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052" y="2213113"/>
            <a:ext cx="8481391" cy="11926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action/activity?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3644538"/>
            <a:ext cx="77668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Action: a transition from one state to another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What is the name of the action?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Who </a:t>
            </a:r>
            <a:r>
              <a:rPr lang="en-US" sz="2400" dirty="0">
                <a:solidFill>
                  <a:prstClr val="black"/>
                </a:solidFill>
              </a:rPr>
              <a:t>is the actor?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How is the state of the actor changing?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What (if anything) is being acted on?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How is that thing changing?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What is the purpose of the action (if any)?</a:t>
            </a: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949238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1192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985423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" y="6583680"/>
            <a:ext cx="17765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Adapted from 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8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identify actions?</a:t>
            </a:r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Motion</a:t>
            </a: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Pose</a:t>
            </a: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Held Objects</a:t>
            </a: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Nearby Objects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13192" cy="1636776"/>
          </a:xfrm>
        </p:spPr>
        <p:txBody>
          <a:bodyPr>
            <a:noAutofit/>
          </a:bodyPr>
          <a:lstStyle/>
          <a:p>
            <a:r>
              <a:rPr lang="en-GB" sz="3600" dirty="0"/>
              <a:t>Real-Time Human Pose Recognition</a:t>
            </a:r>
            <a:br>
              <a:rPr lang="en-GB" sz="3600" dirty="0"/>
            </a:br>
            <a:r>
              <a:rPr lang="en-GB" sz="3600" dirty="0"/>
              <a:t>in Parts from Single Depth Images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1520" y="2505844"/>
            <a:ext cx="3927734" cy="4595564"/>
            <a:chOff x="8714556" y="1988840"/>
            <a:chExt cx="3927734" cy="4595564"/>
          </a:xfrm>
        </p:grpSpPr>
        <p:pic>
          <p:nvPicPr>
            <p:cNvPr id="8" name="Picture 2" descr="D:\kinect\Data\Depth Sequences\Sequence 3\CVPR\Results\frame 000047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17" b="93542" l="23375" r="36750"/>
                      </a14:imgEffect>
                      <a14:imgEffect>
                        <a14:artisticBlur/>
                      </a14:imgEffect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1" r="64133"/>
            <a:stretch/>
          </p:blipFill>
          <p:spPr bwMode="auto">
            <a:xfrm>
              <a:off x="8714556" y="1988840"/>
              <a:ext cx="3782244" cy="45955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714556" y="2020788"/>
              <a:ext cx="3927734" cy="4288532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67744" y="2989401"/>
            <a:ext cx="6468906" cy="163121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FFC000"/>
                </a:solidFill>
              </a:rPr>
              <a:t>Jamie Shotton, Andrew Fitzgibbon, Mat Cook,</a:t>
            </a:r>
            <a:br>
              <a:rPr lang="en-GB" sz="2000" dirty="0">
                <a:solidFill>
                  <a:srgbClr val="FFC000"/>
                </a:solidFill>
              </a:rPr>
            </a:br>
            <a:r>
              <a:rPr lang="en-GB" sz="2000" dirty="0">
                <a:solidFill>
                  <a:srgbClr val="FFC000"/>
                </a:solidFill>
              </a:rPr>
              <a:t>Toby Sharp, Mark Finocchio, Richard Moore,</a:t>
            </a:r>
            <a:br>
              <a:rPr lang="en-GB" sz="2000" dirty="0">
                <a:solidFill>
                  <a:srgbClr val="FFC000"/>
                </a:solidFill>
              </a:rPr>
            </a:br>
            <a:r>
              <a:rPr lang="en-GB" sz="2000" dirty="0">
                <a:solidFill>
                  <a:srgbClr val="FFC000"/>
                </a:solidFill>
              </a:rPr>
              <a:t>Alex Kipman, Andrew Blake</a:t>
            </a:r>
          </a:p>
          <a:p>
            <a:pPr algn="r"/>
            <a:endParaRPr lang="en-GB" sz="2000" dirty="0">
              <a:solidFill>
                <a:srgbClr val="FFC000"/>
              </a:solidFill>
            </a:endParaRP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Best paper award </a:t>
            </a:r>
            <a:r>
              <a:rPr lang="en-GB" sz="2000" dirty="0">
                <a:solidFill>
                  <a:srgbClr val="FFC000"/>
                </a:solidFill>
              </a:rPr>
              <a:t>at</a:t>
            </a:r>
            <a:r>
              <a:rPr lang="en-GB" sz="2000" b="1" dirty="0">
                <a:solidFill>
                  <a:srgbClr val="FFC000"/>
                </a:solidFill>
              </a:rPr>
              <a:t> </a:t>
            </a:r>
            <a:r>
              <a:rPr lang="en-GB" sz="2000" dirty="0">
                <a:solidFill>
                  <a:srgbClr val="FFC000"/>
                </a:solidFill>
              </a:rPr>
              <a:t>CVPR 2011</a:t>
            </a:r>
          </a:p>
        </p:txBody>
      </p:sp>
      <p:pic>
        <p:nvPicPr>
          <p:cNvPr id="11" name="Picture 10" descr="MSRC_WO.png"/>
          <p:cNvPicPr>
            <a:picLocks noChangeAspect="1"/>
          </p:cNvPicPr>
          <p:nvPr/>
        </p:nvPicPr>
        <p:blipFill rotWithShape="1">
          <a:blip r:embed="rId4" cstate="print"/>
          <a:srcRect b="35665"/>
          <a:stretch/>
        </p:blipFill>
        <p:spPr>
          <a:xfrm>
            <a:off x="3491880" y="5805131"/>
            <a:ext cx="2304360" cy="720080"/>
          </a:xfrm>
          <a:prstGeom prst="rect">
            <a:avLst/>
          </a:prstGeom>
        </p:spPr>
      </p:pic>
      <p:pic>
        <p:nvPicPr>
          <p:cNvPr id="13" name="Picture 2" descr="http://2.bp.blogspot.com/_NcSxbK86vWU/TBuoPqPOmEI/AAAAAAAAAuQ/H9WU3IAnbVg/s400/kinect_001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48088" b="25321"/>
          <a:stretch/>
        </p:blipFill>
        <p:spPr bwMode="auto">
          <a:xfrm>
            <a:off x="6299335" y="5870389"/>
            <a:ext cx="2376412" cy="59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" y="6583680"/>
            <a:ext cx="1946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1"/>
            <a:ext cx="8229600" cy="4826848"/>
          </a:xfrm>
        </p:spPr>
        <p:txBody>
          <a:bodyPr>
            <a:normAutofit/>
          </a:bodyPr>
          <a:lstStyle/>
          <a:p>
            <a:r>
              <a:rPr lang="en-GB" sz="3600" dirty="0"/>
              <a:t>Recognize large variety of human poses, all shapes &amp; sizes</a:t>
            </a:r>
          </a:p>
          <a:p>
            <a:r>
              <a:rPr lang="en-GB" sz="3600" dirty="0"/>
              <a:t>Limited compute budget</a:t>
            </a:r>
          </a:p>
          <a:p>
            <a:pPr lvl="1"/>
            <a:r>
              <a:rPr lang="en-GB" sz="3200" dirty="0"/>
              <a:t>super-real time on Xbox 360 to allow games to run concurrently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583680"/>
            <a:ext cx="2299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Tracking: some applications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33333" t="7096" r="33333" b="50323"/>
          <a:stretch>
            <a:fillRect/>
          </a:stretch>
        </p:blipFill>
        <p:spPr bwMode="auto">
          <a:xfrm>
            <a:off x="609600" y="1219200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Body pose tracking, activity recognition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Surveillance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Video-based interfaces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810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Medical apps</a:t>
            </a:r>
          </a:p>
        </p:txBody>
      </p:sp>
      <p:pic>
        <p:nvPicPr>
          <p:cNvPr id="412674" name="Picture 2" descr="http://www.cs.bu.edu/fac/betke/research/bats/images/davis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219200"/>
            <a:ext cx="2209800" cy="17678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28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Censusing</a:t>
            </a:r>
            <a:r>
              <a:rPr lang="en-US" sz="2800" dirty="0">
                <a:solidFill>
                  <a:srgbClr val="000000"/>
                </a:solidFill>
              </a:rPr>
              <a:t> a bat population</a:t>
            </a: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5" cstate="print"/>
          <a:srcRect l="21875" t="31671" r="17188" b="6873"/>
          <a:stretch>
            <a:fillRect/>
          </a:stretch>
        </p:blipFill>
        <p:spPr bwMode="auto">
          <a:xfrm>
            <a:off x="3581400" y="4114800"/>
            <a:ext cx="2514600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eart_lv_rv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114800"/>
            <a:ext cx="1765343" cy="1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amera Mouse users"/>
          <p:cNvPicPr>
            <a:picLocks noChangeAspect="1" noChangeArrowheads="1"/>
          </p:cNvPicPr>
          <p:nvPr/>
        </p:nvPicPr>
        <p:blipFill>
          <a:blip r:embed="rId7" cstate="print"/>
          <a:srcRect r="82609"/>
          <a:stretch>
            <a:fillRect/>
          </a:stretch>
        </p:blipFill>
        <p:spPr bwMode="auto">
          <a:xfrm>
            <a:off x="6858000" y="1143000"/>
            <a:ext cx="2057400" cy="1971677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199" y="411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6378615" y="211628"/>
            <a:ext cx="253678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Video examples in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hidden slide that follows</a:t>
            </a:r>
          </a:p>
        </p:txBody>
      </p:sp>
    </p:spTree>
    <p:extLst>
      <p:ext uri="{BB962C8B-B14F-4D97-AF65-F5344CB8AC3E}">
        <p14:creationId xmlns:p14="http://schemas.microsoft.com/office/powerpoint/2010/main" val="343433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52728"/>
          </a:xfrm>
        </p:spPr>
        <p:txBody>
          <a:bodyPr>
            <a:noAutofit/>
          </a:bodyPr>
          <a:lstStyle/>
          <a:p>
            <a:r>
              <a:rPr lang="en-GB" sz="4400" dirty="0">
                <a:solidFill>
                  <a:srgbClr val="FFC000"/>
                </a:solidFill>
              </a:rPr>
              <a:t>The approach:</a:t>
            </a:r>
            <a:br>
              <a:rPr lang="en-GB" sz="4400" dirty="0">
                <a:solidFill>
                  <a:srgbClr val="FFC000"/>
                </a:solidFill>
              </a:rPr>
            </a:br>
            <a:r>
              <a:rPr lang="en-GB" sz="4400" dirty="0">
                <a:solidFill>
                  <a:srgbClr val="FFC000"/>
                </a:solidFill>
              </a:rPr>
              <a:t>body part recognition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2886436" y="1904252"/>
            <a:ext cx="4045060" cy="4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48726" y="3998774"/>
            <a:ext cx="958917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right</a:t>
            </a:r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/>
            </a:r>
            <a:b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elbow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590" y="1982550"/>
            <a:ext cx="149592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right hand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4710" y="2444215"/>
            <a:ext cx="864096" cy="213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325734" y="3763174"/>
            <a:ext cx="234815" cy="142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41014" y="1943641"/>
            <a:ext cx="1289135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left</a:t>
            </a:r>
            <a:b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shoulder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43697" y="2875090"/>
            <a:ext cx="244664" cy="331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28846" y="2270582"/>
            <a:ext cx="784190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neck</a:t>
            </a: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4220941" y="2732247"/>
            <a:ext cx="433278" cy="227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C000"/>
                </a:solidFill>
              </a:rPr>
              <a:t>Body part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32756"/>
            <a:ext cx="8712968" cy="5436604"/>
          </a:xfrm>
        </p:spPr>
        <p:txBody>
          <a:bodyPr>
            <a:normAutofit/>
          </a:bodyPr>
          <a:lstStyle/>
          <a:p>
            <a:r>
              <a:rPr lang="en-GB" dirty="0"/>
              <a:t>No temporal information</a:t>
            </a:r>
          </a:p>
          <a:p>
            <a:pPr lvl="1"/>
            <a:r>
              <a:rPr lang="en-GB" dirty="0"/>
              <a:t>frame-by-frame</a:t>
            </a:r>
          </a:p>
          <a:p>
            <a:pPr marL="118872" indent="0">
              <a:buNone/>
            </a:pPr>
            <a:endParaRPr lang="en-GB" dirty="0"/>
          </a:p>
          <a:p>
            <a:r>
              <a:rPr lang="en-GB" dirty="0"/>
              <a:t>Local pose estimate of parts</a:t>
            </a:r>
          </a:p>
          <a:p>
            <a:pPr lvl="1"/>
            <a:r>
              <a:rPr lang="en-GB" dirty="0"/>
              <a:t>each pixel &amp; each body joint treated independently</a:t>
            </a:r>
          </a:p>
          <a:p>
            <a:endParaRPr lang="en-GB" dirty="0"/>
          </a:p>
          <a:p>
            <a:r>
              <a:rPr lang="en-GB" dirty="0"/>
              <a:t>Very fast</a:t>
            </a:r>
          </a:p>
          <a:p>
            <a:pPr lvl="1"/>
            <a:r>
              <a:rPr lang="en-GB" dirty="0"/>
              <a:t>simple depth image features</a:t>
            </a:r>
          </a:p>
          <a:p>
            <a:pPr lvl="1"/>
            <a:r>
              <a:rPr lang="en-GB" dirty="0" smtClean="0"/>
              <a:t>decision </a:t>
            </a:r>
            <a:r>
              <a:rPr lang="en-GB" dirty="0"/>
              <a:t>forest classifier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6228184" y="34252"/>
            <a:ext cx="2818706" cy="281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83680"/>
            <a:ext cx="193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 smtClean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8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1760" y="1832244"/>
            <a:ext cx="2604888" cy="3632725"/>
            <a:chOff x="2399160" y="1985552"/>
            <a:chExt cx="2604888" cy="3632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563" b="76563" l="43827" r="55721">
                          <a14:foregroundMark x1="49709" y1="69010" x2="48352" y2="75781"/>
                          <a14:foregroundMark x1="51390" y1="71615" x2="50808" y2="75911"/>
                        </a14:backgroundRemoval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2399160" y="198555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89896" y="4602614"/>
              <a:ext cx="1366080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infer</a:t>
              </a:r>
              <a:b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</a:br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body parts</a:t>
              </a:r>
            </a:p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per pixel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9440" y="2492896"/>
            <a:ext cx="2604888" cy="4019673"/>
            <a:chOff x="5061543" y="2636912"/>
            <a:chExt cx="2604888" cy="401967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042" b="76563" l="44021" r="55721"/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Multiply 11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Multiply 12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Multiply 13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Multiply 14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6" name="Multiply 15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Multiply 16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Multiply 17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0" name="Plus 19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1" name="Plus 20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3" name="Multiply 22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599" y="5333146"/>
              <a:ext cx="1915333" cy="132343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cluster pixels to</a:t>
              </a:r>
            </a:p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hypothesize</a:t>
              </a:r>
              <a:b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</a:br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body joint</a:t>
              </a:r>
              <a:b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</a:br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positions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-5597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/>
              <a:t>The Kinect pose estimation pipeline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49110" y="692696"/>
            <a:ext cx="2604886" cy="3607951"/>
            <a:chOff x="-49110" y="692696"/>
            <a:chExt cx="2604886" cy="3607951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69" b="43229" l="43633" r="56109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2879" t="15755" r="43546" b="56901"/>
            <a:stretch>
              <a:fillRect/>
            </a:stretch>
          </p:blipFill>
          <p:spPr bwMode="auto">
            <a:xfrm>
              <a:off x="-49110" y="692696"/>
              <a:ext cx="2604886" cy="2604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3453" y="3284984"/>
              <a:ext cx="1811714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capture</a:t>
              </a:r>
              <a:br>
                <a:rPr lang="en-GB" sz="2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</a:br>
              <a:r>
                <a:rPr lang="en-GB" sz="2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depth image &amp;</a:t>
              </a:r>
              <a:br>
                <a:rPr lang="en-GB" sz="2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</a:br>
              <a:r>
                <a:rPr lang="en-GB" sz="2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remove </a:t>
              </a:r>
              <a:r>
                <a:rPr lang="en-GB" sz="2000" b="1" dirty="0" err="1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</a:rPr>
                <a:t>bg</a:t>
              </a:r>
              <a:endPara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1340214">
            <a:off x="1976178" y="2258611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800" b="1" kern="0" dirty="0">
              <a:solidFill>
                <a:prstClr val="black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1010498">
            <a:off x="4581968" y="332903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800" b="1" kern="0" dirty="0">
              <a:solidFill>
                <a:prstClr val="black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1293985">
            <a:off x="7234518" y="417078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800" b="1" kern="0" dirty="0">
              <a:solidFill>
                <a:prstClr val="black"/>
              </a:solidFill>
            </a:endParaRPr>
          </a:p>
        </p:txBody>
      </p:sp>
      <p:grpSp>
        <p:nvGrpSpPr>
          <p:cNvPr id="42" name="Group 83"/>
          <p:cNvGrpSpPr/>
          <p:nvPr/>
        </p:nvGrpSpPr>
        <p:grpSpPr>
          <a:xfrm>
            <a:off x="7467699" y="4505899"/>
            <a:ext cx="1561107" cy="1467559"/>
            <a:chOff x="3241056" y="2861087"/>
            <a:chExt cx="1603906" cy="1507793"/>
          </a:xfrm>
        </p:grpSpPr>
        <p:sp>
          <p:nvSpPr>
            <p:cNvPr id="43" name="Plus 42"/>
            <p:cNvSpPr/>
            <p:nvPr/>
          </p:nvSpPr>
          <p:spPr>
            <a:xfrm>
              <a:off x="3241056" y="2956704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4" name="Plus 43"/>
            <p:cNvSpPr/>
            <p:nvPr/>
          </p:nvSpPr>
          <p:spPr>
            <a:xfrm>
              <a:off x="3336672" y="3243556"/>
              <a:ext cx="211993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3621692" y="3242932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6" name="Plus 45"/>
            <p:cNvSpPr/>
            <p:nvPr/>
          </p:nvSpPr>
          <p:spPr>
            <a:xfrm>
              <a:off x="3910376" y="2861087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7" name="Plus 46"/>
            <p:cNvSpPr/>
            <p:nvPr/>
          </p:nvSpPr>
          <p:spPr>
            <a:xfrm>
              <a:off x="4198424" y="3229780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8" name="Plus 47"/>
            <p:cNvSpPr/>
            <p:nvPr/>
          </p:nvSpPr>
          <p:spPr>
            <a:xfrm>
              <a:off x="4429043" y="3414219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61" name="Plus 60"/>
            <p:cNvSpPr/>
            <p:nvPr/>
          </p:nvSpPr>
          <p:spPr>
            <a:xfrm>
              <a:off x="4632970" y="3056625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62" name="Plus 61"/>
            <p:cNvSpPr/>
            <p:nvPr/>
          </p:nvSpPr>
          <p:spPr>
            <a:xfrm>
              <a:off x="3905650" y="3674373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63" name="Plus 62"/>
            <p:cNvSpPr/>
            <p:nvPr/>
          </p:nvSpPr>
          <p:spPr>
            <a:xfrm>
              <a:off x="3661638" y="4134306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64" name="Plus 63"/>
            <p:cNvSpPr/>
            <p:nvPr/>
          </p:nvSpPr>
          <p:spPr>
            <a:xfrm>
              <a:off x="4186979" y="4156887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65" name="Plus 64"/>
            <p:cNvSpPr/>
            <p:nvPr/>
          </p:nvSpPr>
          <p:spPr>
            <a:xfrm>
              <a:off x="3888104" y="3148964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ysClr val="window" lastClr="FFFFFF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 flipH="1" flipV="1">
              <a:off x="3980087" y="3107778"/>
              <a:ext cx="55882" cy="1506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7" name="Straight Connector 66"/>
            <p:cNvCxnSpPr/>
            <p:nvPr/>
          </p:nvCxnSpPr>
          <p:spPr>
            <a:xfrm rot="10800000">
              <a:off x="4111686" y="3268618"/>
              <a:ext cx="123825" cy="2142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8" name="Straight Connector 67"/>
            <p:cNvCxnSpPr/>
            <p:nvPr/>
          </p:nvCxnSpPr>
          <p:spPr>
            <a:xfrm rot="10800000">
              <a:off x="4368865" y="3393284"/>
              <a:ext cx="118399" cy="6061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4598950" y="3261153"/>
              <a:ext cx="102503" cy="19859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0" name="Straight Connector 69"/>
            <p:cNvCxnSpPr/>
            <p:nvPr/>
          </p:nvCxnSpPr>
          <p:spPr>
            <a:xfrm rot="16200000" flipV="1">
              <a:off x="3982642" y="3942160"/>
              <a:ext cx="340518" cy="176211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 rot="16200000" flipV="1">
              <a:off x="3848100" y="3509961"/>
              <a:ext cx="309561" cy="4767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2" name="Straight Connector 71"/>
            <p:cNvCxnSpPr/>
            <p:nvPr/>
          </p:nvCxnSpPr>
          <p:spPr>
            <a:xfrm flipV="1">
              <a:off x="3781433" y="3278981"/>
              <a:ext cx="107150" cy="3572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3" name="Straight Connector 72"/>
            <p:cNvCxnSpPr/>
            <p:nvPr/>
          </p:nvCxnSpPr>
          <p:spPr>
            <a:xfrm flipV="1">
              <a:off x="3569346" y="3348719"/>
              <a:ext cx="47809" cy="3188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rot="16200000" flipV="1">
              <a:off x="3365243" y="3195609"/>
              <a:ext cx="92426" cy="981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3725468" y="3949305"/>
              <a:ext cx="326230" cy="142873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76" name="TextBox 75"/>
          <p:cNvSpPr txBox="1"/>
          <p:nvPr/>
        </p:nvSpPr>
        <p:spPr>
          <a:xfrm>
            <a:off x="7357897" y="5909210"/>
            <a:ext cx="1750607" cy="70788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fit model &amp;</a:t>
            </a:r>
          </a:p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track skeleton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5776" y="1763486"/>
            <a:ext cx="2306510" cy="3802743"/>
          </a:xfrm>
          <a:prstGeom prst="rect">
            <a:avLst/>
          </a:prstGeom>
          <a:noFill/>
          <a:ln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7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Classifying pixels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789"/>
            <a:ext cx="8229600" cy="4940012"/>
          </a:xfrm>
        </p:spPr>
        <p:txBody>
          <a:bodyPr>
            <a:normAutofit/>
          </a:bodyPr>
          <a:lstStyle/>
          <a:p>
            <a:r>
              <a:rPr lang="en-GB" dirty="0"/>
              <a:t>Compute </a:t>
            </a:r>
            <a:r>
              <a:rPr lang="en-GB" dirty="0">
                <a:latin typeface="Palatino Linotype" pitchFamily="18" charset="0"/>
              </a:rPr>
              <a:t>P(</a:t>
            </a:r>
            <a:r>
              <a:rPr lang="en-GB" i="1" dirty="0" err="1">
                <a:latin typeface="Palatino Linotype" pitchFamily="18" charset="0"/>
              </a:rPr>
              <a:t>c</a:t>
            </a:r>
            <a:r>
              <a:rPr lang="en-GB" i="1" baseline="-25000" dirty="0" err="1">
                <a:latin typeface="Palatino Linotype" pitchFamily="18" charset="0"/>
              </a:rPr>
              <a:t>i</a:t>
            </a:r>
            <a:r>
              <a:rPr lang="en-GB" dirty="0" err="1">
                <a:latin typeface="Palatino Linotype" pitchFamily="18" charset="0"/>
              </a:rPr>
              <a:t>|</a:t>
            </a:r>
            <a:r>
              <a:rPr lang="en-GB" i="1" dirty="0" err="1">
                <a:latin typeface="Palatino Linotype" pitchFamily="18" charset="0"/>
              </a:rPr>
              <a:t>w</a:t>
            </a:r>
            <a:r>
              <a:rPr lang="en-GB" i="1" baseline="-25000" dirty="0" err="1">
                <a:latin typeface="Palatino Linotype" pitchFamily="18" charset="0"/>
              </a:rPr>
              <a:t>i</a:t>
            </a:r>
            <a:r>
              <a:rPr lang="en-GB" dirty="0">
                <a:latin typeface="Palatino Linotype" pitchFamily="18" charset="0"/>
              </a:rPr>
              <a:t>)</a:t>
            </a:r>
          </a:p>
          <a:p>
            <a:pPr lvl="1"/>
            <a:r>
              <a:rPr lang="en-GB" dirty="0"/>
              <a:t>31 body parts considered</a:t>
            </a:r>
          </a:p>
          <a:p>
            <a:pPr lvl="1"/>
            <a:r>
              <a:rPr lang="en-GB" dirty="0" smtClean="0"/>
              <a:t>body </a:t>
            </a:r>
            <a:r>
              <a:rPr lang="en-GB" dirty="0"/>
              <a:t>part </a:t>
            </a:r>
            <a:r>
              <a:rPr lang="en-GB" i="1" dirty="0">
                <a:latin typeface="Palatino Linotype" pitchFamily="18" charset="0"/>
              </a:rPr>
              <a:t>c</a:t>
            </a:r>
            <a:r>
              <a:rPr lang="en-GB" i="1" baseline="-25000" dirty="0">
                <a:latin typeface="Palatino Linotype" pitchFamily="18" charset="0"/>
              </a:rPr>
              <a:t>i</a:t>
            </a:r>
            <a:endParaRPr lang="en-GB" dirty="0">
              <a:latin typeface="Palatino Linotype" pitchFamily="18" charset="0"/>
            </a:endParaRPr>
          </a:p>
          <a:p>
            <a:pPr lvl="1"/>
            <a:r>
              <a:rPr lang="en-GB" dirty="0"/>
              <a:t>image window </a:t>
            </a:r>
            <a:r>
              <a:rPr lang="en-GB" i="1" dirty="0" err="1">
                <a:latin typeface="Palatino Linotype" pitchFamily="18" charset="0"/>
              </a:rPr>
              <a:t>w</a:t>
            </a:r>
            <a:r>
              <a:rPr lang="en-GB" i="1" baseline="-25000" dirty="0" err="1">
                <a:latin typeface="Palatino Linotype" pitchFamily="18" charset="0"/>
              </a:rPr>
              <a:t>i</a:t>
            </a:r>
            <a:endParaRPr lang="en-GB" dirty="0">
              <a:latin typeface="Palatino Linotype" pitchFamily="18" charset="0"/>
            </a:endParaRPr>
          </a:p>
          <a:p>
            <a:pPr>
              <a:buNone/>
            </a:pPr>
            <a:r>
              <a:rPr lang="en-GB" i="1" dirty="0"/>
              <a:t>	</a:t>
            </a:r>
          </a:p>
          <a:p>
            <a:pPr>
              <a:buNone/>
            </a:pPr>
            <a:endParaRPr lang="en-GB" i="1" dirty="0"/>
          </a:p>
          <a:p>
            <a:r>
              <a:rPr lang="en-GB" dirty="0"/>
              <a:t>Discriminative approach</a:t>
            </a:r>
          </a:p>
          <a:p>
            <a:pPr lvl="1"/>
            <a:r>
              <a:rPr lang="en-GB" dirty="0"/>
              <a:t>learn classifier </a:t>
            </a:r>
            <a:r>
              <a:rPr lang="en-GB" dirty="0">
                <a:latin typeface="Palatino Linotype" pitchFamily="18" charset="0"/>
              </a:rPr>
              <a:t>P(</a:t>
            </a:r>
            <a:r>
              <a:rPr lang="en-GB" i="1" dirty="0" err="1">
                <a:latin typeface="Palatino Linotype" pitchFamily="18" charset="0"/>
              </a:rPr>
              <a:t>c</a:t>
            </a:r>
            <a:r>
              <a:rPr lang="en-GB" i="1" baseline="-25000" dirty="0" err="1">
                <a:latin typeface="Palatino Linotype" pitchFamily="18" charset="0"/>
              </a:rPr>
              <a:t>i</a:t>
            </a:r>
            <a:r>
              <a:rPr lang="en-GB" dirty="0" err="1">
                <a:latin typeface="Palatino Linotype" pitchFamily="18" charset="0"/>
              </a:rPr>
              <a:t>|</a:t>
            </a:r>
            <a:r>
              <a:rPr lang="en-GB" i="1" dirty="0" err="1">
                <a:latin typeface="Palatino Linotype" pitchFamily="18" charset="0"/>
              </a:rPr>
              <a:t>w</a:t>
            </a:r>
            <a:r>
              <a:rPr lang="en-GB" i="1" baseline="-25000" dirty="0" err="1">
                <a:latin typeface="Palatino Linotype" pitchFamily="18" charset="0"/>
              </a:rPr>
              <a:t>i</a:t>
            </a:r>
            <a:r>
              <a:rPr lang="en-GB" dirty="0">
                <a:latin typeface="Palatino Linotype" pitchFamily="18" charset="0"/>
              </a:rPr>
              <a:t>)</a:t>
            </a:r>
            <a:r>
              <a:rPr lang="en-GB" dirty="0"/>
              <a:t> from training </a:t>
            </a:r>
            <a:r>
              <a:rPr lang="en-GB" dirty="0" smtClean="0"/>
              <a:t>data</a:t>
            </a:r>
          </a:p>
          <a:p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5143504" y="2440385"/>
            <a:ext cx="1000132" cy="1000132"/>
            <a:chOff x="6516078" y="1752889"/>
            <a:chExt cx="1000132" cy="100013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3225" t="10274" r="52458" b="82581"/>
            <a:stretch>
              <a:fillRect/>
            </a:stretch>
          </p:blipFill>
          <p:spPr bwMode="auto">
            <a:xfrm>
              <a:off x="6516078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" name="Plus 4"/>
            <p:cNvSpPr/>
            <p:nvPr/>
          </p:nvSpPr>
          <p:spPr>
            <a:xfrm>
              <a:off x="6829760" y="2060221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1295" y="2440385"/>
            <a:ext cx="1000132" cy="1000132"/>
            <a:chOff x="5373070" y="1752889"/>
            <a:chExt cx="1000132" cy="100013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7721" t="9412" r="47961" b="83442"/>
            <a:stretch>
              <a:fillRect/>
            </a:stretch>
          </p:blipFill>
          <p:spPr bwMode="auto">
            <a:xfrm>
              <a:off x="5373070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" name="Plus 6"/>
            <p:cNvSpPr/>
            <p:nvPr/>
          </p:nvSpPr>
          <p:spPr>
            <a:xfrm>
              <a:off x="5680406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59086" y="2440385"/>
            <a:ext cx="1000132" cy="1000132"/>
            <a:chOff x="7659086" y="1752889"/>
            <a:chExt cx="1000132" cy="100013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51114" t="17579" r="44569" b="75275"/>
            <a:stretch>
              <a:fillRect/>
            </a:stretch>
          </p:blipFill>
          <p:spPr bwMode="auto">
            <a:xfrm>
              <a:off x="7659086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9" name="Plus 8"/>
            <p:cNvSpPr/>
            <p:nvPr/>
          </p:nvSpPr>
          <p:spPr>
            <a:xfrm>
              <a:off x="7966422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41554" t="7371" r="41883" b="72169"/>
          <a:stretch>
            <a:fillRect/>
          </a:stretch>
        </p:blipFill>
        <p:spPr bwMode="auto">
          <a:xfrm>
            <a:off x="6143636" y="851930"/>
            <a:ext cx="1631604" cy="12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>
            <a:off x="5409222" y="1387911"/>
            <a:ext cx="1286822" cy="818126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315139" y="1747739"/>
            <a:ext cx="1278868" cy="106424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27901" y="1712380"/>
            <a:ext cx="831251" cy="72800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83680"/>
            <a:ext cx="2300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 smtClean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05" y="1214422"/>
            <a:ext cx="34956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/>
              <a:t>Fast depth image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3970784" cy="1357322"/>
          </a:xfrm>
        </p:spPr>
        <p:txBody>
          <a:bodyPr>
            <a:normAutofit/>
          </a:bodyPr>
          <a:lstStyle/>
          <a:p>
            <a:r>
              <a:rPr lang="en-GB" sz="2800" dirty="0"/>
              <a:t>Depth comparisons</a:t>
            </a:r>
          </a:p>
          <a:p>
            <a:pPr lvl="1"/>
            <a:r>
              <a:rPr lang="en-GB" sz="2400" dirty="0"/>
              <a:t>Very fast to compute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4071" y="1214422"/>
            <a:ext cx="779381" cy="9233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input</a:t>
            </a:r>
          </a:p>
          <a:p>
            <a:pPr algn="ctr"/>
            <a:r>
              <a:rPr lang="en-GB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depth</a:t>
            </a:r>
            <a:br>
              <a:rPr lang="en-GB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GB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image</a:t>
            </a:r>
          </a:p>
        </p:txBody>
      </p:sp>
      <p:grpSp>
        <p:nvGrpSpPr>
          <p:cNvPr id="4" name="Group 19"/>
          <p:cNvGrpSpPr/>
          <p:nvPr/>
        </p:nvGrpSpPr>
        <p:grpSpPr>
          <a:xfrm>
            <a:off x="6000760" y="2214554"/>
            <a:ext cx="825486" cy="786518"/>
            <a:chOff x="6072198" y="2214554"/>
            <a:chExt cx="825486" cy="786518"/>
          </a:xfrm>
        </p:grpSpPr>
        <p:sp>
          <p:nvSpPr>
            <p:cNvPr id="5" name="Plus 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9" name="Group 40"/>
          <p:cNvGrpSpPr/>
          <p:nvPr/>
        </p:nvGrpSpPr>
        <p:grpSpPr>
          <a:xfrm>
            <a:off x="5697987" y="2862939"/>
            <a:ext cx="825486" cy="786518"/>
            <a:chOff x="6072198" y="2214554"/>
            <a:chExt cx="825486" cy="786518"/>
          </a:xfrm>
        </p:grpSpPr>
        <p:sp>
          <p:nvSpPr>
            <p:cNvPr id="42" name="Plus 41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12" name="Group 47"/>
          <p:cNvGrpSpPr/>
          <p:nvPr/>
        </p:nvGrpSpPr>
        <p:grpSpPr>
          <a:xfrm>
            <a:off x="6956629" y="2225446"/>
            <a:ext cx="825486" cy="786518"/>
            <a:chOff x="6072198" y="2214554"/>
            <a:chExt cx="825486" cy="786518"/>
          </a:xfrm>
        </p:grpSpPr>
        <p:sp>
          <p:nvSpPr>
            <p:cNvPr id="49" name="Plus 4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14" name="Group 54"/>
          <p:cNvGrpSpPr/>
          <p:nvPr/>
        </p:nvGrpSpPr>
        <p:grpSpPr>
          <a:xfrm>
            <a:off x="6929454" y="1401194"/>
            <a:ext cx="659874" cy="953217"/>
            <a:chOff x="6237810" y="2047855"/>
            <a:chExt cx="659874" cy="953217"/>
          </a:xfrm>
        </p:grpSpPr>
        <p:sp>
          <p:nvSpPr>
            <p:cNvPr id="56" name="Plus 55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6500826" y="1829822"/>
            <a:ext cx="659874" cy="953217"/>
            <a:chOff x="6237810" y="2047855"/>
            <a:chExt cx="659874" cy="953217"/>
          </a:xfrm>
        </p:grpSpPr>
        <p:sp>
          <p:nvSpPr>
            <p:cNvPr id="65" name="Plus 6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20" name="Group 77"/>
          <p:cNvGrpSpPr/>
          <p:nvPr/>
        </p:nvGrpSpPr>
        <p:grpSpPr>
          <a:xfrm>
            <a:off x="6715140" y="2829954"/>
            <a:ext cx="659874" cy="953217"/>
            <a:chOff x="6237810" y="2047855"/>
            <a:chExt cx="659874" cy="953217"/>
          </a:xfrm>
        </p:grpSpPr>
        <p:sp>
          <p:nvSpPr>
            <p:cNvPr id="79" name="Plus 7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9043" y="2671037"/>
            <a:ext cx="4825005" cy="1366979"/>
            <a:chOff x="191745" y="2008247"/>
            <a:chExt cx="4825005" cy="1366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𝐼</m:t>
                            </m:r>
                            <m: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GB" sz="2400" b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ctrlP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GB" sz="2400" b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2400" b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40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Δ</m:t>
                        </m:r>
                        <m:r>
                          <a:rPr lang="en-GB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GB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162" r="-162" b="-171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1405700" y="2008247"/>
              <a:ext cx="779380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image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  <p:sp>
          <p:nvSpPr>
            <p:cNvPr id="74" name="Right Brace 73"/>
            <p:cNvSpPr/>
            <p:nvPr/>
          </p:nvSpPr>
          <p:spPr>
            <a:xfrm rot="16200000" flipV="1">
              <a:off x="1734690" y="2314319"/>
              <a:ext cx="109736" cy="185027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09003" y="2008247"/>
              <a:ext cx="748923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depth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  <p:sp>
          <p:nvSpPr>
            <p:cNvPr id="76" name="Right Brace 75"/>
            <p:cNvSpPr/>
            <p:nvPr/>
          </p:nvSpPr>
          <p:spPr>
            <a:xfrm rot="16200000" flipV="1">
              <a:off x="2921165" y="2150996"/>
              <a:ext cx="109736" cy="511674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00759" y="3005894"/>
              <a:ext cx="1858202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image coordinate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  <p:sp>
          <p:nvSpPr>
            <p:cNvPr id="78" name="Right Brace 77"/>
            <p:cNvSpPr/>
            <p:nvPr/>
          </p:nvSpPr>
          <p:spPr>
            <a:xfrm rot="5400000" flipV="1">
              <a:off x="1957087" y="2926790"/>
              <a:ext cx="109736" cy="194788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53525" y="2008247"/>
              <a:ext cx="1354858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offset depth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  <p:sp>
          <p:nvSpPr>
            <p:cNvPr id="89" name="Right Brace 88"/>
            <p:cNvSpPr/>
            <p:nvPr/>
          </p:nvSpPr>
          <p:spPr>
            <a:xfrm rot="16200000" flipV="1">
              <a:off x="4172917" y="1801977"/>
              <a:ext cx="109736" cy="1209712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1745" y="2402602"/>
              <a:ext cx="1045479" cy="646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rgbClr val="FFC000"/>
                  </a:solidFill>
                </a:rPr>
                <a:t>feature</a:t>
              </a:r>
              <a:br>
                <a:rPr lang="en-GB" dirty="0">
                  <a:solidFill>
                    <a:srgbClr val="FFC000"/>
                  </a:solidFill>
                </a:rPr>
              </a:br>
              <a:r>
                <a:rPr lang="en-GB" dirty="0">
                  <a:solidFill>
                    <a:srgbClr val="FFC000"/>
                  </a:solidFill>
                </a:rPr>
                <a:t>response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-1" y="6583680"/>
            <a:ext cx="2173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54350" y="3433314"/>
            <a:ext cx="292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>
                <a:solidFill>
                  <a:prstClr val="white"/>
                </a:solidFill>
              </a:rPr>
              <a:t>Θ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29980" y="1213450"/>
            <a:ext cx="110593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white"/>
                </a:solidFill>
              </a:rPr>
              <a:t>f</a:t>
            </a:r>
            <a:r>
              <a:rPr lang="el-GR" sz="2000" b="1" i="1" baseline="-25000" dirty="0">
                <a:solidFill>
                  <a:prstClr val="white"/>
                </a:solidFill>
              </a:rPr>
              <a:t>Θ</a:t>
            </a:r>
            <a:r>
              <a:rPr lang="en-US" sz="2000" b="1" i="1" baseline="-25000" dirty="0">
                <a:solidFill>
                  <a:prstClr val="white"/>
                </a:solidFill>
              </a:rPr>
              <a:t> </a:t>
            </a:r>
            <a:r>
              <a:rPr lang="en-US" sz="2000" b="1" i="1" dirty="0">
                <a:solidFill>
                  <a:prstClr val="white"/>
                </a:solidFill>
              </a:rPr>
              <a:t>(I, x) =</a:t>
            </a:r>
            <a:endParaRPr lang="en-US" sz="32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/>
              <a:t>Decision tree classification</a:t>
            </a:r>
            <a:endParaRPr lang="en-GB" b="1" dirty="0"/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 bwMode="auto">
          <a:xfrm rot="5400000">
            <a:off x="4082561" y="2291603"/>
            <a:ext cx="1068790" cy="207710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21" idx="0"/>
          </p:cNvCxnSpPr>
          <p:nvPr/>
        </p:nvCxnSpPr>
        <p:spPr bwMode="auto">
          <a:xfrm rot="16200000" flipH="1">
            <a:off x="6329470" y="2423036"/>
            <a:ext cx="1068790" cy="181423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" name="Straight Connector 6"/>
          <p:cNvCxnSpPr>
            <a:stCxn id="20" idx="3"/>
            <a:endCxn id="25" idx="0"/>
          </p:cNvCxnSpPr>
          <p:nvPr/>
        </p:nvCxnSpPr>
        <p:spPr bwMode="auto">
          <a:xfrm rot="5400000">
            <a:off x="2464706" y="4191026"/>
            <a:ext cx="925928" cy="100023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5"/>
            <a:endCxn id="30" idx="0"/>
          </p:cNvCxnSpPr>
          <p:nvPr/>
        </p:nvCxnSpPr>
        <p:spPr bwMode="auto">
          <a:xfrm rot="16200000" flipH="1">
            <a:off x="3722613" y="4234586"/>
            <a:ext cx="925928" cy="91310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5593119" y="2432133"/>
            <a:ext cx="426016" cy="426016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365396" y="3864550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557976" y="3864550"/>
            <a:ext cx="426016" cy="426016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14546" y="5154105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429124" y="5154105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51284" y="1000108"/>
            <a:ext cx="3021002" cy="105560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0AD00"/>
                </a:solidFill>
                <a:latin typeface="Calibri" pitchFamily="34" charset="0"/>
              </a:rPr>
              <a:t>To classify pixel </a:t>
            </a:r>
            <a:r>
              <a:rPr lang="en-GB" sz="2800" b="1" dirty="0">
                <a:solidFill>
                  <a:srgbClr val="F0AD00"/>
                </a:solidFill>
                <a:latin typeface="Palatino Linotype" pitchFamily="18" charset="0"/>
              </a:rPr>
              <a:t>x</a:t>
            </a:r>
            <a:r>
              <a:rPr lang="en-GB" sz="2800" b="1" i="1" dirty="0">
                <a:solidFill>
                  <a:srgbClr val="F0AD00"/>
                </a:solidFill>
                <a:latin typeface="Palatino Linotype" pitchFamily="18" charset="0"/>
              </a:rPr>
              <a:t>, </a:t>
            </a:r>
            <a:r>
              <a:rPr lang="en-GB" sz="2800" dirty="0">
                <a:solidFill>
                  <a:srgbClr val="F0AD00"/>
                </a:solidFill>
                <a:latin typeface="Calibri" panose="020F0502020204030204" pitchFamily="34" charset="0"/>
              </a:rPr>
              <a:t>start here</a:t>
            </a:r>
          </a:p>
        </p:txBody>
      </p:sp>
      <p:cxnSp>
        <p:nvCxnSpPr>
          <p:cNvPr id="45" name="Straight Arrow Connector 44"/>
          <p:cNvCxnSpPr>
            <a:endCxn id="19" idx="0"/>
          </p:cNvCxnSpPr>
          <p:nvPr/>
        </p:nvCxnSpPr>
        <p:spPr bwMode="auto">
          <a:xfrm rot="5400000">
            <a:off x="5723217" y="1940275"/>
            <a:ext cx="574769" cy="408947"/>
          </a:xfrm>
          <a:prstGeom prst="straightConnector1">
            <a:avLst/>
          </a:prstGeom>
          <a:solidFill>
            <a:srgbClr val="999999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357686" y="2995016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 pitchFamily="34" charset="0"/>
              </a:rPr>
              <a:t>no</a:t>
            </a:r>
            <a:endParaRPr lang="en-GB" sz="2400" i="1" baseline="-25000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158" y="1214422"/>
            <a:ext cx="3357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Toy example:</a:t>
            </a:r>
          </a:p>
          <a:p>
            <a:r>
              <a:rPr lang="en-GB" sz="2800" dirty="0">
                <a:solidFill>
                  <a:prstClr val="white"/>
                </a:solidFill>
              </a:rPr>
              <a:t>distinguish</a:t>
            </a:r>
            <a:br>
              <a:rPr lang="en-GB" sz="2800" dirty="0">
                <a:solidFill>
                  <a:prstClr val="white"/>
                </a:solidFill>
              </a:rPr>
            </a:br>
            <a:r>
              <a:rPr lang="en-GB" sz="2800" dirty="0">
                <a:solidFill>
                  <a:prstClr val="white"/>
                </a:solidFill>
              </a:rPr>
              <a:t>left (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L</a:t>
            </a:r>
            <a:r>
              <a:rPr lang="en-GB" sz="2800" dirty="0">
                <a:solidFill>
                  <a:prstClr val="white"/>
                </a:solidFill>
              </a:rPr>
              <a:t>) and right (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R</a:t>
            </a:r>
            <a:r>
              <a:rPr lang="en-GB" sz="2800" dirty="0">
                <a:solidFill>
                  <a:prstClr val="white"/>
                </a:solidFill>
              </a:rPr>
              <a:t>)</a:t>
            </a:r>
            <a:br>
              <a:rPr lang="en-GB" sz="2800" dirty="0">
                <a:solidFill>
                  <a:prstClr val="white"/>
                </a:solidFill>
              </a:rPr>
            </a:br>
            <a:r>
              <a:rPr lang="en-GB" sz="2800" dirty="0">
                <a:solidFill>
                  <a:prstClr val="white"/>
                </a:solidFill>
              </a:rPr>
              <a:t>sides of the body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71736" y="4429132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 pitchFamily="34" charset="0"/>
              </a:rPr>
              <a:t>no</a:t>
            </a:r>
            <a:endParaRPr lang="en-GB" sz="2400" i="1" baseline="-25000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57620" y="4429132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 pitchFamily="34" charset="0"/>
              </a:rPr>
              <a:t>yes</a:t>
            </a:r>
            <a:endParaRPr lang="en-GB" sz="2400" i="1" baseline="-25000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67488" y="2995016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 pitchFamily="34" charset="0"/>
              </a:rPr>
              <a:t>yes</a:t>
            </a:r>
            <a:endParaRPr lang="en-GB" sz="2400" i="1" baseline="-25000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Calibri" pitchFamily="34" charset="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7072330" y="4357694"/>
            <a:ext cx="1315959" cy="857256"/>
            <a:chOff x="7072330" y="4429132"/>
            <a:chExt cx="1315959" cy="857256"/>
          </a:xfrm>
        </p:grpSpPr>
        <p:grpSp>
          <p:nvGrpSpPr>
            <p:cNvPr id="58" name="Group 107"/>
            <p:cNvGrpSpPr/>
            <p:nvPr/>
          </p:nvGrpSpPr>
          <p:grpSpPr bwMode="auto">
            <a:xfrm>
              <a:off x="7645781" y="4500571"/>
              <a:ext cx="742508" cy="459490"/>
              <a:chOff x="2252402" y="2129709"/>
              <a:chExt cx="227932" cy="141041"/>
            </a:xfrm>
          </p:grpSpPr>
          <p:cxnSp>
            <p:nvCxnSpPr>
              <p:cNvPr id="61" name="Straight Connector 60"/>
              <p:cNvCxnSpPr/>
              <p:nvPr/>
            </p:nvCxnSpPr>
            <p:spPr bwMode="auto">
              <a:xfrm rot="5400000">
                <a:off x="2343711" y="2200230"/>
                <a:ext cx="141041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 rot="5400000">
                <a:off x="2289194" y="2255050"/>
                <a:ext cx="31401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59" name="TextBox 58"/>
            <p:cNvSpPr txBox="1"/>
            <p:nvPr/>
          </p:nvSpPr>
          <p:spPr bwMode="auto">
            <a:xfrm>
              <a:off x="7671520" y="4886278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60" name="TextBox 59"/>
            <p:cNvSpPr txBox="1"/>
            <p:nvPr/>
          </p:nvSpPr>
          <p:spPr bwMode="auto">
            <a:xfrm>
              <a:off x="7072330" y="4429132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P(</a:t>
              </a:r>
              <a:r>
                <a:rPr lang="en-GB" sz="2000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898983" y="5643578"/>
            <a:ext cx="1315959" cy="857256"/>
            <a:chOff x="3784235" y="5715015"/>
            <a:chExt cx="1315959" cy="857256"/>
          </a:xfrm>
        </p:grpSpPr>
        <p:grpSp>
          <p:nvGrpSpPr>
            <p:cNvPr id="109" name="Group 107"/>
            <p:cNvGrpSpPr/>
            <p:nvPr/>
          </p:nvGrpSpPr>
          <p:grpSpPr bwMode="auto">
            <a:xfrm>
              <a:off x="4357686" y="5787247"/>
              <a:ext cx="742508" cy="458698"/>
              <a:chOff x="2252402" y="2129954"/>
              <a:chExt cx="227932" cy="140798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 rot="5400000">
                <a:off x="2370021" y="2226542"/>
                <a:ext cx="88420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 rot="5400000">
                <a:off x="2267266" y="2233123"/>
                <a:ext cx="75258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2" name="Straight Arrow Connector 111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13" name="Straight Arrow Connector 112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14" name="TextBox 113"/>
            <p:cNvSpPr txBox="1"/>
            <p:nvPr/>
          </p:nvSpPr>
          <p:spPr bwMode="auto">
            <a:xfrm>
              <a:off x="4383425" y="6172161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115" name="TextBox 114"/>
            <p:cNvSpPr txBox="1"/>
            <p:nvPr/>
          </p:nvSpPr>
          <p:spPr bwMode="auto">
            <a:xfrm>
              <a:off x="3784235" y="5715015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P(</a:t>
              </a:r>
              <a:r>
                <a:rPr lang="en-GB" sz="2000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684405" y="5643578"/>
            <a:ext cx="1315959" cy="857256"/>
            <a:chOff x="1641095" y="5786453"/>
            <a:chExt cx="1315959" cy="857256"/>
          </a:xfrm>
        </p:grpSpPr>
        <p:grpSp>
          <p:nvGrpSpPr>
            <p:cNvPr id="116" name="Group 107"/>
            <p:cNvGrpSpPr/>
            <p:nvPr/>
          </p:nvGrpSpPr>
          <p:grpSpPr bwMode="auto">
            <a:xfrm>
              <a:off x="2214546" y="5858685"/>
              <a:ext cx="742508" cy="458698"/>
              <a:chOff x="2252402" y="2129954"/>
              <a:chExt cx="227932" cy="140798"/>
            </a:xfrm>
          </p:grpSpPr>
          <p:cxnSp>
            <p:nvCxnSpPr>
              <p:cNvPr id="117" name="Straight Connector 116"/>
              <p:cNvCxnSpPr/>
              <p:nvPr/>
            </p:nvCxnSpPr>
            <p:spPr bwMode="auto">
              <a:xfrm rot="5400000">
                <a:off x="2398530" y="2255051"/>
                <a:ext cx="31402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rot="5400000">
                <a:off x="2245338" y="2211194"/>
                <a:ext cx="119114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21" name="TextBox 120"/>
            <p:cNvSpPr txBox="1"/>
            <p:nvPr/>
          </p:nvSpPr>
          <p:spPr bwMode="auto">
            <a:xfrm>
              <a:off x="2240285" y="6243599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1641095" y="5786453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P(</a:t>
              </a:r>
              <a:r>
                <a:rPr lang="en-GB" sz="2000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  <a:r>
                <a:rPr lang="en-GB" sz="2000" dirty="0">
                  <a:solidFill>
                    <a:prstClr val="white"/>
                  </a:solidFill>
                  <a:latin typeface="Palatino Linotype" pitchFamily="18" charset="0"/>
                </a:rPr>
                <a:t>)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22172" y="2294230"/>
            <a:ext cx="3052584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prstClr val="white"/>
                </a:solidFill>
                <a:latin typeface="Palatino Linotype" pitchFamily="18" charset="0"/>
              </a:rPr>
              <a:t>f</a:t>
            </a:r>
            <a:r>
              <a:rPr lang="el-GR" sz="2800" i="1" baseline="-25000" dirty="0">
                <a:solidFill>
                  <a:prstClr val="white"/>
                </a:solidFill>
                <a:latin typeface="Palatino Linotype" pitchFamily="18" charset="0"/>
              </a:rPr>
              <a:t>Θ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(</a:t>
            </a:r>
            <a:r>
              <a:rPr lang="en-GB" sz="2800" i="1" dirty="0">
                <a:solidFill>
                  <a:prstClr val="white"/>
                </a:solidFill>
                <a:latin typeface="Palatino Linotype" pitchFamily="18" charset="0"/>
              </a:rPr>
              <a:t>I, </a:t>
            </a:r>
            <a:r>
              <a:rPr lang="en-GB" sz="2800" b="1" dirty="0">
                <a:solidFill>
                  <a:prstClr val="white"/>
                </a:solidFill>
                <a:latin typeface="Palatino Linotype" pitchFamily="18" charset="0"/>
              </a:rPr>
              <a:t>x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;</a:t>
            </a:r>
            <a:r>
              <a:rPr lang="el-GR" sz="2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Δ</a:t>
            </a:r>
            <a:r>
              <a:rPr lang="en-GB" sz="28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1</a:t>
            </a:r>
            <a:r>
              <a:rPr lang="en-GB" sz="2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 &gt; </a:t>
            </a:r>
            <a:r>
              <a:rPr lang="en-US" sz="28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t</a:t>
            </a:r>
            <a:r>
              <a:rPr lang="en-GB" sz="2800" i="1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1</a:t>
            </a:r>
            <a:endParaRPr lang="en-GB" sz="2800" i="1" baseline="-250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571868" y="3731228"/>
            <a:ext cx="3052584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prstClr val="white"/>
                </a:solidFill>
                <a:latin typeface="Palatino Linotype" pitchFamily="18" charset="0"/>
              </a:rPr>
              <a:t>f</a:t>
            </a:r>
            <a:r>
              <a:rPr lang="el-GR" sz="2800" i="1" baseline="-25000" dirty="0">
                <a:solidFill>
                  <a:prstClr val="white"/>
                </a:solidFill>
                <a:latin typeface="Palatino Linotype" pitchFamily="18" charset="0"/>
              </a:rPr>
              <a:t>Θ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(</a:t>
            </a:r>
            <a:r>
              <a:rPr lang="en-GB" sz="2800" i="1" dirty="0">
                <a:solidFill>
                  <a:prstClr val="white"/>
                </a:solidFill>
                <a:latin typeface="Palatino Linotype" pitchFamily="18" charset="0"/>
              </a:rPr>
              <a:t>I, </a:t>
            </a:r>
            <a:r>
              <a:rPr lang="en-GB" sz="2800" b="1" dirty="0">
                <a:solidFill>
                  <a:prstClr val="white"/>
                </a:solidFill>
                <a:latin typeface="Palatino Linotype" pitchFamily="18" charset="0"/>
              </a:rPr>
              <a:t>x</a:t>
            </a:r>
            <a:r>
              <a:rPr lang="en-GB" sz="2800" dirty="0">
                <a:solidFill>
                  <a:prstClr val="white"/>
                </a:solidFill>
                <a:latin typeface="Palatino Linotype" pitchFamily="18" charset="0"/>
              </a:rPr>
              <a:t>;</a:t>
            </a:r>
            <a:r>
              <a:rPr lang="el-GR" sz="2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Δ</a:t>
            </a:r>
            <a:r>
              <a:rPr lang="en-GB" sz="28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2</a:t>
            </a:r>
            <a:r>
              <a:rPr lang="en-GB" sz="28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 &gt; </a:t>
            </a:r>
            <a:r>
              <a:rPr lang="en-US" sz="28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t</a:t>
            </a:r>
            <a:r>
              <a:rPr lang="en-GB" sz="2800" i="1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2</a:t>
            </a:r>
            <a:endParaRPr lang="en-GB" sz="2800" i="1" baseline="-250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" y="6583680"/>
            <a:ext cx="1983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1545"/>
            <a:ext cx="8229600" cy="2203759"/>
          </a:xfrm>
        </p:spPr>
        <p:txBody>
          <a:bodyPr>
            <a:normAutofit/>
          </a:bodyPr>
          <a:lstStyle/>
          <a:p>
            <a:r>
              <a:rPr lang="en-GB" dirty="0"/>
              <a:t>Trained on different random subset of images</a:t>
            </a:r>
          </a:p>
          <a:p>
            <a:pPr lvl="1"/>
            <a:r>
              <a:rPr lang="en-GB" dirty="0"/>
              <a:t>“bagging” helps avoid over-fitting</a:t>
            </a:r>
          </a:p>
          <a:p>
            <a:endParaRPr lang="en-GB" dirty="0"/>
          </a:p>
          <a:p>
            <a:r>
              <a:rPr lang="en-GB" dirty="0"/>
              <a:t>Average tree posteriors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/>
              <a:t>Decision forest classifier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762027" y="260648"/>
            <a:ext cx="22024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dirty="0">
                <a:solidFill>
                  <a:prstClr val="white"/>
                </a:solidFill>
              </a:rPr>
              <a:t>[</a:t>
            </a:r>
            <a:r>
              <a:rPr lang="en-GB" sz="2000" dirty="0" err="1">
                <a:solidFill>
                  <a:prstClr val="white"/>
                </a:solidFill>
              </a:rPr>
              <a:t>Amit</a:t>
            </a:r>
            <a:r>
              <a:rPr lang="en-GB" sz="2000" dirty="0">
                <a:solidFill>
                  <a:prstClr val="white"/>
                </a:solidFill>
              </a:rPr>
              <a:t> &amp; </a:t>
            </a:r>
            <a:r>
              <a:rPr lang="en-GB" sz="2000" dirty="0" err="1">
                <a:solidFill>
                  <a:prstClr val="white"/>
                </a:solidFill>
              </a:rPr>
              <a:t>Geman</a:t>
            </a:r>
            <a:r>
              <a:rPr lang="en-GB" sz="2000" dirty="0">
                <a:solidFill>
                  <a:prstClr val="white"/>
                </a:solidFill>
              </a:rPr>
              <a:t> 97]</a:t>
            </a:r>
          </a:p>
          <a:p>
            <a:pPr algn="r"/>
            <a:r>
              <a:rPr lang="en-GB" sz="2000" dirty="0">
                <a:solidFill>
                  <a:prstClr val="white"/>
                </a:solidFill>
              </a:rPr>
              <a:t>[</a:t>
            </a:r>
            <a:r>
              <a:rPr lang="en-GB" sz="2000" dirty="0" err="1">
                <a:solidFill>
                  <a:prstClr val="white"/>
                </a:solidFill>
              </a:rPr>
              <a:t>Breiman</a:t>
            </a:r>
            <a:r>
              <a:rPr lang="en-GB" sz="2000" dirty="0">
                <a:solidFill>
                  <a:prstClr val="white"/>
                </a:solidFill>
              </a:rPr>
              <a:t> 01]</a:t>
            </a:r>
            <a:br>
              <a:rPr lang="en-GB" sz="2000" dirty="0">
                <a:solidFill>
                  <a:prstClr val="white"/>
                </a:solidFill>
              </a:rPr>
            </a:br>
            <a:r>
              <a:rPr lang="en-GB" sz="2000" dirty="0">
                <a:solidFill>
                  <a:prstClr val="white"/>
                </a:solidFill>
              </a:rPr>
              <a:t>[</a:t>
            </a:r>
            <a:r>
              <a:rPr lang="en-GB" sz="2000" dirty="0" err="1">
                <a:solidFill>
                  <a:prstClr val="white"/>
                </a:solidFill>
              </a:rPr>
              <a:t>Geurts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r>
              <a:rPr lang="en-GB" sz="2000" i="1" dirty="0">
                <a:solidFill>
                  <a:prstClr val="white"/>
                </a:solidFill>
              </a:rPr>
              <a:t>et al.</a:t>
            </a:r>
            <a:r>
              <a:rPr lang="en-GB" sz="2000" dirty="0">
                <a:solidFill>
                  <a:prstClr val="white"/>
                </a:solidFill>
              </a:rPr>
              <a:t> 06]</a:t>
            </a:r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>
          <a:xfrm rot="5400000">
            <a:off x="1848560" y="1710070"/>
            <a:ext cx="205177" cy="66817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21" idx="0"/>
          </p:cNvCxnSpPr>
          <p:nvPr/>
        </p:nvCxnSpPr>
        <p:spPr>
          <a:xfrm rot="16200000" flipH="1">
            <a:off x="2505343" y="1807710"/>
            <a:ext cx="205177" cy="472894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7" name="Straight Connector 6"/>
          <p:cNvCxnSpPr>
            <a:stCxn id="20" idx="3"/>
            <a:endCxn id="25" idx="0"/>
          </p:cNvCxnSpPr>
          <p:nvPr/>
        </p:nvCxnSpPr>
        <p:spPr>
          <a:xfrm rot="5400000">
            <a:off x="1330382" y="2257131"/>
            <a:ext cx="249829" cy="23728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5"/>
            <a:endCxn id="30" idx="0"/>
          </p:cNvCxnSpPr>
          <p:nvPr/>
        </p:nvCxnSpPr>
        <p:spPr>
          <a:xfrm rot="16200000" flipH="1">
            <a:off x="1656126" y="2254917"/>
            <a:ext cx="249829" cy="24170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21" idx="3"/>
            <a:endCxn id="22" idx="0"/>
          </p:cNvCxnSpPr>
          <p:nvPr/>
        </p:nvCxnSpPr>
        <p:spPr>
          <a:xfrm rot="5400000">
            <a:off x="2486699" y="2186130"/>
            <a:ext cx="249829" cy="379283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>
            <a:stCxn id="21" idx="5"/>
            <a:endCxn id="23" idx="0"/>
          </p:cNvCxnSpPr>
          <p:nvPr/>
        </p:nvCxnSpPr>
        <p:spPr>
          <a:xfrm rot="16200000" flipH="1">
            <a:off x="2933138" y="2205223"/>
            <a:ext cx="249829" cy="34109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" name="Straight Connector 10"/>
          <p:cNvCxnSpPr>
            <a:stCxn id="23" idx="5"/>
            <a:endCxn id="27" idx="0"/>
          </p:cNvCxnSpPr>
          <p:nvPr/>
        </p:nvCxnSpPr>
        <p:spPr>
          <a:xfrm rot="16200000" flipH="1">
            <a:off x="3231011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" name="Straight Connector 11"/>
          <p:cNvCxnSpPr>
            <a:stCxn id="22" idx="5"/>
            <a:endCxn id="29" idx="0"/>
          </p:cNvCxnSpPr>
          <p:nvPr/>
        </p:nvCxnSpPr>
        <p:spPr>
          <a:xfrm rot="16200000" flipH="1">
            <a:off x="2424381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3" name="Straight Connector 12"/>
          <p:cNvCxnSpPr>
            <a:stCxn id="25" idx="5"/>
            <a:endCxn id="26" idx="0"/>
          </p:cNvCxnSpPr>
          <p:nvPr/>
        </p:nvCxnSpPr>
        <p:spPr>
          <a:xfrm rot="16200000" flipH="1">
            <a:off x="1339065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" name="Straight Connector 13"/>
          <p:cNvCxnSpPr>
            <a:stCxn id="25" idx="3"/>
            <a:endCxn id="31" idx="0"/>
          </p:cNvCxnSpPr>
          <p:nvPr/>
        </p:nvCxnSpPr>
        <p:spPr>
          <a:xfrm rot="5400000">
            <a:off x="1051746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Straight Connector 14"/>
          <p:cNvCxnSpPr>
            <a:stCxn id="22" idx="3"/>
            <a:endCxn id="24" idx="0"/>
          </p:cNvCxnSpPr>
          <p:nvPr/>
        </p:nvCxnSpPr>
        <p:spPr>
          <a:xfrm rot="5400000">
            <a:off x="2137062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6" name="Straight Connector 15"/>
          <p:cNvCxnSpPr>
            <a:stCxn id="23" idx="3"/>
            <a:endCxn id="28" idx="0"/>
          </p:cNvCxnSpPr>
          <p:nvPr/>
        </p:nvCxnSpPr>
        <p:spPr>
          <a:xfrm rot="5400000">
            <a:off x="2943691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" name="Straight Connector 16"/>
          <p:cNvCxnSpPr>
            <a:stCxn id="24" idx="3"/>
            <a:endCxn id="32" idx="0"/>
          </p:cNvCxnSpPr>
          <p:nvPr/>
        </p:nvCxnSpPr>
        <p:spPr>
          <a:xfrm rot="5400000">
            <a:off x="1915685" y="3132265"/>
            <a:ext cx="359822" cy="7811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8" name="Straight Connector 17"/>
          <p:cNvCxnSpPr>
            <a:stCxn id="24" idx="5"/>
            <a:endCxn id="33" idx="0"/>
          </p:cNvCxnSpPr>
          <p:nvPr/>
        </p:nvCxnSpPr>
        <p:spPr>
          <a:xfrm rot="16200000" flipH="1">
            <a:off x="2080783" y="3131526"/>
            <a:ext cx="359822" cy="79587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19" name="Oval 18"/>
          <p:cNvSpPr/>
          <p:nvPr/>
        </p:nvSpPr>
        <p:spPr>
          <a:xfrm>
            <a:off x="2267373" y="183745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56074" y="2146745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83392" y="2146745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60984" y="2500686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67614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16788" y="2887298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75667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19862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1809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923419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05177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840907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31472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95552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39500" y="3351232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>
            <a:stCxn id="26" idx="3"/>
            <a:endCxn id="36" idx="0"/>
          </p:cNvCxnSpPr>
          <p:nvPr/>
        </p:nvCxnSpPr>
        <p:spPr>
          <a:xfrm rot="5400000">
            <a:off x="1318277" y="3131782"/>
            <a:ext cx="359822" cy="7907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5" name="Straight Connector 34"/>
          <p:cNvCxnSpPr>
            <a:stCxn id="26" idx="5"/>
            <a:endCxn id="37" idx="0"/>
          </p:cNvCxnSpPr>
          <p:nvPr/>
        </p:nvCxnSpPr>
        <p:spPr>
          <a:xfrm rot="16200000" flipH="1">
            <a:off x="1483376" y="3132009"/>
            <a:ext cx="359822" cy="7862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6" name="Oval 35"/>
          <p:cNvSpPr/>
          <p:nvPr/>
        </p:nvSpPr>
        <p:spPr>
          <a:xfrm>
            <a:off x="1397662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41611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Connector 37"/>
          <p:cNvCxnSpPr>
            <a:stCxn id="52" idx="3"/>
            <a:endCxn id="53" idx="0"/>
          </p:cNvCxnSpPr>
          <p:nvPr/>
        </p:nvCxnSpPr>
        <p:spPr>
          <a:xfrm rot="5400000">
            <a:off x="6071528" y="1739020"/>
            <a:ext cx="205177" cy="610274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39" name="Straight Connector 38"/>
          <p:cNvCxnSpPr>
            <a:stCxn id="52" idx="5"/>
            <a:endCxn id="54" idx="1"/>
          </p:cNvCxnSpPr>
          <p:nvPr/>
        </p:nvCxnSpPr>
        <p:spPr>
          <a:xfrm rot="16200000" flipH="1">
            <a:off x="6765981" y="1741090"/>
            <a:ext cx="223039" cy="62399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0" name="Straight Connector 39"/>
          <p:cNvCxnSpPr>
            <a:stCxn id="53" idx="3"/>
            <a:endCxn id="58" idx="0"/>
          </p:cNvCxnSpPr>
          <p:nvPr/>
        </p:nvCxnSpPr>
        <p:spPr>
          <a:xfrm rot="5400000">
            <a:off x="5535312" y="2210143"/>
            <a:ext cx="249829" cy="331258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1" name="Straight Connector 40"/>
          <p:cNvCxnSpPr>
            <a:stCxn id="53" idx="5"/>
            <a:endCxn id="78" idx="0"/>
          </p:cNvCxnSpPr>
          <p:nvPr/>
        </p:nvCxnSpPr>
        <p:spPr>
          <a:xfrm rot="16200000" flipH="1">
            <a:off x="5958933" y="2204028"/>
            <a:ext cx="249829" cy="34348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2" name="Straight Connector 41"/>
          <p:cNvCxnSpPr>
            <a:stCxn id="54" idx="3"/>
            <a:endCxn id="55" idx="0"/>
          </p:cNvCxnSpPr>
          <p:nvPr/>
        </p:nvCxnSpPr>
        <p:spPr>
          <a:xfrm rot="5400000">
            <a:off x="6884594" y="2195781"/>
            <a:ext cx="249829" cy="35998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3" name="Straight Connector 42"/>
          <p:cNvCxnSpPr>
            <a:stCxn id="54" idx="5"/>
            <a:endCxn id="56" idx="0"/>
          </p:cNvCxnSpPr>
          <p:nvPr/>
        </p:nvCxnSpPr>
        <p:spPr>
          <a:xfrm rot="16200000" flipH="1">
            <a:off x="7338663" y="2187943"/>
            <a:ext cx="249829" cy="37565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4" name="Straight Connector 43"/>
          <p:cNvCxnSpPr>
            <a:stCxn id="56" idx="5"/>
            <a:endCxn id="69" idx="0"/>
          </p:cNvCxnSpPr>
          <p:nvPr/>
        </p:nvCxnSpPr>
        <p:spPr>
          <a:xfrm rot="16200000" flipH="1">
            <a:off x="7653816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5" name="Straight Connector 44"/>
          <p:cNvCxnSpPr>
            <a:stCxn id="55" idx="5"/>
            <a:endCxn id="61" idx="0"/>
          </p:cNvCxnSpPr>
          <p:nvPr/>
        </p:nvCxnSpPr>
        <p:spPr>
          <a:xfrm rot="16200000" flipH="1">
            <a:off x="6810093" y="2667346"/>
            <a:ext cx="282499" cy="15740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6" name="Straight Connector 45"/>
          <p:cNvCxnSpPr>
            <a:stCxn id="58" idx="5"/>
            <a:endCxn id="59" idx="0"/>
          </p:cNvCxnSpPr>
          <p:nvPr/>
        </p:nvCxnSpPr>
        <p:spPr>
          <a:xfrm rot="16200000" flipH="1">
            <a:off x="5497007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7" name="Straight Connector 46"/>
          <p:cNvCxnSpPr>
            <a:stCxn id="58" idx="3"/>
            <a:endCxn id="62" idx="0"/>
          </p:cNvCxnSpPr>
          <p:nvPr/>
        </p:nvCxnSpPr>
        <p:spPr>
          <a:xfrm rot="5400000">
            <a:off x="5209688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8" name="Straight Connector 47"/>
          <p:cNvCxnSpPr>
            <a:stCxn id="55" idx="3"/>
            <a:endCxn id="57" idx="0"/>
          </p:cNvCxnSpPr>
          <p:nvPr/>
        </p:nvCxnSpPr>
        <p:spPr>
          <a:xfrm rot="5400000">
            <a:off x="6580122" y="2681026"/>
            <a:ext cx="282499" cy="13004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9" name="Straight Connector 48"/>
          <p:cNvCxnSpPr>
            <a:stCxn id="56" idx="3"/>
            <a:endCxn id="60" idx="0"/>
          </p:cNvCxnSpPr>
          <p:nvPr/>
        </p:nvCxnSpPr>
        <p:spPr>
          <a:xfrm rot="5400000">
            <a:off x="7366497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2" name="Oval 51"/>
          <p:cNvSpPr/>
          <p:nvPr/>
        </p:nvSpPr>
        <p:spPr>
          <a:xfrm>
            <a:off x="6461391" y="183745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807992" y="2146745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71636" y="2146745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68530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590418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595362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433609" y="2500686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677805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346225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969058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89414" y="288729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834614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0" name="Straight Connector 69"/>
          <p:cNvCxnSpPr>
            <a:stCxn id="78" idx="3"/>
            <a:endCxn id="75" idx="0"/>
          </p:cNvCxnSpPr>
          <p:nvPr/>
        </p:nvCxnSpPr>
        <p:spPr>
          <a:xfrm rot="5400000">
            <a:off x="5986386" y="2665572"/>
            <a:ext cx="286854" cy="16530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1" name="Straight Connector 70"/>
          <p:cNvCxnSpPr>
            <a:stCxn id="78" idx="5"/>
            <a:endCxn id="74" idx="0"/>
          </p:cNvCxnSpPr>
          <p:nvPr/>
        </p:nvCxnSpPr>
        <p:spPr>
          <a:xfrm rot="16200000" flipH="1">
            <a:off x="6223277" y="2680236"/>
            <a:ext cx="286854" cy="13597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2" name="Straight Connector 71"/>
          <p:cNvCxnSpPr>
            <a:stCxn id="75" idx="3"/>
            <a:endCxn id="76" idx="0"/>
          </p:cNvCxnSpPr>
          <p:nvPr/>
        </p:nvCxnSpPr>
        <p:spPr>
          <a:xfrm rot="16200000" flipH="1">
            <a:off x="5949377" y="3136670"/>
            <a:ext cx="359822" cy="7800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3" name="Straight Connector 72"/>
          <p:cNvCxnSpPr>
            <a:stCxn id="75" idx="5"/>
            <a:endCxn id="77" idx="0"/>
          </p:cNvCxnSpPr>
          <p:nvPr/>
        </p:nvCxnSpPr>
        <p:spPr>
          <a:xfrm rot="5400000">
            <a:off x="5784279" y="3135829"/>
            <a:ext cx="359822" cy="7969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4" name="Oval 73"/>
          <p:cNvSpPr/>
          <p:nvPr/>
        </p:nvSpPr>
        <p:spPr>
          <a:xfrm flipH="1">
            <a:off x="6373705" y="289165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5986172" y="289165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6107304" y="33555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5863355" y="33555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194603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64767" y="1963688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white"/>
                </a:solidFill>
                <a:latin typeface="Calibri"/>
              </a:rPr>
              <a:t>……</a:t>
            </a:r>
            <a:r>
              <a:rPr lang="en-GB" sz="320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8596" y="180176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tree </a:t>
            </a:r>
            <a:r>
              <a:rPr lang="en-GB" sz="2400" dirty="0">
                <a:solidFill>
                  <a:prstClr val="white"/>
                </a:solidFill>
                <a:latin typeface="Palatino Linotype" pitchFamily="18" charset="0"/>
              </a:rPr>
              <a:t>1</a:t>
            </a:r>
            <a:endParaRPr lang="en-GB" sz="2400" baseline="-25000" dirty="0">
              <a:solidFill>
                <a:prstClr val="white"/>
              </a:solidFill>
              <a:latin typeface="Palatino Linotype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79533" y="1828291"/>
            <a:ext cx="155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tree </a:t>
            </a:r>
            <a:r>
              <a:rPr lang="en-GB" sz="2400" i="1" dirty="0">
                <a:solidFill>
                  <a:prstClr val="white"/>
                </a:solidFill>
                <a:latin typeface="Palatino Linotype" pitchFamily="18" charset="0"/>
              </a:rPr>
              <a:t>T</a:t>
            </a:r>
            <a:endParaRPr lang="en-GB" sz="2400" i="1" baseline="-25000" dirty="0">
              <a:solidFill>
                <a:prstClr val="white"/>
              </a:solidFill>
              <a:latin typeface="Palatino Linotype" pitchFamily="18" charset="0"/>
            </a:endParaRPr>
          </a:p>
        </p:txBody>
      </p:sp>
      <p:cxnSp>
        <p:nvCxnSpPr>
          <p:cNvPr id="111" name="Straight Arrow Connector 110"/>
          <p:cNvCxnSpPr>
            <a:endCxn id="19" idx="0"/>
          </p:cNvCxnSpPr>
          <p:nvPr/>
        </p:nvCxnSpPr>
        <p:spPr bwMode="auto">
          <a:xfrm rot="10800000" flipV="1">
            <a:off x="2328360" y="1673169"/>
            <a:ext cx="167192" cy="16428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3" name="Straight Arrow Connector 122"/>
          <p:cNvCxnSpPr>
            <a:endCxn id="52" idx="0"/>
          </p:cNvCxnSpPr>
          <p:nvPr/>
        </p:nvCxnSpPr>
        <p:spPr bwMode="auto">
          <a:xfrm rot="10800000" flipV="1">
            <a:off x="6522378" y="1692219"/>
            <a:ext cx="154646" cy="14523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6" name="Group 155"/>
          <p:cNvGrpSpPr/>
          <p:nvPr/>
        </p:nvGrpSpPr>
        <p:grpSpPr>
          <a:xfrm>
            <a:off x="2357422" y="3197974"/>
            <a:ext cx="1384390" cy="882506"/>
            <a:chOff x="1847231" y="1429037"/>
            <a:chExt cx="1980828" cy="1262716"/>
          </a:xfrm>
        </p:grpSpPr>
        <p:grpSp>
          <p:nvGrpSpPr>
            <p:cNvPr id="157" name="Group 107"/>
            <p:cNvGrpSpPr/>
            <p:nvPr/>
          </p:nvGrpSpPr>
          <p:grpSpPr bwMode="auto">
            <a:xfrm>
              <a:off x="2676710" y="1495405"/>
              <a:ext cx="829576" cy="936109"/>
              <a:chOff x="2252646" y="1983412"/>
              <a:chExt cx="254660" cy="287340"/>
            </a:xfrm>
          </p:grpSpPr>
          <p:cxnSp>
            <p:nvCxnSpPr>
              <p:cNvPr id="160" name="Straight Connector 159"/>
              <p:cNvCxnSpPr/>
              <p:nvPr/>
            </p:nvCxnSpPr>
            <p:spPr bwMode="auto">
              <a:xfrm rot="5400000">
                <a:off x="2303593" y="2215032"/>
                <a:ext cx="11143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rot="5400000">
                <a:off x="2389766" y="2262095"/>
                <a:ext cx="1731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rot="5400000">
                <a:off x="2396049" y="2230719"/>
                <a:ext cx="8006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 rot="5400000">
                <a:off x="2296585" y="2246407"/>
                <a:ext cx="4868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>
                <a:stCxn id="159" idx="3"/>
              </p:cNvCxnSpPr>
              <p:nvPr/>
            </p:nvCxnSpPr>
            <p:spPr bwMode="auto">
              <a:xfrm flipH="1">
                <a:off x="2282546" y="2044145"/>
                <a:ext cx="767" cy="226607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8" name="Straight Arrow Connector 167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69" name="Straight Arrow Connector 168"/>
              <p:cNvCxnSpPr/>
              <p:nvPr/>
            </p:nvCxnSpPr>
            <p:spPr bwMode="auto">
              <a:xfrm>
                <a:off x="2252646" y="2269956"/>
                <a:ext cx="254660" cy="69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58" name="TextBox 157"/>
            <p:cNvSpPr txBox="1"/>
            <p:nvPr/>
          </p:nvSpPr>
          <p:spPr bwMode="auto">
            <a:xfrm>
              <a:off x="3428508" y="2163302"/>
              <a:ext cx="399551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59" name="TextBox 158"/>
            <p:cNvSpPr txBox="1"/>
            <p:nvPr/>
          </p:nvSpPr>
          <p:spPr bwMode="auto">
            <a:xfrm>
              <a:off x="1847231" y="1429037"/>
              <a:ext cx="929378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P</a:t>
              </a:r>
              <a:r>
                <a:rPr lang="en-GB" baseline="-25000" dirty="0">
                  <a:solidFill>
                    <a:prstClr val="white"/>
                  </a:solidFill>
                  <a:latin typeface="Palatino Linotype" pitchFamily="18" charset="0"/>
                </a:rPr>
                <a:t>1</a:t>
              </a:r>
              <a:r>
                <a:rPr lang="en-GB" dirty="0">
                  <a:solidFill>
                    <a:prstClr val="white"/>
                  </a:solidFill>
                  <a:latin typeface="Palatino Linotype" pitchFamily="18" charset="0"/>
                </a:rPr>
                <a:t>(</a:t>
              </a: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  <a:r>
                <a:rPr lang="en-GB" dirty="0">
                  <a:solidFill>
                    <a:prstClr val="white"/>
                  </a:solidFill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357686" y="2749506"/>
            <a:ext cx="1357654" cy="946792"/>
            <a:chOff x="1806344" y="1429037"/>
            <a:chExt cx="1942574" cy="1354697"/>
          </a:xfrm>
        </p:grpSpPr>
        <p:grpSp>
          <p:nvGrpSpPr>
            <p:cNvPr id="171" name="Group 107"/>
            <p:cNvGrpSpPr/>
            <p:nvPr/>
          </p:nvGrpSpPr>
          <p:grpSpPr bwMode="auto">
            <a:xfrm>
              <a:off x="2676706" y="1495403"/>
              <a:ext cx="805975" cy="936112"/>
              <a:chOff x="2252645" y="1983412"/>
              <a:chExt cx="247415" cy="287341"/>
            </a:xfrm>
          </p:grpSpPr>
          <p:cxnSp>
            <p:nvCxnSpPr>
              <p:cNvPr id="174" name="Straight Connector 173"/>
              <p:cNvCxnSpPr/>
              <p:nvPr/>
            </p:nvCxnSpPr>
            <p:spPr bwMode="auto">
              <a:xfrm rot="5400000">
                <a:off x="2346645" y="2258087"/>
                <a:ext cx="2533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 rot="5400000">
                <a:off x="2370068" y="2242399"/>
                <a:ext cx="56708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 rot="5400000">
                <a:off x="2360664" y="2195336"/>
                <a:ext cx="15083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 rot="5400000">
                <a:off x="2276887" y="2226711"/>
                <a:ext cx="8808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 rot="5400000">
                <a:off x="2175753" y="2163961"/>
                <a:ext cx="213585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2" name="Straight Arrow Connector 181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83" name="Straight Arrow Connector 182"/>
              <p:cNvCxnSpPr/>
              <p:nvPr/>
            </p:nvCxnSpPr>
            <p:spPr bwMode="auto">
              <a:xfrm>
                <a:off x="2252645" y="2270056"/>
                <a:ext cx="247415" cy="69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72" name="TextBox 171"/>
            <p:cNvSpPr txBox="1"/>
            <p:nvPr/>
          </p:nvSpPr>
          <p:spPr bwMode="auto">
            <a:xfrm>
              <a:off x="3349367" y="2255283"/>
              <a:ext cx="399551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73" name="TextBox 172"/>
            <p:cNvSpPr txBox="1"/>
            <p:nvPr/>
          </p:nvSpPr>
          <p:spPr bwMode="auto">
            <a:xfrm>
              <a:off x="1806344" y="1429037"/>
              <a:ext cx="954609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P</a:t>
              </a:r>
              <a:r>
                <a:rPr lang="en-GB" i="1" baseline="-25000" dirty="0">
                  <a:solidFill>
                    <a:prstClr val="white"/>
                  </a:solidFill>
                  <a:latin typeface="Palatino Linotype" pitchFamily="18" charset="0"/>
                </a:rPr>
                <a:t>T</a:t>
              </a:r>
              <a:r>
                <a:rPr lang="en-GB" dirty="0">
                  <a:solidFill>
                    <a:prstClr val="white"/>
                  </a:solidFill>
                  <a:latin typeface="Palatino Linotype" pitchFamily="18" charset="0"/>
                </a:rPr>
                <a:t>(</a:t>
              </a:r>
              <a:r>
                <a:rPr lang="en-GB" i="1" dirty="0">
                  <a:solidFill>
                    <a:prstClr val="white"/>
                  </a:solidFill>
                  <a:latin typeface="Palatino Linotype" pitchFamily="18" charset="0"/>
                </a:rPr>
                <a:t>c</a:t>
              </a:r>
              <a:r>
                <a:rPr lang="en-GB" dirty="0">
                  <a:solidFill>
                    <a:prstClr val="white"/>
                  </a:solidFill>
                  <a:latin typeface="Palatino Linotype" pitchFamily="18" charset="0"/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404140" y="1423804"/>
                <a:ext cx="735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(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𝐼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en-GB" b="1" smtClean="0">
                          <a:solidFill>
                            <a:prstClr val="white"/>
                          </a:solidFill>
                          <a:latin typeface="Cambria Math"/>
                        </a:rPr>
                        <m:t>x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140" y="1423804"/>
                <a:ext cx="735971" cy="36933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6712148" y="1412776"/>
                <a:ext cx="735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(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𝐼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en-GB" b="1" smtClean="0">
                          <a:solidFill>
                            <a:prstClr val="white"/>
                          </a:solidFill>
                          <a:latin typeface="Cambria Math"/>
                        </a:rPr>
                        <m:t>x</m:t>
                      </m:r>
                      <m:r>
                        <a:rPr lang="en-GB" i="1" smtClean="0">
                          <a:solidFill>
                            <a:prstClr val="white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148" y="1412776"/>
                <a:ext cx="735971" cy="36933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60032" y="5128726"/>
                <a:ext cx="4172937" cy="1303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e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GB" sz="2800" b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x</m:t>
                          </m:r>
                        </m:e>
                      </m:d>
                      <m:r>
                        <a:rPr lang="en-GB" sz="28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GB" sz="28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8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GB" sz="2800" b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x</m:t>
                          </m:r>
                          <m:r>
                            <a:rPr lang="en-GB" sz="28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128726"/>
                <a:ext cx="4172937" cy="130388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/>
              <a:t>Number and depth of trees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494909"/>
              </p:ext>
            </p:extLst>
          </p:nvPr>
        </p:nvGraphicFramePr>
        <p:xfrm>
          <a:off x="251520" y="1769457"/>
          <a:ext cx="3533776" cy="481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1" y="6583680"/>
            <a:ext cx="1895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Adapted from 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499992" y="1484784"/>
          <a:ext cx="44999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767483" y="944337"/>
            <a:ext cx="3029601" cy="792863"/>
            <a:chOff x="5868144" y="512289"/>
            <a:chExt cx="3029601" cy="7928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5167" r="46294" b="63833"/>
            <a:stretch/>
          </p:blipFill>
          <p:spPr bwMode="auto">
            <a:xfrm>
              <a:off x="5868144" y="512289"/>
              <a:ext cx="413594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25167" r="23574" b="63833"/>
            <a:stretch/>
          </p:blipFill>
          <p:spPr bwMode="auto">
            <a:xfrm>
              <a:off x="6372200" y="512289"/>
              <a:ext cx="2525545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3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5 16x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701675"/>
            <a:ext cx="8229600" cy="4629150"/>
          </a:xfrm>
        </p:spPr>
      </p:pic>
      <p:sp>
        <p:nvSpPr>
          <p:cNvPr id="3" name="TextBox 2"/>
          <p:cNvSpPr txBox="1"/>
          <p:nvPr/>
        </p:nvSpPr>
        <p:spPr>
          <a:xfrm>
            <a:off x="1115616" y="5333146"/>
            <a:ext cx="130997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front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6894" y="5333146"/>
            <a:ext cx="113364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top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5936" y="5333146"/>
            <a:ext cx="1199367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6357" y="188640"/>
            <a:ext cx="1739579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input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245" y="188640"/>
            <a:ext cx="271741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inferred body parts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131" y="6237312"/>
            <a:ext cx="353173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no tracking or smoothing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760720"/>
            <a:ext cx="9144000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inferred joint positions </a:t>
            </a:r>
            <a:r>
              <a:rPr lang="en-GB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(modes </a:t>
            </a:r>
            <a:r>
              <a:rPr lang="en-GB" sz="2400" dirty="0">
                <a:solidFill>
                  <a:prstClr val="white"/>
                </a:solidFill>
              </a:rPr>
              <a:t>found using mean shift)</a:t>
            </a:r>
          </a:p>
          <a:p>
            <a:pPr algn="ctr"/>
            <a:endParaRPr lang="en-GB" sz="2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white"/>
                </a:solidFill>
              </a:rPr>
              <a:t>Jamie </a:t>
            </a:r>
            <a:r>
              <a:rPr lang="en-US" sz="1100" dirty="0" err="1">
                <a:solidFill>
                  <a:prstClr val="white"/>
                </a:solidFill>
              </a:rPr>
              <a:t>Shotton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 the pose of persons in the video, how it changes</a:t>
            </a:r>
          </a:p>
        </p:txBody>
      </p:sp>
    </p:spTree>
    <p:extLst>
      <p:ext uri="{BB962C8B-B14F-4D97-AF65-F5344CB8AC3E}">
        <p14:creationId xmlns:p14="http://schemas.microsoft.com/office/powerpoint/2010/main" val="19427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Traffic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https://www.youtube.com/watch?v=DiZHQ4peqjg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https://www.youtube.com/watch?v=_Ahy0Gh69-M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7"/>
              </a:rPr>
              <a:t>http://www.youtube.com/watch?v=-G6Rw5cU-1c</a:t>
            </a:r>
            <a:endParaRPr lang="pl-PL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059783" y="6583680"/>
            <a:ext cx="1084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8402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Via tracked points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Actions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4"/>
              </a:rPr>
              <a:t>Matikainen et al. 2009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6583680"/>
            <a:ext cx="1888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Adapted from 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3"/>
              </a:rPr>
              <a:t>Laptev 2005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6583680"/>
            <a:ext cx="1888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Adapted from 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19350" y="1901371"/>
            <a:ext cx="6705300" cy="4573254"/>
            <a:chOff x="452877" y="824147"/>
            <a:chExt cx="8284723" cy="56504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/>
            <a:srcRect t="63"/>
            <a:stretch/>
          </p:blipFill>
          <p:spPr>
            <a:xfrm>
              <a:off x="452877" y="915851"/>
              <a:ext cx="8238247" cy="55587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" y="824147"/>
              <a:ext cx="82804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Via </a:t>
            </a:r>
            <a:r>
              <a:rPr lang="en-US" dirty="0" err="1" smtClean="0"/>
              <a:t>spatio</a:t>
            </a:r>
            <a:r>
              <a:rPr lang="en-US" dirty="0" smtClean="0"/>
              <a:t>-temporal interest points (corners in </a:t>
            </a:r>
            <a:r>
              <a:rPr lang="en-US" dirty="0" err="1" smtClean="0"/>
              <a:t>space+time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“Talk on phone”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“Get out of car”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83680"/>
            <a:ext cx="1097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893" y="301657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6"/>
              </a:rPr>
              <a:t>Learning realistic human actions from movies, Laptev et al. 2008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Space-time interest point detectors</a:t>
            </a:r>
          </a:p>
          <a:p>
            <a:r>
              <a:rPr lang="en-US" dirty="0"/>
              <a:t>Descriptors</a:t>
            </a:r>
          </a:p>
          <a:p>
            <a:pPr lvl="1"/>
            <a:r>
              <a:rPr lang="en-US" dirty="0"/>
              <a:t>HOG, HOF </a:t>
            </a:r>
          </a:p>
          <a:p>
            <a:r>
              <a:rPr lang="en-US" dirty="0"/>
              <a:t>Pyramid histograms (3x3x2)</a:t>
            </a:r>
          </a:p>
          <a:p>
            <a:r>
              <a:rPr lang="en-US" dirty="0"/>
              <a:t>SVMs with Chi-Squared Kernel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Interest Points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" charset="0"/>
              </a:rPr>
              <a:t>Spatio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-Temporal Binning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6583680"/>
            <a:ext cx="321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r>
              <a:rPr lang="en-US" sz="1100" dirty="0">
                <a:solidFill>
                  <a:prstClr val="black"/>
                </a:solidFill>
              </a:rPr>
              <a:t>, figures from Ivan Laptev</a:t>
            </a:r>
          </a:p>
        </p:txBody>
      </p:sp>
    </p:spTree>
    <p:extLst>
      <p:ext uri="{BB962C8B-B14F-4D97-AF65-F5344CB8AC3E}">
        <p14:creationId xmlns:p14="http://schemas.microsoft.com/office/powerpoint/2010/main" val="22062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6583680"/>
            <a:ext cx="3823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r>
              <a:rPr lang="en-US" sz="1100" dirty="0">
                <a:solidFill>
                  <a:prstClr val="black"/>
                </a:solidFill>
              </a:rPr>
              <a:t>, figures from Ivan Laptev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2972" y="4350657"/>
            <a:ext cx="1813625" cy="22402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04800"/>
            <a:ext cx="7010400" cy="1470025"/>
          </a:xfrm>
        </p:spPr>
        <p:txBody>
          <a:bodyPr/>
          <a:lstStyle/>
          <a:p>
            <a:pPr eaLnBrk="1" hangingPunct="1"/>
            <a:r>
              <a:rPr lang="en-US" sz="3500">
                <a:cs typeface="ＭＳ Ｐゴシック"/>
              </a:rPr>
              <a:t>Detecting Activities of Daily Living in First-person Camera Views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05400"/>
            <a:ext cx="64008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cs typeface="ＭＳ Ｐゴシック"/>
              </a:rPr>
              <a:t>Hamed Pirsiavash, Deva </a:t>
            </a:r>
            <a:r>
              <a:rPr lang="en-US" sz="2000" dirty="0" err="1">
                <a:cs typeface="ＭＳ Ｐゴシック"/>
              </a:rPr>
              <a:t>Ramanan</a:t>
            </a:r>
            <a:endParaRPr lang="en-US" sz="2000" dirty="0"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cs typeface="ＭＳ Ｐゴシック"/>
              </a:rPr>
              <a:t>CVPR 2012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676400"/>
            <a:ext cx="43434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4B0D85B-21BE-42BE-A79E-ACEEF103E079}" type="slidenum">
              <a:rPr lang="en-US" sz="14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98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dirty="0">
                <a:cs typeface="ＭＳ Ｐゴシック"/>
              </a:rPr>
              <a:t>Wearable ADL detection</a:t>
            </a:r>
          </a:p>
        </p:txBody>
      </p:sp>
      <p:pic>
        <p:nvPicPr>
          <p:cNvPr id="119812" name="Picture 4" descr="taxonom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438400"/>
            <a:ext cx="56388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Rectangle 2"/>
          <p:cNvSpPr>
            <a:spLocks noChangeArrowheads="1"/>
          </p:cNvSpPr>
          <p:nvPr/>
        </p:nvSpPr>
        <p:spPr bwMode="auto">
          <a:xfrm>
            <a:off x="4038600" y="1371600"/>
            <a:ext cx="480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ADL actions derived from medical literature on patient rehabilitation</a:t>
            </a:r>
          </a:p>
        </p:txBody>
      </p:sp>
      <p:pic>
        <p:nvPicPr>
          <p:cNvPr id="1198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3133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5" name="Line 8"/>
          <p:cNvSpPr>
            <a:spLocks noChangeShapeType="1"/>
          </p:cNvSpPr>
          <p:nvPr/>
        </p:nvSpPr>
        <p:spPr bwMode="auto">
          <a:xfrm flipH="1">
            <a:off x="1981200" y="838200"/>
            <a:ext cx="990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119816" name="Line 9"/>
          <p:cNvSpPr>
            <a:spLocks noChangeShapeType="1"/>
          </p:cNvSpPr>
          <p:nvPr/>
        </p:nvSpPr>
        <p:spPr bwMode="auto">
          <a:xfrm>
            <a:off x="4953000" y="838200"/>
            <a:ext cx="1371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119817" name="Rectangle 2"/>
          <p:cNvSpPr>
            <a:spLocks noChangeArrowheads="1"/>
          </p:cNvSpPr>
          <p:nvPr/>
        </p:nvSpPr>
        <p:spPr bwMode="auto">
          <a:xfrm>
            <a:off x="228600" y="1443038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It is easy to collect natural data</a:t>
            </a:r>
          </a:p>
        </p:txBody>
      </p:sp>
      <p:pic>
        <p:nvPicPr>
          <p:cNvPr id="119818" name="Picture 4" descr="GOPRO-Chess-Mount-Harness-SKU00210729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286000"/>
            <a:ext cx="995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596390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331029" y="836022"/>
            <a:ext cx="5812971" cy="60219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3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cs typeface="ＭＳ Ｐゴシック"/>
              </a:rPr>
              <a:t>Challenges</a:t>
            </a:r>
            <a:r>
              <a:rPr lang="en-US" sz="3200" dirty="0">
                <a:cs typeface="ＭＳ Ｐゴシック"/>
              </a:rPr>
              <a:t/>
            </a:r>
            <a:br>
              <a:rPr lang="en-US" sz="3200" dirty="0">
                <a:cs typeface="ＭＳ Ｐゴシック"/>
              </a:rPr>
            </a:br>
            <a:r>
              <a:rPr lang="en-US" sz="3200" dirty="0">
                <a:cs typeface="ＭＳ Ｐゴシック"/>
              </a:rPr>
              <a:t> What features to use?</a:t>
            </a:r>
          </a:p>
        </p:txBody>
      </p:sp>
      <p:pic>
        <p:nvPicPr>
          <p:cNvPr id="31746" name="Picture 3" descr="walkpatch_2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124200"/>
            <a:ext cx="11430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609600" y="1524000"/>
            <a:ext cx="2362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Low level features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5410200" y="1527175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High level features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590800"/>
            <a:ext cx="91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590800"/>
            <a:ext cx="9620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867400" y="44196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Human pose</a:t>
            </a:r>
          </a:p>
        </p:txBody>
      </p:sp>
      <p:sp>
        <p:nvSpPr>
          <p:cNvPr id="31753" name="Rectangle 6"/>
          <p:cNvSpPr>
            <a:spLocks/>
          </p:cNvSpPr>
          <p:nvPr/>
        </p:nvSpPr>
        <p:spPr bwMode="auto">
          <a:xfrm>
            <a:off x="5105400" y="5181600"/>
            <a:ext cx="3886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Difficulties of pose: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Detectors are not accurate enough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Not useful in first person camera views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457200" y="4497388"/>
            <a:ext cx="2971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Space-time interest points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Laptev, IJCV’05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96390"/>
            <a:ext cx="2214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Adapted from </a:t>
            </a: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cs typeface="ＭＳ Ｐゴシック"/>
              </a:rPr>
              <a:t>Challenges</a:t>
            </a:r>
            <a:r>
              <a:rPr lang="en-US" sz="3200" dirty="0">
                <a:cs typeface="ＭＳ Ｐゴシック"/>
              </a:rPr>
              <a:t/>
            </a:r>
            <a:br>
              <a:rPr lang="en-US" sz="3200" dirty="0">
                <a:cs typeface="ＭＳ Ｐゴシック"/>
              </a:rPr>
            </a:br>
            <a:r>
              <a:rPr lang="en-US" sz="3200" dirty="0">
                <a:cs typeface="ＭＳ Ｐゴシック"/>
              </a:rPr>
              <a:t> What features to use?</a:t>
            </a:r>
          </a:p>
        </p:txBody>
      </p:sp>
      <p:pic>
        <p:nvPicPr>
          <p:cNvPr id="32770" name="Picture 3" descr="walkpatch_2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124200"/>
            <a:ext cx="11430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609600" y="1524000"/>
            <a:ext cx="2362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Low level features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5410200" y="1527175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High level features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705600" y="2667000"/>
            <a:ext cx="2057400" cy="1676400"/>
            <a:chOff x="2592" y="1296"/>
            <a:chExt cx="2832" cy="2160"/>
          </a:xfrm>
        </p:grpSpPr>
        <p:pic>
          <p:nvPicPr>
            <p:cNvPr id="3278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0" y="1584"/>
              <a:ext cx="34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6" name="Picture 10" descr="old_television_clip_art_2347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" y="2544"/>
              <a:ext cx="489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7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8" y="2352"/>
              <a:ext cx="28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8" y="2256"/>
              <a:ext cx="60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12" y="1536"/>
              <a:ext cx="499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0" name="Oval 14"/>
            <p:cNvSpPr>
              <a:spLocks noChangeArrowheads="1"/>
            </p:cNvSpPr>
            <p:nvPr/>
          </p:nvSpPr>
          <p:spPr bwMode="auto">
            <a:xfrm>
              <a:off x="2592" y="1296"/>
              <a:ext cx="2832" cy="21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solidFill>
                  <a:srgbClr val="000000"/>
                </a:solidFill>
              </a:endParaRPr>
            </a:p>
          </p:txBody>
        </p:sp>
      </p:grpSp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2667000"/>
            <a:ext cx="91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2667000"/>
            <a:ext cx="9620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4495800" y="44973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Human pose</a:t>
            </a:r>
          </a:p>
        </p:txBody>
      </p:sp>
      <p:sp>
        <p:nvSpPr>
          <p:cNvPr id="32778" name="Text Box 8"/>
          <p:cNvSpPr txBox="1">
            <a:spLocks noChangeArrowheads="1"/>
          </p:cNvSpPr>
          <p:nvPr/>
        </p:nvSpPr>
        <p:spPr bwMode="auto">
          <a:xfrm>
            <a:off x="6477000" y="4497388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Object-centric features</a:t>
            </a: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457200" y="4497388"/>
            <a:ext cx="29718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Space-time interest points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Laptev, IJCV’05</a:t>
            </a:r>
          </a:p>
        </p:txBody>
      </p:sp>
      <p:sp>
        <p:nvSpPr>
          <p:cNvPr id="32784" name="Rectangle 6"/>
          <p:cNvSpPr>
            <a:spLocks/>
          </p:cNvSpPr>
          <p:nvPr/>
        </p:nvSpPr>
        <p:spPr bwMode="auto">
          <a:xfrm>
            <a:off x="4267200" y="5181600"/>
            <a:ext cx="3886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Difficulties of pose: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Detectors are not accurate enough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Not useful in first person camera views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57200" y="2703096"/>
            <a:ext cx="5791200" cy="25146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200400" y="4876800"/>
            <a:ext cx="5791200" cy="12954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28600" y="1600200"/>
            <a:ext cx="5257800" cy="9144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400">
                <a:cs typeface="ＭＳ Ｐゴシック"/>
              </a:rPr>
              <a:t>Appearance feature: bag of objects</a:t>
            </a:r>
          </a:p>
        </p:txBody>
      </p:sp>
      <p:pic>
        <p:nvPicPr>
          <p:cNvPr id="5529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267200"/>
            <a:ext cx="762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5"/>
          <p:cNvSpPr>
            <a:spLocks/>
          </p:cNvSpPr>
          <p:nvPr/>
        </p:nvSpPr>
        <p:spPr bwMode="auto">
          <a:xfrm>
            <a:off x="3886200" y="58674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Bag of detected objects</a:t>
            </a:r>
          </a:p>
        </p:txBody>
      </p:sp>
      <p:sp>
        <p:nvSpPr>
          <p:cNvPr id="55300" name="AutoShape 39"/>
          <p:cNvSpPr>
            <a:spLocks noChangeArrowheads="1"/>
          </p:cNvSpPr>
          <p:nvPr/>
        </p:nvSpPr>
        <p:spPr bwMode="auto">
          <a:xfrm>
            <a:off x="1447800" y="2209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752600"/>
            <a:ext cx="609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Line 88"/>
          <p:cNvSpPr>
            <a:spLocks noChangeShapeType="1"/>
          </p:cNvSpPr>
          <p:nvPr/>
        </p:nvSpPr>
        <p:spPr bwMode="auto">
          <a:xfrm>
            <a:off x="5943600" y="1609725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3" name="Line 89"/>
          <p:cNvSpPr>
            <a:spLocks noChangeShapeType="1"/>
          </p:cNvSpPr>
          <p:nvPr/>
        </p:nvSpPr>
        <p:spPr bwMode="auto">
          <a:xfrm>
            <a:off x="5943600" y="2600325"/>
            <a:ext cx="228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4" name="Rectangle 90"/>
          <p:cNvSpPr>
            <a:spLocks noChangeArrowheads="1"/>
          </p:cNvSpPr>
          <p:nvPr/>
        </p:nvSpPr>
        <p:spPr bwMode="auto">
          <a:xfrm>
            <a:off x="5943600" y="1990725"/>
            <a:ext cx="228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5" name="Rectangle 91"/>
          <p:cNvSpPr>
            <a:spLocks noChangeArrowheads="1"/>
          </p:cNvSpPr>
          <p:nvPr/>
        </p:nvSpPr>
        <p:spPr bwMode="auto">
          <a:xfrm>
            <a:off x="6629400" y="2524125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6" name="Rectangle 92"/>
          <p:cNvSpPr>
            <a:spLocks noChangeArrowheads="1"/>
          </p:cNvSpPr>
          <p:nvPr/>
        </p:nvSpPr>
        <p:spPr bwMode="auto">
          <a:xfrm>
            <a:off x="7315200" y="2371725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7" name="Oval 93"/>
          <p:cNvSpPr>
            <a:spLocks noChangeArrowheads="1"/>
          </p:cNvSpPr>
          <p:nvPr/>
        </p:nvSpPr>
        <p:spPr bwMode="auto">
          <a:xfrm>
            <a:off x="7772400" y="24479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8" name="Oval 94"/>
          <p:cNvSpPr>
            <a:spLocks noChangeArrowheads="1"/>
          </p:cNvSpPr>
          <p:nvPr/>
        </p:nvSpPr>
        <p:spPr bwMode="auto">
          <a:xfrm>
            <a:off x="7924800" y="24479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09" name="Oval 95"/>
          <p:cNvSpPr>
            <a:spLocks noChangeArrowheads="1"/>
          </p:cNvSpPr>
          <p:nvPr/>
        </p:nvSpPr>
        <p:spPr bwMode="auto">
          <a:xfrm>
            <a:off x="8077200" y="24479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0" name="Rectangle 5"/>
          <p:cNvSpPr>
            <a:spLocks/>
          </p:cNvSpPr>
          <p:nvPr/>
        </p:nvSpPr>
        <p:spPr bwMode="auto">
          <a:xfrm>
            <a:off x="5867400" y="2671763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fridge</a:t>
            </a:r>
          </a:p>
        </p:txBody>
      </p:sp>
      <p:sp>
        <p:nvSpPr>
          <p:cNvPr id="55311" name="Rectangle 5"/>
          <p:cNvSpPr>
            <a:spLocks/>
          </p:cNvSpPr>
          <p:nvPr/>
        </p:nvSpPr>
        <p:spPr bwMode="auto">
          <a:xfrm>
            <a:off x="7239000" y="2671763"/>
            <a:ext cx="381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TV</a:t>
            </a:r>
          </a:p>
        </p:txBody>
      </p:sp>
      <p:sp>
        <p:nvSpPr>
          <p:cNvPr id="55312" name="Rectangle 5"/>
          <p:cNvSpPr>
            <a:spLocks/>
          </p:cNvSpPr>
          <p:nvPr/>
        </p:nvSpPr>
        <p:spPr bwMode="auto">
          <a:xfrm>
            <a:off x="6553200" y="2671763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stove</a:t>
            </a:r>
          </a:p>
        </p:txBody>
      </p:sp>
      <p:sp>
        <p:nvSpPr>
          <p:cNvPr id="55313" name="Line 88"/>
          <p:cNvSpPr>
            <a:spLocks noChangeShapeType="1"/>
          </p:cNvSpPr>
          <p:nvPr/>
        </p:nvSpPr>
        <p:spPr bwMode="auto">
          <a:xfrm>
            <a:off x="5943600" y="3967163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4" name="Line 89"/>
          <p:cNvSpPr>
            <a:spLocks noChangeShapeType="1"/>
          </p:cNvSpPr>
          <p:nvPr/>
        </p:nvSpPr>
        <p:spPr bwMode="auto">
          <a:xfrm flipV="1">
            <a:off x="5943600" y="4953000"/>
            <a:ext cx="2286000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5" name="Rectangle 90"/>
          <p:cNvSpPr>
            <a:spLocks noChangeArrowheads="1"/>
          </p:cNvSpPr>
          <p:nvPr/>
        </p:nvSpPr>
        <p:spPr bwMode="auto">
          <a:xfrm>
            <a:off x="5943600" y="4876800"/>
            <a:ext cx="228600" cy="80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6" name="Rectangle 91"/>
          <p:cNvSpPr>
            <a:spLocks noChangeArrowheads="1"/>
          </p:cNvSpPr>
          <p:nvPr/>
        </p:nvSpPr>
        <p:spPr bwMode="auto">
          <a:xfrm>
            <a:off x="6629400" y="4419600"/>
            <a:ext cx="228600" cy="538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7" name="Rectangle 92"/>
          <p:cNvSpPr>
            <a:spLocks noChangeArrowheads="1"/>
          </p:cNvSpPr>
          <p:nvPr/>
        </p:nvSpPr>
        <p:spPr bwMode="auto">
          <a:xfrm>
            <a:off x="7315200" y="4800600"/>
            <a:ext cx="228600" cy="157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8" name="Oval 93"/>
          <p:cNvSpPr>
            <a:spLocks noChangeArrowheads="1"/>
          </p:cNvSpPr>
          <p:nvPr/>
        </p:nvSpPr>
        <p:spPr bwMode="auto">
          <a:xfrm>
            <a:off x="7772400" y="4805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19" name="Oval 94"/>
          <p:cNvSpPr>
            <a:spLocks noChangeArrowheads="1"/>
          </p:cNvSpPr>
          <p:nvPr/>
        </p:nvSpPr>
        <p:spPr bwMode="auto">
          <a:xfrm>
            <a:off x="7924800" y="4805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20" name="Oval 95"/>
          <p:cNvSpPr>
            <a:spLocks noChangeArrowheads="1"/>
          </p:cNvSpPr>
          <p:nvPr/>
        </p:nvSpPr>
        <p:spPr bwMode="auto">
          <a:xfrm>
            <a:off x="8077200" y="48053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21" name="Rectangle 5"/>
          <p:cNvSpPr>
            <a:spLocks/>
          </p:cNvSpPr>
          <p:nvPr/>
        </p:nvSpPr>
        <p:spPr bwMode="auto">
          <a:xfrm>
            <a:off x="5867400" y="50292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fridge</a:t>
            </a:r>
          </a:p>
        </p:txBody>
      </p:sp>
      <p:sp>
        <p:nvSpPr>
          <p:cNvPr id="55322" name="Rectangle 5"/>
          <p:cNvSpPr>
            <a:spLocks/>
          </p:cNvSpPr>
          <p:nvPr/>
        </p:nvSpPr>
        <p:spPr bwMode="auto">
          <a:xfrm>
            <a:off x="7239000" y="50292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TV</a:t>
            </a:r>
          </a:p>
        </p:txBody>
      </p:sp>
      <p:sp>
        <p:nvSpPr>
          <p:cNvPr id="55323" name="Rectangle 5"/>
          <p:cNvSpPr>
            <a:spLocks/>
          </p:cNvSpPr>
          <p:nvPr/>
        </p:nvSpPr>
        <p:spPr bwMode="auto">
          <a:xfrm>
            <a:off x="6553200" y="5029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stove</a:t>
            </a:r>
          </a:p>
        </p:txBody>
      </p:sp>
      <p:sp>
        <p:nvSpPr>
          <p:cNvPr id="55324" name="Rectangle 5"/>
          <p:cNvSpPr>
            <a:spLocks/>
          </p:cNvSpPr>
          <p:nvPr/>
        </p:nvSpPr>
        <p:spPr bwMode="auto">
          <a:xfrm>
            <a:off x="7848600" y="3276600"/>
            <a:ext cx="1066800" cy="619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SVM classifier</a:t>
            </a:r>
          </a:p>
        </p:txBody>
      </p:sp>
      <p:sp>
        <p:nvSpPr>
          <p:cNvPr id="55325" name="Rectangle 5"/>
          <p:cNvSpPr>
            <a:spLocks/>
          </p:cNvSpPr>
          <p:nvPr/>
        </p:nvSpPr>
        <p:spPr bwMode="auto">
          <a:xfrm>
            <a:off x="381000" y="55626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Video clip</a:t>
            </a:r>
          </a:p>
        </p:txBody>
      </p:sp>
      <p:sp>
        <p:nvSpPr>
          <p:cNvPr id="55326" name="Rectangle 2"/>
          <p:cNvSpPr>
            <a:spLocks noChangeAspect="1" noChangeArrowheads="1"/>
          </p:cNvSpPr>
          <p:nvPr/>
        </p:nvSpPr>
        <p:spPr bwMode="auto">
          <a:xfrm>
            <a:off x="304800" y="16002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27" name="Rectangle 3"/>
          <p:cNvSpPr>
            <a:spLocks noChangeArrowheads="1"/>
          </p:cNvSpPr>
          <p:nvPr/>
        </p:nvSpPr>
        <p:spPr bwMode="auto">
          <a:xfrm>
            <a:off x="381000" y="16764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28" name="Rectangle 4"/>
          <p:cNvSpPr>
            <a:spLocks noChangeArrowheads="1"/>
          </p:cNvSpPr>
          <p:nvPr/>
        </p:nvSpPr>
        <p:spPr bwMode="auto">
          <a:xfrm>
            <a:off x="457200" y="17526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29" name="Rectangle 5"/>
          <p:cNvSpPr>
            <a:spLocks noChangeArrowheads="1"/>
          </p:cNvSpPr>
          <p:nvPr/>
        </p:nvSpPr>
        <p:spPr bwMode="auto">
          <a:xfrm>
            <a:off x="533400" y="18288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0" name="Rectangle 2"/>
          <p:cNvSpPr>
            <a:spLocks noChangeArrowheads="1"/>
          </p:cNvSpPr>
          <p:nvPr/>
        </p:nvSpPr>
        <p:spPr bwMode="auto">
          <a:xfrm>
            <a:off x="381000" y="39624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1" name="Rectangle 3"/>
          <p:cNvSpPr>
            <a:spLocks noChangeArrowheads="1"/>
          </p:cNvSpPr>
          <p:nvPr/>
        </p:nvSpPr>
        <p:spPr bwMode="auto">
          <a:xfrm>
            <a:off x="457200" y="40386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2" name="Rectangle 4"/>
          <p:cNvSpPr>
            <a:spLocks noChangeArrowheads="1"/>
          </p:cNvSpPr>
          <p:nvPr/>
        </p:nvSpPr>
        <p:spPr bwMode="auto">
          <a:xfrm>
            <a:off x="533400" y="41148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3" name="Rectangle 5"/>
          <p:cNvSpPr>
            <a:spLocks noChangeArrowheads="1"/>
          </p:cNvSpPr>
          <p:nvPr/>
        </p:nvSpPr>
        <p:spPr bwMode="auto">
          <a:xfrm>
            <a:off x="609600" y="41910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4" name="Rectangle 4"/>
          <p:cNvSpPr>
            <a:spLocks noChangeArrowheads="1"/>
          </p:cNvSpPr>
          <p:nvPr/>
        </p:nvSpPr>
        <p:spPr bwMode="auto">
          <a:xfrm>
            <a:off x="609600" y="19050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5" name="Rectangle 5"/>
          <p:cNvSpPr>
            <a:spLocks noChangeArrowheads="1"/>
          </p:cNvSpPr>
          <p:nvPr/>
        </p:nvSpPr>
        <p:spPr bwMode="auto">
          <a:xfrm>
            <a:off x="685800" y="19812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6" name="AutoShape 39"/>
          <p:cNvSpPr>
            <a:spLocks noChangeArrowheads="1"/>
          </p:cNvSpPr>
          <p:nvPr/>
        </p:nvSpPr>
        <p:spPr bwMode="auto">
          <a:xfrm>
            <a:off x="1447800" y="4495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37" name="Oval 19"/>
          <p:cNvSpPr>
            <a:spLocks noChangeArrowheads="1"/>
          </p:cNvSpPr>
          <p:nvPr/>
        </p:nvSpPr>
        <p:spPr bwMode="auto">
          <a:xfrm>
            <a:off x="2133600" y="1447800"/>
            <a:ext cx="2895600" cy="2057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pic>
        <p:nvPicPr>
          <p:cNvPr id="5533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600200"/>
            <a:ext cx="762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39" name="AutoShape 39"/>
          <p:cNvSpPr>
            <a:spLocks noChangeArrowheads="1"/>
          </p:cNvSpPr>
          <p:nvPr/>
        </p:nvSpPr>
        <p:spPr bwMode="auto">
          <a:xfrm>
            <a:off x="5257800" y="2209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40" name="AutoShape 39"/>
          <p:cNvSpPr>
            <a:spLocks noChangeArrowheads="1"/>
          </p:cNvSpPr>
          <p:nvPr/>
        </p:nvSpPr>
        <p:spPr bwMode="auto">
          <a:xfrm>
            <a:off x="5334000" y="4495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5341" name="Oval 19"/>
          <p:cNvSpPr>
            <a:spLocks noChangeArrowheads="1"/>
          </p:cNvSpPr>
          <p:nvPr/>
        </p:nvSpPr>
        <p:spPr bwMode="auto">
          <a:xfrm>
            <a:off x="2133600" y="3657600"/>
            <a:ext cx="2895600" cy="2057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pic>
        <p:nvPicPr>
          <p:cNvPr id="55342" name="Picture 8" descr="old_television_clip_art_234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514600"/>
            <a:ext cx="80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43" name="Picture 8" descr="old_television_clip_art_234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962400"/>
            <a:ext cx="80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0" y="6596390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Camera Mouse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8435009" cy="5135563"/>
          </a:xfrm>
        </p:spPr>
        <p:txBody>
          <a:bodyPr/>
          <a:lstStyle/>
          <a:p>
            <a:r>
              <a:rPr lang="en-US" dirty="0"/>
              <a:t>Video interface: use feature tracking as mouse replacement</a:t>
            </a:r>
          </a:p>
          <a:p>
            <a:r>
              <a:rPr lang="en-US" dirty="0"/>
              <a:t>Specialized software for communication, games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95425" y="2956186"/>
            <a:ext cx="6153150" cy="2410998"/>
            <a:chOff x="1219200" y="2956186"/>
            <a:chExt cx="6153150" cy="2410998"/>
          </a:xfrm>
        </p:grpSpPr>
        <p:pic>
          <p:nvPicPr>
            <p:cNvPr id="149506" name="Picture 2" descr="http://www.roetting.de/eyes-tea/history/030515/picture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2956186"/>
              <a:ext cx="2590800" cy="2410998"/>
            </a:xfrm>
            <a:prstGeom prst="rect">
              <a:avLst/>
            </a:prstGeom>
            <a:noFill/>
          </p:spPr>
        </p:pic>
        <p:pic>
          <p:nvPicPr>
            <p:cNvPr id="149508" name="Picture 4" descr="http://www.roetting.de/eyes-tea/history/030515/picture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3400" y="3032386"/>
              <a:ext cx="3028950" cy="2286001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Kristen </a:t>
            </a:r>
            <a:r>
              <a:rPr lang="en-US" sz="1100" dirty="0" err="1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080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2520" y="1524000"/>
            <a:ext cx="6655480" cy="5104516"/>
          </a:xfrm>
        </p:spPr>
      </p:pic>
      <p:sp>
        <p:nvSpPr>
          <p:cNvPr id="5" name="Rectangle 4"/>
          <p:cNvSpPr/>
          <p:nvPr/>
        </p:nvSpPr>
        <p:spPr bwMode="auto">
          <a:xfrm>
            <a:off x="2300024" y="1613567"/>
            <a:ext cx="1014664" cy="76601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0" y="216694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Accuracy on 18 action categories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Our model:      40.6%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STIP baseline: 22.8%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</a:rPr>
              <a:t>Hamed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Pirsiavash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Object detection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Holistic image based classification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8317" y="5486400"/>
            <a:ext cx="361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</a:rPr>
              <a:t>Activity: Tennis Forehand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Action categorization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&amp; Object detection</a:t>
            </a: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Ramanan, 2006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&amp; Object detection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&amp; Object detection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&amp; Object detection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&amp; Object detection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659639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Yao/</a:t>
            </a:r>
            <a:r>
              <a:rPr lang="en-US" sz="1100" dirty="0" err="1">
                <a:solidFill>
                  <a:prstClr val="black"/>
                </a:solidFill>
                <a:latin typeface="Arial" charset="0"/>
              </a:rPr>
              <a:t>Fei-Fei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that make visual tracking difficult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/>
              <a:t>Erratic movements, moving very quickly</a:t>
            </a:r>
          </a:p>
          <a:p>
            <a:r>
              <a:rPr lang="en-US" dirty="0"/>
              <a:t>Occlusions, leaving and coming back</a:t>
            </a:r>
          </a:p>
          <a:p>
            <a:r>
              <a:rPr lang="en-US" dirty="0"/>
              <a:t>Surrounding similar-looking objects</a:t>
            </a:r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2191" y="6570618"/>
            <a:ext cx="1881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Amin </a:t>
            </a:r>
            <a:r>
              <a:rPr lang="en-US" sz="1100" dirty="0" err="1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32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one</a:t>
            </a:r>
          </a:p>
          <a:p>
            <a:pPr lvl="1"/>
            <a:r>
              <a:rPr lang="en-US" dirty="0"/>
              <a:t>Need some way to link up detections</a:t>
            </a:r>
          </a:p>
          <a:p>
            <a:pPr lvl="1"/>
            <a:r>
              <a:rPr lang="en-US" dirty="0"/>
              <a:t>Best you can do, if you can’t predict 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14800"/>
            <a:ext cx="41148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Amin</a:t>
            </a:r>
            <a:r>
              <a:rPr lang="en-US" sz="1100" dirty="0"/>
              <a:t> </a:t>
            </a:r>
            <a:r>
              <a:rPr lang="en-US" sz="1100" dirty="0" err="1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988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</TotalTime>
  <Words>2467</Words>
  <Application>Microsoft Office PowerPoint</Application>
  <PresentationFormat>On-screen Show (4:3)</PresentationFormat>
  <Paragraphs>644</Paragraphs>
  <Slides>78</Slides>
  <Notes>48</Notes>
  <HiddenSlides>19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8" baseType="lpstr">
      <vt:lpstr>ＭＳ Ｐゴシック</vt:lpstr>
      <vt:lpstr>Arial</vt:lpstr>
      <vt:lpstr>Calibri</vt:lpstr>
      <vt:lpstr>Cambria Math</vt:lpstr>
      <vt:lpstr>Corbel</vt:lpstr>
      <vt:lpstr>Palatino Linotype</vt:lpstr>
      <vt:lpstr>Segoe Script</vt:lpstr>
      <vt:lpstr>Times New Roman</vt:lpstr>
      <vt:lpstr>Wingdings</vt:lpstr>
      <vt:lpstr>Wingdings 2</vt:lpstr>
      <vt:lpstr>Wingdings 3</vt:lpstr>
      <vt:lpstr>1_Office Theme</vt:lpstr>
      <vt:lpstr>1_Default Design</vt:lpstr>
      <vt:lpstr>3_Default Design</vt:lpstr>
      <vt:lpstr>Office Theme</vt:lpstr>
      <vt:lpstr>4_Office Theme</vt:lpstr>
      <vt:lpstr>2_Office Theme</vt:lpstr>
      <vt:lpstr>Module</vt:lpstr>
      <vt:lpstr>Default Design</vt:lpstr>
      <vt:lpstr>Equation</vt:lpstr>
      <vt:lpstr>CS 1674: Intro to Computer Vision Motion:  Tracking, Pose and Actions</vt:lpstr>
      <vt:lpstr>In this slide deck</vt:lpstr>
      <vt:lpstr>Motion: Why is it useful?</vt:lpstr>
      <vt:lpstr>Motion: Why is it useful?</vt:lpstr>
      <vt:lpstr>Tracking: some applications</vt:lpstr>
      <vt:lpstr>Tracking Examples</vt:lpstr>
      <vt:lpstr>Example: A Camera Mouse</vt:lpstr>
      <vt:lpstr>Things that make visual tracking difficult</vt:lpstr>
      <vt:lpstr>Strategies for tracking</vt:lpstr>
      <vt:lpstr>Tracking with dynamics</vt:lpstr>
      <vt:lpstr>Detection vs. tracking</vt:lpstr>
      <vt:lpstr>Detection vs. tracking</vt:lpstr>
      <vt:lpstr>Detection vs. tracking</vt:lpstr>
      <vt:lpstr>PowerPoint Presentation</vt:lpstr>
      <vt:lpstr>PowerPoint Presentation</vt:lpstr>
      <vt:lpstr>General model for tracking</vt:lpstr>
      <vt:lpstr>Steps of tracking</vt:lpstr>
      <vt:lpstr>Steps of tracking</vt:lpstr>
      <vt:lpstr>Problem statement</vt:lpstr>
      <vt:lpstr>The Kalman filter</vt:lpstr>
      <vt:lpstr>Notation: Normal distribution</vt:lpstr>
      <vt:lpstr>Dynamics and observation models</vt:lpstr>
      <vt:lpstr>PowerPoint Presentation</vt:lpstr>
      <vt:lpstr>Example: Constant velocity (1D points)</vt:lpstr>
      <vt:lpstr>Prediction and correction</vt:lpstr>
      <vt:lpstr>Simplifying assumptions</vt:lpstr>
      <vt:lpstr>Simplifying assumptions</vt:lpstr>
      <vt:lpstr>Simplifying assumptions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this slide deck</vt:lpstr>
      <vt:lpstr>What is an action/activity?</vt:lpstr>
      <vt:lpstr>How can we identify actions?</vt:lpstr>
      <vt:lpstr>Real-Time Human Pose Recognition in Parts from Single Depth Images</vt:lpstr>
      <vt:lpstr>The mission</vt:lpstr>
      <vt:lpstr>The approach: body part recognition</vt:lpstr>
      <vt:lpstr>Body part recognition</vt:lpstr>
      <vt:lpstr>The Kinect pose estimation pipeline</vt:lpstr>
      <vt:lpstr>Classifying pixels</vt:lpstr>
      <vt:lpstr>Fast depth image features</vt:lpstr>
      <vt:lpstr>Decision tree classification</vt:lpstr>
      <vt:lpstr>Decision forest classifier</vt:lpstr>
      <vt:lpstr>Number and depth of trees</vt:lpstr>
      <vt:lpstr>PowerPoint Presentation</vt:lpstr>
      <vt:lpstr>Representing Actions</vt:lpstr>
      <vt:lpstr>Representing Actions</vt:lpstr>
      <vt:lpstr>Representing Actions</vt:lpstr>
      <vt:lpstr>PowerPoint Presentation</vt:lpstr>
      <vt:lpstr>Approach</vt:lpstr>
      <vt:lpstr>Results</vt:lpstr>
      <vt:lpstr>Detecting Activities of Daily Living in First-person Camera Views</vt:lpstr>
      <vt:lpstr>Wearable ADL detection</vt:lpstr>
      <vt:lpstr>Challenges  What features to use?</vt:lpstr>
      <vt:lpstr>Challenges  What features to use?</vt:lpstr>
      <vt:lpstr>Appearance feature: bag of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102</cp:revision>
  <dcterms:created xsi:type="dcterms:W3CDTF">2015-04-17T19:15:42Z</dcterms:created>
  <dcterms:modified xsi:type="dcterms:W3CDTF">2016-12-05T20:10:12Z</dcterms:modified>
</cp:coreProperties>
</file>