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33" r:id="rId3"/>
    <p:sldMasterId id="2147483821" r:id="rId4"/>
    <p:sldMasterId id="2147483833" r:id="rId5"/>
    <p:sldMasterId id="2147483869" r:id="rId6"/>
    <p:sldMasterId id="2147483875" r:id="rId7"/>
  </p:sldMasterIdLst>
  <p:notesMasterIdLst>
    <p:notesMasterId r:id="rId82"/>
  </p:notesMasterIdLst>
  <p:sldIdLst>
    <p:sldId id="256" r:id="rId8"/>
    <p:sldId id="702" r:id="rId9"/>
    <p:sldId id="434" r:id="rId10"/>
    <p:sldId id="435" r:id="rId11"/>
    <p:sldId id="686" r:id="rId12"/>
    <p:sldId id="687" r:id="rId13"/>
    <p:sldId id="688" r:id="rId14"/>
    <p:sldId id="310" r:id="rId15"/>
    <p:sldId id="439" r:id="rId16"/>
    <p:sldId id="440" r:id="rId17"/>
    <p:sldId id="689" r:id="rId18"/>
    <p:sldId id="443" r:id="rId19"/>
    <p:sldId id="427" r:id="rId20"/>
    <p:sldId id="343" r:id="rId21"/>
    <p:sldId id="345" r:id="rId22"/>
    <p:sldId id="346" r:id="rId23"/>
    <p:sldId id="446" r:id="rId24"/>
    <p:sldId id="447" r:id="rId25"/>
    <p:sldId id="706" r:id="rId26"/>
    <p:sldId id="449" r:id="rId27"/>
    <p:sldId id="450" r:id="rId28"/>
    <p:sldId id="444" r:id="rId29"/>
    <p:sldId id="451" r:id="rId30"/>
    <p:sldId id="452" r:id="rId31"/>
    <p:sldId id="453" r:id="rId32"/>
    <p:sldId id="454" r:id="rId33"/>
    <p:sldId id="455" r:id="rId34"/>
    <p:sldId id="456" r:id="rId35"/>
    <p:sldId id="457" r:id="rId36"/>
    <p:sldId id="458" r:id="rId37"/>
    <p:sldId id="459" r:id="rId38"/>
    <p:sldId id="479" r:id="rId39"/>
    <p:sldId id="641" r:id="rId40"/>
    <p:sldId id="643" r:id="rId41"/>
    <p:sldId id="700" r:id="rId42"/>
    <p:sldId id="701" r:id="rId43"/>
    <p:sldId id="645" r:id="rId44"/>
    <p:sldId id="646" r:id="rId45"/>
    <p:sldId id="647" r:id="rId46"/>
    <p:sldId id="648" r:id="rId47"/>
    <p:sldId id="649" r:id="rId48"/>
    <p:sldId id="650" r:id="rId49"/>
    <p:sldId id="651" r:id="rId50"/>
    <p:sldId id="652" r:id="rId51"/>
    <p:sldId id="653" r:id="rId52"/>
    <p:sldId id="654" r:id="rId53"/>
    <p:sldId id="655" r:id="rId54"/>
    <p:sldId id="703" r:id="rId55"/>
    <p:sldId id="704" r:id="rId56"/>
    <p:sldId id="657" r:id="rId57"/>
    <p:sldId id="658" r:id="rId58"/>
    <p:sldId id="506" r:id="rId59"/>
    <p:sldId id="507" r:id="rId60"/>
    <p:sldId id="508" r:id="rId61"/>
    <p:sldId id="509" r:id="rId62"/>
    <p:sldId id="510" r:id="rId63"/>
    <p:sldId id="511" r:id="rId64"/>
    <p:sldId id="515" r:id="rId65"/>
    <p:sldId id="517" r:id="rId66"/>
    <p:sldId id="519" r:id="rId67"/>
    <p:sldId id="522" r:id="rId68"/>
    <p:sldId id="465" r:id="rId69"/>
    <p:sldId id="659" r:id="rId70"/>
    <p:sldId id="525" r:id="rId71"/>
    <p:sldId id="660" r:id="rId72"/>
    <p:sldId id="705" r:id="rId73"/>
    <p:sldId id="474" r:id="rId74"/>
    <p:sldId id="528" r:id="rId75"/>
    <p:sldId id="475" r:id="rId76"/>
    <p:sldId id="476" r:id="rId77"/>
    <p:sldId id="477" r:id="rId78"/>
    <p:sldId id="707" r:id="rId79"/>
    <p:sldId id="708" r:id="rId80"/>
    <p:sldId id="478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982" autoAdjust="0"/>
    <p:restoredTop sz="91144" autoAdjust="0"/>
  </p:normalViewPr>
  <p:slideViewPr>
    <p:cSldViewPr snapToGrid="0">
      <p:cViewPr varScale="1">
        <p:scale>
          <a:sx n="121" d="100"/>
          <a:sy n="121" d="100"/>
        </p:scale>
        <p:origin x="63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695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23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slide" Target="slides/slide69.xml"/><Relationship Id="rId8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Sheet1!$A$5:$A$9</c:f>
              <c:strCache>
                <c:ptCount val="5"/>
                <c:pt idx="0">
                  <c:v>SuperVision</c:v>
                </c:pt>
                <c:pt idx="1">
                  <c:v>ISI</c:v>
                </c:pt>
                <c:pt idx="2">
                  <c:v>Oxford</c:v>
                </c:pt>
                <c:pt idx="3">
                  <c:v>INRIA</c:v>
                </c:pt>
                <c:pt idx="4">
                  <c:v>Amsterdam</c:v>
                </c:pt>
              </c:strCache>
            </c:strRef>
          </c:cat>
          <c:val>
            <c:numRef>
              <c:f>Sheet1!$B$5:$B$9</c:f>
              <c:numCache>
                <c:formatCode>General</c:formatCode>
                <c:ptCount val="5"/>
                <c:pt idx="0">
                  <c:v>16.399999999999999</c:v>
                </c:pt>
                <c:pt idx="1">
                  <c:v>26.2</c:v>
                </c:pt>
                <c:pt idx="2">
                  <c:v>27</c:v>
                </c:pt>
                <c:pt idx="3">
                  <c:v>27</c:v>
                </c:pt>
                <c:pt idx="4">
                  <c:v>29.6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B18-4A21-9775-1B7555DB4B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1855296"/>
        <c:axId val="261855688"/>
      </c:barChart>
      <c:catAx>
        <c:axId val="261855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261855688"/>
        <c:crosses val="autoZero"/>
        <c:auto val="1"/>
        <c:lblAlgn val="ctr"/>
        <c:lblOffset val="100"/>
        <c:noMultiLvlLbl val="0"/>
      </c:catAx>
      <c:valAx>
        <c:axId val="2618556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US">
                    <a:solidFill>
                      <a:schemeClr val="bg1"/>
                    </a:solidFill>
                  </a:rPr>
                  <a:t>Top</a:t>
                </a:r>
                <a:r>
                  <a:rPr lang="en-US" baseline="0">
                    <a:solidFill>
                      <a:schemeClr val="bg1"/>
                    </a:solidFill>
                  </a:rPr>
                  <a:t>-5 error rate %</a:t>
                </a:r>
                <a:endParaRPr lang="en-US">
                  <a:solidFill>
                    <a:schemeClr val="bg1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2618552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37736-4DC9-4C05-99A7-856CCC231FA5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AD559-58E6-437A-A7FE-2E6C4DB0F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95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AD559-58E6-437A-A7FE-2E6C4DB0F6C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75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Two-GPU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97EAD1-C33D-48A2-8CAB-582B6385EBDB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76829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clear that classic methods, e.g.</a:t>
            </a:r>
            <a:r>
              <a:rPr lang="en-US" baseline="0" dirty="0"/>
              <a:t> </a:t>
            </a:r>
            <a:r>
              <a:rPr lang="en-US" baseline="0" dirty="0" err="1"/>
              <a:t>convnets</a:t>
            </a:r>
            <a:r>
              <a:rPr lang="en-US" baseline="0" dirty="0"/>
              <a:t> are purely supervised.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FFF1-8662-394F-907E-7BF21FC6F64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01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EC01E2-A5DA-4CED-AB94-E8AA331F702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618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Wikipedia: </a:t>
            </a:r>
            <a:r>
              <a:rPr lang="en-US" sz="1100" dirty="0"/>
              <a:t>At the majority of synapses, signals are sent from the axon of one neuron to a dendrite of another... All neurons are electrically excitable, maintaining voltage gradients across their membranes… If the voltage changes by a large enough amount, an all-or-none electrochemical pulse called an action potential is generated, which travels rapidly along the cell's axon, and activates synaptic connections with other cells when it arrives.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B36A2-D391-4BB6-B1CB-0A6BDE1DFADD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89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B36A2-D391-4BB6-B1CB-0A6BDE1DFADD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883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4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13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45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B9BE1-CC02-4630-A187-1FA3D78B1A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06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C1639-4E2F-4550-BAEE-C5BDC1CB80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252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1FF34-FEDA-430E-8462-E7A209AF30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893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9BF50-AC92-44AF-92A4-620F182E35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779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26E91-021D-4B32-926D-DC16A89D51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781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56749-8CA8-49DA-A68F-85171B0F52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274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6D7BB-2806-4694-9201-C1DF6EA7CF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895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D4D2A-A0A1-4AB1-BF3F-4E3C9BF559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064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08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DC858-3513-47BE-8939-E01A91F098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736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D7741-022D-4361-BD74-799334698C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981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C337E-79AB-43D3-B7D5-9A8EDE49DF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36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1800"/>
            </a:lvl2pPr>
            <a:lvl3pPr>
              <a:spcBef>
                <a:spcPts val="0"/>
              </a:spcBef>
              <a:buSzPct val="100000"/>
              <a:defRPr sz="14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100"/>
            </a:lvl5pPr>
            <a:lvl6pPr>
              <a:spcBef>
                <a:spcPts val="0"/>
              </a:spcBef>
              <a:buSzPct val="100000"/>
              <a:defRPr sz="1000"/>
            </a:lvl6pPr>
            <a:lvl7pPr>
              <a:spcBef>
                <a:spcPts val="0"/>
              </a:spcBef>
              <a:buSzPct val="100000"/>
              <a:defRPr sz="900"/>
            </a:lvl7pPr>
            <a:lvl8pPr>
              <a:spcBef>
                <a:spcPts val="0"/>
              </a:spcBef>
              <a:buSzPct val="100000"/>
              <a:defRPr sz="800"/>
            </a:lvl8pPr>
            <a:lvl9pPr>
              <a:spcBef>
                <a:spcPts val="0"/>
              </a:spcBef>
              <a:buSzPct val="100000"/>
              <a:defRPr sz="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35484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3362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435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518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4998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755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351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1558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8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4216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6276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9348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6831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6007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656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1626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9752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475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86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2771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8195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659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9589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9204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3525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4197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1"/>
            <a:ext cx="777240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>
                <a:solidFill>
                  <a:prstClr val="white"/>
                </a:solidFill>
              </a:rPr>
              <a:t>11 Jan</a:t>
            </a:r>
            <a:r>
              <a:rPr lang="en-US" spc="-65">
                <a:solidFill>
                  <a:prstClr val="white"/>
                </a:solidFill>
              </a:rPr>
              <a:t> </a:t>
            </a:r>
            <a:r>
              <a:rPr lang="en-US" spc="-5">
                <a:solidFill>
                  <a:prstClr val="white"/>
                </a:solidFill>
              </a:rPr>
              <a:t>2016</a:t>
            </a:r>
            <a:endParaRPr lang="en-US" spc="-5"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>
                <a:solidFill>
                  <a:prstClr val="white"/>
                </a:solidFill>
              </a:rPr>
              <a:t>Fei-Fei Li &amp; Andrej Karpathy &amp; Justin</a:t>
            </a:r>
            <a:r>
              <a:rPr lang="nn-NO" spc="65">
                <a:solidFill>
                  <a:prstClr val="white"/>
                </a:solidFill>
              </a:rPr>
              <a:t> </a:t>
            </a:r>
            <a:r>
              <a:rPr lang="nn-NO" spc="-5">
                <a:solidFill>
                  <a:prstClr val="white"/>
                </a:solidFill>
              </a:rPr>
              <a:t>Johnson</a:t>
            </a:r>
            <a:endParaRPr lang="nn-NO" spc="-5" dirty="0">
              <a:solidFill>
                <a:prstClr val="white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8829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>
                <a:solidFill>
                  <a:prstClr val="white"/>
                </a:solidFill>
              </a:rPr>
              <a:t>11 Jan</a:t>
            </a:r>
            <a:r>
              <a:rPr lang="en-US" spc="-65">
                <a:solidFill>
                  <a:prstClr val="white"/>
                </a:solidFill>
              </a:rPr>
              <a:t> </a:t>
            </a:r>
            <a:r>
              <a:rPr lang="en-US" spc="-5">
                <a:solidFill>
                  <a:prstClr val="white"/>
                </a:solidFill>
              </a:rPr>
              <a:t>2016</a:t>
            </a:r>
            <a:endParaRPr lang="en-US" spc="-5"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>
                <a:solidFill>
                  <a:prstClr val="white"/>
                </a:solidFill>
              </a:rPr>
              <a:t>Fei-Fei Li &amp; Andrej Karpathy &amp; Justin</a:t>
            </a:r>
            <a:r>
              <a:rPr lang="nn-NO" spc="65">
                <a:solidFill>
                  <a:prstClr val="white"/>
                </a:solidFill>
              </a:rPr>
              <a:t> </a:t>
            </a:r>
            <a:r>
              <a:rPr lang="nn-NO" spc="-5">
                <a:solidFill>
                  <a:prstClr val="white"/>
                </a:solidFill>
              </a:rPr>
              <a:t>Johnson</a:t>
            </a:r>
            <a:endParaRPr lang="nn-NO" spc="-5" dirty="0">
              <a:solidFill>
                <a:prstClr val="white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7902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751666" y="1176740"/>
            <a:ext cx="310260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>
                <a:solidFill>
                  <a:prstClr val="white"/>
                </a:solidFill>
              </a:rPr>
              <a:t>11 Jan</a:t>
            </a:r>
            <a:r>
              <a:rPr lang="en-US" spc="-65">
                <a:solidFill>
                  <a:prstClr val="white"/>
                </a:solidFill>
              </a:rPr>
              <a:t> </a:t>
            </a:r>
            <a:r>
              <a:rPr lang="en-US" spc="-5">
                <a:solidFill>
                  <a:prstClr val="white"/>
                </a:solidFill>
              </a:rPr>
              <a:t>2016</a:t>
            </a:r>
            <a:endParaRPr lang="en-US" spc="-5" dirty="0">
              <a:solidFill>
                <a:prstClr val="white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>
                <a:solidFill>
                  <a:prstClr val="white"/>
                </a:solidFill>
              </a:rPr>
              <a:t>Fei-Fei Li &amp; Andrej Karpathy &amp; Justin</a:t>
            </a:r>
            <a:r>
              <a:rPr lang="nn-NO" spc="65">
                <a:solidFill>
                  <a:prstClr val="white"/>
                </a:solidFill>
              </a:rPr>
              <a:t> </a:t>
            </a:r>
            <a:r>
              <a:rPr lang="nn-NO" spc="-5">
                <a:solidFill>
                  <a:prstClr val="white"/>
                </a:solidFill>
              </a:rPr>
              <a:t>Johnson</a:t>
            </a:r>
            <a:endParaRPr lang="nn-NO" spc="-5" dirty="0">
              <a:solidFill>
                <a:prstClr val="white"/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717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793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>
                <a:solidFill>
                  <a:prstClr val="white"/>
                </a:solidFill>
              </a:rPr>
              <a:t>11 Jan</a:t>
            </a:r>
            <a:r>
              <a:rPr lang="en-US" spc="-65">
                <a:solidFill>
                  <a:prstClr val="white"/>
                </a:solidFill>
              </a:rPr>
              <a:t> </a:t>
            </a:r>
            <a:r>
              <a:rPr lang="en-US" spc="-5">
                <a:solidFill>
                  <a:prstClr val="white"/>
                </a:solidFill>
              </a:rPr>
              <a:t>2016</a:t>
            </a:r>
            <a:endParaRPr lang="en-US" spc="-5" dirty="0">
              <a:solidFill>
                <a:prstClr val="white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>
                <a:solidFill>
                  <a:prstClr val="white"/>
                </a:solidFill>
              </a:rPr>
              <a:t>Fei-Fei Li &amp; Andrej Karpathy &amp; Justin</a:t>
            </a:r>
            <a:r>
              <a:rPr lang="nn-NO" spc="65">
                <a:solidFill>
                  <a:prstClr val="white"/>
                </a:solidFill>
              </a:rPr>
              <a:t> </a:t>
            </a:r>
            <a:r>
              <a:rPr lang="nn-NO" spc="-5">
                <a:solidFill>
                  <a:prstClr val="white"/>
                </a:solidFill>
              </a:rPr>
              <a:t>Johnson</a:t>
            </a:r>
            <a:endParaRPr lang="nn-NO" spc="-5"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750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>
                <a:solidFill>
                  <a:prstClr val="white"/>
                </a:solidFill>
              </a:rPr>
              <a:t>11 Jan</a:t>
            </a:r>
            <a:r>
              <a:rPr lang="en-US" spc="-65">
                <a:solidFill>
                  <a:prstClr val="white"/>
                </a:solidFill>
              </a:rPr>
              <a:t> </a:t>
            </a:r>
            <a:r>
              <a:rPr lang="en-US" spc="-5">
                <a:solidFill>
                  <a:prstClr val="white"/>
                </a:solidFill>
              </a:rPr>
              <a:t>2016</a:t>
            </a:r>
            <a:endParaRPr lang="en-US" spc="-5" dirty="0">
              <a:solidFill>
                <a:prstClr val="white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>
                <a:solidFill>
                  <a:prstClr val="white"/>
                </a:solidFill>
              </a:rPr>
              <a:t>Fei-Fei Li &amp; Andrej Karpathy &amp; Justin</a:t>
            </a:r>
            <a:r>
              <a:rPr lang="nn-NO" spc="65">
                <a:solidFill>
                  <a:prstClr val="white"/>
                </a:solidFill>
              </a:rPr>
              <a:t> </a:t>
            </a:r>
            <a:r>
              <a:rPr lang="nn-NO" spc="-5">
                <a:solidFill>
                  <a:prstClr val="white"/>
                </a:solidFill>
              </a:rPr>
              <a:t>Johnson</a:t>
            </a:r>
            <a:endParaRPr lang="nn-NO" spc="-5" dirty="0">
              <a:solidFill>
                <a:prstClr val="white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4395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1"/>
            <a:ext cx="77724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>
                <a:solidFill>
                  <a:prstClr val="white"/>
                </a:solidFill>
              </a:rPr>
              <a:t>13 Jan</a:t>
            </a:r>
            <a:r>
              <a:rPr lang="en-US" spc="-65">
                <a:solidFill>
                  <a:prstClr val="white"/>
                </a:solidFill>
              </a:rPr>
              <a:t> </a:t>
            </a:r>
            <a:r>
              <a:rPr lang="en-US" spc="-5">
                <a:solidFill>
                  <a:prstClr val="white"/>
                </a:solidFill>
              </a:rPr>
              <a:t>2016</a:t>
            </a:r>
            <a:endParaRPr lang="en-US" spc="-5"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>
                <a:solidFill>
                  <a:prstClr val="white"/>
                </a:solidFill>
              </a:rPr>
              <a:t>Fei-Fei Li &amp; Andrej Karpathy &amp; Justin</a:t>
            </a:r>
            <a:r>
              <a:rPr lang="nn-NO" spc="65">
                <a:solidFill>
                  <a:prstClr val="white"/>
                </a:solidFill>
              </a:rPr>
              <a:t> </a:t>
            </a:r>
            <a:r>
              <a:rPr lang="nn-NO" spc="-5">
                <a:solidFill>
                  <a:prstClr val="white"/>
                </a:solidFill>
              </a:rPr>
              <a:t>Johnson</a:t>
            </a:r>
            <a:endParaRPr lang="nn-NO" spc="-5" dirty="0">
              <a:solidFill>
                <a:prstClr val="white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729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>
                <a:solidFill>
                  <a:prstClr val="white"/>
                </a:solidFill>
              </a:rPr>
              <a:t>13 Jan</a:t>
            </a:r>
            <a:r>
              <a:rPr lang="en-US" spc="-65">
                <a:solidFill>
                  <a:prstClr val="white"/>
                </a:solidFill>
              </a:rPr>
              <a:t> </a:t>
            </a:r>
            <a:r>
              <a:rPr lang="en-US" spc="-5">
                <a:solidFill>
                  <a:prstClr val="white"/>
                </a:solidFill>
              </a:rPr>
              <a:t>2016</a:t>
            </a:r>
            <a:endParaRPr lang="en-US" spc="-5"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>
                <a:solidFill>
                  <a:prstClr val="white"/>
                </a:solidFill>
              </a:rPr>
              <a:t>Fei-Fei Li &amp; Andrej Karpathy &amp; Justin</a:t>
            </a:r>
            <a:r>
              <a:rPr lang="nn-NO" spc="65">
                <a:solidFill>
                  <a:prstClr val="white"/>
                </a:solidFill>
              </a:rPr>
              <a:t> </a:t>
            </a:r>
            <a:r>
              <a:rPr lang="nn-NO" spc="-5">
                <a:solidFill>
                  <a:prstClr val="white"/>
                </a:solidFill>
              </a:rPr>
              <a:t>Johnson</a:t>
            </a:r>
            <a:endParaRPr lang="nn-NO" spc="-5" dirty="0">
              <a:solidFill>
                <a:prstClr val="white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016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>
                <a:solidFill>
                  <a:prstClr val="white"/>
                </a:solidFill>
              </a:rPr>
              <a:t>13 Jan</a:t>
            </a:r>
            <a:r>
              <a:rPr lang="en-US" spc="-65">
                <a:solidFill>
                  <a:prstClr val="white"/>
                </a:solidFill>
              </a:rPr>
              <a:t> </a:t>
            </a:r>
            <a:r>
              <a:rPr lang="en-US" spc="-5">
                <a:solidFill>
                  <a:prstClr val="white"/>
                </a:solidFill>
              </a:rPr>
              <a:t>2016</a:t>
            </a:r>
            <a:endParaRPr lang="en-US" spc="-5" dirty="0">
              <a:solidFill>
                <a:prstClr val="white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>
                <a:solidFill>
                  <a:prstClr val="white"/>
                </a:solidFill>
              </a:rPr>
              <a:t>Fei-Fei Li &amp; Andrej Karpathy &amp; Justin</a:t>
            </a:r>
            <a:r>
              <a:rPr lang="nn-NO" spc="65">
                <a:solidFill>
                  <a:prstClr val="white"/>
                </a:solidFill>
              </a:rPr>
              <a:t> </a:t>
            </a:r>
            <a:r>
              <a:rPr lang="nn-NO" spc="-5">
                <a:solidFill>
                  <a:prstClr val="white"/>
                </a:solidFill>
              </a:rPr>
              <a:t>Johnson</a:t>
            </a:r>
            <a:endParaRPr lang="nn-NO" spc="-5" dirty="0">
              <a:solidFill>
                <a:prstClr val="white"/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2957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>
                <a:solidFill>
                  <a:prstClr val="white"/>
                </a:solidFill>
              </a:rPr>
              <a:t>13 Jan</a:t>
            </a:r>
            <a:r>
              <a:rPr lang="en-US" spc="-65">
                <a:solidFill>
                  <a:prstClr val="white"/>
                </a:solidFill>
              </a:rPr>
              <a:t> </a:t>
            </a:r>
            <a:r>
              <a:rPr lang="en-US" spc="-5">
                <a:solidFill>
                  <a:prstClr val="white"/>
                </a:solidFill>
              </a:rPr>
              <a:t>2016</a:t>
            </a:r>
            <a:endParaRPr lang="en-US" spc="-5" dirty="0">
              <a:solidFill>
                <a:prstClr val="white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>
                <a:solidFill>
                  <a:prstClr val="white"/>
                </a:solidFill>
              </a:rPr>
              <a:t>Fei-Fei Li &amp; Andrej Karpathy &amp; Justin</a:t>
            </a:r>
            <a:r>
              <a:rPr lang="nn-NO" spc="65">
                <a:solidFill>
                  <a:prstClr val="white"/>
                </a:solidFill>
              </a:rPr>
              <a:t> </a:t>
            </a:r>
            <a:r>
              <a:rPr lang="nn-NO" spc="-5">
                <a:solidFill>
                  <a:prstClr val="white"/>
                </a:solidFill>
              </a:rPr>
              <a:t>Johnson</a:t>
            </a:r>
            <a:endParaRPr lang="nn-NO" spc="-5"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6943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>
                <a:solidFill>
                  <a:prstClr val="white"/>
                </a:solidFill>
              </a:rPr>
              <a:t>13 Jan</a:t>
            </a:r>
            <a:r>
              <a:rPr lang="en-US" spc="-65">
                <a:solidFill>
                  <a:prstClr val="white"/>
                </a:solidFill>
              </a:rPr>
              <a:t> </a:t>
            </a:r>
            <a:r>
              <a:rPr lang="en-US" spc="-5">
                <a:solidFill>
                  <a:prstClr val="white"/>
                </a:solidFill>
              </a:rPr>
              <a:t>2016</a:t>
            </a:r>
            <a:endParaRPr lang="en-US" spc="-5" dirty="0">
              <a:solidFill>
                <a:prstClr val="white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>
                <a:solidFill>
                  <a:prstClr val="white"/>
                </a:solidFill>
              </a:rPr>
              <a:t>Fei-Fei Li &amp; Andrej Karpathy &amp; Justin</a:t>
            </a:r>
            <a:r>
              <a:rPr lang="nn-NO" spc="65">
                <a:solidFill>
                  <a:prstClr val="white"/>
                </a:solidFill>
              </a:rPr>
              <a:t> </a:t>
            </a:r>
            <a:r>
              <a:rPr lang="nn-NO" spc="-5">
                <a:solidFill>
                  <a:prstClr val="white"/>
                </a:solidFill>
              </a:rPr>
              <a:t>Johnson</a:t>
            </a:r>
            <a:endParaRPr lang="nn-NO" spc="-5" dirty="0">
              <a:solidFill>
                <a:prstClr val="white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4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63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10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1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49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D615FC6-65EA-469E-A2AC-6B14F4DC4664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14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5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fld id="{7C7B0B04-5B08-449E-9A80-4C83B77B7073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fld id="{C4388728-ECF9-405A-8F50-53431964C9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fld id="{7C7B0B04-5B08-449E-9A80-4C83B77B7073}" type="datetimeFigureOut">
              <a:rPr lang="en-US" smtClean="0">
                <a:solidFill>
                  <a:srgbClr val="000000"/>
                </a:solidFill>
              </a:rPr>
              <a:pPr/>
              <a:t>11/16/2016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fld id="{C4388728-ECF9-405A-8F50-53431964C9F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44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32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4649" y="113444"/>
            <a:ext cx="893470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96780" y="2262723"/>
            <a:ext cx="555044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608913" y="6305350"/>
            <a:ext cx="1423034" cy="269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>
                <a:solidFill>
                  <a:prstClr val="white"/>
                </a:solidFill>
              </a:rPr>
              <a:t>11 Jan</a:t>
            </a:r>
            <a:r>
              <a:rPr lang="en-US" spc="-65">
                <a:solidFill>
                  <a:prstClr val="white"/>
                </a:solidFill>
              </a:rPr>
              <a:t> </a:t>
            </a:r>
            <a:r>
              <a:rPr lang="en-US" spc="-5">
                <a:solidFill>
                  <a:prstClr val="white"/>
                </a:solidFill>
              </a:rPr>
              <a:t>2016</a:t>
            </a:r>
            <a:endParaRPr lang="en-US" spc="-5"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45224" y="6308472"/>
            <a:ext cx="4697730" cy="243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>
                <a:solidFill>
                  <a:prstClr val="white"/>
                </a:solidFill>
              </a:rPr>
              <a:t>Fei-Fei Li &amp; Andrej Karpathy &amp; Justin</a:t>
            </a:r>
            <a:r>
              <a:rPr lang="nn-NO" spc="65">
                <a:solidFill>
                  <a:prstClr val="white"/>
                </a:solidFill>
              </a:rPr>
              <a:t> </a:t>
            </a:r>
            <a:r>
              <a:rPr lang="nn-NO" spc="-5">
                <a:solidFill>
                  <a:prstClr val="white"/>
                </a:solidFill>
              </a:rPr>
              <a:t>Johnson</a:t>
            </a:r>
            <a:endParaRPr lang="nn-NO" spc="-5" dirty="0">
              <a:solidFill>
                <a:prstClr val="white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852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3925" y="230776"/>
            <a:ext cx="8756151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5798" y="1293671"/>
            <a:ext cx="761240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608913" y="6305350"/>
            <a:ext cx="1423034" cy="269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>
                <a:solidFill>
                  <a:prstClr val="white"/>
                </a:solidFill>
              </a:rPr>
              <a:t>13 Jan</a:t>
            </a:r>
            <a:r>
              <a:rPr lang="en-US" spc="-65">
                <a:solidFill>
                  <a:prstClr val="white"/>
                </a:solidFill>
              </a:rPr>
              <a:t> </a:t>
            </a:r>
            <a:r>
              <a:rPr lang="en-US" spc="-5">
                <a:solidFill>
                  <a:prstClr val="white"/>
                </a:solidFill>
              </a:rPr>
              <a:t>2016</a:t>
            </a:r>
            <a:endParaRPr lang="en-US" spc="-5"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45224" y="6308472"/>
            <a:ext cx="4697730" cy="243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>
                <a:solidFill>
                  <a:prstClr val="white"/>
                </a:solidFill>
              </a:rPr>
              <a:t>Fei-Fei Li &amp; Andrej Karpathy &amp; Justin</a:t>
            </a:r>
            <a:r>
              <a:rPr lang="nn-NO" spc="65">
                <a:solidFill>
                  <a:prstClr val="white"/>
                </a:solidFill>
              </a:rPr>
              <a:t> </a:t>
            </a:r>
            <a:r>
              <a:rPr lang="nn-NO" spc="-5">
                <a:solidFill>
                  <a:prstClr val="white"/>
                </a:solidFill>
              </a:rPr>
              <a:t>Johnson</a:t>
            </a:r>
            <a:endParaRPr lang="nn-NO" spc="-5" dirty="0">
              <a:solidFill>
                <a:prstClr val="white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85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emf"/><Relationship Id="rId7" Type="http://schemas.openxmlformats.org/officeDocument/2006/relationships/image" Target="../media/image10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Relationship Id="rId9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6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6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31.wmf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2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47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13" Type="http://schemas.openxmlformats.org/officeDocument/2006/relationships/image" Target="../media/image49.emf"/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12" Type="http://schemas.openxmlformats.org/officeDocument/2006/relationships/image" Target="../media/image48.emf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52.emf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42.emf"/><Relationship Id="rId11" Type="http://schemas.openxmlformats.org/officeDocument/2006/relationships/image" Target="../media/image47.emf"/><Relationship Id="rId5" Type="http://schemas.openxmlformats.org/officeDocument/2006/relationships/image" Target="../media/image41.emf"/><Relationship Id="rId15" Type="http://schemas.openxmlformats.org/officeDocument/2006/relationships/image" Target="../media/image51.emf"/><Relationship Id="rId10" Type="http://schemas.openxmlformats.org/officeDocument/2006/relationships/image" Target="../media/image46.emf"/><Relationship Id="rId4" Type="http://schemas.openxmlformats.org/officeDocument/2006/relationships/image" Target="../media/image40.emf"/><Relationship Id="rId9" Type="http://schemas.openxmlformats.org/officeDocument/2006/relationships/image" Target="../media/image45.emf"/><Relationship Id="rId14" Type="http://schemas.openxmlformats.org/officeDocument/2006/relationships/image" Target="../media/image50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13" Type="http://schemas.openxmlformats.org/officeDocument/2006/relationships/image" Target="../media/image50.emf"/><Relationship Id="rId3" Type="http://schemas.openxmlformats.org/officeDocument/2006/relationships/image" Target="../media/image39.emf"/><Relationship Id="rId7" Type="http://schemas.openxmlformats.org/officeDocument/2006/relationships/image" Target="../media/image44.emf"/><Relationship Id="rId12" Type="http://schemas.openxmlformats.org/officeDocument/2006/relationships/image" Target="../media/image49.emf"/><Relationship Id="rId2" Type="http://schemas.openxmlformats.org/officeDocument/2006/relationships/slideLayout" Target="../slideLayouts/slideLayout47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42.emf"/><Relationship Id="rId11" Type="http://schemas.openxmlformats.org/officeDocument/2006/relationships/image" Target="../media/image48.emf"/><Relationship Id="rId5" Type="http://schemas.openxmlformats.org/officeDocument/2006/relationships/image" Target="../media/image41.emf"/><Relationship Id="rId15" Type="http://schemas.openxmlformats.org/officeDocument/2006/relationships/image" Target="../media/image52.emf"/><Relationship Id="rId10" Type="http://schemas.openxmlformats.org/officeDocument/2006/relationships/image" Target="../media/image47.emf"/><Relationship Id="rId4" Type="http://schemas.openxmlformats.org/officeDocument/2006/relationships/image" Target="../media/image40.emf"/><Relationship Id="rId9" Type="http://schemas.openxmlformats.org/officeDocument/2006/relationships/image" Target="../media/image46.emf"/><Relationship Id="rId14" Type="http://schemas.openxmlformats.org/officeDocument/2006/relationships/image" Target="../media/image51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13" Type="http://schemas.openxmlformats.org/officeDocument/2006/relationships/image" Target="../media/image50.emf"/><Relationship Id="rId3" Type="http://schemas.openxmlformats.org/officeDocument/2006/relationships/image" Target="../media/image39.emf"/><Relationship Id="rId7" Type="http://schemas.openxmlformats.org/officeDocument/2006/relationships/image" Target="../media/image44.emf"/><Relationship Id="rId12" Type="http://schemas.openxmlformats.org/officeDocument/2006/relationships/image" Target="../media/image49.emf"/><Relationship Id="rId2" Type="http://schemas.openxmlformats.org/officeDocument/2006/relationships/slideLayout" Target="../slideLayouts/slideLayout47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42.emf"/><Relationship Id="rId11" Type="http://schemas.openxmlformats.org/officeDocument/2006/relationships/image" Target="../media/image48.emf"/><Relationship Id="rId5" Type="http://schemas.openxmlformats.org/officeDocument/2006/relationships/image" Target="../media/image41.emf"/><Relationship Id="rId15" Type="http://schemas.openxmlformats.org/officeDocument/2006/relationships/image" Target="../media/image52.emf"/><Relationship Id="rId10" Type="http://schemas.openxmlformats.org/officeDocument/2006/relationships/image" Target="../media/image47.emf"/><Relationship Id="rId4" Type="http://schemas.openxmlformats.org/officeDocument/2006/relationships/image" Target="../media/image40.emf"/><Relationship Id="rId9" Type="http://schemas.openxmlformats.org/officeDocument/2006/relationships/image" Target="../media/image46.emf"/><Relationship Id="rId14" Type="http://schemas.openxmlformats.org/officeDocument/2006/relationships/image" Target="../media/image51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13" Type="http://schemas.openxmlformats.org/officeDocument/2006/relationships/image" Target="../media/image50.emf"/><Relationship Id="rId3" Type="http://schemas.openxmlformats.org/officeDocument/2006/relationships/image" Target="../media/image39.emf"/><Relationship Id="rId7" Type="http://schemas.openxmlformats.org/officeDocument/2006/relationships/image" Target="../media/image44.emf"/><Relationship Id="rId12" Type="http://schemas.openxmlformats.org/officeDocument/2006/relationships/image" Target="../media/image49.emf"/><Relationship Id="rId2" Type="http://schemas.openxmlformats.org/officeDocument/2006/relationships/slideLayout" Target="../slideLayouts/slideLayout47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42.emf"/><Relationship Id="rId11" Type="http://schemas.openxmlformats.org/officeDocument/2006/relationships/image" Target="../media/image48.emf"/><Relationship Id="rId5" Type="http://schemas.openxmlformats.org/officeDocument/2006/relationships/image" Target="../media/image41.emf"/><Relationship Id="rId15" Type="http://schemas.openxmlformats.org/officeDocument/2006/relationships/image" Target="../media/image52.emf"/><Relationship Id="rId10" Type="http://schemas.openxmlformats.org/officeDocument/2006/relationships/image" Target="../media/image47.emf"/><Relationship Id="rId4" Type="http://schemas.openxmlformats.org/officeDocument/2006/relationships/image" Target="../media/image40.emf"/><Relationship Id="rId9" Type="http://schemas.openxmlformats.org/officeDocument/2006/relationships/image" Target="../media/image46.emf"/><Relationship Id="rId14" Type="http://schemas.openxmlformats.org/officeDocument/2006/relationships/image" Target="../media/image51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13" Type="http://schemas.openxmlformats.org/officeDocument/2006/relationships/image" Target="../media/image50.emf"/><Relationship Id="rId3" Type="http://schemas.openxmlformats.org/officeDocument/2006/relationships/image" Target="../media/image39.emf"/><Relationship Id="rId7" Type="http://schemas.openxmlformats.org/officeDocument/2006/relationships/image" Target="../media/image44.emf"/><Relationship Id="rId12" Type="http://schemas.openxmlformats.org/officeDocument/2006/relationships/image" Target="../media/image49.emf"/><Relationship Id="rId2" Type="http://schemas.openxmlformats.org/officeDocument/2006/relationships/slideLayout" Target="../slideLayouts/slideLayout47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42.emf"/><Relationship Id="rId11" Type="http://schemas.openxmlformats.org/officeDocument/2006/relationships/image" Target="../media/image48.emf"/><Relationship Id="rId5" Type="http://schemas.openxmlformats.org/officeDocument/2006/relationships/image" Target="../media/image41.emf"/><Relationship Id="rId15" Type="http://schemas.openxmlformats.org/officeDocument/2006/relationships/image" Target="../media/image52.emf"/><Relationship Id="rId10" Type="http://schemas.openxmlformats.org/officeDocument/2006/relationships/image" Target="../media/image47.emf"/><Relationship Id="rId4" Type="http://schemas.openxmlformats.org/officeDocument/2006/relationships/image" Target="../media/image40.emf"/><Relationship Id="rId9" Type="http://schemas.openxmlformats.org/officeDocument/2006/relationships/image" Target="../media/image46.emf"/><Relationship Id="rId14" Type="http://schemas.openxmlformats.org/officeDocument/2006/relationships/image" Target="../media/image51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13" Type="http://schemas.openxmlformats.org/officeDocument/2006/relationships/image" Target="../media/image50.emf"/><Relationship Id="rId3" Type="http://schemas.openxmlformats.org/officeDocument/2006/relationships/image" Target="../media/image39.emf"/><Relationship Id="rId7" Type="http://schemas.openxmlformats.org/officeDocument/2006/relationships/image" Target="../media/image44.emf"/><Relationship Id="rId12" Type="http://schemas.openxmlformats.org/officeDocument/2006/relationships/image" Target="../media/image49.emf"/><Relationship Id="rId2" Type="http://schemas.openxmlformats.org/officeDocument/2006/relationships/slideLayout" Target="../slideLayouts/slideLayout47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42.emf"/><Relationship Id="rId11" Type="http://schemas.openxmlformats.org/officeDocument/2006/relationships/image" Target="../media/image48.emf"/><Relationship Id="rId5" Type="http://schemas.openxmlformats.org/officeDocument/2006/relationships/image" Target="../media/image41.emf"/><Relationship Id="rId15" Type="http://schemas.openxmlformats.org/officeDocument/2006/relationships/image" Target="../media/image52.emf"/><Relationship Id="rId10" Type="http://schemas.openxmlformats.org/officeDocument/2006/relationships/image" Target="../media/image47.emf"/><Relationship Id="rId4" Type="http://schemas.openxmlformats.org/officeDocument/2006/relationships/image" Target="../media/image40.emf"/><Relationship Id="rId9" Type="http://schemas.openxmlformats.org/officeDocument/2006/relationships/image" Target="../media/image46.emf"/><Relationship Id="rId14" Type="http://schemas.openxmlformats.org/officeDocument/2006/relationships/image" Target="../media/image5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13" Type="http://schemas.openxmlformats.org/officeDocument/2006/relationships/image" Target="../media/image50.emf"/><Relationship Id="rId3" Type="http://schemas.openxmlformats.org/officeDocument/2006/relationships/image" Target="../media/image39.emf"/><Relationship Id="rId7" Type="http://schemas.openxmlformats.org/officeDocument/2006/relationships/image" Target="../media/image44.emf"/><Relationship Id="rId12" Type="http://schemas.openxmlformats.org/officeDocument/2006/relationships/image" Target="../media/image49.emf"/><Relationship Id="rId2" Type="http://schemas.openxmlformats.org/officeDocument/2006/relationships/slideLayout" Target="../slideLayouts/slideLayout47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42.emf"/><Relationship Id="rId11" Type="http://schemas.openxmlformats.org/officeDocument/2006/relationships/image" Target="../media/image48.emf"/><Relationship Id="rId5" Type="http://schemas.openxmlformats.org/officeDocument/2006/relationships/image" Target="../media/image41.emf"/><Relationship Id="rId15" Type="http://schemas.openxmlformats.org/officeDocument/2006/relationships/image" Target="../media/image52.emf"/><Relationship Id="rId10" Type="http://schemas.openxmlformats.org/officeDocument/2006/relationships/image" Target="../media/image47.emf"/><Relationship Id="rId4" Type="http://schemas.openxmlformats.org/officeDocument/2006/relationships/image" Target="../media/image40.emf"/><Relationship Id="rId9" Type="http://schemas.openxmlformats.org/officeDocument/2006/relationships/image" Target="../media/image46.emf"/><Relationship Id="rId14" Type="http://schemas.openxmlformats.org/officeDocument/2006/relationships/image" Target="../media/image51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3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58.jpg"/><Relationship Id="rId4" Type="http://schemas.openxmlformats.org/officeDocument/2006/relationships/image" Target="../media/image5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55.jpg"/><Relationship Id="rId4" Type="http://schemas.openxmlformats.org/officeDocument/2006/relationships/image" Target="../media/image58.jp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g"/><Relationship Id="rId3" Type="http://schemas.openxmlformats.org/officeDocument/2006/relationships/image" Target="../media/image57.jpg"/><Relationship Id="rId7" Type="http://schemas.openxmlformats.org/officeDocument/2006/relationships/image" Target="../media/image60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9.jpg"/><Relationship Id="rId5" Type="http://schemas.openxmlformats.org/officeDocument/2006/relationships/image" Target="../media/image55.jpg"/><Relationship Id="rId10" Type="http://schemas.openxmlformats.org/officeDocument/2006/relationships/image" Target="../media/image63.jpg"/><Relationship Id="rId4" Type="http://schemas.openxmlformats.org/officeDocument/2006/relationships/image" Target="../media/image58.jpg"/><Relationship Id="rId9" Type="http://schemas.openxmlformats.org/officeDocument/2006/relationships/image" Target="../media/image62.jp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g"/><Relationship Id="rId3" Type="http://schemas.openxmlformats.org/officeDocument/2006/relationships/image" Target="../media/image57.jpg"/><Relationship Id="rId7" Type="http://schemas.openxmlformats.org/officeDocument/2006/relationships/image" Target="../media/image60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9.jpg"/><Relationship Id="rId5" Type="http://schemas.openxmlformats.org/officeDocument/2006/relationships/image" Target="../media/image55.jpg"/><Relationship Id="rId10" Type="http://schemas.openxmlformats.org/officeDocument/2006/relationships/image" Target="../media/image63.jpg"/><Relationship Id="rId4" Type="http://schemas.openxmlformats.org/officeDocument/2006/relationships/image" Target="../media/image58.jpg"/><Relationship Id="rId9" Type="http://schemas.openxmlformats.org/officeDocument/2006/relationships/image" Target="../media/image62.jp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g"/><Relationship Id="rId3" Type="http://schemas.openxmlformats.org/officeDocument/2006/relationships/image" Target="../media/image57.jpg"/><Relationship Id="rId7" Type="http://schemas.openxmlformats.org/officeDocument/2006/relationships/image" Target="../media/image60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9.jpg"/><Relationship Id="rId5" Type="http://schemas.openxmlformats.org/officeDocument/2006/relationships/image" Target="../media/image55.jpg"/><Relationship Id="rId10" Type="http://schemas.openxmlformats.org/officeDocument/2006/relationships/image" Target="../media/image63.jpg"/><Relationship Id="rId4" Type="http://schemas.openxmlformats.org/officeDocument/2006/relationships/image" Target="../media/image58.jpg"/><Relationship Id="rId9" Type="http://schemas.openxmlformats.org/officeDocument/2006/relationships/image" Target="../media/image62.jp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g"/><Relationship Id="rId3" Type="http://schemas.openxmlformats.org/officeDocument/2006/relationships/image" Target="../media/image57.jpg"/><Relationship Id="rId7" Type="http://schemas.openxmlformats.org/officeDocument/2006/relationships/image" Target="../media/image60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9.jpg"/><Relationship Id="rId5" Type="http://schemas.openxmlformats.org/officeDocument/2006/relationships/image" Target="../media/image55.jpg"/><Relationship Id="rId10" Type="http://schemas.openxmlformats.org/officeDocument/2006/relationships/image" Target="../media/image63.jpg"/><Relationship Id="rId4" Type="http://schemas.openxmlformats.org/officeDocument/2006/relationships/image" Target="../media/image58.jpg"/><Relationship Id="rId9" Type="http://schemas.openxmlformats.org/officeDocument/2006/relationships/image" Target="../media/image62.jp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g"/><Relationship Id="rId3" Type="http://schemas.openxmlformats.org/officeDocument/2006/relationships/image" Target="../media/image57.jpg"/><Relationship Id="rId7" Type="http://schemas.openxmlformats.org/officeDocument/2006/relationships/image" Target="../media/image60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9.jpg"/><Relationship Id="rId11" Type="http://schemas.openxmlformats.org/officeDocument/2006/relationships/image" Target="../media/image64.jpg"/><Relationship Id="rId5" Type="http://schemas.openxmlformats.org/officeDocument/2006/relationships/image" Target="../media/image55.jpg"/><Relationship Id="rId10" Type="http://schemas.openxmlformats.org/officeDocument/2006/relationships/image" Target="../media/image63.jpg"/><Relationship Id="rId4" Type="http://schemas.openxmlformats.org/officeDocument/2006/relationships/image" Target="../media/image58.jpg"/><Relationship Id="rId9" Type="http://schemas.openxmlformats.org/officeDocument/2006/relationships/image" Target="../media/image62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3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8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71.jpg"/><Relationship Id="rId4" Type="http://schemas.openxmlformats.org/officeDocument/2006/relationships/image" Target="../media/image70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cs.toronto.edu/~fritz/absps/imagenet.pdf" TargetMode="Externa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3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3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5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5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78.jpg"/><Relationship Id="rId4" Type="http://schemas.openxmlformats.org/officeDocument/2006/relationships/image" Target="../media/image77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78.jpg"/><Relationship Id="rId5" Type="http://schemas.openxmlformats.org/officeDocument/2006/relationships/image" Target="../media/image79.jpg"/><Relationship Id="rId4" Type="http://schemas.openxmlformats.org/officeDocument/2006/relationships/image" Target="../media/image7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cs.toronto.edu/~fritz/absps/imagenet.pdf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6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3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slideLayout" Target="../slideLayouts/slideLayout36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83.jp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3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jpg"/><Relationship Id="rId7" Type="http://schemas.openxmlformats.org/officeDocument/2006/relationships/image" Target="../media/image89.jp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88.jpg"/><Relationship Id="rId5" Type="http://schemas.openxmlformats.org/officeDocument/2006/relationships/image" Target="../media/image87.jpg"/><Relationship Id="rId4" Type="http://schemas.openxmlformats.org/officeDocument/2006/relationships/image" Target="../media/image86.jpg"/><Relationship Id="rId9" Type="http://schemas.openxmlformats.org/officeDocument/2006/relationships/image" Target="../media/image91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hemeOverride" Target="../theme/themeOverride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hemeOverride" Target="../theme/themeOverride2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hemeOverride" Target="../theme/themeOverride2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3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cs.stanford.edu/people/karpathy/convnetjs/demo/classify2d.html" TargetMode="External"/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3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hemeOverride" Target="../theme/themeOverride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cs.berkeley.edu/~rbg/papers/r-cnn-cvpr.pdf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76135"/>
            <a:ext cx="9144000" cy="2590800"/>
          </a:xfrm>
        </p:spPr>
        <p:txBody>
          <a:bodyPr>
            <a:normAutofit/>
          </a:bodyPr>
          <a:lstStyle/>
          <a:p>
            <a:r>
              <a:rPr lang="en-US" sz="3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 </a:t>
            </a:r>
            <a:r>
              <a:rPr lang="en-US" sz="3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1674: </a:t>
            </a:r>
            <a:r>
              <a:rPr lang="en-US" sz="3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 to Computer Vision</a:t>
            </a:r>
            <a:r>
              <a:rPr 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Neural </a:t>
            </a:r>
            <a:r>
              <a:rPr lang="en-US" sz="5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19335"/>
            <a:ext cx="6400800" cy="2133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</a:rPr>
              <a:t>Prof. Adriana </a:t>
            </a:r>
            <a:r>
              <a:rPr lang="en-US" sz="3600" dirty="0" err="1">
                <a:solidFill>
                  <a:schemeClr val="tx1"/>
                </a:solidFill>
              </a:rPr>
              <a:t>Kovashka</a:t>
            </a: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University of Pittsburgh</a:t>
            </a:r>
          </a:p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</a:rPr>
              <a:t>November </a:t>
            </a:r>
            <a:r>
              <a:rPr lang="en-US" sz="3600" dirty="0" smtClean="0">
                <a:solidFill>
                  <a:schemeClr val="tx1"/>
                </a:solidFill>
              </a:rPr>
              <a:t>16, </a:t>
            </a:r>
            <a:r>
              <a:rPr lang="en-US" sz="3600" dirty="0">
                <a:solidFill>
                  <a:schemeClr val="tx1"/>
                </a:solidFill>
              </a:rPr>
              <a:t>2016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16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Detection</a:t>
            </a:r>
          </a:p>
        </p:txBody>
      </p:sp>
      <p:sp>
        <p:nvSpPr>
          <p:cNvPr id="4" name="object 7"/>
          <p:cNvSpPr txBox="1"/>
          <p:nvPr/>
        </p:nvSpPr>
        <p:spPr>
          <a:xfrm>
            <a:off x="2593975" y="5028885"/>
            <a:ext cx="395605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15"/>
              </a:lnSpc>
            </a:pPr>
            <a:r>
              <a:rPr sz="1400" spc="-5" dirty="0">
                <a:latin typeface="Arial"/>
                <a:cs typeface="Arial"/>
              </a:rPr>
              <a:t>Using VGG-16 CNN on Pascal VOC 2007</a:t>
            </a:r>
            <a:r>
              <a:rPr sz="1400" spc="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dataset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23796"/>
              </p:ext>
            </p:extLst>
          </p:nvPr>
        </p:nvGraphicFramePr>
        <p:xfrm>
          <a:off x="1384731" y="2051778"/>
          <a:ext cx="6374538" cy="27544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320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156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267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59074"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>
                    <a:lnL w="9524">
                      <a:solidFill>
                        <a:srgbClr val="9E9E9E"/>
                      </a:solidFill>
                      <a:prstDash val="solid"/>
                    </a:lnL>
                    <a:lnR w="9524">
                      <a:solidFill>
                        <a:srgbClr val="9E9E9E"/>
                      </a:solidFill>
                      <a:prstDash val="solid"/>
                    </a:lnR>
                    <a:lnT w="9524">
                      <a:solidFill>
                        <a:srgbClr val="9E9E9E"/>
                      </a:solidFill>
                      <a:prstDash val="solid"/>
                    </a:lnT>
                    <a:lnB w="9524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R-CNN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9E9E9E"/>
                      </a:solidFill>
                      <a:prstDash val="solid"/>
                    </a:lnL>
                    <a:lnR w="9524">
                      <a:solidFill>
                        <a:srgbClr val="9E9E9E"/>
                      </a:solidFill>
                      <a:prstDash val="solid"/>
                    </a:lnR>
                    <a:lnT w="9524">
                      <a:solidFill>
                        <a:srgbClr val="9E9E9E"/>
                      </a:solidFill>
                      <a:prstDash val="solid"/>
                    </a:lnT>
                    <a:lnB w="9524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Fast</a:t>
                      </a:r>
                      <a:r>
                        <a:rPr sz="18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R-CNN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9E9E9E"/>
                      </a:solidFill>
                      <a:prstDash val="solid"/>
                    </a:lnL>
                    <a:lnR w="9524">
                      <a:solidFill>
                        <a:srgbClr val="9E9E9E"/>
                      </a:solidFill>
                      <a:prstDash val="solid"/>
                    </a:lnR>
                    <a:lnT w="9524">
                      <a:solidFill>
                        <a:srgbClr val="9E9E9E"/>
                      </a:solidFill>
                      <a:prstDash val="solid"/>
                    </a:lnT>
                    <a:lnB w="9524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9074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Training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Time: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9E9E9E"/>
                      </a:solidFill>
                      <a:prstDash val="solid"/>
                    </a:lnL>
                    <a:lnR w="9524">
                      <a:solidFill>
                        <a:srgbClr val="9E9E9E"/>
                      </a:solidFill>
                      <a:prstDash val="solid"/>
                    </a:lnR>
                    <a:lnT w="9524">
                      <a:solidFill>
                        <a:srgbClr val="9E9E9E"/>
                      </a:solidFill>
                      <a:prstDash val="solid"/>
                    </a:lnT>
                    <a:lnB w="9524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84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hours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9E9E9E"/>
                      </a:solidFill>
                      <a:prstDash val="solid"/>
                    </a:lnL>
                    <a:lnR w="9524">
                      <a:solidFill>
                        <a:srgbClr val="9E9E9E"/>
                      </a:solidFill>
                      <a:prstDash val="solid"/>
                    </a:lnR>
                    <a:lnT w="9524">
                      <a:solidFill>
                        <a:srgbClr val="9E9E9E"/>
                      </a:solidFill>
                      <a:prstDash val="solid"/>
                    </a:lnT>
                    <a:lnB w="9524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9.5</a:t>
                      </a:r>
                      <a:r>
                        <a:rPr sz="18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hours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9E9E9E"/>
                      </a:solidFill>
                      <a:prstDash val="solid"/>
                    </a:lnL>
                    <a:lnR w="9524">
                      <a:solidFill>
                        <a:srgbClr val="9E9E9E"/>
                      </a:solidFill>
                      <a:prstDash val="solid"/>
                    </a:lnR>
                    <a:lnT w="9524">
                      <a:solidFill>
                        <a:srgbClr val="9E9E9E"/>
                      </a:solidFill>
                      <a:prstDash val="solid"/>
                    </a:lnT>
                    <a:lnB w="9524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9074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(Speedup)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9E9E9E"/>
                      </a:solidFill>
                      <a:prstDash val="solid"/>
                    </a:lnL>
                    <a:lnR w="9524">
                      <a:solidFill>
                        <a:srgbClr val="9E9E9E"/>
                      </a:solidFill>
                      <a:prstDash val="solid"/>
                    </a:lnR>
                    <a:lnT w="9524">
                      <a:solidFill>
                        <a:srgbClr val="9E9E9E"/>
                      </a:solidFill>
                      <a:prstDash val="solid"/>
                    </a:lnT>
                    <a:lnB w="9524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1x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9E9E9E"/>
                      </a:solidFill>
                      <a:prstDash val="solid"/>
                    </a:lnL>
                    <a:lnR w="9524">
                      <a:solidFill>
                        <a:srgbClr val="9E9E9E"/>
                      </a:solidFill>
                      <a:prstDash val="solid"/>
                    </a:lnR>
                    <a:lnT w="9524">
                      <a:solidFill>
                        <a:srgbClr val="9E9E9E"/>
                      </a:solidFill>
                      <a:prstDash val="solid"/>
                    </a:lnT>
                    <a:lnB w="9524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8.8x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9E9E9E"/>
                      </a:solidFill>
                      <a:prstDash val="solid"/>
                    </a:lnL>
                    <a:lnR w="9524">
                      <a:solidFill>
                        <a:srgbClr val="9E9E9E"/>
                      </a:solidFill>
                      <a:prstDash val="solid"/>
                    </a:lnR>
                    <a:lnT w="9524">
                      <a:solidFill>
                        <a:srgbClr val="9E9E9E"/>
                      </a:solidFill>
                      <a:prstDash val="solid"/>
                    </a:lnT>
                    <a:lnB w="9524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9074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Test time per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image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9E9E9E"/>
                      </a:solidFill>
                      <a:prstDash val="solid"/>
                    </a:lnL>
                    <a:lnR w="9524">
                      <a:solidFill>
                        <a:srgbClr val="9E9E9E"/>
                      </a:solidFill>
                      <a:prstDash val="solid"/>
                    </a:lnR>
                    <a:lnT w="9524">
                      <a:solidFill>
                        <a:srgbClr val="9E9E9E"/>
                      </a:solidFill>
                      <a:prstDash val="solid"/>
                    </a:lnT>
                    <a:lnB w="9524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47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seconds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9E9E9E"/>
                      </a:solidFill>
                      <a:prstDash val="solid"/>
                    </a:lnL>
                    <a:lnR w="9524">
                      <a:solidFill>
                        <a:srgbClr val="9E9E9E"/>
                      </a:solidFill>
                      <a:prstDash val="solid"/>
                    </a:lnR>
                    <a:lnT w="9524">
                      <a:solidFill>
                        <a:srgbClr val="9E9E9E"/>
                      </a:solidFill>
                      <a:prstDash val="solid"/>
                    </a:lnT>
                    <a:lnB w="9524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0.32</a:t>
                      </a:r>
                      <a:r>
                        <a:rPr sz="18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seconds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9E9E9E"/>
                      </a:solidFill>
                      <a:prstDash val="solid"/>
                    </a:lnL>
                    <a:lnR w="9524">
                      <a:solidFill>
                        <a:srgbClr val="9E9E9E"/>
                      </a:solidFill>
                      <a:prstDash val="solid"/>
                    </a:lnR>
                    <a:lnT w="9524">
                      <a:solidFill>
                        <a:srgbClr val="9E9E9E"/>
                      </a:solidFill>
                      <a:prstDash val="solid"/>
                    </a:lnT>
                    <a:lnB w="9524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9074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(Speedup)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9E9E9E"/>
                      </a:solidFill>
                      <a:prstDash val="solid"/>
                    </a:lnL>
                    <a:lnR w="9524">
                      <a:solidFill>
                        <a:srgbClr val="9E9E9E"/>
                      </a:solidFill>
                      <a:prstDash val="solid"/>
                    </a:lnR>
                    <a:lnT w="9524">
                      <a:solidFill>
                        <a:srgbClr val="9E9E9E"/>
                      </a:solidFill>
                      <a:prstDash val="solid"/>
                    </a:lnT>
                    <a:lnB w="9524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1x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9E9E9E"/>
                      </a:solidFill>
                      <a:prstDash val="solid"/>
                    </a:lnL>
                    <a:lnR w="9524">
                      <a:solidFill>
                        <a:srgbClr val="9E9E9E"/>
                      </a:solidFill>
                      <a:prstDash val="solid"/>
                    </a:lnR>
                    <a:lnT w="9524">
                      <a:solidFill>
                        <a:srgbClr val="9E9E9E"/>
                      </a:solidFill>
                      <a:prstDash val="solid"/>
                    </a:lnT>
                    <a:lnB w="9524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146x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9E9E9E"/>
                      </a:solidFill>
                      <a:prstDash val="solid"/>
                    </a:lnL>
                    <a:lnR w="9524">
                      <a:solidFill>
                        <a:srgbClr val="9E9E9E"/>
                      </a:solidFill>
                      <a:prstDash val="solid"/>
                    </a:lnR>
                    <a:lnT w="9524">
                      <a:solidFill>
                        <a:srgbClr val="9E9E9E"/>
                      </a:solidFill>
                      <a:prstDash val="solid"/>
                    </a:lnT>
                    <a:lnB w="9524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9074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mAP (VOC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2007)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9E9E9E"/>
                      </a:solidFill>
                      <a:prstDash val="solid"/>
                    </a:lnL>
                    <a:lnR w="9524">
                      <a:solidFill>
                        <a:srgbClr val="9E9E9E"/>
                      </a:solidFill>
                      <a:prstDash val="solid"/>
                    </a:lnR>
                    <a:lnT w="9524">
                      <a:solidFill>
                        <a:srgbClr val="9E9E9E"/>
                      </a:solidFill>
                      <a:prstDash val="solid"/>
                    </a:lnT>
                    <a:lnB w="9524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66.0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9E9E9E"/>
                      </a:solidFill>
                      <a:prstDash val="solid"/>
                    </a:lnL>
                    <a:lnR w="9524">
                      <a:solidFill>
                        <a:srgbClr val="9E9E9E"/>
                      </a:solidFill>
                      <a:prstDash val="solid"/>
                    </a:lnR>
                    <a:lnT w="9524">
                      <a:solidFill>
                        <a:srgbClr val="9E9E9E"/>
                      </a:solidFill>
                      <a:prstDash val="solid"/>
                    </a:lnT>
                    <a:lnB w="9524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66.9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9E9E9E"/>
                      </a:solidFill>
                      <a:prstDash val="solid"/>
                    </a:lnL>
                    <a:lnR w="9524">
                      <a:solidFill>
                        <a:srgbClr val="9E9E9E"/>
                      </a:solidFill>
                      <a:prstDash val="solid"/>
                    </a:lnR>
                    <a:lnT w="9524">
                      <a:solidFill>
                        <a:srgbClr val="9E9E9E"/>
                      </a:solidFill>
                      <a:prstDash val="solid"/>
                    </a:lnT>
                    <a:lnB w="9524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343114" y="2494401"/>
            <a:ext cx="989965" cy="22236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7556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Faster!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FASTER!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en-US"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 marL="77470">
              <a:lnSpc>
                <a:spcPct val="100000"/>
              </a:lnSpc>
              <a:spcBef>
                <a:spcPts val="1530"/>
              </a:spcBef>
            </a:pPr>
            <a:r>
              <a:rPr sz="1800" spc="-5" dirty="0">
                <a:latin typeface="Arial"/>
                <a:cs typeface="Arial"/>
              </a:rPr>
              <a:t>Better!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Andrej </a:t>
            </a:r>
            <a:r>
              <a:rPr lang="en-US" sz="1050" dirty="0" err="1"/>
              <a:t>Karpathy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877359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Beyond classification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Detection</a:t>
            </a:r>
          </a:p>
          <a:p>
            <a:r>
              <a:rPr lang="en-US" altLang="en-US" dirty="0"/>
              <a:t>Segmentation</a:t>
            </a:r>
          </a:p>
          <a:p>
            <a:r>
              <a:rPr lang="en-US" altLang="en-US" dirty="0"/>
              <a:t>Regression </a:t>
            </a:r>
          </a:p>
          <a:p>
            <a:r>
              <a:rPr lang="en-US" altLang="en-US" dirty="0"/>
              <a:t>Pose estimation </a:t>
            </a:r>
          </a:p>
          <a:p>
            <a:r>
              <a:rPr lang="en-US" altLang="en-US" dirty="0" smtClean="0"/>
              <a:t>Synthesis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and many more…</a:t>
            </a:r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04084"/>
            <a:ext cx="18662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Adapted from </a:t>
            </a:r>
            <a:r>
              <a:rPr kumimoji="0" lang="en-US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Jia</a:t>
            </a: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-bin </a:t>
            </a: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Huang</a:t>
            </a:r>
          </a:p>
        </p:txBody>
      </p:sp>
    </p:spTree>
    <p:extLst>
      <p:ext uri="{BB962C8B-B14F-4D97-AF65-F5344CB8AC3E}">
        <p14:creationId xmlns:p14="http://schemas.microsoft.com/office/powerpoint/2010/main" val="3011700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CNNs?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Convolutional neural networks are a type of </a:t>
            </a:r>
            <a:r>
              <a:rPr lang="en-US" i="1" dirty="0"/>
              <a:t>neural network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neural network includes layers that perform special operations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Used in vision, but to a lesser extent also in NLP, biomedical, etc.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Often they are </a:t>
            </a:r>
            <a:r>
              <a:rPr lang="en-US" i="1" dirty="0"/>
              <a:t>deep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431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neural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42" name="Picture 2" descr="http://neuralnetworksanddeeplearning.com/images/tikz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211" y="1591530"/>
            <a:ext cx="7907914" cy="39398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604084"/>
            <a:ext cx="41985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Figure from http://neuralnetworksanddeeplearning.com/chap5.html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</a:rPr>
              <a:t>Traditional Recognition Approach</a:t>
            </a:r>
          </a:p>
        </p:txBody>
      </p:sp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1749425" y="2057400"/>
            <a:ext cx="2593975" cy="16002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r>
              <a:rPr lang="en-US" b="0" dirty="0">
                <a:latin typeface="+mn-lt"/>
                <a:ea typeface="+mn-ea"/>
                <a:cs typeface="Adobe Caslon Pro"/>
              </a:rPr>
              <a:t>Hand-designed</a:t>
            </a:r>
            <a:br>
              <a:rPr lang="en-US" b="0" dirty="0">
                <a:latin typeface="+mn-lt"/>
                <a:ea typeface="+mn-ea"/>
                <a:cs typeface="Adobe Caslon Pro"/>
              </a:rPr>
            </a:br>
            <a:r>
              <a:rPr lang="en-US" b="0" dirty="0">
                <a:latin typeface="+mn-lt"/>
                <a:ea typeface="+mn-ea"/>
                <a:cs typeface="Adobe Caslon Pro"/>
              </a:rPr>
              <a:t>feature extraction (e.g. SIFT, HOG)</a:t>
            </a: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4876310" y="2057400"/>
            <a:ext cx="2593975" cy="16002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r>
              <a:rPr lang="en-US" b="0" dirty="0">
                <a:latin typeface="+mn-lt"/>
                <a:ea typeface="+mn-ea"/>
                <a:cs typeface="Adobe Caslon Pro"/>
              </a:rPr>
              <a:t>Trainable</a:t>
            </a:r>
            <a:br>
              <a:rPr lang="en-US" b="0" dirty="0">
                <a:latin typeface="+mn-lt"/>
                <a:ea typeface="+mn-ea"/>
                <a:cs typeface="Adobe Caslon Pro"/>
              </a:rPr>
            </a:br>
            <a:r>
              <a:rPr lang="en-US" b="0" dirty="0">
                <a:latin typeface="+mn-lt"/>
                <a:ea typeface="+mn-ea"/>
                <a:cs typeface="Adobe Caslon Pro"/>
              </a:rPr>
              <a:t>classifier</a:t>
            </a:r>
          </a:p>
        </p:txBody>
      </p:sp>
      <p:sp>
        <p:nvSpPr>
          <p:cNvPr id="16" name="Right Arrow 15"/>
          <p:cNvSpPr>
            <a:spLocks noChangeArrowheads="1"/>
          </p:cNvSpPr>
          <p:nvPr/>
        </p:nvSpPr>
        <p:spPr bwMode="auto">
          <a:xfrm>
            <a:off x="1371600" y="2743200"/>
            <a:ext cx="3048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b="0">
              <a:latin typeface="+mn-lt"/>
              <a:ea typeface="+mn-ea"/>
              <a:cs typeface="+mn-cs"/>
            </a:endParaRPr>
          </a:p>
        </p:txBody>
      </p:sp>
      <p:sp>
        <p:nvSpPr>
          <p:cNvPr id="18" name="Right Arrow 17"/>
          <p:cNvSpPr>
            <a:spLocks noChangeArrowheads="1"/>
          </p:cNvSpPr>
          <p:nvPr/>
        </p:nvSpPr>
        <p:spPr bwMode="auto">
          <a:xfrm>
            <a:off x="7543309" y="2743200"/>
            <a:ext cx="381000" cy="2286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b="0">
              <a:latin typeface="+mn-lt"/>
              <a:ea typeface="+mn-ea"/>
              <a:cs typeface="+mn-cs"/>
            </a:endParaRPr>
          </a:p>
        </p:txBody>
      </p:sp>
      <p:sp>
        <p:nvSpPr>
          <p:cNvPr id="10253" name="TextBox 20"/>
          <p:cNvSpPr txBox="1">
            <a:spLocks noChangeArrowheads="1"/>
          </p:cNvSpPr>
          <p:nvPr/>
        </p:nvSpPr>
        <p:spPr bwMode="auto">
          <a:xfrm>
            <a:off x="-133724" y="2286000"/>
            <a:ext cx="1810124" cy="120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+mn-lt"/>
              </a:rPr>
              <a:t>Image/ Video</a:t>
            </a:r>
          </a:p>
          <a:p>
            <a:pPr algn="ctr" eaLnBrk="1" hangingPunct="1"/>
            <a:r>
              <a:rPr lang="en-US" b="0" dirty="0">
                <a:latin typeface="+mn-lt"/>
              </a:rPr>
              <a:t>Pixels</a:t>
            </a:r>
          </a:p>
        </p:txBody>
      </p:sp>
      <p:sp>
        <p:nvSpPr>
          <p:cNvPr id="10254" name="Content Placeholder 2"/>
          <p:cNvSpPr txBox="1">
            <a:spLocks/>
          </p:cNvSpPr>
          <p:nvPr/>
        </p:nvSpPr>
        <p:spPr bwMode="auto">
          <a:xfrm>
            <a:off x="258792" y="4343400"/>
            <a:ext cx="873280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800" dirty="0"/>
              <a:t>Features are key to recent progress in recognition, </a:t>
            </a:r>
            <a:r>
              <a:rPr lang="en-US" sz="2800" dirty="0" smtClean="0"/>
              <a:t>but research shows they’re </a:t>
            </a:r>
            <a:r>
              <a:rPr lang="en-US" sz="2800" dirty="0"/>
              <a:t>flawed…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/>
              <a:t>Where next? Better classifiers? Or keep building more features?</a:t>
            </a:r>
          </a:p>
        </p:txBody>
      </p:sp>
      <p:sp>
        <p:nvSpPr>
          <p:cNvPr id="20" name="TextBox 20"/>
          <p:cNvSpPr txBox="1">
            <a:spLocks noChangeArrowheads="1"/>
          </p:cNvSpPr>
          <p:nvPr/>
        </p:nvSpPr>
        <p:spPr bwMode="auto">
          <a:xfrm>
            <a:off x="7917287" y="2438400"/>
            <a:ext cx="1074313" cy="8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+mn-lt"/>
              </a:rPr>
              <a:t>Object</a:t>
            </a:r>
            <a:br>
              <a:rPr lang="en-US" b="0" dirty="0">
                <a:latin typeface="+mn-lt"/>
              </a:rPr>
            </a:br>
            <a:r>
              <a:rPr lang="en-US" b="0" dirty="0">
                <a:latin typeface="+mn-lt"/>
              </a:rPr>
              <a:t>Class</a:t>
            </a:r>
          </a:p>
        </p:txBody>
      </p:sp>
      <p:sp>
        <p:nvSpPr>
          <p:cNvPr id="13" name="Right Arrow 12"/>
          <p:cNvSpPr>
            <a:spLocks noChangeArrowheads="1"/>
          </p:cNvSpPr>
          <p:nvPr/>
        </p:nvSpPr>
        <p:spPr bwMode="auto">
          <a:xfrm>
            <a:off x="4419600" y="2743200"/>
            <a:ext cx="381000" cy="2286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b="0"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604084"/>
            <a:ext cx="191110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Adapted from Lana </a:t>
            </a:r>
            <a:r>
              <a:rPr lang="en-US" sz="1050" dirty="0" err="1"/>
              <a:t>Lazebnik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628202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latin typeface="+mn-lt"/>
              </a:rPr>
              <a:t>What about learning the features?</a:t>
            </a: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105400"/>
          </a:xfrm>
        </p:spPr>
        <p:txBody>
          <a:bodyPr/>
          <a:lstStyle/>
          <a:p>
            <a:pPr marL="342865" lvl="1" indent="-342865" eaLnBrk="1" hangingPunct="1">
              <a:spcAft>
                <a:spcPts val="1200"/>
              </a:spcAft>
              <a:buFont typeface="Arial"/>
              <a:buChar char="•"/>
            </a:pPr>
            <a:r>
              <a:rPr lang="en-US" sz="2400" dirty="0"/>
              <a:t>Learn a </a:t>
            </a:r>
            <a:r>
              <a:rPr lang="en-US" sz="2400" i="1" dirty="0"/>
              <a:t>feature hierarchy</a:t>
            </a:r>
            <a:r>
              <a:rPr lang="en-US" sz="2400" dirty="0"/>
              <a:t> all the way from pixels </a:t>
            </a:r>
            <a:r>
              <a:rPr lang="en-US" sz="2400" dirty="0">
                <a:sym typeface="Wingdings" charset="0"/>
              </a:rPr>
              <a:t>to classifier</a:t>
            </a:r>
          </a:p>
          <a:p>
            <a:pPr marL="342865" lvl="1" indent="-342865" eaLnBrk="1" hangingPunct="1">
              <a:spcAft>
                <a:spcPts val="1200"/>
              </a:spcAft>
              <a:buFont typeface="Arial"/>
              <a:buChar char="•"/>
            </a:pPr>
            <a:r>
              <a:rPr lang="en-US" sz="2400" dirty="0"/>
              <a:t>Each layer extracts features from the output of previous layer</a:t>
            </a:r>
          </a:p>
          <a:p>
            <a:pPr marL="342865" lvl="1" indent="-342865" eaLnBrk="1" hangingPunct="1">
              <a:spcAft>
                <a:spcPts val="1200"/>
              </a:spcAft>
              <a:buFont typeface="Arial"/>
              <a:buChar char="•"/>
            </a:pPr>
            <a:r>
              <a:rPr lang="en-US" sz="2400" dirty="0"/>
              <a:t>Train all layers jointly</a:t>
            </a:r>
          </a:p>
        </p:txBody>
      </p:sp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1676400" y="4851747"/>
            <a:ext cx="1524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r>
              <a:rPr lang="en-US" sz="2000" b="0" dirty="0">
                <a:latin typeface="+mn-lt"/>
                <a:ea typeface="+mn-ea"/>
                <a:cs typeface="Adobe Caslon Pro"/>
              </a:rPr>
              <a:t>Layer 1</a:t>
            </a: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3733800" y="4851747"/>
            <a:ext cx="1524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r>
              <a:rPr lang="en-US" sz="2000" b="0" dirty="0">
                <a:latin typeface="+mn-lt"/>
                <a:ea typeface="+mn-ea"/>
                <a:cs typeface="Adobe Caslon Pro"/>
              </a:rPr>
              <a:t>Layer 2</a:t>
            </a: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5791200" y="4851747"/>
            <a:ext cx="1524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r>
              <a:rPr lang="en-US" sz="2000" b="0" dirty="0">
                <a:latin typeface="+mn-lt"/>
                <a:ea typeface="+mn-ea"/>
                <a:cs typeface="Adobe Caslon Pro"/>
              </a:rPr>
              <a:t>Layer 3</a:t>
            </a:r>
          </a:p>
        </p:txBody>
      </p:sp>
      <p:sp>
        <p:nvSpPr>
          <p:cNvPr id="19" name="Right Arrow 18"/>
          <p:cNvSpPr>
            <a:spLocks noChangeArrowheads="1"/>
          </p:cNvSpPr>
          <p:nvPr/>
        </p:nvSpPr>
        <p:spPr bwMode="auto">
          <a:xfrm>
            <a:off x="7315200" y="5156547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ea typeface="+mn-ea"/>
              <a:cs typeface="+mn-cs"/>
            </a:endParaRPr>
          </a:p>
        </p:txBody>
      </p:sp>
      <p:sp>
        <p:nvSpPr>
          <p:cNvPr id="10252" name="TextBox 19"/>
          <p:cNvSpPr txBox="1">
            <a:spLocks noChangeArrowheads="1"/>
          </p:cNvSpPr>
          <p:nvPr/>
        </p:nvSpPr>
        <p:spPr bwMode="auto">
          <a:xfrm>
            <a:off x="7912300" y="4967635"/>
            <a:ext cx="1241025" cy="70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0">
                <a:latin typeface="+mn-lt"/>
              </a:rPr>
              <a:t>Simple </a:t>
            </a:r>
            <a:br>
              <a:rPr lang="en-US" sz="2000" b="0">
                <a:latin typeface="+mn-lt"/>
              </a:rPr>
            </a:br>
            <a:r>
              <a:rPr lang="en-US" sz="2000" b="0">
                <a:latin typeface="+mn-lt"/>
              </a:rPr>
              <a:t>Classifier</a:t>
            </a:r>
          </a:p>
        </p:txBody>
      </p:sp>
      <p:sp>
        <p:nvSpPr>
          <p:cNvPr id="10253" name="TextBox 20"/>
          <p:cNvSpPr txBox="1">
            <a:spLocks noChangeArrowheads="1"/>
          </p:cNvSpPr>
          <p:nvPr/>
        </p:nvSpPr>
        <p:spPr bwMode="auto">
          <a:xfrm>
            <a:off x="-54454" y="4775547"/>
            <a:ext cx="1353029" cy="101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0" dirty="0">
                <a:latin typeface="+mn-lt"/>
              </a:rPr>
              <a:t>Image/ Video</a:t>
            </a:r>
          </a:p>
          <a:p>
            <a:pPr algn="ctr" eaLnBrk="1" hangingPunct="1"/>
            <a:r>
              <a:rPr lang="en-US" sz="2000" b="0" dirty="0">
                <a:latin typeface="+mn-lt"/>
              </a:rPr>
              <a:t>Pixels</a:t>
            </a:r>
          </a:p>
        </p:txBody>
      </p:sp>
      <p:sp>
        <p:nvSpPr>
          <p:cNvPr id="15" name="Right Arrow 14"/>
          <p:cNvSpPr>
            <a:spLocks noChangeArrowheads="1"/>
          </p:cNvSpPr>
          <p:nvPr/>
        </p:nvSpPr>
        <p:spPr bwMode="auto">
          <a:xfrm>
            <a:off x="5260975" y="5156547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ea typeface="+mn-ea"/>
              <a:cs typeface="+mn-cs"/>
            </a:endParaRPr>
          </a:p>
        </p:txBody>
      </p:sp>
      <p:sp>
        <p:nvSpPr>
          <p:cNvPr id="20" name="Right Arrow 19"/>
          <p:cNvSpPr>
            <a:spLocks noChangeArrowheads="1"/>
          </p:cNvSpPr>
          <p:nvPr/>
        </p:nvSpPr>
        <p:spPr bwMode="auto">
          <a:xfrm>
            <a:off x="3203575" y="5156547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ea typeface="+mn-ea"/>
              <a:cs typeface="+mn-cs"/>
            </a:endParaRPr>
          </a:p>
        </p:txBody>
      </p:sp>
      <p:sp>
        <p:nvSpPr>
          <p:cNvPr id="21" name="Right Arrow 20"/>
          <p:cNvSpPr>
            <a:spLocks noChangeArrowheads="1"/>
          </p:cNvSpPr>
          <p:nvPr/>
        </p:nvSpPr>
        <p:spPr bwMode="auto">
          <a:xfrm>
            <a:off x="1146175" y="5156547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604084"/>
            <a:ext cx="10647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Lana </a:t>
            </a:r>
            <a:r>
              <a:rPr lang="en-US" sz="1050" dirty="0" err="1"/>
              <a:t>Lazebnik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072760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“Shallow” vs. “deep” architectures</a:t>
            </a: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1749425" y="2209800"/>
            <a:ext cx="2593975" cy="12192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r>
              <a:rPr lang="en-US" sz="2000" b="0" dirty="0">
                <a:latin typeface="+mn-lt"/>
                <a:ea typeface="+mn-ea"/>
                <a:cs typeface="Adobe Caslon Pro"/>
              </a:rPr>
              <a:t>Hand-designed</a:t>
            </a:r>
            <a:br>
              <a:rPr lang="en-US" sz="2000" b="0" dirty="0">
                <a:latin typeface="+mn-lt"/>
                <a:ea typeface="+mn-ea"/>
                <a:cs typeface="Adobe Caslon Pro"/>
              </a:rPr>
            </a:br>
            <a:r>
              <a:rPr lang="en-US" sz="2000" b="0" dirty="0">
                <a:latin typeface="+mn-lt"/>
                <a:ea typeface="+mn-ea"/>
                <a:cs typeface="Adobe Caslon Pro"/>
              </a:rPr>
              <a:t>feature extraction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4876310" y="2209800"/>
            <a:ext cx="2593975" cy="12192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r>
              <a:rPr lang="en-US" sz="2000" b="0" dirty="0">
                <a:latin typeface="+mn-lt"/>
                <a:ea typeface="+mn-ea"/>
                <a:cs typeface="Adobe Caslon Pro"/>
              </a:rPr>
              <a:t>Trainable</a:t>
            </a:r>
            <a:br>
              <a:rPr lang="en-US" sz="2000" b="0" dirty="0">
                <a:latin typeface="+mn-lt"/>
                <a:ea typeface="+mn-ea"/>
                <a:cs typeface="Adobe Caslon Pro"/>
              </a:rPr>
            </a:br>
            <a:r>
              <a:rPr lang="en-US" sz="2000" b="0" dirty="0">
                <a:latin typeface="+mn-lt"/>
                <a:ea typeface="+mn-ea"/>
                <a:cs typeface="Adobe Caslon Pro"/>
              </a:rPr>
              <a:t>classifier</a:t>
            </a:r>
          </a:p>
        </p:txBody>
      </p:sp>
      <p:sp>
        <p:nvSpPr>
          <p:cNvPr id="8" name="TextBox 20"/>
          <p:cNvSpPr txBox="1">
            <a:spLocks noChangeArrowheads="1"/>
          </p:cNvSpPr>
          <p:nvPr/>
        </p:nvSpPr>
        <p:spPr bwMode="auto">
          <a:xfrm>
            <a:off x="75347" y="2286000"/>
            <a:ext cx="1372453" cy="101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0" dirty="0">
                <a:latin typeface="+mn-lt"/>
              </a:rPr>
              <a:t>Image/ Video</a:t>
            </a:r>
          </a:p>
          <a:p>
            <a:pPr algn="ctr" eaLnBrk="1" hangingPunct="1"/>
            <a:r>
              <a:rPr lang="en-US" sz="2000" b="0" dirty="0">
                <a:latin typeface="+mn-lt"/>
              </a:rPr>
              <a:t>Pixels</a:t>
            </a:r>
          </a:p>
        </p:txBody>
      </p:sp>
      <p:sp>
        <p:nvSpPr>
          <p:cNvPr id="9" name="TextBox 20"/>
          <p:cNvSpPr txBox="1">
            <a:spLocks noChangeArrowheads="1"/>
          </p:cNvSpPr>
          <p:nvPr/>
        </p:nvSpPr>
        <p:spPr bwMode="auto">
          <a:xfrm>
            <a:off x="7991827" y="2492524"/>
            <a:ext cx="925233" cy="70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0" dirty="0">
                <a:latin typeface="+mn-lt"/>
              </a:rPr>
              <a:t>Object</a:t>
            </a:r>
            <a:br>
              <a:rPr lang="en-US" sz="2000" b="0" dirty="0">
                <a:latin typeface="+mn-lt"/>
              </a:rPr>
            </a:br>
            <a:r>
              <a:rPr lang="en-US" sz="2000" b="0" dirty="0">
                <a:latin typeface="+mn-lt"/>
              </a:rPr>
              <a:t>Class</a:t>
            </a: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1502254" y="4851747"/>
            <a:ext cx="1524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r>
              <a:rPr lang="en-US" sz="2000" b="0" dirty="0">
                <a:latin typeface="+mn-lt"/>
                <a:ea typeface="+mn-ea"/>
                <a:cs typeface="Adobe Caslon Pro"/>
              </a:rPr>
              <a:t>Layer 1</a:t>
            </a: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4035425" y="4851747"/>
            <a:ext cx="1524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r>
              <a:rPr lang="en-US" sz="2000" b="0" dirty="0">
                <a:latin typeface="+mn-lt"/>
                <a:ea typeface="+mn-ea"/>
                <a:cs typeface="Adobe Caslon Pro"/>
              </a:rPr>
              <a:t>Layer N</a:t>
            </a: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6096000" y="4851747"/>
            <a:ext cx="1524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r>
              <a:rPr lang="en-US" sz="2000" b="0" dirty="0">
                <a:latin typeface="+mn-lt"/>
                <a:ea typeface="+mn-ea"/>
                <a:cs typeface="Adobe Caslon Pro"/>
              </a:rPr>
              <a:t>Simple classifier</a:t>
            </a:r>
          </a:p>
        </p:txBody>
      </p:sp>
      <p:sp>
        <p:nvSpPr>
          <p:cNvPr id="14" name="Right Arrow 13"/>
          <p:cNvSpPr>
            <a:spLocks noChangeArrowheads="1"/>
          </p:cNvSpPr>
          <p:nvPr/>
        </p:nvSpPr>
        <p:spPr bwMode="auto">
          <a:xfrm>
            <a:off x="7620000" y="5156547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ea typeface="+mn-ea"/>
              <a:cs typeface="+mn-cs"/>
            </a:endParaRP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8047183" y="4967635"/>
            <a:ext cx="1249217" cy="70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0" dirty="0">
                <a:latin typeface="+mn-lt"/>
              </a:rPr>
              <a:t>Object Class</a:t>
            </a:r>
          </a:p>
        </p:txBody>
      </p:sp>
      <p:sp>
        <p:nvSpPr>
          <p:cNvPr id="16" name="TextBox 20"/>
          <p:cNvSpPr txBox="1">
            <a:spLocks noChangeArrowheads="1"/>
          </p:cNvSpPr>
          <p:nvPr/>
        </p:nvSpPr>
        <p:spPr bwMode="auto">
          <a:xfrm>
            <a:off x="-228600" y="4775547"/>
            <a:ext cx="1353029" cy="101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0" dirty="0">
                <a:latin typeface="+mn-lt"/>
              </a:rPr>
              <a:t>Image/ Video</a:t>
            </a:r>
          </a:p>
          <a:p>
            <a:pPr algn="ctr" eaLnBrk="1" hangingPunct="1"/>
            <a:r>
              <a:rPr lang="en-US" sz="2000" b="0" dirty="0">
                <a:latin typeface="+mn-lt"/>
              </a:rPr>
              <a:t>Pixels</a:t>
            </a:r>
          </a:p>
        </p:txBody>
      </p:sp>
      <p:sp>
        <p:nvSpPr>
          <p:cNvPr id="17" name="Right Arrow 16"/>
          <p:cNvSpPr>
            <a:spLocks noChangeArrowheads="1"/>
          </p:cNvSpPr>
          <p:nvPr/>
        </p:nvSpPr>
        <p:spPr bwMode="auto">
          <a:xfrm>
            <a:off x="5562600" y="5156547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ea typeface="+mn-ea"/>
              <a:cs typeface="+mn-cs"/>
            </a:endParaRPr>
          </a:p>
        </p:txBody>
      </p:sp>
      <p:sp>
        <p:nvSpPr>
          <p:cNvPr id="18" name="Right Arrow 17"/>
          <p:cNvSpPr>
            <a:spLocks noChangeArrowheads="1"/>
          </p:cNvSpPr>
          <p:nvPr/>
        </p:nvSpPr>
        <p:spPr bwMode="auto">
          <a:xfrm>
            <a:off x="3029429" y="5156547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ea typeface="+mn-ea"/>
              <a:cs typeface="+mn-cs"/>
            </a:endParaRPr>
          </a:p>
        </p:txBody>
      </p:sp>
      <p:sp>
        <p:nvSpPr>
          <p:cNvPr id="19" name="Right Arrow 18"/>
          <p:cNvSpPr>
            <a:spLocks noChangeArrowheads="1"/>
          </p:cNvSpPr>
          <p:nvPr/>
        </p:nvSpPr>
        <p:spPr bwMode="auto">
          <a:xfrm>
            <a:off x="972029" y="5156547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88465" y="1519535"/>
            <a:ext cx="4805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Traditional recognition: “Shallow” architecture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00891" y="4262735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Deep learning: “Deep” architecture</a:t>
            </a:r>
          </a:p>
        </p:txBody>
      </p:sp>
      <p:sp>
        <p:nvSpPr>
          <p:cNvPr id="22" name="Right Arrow 21"/>
          <p:cNvSpPr>
            <a:spLocks noChangeArrowheads="1"/>
          </p:cNvSpPr>
          <p:nvPr/>
        </p:nvSpPr>
        <p:spPr bwMode="auto">
          <a:xfrm>
            <a:off x="7467600" y="2705100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ea typeface="+mn-ea"/>
              <a:cs typeface="+mn-cs"/>
            </a:endParaRPr>
          </a:p>
        </p:txBody>
      </p:sp>
      <p:sp>
        <p:nvSpPr>
          <p:cNvPr id="23" name="Right Arrow 22"/>
          <p:cNvSpPr>
            <a:spLocks noChangeArrowheads="1"/>
          </p:cNvSpPr>
          <p:nvPr/>
        </p:nvSpPr>
        <p:spPr bwMode="auto">
          <a:xfrm>
            <a:off x="4343400" y="2705100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ea typeface="+mn-ea"/>
              <a:cs typeface="+mn-cs"/>
            </a:endParaRPr>
          </a:p>
        </p:txBody>
      </p:sp>
      <p:sp>
        <p:nvSpPr>
          <p:cNvPr id="24" name="Right Arrow 23"/>
          <p:cNvSpPr>
            <a:spLocks noChangeArrowheads="1"/>
          </p:cNvSpPr>
          <p:nvPr/>
        </p:nvSpPr>
        <p:spPr bwMode="auto">
          <a:xfrm>
            <a:off x="1200629" y="2705100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62829" y="509074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6604084"/>
            <a:ext cx="10647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Lana </a:t>
            </a:r>
            <a:r>
              <a:rPr lang="en-US" sz="1050" dirty="0" err="1"/>
              <a:t>Lazebnik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741116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endParaRPr lang="en-US" sz="40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Activations: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0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Nonlinear activation function </a:t>
            </a:r>
            <a:r>
              <a:rPr lang="en-US" i="1" dirty="0"/>
              <a:t>h</a:t>
            </a:r>
            <a:r>
              <a:rPr lang="en-US" dirty="0"/>
              <a:t> (e.g. sigmoid, </a:t>
            </a:r>
            <a:r>
              <a:rPr lang="en-US" dirty="0" err="1"/>
              <a:t>tanh</a:t>
            </a:r>
            <a:r>
              <a:rPr lang="en-US" dirty="0"/>
              <a:t>):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018" y="908720"/>
            <a:ext cx="7683964" cy="361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437097"/>
            <a:ext cx="3147060" cy="108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7188" y="6095955"/>
            <a:ext cx="1546860" cy="57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6" name="Picture 6" descr="\tanh x = \frac{\sinh x}{\cosh x} = \frac {e^x - e^{-x}} {e^x + e^{-x}} = "/>
          <p:cNvPicPr>
            <a:picLocks noChangeAspect="1" noChangeArrowheads="1"/>
          </p:cNvPicPr>
          <p:nvPr/>
        </p:nvPicPr>
        <p:blipFill>
          <a:blip r:embed="rId5" cstate="print"/>
          <a:srcRect r="7333" b="-5487"/>
          <a:stretch>
            <a:fillRect/>
          </a:stretch>
        </p:blipFill>
        <p:spPr bwMode="auto">
          <a:xfrm>
            <a:off x="5633876" y="6126480"/>
            <a:ext cx="3402620" cy="6480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6604084"/>
            <a:ext cx="19944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Figure from Christopher Bishop </a:t>
            </a:r>
          </a:p>
        </p:txBody>
      </p:sp>
      <p:pic>
        <p:nvPicPr>
          <p:cNvPr id="9" name="Picture 2" descr="http://neuralnetworksanddeeplearning.com/images/tikz3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62952" y="68317"/>
            <a:ext cx="2005076" cy="99895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/>
          <p:cNvSpPr txBox="1"/>
          <p:nvPr/>
        </p:nvSpPr>
        <p:spPr>
          <a:xfrm>
            <a:off x="7596539" y="4653998"/>
            <a:ext cx="151836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Recall SVM: </a:t>
            </a:r>
          </a:p>
          <a:p>
            <a:r>
              <a:rPr lang="en-US" dirty="0" err="1" smtClean="0"/>
              <a:t>w</a:t>
            </a:r>
            <a:r>
              <a:rPr lang="en-US" baseline="30000" dirty="0" err="1" smtClean="0"/>
              <a:t>T</a:t>
            </a:r>
            <a:r>
              <a:rPr lang="en-US" dirty="0" err="1" smtClean="0"/>
              <a:t>x</a:t>
            </a:r>
            <a:r>
              <a:rPr lang="en-US" dirty="0" smtClean="0"/>
              <a:t> +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70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Layer 2</a:t>
            </a:r>
          </a:p>
          <a:p>
            <a:pPr marL="0" indent="0"/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Layer 3 (final)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Outputs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Finally: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89933" y="3933056"/>
            <a:ext cx="4830139" cy="936104"/>
            <a:chOff x="389933" y="3933056"/>
            <a:chExt cx="4830139" cy="936104"/>
          </a:xfrm>
        </p:grpSpPr>
        <p:grpSp>
          <p:nvGrpSpPr>
            <p:cNvPr id="9" name="Group 8"/>
            <p:cNvGrpSpPr/>
            <p:nvPr/>
          </p:nvGrpSpPr>
          <p:grpSpPr>
            <a:xfrm>
              <a:off x="389933" y="3933056"/>
              <a:ext cx="4542107" cy="936104"/>
              <a:chOff x="-252536" y="4690890"/>
              <a:chExt cx="4542107" cy="936104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2" cstate="print"/>
              <a:srcRect b="75306"/>
              <a:stretch/>
            </p:blipFill>
            <p:spPr>
              <a:xfrm>
                <a:off x="-252536" y="4878738"/>
                <a:ext cx="2952600" cy="432048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/>
              <a:srcRect l="23829" b="-11985"/>
              <a:stretch>
                <a:fillRect/>
              </a:stretch>
            </p:blipFill>
            <p:spPr>
              <a:xfrm>
                <a:off x="2129331" y="4690890"/>
                <a:ext cx="2160240" cy="936104"/>
              </a:xfrm>
              <a:prstGeom prst="rect">
                <a:avLst/>
              </a:prstGeom>
            </p:spPr>
          </p:pic>
        </p:grp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/>
            <a:srcRect l="60876" t="1131" r="19614" b="74175"/>
            <a:stretch/>
          </p:blipFill>
          <p:spPr>
            <a:xfrm>
              <a:off x="4644008" y="4365104"/>
              <a:ext cx="576064" cy="432048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 bwMode="auto">
            <a:xfrm>
              <a:off x="4636008" y="4365104"/>
              <a:ext cx="72008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definition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/>
          <a:srcRect t="6123" b="2040"/>
          <a:stretch/>
        </p:blipFill>
        <p:spPr>
          <a:xfrm>
            <a:off x="2979150" y="1052736"/>
            <a:ext cx="3185700" cy="1080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9150" y="2604984"/>
            <a:ext cx="3185700" cy="10400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1250" y="5157192"/>
            <a:ext cx="7381501" cy="132192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7" cstate="print"/>
          <a:srcRect l="44377" t="11947" b="1299"/>
          <a:stretch/>
        </p:blipFill>
        <p:spPr bwMode="auto">
          <a:xfrm>
            <a:off x="6400800" y="44623"/>
            <a:ext cx="2671980" cy="196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51520" y="4170566"/>
            <a:ext cx="880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(binary)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24128" y="3810526"/>
            <a:ext cx="1221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(multiclass)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156176" y="4005064"/>
            <a:ext cx="2550987" cy="886391"/>
            <a:chOff x="6156176" y="4005064"/>
            <a:chExt cx="2550987" cy="886391"/>
          </a:xfrm>
        </p:grpSpPr>
        <p:pic>
          <p:nvPicPr>
            <p:cNvPr id="172033" name="Picture 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876256" y="4005064"/>
              <a:ext cx="1830907" cy="886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 cstate="print"/>
            <a:srcRect l="21949" r="48785" b="75306"/>
            <a:stretch/>
          </p:blipFill>
          <p:spPr>
            <a:xfrm>
              <a:off x="6156176" y="4149080"/>
              <a:ext cx="864096" cy="432048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251520" y="5394702"/>
            <a:ext cx="880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(binary)</a:t>
            </a:r>
          </a:p>
        </p:txBody>
      </p:sp>
    </p:spTree>
    <p:extLst>
      <p:ext uri="{BB962C8B-B14F-4D97-AF65-F5344CB8AC3E}">
        <p14:creationId xmlns:p14="http://schemas.microsoft.com/office/powerpoint/2010/main" val="69733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042919" y="1924222"/>
            <a:ext cx="1650071" cy="1051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8625" y="1997751"/>
            <a:ext cx="122618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b="1" spc="-5" dirty="0">
                <a:latin typeface="Arial"/>
                <a:cs typeface="Arial"/>
              </a:rPr>
              <a:t>Sigmoid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5600" y="2549947"/>
            <a:ext cx="2673069" cy="452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58625" y="3670424"/>
            <a:ext cx="6686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b="1" spc="-5" dirty="0">
                <a:latin typeface="Arial"/>
                <a:cs typeface="Arial"/>
              </a:rPr>
              <a:t>tanh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40736" y="3670424"/>
            <a:ext cx="97409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latin typeface="Arial"/>
                <a:cs typeface="Arial"/>
              </a:rPr>
              <a:t>tanh(x)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996820" y="3113161"/>
            <a:ext cx="1650071" cy="10416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58625" y="4808097"/>
            <a:ext cx="8210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b="1" spc="-5" dirty="0">
                <a:latin typeface="Arial"/>
                <a:cs typeface="Arial"/>
              </a:rPr>
              <a:t>ReLU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93289" y="4808097"/>
            <a:ext cx="12109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latin typeface="Arial"/>
                <a:cs typeface="Arial"/>
              </a:rPr>
              <a:t>max(0,x)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42918" y="4291768"/>
            <a:ext cx="1557846" cy="10519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6493034" y="945132"/>
            <a:ext cx="1769745" cy="737870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lnSpc>
                <a:spcPts val="2865"/>
              </a:lnSpc>
            </a:pPr>
            <a:r>
              <a:rPr sz="2400" b="1" spc="-5" dirty="0">
                <a:latin typeface="Arial"/>
                <a:cs typeface="Arial"/>
              </a:rPr>
              <a:t>Leaky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ReLU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865"/>
              </a:lnSpc>
            </a:pPr>
            <a:r>
              <a:rPr sz="2400" spc="-5" dirty="0"/>
              <a:t>max(0.1x,</a:t>
            </a:r>
            <a:r>
              <a:rPr sz="2400" spc="-70" dirty="0"/>
              <a:t> </a:t>
            </a:r>
            <a:r>
              <a:rPr sz="2400" dirty="0"/>
              <a:t>x)</a:t>
            </a:r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6584562" y="1783250"/>
            <a:ext cx="2168895" cy="13947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94761" y="3337795"/>
            <a:ext cx="2472094" cy="3269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49112" y="4289469"/>
            <a:ext cx="2317620" cy="11430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273835" y="3127028"/>
            <a:ext cx="1092200" cy="1066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50" marR="5080" indent="-45085">
              <a:lnSpc>
                <a:spcPct val="144400"/>
              </a:lnSpc>
            </a:pPr>
            <a:r>
              <a:rPr sz="2400" b="1" spc="-5" dirty="0">
                <a:latin typeface="Arial"/>
                <a:cs typeface="Arial"/>
              </a:rPr>
              <a:t>Maxout  ELU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371913" y="3824501"/>
            <a:ext cx="2168895" cy="4179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Activation functions</a:t>
            </a:r>
            <a:endParaRPr lang="en-US" kern="0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6604084"/>
            <a:ext cx="10983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Andrej </a:t>
            </a:r>
            <a:r>
              <a:rPr lang="en-US" sz="1000" dirty="0" err="1" smtClean="0">
                <a:solidFill>
                  <a:srgbClr val="000000"/>
                </a:solidFill>
              </a:rPr>
              <a:t>Karpathy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74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watch the videos I sent you, if you haven’t yet (that’s your reading)</a:t>
            </a:r>
          </a:p>
          <a:p>
            <a:r>
              <a:rPr lang="en-US" dirty="0" smtClean="0"/>
              <a:t>We won’t be ready to release HW10P until tomorrow night, so we’re pushing HW9P’s deadline until then (11:59pm, Thursday)</a:t>
            </a:r>
          </a:p>
          <a:p>
            <a:r>
              <a:rPr lang="en-US" dirty="0" smtClean="0"/>
              <a:t>HW10W, HW10P will be due after Thanksgiving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6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1546" y="1089220"/>
            <a:ext cx="4500254" cy="313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multi-layer neural network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685800" y="4509120"/>
            <a:ext cx="7772400" cy="166308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i="1" dirty="0"/>
              <a:t>Nonlinear</a:t>
            </a:r>
            <a:r>
              <a:rPr lang="en-US" sz="2400" dirty="0"/>
              <a:t> classifier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Can approximate any continuous function to arbitrary accuracy given sufficiently many hidden units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0" indent="0"/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604084"/>
            <a:ext cx="10118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Lana </a:t>
            </a:r>
            <a:r>
              <a:rPr lang="en-US" sz="1000" dirty="0" err="1">
                <a:solidFill>
                  <a:srgbClr val="000000"/>
                </a:solidFill>
              </a:rPr>
              <a:t>Lazebnik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898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Inspiration: Neuron cells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Neurons</a:t>
            </a:r>
          </a:p>
          <a:p>
            <a:pPr lvl="1"/>
            <a:r>
              <a:rPr lang="en-US" dirty="0"/>
              <a:t>accept information from multiple inputs, </a:t>
            </a:r>
          </a:p>
          <a:p>
            <a:pPr lvl="1"/>
            <a:r>
              <a:rPr lang="en-US" dirty="0"/>
              <a:t>transmit information to other neurons.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Multiply inputs by weights along edges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Apply some function to the set of inputs at each node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If output of function over threshold, neuron “fires”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604084"/>
            <a:ext cx="23759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Text: HKUST, figures: Andrej </a:t>
            </a:r>
            <a:r>
              <a:rPr lang="en-US" sz="1000" dirty="0" err="1">
                <a:solidFill>
                  <a:srgbClr val="000000"/>
                </a:solidFill>
              </a:rPr>
              <a:t>Karpathy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167938" name="Picture 2" descr="http://cs231n.github.io/assets/nn1/neur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995" y="4107909"/>
            <a:ext cx="3970973" cy="1697355"/>
          </a:xfrm>
          <a:prstGeom prst="rect">
            <a:avLst/>
          </a:prstGeom>
          <a:noFill/>
        </p:spPr>
      </p:pic>
      <p:pic>
        <p:nvPicPr>
          <p:cNvPr id="167940" name="Picture 4" descr="http://cs231n.github.io/assets/nn1/neuron_model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730332"/>
            <a:ext cx="4393883" cy="25069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2780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neuron (perceptron)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3810000" y="3673733"/>
            <a:ext cx="1143000" cy="11430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362200" y="2759333"/>
            <a:ext cx="1524000" cy="1219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2362200" y="3597533"/>
            <a:ext cx="1447800" cy="609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362200" y="4359533"/>
            <a:ext cx="14478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endCxn id="5" idx="3"/>
          </p:cNvCxnSpPr>
          <p:nvPr/>
        </p:nvCxnSpPr>
        <p:spPr bwMode="auto">
          <a:xfrm flipV="1">
            <a:off x="2362200" y="4649345"/>
            <a:ext cx="1615189" cy="13103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4953000" y="4283333"/>
            <a:ext cx="22098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828800" y="2378333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x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33632" y="3212068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x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28800" y="5726668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x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00432" y="2683133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w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00432" y="3364468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w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95600" y="4278868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w</a:t>
            </a:r>
            <a:r>
              <a:rPr lang="en-US" baseline="-2500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28800" y="4050268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x</a:t>
            </a:r>
            <a:r>
              <a:rPr lang="en-US" baseline="-2500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95600" y="5502533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w</a:t>
            </a:r>
            <a:r>
              <a:rPr lang="en-US" baseline="-25000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44658" y="4648200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Sigmoid function: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0200" y="1540133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Input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18428" y="2145268"/>
            <a:ext cx="1078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Weights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28800" y="4511933"/>
            <a:ext cx="2696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sym typeface="Symbol"/>
              </a:rPr>
              <a:t>.</a:t>
            </a:r>
          </a:p>
          <a:p>
            <a:r>
              <a:rPr lang="en-US" sz="2400" dirty="0">
                <a:solidFill>
                  <a:srgbClr val="000000"/>
                </a:solidFill>
                <a:sym typeface="Symbol"/>
              </a:rPr>
              <a:t>.</a:t>
            </a:r>
          </a:p>
          <a:p>
            <a:r>
              <a:rPr lang="en-US" sz="2400" dirty="0">
                <a:solidFill>
                  <a:srgbClr val="000000"/>
                </a:solidFill>
                <a:sym typeface="Symbol"/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8306" y="3886200"/>
            <a:ext cx="78229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5410199" y="5105400"/>
          <a:ext cx="178455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45" name="Equation" r:id="rId6" imgW="837836" imgH="393529" progId="Equation.3">
                  <p:embed/>
                </p:oleObj>
              </mc:Choice>
              <mc:Fallback>
                <p:oleObj name="Equation" r:id="rId6" imgW="837836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199" y="5105400"/>
                        <a:ext cx="178455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5105400" y="3733800"/>
            <a:ext cx="214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Output: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sym typeface="Symbol"/>
              </a:rPr>
              <a:t>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b="1" dirty="0" err="1">
                <a:solidFill>
                  <a:srgbClr val="000000"/>
                </a:solidFill>
              </a:rPr>
              <a:t>w</a:t>
            </a:r>
            <a:r>
              <a:rPr lang="en-US" b="1" dirty="0" err="1">
                <a:solidFill>
                  <a:srgbClr val="000000"/>
                </a:solidFill>
                <a:sym typeface="Symbol"/>
              </a:rPr>
              <a:t>x</a:t>
            </a:r>
            <a:r>
              <a:rPr lang="en-US" b="1" dirty="0">
                <a:solidFill>
                  <a:srgbClr val="000000"/>
                </a:solidFill>
                <a:sym typeface="Symbol"/>
              </a:rPr>
              <a:t> </a:t>
            </a:r>
            <a:r>
              <a:rPr lang="en-US" dirty="0">
                <a:solidFill>
                  <a:srgbClr val="000000"/>
                </a:solidFill>
                <a:sym typeface="Symbol"/>
              </a:rPr>
              <a:t>+ b)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6604084"/>
            <a:ext cx="10118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Lana </a:t>
            </a:r>
            <a:r>
              <a:rPr lang="en-US" sz="1000" dirty="0" err="1">
                <a:solidFill>
                  <a:srgbClr val="000000"/>
                </a:solidFill>
              </a:rPr>
              <a:t>Lazebnik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790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neurons</a:t>
            </a:r>
          </a:p>
        </p:txBody>
      </p:sp>
      <p:cxnSp>
        <p:nvCxnSpPr>
          <p:cNvPr id="19" name="Straight Arrow Connector 18"/>
          <p:cNvCxnSpPr>
            <a:endCxn id="18" idx="2"/>
          </p:cNvCxnSpPr>
          <p:nvPr/>
        </p:nvCxnSpPr>
        <p:spPr>
          <a:xfrm>
            <a:off x="683944" y="1347714"/>
            <a:ext cx="1130300" cy="6747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8" idx="2"/>
          </p:cNvCxnSpPr>
          <p:nvPr/>
        </p:nvCxnSpPr>
        <p:spPr>
          <a:xfrm>
            <a:off x="683944" y="1957314"/>
            <a:ext cx="1130300" cy="65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8" idx="2"/>
          </p:cNvCxnSpPr>
          <p:nvPr/>
        </p:nvCxnSpPr>
        <p:spPr>
          <a:xfrm flipV="1">
            <a:off x="683944" y="2022426"/>
            <a:ext cx="1130300" cy="765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8" idx="0"/>
          </p:cNvCxnSpPr>
          <p:nvPr/>
        </p:nvCxnSpPr>
        <p:spPr>
          <a:xfrm rot="5400000">
            <a:off x="1923397" y="1520367"/>
            <a:ext cx="392906" cy="237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" idx="6"/>
          </p:cNvCxnSpPr>
          <p:nvPr/>
        </p:nvCxnSpPr>
        <p:spPr>
          <a:xfrm>
            <a:off x="2401668" y="2022426"/>
            <a:ext cx="81592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1594" y="1272308"/>
            <a:ext cx="299343" cy="342106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6577" y="1835871"/>
            <a:ext cx="310034" cy="342106"/>
          </a:xfrm>
          <a:prstGeom prst="rect">
            <a:avLst/>
          </a:prstGeom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2466" y="2616524"/>
            <a:ext cx="416942" cy="342106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20644" y="1272308"/>
            <a:ext cx="320724" cy="342106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31744" y="896864"/>
            <a:ext cx="127000" cy="2667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17594" y="1922438"/>
            <a:ext cx="1054100" cy="393700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1814244" y="1728714"/>
            <a:ext cx="587424" cy="587424"/>
            <a:chOff x="1814244" y="1478440"/>
            <a:chExt cx="587424" cy="587424"/>
          </a:xfrm>
        </p:grpSpPr>
        <p:sp>
          <p:nvSpPr>
            <p:cNvPr id="18" name="Oval 17"/>
            <p:cNvSpPr/>
            <p:nvPr/>
          </p:nvSpPr>
          <p:spPr>
            <a:xfrm>
              <a:off x="1814244" y="1478440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5400000" flipH="1" flipV="1">
              <a:off x="1936903" y="1601099"/>
              <a:ext cx="342106" cy="34210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1796475" y="3068960"/>
            <a:ext cx="1518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Linear Neuron</a:t>
            </a:r>
          </a:p>
        </p:txBody>
      </p:sp>
      <p:sp>
        <p:nvSpPr>
          <p:cNvPr id="32" name="Oval 31"/>
          <p:cNvSpPr/>
          <p:nvPr/>
        </p:nvSpPr>
        <p:spPr>
          <a:xfrm>
            <a:off x="5401994" y="3322223"/>
            <a:ext cx="587424" cy="5874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>
            <a:endCxn id="32" idx="2"/>
          </p:cNvCxnSpPr>
          <p:nvPr/>
        </p:nvCxnSpPr>
        <p:spPr>
          <a:xfrm>
            <a:off x="4271694" y="2941223"/>
            <a:ext cx="1130300" cy="6747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32" idx="2"/>
          </p:cNvCxnSpPr>
          <p:nvPr/>
        </p:nvCxnSpPr>
        <p:spPr>
          <a:xfrm>
            <a:off x="4271694" y="3550823"/>
            <a:ext cx="1130300" cy="65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32" idx="2"/>
          </p:cNvCxnSpPr>
          <p:nvPr/>
        </p:nvCxnSpPr>
        <p:spPr>
          <a:xfrm flipV="1">
            <a:off x="4271694" y="3615935"/>
            <a:ext cx="1130300" cy="765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32" idx="0"/>
          </p:cNvCxnSpPr>
          <p:nvPr/>
        </p:nvCxnSpPr>
        <p:spPr>
          <a:xfrm rot="5400000">
            <a:off x="5511147" y="3113876"/>
            <a:ext cx="392906" cy="237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2" idx="6"/>
          </p:cNvCxnSpPr>
          <p:nvPr/>
        </p:nvCxnSpPr>
        <p:spPr>
          <a:xfrm>
            <a:off x="5989418" y="3615935"/>
            <a:ext cx="81592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latex-image-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9344" y="2865817"/>
            <a:ext cx="299343" cy="342106"/>
          </a:xfrm>
          <a:prstGeom prst="rect">
            <a:avLst/>
          </a:prstGeom>
        </p:spPr>
      </p:pic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64327" y="3429380"/>
            <a:ext cx="310034" cy="342106"/>
          </a:xfrm>
          <a:prstGeom prst="rect">
            <a:avLst/>
          </a:prstGeom>
        </p:spPr>
      </p:pic>
      <p:pic>
        <p:nvPicPr>
          <p:cNvPr id="40" name="Picture 39" descr="latex-image-1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10216" y="4210033"/>
            <a:ext cx="416942" cy="342106"/>
          </a:xfrm>
          <a:prstGeom prst="rect">
            <a:avLst/>
          </a:prstGeom>
        </p:spPr>
      </p:pic>
      <p:pic>
        <p:nvPicPr>
          <p:cNvPr id="41" name="Picture 40" descr="latex-image-1.pd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08394" y="2865817"/>
            <a:ext cx="320724" cy="342106"/>
          </a:xfrm>
          <a:prstGeom prst="rect">
            <a:avLst/>
          </a:prstGeom>
        </p:spPr>
      </p:pic>
      <p:pic>
        <p:nvPicPr>
          <p:cNvPr id="42" name="Picture 41" descr="latex-image-1.pd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9494" y="2490373"/>
            <a:ext cx="127000" cy="266700"/>
          </a:xfrm>
          <a:prstGeom prst="rect">
            <a:avLst/>
          </a:prstGeom>
        </p:spPr>
      </p:pic>
      <p:pic>
        <p:nvPicPr>
          <p:cNvPr id="43" name="Picture 42" descr="latex-image-1.pd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5344" y="3515947"/>
            <a:ext cx="1054100" cy="3937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384225" y="4662469"/>
            <a:ext cx="1636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Logistic Neuron</a:t>
            </a:r>
          </a:p>
        </p:txBody>
      </p:sp>
      <p:cxnSp>
        <p:nvCxnSpPr>
          <p:cNvPr id="45" name="Curved Connector 44"/>
          <p:cNvCxnSpPr/>
          <p:nvPr/>
        </p:nvCxnSpPr>
        <p:spPr>
          <a:xfrm flipV="1">
            <a:off x="5490894" y="3474623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46" idx="2"/>
          </p:cNvCxnSpPr>
          <p:nvPr/>
        </p:nvCxnSpPr>
        <p:spPr>
          <a:xfrm>
            <a:off x="931594" y="4560249"/>
            <a:ext cx="1130300" cy="6747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46" idx="2"/>
          </p:cNvCxnSpPr>
          <p:nvPr/>
        </p:nvCxnSpPr>
        <p:spPr>
          <a:xfrm>
            <a:off x="931594" y="5169849"/>
            <a:ext cx="1130300" cy="65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46" idx="2"/>
          </p:cNvCxnSpPr>
          <p:nvPr/>
        </p:nvCxnSpPr>
        <p:spPr>
          <a:xfrm flipV="1">
            <a:off x="931594" y="5234961"/>
            <a:ext cx="1130300" cy="765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46" idx="0"/>
          </p:cNvCxnSpPr>
          <p:nvPr/>
        </p:nvCxnSpPr>
        <p:spPr>
          <a:xfrm rot="5400000">
            <a:off x="2171047" y="4732902"/>
            <a:ext cx="392906" cy="237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6" idx="6"/>
          </p:cNvCxnSpPr>
          <p:nvPr/>
        </p:nvCxnSpPr>
        <p:spPr>
          <a:xfrm>
            <a:off x="2649318" y="5234961"/>
            <a:ext cx="81592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Picture 51" descr="latex-image-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9244" y="4484843"/>
            <a:ext cx="299343" cy="342106"/>
          </a:xfrm>
          <a:prstGeom prst="rect">
            <a:avLst/>
          </a:prstGeom>
        </p:spPr>
      </p:pic>
      <p:pic>
        <p:nvPicPr>
          <p:cNvPr id="53" name="Picture 52" descr="latex-image-1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4227" y="5048406"/>
            <a:ext cx="310034" cy="342106"/>
          </a:xfrm>
          <a:prstGeom prst="rect">
            <a:avLst/>
          </a:prstGeom>
        </p:spPr>
      </p:pic>
      <p:pic>
        <p:nvPicPr>
          <p:cNvPr id="54" name="Picture 53" descr="latex-image-1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70116" y="5829059"/>
            <a:ext cx="416942" cy="342106"/>
          </a:xfrm>
          <a:prstGeom prst="rect">
            <a:avLst/>
          </a:prstGeom>
        </p:spPr>
      </p:pic>
      <p:pic>
        <p:nvPicPr>
          <p:cNvPr id="55" name="Picture 54" descr="latex-image-1.pd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68294" y="4484843"/>
            <a:ext cx="320724" cy="342106"/>
          </a:xfrm>
          <a:prstGeom prst="rect">
            <a:avLst/>
          </a:prstGeom>
        </p:spPr>
      </p:pic>
      <p:pic>
        <p:nvPicPr>
          <p:cNvPr id="56" name="Picture 55" descr="latex-image-1.pd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79394" y="4109399"/>
            <a:ext cx="127000" cy="266700"/>
          </a:xfrm>
          <a:prstGeom prst="rect">
            <a:avLst/>
          </a:prstGeom>
        </p:spPr>
      </p:pic>
      <p:pic>
        <p:nvPicPr>
          <p:cNvPr id="57" name="Picture 56" descr="latex-image-1.pd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65244" y="5134973"/>
            <a:ext cx="1054100" cy="39370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2019829" y="6256837"/>
            <a:ext cx="122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Perceptron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2061894" y="4941249"/>
            <a:ext cx="587424" cy="587424"/>
            <a:chOff x="2061894" y="4690975"/>
            <a:chExt cx="587424" cy="587424"/>
          </a:xfrm>
        </p:grpSpPr>
        <p:sp>
          <p:nvSpPr>
            <p:cNvPr id="46" name="Oval 45"/>
            <p:cNvSpPr/>
            <p:nvPr/>
          </p:nvSpPr>
          <p:spPr>
            <a:xfrm>
              <a:off x="2061894" y="4690975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59" name="Elbow Connector 58"/>
            <p:cNvCxnSpPr/>
            <p:nvPr/>
          </p:nvCxnSpPr>
          <p:spPr>
            <a:xfrm flipV="1">
              <a:off x="2156226" y="4831417"/>
              <a:ext cx="350168" cy="28416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0" y="6604084"/>
            <a:ext cx="619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HKUST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95706" y="6023758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Θ</a:t>
            </a:r>
            <a:r>
              <a:rPr lang="en-US" dirty="0"/>
              <a:t> denotes the same as w!</a:t>
            </a:r>
          </a:p>
        </p:txBody>
      </p:sp>
    </p:spTree>
    <p:extLst>
      <p:ext uri="{BB962C8B-B14F-4D97-AF65-F5344CB8AC3E}">
        <p14:creationId xmlns:p14="http://schemas.microsoft.com/office/powerpoint/2010/main" val="3926596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Multilayer networks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257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Cascade neurons together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Output from one layer is the input to the next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Each layer has its own sets of weights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502558" y="3041601"/>
            <a:ext cx="587424" cy="587424"/>
            <a:chOff x="5401994" y="3071949"/>
            <a:chExt cx="587424" cy="587424"/>
          </a:xfrm>
        </p:grpSpPr>
        <p:sp>
          <p:nvSpPr>
            <p:cNvPr id="4" name="Oval 3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5" name="Curved Connector 4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2502558" y="4067097"/>
            <a:ext cx="587424" cy="587424"/>
            <a:chOff x="5401994" y="3071949"/>
            <a:chExt cx="587424" cy="587424"/>
          </a:xfrm>
        </p:grpSpPr>
        <p:sp>
          <p:nvSpPr>
            <p:cNvPr id="8" name="Oval 7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9" name="Curved Connector 8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2502558" y="5100453"/>
            <a:ext cx="587424" cy="587424"/>
            <a:chOff x="5401994" y="3071949"/>
            <a:chExt cx="587424" cy="587424"/>
          </a:xfrm>
        </p:grpSpPr>
        <p:sp>
          <p:nvSpPr>
            <p:cNvPr id="11" name="Oval 10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2" name="Curved Connector 11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003197" y="3041601"/>
            <a:ext cx="587424" cy="587424"/>
            <a:chOff x="5401994" y="3071949"/>
            <a:chExt cx="587424" cy="587424"/>
          </a:xfrm>
        </p:grpSpPr>
        <p:sp>
          <p:nvSpPr>
            <p:cNvPr id="14" name="Oval 13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5" name="Curved Connector 14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003197" y="4067097"/>
            <a:ext cx="587424" cy="587424"/>
            <a:chOff x="5401994" y="3071949"/>
            <a:chExt cx="587424" cy="587424"/>
          </a:xfrm>
        </p:grpSpPr>
        <p:sp>
          <p:nvSpPr>
            <p:cNvPr id="17" name="Oval 16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8" name="Curved Connector 17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003197" y="5100453"/>
            <a:ext cx="587424" cy="587424"/>
            <a:chOff x="5401994" y="3071949"/>
            <a:chExt cx="587424" cy="587424"/>
          </a:xfrm>
        </p:grpSpPr>
        <p:sp>
          <p:nvSpPr>
            <p:cNvPr id="20" name="Oval 19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1" name="Curved Connector 20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7279051" y="4067097"/>
            <a:ext cx="587424" cy="587424"/>
            <a:chOff x="5401994" y="3071949"/>
            <a:chExt cx="587424" cy="587424"/>
          </a:xfrm>
        </p:grpSpPr>
        <p:sp>
          <p:nvSpPr>
            <p:cNvPr id="23" name="Oval 22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4" name="Curved Connector 23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375" y="3161959"/>
            <a:ext cx="279400" cy="1905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4725" y="3865221"/>
            <a:ext cx="266700" cy="1905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3345" y="4596258"/>
            <a:ext cx="279400" cy="1905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4555" y="5395753"/>
            <a:ext cx="355600" cy="190500"/>
          </a:xfrm>
          <a:prstGeom prst="rect">
            <a:avLst/>
          </a:prstGeom>
        </p:spPr>
      </p:pic>
      <p:cxnSp>
        <p:nvCxnSpPr>
          <p:cNvPr id="32" name="Straight Arrow Connector 31"/>
          <p:cNvCxnSpPr>
            <a:stCxn id="4" idx="6"/>
            <a:endCxn id="14" idx="2"/>
          </p:cNvCxnSpPr>
          <p:nvPr/>
        </p:nvCxnSpPr>
        <p:spPr>
          <a:xfrm>
            <a:off x="3089982" y="3335313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4" idx="6"/>
            <a:endCxn id="17" idx="1"/>
          </p:cNvCxnSpPr>
          <p:nvPr/>
        </p:nvCxnSpPr>
        <p:spPr>
          <a:xfrm>
            <a:off x="3089982" y="3335313"/>
            <a:ext cx="1999241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4" idx="6"/>
            <a:endCxn id="20" idx="1"/>
          </p:cNvCxnSpPr>
          <p:nvPr/>
        </p:nvCxnSpPr>
        <p:spPr>
          <a:xfrm>
            <a:off x="3089982" y="3335313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8" idx="6"/>
            <a:endCxn id="14" idx="2"/>
          </p:cNvCxnSpPr>
          <p:nvPr/>
        </p:nvCxnSpPr>
        <p:spPr>
          <a:xfrm flipV="1">
            <a:off x="3089982" y="3335313"/>
            <a:ext cx="1913215" cy="1025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8" idx="6"/>
            <a:endCxn id="17" idx="2"/>
          </p:cNvCxnSpPr>
          <p:nvPr/>
        </p:nvCxnSpPr>
        <p:spPr>
          <a:xfrm>
            <a:off x="3089982" y="4360809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8" idx="6"/>
            <a:endCxn id="20" idx="2"/>
          </p:cNvCxnSpPr>
          <p:nvPr/>
        </p:nvCxnSpPr>
        <p:spPr>
          <a:xfrm>
            <a:off x="3089982" y="4360809"/>
            <a:ext cx="1913215" cy="1033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1" idx="6"/>
          </p:cNvCxnSpPr>
          <p:nvPr/>
        </p:nvCxnSpPr>
        <p:spPr>
          <a:xfrm>
            <a:off x="3089982" y="5394165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1" idx="6"/>
            <a:endCxn id="17" idx="3"/>
          </p:cNvCxnSpPr>
          <p:nvPr/>
        </p:nvCxnSpPr>
        <p:spPr>
          <a:xfrm flipV="1">
            <a:off x="3089982" y="4568495"/>
            <a:ext cx="1999241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1" idx="6"/>
            <a:endCxn id="14" idx="3"/>
          </p:cNvCxnSpPr>
          <p:nvPr/>
        </p:nvCxnSpPr>
        <p:spPr>
          <a:xfrm flipV="1">
            <a:off x="3089982" y="3542999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6" idx="3"/>
            <a:endCxn id="4" idx="2"/>
          </p:cNvCxnSpPr>
          <p:nvPr/>
        </p:nvCxnSpPr>
        <p:spPr>
          <a:xfrm>
            <a:off x="1247775" y="3257209"/>
            <a:ext cx="1254783" cy="78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6" idx="3"/>
            <a:endCxn id="8" idx="1"/>
          </p:cNvCxnSpPr>
          <p:nvPr/>
        </p:nvCxnSpPr>
        <p:spPr>
          <a:xfrm>
            <a:off x="1247775" y="3257209"/>
            <a:ext cx="1340809" cy="8959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26" idx="3"/>
            <a:endCxn id="11" idx="1"/>
          </p:cNvCxnSpPr>
          <p:nvPr/>
        </p:nvCxnSpPr>
        <p:spPr>
          <a:xfrm>
            <a:off x="1247775" y="3257209"/>
            <a:ext cx="1340809" cy="19292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27" idx="3"/>
            <a:endCxn id="4" idx="2"/>
          </p:cNvCxnSpPr>
          <p:nvPr/>
        </p:nvCxnSpPr>
        <p:spPr>
          <a:xfrm flipV="1">
            <a:off x="1241425" y="3335313"/>
            <a:ext cx="1261133" cy="6251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27" idx="3"/>
            <a:endCxn id="8" idx="2"/>
          </p:cNvCxnSpPr>
          <p:nvPr/>
        </p:nvCxnSpPr>
        <p:spPr>
          <a:xfrm>
            <a:off x="1241425" y="3960471"/>
            <a:ext cx="1261133" cy="400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27" idx="3"/>
            <a:endCxn id="11" idx="2"/>
          </p:cNvCxnSpPr>
          <p:nvPr/>
        </p:nvCxnSpPr>
        <p:spPr>
          <a:xfrm>
            <a:off x="1241425" y="3960471"/>
            <a:ext cx="1261133" cy="1433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28" idx="3"/>
            <a:endCxn id="4" idx="3"/>
          </p:cNvCxnSpPr>
          <p:nvPr/>
        </p:nvCxnSpPr>
        <p:spPr>
          <a:xfrm flipV="1">
            <a:off x="1222745" y="3542999"/>
            <a:ext cx="1365839" cy="11485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28" idx="3"/>
            <a:endCxn id="8" idx="2"/>
          </p:cNvCxnSpPr>
          <p:nvPr/>
        </p:nvCxnSpPr>
        <p:spPr>
          <a:xfrm flipV="1">
            <a:off x="1222745" y="4360809"/>
            <a:ext cx="1279813" cy="3306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29" idx="3"/>
            <a:endCxn id="11" idx="2"/>
          </p:cNvCxnSpPr>
          <p:nvPr/>
        </p:nvCxnSpPr>
        <p:spPr>
          <a:xfrm flipV="1">
            <a:off x="1220155" y="5394165"/>
            <a:ext cx="1282403" cy="968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9" idx="3"/>
            <a:endCxn id="8" idx="3"/>
          </p:cNvCxnSpPr>
          <p:nvPr/>
        </p:nvCxnSpPr>
        <p:spPr>
          <a:xfrm flipV="1">
            <a:off x="1220155" y="4568495"/>
            <a:ext cx="1368429" cy="9225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28" idx="3"/>
            <a:endCxn id="11" idx="2"/>
          </p:cNvCxnSpPr>
          <p:nvPr/>
        </p:nvCxnSpPr>
        <p:spPr>
          <a:xfrm>
            <a:off x="1222745" y="4691508"/>
            <a:ext cx="1279813" cy="7026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29" idx="3"/>
            <a:endCxn id="4" idx="3"/>
          </p:cNvCxnSpPr>
          <p:nvPr/>
        </p:nvCxnSpPr>
        <p:spPr>
          <a:xfrm flipV="1">
            <a:off x="1220155" y="3542999"/>
            <a:ext cx="1368429" cy="1948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endCxn id="23" idx="3"/>
          </p:cNvCxnSpPr>
          <p:nvPr/>
        </p:nvCxnSpPr>
        <p:spPr>
          <a:xfrm flipV="1">
            <a:off x="5590621" y="4568495"/>
            <a:ext cx="1774456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17" idx="6"/>
            <a:endCxn id="23" idx="2"/>
          </p:cNvCxnSpPr>
          <p:nvPr/>
        </p:nvCxnSpPr>
        <p:spPr>
          <a:xfrm>
            <a:off x="5590621" y="4360809"/>
            <a:ext cx="16884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14" idx="6"/>
            <a:endCxn id="23" idx="1"/>
          </p:cNvCxnSpPr>
          <p:nvPr/>
        </p:nvCxnSpPr>
        <p:spPr>
          <a:xfrm>
            <a:off x="5590621" y="3335313"/>
            <a:ext cx="1774456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23" idx="6"/>
          </p:cNvCxnSpPr>
          <p:nvPr/>
        </p:nvCxnSpPr>
        <p:spPr>
          <a:xfrm>
            <a:off x="7866475" y="4360809"/>
            <a:ext cx="302800" cy="3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0" name="Picture 89" descr="latex-image-1.pd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80388" y="4175125"/>
            <a:ext cx="850900" cy="381000"/>
          </a:xfrm>
          <a:prstGeom prst="rect">
            <a:avLst/>
          </a:prstGeom>
        </p:spPr>
      </p:pic>
      <p:pic>
        <p:nvPicPr>
          <p:cNvPr id="98" name="Picture 97" descr="latex-image-1.pd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71688" y="3008313"/>
            <a:ext cx="444500" cy="393700"/>
          </a:xfrm>
          <a:prstGeom prst="rect">
            <a:avLst/>
          </a:prstGeom>
        </p:spPr>
      </p:pic>
      <p:pic>
        <p:nvPicPr>
          <p:cNvPr id="99" name="Picture 98" descr="latex-image-1.pd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57413" y="3835400"/>
            <a:ext cx="444500" cy="393700"/>
          </a:xfrm>
          <a:prstGeom prst="rect">
            <a:avLst/>
          </a:prstGeom>
        </p:spPr>
      </p:pic>
      <p:pic>
        <p:nvPicPr>
          <p:cNvPr id="100" name="Picture 99" descr="latex-image-1.pd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022475" y="4883150"/>
            <a:ext cx="444500" cy="393700"/>
          </a:xfrm>
          <a:prstGeom prst="rect">
            <a:avLst/>
          </a:prstGeom>
        </p:spPr>
      </p:pic>
      <p:pic>
        <p:nvPicPr>
          <p:cNvPr id="101" name="Picture 100" descr="latex-image-1.pd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13263" y="4945063"/>
            <a:ext cx="444500" cy="393700"/>
          </a:xfrm>
          <a:prstGeom prst="rect">
            <a:avLst/>
          </a:prstGeom>
        </p:spPr>
      </p:pic>
      <p:pic>
        <p:nvPicPr>
          <p:cNvPr id="102" name="Picture 101" descr="latex-image-1.pd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500563" y="4117975"/>
            <a:ext cx="444500" cy="393700"/>
          </a:xfrm>
          <a:prstGeom prst="rect">
            <a:avLst/>
          </a:prstGeom>
        </p:spPr>
      </p:pic>
      <p:pic>
        <p:nvPicPr>
          <p:cNvPr id="103" name="Picture 102" descr="latex-image-1.pd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537075" y="2971800"/>
            <a:ext cx="444500" cy="393700"/>
          </a:xfrm>
          <a:prstGeom prst="rect">
            <a:avLst/>
          </a:prstGeom>
        </p:spPr>
      </p:pic>
      <p:pic>
        <p:nvPicPr>
          <p:cNvPr id="104" name="Picture 103" descr="latex-image-1.pd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683375" y="3527425"/>
            <a:ext cx="444500" cy="317500"/>
          </a:xfrm>
          <a:prstGeom prst="rect">
            <a:avLst/>
          </a:prstGeom>
        </p:spPr>
      </p:pic>
      <p:pic>
        <p:nvPicPr>
          <p:cNvPr id="105" name="Picture 104" descr="latex-image-1.pd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608763" y="4033838"/>
            <a:ext cx="444500" cy="317500"/>
          </a:xfrm>
          <a:prstGeom prst="rect">
            <a:avLst/>
          </a:prstGeom>
        </p:spPr>
      </p:pic>
      <p:pic>
        <p:nvPicPr>
          <p:cNvPr id="106" name="Picture 105" descr="latex-image-1.pd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534150" y="4476750"/>
            <a:ext cx="444500" cy="317500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0" y="6604084"/>
            <a:ext cx="619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HKUST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104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Feed-forward networks</a:t>
            </a:r>
          </a:p>
        </p:txBody>
      </p:sp>
      <p:sp>
        <p:nvSpPr>
          <p:cNvPr id="55" name="Content Placeholder 5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Predictions are fed forward through the network to classify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502558" y="3041601"/>
            <a:ext cx="587424" cy="587424"/>
            <a:chOff x="5401994" y="3071949"/>
            <a:chExt cx="587424" cy="587424"/>
          </a:xfrm>
        </p:grpSpPr>
        <p:sp>
          <p:nvSpPr>
            <p:cNvPr id="6" name="Oval 5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7" name="Curved Connector 6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2502558" y="4067097"/>
            <a:ext cx="587424" cy="587424"/>
            <a:chOff x="5401994" y="3071949"/>
            <a:chExt cx="587424" cy="587424"/>
          </a:xfrm>
        </p:grpSpPr>
        <p:sp>
          <p:nvSpPr>
            <p:cNvPr id="9" name="Oval 8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0" name="Curved Connector 9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2502558" y="5100453"/>
            <a:ext cx="587424" cy="587424"/>
            <a:chOff x="5401994" y="3071949"/>
            <a:chExt cx="587424" cy="587424"/>
          </a:xfrm>
        </p:grpSpPr>
        <p:sp>
          <p:nvSpPr>
            <p:cNvPr id="12" name="Oval 11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3" name="Curved Connector 12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5003197" y="3041601"/>
            <a:ext cx="587424" cy="587424"/>
            <a:chOff x="5401994" y="3071949"/>
            <a:chExt cx="587424" cy="587424"/>
          </a:xfrm>
        </p:grpSpPr>
        <p:sp>
          <p:nvSpPr>
            <p:cNvPr id="15" name="Oval 14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6" name="Curved Connector 15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003197" y="4067097"/>
            <a:ext cx="587424" cy="587424"/>
            <a:chOff x="5401994" y="3071949"/>
            <a:chExt cx="587424" cy="587424"/>
          </a:xfrm>
        </p:grpSpPr>
        <p:sp>
          <p:nvSpPr>
            <p:cNvPr id="18" name="Oval 17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9" name="Curved Connector 18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003197" y="5100453"/>
            <a:ext cx="587424" cy="587424"/>
            <a:chOff x="5401994" y="3071949"/>
            <a:chExt cx="587424" cy="587424"/>
          </a:xfrm>
        </p:grpSpPr>
        <p:sp>
          <p:nvSpPr>
            <p:cNvPr id="21" name="Oval 20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2" name="Curved Connector 21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7279051" y="4067097"/>
            <a:ext cx="587424" cy="587424"/>
            <a:chOff x="5401994" y="3071949"/>
            <a:chExt cx="587424" cy="587424"/>
          </a:xfrm>
        </p:grpSpPr>
        <p:sp>
          <p:nvSpPr>
            <p:cNvPr id="24" name="Oval 23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5" name="Curved Connector 24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375" y="3161959"/>
            <a:ext cx="279400" cy="1905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4725" y="3865221"/>
            <a:ext cx="266700" cy="1905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3345" y="4596258"/>
            <a:ext cx="279400" cy="1905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4555" y="5395753"/>
            <a:ext cx="355600" cy="190500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stCxn id="6" idx="6"/>
            <a:endCxn id="15" idx="2"/>
          </p:cNvCxnSpPr>
          <p:nvPr/>
        </p:nvCxnSpPr>
        <p:spPr>
          <a:xfrm>
            <a:off x="3089982" y="3335313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6"/>
            <a:endCxn id="18" idx="1"/>
          </p:cNvCxnSpPr>
          <p:nvPr/>
        </p:nvCxnSpPr>
        <p:spPr>
          <a:xfrm>
            <a:off x="3089982" y="3335313"/>
            <a:ext cx="1999241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6"/>
            <a:endCxn id="21" idx="1"/>
          </p:cNvCxnSpPr>
          <p:nvPr/>
        </p:nvCxnSpPr>
        <p:spPr>
          <a:xfrm>
            <a:off x="3089982" y="3335313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6"/>
            <a:endCxn id="15" idx="2"/>
          </p:cNvCxnSpPr>
          <p:nvPr/>
        </p:nvCxnSpPr>
        <p:spPr>
          <a:xfrm flipV="1">
            <a:off x="3089982" y="3335313"/>
            <a:ext cx="1913215" cy="1025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6"/>
            <a:endCxn id="18" idx="2"/>
          </p:cNvCxnSpPr>
          <p:nvPr/>
        </p:nvCxnSpPr>
        <p:spPr>
          <a:xfrm>
            <a:off x="3089982" y="4360809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" idx="6"/>
            <a:endCxn id="21" idx="2"/>
          </p:cNvCxnSpPr>
          <p:nvPr/>
        </p:nvCxnSpPr>
        <p:spPr>
          <a:xfrm>
            <a:off x="3089982" y="4360809"/>
            <a:ext cx="1913215" cy="1033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6"/>
          </p:cNvCxnSpPr>
          <p:nvPr/>
        </p:nvCxnSpPr>
        <p:spPr>
          <a:xfrm>
            <a:off x="3089982" y="5394165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2" idx="6"/>
            <a:endCxn id="18" idx="3"/>
          </p:cNvCxnSpPr>
          <p:nvPr/>
        </p:nvCxnSpPr>
        <p:spPr>
          <a:xfrm flipV="1">
            <a:off x="3089982" y="4568495"/>
            <a:ext cx="1999241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6"/>
            <a:endCxn id="15" idx="3"/>
          </p:cNvCxnSpPr>
          <p:nvPr/>
        </p:nvCxnSpPr>
        <p:spPr>
          <a:xfrm flipV="1">
            <a:off x="3089982" y="3542999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3"/>
            <a:endCxn id="6" idx="2"/>
          </p:cNvCxnSpPr>
          <p:nvPr/>
        </p:nvCxnSpPr>
        <p:spPr>
          <a:xfrm>
            <a:off x="1247775" y="3257209"/>
            <a:ext cx="1254783" cy="781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6" idx="3"/>
            <a:endCxn id="9" idx="1"/>
          </p:cNvCxnSpPr>
          <p:nvPr/>
        </p:nvCxnSpPr>
        <p:spPr>
          <a:xfrm>
            <a:off x="1247775" y="3257209"/>
            <a:ext cx="1340809" cy="89591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3"/>
            <a:endCxn id="12" idx="1"/>
          </p:cNvCxnSpPr>
          <p:nvPr/>
        </p:nvCxnSpPr>
        <p:spPr>
          <a:xfrm>
            <a:off x="1247775" y="3257209"/>
            <a:ext cx="1340809" cy="19292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3"/>
            <a:endCxn id="6" idx="2"/>
          </p:cNvCxnSpPr>
          <p:nvPr/>
        </p:nvCxnSpPr>
        <p:spPr>
          <a:xfrm flipV="1">
            <a:off x="1241425" y="3335313"/>
            <a:ext cx="1261133" cy="62515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3"/>
            <a:endCxn id="9" idx="2"/>
          </p:cNvCxnSpPr>
          <p:nvPr/>
        </p:nvCxnSpPr>
        <p:spPr>
          <a:xfrm>
            <a:off x="1241425" y="3960471"/>
            <a:ext cx="1261133" cy="4003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7" idx="3"/>
            <a:endCxn id="12" idx="2"/>
          </p:cNvCxnSpPr>
          <p:nvPr/>
        </p:nvCxnSpPr>
        <p:spPr>
          <a:xfrm>
            <a:off x="1241425" y="3960471"/>
            <a:ext cx="1261133" cy="143369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3"/>
            <a:endCxn id="6" idx="3"/>
          </p:cNvCxnSpPr>
          <p:nvPr/>
        </p:nvCxnSpPr>
        <p:spPr>
          <a:xfrm flipV="1">
            <a:off x="1222745" y="3542999"/>
            <a:ext cx="1365839" cy="114850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8" idx="3"/>
            <a:endCxn id="9" idx="2"/>
          </p:cNvCxnSpPr>
          <p:nvPr/>
        </p:nvCxnSpPr>
        <p:spPr>
          <a:xfrm flipV="1">
            <a:off x="1222745" y="4360809"/>
            <a:ext cx="1279813" cy="33069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9" idx="3"/>
            <a:endCxn id="12" idx="2"/>
          </p:cNvCxnSpPr>
          <p:nvPr/>
        </p:nvCxnSpPr>
        <p:spPr>
          <a:xfrm flipV="1">
            <a:off x="1220155" y="5394165"/>
            <a:ext cx="1282403" cy="968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3"/>
            <a:endCxn id="9" idx="3"/>
          </p:cNvCxnSpPr>
          <p:nvPr/>
        </p:nvCxnSpPr>
        <p:spPr>
          <a:xfrm flipV="1">
            <a:off x="1220155" y="4568495"/>
            <a:ext cx="1368429" cy="92250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8" idx="3"/>
            <a:endCxn id="12" idx="2"/>
          </p:cNvCxnSpPr>
          <p:nvPr/>
        </p:nvCxnSpPr>
        <p:spPr>
          <a:xfrm>
            <a:off x="1222745" y="4691508"/>
            <a:ext cx="1279813" cy="70265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3"/>
            <a:endCxn id="6" idx="3"/>
          </p:cNvCxnSpPr>
          <p:nvPr/>
        </p:nvCxnSpPr>
        <p:spPr>
          <a:xfrm flipV="1">
            <a:off x="1220155" y="3542999"/>
            <a:ext cx="1368429" cy="19480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4" idx="3"/>
          </p:cNvCxnSpPr>
          <p:nvPr/>
        </p:nvCxnSpPr>
        <p:spPr>
          <a:xfrm flipV="1">
            <a:off x="5590621" y="4568495"/>
            <a:ext cx="1774456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8" idx="6"/>
            <a:endCxn id="24" idx="2"/>
          </p:cNvCxnSpPr>
          <p:nvPr/>
        </p:nvCxnSpPr>
        <p:spPr>
          <a:xfrm>
            <a:off x="5590621" y="4360809"/>
            <a:ext cx="16884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6"/>
            <a:endCxn id="24" idx="1"/>
          </p:cNvCxnSpPr>
          <p:nvPr/>
        </p:nvCxnSpPr>
        <p:spPr>
          <a:xfrm>
            <a:off x="5590621" y="3335313"/>
            <a:ext cx="1774456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4" idx="6"/>
          </p:cNvCxnSpPr>
          <p:nvPr/>
        </p:nvCxnSpPr>
        <p:spPr>
          <a:xfrm>
            <a:off x="7866475" y="4360809"/>
            <a:ext cx="302800" cy="3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" name="Picture 59" descr="latex-image-1.pd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71688" y="3008313"/>
            <a:ext cx="444500" cy="393700"/>
          </a:xfrm>
          <a:prstGeom prst="rect">
            <a:avLst/>
          </a:prstGeom>
        </p:spPr>
      </p:pic>
      <p:pic>
        <p:nvPicPr>
          <p:cNvPr id="61" name="Picture 60" descr="latex-image-1.pd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57413" y="3835400"/>
            <a:ext cx="444500" cy="393700"/>
          </a:xfrm>
          <a:prstGeom prst="rect">
            <a:avLst/>
          </a:prstGeom>
        </p:spPr>
      </p:pic>
      <p:pic>
        <p:nvPicPr>
          <p:cNvPr id="62" name="Picture 61" descr="latex-image-1.pd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22475" y="4883150"/>
            <a:ext cx="444500" cy="393700"/>
          </a:xfrm>
          <a:prstGeom prst="rect">
            <a:avLst/>
          </a:prstGeom>
        </p:spPr>
      </p:pic>
      <p:pic>
        <p:nvPicPr>
          <p:cNvPr id="63" name="Picture 62" descr="latex-image-1.pd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13263" y="4945063"/>
            <a:ext cx="444500" cy="393700"/>
          </a:xfrm>
          <a:prstGeom prst="rect">
            <a:avLst/>
          </a:prstGeom>
        </p:spPr>
      </p:pic>
      <p:pic>
        <p:nvPicPr>
          <p:cNvPr id="64" name="Picture 63" descr="latex-image-1.pd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00563" y="4117975"/>
            <a:ext cx="444500" cy="393700"/>
          </a:xfrm>
          <a:prstGeom prst="rect">
            <a:avLst/>
          </a:prstGeom>
        </p:spPr>
      </p:pic>
      <p:pic>
        <p:nvPicPr>
          <p:cNvPr id="65" name="Picture 64" descr="latex-image-1.pd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537075" y="2971800"/>
            <a:ext cx="444500" cy="393700"/>
          </a:xfrm>
          <a:prstGeom prst="rect">
            <a:avLst/>
          </a:prstGeom>
        </p:spPr>
      </p:pic>
      <p:pic>
        <p:nvPicPr>
          <p:cNvPr id="66" name="Picture 65" descr="latex-image-1.pd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683375" y="3527425"/>
            <a:ext cx="444500" cy="317500"/>
          </a:xfrm>
          <a:prstGeom prst="rect">
            <a:avLst/>
          </a:prstGeom>
        </p:spPr>
      </p:pic>
      <p:pic>
        <p:nvPicPr>
          <p:cNvPr id="67" name="Picture 66" descr="latex-image-1.pd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608763" y="4033838"/>
            <a:ext cx="444500" cy="317500"/>
          </a:xfrm>
          <a:prstGeom prst="rect">
            <a:avLst/>
          </a:prstGeom>
        </p:spPr>
      </p:pic>
      <p:pic>
        <p:nvPicPr>
          <p:cNvPr id="68" name="Picture 67" descr="latex-image-1.pd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534150" y="4476750"/>
            <a:ext cx="444500" cy="317500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0" y="6604084"/>
            <a:ext cx="619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HKUST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575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Feed-forward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502558" y="3041601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Curved Connector 6"/>
          <p:cNvCxnSpPr/>
          <p:nvPr/>
        </p:nvCxnSpPr>
        <p:spPr>
          <a:xfrm flipV="1">
            <a:off x="2591458" y="3194001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502558" y="4067097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" name="Curved Connector 9"/>
          <p:cNvCxnSpPr/>
          <p:nvPr/>
        </p:nvCxnSpPr>
        <p:spPr>
          <a:xfrm flipV="1">
            <a:off x="2591458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502558" y="5100453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3" name="Curved Connector 12"/>
          <p:cNvCxnSpPr/>
          <p:nvPr/>
        </p:nvCxnSpPr>
        <p:spPr>
          <a:xfrm flipV="1">
            <a:off x="2591458" y="5252853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5003197" y="3041601"/>
            <a:ext cx="587424" cy="587424"/>
            <a:chOff x="5401994" y="3071949"/>
            <a:chExt cx="587424" cy="587424"/>
          </a:xfrm>
        </p:grpSpPr>
        <p:sp>
          <p:nvSpPr>
            <p:cNvPr id="15" name="Oval 14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6" name="Curved Connector 15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003197" y="4067097"/>
            <a:ext cx="587424" cy="587424"/>
            <a:chOff x="5401994" y="3071949"/>
            <a:chExt cx="587424" cy="587424"/>
          </a:xfrm>
        </p:grpSpPr>
        <p:sp>
          <p:nvSpPr>
            <p:cNvPr id="18" name="Oval 17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9" name="Curved Connector 18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003197" y="5100453"/>
            <a:ext cx="587424" cy="587424"/>
            <a:chOff x="5401994" y="3071949"/>
            <a:chExt cx="587424" cy="587424"/>
          </a:xfrm>
        </p:grpSpPr>
        <p:sp>
          <p:nvSpPr>
            <p:cNvPr id="21" name="Oval 20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2" name="Curved Connector 21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7279051" y="4067097"/>
            <a:ext cx="587424" cy="587424"/>
            <a:chOff x="5401994" y="3071949"/>
            <a:chExt cx="587424" cy="587424"/>
          </a:xfrm>
        </p:grpSpPr>
        <p:sp>
          <p:nvSpPr>
            <p:cNvPr id="24" name="Oval 23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5" name="Curved Connector 24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375" y="3161959"/>
            <a:ext cx="2794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4725" y="3865221"/>
            <a:ext cx="2667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3345" y="4596258"/>
            <a:ext cx="2794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4555" y="5395753"/>
            <a:ext cx="355600" cy="190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" name="Straight Arrow Connector 29"/>
          <p:cNvCxnSpPr>
            <a:stCxn id="6" idx="6"/>
            <a:endCxn id="15" idx="2"/>
          </p:cNvCxnSpPr>
          <p:nvPr/>
        </p:nvCxnSpPr>
        <p:spPr>
          <a:xfrm>
            <a:off x="3089982" y="3335313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6"/>
            <a:endCxn id="18" idx="1"/>
          </p:cNvCxnSpPr>
          <p:nvPr/>
        </p:nvCxnSpPr>
        <p:spPr>
          <a:xfrm>
            <a:off x="3089982" y="3335313"/>
            <a:ext cx="1999241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6"/>
            <a:endCxn id="21" idx="1"/>
          </p:cNvCxnSpPr>
          <p:nvPr/>
        </p:nvCxnSpPr>
        <p:spPr>
          <a:xfrm>
            <a:off x="3089982" y="3335313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6"/>
            <a:endCxn id="15" idx="2"/>
          </p:cNvCxnSpPr>
          <p:nvPr/>
        </p:nvCxnSpPr>
        <p:spPr>
          <a:xfrm flipV="1">
            <a:off x="3089982" y="3335313"/>
            <a:ext cx="1913215" cy="1025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6"/>
            <a:endCxn id="18" idx="2"/>
          </p:cNvCxnSpPr>
          <p:nvPr/>
        </p:nvCxnSpPr>
        <p:spPr>
          <a:xfrm>
            <a:off x="3089982" y="4360809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" idx="6"/>
            <a:endCxn id="21" idx="2"/>
          </p:cNvCxnSpPr>
          <p:nvPr/>
        </p:nvCxnSpPr>
        <p:spPr>
          <a:xfrm>
            <a:off x="3089982" y="4360809"/>
            <a:ext cx="1913215" cy="1033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6"/>
          </p:cNvCxnSpPr>
          <p:nvPr/>
        </p:nvCxnSpPr>
        <p:spPr>
          <a:xfrm>
            <a:off x="3089982" y="5394165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2" idx="6"/>
            <a:endCxn id="18" idx="3"/>
          </p:cNvCxnSpPr>
          <p:nvPr/>
        </p:nvCxnSpPr>
        <p:spPr>
          <a:xfrm flipV="1">
            <a:off x="3089982" y="4568495"/>
            <a:ext cx="1999241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6"/>
            <a:endCxn id="15" idx="3"/>
          </p:cNvCxnSpPr>
          <p:nvPr/>
        </p:nvCxnSpPr>
        <p:spPr>
          <a:xfrm flipV="1">
            <a:off x="3089982" y="3542999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3"/>
            <a:endCxn id="6" idx="2"/>
          </p:cNvCxnSpPr>
          <p:nvPr/>
        </p:nvCxnSpPr>
        <p:spPr>
          <a:xfrm>
            <a:off x="1247775" y="3257209"/>
            <a:ext cx="1254783" cy="781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6" idx="3"/>
            <a:endCxn id="9" idx="1"/>
          </p:cNvCxnSpPr>
          <p:nvPr/>
        </p:nvCxnSpPr>
        <p:spPr>
          <a:xfrm>
            <a:off x="1247775" y="3257209"/>
            <a:ext cx="1340809" cy="89591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3"/>
            <a:endCxn id="12" idx="1"/>
          </p:cNvCxnSpPr>
          <p:nvPr/>
        </p:nvCxnSpPr>
        <p:spPr>
          <a:xfrm>
            <a:off x="1247775" y="3257209"/>
            <a:ext cx="1340809" cy="19292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3"/>
            <a:endCxn id="6" idx="2"/>
          </p:cNvCxnSpPr>
          <p:nvPr/>
        </p:nvCxnSpPr>
        <p:spPr>
          <a:xfrm flipV="1">
            <a:off x="1241425" y="3335313"/>
            <a:ext cx="1261133" cy="62515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3"/>
            <a:endCxn id="9" idx="2"/>
          </p:cNvCxnSpPr>
          <p:nvPr/>
        </p:nvCxnSpPr>
        <p:spPr>
          <a:xfrm>
            <a:off x="1241425" y="3960471"/>
            <a:ext cx="1261133" cy="4003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7" idx="3"/>
            <a:endCxn id="12" idx="2"/>
          </p:cNvCxnSpPr>
          <p:nvPr/>
        </p:nvCxnSpPr>
        <p:spPr>
          <a:xfrm>
            <a:off x="1241425" y="3960471"/>
            <a:ext cx="1261133" cy="143369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3"/>
            <a:endCxn id="6" idx="3"/>
          </p:cNvCxnSpPr>
          <p:nvPr/>
        </p:nvCxnSpPr>
        <p:spPr>
          <a:xfrm flipV="1">
            <a:off x="1222745" y="3542999"/>
            <a:ext cx="1365839" cy="114850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8" idx="3"/>
            <a:endCxn id="9" idx="2"/>
          </p:cNvCxnSpPr>
          <p:nvPr/>
        </p:nvCxnSpPr>
        <p:spPr>
          <a:xfrm flipV="1">
            <a:off x="1222745" y="4360809"/>
            <a:ext cx="1279813" cy="33069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9" idx="3"/>
            <a:endCxn id="12" idx="2"/>
          </p:cNvCxnSpPr>
          <p:nvPr/>
        </p:nvCxnSpPr>
        <p:spPr>
          <a:xfrm flipV="1">
            <a:off x="1220155" y="5394165"/>
            <a:ext cx="1282403" cy="968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3"/>
            <a:endCxn id="9" idx="3"/>
          </p:cNvCxnSpPr>
          <p:nvPr/>
        </p:nvCxnSpPr>
        <p:spPr>
          <a:xfrm flipV="1">
            <a:off x="1220155" y="4568495"/>
            <a:ext cx="1368429" cy="92250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8" idx="3"/>
            <a:endCxn id="12" idx="2"/>
          </p:cNvCxnSpPr>
          <p:nvPr/>
        </p:nvCxnSpPr>
        <p:spPr>
          <a:xfrm>
            <a:off x="1222745" y="4691508"/>
            <a:ext cx="1279813" cy="70265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3"/>
            <a:endCxn id="6" idx="3"/>
          </p:cNvCxnSpPr>
          <p:nvPr/>
        </p:nvCxnSpPr>
        <p:spPr>
          <a:xfrm flipV="1">
            <a:off x="1220155" y="3542999"/>
            <a:ext cx="1368429" cy="19480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4" idx="3"/>
          </p:cNvCxnSpPr>
          <p:nvPr/>
        </p:nvCxnSpPr>
        <p:spPr>
          <a:xfrm flipV="1">
            <a:off x="5590621" y="4568495"/>
            <a:ext cx="1774456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8" idx="6"/>
            <a:endCxn id="24" idx="2"/>
          </p:cNvCxnSpPr>
          <p:nvPr/>
        </p:nvCxnSpPr>
        <p:spPr>
          <a:xfrm>
            <a:off x="5590621" y="4360809"/>
            <a:ext cx="16884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6"/>
            <a:endCxn id="24" idx="1"/>
          </p:cNvCxnSpPr>
          <p:nvPr/>
        </p:nvCxnSpPr>
        <p:spPr>
          <a:xfrm>
            <a:off x="5590621" y="3335313"/>
            <a:ext cx="1774456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4" idx="6"/>
          </p:cNvCxnSpPr>
          <p:nvPr/>
        </p:nvCxnSpPr>
        <p:spPr>
          <a:xfrm>
            <a:off x="7866475" y="4360809"/>
            <a:ext cx="302800" cy="3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" name="Picture 59" descr="latex-image-1.pd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71688" y="3008313"/>
            <a:ext cx="444500" cy="39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Picture 60" descr="latex-image-1.pd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57413" y="3835400"/>
            <a:ext cx="444500" cy="39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Picture 61" descr="latex-image-1.pd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22475" y="4883150"/>
            <a:ext cx="444500" cy="39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Picture 62" descr="latex-image-1.pd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13263" y="4945063"/>
            <a:ext cx="444500" cy="393700"/>
          </a:xfrm>
          <a:prstGeom prst="rect">
            <a:avLst/>
          </a:prstGeom>
        </p:spPr>
      </p:pic>
      <p:pic>
        <p:nvPicPr>
          <p:cNvPr id="64" name="Picture 63" descr="latex-image-1.pd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00563" y="4117975"/>
            <a:ext cx="444500" cy="393700"/>
          </a:xfrm>
          <a:prstGeom prst="rect">
            <a:avLst/>
          </a:prstGeom>
        </p:spPr>
      </p:pic>
      <p:pic>
        <p:nvPicPr>
          <p:cNvPr id="65" name="Picture 64" descr="latex-image-1.pd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537075" y="2971800"/>
            <a:ext cx="444500" cy="393700"/>
          </a:xfrm>
          <a:prstGeom prst="rect">
            <a:avLst/>
          </a:prstGeom>
        </p:spPr>
      </p:pic>
      <p:pic>
        <p:nvPicPr>
          <p:cNvPr id="66" name="Picture 65" descr="latex-image-1.pd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683375" y="3527425"/>
            <a:ext cx="444500" cy="317500"/>
          </a:xfrm>
          <a:prstGeom prst="rect">
            <a:avLst/>
          </a:prstGeom>
        </p:spPr>
      </p:pic>
      <p:pic>
        <p:nvPicPr>
          <p:cNvPr id="67" name="Picture 66" descr="latex-image-1.pd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608763" y="4033838"/>
            <a:ext cx="444500" cy="317500"/>
          </a:xfrm>
          <a:prstGeom prst="rect">
            <a:avLst/>
          </a:prstGeom>
        </p:spPr>
      </p:pic>
      <p:pic>
        <p:nvPicPr>
          <p:cNvPr id="68" name="Picture 67" descr="latex-image-1.pd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534150" y="4476750"/>
            <a:ext cx="444500" cy="317500"/>
          </a:xfrm>
          <a:prstGeom prst="rect">
            <a:avLst/>
          </a:prstGeom>
        </p:spPr>
      </p:pic>
      <p:sp>
        <p:nvSpPr>
          <p:cNvPr id="70" name="Content Placeholder 5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Predictions are fed forward through the network to classify</a:t>
            </a:r>
          </a:p>
          <a:p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0" y="6604084"/>
            <a:ext cx="619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HKUST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244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Feed-forward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502558" y="3041601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Curved Connector 6"/>
          <p:cNvCxnSpPr/>
          <p:nvPr/>
        </p:nvCxnSpPr>
        <p:spPr>
          <a:xfrm flipV="1">
            <a:off x="2591458" y="3194001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502558" y="4067097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" name="Curved Connector 9"/>
          <p:cNvCxnSpPr/>
          <p:nvPr/>
        </p:nvCxnSpPr>
        <p:spPr>
          <a:xfrm flipV="1">
            <a:off x="2591458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502558" y="5100453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3" name="Curved Connector 12"/>
          <p:cNvCxnSpPr/>
          <p:nvPr/>
        </p:nvCxnSpPr>
        <p:spPr>
          <a:xfrm flipV="1">
            <a:off x="2591458" y="5252853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13"/>
          <p:cNvGrpSpPr/>
          <p:nvPr/>
        </p:nvGrpSpPr>
        <p:grpSpPr>
          <a:xfrm>
            <a:off x="5003197" y="3041601"/>
            <a:ext cx="587424" cy="587424"/>
            <a:chOff x="5401994" y="3071949"/>
            <a:chExt cx="587424" cy="587424"/>
          </a:xfrm>
        </p:grpSpPr>
        <p:sp>
          <p:nvSpPr>
            <p:cNvPr id="15" name="Oval 14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6" name="Curved Connector 15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6"/>
          <p:cNvGrpSpPr/>
          <p:nvPr/>
        </p:nvGrpSpPr>
        <p:grpSpPr>
          <a:xfrm>
            <a:off x="5003197" y="4067097"/>
            <a:ext cx="587424" cy="587424"/>
            <a:chOff x="5401994" y="3071949"/>
            <a:chExt cx="587424" cy="587424"/>
          </a:xfrm>
        </p:grpSpPr>
        <p:sp>
          <p:nvSpPr>
            <p:cNvPr id="18" name="Oval 17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9" name="Curved Connector 18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9"/>
          <p:cNvGrpSpPr/>
          <p:nvPr/>
        </p:nvGrpSpPr>
        <p:grpSpPr>
          <a:xfrm>
            <a:off x="5003197" y="5100453"/>
            <a:ext cx="587424" cy="587424"/>
            <a:chOff x="5401994" y="3071949"/>
            <a:chExt cx="587424" cy="587424"/>
          </a:xfrm>
        </p:grpSpPr>
        <p:sp>
          <p:nvSpPr>
            <p:cNvPr id="21" name="Oval 20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2" name="Curved Connector 21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22"/>
          <p:cNvGrpSpPr/>
          <p:nvPr/>
        </p:nvGrpSpPr>
        <p:grpSpPr>
          <a:xfrm>
            <a:off x="7279051" y="4067097"/>
            <a:ext cx="587424" cy="587424"/>
            <a:chOff x="5401994" y="3071949"/>
            <a:chExt cx="587424" cy="587424"/>
          </a:xfrm>
        </p:grpSpPr>
        <p:sp>
          <p:nvSpPr>
            <p:cNvPr id="24" name="Oval 23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5" name="Curved Connector 24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375" y="3161959"/>
            <a:ext cx="279400" cy="1905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4725" y="3865221"/>
            <a:ext cx="266700" cy="1905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3345" y="4596258"/>
            <a:ext cx="279400" cy="1905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4555" y="5395753"/>
            <a:ext cx="355600" cy="190500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stCxn id="6" idx="6"/>
            <a:endCxn id="15" idx="2"/>
          </p:cNvCxnSpPr>
          <p:nvPr/>
        </p:nvCxnSpPr>
        <p:spPr>
          <a:xfrm>
            <a:off x="3089982" y="3335313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6"/>
            <a:endCxn id="18" idx="1"/>
          </p:cNvCxnSpPr>
          <p:nvPr/>
        </p:nvCxnSpPr>
        <p:spPr>
          <a:xfrm>
            <a:off x="3089982" y="3335313"/>
            <a:ext cx="1999241" cy="81781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6"/>
            <a:endCxn id="21" idx="1"/>
          </p:cNvCxnSpPr>
          <p:nvPr/>
        </p:nvCxnSpPr>
        <p:spPr>
          <a:xfrm>
            <a:off x="3089982" y="3335313"/>
            <a:ext cx="1999241" cy="185116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6"/>
            <a:endCxn id="15" idx="2"/>
          </p:cNvCxnSpPr>
          <p:nvPr/>
        </p:nvCxnSpPr>
        <p:spPr>
          <a:xfrm flipV="1">
            <a:off x="3089982" y="3335313"/>
            <a:ext cx="1913215" cy="102549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6"/>
            <a:endCxn id="18" idx="2"/>
          </p:cNvCxnSpPr>
          <p:nvPr/>
        </p:nvCxnSpPr>
        <p:spPr>
          <a:xfrm>
            <a:off x="3089982" y="4360809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" idx="6"/>
            <a:endCxn id="21" idx="2"/>
          </p:cNvCxnSpPr>
          <p:nvPr/>
        </p:nvCxnSpPr>
        <p:spPr>
          <a:xfrm>
            <a:off x="3089982" y="4360809"/>
            <a:ext cx="1913215" cy="103335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6"/>
          </p:cNvCxnSpPr>
          <p:nvPr/>
        </p:nvCxnSpPr>
        <p:spPr>
          <a:xfrm>
            <a:off x="3089982" y="5394165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2" idx="6"/>
            <a:endCxn id="18" idx="3"/>
          </p:cNvCxnSpPr>
          <p:nvPr/>
        </p:nvCxnSpPr>
        <p:spPr>
          <a:xfrm flipV="1">
            <a:off x="3089982" y="4568495"/>
            <a:ext cx="1999241" cy="8256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6"/>
            <a:endCxn id="15" idx="3"/>
          </p:cNvCxnSpPr>
          <p:nvPr/>
        </p:nvCxnSpPr>
        <p:spPr>
          <a:xfrm flipV="1">
            <a:off x="3089982" y="3542999"/>
            <a:ext cx="1999241" cy="185116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3"/>
            <a:endCxn id="6" idx="2"/>
          </p:cNvCxnSpPr>
          <p:nvPr/>
        </p:nvCxnSpPr>
        <p:spPr>
          <a:xfrm>
            <a:off x="1247775" y="3257209"/>
            <a:ext cx="1254783" cy="781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6" idx="3"/>
            <a:endCxn id="9" idx="1"/>
          </p:cNvCxnSpPr>
          <p:nvPr/>
        </p:nvCxnSpPr>
        <p:spPr>
          <a:xfrm>
            <a:off x="1247775" y="3257209"/>
            <a:ext cx="1340809" cy="89591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3"/>
            <a:endCxn id="12" idx="1"/>
          </p:cNvCxnSpPr>
          <p:nvPr/>
        </p:nvCxnSpPr>
        <p:spPr>
          <a:xfrm>
            <a:off x="1247775" y="3257209"/>
            <a:ext cx="1340809" cy="19292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3"/>
            <a:endCxn id="6" idx="2"/>
          </p:cNvCxnSpPr>
          <p:nvPr/>
        </p:nvCxnSpPr>
        <p:spPr>
          <a:xfrm flipV="1">
            <a:off x="1241425" y="3335313"/>
            <a:ext cx="1261133" cy="62515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3"/>
            <a:endCxn id="9" idx="2"/>
          </p:cNvCxnSpPr>
          <p:nvPr/>
        </p:nvCxnSpPr>
        <p:spPr>
          <a:xfrm>
            <a:off x="1241425" y="3960471"/>
            <a:ext cx="1261133" cy="4003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7" idx="3"/>
            <a:endCxn id="12" idx="2"/>
          </p:cNvCxnSpPr>
          <p:nvPr/>
        </p:nvCxnSpPr>
        <p:spPr>
          <a:xfrm>
            <a:off x="1241425" y="3960471"/>
            <a:ext cx="1261133" cy="143369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3"/>
            <a:endCxn id="6" idx="3"/>
          </p:cNvCxnSpPr>
          <p:nvPr/>
        </p:nvCxnSpPr>
        <p:spPr>
          <a:xfrm flipV="1">
            <a:off x="1222745" y="3542999"/>
            <a:ext cx="1365839" cy="114850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8" idx="3"/>
            <a:endCxn id="9" idx="2"/>
          </p:cNvCxnSpPr>
          <p:nvPr/>
        </p:nvCxnSpPr>
        <p:spPr>
          <a:xfrm flipV="1">
            <a:off x="1222745" y="4360809"/>
            <a:ext cx="1279813" cy="33069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9" idx="3"/>
            <a:endCxn id="12" idx="2"/>
          </p:cNvCxnSpPr>
          <p:nvPr/>
        </p:nvCxnSpPr>
        <p:spPr>
          <a:xfrm flipV="1">
            <a:off x="1220155" y="5394165"/>
            <a:ext cx="1282403" cy="968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3"/>
            <a:endCxn id="9" idx="3"/>
          </p:cNvCxnSpPr>
          <p:nvPr/>
        </p:nvCxnSpPr>
        <p:spPr>
          <a:xfrm flipV="1">
            <a:off x="1220155" y="4568495"/>
            <a:ext cx="1368429" cy="92250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8" idx="3"/>
            <a:endCxn id="12" idx="2"/>
          </p:cNvCxnSpPr>
          <p:nvPr/>
        </p:nvCxnSpPr>
        <p:spPr>
          <a:xfrm>
            <a:off x="1222745" y="4691508"/>
            <a:ext cx="1279813" cy="70265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3"/>
            <a:endCxn id="6" idx="3"/>
          </p:cNvCxnSpPr>
          <p:nvPr/>
        </p:nvCxnSpPr>
        <p:spPr>
          <a:xfrm flipV="1">
            <a:off x="1220155" y="3542999"/>
            <a:ext cx="1368429" cy="19480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4" idx="3"/>
          </p:cNvCxnSpPr>
          <p:nvPr/>
        </p:nvCxnSpPr>
        <p:spPr>
          <a:xfrm flipV="1">
            <a:off x="5590621" y="4568495"/>
            <a:ext cx="1774456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8" idx="6"/>
            <a:endCxn id="24" idx="2"/>
          </p:cNvCxnSpPr>
          <p:nvPr/>
        </p:nvCxnSpPr>
        <p:spPr>
          <a:xfrm>
            <a:off x="5590621" y="4360809"/>
            <a:ext cx="16884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6"/>
            <a:endCxn id="24" idx="1"/>
          </p:cNvCxnSpPr>
          <p:nvPr/>
        </p:nvCxnSpPr>
        <p:spPr>
          <a:xfrm>
            <a:off x="5590621" y="3335313"/>
            <a:ext cx="1774456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4" idx="6"/>
          </p:cNvCxnSpPr>
          <p:nvPr/>
        </p:nvCxnSpPr>
        <p:spPr>
          <a:xfrm>
            <a:off x="7866475" y="4360809"/>
            <a:ext cx="302800" cy="3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" name="Picture 59" descr="latex-image-1.pd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71688" y="3008313"/>
            <a:ext cx="444500" cy="393700"/>
          </a:xfrm>
          <a:prstGeom prst="rect">
            <a:avLst/>
          </a:prstGeom>
        </p:spPr>
      </p:pic>
      <p:pic>
        <p:nvPicPr>
          <p:cNvPr id="61" name="Picture 60" descr="latex-image-1.pd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57413" y="3835400"/>
            <a:ext cx="444500" cy="393700"/>
          </a:xfrm>
          <a:prstGeom prst="rect">
            <a:avLst/>
          </a:prstGeom>
        </p:spPr>
      </p:pic>
      <p:pic>
        <p:nvPicPr>
          <p:cNvPr id="62" name="Picture 61" descr="latex-image-1.pd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22475" y="4883150"/>
            <a:ext cx="444500" cy="393700"/>
          </a:xfrm>
          <a:prstGeom prst="rect">
            <a:avLst/>
          </a:prstGeom>
        </p:spPr>
      </p:pic>
      <p:pic>
        <p:nvPicPr>
          <p:cNvPr id="63" name="Picture 62" descr="latex-image-1.pd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13263" y="4945063"/>
            <a:ext cx="444500" cy="393700"/>
          </a:xfrm>
          <a:prstGeom prst="rect">
            <a:avLst/>
          </a:prstGeom>
        </p:spPr>
      </p:pic>
      <p:pic>
        <p:nvPicPr>
          <p:cNvPr id="64" name="Picture 63" descr="latex-image-1.pd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00563" y="4117975"/>
            <a:ext cx="444500" cy="393700"/>
          </a:xfrm>
          <a:prstGeom prst="rect">
            <a:avLst/>
          </a:prstGeom>
        </p:spPr>
      </p:pic>
      <p:pic>
        <p:nvPicPr>
          <p:cNvPr id="65" name="Picture 64" descr="latex-image-1.pd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537075" y="2971800"/>
            <a:ext cx="444500" cy="393700"/>
          </a:xfrm>
          <a:prstGeom prst="rect">
            <a:avLst/>
          </a:prstGeom>
        </p:spPr>
      </p:pic>
      <p:pic>
        <p:nvPicPr>
          <p:cNvPr id="66" name="Picture 65" descr="latex-image-1.pd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683375" y="3527425"/>
            <a:ext cx="444500" cy="317500"/>
          </a:xfrm>
          <a:prstGeom prst="rect">
            <a:avLst/>
          </a:prstGeom>
        </p:spPr>
      </p:pic>
      <p:pic>
        <p:nvPicPr>
          <p:cNvPr id="67" name="Picture 66" descr="latex-image-1.pd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608763" y="4033838"/>
            <a:ext cx="444500" cy="317500"/>
          </a:xfrm>
          <a:prstGeom prst="rect">
            <a:avLst/>
          </a:prstGeom>
        </p:spPr>
      </p:pic>
      <p:pic>
        <p:nvPicPr>
          <p:cNvPr id="68" name="Picture 67" descr="latex-image-1.pd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534150" y="4476750"/>
            <a:ext cx="444500" cy="317500"/>
          </a:xfrm>
          <a:prstGeom prst="rect">
            <a:avLst/>
          </a:prstGeom>
        </p:spPr>
      </p:pic>
      <p:sp>
        <p:nvSpPr>
          <p:cNvPr id="70" name="Content Placeholder 5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Predictions are fed forward through the network to classify</a:t>
            </a:r>
          </a:p>
          <a:p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0" y="6604084"/>
            <a:ext cx="619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HKUST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410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Feed-forward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>
                <a:solidFill>
                  <a:srgbClr val="000000"/>
                </a:solidFill>
              </a:rPr>
              <a:pPr/>
              <a:t>28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502558" y="3041601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Curved Connector 6"/>
          <p:cNvCxnSpPr/>
          <p:nvPr/>
        </p:nvCxnSpPr>
        <p:spPr>
          <a:xfrm flipV="1">
            <a:off x="2591458" y="3194001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502558" y="4067097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" name="Curved Connector 9"/>
          <p:cNvCxnSpPr/>
          <p:nvPr/>
        </p:nvCxnSpPr>
        <p:spPr>
          <a:xfrm flipV="1">
            <a:off x="2591458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502558" y="5100453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3" name="Curved Connector 12"/>
          <p:cNvCxnSpPr/>
          <p:nvPr/>
        </p:nvCxnSpPr>
        <p:spPr>
          <a:xfrm flipV="1">
            <a:off x="2591458" y="5252853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003197" y="3041601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Curved Connector 15"/>
          <p:cNvCxnSpPr/>
          <p:nvPr/>
        </p:nvCxnSpPr>
        <p:spPr>
          <a:xfrm flipV="1">
            <a:off x="5092097" y="3194001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003197" y="4067097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9" name="Curved Connector 18"/>
          <p:cNvCxnSpPr/>
          <p:nvPr/>
        </p:nvCxnSpPr>
        <p:spPr>
          <a:xfrm flipV="1">
            <a:off x="5092097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003197" y="5100453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2" name="Curved Connector 21"/>
          <p:cNvCxnSpPr/>
          <p:nvPr/>
        </p:nvCxnSpPr>
        <p:spPr>
          <a:xfrm flipV="1">
            <a:off x="5092097" y="5252853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22"/>
          <p:cNvGrpSpPr/>
          <p:nvPr/>
        </p:nvGrpSpPr>
        <p:grpSpPr>
          <a:xfrm>
            <a:off x="7279051" y="4067097"/>
            <a:ext cx="587424" cy="587424"/>
            <a:chOff x="5401994" y="3071949"/>
            <a:chExt cx="587424" cy="587424"/>
          </a:xfrm>
        </p:grpSpPr>
        <p:sp>
          <p:nvSpPr>
            <p:cNvPr id="24" name="Oval 23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5" name="Curved Connector 24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375" y="3161959"/>
            <a:ext cx="279400" cy="1905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4725" y="3865221"/>
            <a:ext cx="266700" cy="1905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3345" y="4596258"/>
            <a:ext cx="279400" cy="1905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4555" y="5395753"/>
            <a:ext cx="355600" cy="190500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stCxn id="6" idx="6"/>
            <a:endCxn id="15" idx="2"/>
          </p:cNvCxnSpPr>
          <p:nvPr/>
        </p:nvCxnSpPr>
        <p:spPr>
          <a:xfrm>
            <a:off x="3089982" y="3335313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6"/>
            <a:endCxn id="18" idx="1"/>
          </p:cNvCxnSpPr>
          <p:nvPr/>
        </p:nvCxnSpPr>
        <p:spPr>
          <a:xfrm>
            <a:off x="3089982" y="3335313"/>
            <a:ext cx="1999241" cy="81781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6"/>
            <a:endCxn id="21" idx="1"/>
          </p:cNvCxnSpPr>
          <p:nvPr/>
        </p:nvCxnSpPr>
        <p:spPr>
          <a:xfrm>
            <a:off x="3089982" y="3335313"/>
            <a:ext cx="1999241" cy="185116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6"/>
            <a:endCxn id="15" idx="2"/>
          </p:cNvCxnSpPr>
          <p:nvPr/>
        </p:nvCxnSpPr>
        <p:spPr>
          <a:xfrm flipV="1">
            <a:off x="3089982" y="3335313"/>
            <a:ext cx="1913215" cy="102549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6"/>
            <a:endCxn id="18" idx="2"/>
          </p:cNvCxnSpPr>
          <p:nvPr/>
        </p:nvCxnSpPr>
        <p:spPr>
          <a:xfrm>
            <a:off x="3089982" y="4360809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" idx="6"/>
            <a:endCxn id="21" idx="2"/>
          </p:cNvCxnSpPr>
          <p:nvPr/>
        </p:nvCxnSpPr>
        <p:spPr>
          <a:xfrm>
            <a:off x="3089982" y="4360809"/>
            <a:ext cx="1913215" cy="103335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6"/>
          </p:cNvCxnSpPr>
          <p:nvPr/>
        </p:nvCxnSpPr>
        <p:spPr>
          <a:xfrm>
            <a:off x="3089982" y="5394165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2" idx="6"/>
            <a:endCxn id="18" idx="3"/>
          </p:cNvCxnSpPr>
          <p:nvPr/>
        </p:nvCxnSpPr>
        <p:spPr>
          <a:xfrm flipV="1">
            <a:off x="3089982" y="4568495"/>
            <a:ext cx="1999241" cy="8256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6"/>
            <a:endCxn id="15" idx="3"/>
          </p:cNvCxnSpPr>
          <p:nvPr/>
        </p:nvCxnSpPr>
        <p:spPr>
          <a:xfrm flipV="1">
            <a:off x="3089982" y="3542999"/>
            <a:ext cx="1999241" cy="185116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3"/>
            <a:endCxn id="6" idx="2"/>
          </p:cNvCxnSpPr>
          <p:nvPr/>
        </p:nvCxnSpPr>
        <p:spPr>
          <a:xfrm>
            <a:off x="1247775" y="3257209"/>
            <a:ext cx="1254783" cy="781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6" idx="3"/>
            <a:endCxn id="9" idx="1"/>
          </p:cNvCxnSpPr>
          <p:nvPr/>
        </p:nvCxnSpPr>
        <p:spPr>
          <a:xfrm>
            <a:off x="1247775" y="3257209"/>
            <a:ext cx="1340809" cy="89591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3"/>
            <a:endCxn id="12" idx="1"/>
          </p:cNvCxnSpPr>
          <p:nvPr/>
        </p:nvCxnSpPr>
        <p:spPr>
          <a:xfrm>
            <a:off x="1247775" y="3257209"/>
            <a:ext cx="1340809" cy="19292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3"/>
            <a:endCxn id="6" idx="2"/>
          </p:cNvCxnSpPr>
          <p:nvPr/>
        </p:nvCxnSpPr>
        <p:spPr>
          <a:xfrm flipV="1">
            <a:off x="1241425" y="3335313"/>
            <a:ext cx="1261133" cy="62515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3"/>
            <a:endCxn id="9" idx="2"/>
          </p:cNvCxnSpPr>
          <p:nvPr/>
        </p:nvCxnSpPr>
        <p:spPr>
          <a:xfrm>
            <a:off x="1241425" y="3960471"/>
            <a:ext cx="1261133" cy="4003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7" idx="3"/>
            <a:endCxn id="12" idx="2"/>
          </p:cNvCxnSpPr>
          <p:nvPr/>
        </p:nvCxnSpPr>
        <p:spPr>
          <a:xfrm>
            <a:off x="1241425" y="3960471"/>
            <a:ext cx="1261133" cy="143369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3"/>
            <a:endCxn id="6" idx="3"/>
          </p:cNvCxnSpPr>
          <p:nvPr/>
        </p:nvCxnSpPr>
        <p:spPr>
          <a:xfrm flipV="1">
            <a:off x="1222745" y="3542999"/>
            <a:ext cx="1365839" cy="114850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8" idx="3"/>
            <a:endCxn id="9" idx="2"/>
          </p:cNvCxnSpPr>
          <p:nvPr/>
        </p:nvCxnSpPr>
        <p:spPr>
          <a:xfrm flipV="1">
            <a:off x="1222745" y="4360809"/>
            <a:ext cx="1279813" cy="33069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9" idx="3"/>
            <a:endCxn id="12" idx="2"/>
          </p:cNvCxnSpPr>
          <p:nvPr/>
        </p:nvCxnSpPr>
        <p:spPr>
          <a:xfrm flipV="1">
            <a:off x="1220155" y="5394165"/>
            <a:ext cx="1282403" cy="968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3"/>
            <a:endCxn id="9" idx="3"/>
          </p:cNvCxnSpPr>
          <p:nvPr/>
        </p:nvCxnSpPr>
        <p:spPr>
          <a:xfrm flipV="1">
            <a:off x="1220155" y="4568495"/>
            <a:ext cx="1368429" cy="92250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8" idx="3"/>
            <a:endCxn id="12" idx="2"/>
          </p:cNvCxnSpPr>
          <p:nvPr/>
        </p:nvCxnSpPr>
        <p:spPr>
          <a:xfrm>
            <a:off x="1222745" y="4691508"/>
            <a:ext cx="1279813" cy="70265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3"/>
            <a:endCxn id="6" idx="3"/>
          </p:cNvCxnSpPr>
          <p:nvPr/>
        </p:nvCxnSpPr>
        <p:spPr>
          <a:xfrm flipV="1">
            <a:off x="1220155" y="3542999"/>
            <a:ext cx="1368429" cy="19480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4" idx="3"/>
          </p:cNvCxnSpPr>
          <p:nvPr/>
        </p:nvCxnSpPr>
        <p:spPr>
          <a:xfrm flipV="1">
            <a:off x="5590621" y="4568495"/>
            <a:ext cx="1774456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8" idx="6"/>
            <a:endCxn id="24" idx="2"/>
          </p:cNvCxnSpPr>
          <p:nvPr/>
        </p:nvCxnSpPr>
        <p:spPr>
          <a:xfrm>
            <a:off x="5590621" y="4360809"/>
            <a:ext cx="16884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6"/>
            <a:endCxn id="24" idx="1"/>
          </p:cNvCxnSpPr>
          <p:nvPr/>
        </p:nvCxnSpPr>
        <p:spPr>
          <a:xfrm>
            <a:off x="5590621" y="3335313"/>
            <a:ext cx="1774456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4" idx="6"/>
          </p:cNvCxnSpPr>
          <p:nvPr/>
        </p:nvCxnSpPr>
        <p:spPr>
          <a:xfrm>
            <a:off x="7866475" y="4360809"/>
            <a:ext cx="302800" cy="3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" name="Picture 59" descr="latex-image-1.pd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71688" y="3008313"/>
            <a:ext cx="444500" cy="393700"/>
          </a:xfrm>
          <a:prstGeom prst="rect">
            <a:avLst/>
          </a:prstGeom>
        </p:spPr>
      </p:pic>
      <p:pic>
        <p:nvPicPr>
          <p:cNvPr id="61" name="Picture 60" descr="latex-image-1.pd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57413" y="3835400"/>
            <a:ext cx="444500" cy="393700"/>
          </a:xfrm>
          <a:prstGeom prst="rect">
            <a:avLst/>
          </a:prstGeom>
        </p:spPr>
      </p:pic>
      <p:pic>
        <p:nvPicPr>
          <p:cNvPr id="62" name="Picture 61" descr="latex-image-1.pd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22475" y="4883150"/>
            <a:ext cx="444500" cy="393700"/>
          </a:xfrm>
          <a:prstGeom prst="rect">
            <a:avLst/>
          </a:prstGeom>
        </p:spPr>
      </p:pic>
      <p:pic>
        <p:nvPicPr>
          <p:cNvPr id="63" name="Picture 62" descr="latex-image-1.pd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13263" y="4945063"/>
            <a:ext cx="444500" cy="393700"/>
          </a:xfrm>
          <a:prstGeom prst="rect">
            <a:avLst/>
          </a:prstGeom>
        </p:spPr>
      </p:pic>
      <p:pic>
        <p:nvPicPr>
          <p:cNvPr id="64" name="Picture 63" descr="latex-image-1.pd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00563" y="4117975"/>
            <a:ext cx="444500" cy="393700"/>
          </a:xfrm>
          <a:prstGeom prst="rect">
            <a:avLst/>
          </a:prstGeom>
        </p:spPr>
      </p:pic>
      <p:pic>
        <p:nvPicPr>
          <p:cNvPr id="65" name="Picture 64" descr="latex-image-1.pd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537075" y="2971800"/>
            <a:ext cx="444500" cy="393700"/>
          </a:xfrm>
          <a:prstGeom prst="rect">
            <a:avLst/>
          </a:prstGeom>
        </p:spPr>
      </p:pic>
      <p:pic>
        <p:nvPicPr>
          <p:cNvPr id="66" name="Picture 65" descr="latex-image-1.pd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683375" y="3527425"/>
            <a:ext cx="444500" cy="317500"/>
          </a:xfrm>
          <a:prstGeom prst="rect">
            <a:avLst/>
          </a:prstGeom>
        </p:spPr>
      </p:pic>
      <p:pic>
        <p:nvPicPr>
          <p:cNvPr id="67" name="Picture 66" descr="latex-image-1.pd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608763" y="4033838"/>
            <a:ext cx="444500" cy="317500"/>
          </a:xfrm>
          <a:prstGeom prst="rect">
            <a:avLst/>
          </a:prstGeom>
        </p:spPr>
      </p:pic>
      <p:pic>
        <p:nvPicPr>
          <p:cNvPr id="68" name="Picture 67" descr="latex-image-1.pd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534150" y="4476750"/>
            <a:ext cx="444500" cy="317500"/>
          </a:xfrm>
          <a:prstGeom prst="rect">
            <a:avLst/>
          </a:prstGeom>
        </p:spPr>
      </p:pic>
      <p:sp>
        <p:nvSpPr>
          <p:cNvPr id="69" name="Content Placeholder 5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Predictions are fed forward through the network to classify</a:t>
            </a:r>
          </a:p>
          <a:p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0" y="6604084"/>
            <a:ext cx="619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HKUST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581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Feed-forward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>
                <a:solidFill>
                  <a:srgbClr val="000000"/>
                </a:solidFill>
              </a:rPr>
              <a:pPr/>
              <a:t>29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502558" y="3041601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Curved Connector 6"/>
          <p:cNvCxnSpPr/>
          <p:nvPr/>
        </p:nvCxnSpPr>
        <p:spPr>
          <a:xfrm flipV="1">
            <a:off x="2591458" y="3194001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502558" y="4067097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" name="Curved Connector 9"/>
          <p:cNvCxnSpPr/>
          <p:nvPr/>
        </p:nvCxnSpPr>
        <p:spPr>
          <a:xfrm flipV="1">
            <a:off x="2591458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502558" y="5100453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3" name="Curved Connector 12"/>
          <p:cNvCxnSpPr/>
          <p:nvPr/>
        </p:nvCxnSpPr>
        <p:spPr>
          <a:xfrm flipV="1">
            <a:off x="2591458" y="5252853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003197" y="3041601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Curved Connector 15"/>
          <p:cNvCxnSpPr/>
          <p:nvPr/>
        </p:nvCxnSpPr>
        <p:spPr>
          <a:xfrm flipV="1">
            <a:off x="5092097" y="3194001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003197" y="4067097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9" name="Curved Connector 18"/>
          <p:cNvCxnSpPr/>
          <p:nvPr/>
        </p:nvCxnSpPr>
        <p:spPr>
          <a:xfrm flipV="1">
            <a:off x="5092097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003197" y="5100453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2" name="Curved Connector 21"/>
          <p:cNvCxnSpPr/>
          <p:nvPr/>
        </p:nvCxnSpPr>
        <p:spPr>
          <a:xfrm flipV="1">
            <a:off x="5092097" y="5252853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22"/>
          <p:cNvGrpSpPr/>
          <p:nvPr/>
        </p:nvGrpSpPr>
        <p:grpSpPr>
          <a:xfrm>
            <a:off x="7279051" y="4067097"/>
            <a:ext cx="587424" cy="587424"/>
            <a:chOff x="5401994" y="3071949"/>
            <a:chExt cx="587424" cy="587424"/>
          </a:xfrm>
        </p:grpSpPr>
        <p:sp>
          <p:nvSpPr>
            <p:cNvPr id="24" name="Oval 23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5" name="Curved Connector 24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375" y="3161959"/>
            <a:ext cx="279400" cy="1905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4725" y="3865221"/>
            <a:ext cx="266700" cy="1905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3345" y="4596258"/>
            <a:ext cx="279400" cy="1905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4555" y="5395753"/>
            <a:ext cx="355600" cy="190500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stCxn id="6" idx="6"/>
            <a:endCxn id="15" idx="2"/>
          </p:cNvCxnSpPr>
          <p:nvPr/>
        </p:nvCxnSpPr>
        <p:spPr>
          <a:xfrm>
            <a:off x="3089982" y="3335313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6"/>
            <a:endCxn id="18" idx="1"/>
          </p:cNvCxnSpPr>
          <p:nvPr/>
        </p:nvCxnSpPr>
        <p:spPr>
          <a:xfrm>
            <a:off x="3089982" y="3335313"/>
            <a:ext cx="1999241" cy="81781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6"/>
            <a:endCxn id="21" idx="1"/>
          </p:cNvCxnSpPr>
          <p:nvPr/>
        </p:nvCxnSpPr>
        <p:spPr>
          <a:xfrm>
            <a:off x="3089982" y="3335313"/>
            <a:ext cx="1999241" cy="185116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6"/>
            <a:endCxn id="15" idx="2"/>
          </p:cNvCxnSpPr>
          <p:nvPr/>
        </p:nvCxnSpPr>
        <p:spPr>
          <a:xfrm flipV="1">
            <a:off x="3089982" y="3335313"/>
            <a:ext cx="1913215" cy="102549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6"/>
            <a:endCxn id="18" idx="2"/>
          </p:cNvCxnSpPr>
          <p:nvPr/>
        </p:nvCxnSpPr>
        <p:spPr>
          <a:xfrm>
            <a:off x="3089982" y="4360809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6"/>
          </p:cNvCxnSpPr>
          <p:nvPr/>
        </p:nvCxnSpPr>
        <p:spPr>
          <a:xfrm>
            <a:off x="3089982" y="5394165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6"/>
            <a:endCxn id="15" idx="3"/>
          </p:cNvCxnSpPr>
          <p:nvPr/>
        </p:nvCxnSpPr>
        <p:spPr>
          <a:xfrm flipV="1">
            <a:off x="3089982" y="3542999"/>
            <a:ext cx="1999241" cy="185116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3"/>
            <a:endCxn id="6" idx="2"/>
          </p:cNvCxnSpPr>
          <p:nvPr/>
        </p:nvCxnSpPr>
        <p:spPr>
          <a:xfrm>
            <a:off x="1247775" y="3257209"/>
            <a:ext cx="1254783" cy="781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6" idx="3"/>
            <a:endCxn id="9" idx="1"/>
          </p:cNvCxnSpPr>
          <p:nvPr/>
        </p:nvCxnSpPr>
        <p:spPr>
          <a:xfrm>
            <a:off x="1247775" y="3257209"/>
            <a:ext cx="1340809" cy="89591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3"/>
            <a:endCxn id="12" idx="1"/>
          </p:cNvCxnSpPr>
          <p:nvPr/>
        </p:nvCxnSpPr>
        <p:spPr>
          <a:xfrm>
            <a:off x="1247775" y="3257209"/>
            <a:ext cx="1340809" cy="19292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3"/>
            <a:endCxn id="6" idx="2"/>
          </p:cNvCxnSpPr>
          <p:nvPr/>
        </p:nvCxnSpPr>
        <p:spPr>
          <a:xfrm flipV="1">
            <a:off x="1241425" y="3335313"/>
            <a:ext cx="1261133" cy="62515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3"/>
            <a:endCxn id="9" idx="2"/>
          </p:cNvCxnSpPr>
          <p:nvPr/>
        </p:nvCxnSpPr>
        <p:spPr>
          <a:xfrm>
            <a:off x="1241425" y="3960471"/>
            <a:ext cx="1261133" cy="4003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7" idx="3"/>
            <a:endCxn id="12" idx="2"/>
          </p:cNvCxnSpPr>
          <p:nvPr/>
        </p:nvCxnSpPr>
        <p:spPr>
          <a:xfrm>
            <a:off x="1241425" y="3960471"/>
            <a:ext cx="1261133" cy="143369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3"/>
            <a:endCxn id="6" idx="3"/>
          </p:cNvCxnSpPr>
          <p:nvPr/>
        </p:nvCxnSpPr>
        <p:spPr>
          <a:xfrm flipV="1">
            <a:off x="1222745" y="3542999"/>
            <a:ext cx="1365839" cy="114850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8" idx="3"/>
            <a:endCxn id="9" idx="2"/>
          </p:cNvCxnSpPr>
          <p:nvPr/>
        </p:nvCxnSpPr>
        <p:spPr>
          <a:xfrm flipV="1">
            <a:off x="1222745" y="4360809"/>
            <a:ext cx="1279813" cy="33069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9" idx="3"/>
            <a:endCxn id="12" idx="2"/>
          </p:cNvCxnSpPr>
          <p:nvPr/>
        </p:nvCxnSpPr>
        <p:spPr>
          <a:xfrm flipV="1">
            <a:off x="1220155" y="5394165"/>
            <a:ext cx="1282403" cy="968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3"/>
            <a:endCxn id="9" idx="3"/>
          </p:cNvCxnSpPr>
          <p:nvPr/>
        </p:nvCxnSpPr>
        <p:spPr>
          <a:xfrm flipV="1">
            <a:off x="1220155" y="4568495"/>
            <a:ext cx="1368429" cy="92250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8" idx="3"/>
            <a:endCxn id="12" idx="2"/>
          </p:cNvCxnSpPr>
          <p:nvPr/>
        </p:nvCxnSpPr>
        <p:spPr>
          <a:xfrm>
            <a:off x="1222745" y="4691508"/>
            <a:ext cx="1279813" cy="70265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3"/>
            <a:endCxn id="6" idx="3"/>
          </p:cNvCxnSpPr>
          <p:nvPr/>
        </p:nvCxnSpPr>
        <p:spPr>
          <a:xfrm flipV="1">
            <a:off x="1220155" y="3542999"/>
            <a:ext cx="1368429" cy="19480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4" idx="3"/>
          </p:cNvCxnSpPr>
          <p:nvPr/>
        </p:nvCxnSpPr>
        <p:spPr>
          <a:xfrm flipV="1">
            <a:off x="5590621" y="4568495"/>
            <a:ext cx="1774456" cy="8256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8" idx="6"/>
            <a:endCxn id="24" idx="2"/>
          </p:cNvCxnSpPr>
          <p:nvPr/>
        </p:nvCxnSpPr>
        <p:spPr>
          <a:xfrm>
            <a:off x="5590621" y="4360809"/>
            <a:ext cx="1688430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6"/>
            <a:endCxn id="24" idx="1"/>
          </p:cNvCxnSpPr>
          <p:nvPr/>
        </p:nvCxnSpPr>
        <p:spPr>
          <a:xfrm>
            <a:off x="5590621" y="3335313"/>
            <a:ext cx="1774456" cy="81781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4" idx="6"/>
          </p:cNvCxnSpPr>
          <p:nvPr/>
        </p:nvCxnSpPr>
        <p:spPr>
          <a:xfrm>
            <a:off x="7866475" y="4360809"/>
            <a:ext cx="302800" cy="3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" name="Picture 59" descr="latex-image-1.pd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71688" y="3008313"/>
            <a:ext cx="444500" cy="393700"/>
          </a:xfrm>
          <a:prstGeom prst="rect">
            <a:avLst/>
          </a:prstGeom>
        </p:spPr>
      </p:pic>
      <p:pic>
        <p:nvPicPr>
          <p:cNvPr id="61" name="Picture 60" descr="latex-image-1.pd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57413" y="3835400"/>
            <a:ext cx="444500" cy="393700"/>
          </a:xfrm>
          <a:prstGeom prst="rect">
            <a:avLst/>
          </a:prstGeom>
        </p:spPr>
      </p:pic>
      <p:pic>
        <p:nvPicPr>
          <p:cNvPr id="62" name="Picture 61" descr="latex-image-1.pd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22475" y="4883150"/>
            <a:ext cx="444500" cy="393700"/>
          </a:xfrm>
          <a:prstGeom prst="rect">
            <a:avLst/>
          </a:prstGeom>
        </p:spPr>
      </p:pic>
      <p:pic>
        <p:nvPicPr>
          <p:cNvPr id="63" name="Picture 62" descr="latex-image-1.pd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13263" y="4945063"/>
            <a:ext cx="444500" cy="393700"/>
          </a:xfrm>
          <a:prstGeom prst="rect">
            <a:avLst/>
          </a:prstGeom>
        </p:spPr>
      </p:pic>
      <p:pic>
        <p:nvPicPr>
          <p:cNvPr id="64" name="Picture 63" descr="latex-image-1.pd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00563" y="4117975"/>
            <a:ext cx="444500" cy="393700"/>
          </a:xfrm>
          <a:prstGeom prst="rect">
            <a:avLst/>
          </a:prstGeom>
        </p:spPr>
      </p:pic>
      <p:pic>
        <p:nvPicPr>
          <p:cNvPr id="65" name="Picture 64" descr="latex-image-1.pd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537075" y="2971800"/>
            <a:ext cx="444500" cy="393700"/>
          </a:xfrm>
          <a:prstGeom prst="rect">
            <a:avLst/>
          </a:prstGeom>
        </p:spPr>
      </p:pic>
      <p:pic>
        <p:nvPicPr>
          <p:cNvPr id="66" name="Picture 65" descr="latex-image-1.pd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683375" y="3527425"/>
            <a:ext cx="444500" cy="317500"/>
          </a:xfrm>
          <a:prstGeom prst="rect">
            <a:avLst/>
          </a:prstGeom>
        </p:spPr>
      </p:pic>
      <p:pic>
        <p:nvPicPr>
          <p:cNvPr id="67" name="Picture 66" descr="latex-image-1.pd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608763" y="4033838"/>
            <a:ext cx="444500" cy="317500"/>
          </a:xfrm>
          <a:prstGeom prst="rect">
            <a:avLst/>
          </a:prstGeom>
        </p:spPr>
      </p:pic>
      <p:pic>
        <p:nvPicPr>
          <p:cNvPr id="68" name="Picture 67" descr="latex-image-1.pd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534150" y="4476750"/>
            <a:ext cx="444500" cy="317500"/>
          </a:xfrm>
          <a:prstGeom prst="rect">
            <a:avLst/>
          </a:prstGeom>
        </p:spPr>
      </p:pic>
      <p:cxnSp>
        <p:nvCxnSpPr>
          <p:cNvPr id="58" name="Straight Arrow Connector 57"/>
          <p:cNvCxnSpPr/>
          <p:nvPr/>
        </p:nvCxnSpPr>
        <p:spPr>
          <a:xfrm>
            <a:off x="3089982" y="4360809"/>
            <a:ext cx="1913215" cy="103335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3089982" y="4568495"/>
            <a:ext cx="1999241" cy="8256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0" name="Content Placeholder 5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Predictions are fed forward through the network to classify</a:t>
            </a:r>
          </a:p>
          <a:p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0" y="6604084"/>
            <a:ext cx="619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HKUST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78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next </a:t>
            </a:r>
            <a:r>
              <a:rPr lang="en-US" dirty="0" smtClean="0"/>
              <a:t>few CNN </a:t>
            </a:r>
            <a:r>
              <a:rPr lang="en-US" dirty="0"/>
              <a:t>lectures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Why convolutional neural networks?  </a:t>
            </a:r>
          </a:p>
          <a:p>
            <a:r>
              <a:rPr lang="en-US" dirty="0"/>
              <a:t>Neural network basics</a:t>
            </a:r>
          </a:p>
          <a:p>
            <a:pPr lvl="1"/>
            <a:r>
              <a:rPr lang="en-US" dirty="0"/>
              <a:t>Architecture</a:t>
            </a:r>
          </a:p>
          <a:p>
            <a:pPr lvl="1"/>
            <a:r>
              <a:rPr lang="en-US" dirty="0"/>
              <a:t>Biological inspiration</a:t>
            </a:r>
          </a:p>
          <a:p>
            <a:pPr lvl="1"/>
            <a:r>
              <a:rPr lang="en-US" dirty="0"/>
              <a:t>Loss </a:t>
            </a:r>
            <a:r>
              <a:rPr lang="en-US" dirty="0" smtClean="0"/>
              <a:t>functions</a:t>
            </a:r>
          </a:p>
          <a:p>
            <a:pPr lvl="1"/>
            <a:r>
              <a:rPr lang="en-US" dirty="0" smtClean="0"/>
              <a:t>Optimization </a:t>
            </a:r>
            <a:endParaRPr lang="en-US" dirty="0"/>
          </a:p>
          <a:p>
            <a:pPr lvl="1"/>
            <a:r>
              <a:rPr lang="en-US" dirty="0"/>
              <a:t>Training with </a:t>
            </a:r>
            <a:r>
              <a:rPr lang="en-US" dirty="0" err="1"/>
              <a:t>backprop</a:t>
            </a:r>
            <a:endParaRPr lang="en-US" dirty="0"/>
          </a:p>
          <a:p>
            <a:r>
              <a:rPr lang="en-US" dirty="0"/>
              <a:t>CNNs</a:t>
            </a:r>
          </a:p>
          <a:p>
            <a:pPr lvl="1"/>
            <a:r>
              <a:rPr lang="en-US" dirty="0"/>
              <a:t>Special operations </a:t>
            </a:r>
          </a:p>
          <a:p>
            <a:pPr lvl="1"/>
            <a:r>
              <a:rPr lang="en-US" dirty="0"/>
              <a:t>Common architectures</a:t>
            </a:r>
          </a:p>
          <a:p>
            <a:r>
              <a:rPr lang="en-US" dirty="0"/>
              <a:t>Understanding CNNs</a:t>
            </a:r>
          </a:p>
          <a:p>
            <a:pPr lvl="1"/>
            <a:r>
              <a:rPr lang="en-US" dirty="0"/>
              <a:t>Visualization </a:t>
            </a:r>
          </a:p>
          <a:p>
            <a:pPr lvl="1"/>
            <a:r>
              <a:rPr lang="en-US" dirty="0"/>
              <a:t>Synthesis / style transfer  </a:t>
            </a:r>
          </a:p>
          <a:p>
            <a:pPr lvl="1"/>
            <a:r>
              <a:rPr lang="en-US" dirty="0"/>
              <a:t>Breaking CNNs</a:t>
            </a:r>
          </a:p>
          <a:p>
            <a:r>
              <a:rPr lang="en-US" dirty="0"/>
              <a:t>Practical matters</a:t>
            </a:r>
          </a:p>
          <a:p>
            <a:pPr lvl="1"/>
            <a:r>
              <a:rPr lang="en-US" dirty="0"/>
              <a:t>Tips and tricks for training</a:t>
            </a:r>
          </a:p>
          <a:p>
            <a:pPr lvl="1"/>
            <a:r>
              <a:rPr lang="en-US" dirty="0"/>
              <a:t>Transfer learning </a:t>
            </a:r>
          </a:p>
          <a:p>
            <a:pPr lvl="1"/>
            <a:r>
              <a:rPr lang="en-US" dirty="0"/>
              <a:t>Software packages</a:t>
            </a:r>
          </a:p>
        </p:txBody>
      </p:sp>
    </p:spTree>
    <p:extLst>
      <p:ext uri="{BB962C8B-B14F-4D97-AF65-F5344CB8AC3E}">
        <p14:creationId xmlns:p14="http://schemas.microsoft.com/office/powerpoint/2010/main" val="1523539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Feed-forward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502558" y="3041601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Curved Connector 6"/>
          <p:cNvCxnSpPr/>
          <p:nvPr/>
        </p:nvCxnSpPr>
        <p:spPr>
          <a:xfrm flipV="1">
            <a:off x="2591458" y="3194001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502558" y="4067097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" name="Curved Connector 9"/>
          <p:cNvCxnSpPr/>
          <p:nvPr/>
        </p:nvCxnSpPr>
        <p:spPr>
          <a:xfrm flipV="1">
            <a:off x="2591458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502558" y="5100453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3" name="Curved Connector 12"/>
          <p:cNvCxnSpPr/>
          <p:nvPr/>
        </p:nvCxnSpPr>
        <p:spPr>
          <a:xfrm flipV="1">
            <a:off x="2591458" y="5252853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003197" y="3041601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Curved Connector 15"/>
          <p:cNvCxnSpPr/>
          <p:nvPr/>
        </p:nvCxnSpPr>
        <p:spPr>
          <a:xfrm flipV="1">
            <a:off x="5092097" y="3194001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003197" y="4067097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9" name="Curved Connector 18"/>
          <p:cNvCxnSpPr/>
          <p:nvPr/>
        </p:nvCxnSpPr>
        <p:spPr>
          <a:xfrm flipV="1">
            <a:off x="5092097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003197" y="5100453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2" name="Curved Connector 21"/>
          <p:cNvCxnSpPr/>
          <p:nvPr/>
        </p:nvCxnSpPr>
        <p:spPr>
          <a:xfrm flipV="1">
            <a:off x="5092097" y="5252853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7279051" y="4067097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5" name="Curved Connector 24"/>
          <p:cNvCxnSpPr/>
          <p:nvPr/>
        </p:nvCxnSpPr>
        <p:spPr>
          <a:xfrm flipV="1">
            <a:off x="7367951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375" y="3161959"/>
            <a:ext cx="279400" cy="1905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4725" y="3865221"/>
            <a:ext cx="266700" cy="1905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3345" y="4596258"/>
            <a:ext cx="279400" cy="1905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4555" y="5395753"/>
            <a:ext cx="355600" cy="190500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stCxn id="6" idx="6"/>
            <a:endCxn id="15" idx="2"/>
          </p:cNvCxnSpPr>
          <p:nvPr/>
        </p:nvCxnSpPr>
        <p:spPr>
          <a:xfrm>
            <a:off x="3089982" y="3335313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6"/>
            <a:endCxn id="18" idx="1"/>
          </p:cNvCxnSpPr>
          <p:nvPr/>
        </p:nvCxnSpPr>
        <p:spPr>
          <a:xfrm>
            <a:off x="3089982" y="3335313"/>
            <a:ext cx="1999241" cy="81781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6"/>
            <a:endCxn id="21" idx="1"/>
          </p:cNvCxnSpPr>
          <p:nvPr/>
        </p:nvCxnSpPr>
        <p:spPr>
          <a:xfrm>
            <a:off x="3089982" y="3335313"/>
            <a:ext cx="1999241" cy="185116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6"/>
            <a:endCxn id="15" idx="2"/>
          </p:cNvCxnSpPr>
          <p:nvPr/>
        </p:nvCxnSpPr>
        <p:spPr>
          <a:xfrm flipV="1">
            <a:off x="3089982" y="3335313"/>
            <a:ext cx="1913215" cy="102549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6"/>
            <a:endCxn id="18" idx="2"/>
          </p:cNvCxnSpPr>
          <p:nvPr/>
        </p:nvCxnSpPr>
        <p:spPr>
          <a:xfrm>
            <a:off x="3089982" y="4360809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6"/>
          </p:cNvCxnSpPr>
          <p:nvPr/>
        </p:nvCxnSpPr>
        <p:spPr>
          <a:xfrm>
            <a:off x="3089982" y="5394165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6"/>
            <a:endCxn id="15" idx="3"/>
          </p:cNvCxnSpPr>
          <p:nvPr/>
        </p:nvCxnSpPr>
        <p:spPr>
          <a:xfrm flipV="1">
            <a:off x="3089982" y="3542999"/>
            <a:ext cx="1999241" cy="185116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3"/>
            <a:endCxn id="6" idx="2"/>
          </p:cNvCxnSpPr>
          <p:nvPr/>
        </p:nvCxnSpPr>
        <p:spPr>
          <a:xfrm>
            <a:off x="1247775" y="3257209"/>
            <a:ext cx="1254783" cy="781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6" idx="3"/>
            <a:endCxn id="9" idx="1"/>
          </p:cNvCxnSpPr>
          <p:nvPr/>
        </p:nvCxnSpPr>
        <p:spPr>
          <a:xfrm>
            <a:off x="1247775" y="3257209"/>
            <a:ext cx="1340809" cy="89591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3"/>
            <a:endCxn id="12" idx="1"/>
          </p:cNvCxnSpPr>
          <p:nvPr/>
        </p:nvCxnSpPr>
        <p:spPr>
          <a:xfrm>
            <a:off x="1247775" y="3257209"/>
            <a:ext cx="1340809" cy="19292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3"/>
            <a:endCxn id="6" idx="2"/>
          </p:cNvCxnSpPr>
          <p:nvPr/>
        </p:nvCxnSpPr>
        <p:spPr>
          <a:xfrm flipV="1">
            <a:off x="1241425" y="3335313"/>
            <a:ext cx="1261133" cy="62515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3"/>
            <a:endCxn id="9" idx="2"/>
          </p:cNvCxnSpPr>
          <p:nvPr/>
        </p:nvCxnSpPr>
        <p:spPr>
          <a:xfrm>
            <a:off x="1241425" y="3960471"/>
            <a:ext cx="1261133" cy="4003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7" idx="3"/>
            <a:endCxn id="12" idx="2"/>
          </p:cNvCxnSpPr>
          <p:nvPr/>
        </p:nvCxnSpPr>
        <p:spPr>
          <a:xfrm>
            <a:off x="1241425" y="3960471"/>
            <a:ext cx="1261133" cy="143369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3"/>
            <a:endCxn id="6" idx="3"/>
          </p:cNvCxnSpPr>
          <p:nvPr/>
        </p:nvCxnSpPr>
        <p:spPr>
          <a:xfrm flipV="1">
            <a:off x="1222745" y="3542999"/>
            <a:ext cx="1365839" cy="114850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8" idx="3"/>
            <a:endCxn id="9" idx="2"/>
          </p:cNvCxnSpPr>
          <p:nvPr/>
        </p:nvCxnSpPr>
        <p:spPr>
          <a:xfrm flipV="1">
            <a:off x="1222745" y="4360809"/>
            <a:ext cx="1279813" cy="33069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9" idx="3"/>
            <a:endCxn id="12" idx="2"/>
          </p:cNvCxnSpPr>
          <p:nvPr/>
        </p:nvCxnSpPr>
        <p:spPr>
          <a:xfrm flipV="1">
            <a:off x="1220155" y="5394165"/>
            <a:ext cx="1282403" cy="968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3"/>
            <a:endCxn id="9" idx="3"/>
          </p:cNvCxnSpPr>
          <p:nvPr/>
        </p:nvCxnSpPr>
        <p:spPr>
          <a:xfrm flipV="1">
            <a:off x="1220155" y="4568495"/>
            <a:ext cx="1368429" cy="92250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8" idx="3"/>
            <a:endCxn id="12" idx="2"/>
          </p:cNvCxnSpPr>
          <p:nvPr/>
        </p:nvCxnSpPr>
        <p:spPr>
          <a:xfrm>
            <a:off x="1222745" y="4691508"/>
            <a:ext cx="1279813" cy="70265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3"/>
            <a:endCxn id="6" idx="3"/>
          </p:cNvCxnSpPr>
          <p:nvPr/>
        </p:nvCxnSpPr>
        <p:spPr>
          <a:xfrm flipV="1">
            <a:off x="1220155" y="3542999"/>
            <a:ext cx="1368429" cy="19480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4" idx="3"/>
          </p:cNvCxnSpPr>
          <p:nvPr/>
        </p:nvCxnSpPr>
        <p:spPr>
          <a:xfrm flipV="1">
            <a:off x="5590621" y="4568495"/>
            <a:ext cx="1774456" cy="8256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8" idx="6"/>
            <a:endCxn id="24" idx="2"/>
          </p:cNvCxnSpPr>
          <p:nvPr/>
        </p:nvCxnSpPr>
        <p:spPr>
          <a:xfrm>
            <a:off x="5590621" y="4360809"/>
            <a:ext cx="1688430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6"/>
            <a:endCxn id="24" idx="1"/>
          </p:cNvCxnSpPr>
          <p:nvPr/>
        </p:nvCxnSpPr>
        <p:spPr>
          <a:xfrm>
            <a:off x="5590621" y="3335313"/>
            <a:ext cx="1774456" cy="81781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4" idx="6"/>
          </p:cNvCxnSpPr>
          <p:nvPr/>
        </p:nvCxnSpPr>
        <p:spPr>
          <a:xfrm>
            <a:off x="7866475" y="4360809"/>
            <a:ext cx="302800" cy="397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60" name="Picture 59" descr="latex-image-1.pd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71688" y="3008313"/>
            <a:ext cx="444500" cy="393700"/>
          </a:xfrm>
          <a:prstGeom prst="rect">
            <a:avLst/>
          </a:prstGeom>
        </p:spPr>
      </p:pic>
      <p:pic>
        <p:nvPicPr>
          <p:cNvPr id="61" name="Picture 60" descr="latex-image-1.pd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57413" y="3835400"/>
            <a:ext cx="444500" cy="393700"/>
          </a:xfrm>
          <a:prstGeom prst="rect">
            <a:avLst/>
          </a:prstGeom>
        </p:spPr>
      </p:pic>
      <p:pic>
        <p:nvPicPr>
          <p:cNvPr id="62" name="Picture 61" descr="latex-image-1.pd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22475" y="4883150"/>
            <a:ext cx="444500" cy="393700"/>
          </a:xfrm>
          <a:prstGeom prst="rect">
            <a:avLst/>
          </a:prstGeom>
        </p:spPr>
      </p:pic>
      <p:pic>
        <p:nvPicPr>
          <p:cNvPr id="63" name="Picture 62" descr="latex-image-1.pd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13263" y="4945063"/>
            <a:ext cx="444500" cy="39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63" descr="latex-image-1.pd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00563" y="4117975"/>
            <a:ext cx="444500" cy="393700"/>
          </a:xfrm>
          <a:prstGeom prst="rect">
            <a:avLst/>
          </a:prstGeom>
        </p:spPr>
      </p:pic>
      <p:pic>
        <p:nvPicPr>
          <p:cNvPr id="65" name="Picture 64" descr="latex-image-1.pd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537075" y="2971800"/>
            <a:ext cx="444500" cy="393700"/>
          </a:xfrm>
          <a:prstGeom prst="rect">
            <a:avLst/>
          </a:prstGeom>
        </p:spPr>
      </p:pic>
      <p:pic>
        <p:nvPicPr>
          <p:cNvPr id="66" name="Picture 65" descr="latex-image-1.pd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683375" y="3527425"/>
            <a:ext cx="444500" cy="317500"/>
          </a:xfrm>
          <a:prstGeom prst="rect">
            <a:avLst/>
          </a:prstGeom>
        </p:spPr>
      </p:pic>
      <p:pic>
        <p:nvPicPr>
          <p:cNvPr id="67" name="Picture 66" descr="latex-image-1.pd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608763" y="4033838"/>
            <a:ext cx="444500" cy="317500"/>
          </a:xfrm>
          <a:prstGeom prst="rect">
            <a:avLst/>
          </a:prstGeom>
        </p:spPr>
      </p:pic>
      <p:pic>
        <p:nvPicPr>
          <p:cNvPr id="68" name="Picture 67" descr="latex-image-1.pd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534150" y="4476750"/>
            <a:ext cx="444500" cy="317500"/>
          </a:xfrm>
          <a:prstGeom prst="rect">
            <a:avLst/>
          </a:prstGeom>
        </p:spPr>
      </p:pic>
      <p:cxnSp>
        <p:nvCxnSpPr>
          <p:cNvPr id="58" name="Straight Arrow Connector 57"/>
          <p:cNvCxnSpPr/>
          <p:nvPr/>
        </p:nvCxnSpPr>
        <p:spPr>
          <a:xfrm>
            <a:off x="3089982" y="4360809"/>
            <a:ext cx="1913215" cy="103335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3089982" y="4568495"/>
            <a:ext cx="1999241" cy="8256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9" name="Content Placeholder 5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Predictions are fed forward through the network to classify</a:t>
            </a:r>
          </a:p>
          <a:p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0" y="6604084"/>
            <a:ext cx="619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HKUST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766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Lots of hidden layers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Depth = power (usually)</a:t>
            </a:r>
          </a:p>
        </p:txBody>
      </p:sp>
      <p:pic>
        <p:nvPicPr>
          <p:cNvPr id="368642" name="Picture 2" descr="http://neuralnetworksanddeeplearning.com/images/tikz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211" y="2225467"/>
            <a:ext cx="7907914" cy="39398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604084"/>
            <a:ext cx="39757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Figure from http://neuralnetworksanddeeplearning.com/chap5.html 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835870" y="4156262"/>
            <a:ext cx="2673361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Weights to learn!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2408255" y="4156262"/>
            <a:ext cx="2673361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Weights to learn!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3891900" y="4156263"/>
            <a:ext cx="2673361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Weights to learn!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5513485" y="4156263"/>
            <a:ext cx="2673361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Weights to learn!</a:t>
            </a:r>
          </a:p>
        </p:txBody>
      </p:sp>
    </p:spTree>
    <p:extLst>
      <p:ext uri="{BB962C8B-B14F-4D97-AF65-F5344CB8AC3E}">
        <p14:creationId xmlns:p14="http://schemas.microsoft.com/office/powerpoint/2010/main" val="425400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train them?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It involves computing gradients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Backpropagation </a:t>
            </a:r>
            <a:r>
              <a:rPr lang="en-US" dirty="0"/>
              <a:t>(</a:t>
            </a:r>
            <a:r>
              <a:rPr lang="en-US" dirty="0" err="1"/>
              <a:t>backprop</a:t>
            </a:r>
            <a:r>
              <a:rPr lang="en-US" dirty="0" smtClean="0"/>
              <a:t>): Propagates </a:t>
            </a:r>
            <a:r>
              <a:rPr lang="en-US" dirty="0"/>
              <a:t>error from output layer to intermediate layers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Goal is to iteratively find such a set of weights that allow the activations to match the desired output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Trained with stochastic gradient descent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want to </a:t>
            </a:r>
            <a:r>
              <a:rPr lang="en-US" i="1" dirty="0"/>
              <a:t>minimize a </a:t>
            </a:r>
            <a:r>
              <a:rPr lang="en-US" b="1" i="1" dirty="0"/>
              <a:t>loss function</a:t>
            </a:r>
            <a:r>
              <a:rPr lang="en-US" b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5457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goal</a:t>
            </a:r>
          </a:p>
        </p:txBody>
      </p:sp>
      <p:sp>
        <p:nvSpPr>
          <p:cNvPr id="5" name="object 4"/>
          <p:cNvSpPr/>
          <p:nvPr/>
        </p:nvSpPr>
        <p:spPr>
          <a:xfrm>
            <a:off x="102075" y="1503004"/>
            <a:ext cx="5909913" cy="4495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6085012" y="1492824"/>
            <a:ext cx="2883535" cy="139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699"/>
              </a:lnSpc>
            </a:pP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Example dataset: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CIFAR-10  10</a:t>
            </a:r>
            <a:r>
              <a:rPr b="1" spc="-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labels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202565" marR="308610" indent="-190500">
              <a:lnSpc>
                <a:spcPct val="100699"/>
              </a:lnSpc>
            </a:pP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50,000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training images  each image is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32x32x3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15"/>
              </a:spcBef>
            </a:pP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10,000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test</a:t>
            </a:r>
            <a:r>
              <a:rPr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images.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Andrej </a:t>
            </a:r>
            <a:r>
              <a:rPr lang="en-US" sz="1050" dirty="0" err="1"/>
              <a:t>Karpathy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34763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scores</a:t>
            </a:r>
          </a:p>
        </p:txBody>
      </p:sp>
      <p:sp>
        <p:nvSpPr>
          <p:cNvPr id="3" name="object 5"/>
          <p:cNvSpPr/>
          <p:nvPr/>
        </p:nvSpPr>
        <p:spPr>
          <a:xfrm>
            <a:off x="820349" y="2580771"/>
            <a:ext cx="1009647" cy="1114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6"/>
          <p:cNvSpPr txBox="1"/>
          <p:nvPr/>
        </p:nvSpPr>
        <p:spPr>
          <a:xfrm>
            <a:off x="641498" y="3839254"/>
            <a:ext cx="3004820" cy="1128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65"/>
              </a:lnSpc>
            </a:pP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[32x32x3]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080">
              <a:lnSpc>
                <a:spcPts val="2850"/>
              </a:lnSpc>
              <a:spcBef>
                <a:spcPts val="105"/>
              </a:spcBef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array of numbers</a:t>
            </a:r>
            <a:r>
              <a:rPr sz="24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0...1  (3072 numbers</a:t>
            </a:r>
            <a:r>
              <a:rPr sz="24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total)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7"/>
          <p:cNvSpPr/>
          <p:nvPr/>
        </p:nvSpPr>
        <p:spPr>
          <a:xfrm>
            <a:off x="2424071" y="3127420"/>
            <a:ext cx="3371215" cy="0"/>
          </a:xfrm>
          <a:custGeom>
            <a:avLst/>
            <a:gdLst/>
            <a:ahLst/>
            <a:cxnLst/>
            <a:rect l="l" t="t" r="r" b="b"/>
            <a:pathLst>
              <a:path w="3371215">
                <a:moveTo>
                  <a:pt x="0" y="0"/>
                </a:moveTo>
                <a:lnTo>
                  <a:pt x="3370943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8"/>
          <p:cNvSpPr/>
          <p:nvPr/>
        </p:nvSpPr>
        <p:spPr>
          <a:xfrm>
            <a:off x="5795014" y="3111687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64"/>
                </a:moveTo>
                <a:lnTo>
                  <a:pt x="43224" y="15732"/>
                </a:lnTo>
                <a:lnTo>
                  <a:pt x="0" y="0"/>
                </a:lnTo>
                <a:lnTo>
                  <a:pt x="0" y="3146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9"/>
          <p:cNvSpPr txBox="1"/>
          <p:nvPr/>
        </p:nvSpPr>
        <p:spPr>
          <a:xfrm>
            <a:off x="3589296" y="2575060"/>
            <a:ext cx="1062355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000" spc="-5" dirty="0">
                <a:solidFill>
                  <a:prstClr val="black"/>
                </a:solidFill>
                <a:latin typeface="Arial"/>
                <a:cs typeface="Arial"/>
              </a:rPr>
              <a:t>f(</a:t>
            </a:r>
            <a:r>
              <a:rPr sz="3000" b="1" spc="-5" dirty="0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sz="3000" spc="-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3000" b="1" spc="-5" dirty="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sz="3000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8" name="object 10"/>
          <p:cNvSpPr txBox="1"/>
          <p:nvPr/>
        </p:nvSpPr>
        <p:spPr>
          <a:xfrm>
            <a:off x="3006995" y="2142407"/>
            <a:ext cx="85598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image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11"/>
          <p:cNvSpPr txBox="1"/>
          <p:nvPr/>
        </p:nvSpPr>
        <p:spPr>
          <a:xfrm>
            <a:off x="4162595" y="2142407"/>
            <a:ext cx="15665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parameters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2"/>
          <p:cNvSpPr txBox="1"/>
          <p:nvPr/>
        </p:nvSpPr>
        <p:spPr>
          <a:xfrm>
            <a:off x="6402366" y="2768741"/>
            <a:ext cx="2091689" cy="1115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850"/>
              </a:lnSpc>
            </a:pP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10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numbers,  indicating</a:t>
            </a:r>
            <a:r>
              <a:rPr sz="2400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class  scores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Andrej </a:t>
            </a:r>
            <a:r>
              <a:rPr lang="en-US" sz="1050" dirty="0" err="1"/>
              <a:t>Karpathy</a:t>
            </a:r>
            <a:endParaRPr lang="en-US" sz="1050" dirty="0"/>
          </a:p>
        </p:txBody>
      </p:sp>
      <p:sp>
        <p:nvSpPr>
          <p:cNvPr id="12" name="object 9"/>
          <p:cNvSpPr/>
          <p:nvPr/>
        </p:nvSpPr>
        <p:spPr>
          <a:xfrm>
            <a:off x="3006995" y="1918222"/>
            <a:ext cx="2868095" cy="6071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00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classifier</a:t>
            </a:r>
            <a:endParaRPr lang="en-US" dirty="0"/>
          </a:p>
        </p:txBody>
      </p:sp>
      <p:sp>
        <p:nvSpPr>
          <p:cNvPr id="44" name="Content Placeholder 43"/>
          <p:cNvSpPr>
            <a:spLocks noGrp="1"/>
          </p:cNvSpPr>
          <p:nvPr>
            <p:ph idx="1"/>
          </p:nvPr>
        </p:nvSpPr>
        <p:spPr>
          <a:xfrm>
            <a:off x="685800" y="5749901"/>
            <a:ext cx="7772400" cy="72973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What should the weights be?</a:t>
            </a:r>
            <a:endParaRPr lang="en-US" sz="24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2285998" y="1732361"/>
            <a:ext cx="5006869" cy="3832874"/>
            <a:chOff x="2435772" y="1338216"/>
            <a:chExt cx="5006869" cy="3832874"/>
          </a:xfrm>
        </p:grpSpPr>
        <p:sp>
          <p:nvSpPr>
            <p:cNvPr id="8" name="TextBox 7"/>
            <p:cNvSpPr txBox="1"/>
            <p:nvPr/>
          </p:nvSpPr>
          <p:spPr>
            <a:xfrm>
              <a:off x="7014319" y="3780360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x1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77714" y="1338216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x2</a:t>
              </a:r>
              <a:endParaRPr lang="en-US" dirty="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2435772" y="1755741"/>
              <a:ext cx="4477407" cy="3415349"/>
              <a:chOff x="1615960" y="1787273"/>
              <a:chExt cx="4477407" cy="3415349"/>
            </a:xfrm>
          </p:grpSpPr>
          <p:cxnSp>
            <p:nvCxnSpPr>
              <p:cNvPr id="5" name="Straight Arrow Connector 4"/>
              <p:cNvCxnSpPr/>
              <p:nvPr/>
            </p:nvCxnSpPr>
            <p:spPr bwMode="auto">
              <a:xfrm>
                <a:off x="1615960" y="3996558"/>
                <a:ext cx="447740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7" name="Straight Arrow Connector 6"/>
              <p:cNvCxnSpPr/>
              <p:nvPr/>
            </p:nvCxnSpPr>
            <p:spPr bwMode="auto">
              <a:xfrm flipV="1">
                <a:off x="3686502" y="1787273"/>
                <a:ext cx="0" cy="341534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0" name="Oval 9"/>
              <p:cNvSpPr/>
              <p:nvPr/>
            </p:nvSpPr>
            <p:spPr bwMode="auto">
              <a:xfrm>
                <a:off x="1978572" y="4343400"/>
                <a:ext cx="197069" cy="197069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>
                <a:off x="2272862" y="4054366"/>
                <a:ext cx="197069" cy="197069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>
                <a:off x="2756338" y="4639003"/>
                <a:ext cx="197069" cy="197069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 bwMode="auto">
              <a:xfrm>
                <a:off x="2804948" y="3657021"/>
                <a:ext cx="197069" cy="197069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1861000" y="3409004"/>
                <a:ext cx="197069" cy="197069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 bwMode="auto">
              <a:xfrm>
                <a:off x="2469931" y="2892393"/>
                <a:ext cx="197069" cy="197069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>
                <a:off x="3002017" y="2287313"/>
                <a:ext cx="197069" cy="197069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3359368" y="4171805"/>
                <a:ext cx="197069" cy="197069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 bwMode="auto">
              <a:xfrm>
                <a:off x="3934823" y="2895754"/>
                <a:ext cx="197069" cy="197069"/>
              </a:xfrm>
              <a:prstGeom prst="ellipse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3808685" y="3459952"/>
                <a:ext cx="197069" cy="197069"/>
              </a:xfrm>
              <a:prstGeom prst="ellipse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 bwMode="auto">
              <a:xfrm>
                <a:off x="4357839" y="2187176"/>
                <a:ext cx="197069" cy="197069"/>
              </a:xfrm>
              <a:prstGeom prst="ellipse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 bwMode="auto">
              <a:xfrm>
                <a:off x="4422227" y="2825968"/>
                <a:ext cx="197069" cy="197069"/>
              </a:xfrm>
              <a:prstGeom prst="ellipse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4908330" y="2392993"/>
                <a:ext cx="197069" cy="197069"/>
              </a:xfrm>
              <a:prstGeom prst="ellipse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 bwMode="auto">
              <a:xfrm>
                <a:off x="5270937" y="2832693"/>
                <a:ext cx="197069" cy="197069"/>
              </a:xfrm>
              <a:prstGeom prst="ellipse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4866288" y="3258945"/>
                <a:ext cx="197069" cy="197069"/>
              </a:xfrm>
              <a:prstGeom prst="ellipse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 bwMode="auto">
              <a:xfrm>
                <a:off x="4430096" y="3735269"/>
                <a:ext cx="197069" cy="197069"/>
              </a:xfrm>
              <a:prstGeom prst="ellipse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 bwMode="auto">
              <a:xfrm>
                <a:off x="5468006" y="3723289"/>
                <a:ext cx="197069" cy="197069"/>
              </a:xfrm>
              <a:prstGeom prst="ellipse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4866288" y="4295814"/>
                <a:ext cx="197069" cy="197069"/>
              </a:xfrm>
              <a:prstGeom prst="ellipse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4454376" y="3955607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(0, 0)</a:t>
              </a:r>
              <a:endParaRPr lang="en-US" dirty="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85800" y="1092904"/>
            <a:ext cx="7385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SVM: Decision = sign(</a:t>
            </a:r>
            <a:r>
              <a:rPr lang="en-US" sz="2400" dirty="0" err="1" smtClean="0"/>
              <a:t>w</a:t>
            </a:r>
            <a:r>
              <a:rPr lang="en-US" sz="2400" baseline="30000" dirty="0" err="1" smtClean="0"/>
              <a:t>T</a:t>
            </a:r>
            <a:r>
              <a:rPr lang="en-US" sz="2400" dirty="0" err="1" smtClean="0"/>
              <a:t>x</a:t>
            </a:r>
            <a:r>
              <a:rPr lang="en-US" sz="2400" dirty="0" smtClean="0"/>
              <a:t>) = sign(w1*x1 + w2*x2)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568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classifier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We want to train a “spam or not” classifier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Features are how many times each word occurs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Let’s say you only have 5 words in your vocabulary: </a:t>
            </a:r>
            <a:r>
              <a:rPr lang="en-US" dirty="0"/>
              <a:t>“cash”, “bank”, “homework”, “beer”, “book</a:t>
            </a:r>
            <a:r>
              <a:rPr lang="en-US" dirty="0" smtClean="0"/>
              <a:t>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Say I want a high score for “spam”, and low score for “not spam”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What would the weights be on each? </a:t>
            </a:r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22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 </a:t>
            </a:r>
          </a:p>
        </p:txBody>
      </p:sp>
      <p:sp>
        <p:nvSpPr>
          <p:cNvPr id="3" name="object 5"/>
          <p:cNvSpPr/>
          <p:nvPr/>
        </p:nvSpPr>
        <p:spPr>
          <a:xfrm>
            <a:off x="820349" y="2580771"/>
            <a:ext cx="1009647" cy="1114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6"/>
          <p:cNvSpPr txBox="1"/>
          <p:nvPr/>
        </p:nvSpPr>
        <p:spPr>
          <a:xfrm>
            <a:off x="641498" y="3839254"/>
            <a:ext cx="3004820" cy="737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65"/>
              </a:lnSpc>
            </a:pP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[32x32x3]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65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array of numbers</a:t>
            </a:r>
            <a:r>
              <a:rPr sz="24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0...1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7"/>
          <p:cNvSpPr/>
          <p:nvPr/>
        </p:nvSpPr>
        <p:spPr>
          <a:xfrm>
            <a:off x="2424071" y="3127420"/>
            <a:ext cx="3371215" cy="0"/>
          </a:xfrm>
          <a:custGeom>
            <a:avLst/>
            <a:gdLst/>
            <a:ahLst/>
            <a:cxnLst/>
            <a:rect l="l" t="t" r="r" b="b"/>
            <a:pathLst>
              <a:path w="3371215">
                <a:moveTo>
                  <a:pt x="0" y="0"/>
                </a:moveTo>
                <a:lnTo>
                  <a:pt x="3370943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8"/>
          <p:cNvSpPr/>
          <p:nvPr/>
        </p:nvSpPr>
        <p:spPr>
          <a:xfrm>
            <a:off x="5795014" y="3111687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64"/>
                </a:moveTo>
                <a:lnTo>
                  <a:pt x="43224" y="15732"/>
                </a:lnTo>
                <a:lnTo>
                  <a:pt x="0" y="0"/>
                </a:lnTo>
                <a:lnTo>
                  <a:pt x="0" y="3146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9"/>
          <p:cNvSpPr txBox="1"/>
          <p:nvPr/>
        </p:nvSpPr>
        <p:spPr>
          <a:xfrm>
            <a:off x="6402366" y="2768741"/>
            <a:ext cx="2091689" cy="1115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850"/>
              </a:lnSpc>
            </a:pP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10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numbers,  indicating</a:t>
            </a:r>
            <a:r>
              <a:rPr sz="2400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class  scores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10"/>
          <p:cNvSpPr/>
          <p:nvPr/>
        </p:nvSpPr>
        <p:spPr>
          <a:xfrm>
            <a:off x="3040469" y="1918223"/>
            <a:ext cx="2393295" cy="506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11"/>
          <p:cNvSpPr/>
          <p:nvPr/>
        </p:nvSpPr>
        <p:spPr>
          <a:xfrm>
            <a:off x="5210714" y="2048198"/>
            <a:ext cx="223520" cy="310515"/>
          </a:xfrm>
          <a:custGeom>
            <a:avLst/>
            <a:gdLst/>
            <a:ahLst/>
            <a:cxnLst/>
            <a:rect l="l" t="t" r="r" b="b"/>
            <a:pathLst>
              <a:path w="223520" h="310515">
                <a:moveTo>
                  <a:pt x="0" y="0"/>
                </a:moveTo>
                <a:lnTo>
                  <a:pt x="223199" y="0"/>
                </a:lnTo>
                <a:lnTo>
                  <a:pt x="223199" y="310199"/>
                </a:lnTo>
                <a:lnTo>
                  <a:pt x="0" y="310199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2"/>
          <p:cNvSpPr txBox="1"/>
          <p:nvPr/>
        </p:nvSpPr>
        <p:spPr>
          <a:xfrm>
            <a:off x="5688916" y="1818480"/>
            <a:ext cx="1042669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3072x1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3"/>
          <p:cNvSpPr/>
          <p:nvPr/>
        </p:nvSpPr>
        <p:spPr>
          <a:xfrm>
            <a:off x="4777690" y="1964780"/>
            <a:ext cx="411480" cy="393700"/>
          </a:xfrm>
          <a:custGeom>
            <a:avLst/>
            <a:gdLst/>
            <a:ahLst/>
            <a:cxnLst/>
            <a:rect l="l" t="t" r="r" b="b"/>
            <a:pathLst>
              <a:path w="411479" h="393700">
                <a:moveTo>
                  <a:pt x="0" y="0"/>
                </a:moveTo>
                <a:lnTo>
                  <a:pt x="411299" y="0"/>
                </a:lnTo>
                <a:lnTo>
                  <a:pt x="411299" y="393599"/>
                </a:lnTo>
                <a:lnTo>
                  <a:pt x="0" y="393599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4"/>
          <p:cNvSpPr txBox="1"/>
          <p:nvPr/>
        </p:nvSpPr>
        <p:spPr>
          <a:xfrm>
            <a:off x="3113494" y="2439120"/>
            <a:ext cx="70358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b="1" spc="-5" dirty="0">
                <a:solidFill>
                  <a:srgbClr val="38751C"/>
                </a:solidFill>
                <a:latin typeface="Arial"/>
                <a:cs typeface="Arial"/>
              </a:rPr>
              <a:t>10x1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15"/>
          <p:cNvSpPr/>
          <p:nvPr/>
        </p:nvSpPr>
        <p:spPr>
          <a:xfrm>
            <a:off x="2988744" y="1918222"/>
            <a:ext cx="1362075" cy="506730"/>
          </a:xfrm>
          <a:custGeom>
            <a:avLst/>
            <a:gdLst/>
            <a:ahLst/>
            <a:cxnLst/>
            <a:rect l="l" t="t" r="r" b="b"/>
            <a:pathLst>
              <a:path w="1362075" h="506730">
                <a:moveTo>
                  <a:pt x="0" y="0"/>
                </a:moveTo>
                <a:lnTo>
                  <a:pt x="1361997" y="0"/>
                </a:lnTo>
                <a:lnTo>
                  <a:pt x="1361997" y="506698"/>
                </a:lnTo>
                <a:lnTo>
                  <a:pt x="0" y="506698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6"/>
          <p:cNvSpPr txBox="1"/>
          <p:nvPr/>
        </p:nvSpPr>
        <p:spPr>
          <a:xfrm>
            <a:off x="4545918" y="2428080"/>
            <a:ext cx="121221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10x3072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object 17"/>
          <p:cNvSpPr/>
          <p:nvPr/>
        </p:nvSpPr>
        <p:spPr>
          <a:xfrm>
            <a:off x="5124089" y="2914095"/>
            <a:ext cx="370840" cy="1727200"/>
          </a:xfrm>
          <a:custGeom>
            <a:avLst/>
            <a:gdLst/>
            <a:ahLst/>
            <a:cxnLst/>
            <a:rect l="l" t="t" r="r" b="b"/>
            <a:pathLst>
              <a:path w="370839" h="1727200">
                <a:moveTo>
                  <a:pt x="0" y="0"/>
                </a:moveTo>
                <a:lnTo>
                  <a:pt x="370499" y="1726721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8"/>
          <p:cNvSpPr/>
          <p:nvPr/>
        </p:nvSpPr>
        <p:spPr>
          <a:xfrm>
            <a:off x="5479215" y="4637517"/>
            <a:ext cx="31115" cy="45720"/>
          </a:xfrm>
          <a:custGeom>
            <a:avLst/>
            <a:gdLst/>
            <a:ahLst/>
            <a:cxnLst/>
            <a:rect l="l" t="t" r="r" b="b"/>
            <a:pathLst>
              <a:path w="31114" h="45720">
                <a:moveTo>
                  <a:pt x="0" y="6599"/>
                </a:moveTo>
                <a:lnTo>
                  <a:pt x="24449" y="45549"/>
                </a:lnTo>
                <a:lnTo>
                  <a:pt x="30774" y="0"/>
                </a:lnTo>
                <a:lnTo>
                  <a:pt x="0" y="6599"/>
                </a:lnTo>
                <a:close/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9"/>
          <p:cNvSpPr txBox="1"/>
          <p:nvPr/>
        </p:nvSpPr>
        <p:spPr>
          <a:xfrm>
            <a:off x="4374364" y="4686825"/>
            <a:ext cx="332676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parameters, or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“weights”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object 20"/>
          <p:cNvSpPr txBox="1"/>
          <p:nvPr/>
        </p:nvSpPr>
        <p:spPr>
          <a:xfrm>
            <a:off x="7127035" y="1889173"/>
            <a:ext cx="751840" cy="400751"/>
          </a:xfrm>
          <a:prstGeom prst="rect">
            <a:avLst/>
          </a:prstGeom>
          <a:ln w="28574">
            <a:solidFill>
              <a:srgbClr val="9900FF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 marL="71120">
              <a:spcBef>
                <a:spcPts val="5"/>
              </a:spcBef>
            </a:pPr>
            <a:r>
              <a:rPr sz="2600" spc="-5" dirty="0">
                <a:solidFill>
                  <a:prstClr val="black"/>
                </a:solidFill>
                <a:latin typeface="Arial"/>
                <a:cs typeface="Arial"/>
              </a:rPr>
              <a:t>(+b)</a:t>
            </a:r>
            <a:endParaRPr sz="2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" name="object 21"/>
          <p:cNvSpPr txBox="1"/>
          <p:nvPr/>
        </p:nvSpPr>
        <p:spPr>
          <a:xfrm>
            <a:off x="7951660" y="1991741"/>
            <a:ext cx="70358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b="1" spc="-5" dirty="0">
                <a:solidFill>
                  <a:srgbClr val="9900FF"/>
                </a:solidFill>
                <a:latin typeface="Arial"/>
                <a:cs typeface="Arial"/>
              </a:rPr>
              <a:t>10x1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Andrej </a:t>
            </a:r>
            <a:r>
              <a:rPr lang="en-US" sz="1050" dirty="0" err="1"/>
              <a:t>Karpathy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06715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 </a:t>
            </a:r>
          </a:p>
        </p:txBody>
      </p:sp>
      <p:sp>
        <p:nvSpPr>
          <p:cNvPr id="3" name="object 4"/>
          <p:cNvSpPr/>
          <p:nvPr/>
        </p:nvSpPr>
        <p:spPr>
          <a:xfrm>
            <a:off x="163799" y="2418103"/>
            <a:ext cx="8816382" cy="32655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5"/>
          <p:cNvSpPr txBox="1">
            <a:spLocks/>
          </p:cNvSpPr>
          <p:nvPr/>
        </p:nvSpPr>
        <p:spPr bwMode="auto">
          <a:xfrm>
            <a:off x="101899" y="1524037"/>
            <a:ext cx="8886190" cy="37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2700"/>
            <a:r>
              <a:rPr lang="en-US" sz="2400" kern="0" spc="-5"/>
              <a:t>Example with an image with 4 pixels, and 3 classes</a:t>
            </a:r>
            <a:r>
              <a:rPr lang="en-US" sz="2400" kern="0" spc="105"/>
              <a:t> </a:t>
            </a:r>
            <a:r>
              <a:rPr lang="en-US" sz="2400" kern="0"/>
              <a:t>(</a:t>
            </a:r>
            <a:r>
              <a:rPr lang="en-US" sz="2400" kern="0">
                <a:solidFill>
                  <a:srgbClr val="FF0000"/>
                </a:solidFill>
              </a:rPr>
              <a:t>cat</a:t>
            </a:r>
            <a:r>
              <a:rPr lang="en-US" sz="2400" kern="0"/>
              <a:t>/</a:t>
            </a:r>
            <a:r>
              <a:rPr lang="en-US" sz="2400" kern="0">
                <a:solidFill>
                  <a:srgbClr val="38751C"/>
                </a:solidFill>
              </a:rPr>
              <a:t>dog</a:t>
            </a:r>
            <a:r>
              <a:rPr lang="en-US" sz="2400" kern="0"/>
              <a:t>/</a:t>
            </a:r>
            <a:r>
              <a:rPr lang="en-US" sz="2400" kern="0">
                <a:solidFill>
                  <a:srgbClr val="0000FF"/>
                </a:solidFill>
              </a:rPr>
              <a:t>ship</a:t>
            </a:r>
            <a:r>
              <a:rPr lang="en-US" sz="2400" kern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Andrej </a:t>
            </a:r>
            <a:r>
              <a:rPr lang="en-US" sz="1050" dirty="0" err="1"/>
              <a:t>Karpathy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16038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 </a:t>
            </a:r>
          </a:p>
        </p:txBody>
      </p:sp>
      <p:sp>
        <p:nvSpPr>
          <p:cNvPr id="3" name="object 5"/>
          <p:cNvSpPr txBox="1"/>
          <p:nvPr/>
        </p:nvSpPr>
        <p:spPr>
          <a:xfrm>
            <a:off x="3809607" y="1079607"/>
            <a:ext cx="426656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Going forward: Loss</a:t>
            </a:r>
            <a:r>
              <a:rPr spc="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function/Optimization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6"/>
          <p:cNvSpPr/>
          <p:nvPr/>
        </p:nvSpPr>
        <p:spPr>
          <a:xfrm>
            <a:off x="1180651" y="1502886"/>
            <a:ext cx="1140227" cy="1258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7"/>
          <p:cNvSpPr/>
          <p:nvPr/>
        </p:nvSpPr>
        <p:spPr>
          <a:xfrm>
            <a:off x="2446643" y="1502889"/>
            <a:ext cx="1258539" cy="1258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8"/>
          <p:cNvSpPr/>
          <p:nvPr/>
        </p:nvSpPr>
        <p:spPr>
          <a:xfrm>
            <a:off x="370386" y="2880353"/>
            <a:ext cx="3264818" cy="24833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9"/>
          <p:cNvSpPr/>
          <p:nvPr/>
        </p:nvSpPr>
        <p:spPr>
          <a:xfrm>
            <a:off x="1043585" y="2826403"/>
            <a:ext cx="4102100" cy="2598420"/>
          </a:xfrm>
          <a:custGeom>
            <a:avLst/>
            <a:gdLst/>
            <a:ahLst/>
            <a:cxnLst/>
            <a:rect l="l" t="t" r="r" b="b"/>
            <a:pathLst>
              <a:path w="4102100" h="2598420">
                <a:moveTo>
                  <a:pt x="0" y="0"/>
                </a:moveTo>
                <a:lnTo>
                  <a:pt x="4101604" y="0"/>
                </a:lnTo>
                <a:lnTo>
                  <a:pt x="4101604" y="2597987"/>
                </a:lnTo>
                <a:lnTo>
                  <a:pt x="0" y="259798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10"/>
          <p:cNvSpPr txBox="1"/>
          <p:nvPr/>
        </p:nvSpPr>
        <p:spPr>
          <a:xfrm>
            <a:off x="1414841" y="2870405"/>
            <a:ext cx="611505" cy="24673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769">
              <a:lnSpc>
                <a:spcPts val="1664"/>
              </a:lnSpc>
            </a:pPr>
            <a:r>
              <a:rPr sz="1400" dirty="0">
                <a:solidFill>
                  <a:prstClr val="black"/>
                </a:solidFill>
                <a:latin typeface="Courier New"/>
                <a:cs typeface="Courier New"/>
              </a:rPr>
              <a:t>-3.45</a:t>
            </a:r>
            <a:endParaRPr sz="1400">
              <a:solidFill>
                <a:prstClr val="black"/>
              </a:solidFill>
              <a:latin typeface="Courier New"/>
              <a:cs typeface="Courier New"/>
            </a:endParaRPr>
          </a:p>
          <a:p>
            <a:pPr marR="44450" algn="ctr">
              <a:lnSpc>
                <a:spcPts val="1664"/>
              </a:lnSpc>
            </a:pPr>
            <a:r>
              <a:rPr sz="1400" dirty="0">
                <a:solidFill>
                  <a:prstClr val="black"/>
                </a:solidFill>
                <a:latin typeface="Courier New"/>
                <a:cs typeface="Courier New"/>
              </a:rPr>
              <a:t>-8.87</a:t>
            </a:r>
            <a:endParaRPr sz="140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66675">
              <a:spcBef>
                <a:spcPts val="270"/>
              </a:spcBef>
            </a:pPr>
            <a:r>
              <a:rPr sz="1400" dirty="0">
                <a:solidFill>
                  <a:prstClr val="black"/>
                </a:solidFill>
                <a:latin typeface="Courier New"/>
                <a:cs typeface="Courier New"/>
              </a:rPr>
              <a:t>0.09</a:t>
            </a:r>
            <a:endParaRPr sz="1400">
              <a:solidFill>
                <a:prstClr val="black"/>
              </a:solidFill>
              <a:latin typeface="Courier New"/>
              <a:cs typeface="Courier New"/>
            </a:endParaRPr>
          </a:p>
          <a:p>
            <a:pPr marR="34925" algn="ctr">
              <a:spcBef>
                <a:spcPts val="270"/>
              </a:spcBef>
            </a:pPr>
            <a:r>
              <a:rPr sz="1400" b="1" dirty="0">
                <a:solidFill>
                  <a:prstClr val="black"/>
                </a:solidFill>
                <a:latin typeface="Courier New"/>
                <a:cs typeface="Courier New"/>
              </a:rPr>
              <a:t>2.9</a:t>
            </a:r>
            <a:endParaRPr sz="140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66675">
              <a:spcBef>
                <a:spcPts val="270"/>
              </a:spcBef>
            </a:pPr>
            <a:r>
              <a:rPr sz="1400" dirty="0">
                <a:solidFill>
                  <a:prstClr val="black"/>
                </a:solidFill>
                <a:latin typeface="Courier New"/>
                <a:cs typeface="Courier New"/>
              </a:rPr>
              <a:t>4.48</a:t>
            </a:r>
            <a:endParaRPr sz="140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66675">
              <a:spcBef>
                <a:spcPts val="270"/>
              </a:spcBef>
            </a:pPr>
            <a:r>
              <a:rPr sz="1400" dirty="0">
                <a:solidFill>
                  <a:prstClr val="black"/>
                </a:solidFill>
                <a:latin typeface="Courier New"/>
                <a:cs typeface="Courier New"/>
              </a:rPr>
              <a:t>8.02</a:t>
            </a:r>
            <a:endParaRPr sz="140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66675">
              <a:spcBef>
                <a:spcPts val="270"/>
              </a:spcBef>
            </a:pPr>
            <a:r>
              <a:rPr sz="1400" dirty="0">
                <a:solidFill>
                  <a:prstClr val="black"/>
                </a:solidFill>
                <a:latin typeface="Courier New"/>
                <a:cs typeface="Courier New"/>
              </a:rPr>
              <a:t>3.78</a:t>
            </a:r>
            <a:endParaRPr sz="140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66675">
              <a:spcBef>
                <a:spcPts val="270"/>
              </a:spcBef>
            </a:pPr>
            <a:r>
              <a:rPr sz="1400" dirty="0">
                <a:solidFill>
                  <a:prstClr val="black"/>
                </a:solidFill>
                <a:latin typeface="Courier New"/>
                <a:cs typeface="Courier New"/>
              </a:rPr>
              <a:t>1.06</a:t>
            </a:r>
            <a:endParaRPr sz="1400">
              <a:solidFill>
                <a:prstClr val="black"/>
              </a:solidFill>
              <a:latin typeface="Courier New"/>
              <a:cs typeface="Courier New"/>
            </a:endParaRPr>
          </a:p>
          <a:p>
            <a:pPr marR="44450" algn="ctr">
              <a:spcBef>
                <a:spcPts val="270"/>
              </a:spcBef>
            </a:pPr>
            <a:r>
              <a:rPr sz="1400" dirty="0">
                <a:solidFill>
                  <a:prstClr val="black"/>
                </a:solidFill>
                <a:latin typeface="Courier New"/>
                <a:cs typeface="Courier New"/>
              </a:rPr>
              <a:t>-0.36</a:t>
            </a:r>
            <a:endParaRPr sz="1400">
              <a:solidFill>
                <a:prstClr val="black"/>
              </a:solidFill>
              <a:latin typeface="Courier New"/>
              <a:cs typeface="Courier New"/>
            </a:endParaRPr>
          </a:p>
          <a:p>
            <a:pPr marR="44450" algn="ctr">
              <a:spcBef>
                <a:spcPts val="270"/>
              </a:spcBef>
            </a:pPr>
            <a:r>
              <a:rPr sz="1400" dirty="0">
                <a:solidFill>
                  <a:prstClr val="black"/>
                </a:solidFill>
                <a:latin typeface="Courier New"/>
                <a:cs typeface="Courier New"/>
              </a:rPr>
              <a:t>-0.72</a:t>
            </a:r>
            <a:endParaRPr sz="140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9" name="object 11"/>
          <p:cNvSpPr txBox="1"/>
          <p:nvPr/>
        </p:nvSpPr>
        <p:spPr>
          <a:xfrm>
            <a:off x="2786438" y="2870406"/>
            <a:ext cx="559435" cy="2500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dirty="0">
                <a:solidFill>
                  <a:prstClr val="black"/>
                </a:solidFill>
                <a:latin typeface="Courier New"/>
                <a:cs typeface="Courier New"/>
              </a:rPr>
              <a:t>-0.51</a:t>
            </a:r>
            <a:endParaRPr sz="140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70485">
              <a:spcBef>
                <a:spcPts val="270"/>
              </a:spcBef>
            </a:pPr>
            <a:r>
              <a:rPr sz="1400" b="1" dirty="0">
                <a:solidFill>
                  <a:prstClr val="black"/>
                </a:solidFill>
                <a:latin typeface="Courier New"/>
                <a:cs typeface="Courier New"/>
              </a:rPr>
              <a:t>6.04</a:t>
            </a:r>
            <a:endParaRPr sz="140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66675">
              <a:spcBef>
                <a:spcPts val="270"/>
              </a:spcBef>
            </a:pPr>
            <a:r>
              <a:rPr sz="1400" dirty="0">
                <a:solidFill>
                  <a:prstClr val="black"/>
                </a:solidFill>
                <a:latin typeface="Courier New"/>
                <a:cs typeface="Courier New"/>
              </a:rPr>
              <a:t>5.31</a:t>
            </a:r>
            <a:endParaRPr sz="140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12700">
              <a:spcBef>
                <a:spcPts val="270"/>
              </a:spcBef>
            </a:pPr>
            <a:r>
              <a:rPr sz="1400" dirty="0">
                <a:solidFill>
                  <a:prstClr val="black"/>
                </a:solidFill>
                <a:latin typeface="Courier New"/>
                <a:cs typeface="Courier New"/>
              </a:rPr>
              <a:t>-4.22</a:t>
            </a:r>
            <a:endParaRPr sz="140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12700">
              <a:spcBef>
                <a:spcPts val="270"/>
              </a:spcBef>
            </a:pPr>
            <a:r>
              <a:rPr sz="1400" dirty="0">
                <a:solidFill>
                  <a:prstClr val="black"/>
                </a:solidFill>
                <a:latin typeface="Courier New"/>
                <a:cs typeface="Courier New"/>
              </a:rPr>
              <a:t>-4.19</a:t>
            </a:r>
            <a:endParaRPr sz="140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66675">
              <a:spcBef>
                <a:spcPts val="270"/>
              </a:spcBef>
            </a:pPr>
            <a:r>
              <a:rPr sz="1400" dirty="0">
                <a:solidFill>
                  <a:prstClr val="black"/>
                </a:solidFill>
                <a:latin typeface="Courier New"/>
                <a:cs typeface="Courier New"/>
              </a:rPr>
              <a:t>3.58</a:t>
            </a:r>
            <a:endParaRPr sz="140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66675">
              <a:spcBef>
                <a:spcPts val="270"/>
              </a:spcBef>
            </a:pPr>
            <a:r>
              <a:rPr sz="1400" dirty="0">
                <a:solidFill>
                  <a:prstClr val="black"/>
                </a:solidFill>
                <a:latin typeface="Courier New"/>
                <a:cs typeface="Courier New"/>
              </a:rPr>
              <a:t>4.49</a:t>
            </a:r>
            <a:endParaRPr sz="140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12700">
              <a:spcBef>
                <a:spcPts val="270"/>
              </a:spcBef>
            </a:pPr>
            <a:r>
              <a:rPr sz="1400" dirty="0">
                <a:solidFill>
                  <a:prstClr val="black"/>
                </a:solidFill>
                <a:latin typeface="Courier New"/>
                <a:cs typeface="Courier New"/>
              </a:rPr>
              <a:t>-4.37</a:t>
            </a:r>
            <a:endParaRPr sz="140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12700">
              <a:spcBef>
                <a:spcPts val="270"/>
              </a:spcBef>
            </a:pPr>
            <a:r>
              <a:rPr sz="1400" dirty="0">
                <a:solidFill>
                  <a:prstClr val="black"/>
                </a:solidFill>
                <a:latin typeface="Courier New"/>
                <a:cs typeface="Courier New"/>
              </a:rPr>
              <a:t>-2.09</a:t>
            </a:r>
            <a:endParaRPr sz="140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12700">
              <a:spcBef>
                <a:spcPts val="270"/>
              </a:spcBef>
            </a:pPr>
            <a:r>
              <a:rPr sz="1400" dirty="0">
                <a:solidFill>
                  <a:prstClr val="black"/>
                </a:solidFill>
                <a:latin typeface="Courier New"/>
                <a:cs typeface="Courier New"/>
              </a:rPr>
              <a:t>-2.93</a:t>
            </a:r>
            <a:endParaRPr sz="140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10" name="object 12"/>
          <p:cNvSpPr/>
          <p:nvPr/>
        </p:nvSpPr>
        <p:spPr>
          <a:xfrm>
            <a:off x="3825093" y="1502909"/>
            <a:ext cx="1211047" cy="12110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3"/>
          <p:cNvSpPr txBox="1"/>
          <p:nvPr/>
        </p:nvSpPr>
        <p:spPr>
          <a:xfrm>
            <a:off x="4133231" y="2856156"/>
            <a:ext cx="563880" cy="2500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675"/>
            <a:r>
              <a:rPr sz="1400" dirty="0">
                <a:solidFill>
                  <a:prstClr val="black"/>
                </a:solidFill>
                <a:latin typeface="Courier New"/>
                <a:cs typeface="Courier New"/>
              </a:rPr>
              <a:t>3.42</a:t>
            </a:r>
            <a:endParaRPr sz="140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66675">
              <a:spcBef>
                <a:spcPts val="270"/>
              </a:spcBef>
            </a:pPr>
            <a:r>
              <a:rPr sz="1400" dirty="0">
                <a:solidFill>
                  <a:prstClr val="black"/>
                </a:solidFill>
                <a:latin typeface="Courier New"/>
                <a:cs typeface="Courier New"/>
              </a:rPr>
              <a:t>4.64</a:t>
            </a:r>
            <a:endParaRPr sz="140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66675">
              <a:spcBef>
                <a:spcPts val="270"/>
              </a:spcBef>
            </a:pPr>
            <a:r>
              <a:rPr sz="1400" dirty="0">
                <a:solidFill>
                  <a:prstClr val="black"/>
                </a:solidFill>
                <a:latin typeface="Courier New"/>
                <a:cs typeface="Courier New"/>
              </a:rPr>
              <a:t>2.65</a:t>
            </a:r>
            <a:endParaRPr sz="1400">
              <a:solidFill>
                <a:prstClr val="black"/>
              </a:solidFill>
              <a:latin typeface="Courier New"/>
              <a:cs typeface="Courier New"/>
            </a:endParaRPr>
          </a:p>
          <a:p>
            <a:pPr algn="ctr">
              <a:spcBef>
                <a:spcPts val="270"/>
              </a:spcBef>
            </a:pPr>
            <a:r>
              <a:rPr sz="1400" dirty="0">
                <a:solidFill>
                  <a:prstClr val="black"/>
                </a:solidFill>
                <a:latin typeface="Courier New"/>
                <a:cs typeface="Courier New"/>
              </a:rPr>
              <a:t>5.1</a:t>
            </a:r>
            <a:endParaRPr sz="140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66675">
              <a:spcBef>
                <a:spcPts val="270"/>
              </a:spcBef>
            </a:pPr>
            <a:r>
              <a:rPr sz="1400" dirty="0">
                <a:solidFill>
                  <a:prstClr val="black"/>
                </a:solidFill>
                <a:latin typeface="Courier New"/>
                <a:cs typeface="Courier New"/>
              </a:rPr>
              <a:t>2.64</a:t>
            </a:r>
            <a:endParaRPr sz="140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66675">
              <a:spcBef>
                <a:spcPts val="270"/>
              </a:spcBef>
            </a:pPr>
            <a:r>
              <a:rPr sz="1400" dirty="0">
                <a:solidFill>
                  <a:prstClr val="black"/>
                </a:solidFill>
                <a:latin typeface="Courier New"/>
                <a:cs typeface="Courier New"/>
              </a:rPr>
              <a:t>5.55</a:t>
            </a:r>
            <a:endParaRPr sz="140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4445" algn="ctr">
              <a:spcBef>
                <a:spcPts val="270"/>
              </a:spcBef>
            </a:pPr>
            <a:r>
              <a:rPr sz="1400" b="1" dirty="0">
                <a:solidFill>
                  <a:prstClr val="black"/>
                </a:solidFill>
                <a:latin typeface="Courier New"/>
                <a:cs typeface="Courier New"/>
              </a:rPr>
              <a:t>-4.34</a:t>
            </a:r>
            <a:endParaRPr sz="140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66675">
              <a:spcBef>
                <a:spcPts val="270"/>
              </a:spcBef>
            </a:pPr>
            <a:r>
              <a:rPr sz="1400" dirty="0">
                <a:solidFill>
                  <a:prstClr val="black"/>
                </a:solidFill>
                <a:latin typeface="Courier New"/>
                <a:cs typeface="Courier New"/>
              </a:rPr>
              <a:t>-1.5</a:t>
            </a:r>
            <a:endParaRPr sz="1400">
              <a:solidFill>
                <a:prstClr val="black"/>
              </a:solidFill>
              <a:latin typeface="Courier New"/>
              <a:cs typeface="Courier New"/>
            </a:endParaRPr>
          </a:p>
          <a:p>
            <a:pPr algn="ctr">
              <a:spcBef>
                <a:spcPts val="270"/>
              </a:spcBef>
            </a:pPr>
            <a:r>
              <a:rPr sz="1400" dirty="0">
                <a:solidFill>
                  <a:prstClr val="black"/>
                </a:solidFill>
                <a:latin typeface="Courier New"/>
                <a:cs typeface="Courier New"/>
              </a:rPr>
              <a:t>-4.79</a:t>
            </a:r>
            <a:endParaRPr sz="140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66675">
              <a:spcBef>
                <a:spcPts val="270"/>
              </a:spcBef>
            </a:pPr>
            <a:r>
              <a:rPr sz="1400" dirty="0">
                <a:solidFill>
                  <a:prstClr val="black"/>
                </a:solidFill>
                <a:latin typeface="Courier New"/>
                <a:cs typeface="Courier New"/>
              </a:rPr>
              <a:t>6.14</a:t>
            </a:r>
            <a:endParaRPr sz="140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12" name="object 14"/>
          <p:cNvSpPr txBox="1"/>
          <p:nvPr/>
        </p:nvSpPr>
        <p:spPr>
          <a:xfrm>
            <a:off x="5749488" y="2191055"/>
            <a:ext cx="3048000" cy="139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0" marR="5080" indent="-419734">
              <a:lnSpc>
                <a:spcPct val="100699"/>
              </a:lnSpc>
              <a:tabLst>
                <a:tab pos="431800" algn="l"/>
              </a:tabLst>
            </a:pP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1.	Define a</a:t>
            </a:r>
            <a:r>
              <a:rPr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loss</a:t>
            </a:r>
            <a:r>
              <a:rPr b="1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function 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that quantifies our  unhappiness with the 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scores across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pc="-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training  data.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15"/>
          <p:cNvSpPr txBox="1"/>
          <p:nvPr/>
        </p:nvSpPr>
        <p:spPr>
          <a:xfrm>
            <a:off x="5749488" y="3848402"/>
            <a:ext cx="3009900" cy="139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0" marR="5080" indent="-419734">
              <a:lnSpc>
                <a:spcPct val="100699"/>
              </a:lnSpc>
              <a:tabLst>
                <a:tab pos="431800" algn="l"/>
              </a:tabLst>
            </a:pP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2.	Come up with a</a:t>
            </a:r>
            <a:r>
              <a:rPr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way</a:t>
            </a:r>
            <a:r>
              <a:rPr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of  efficiently finding the  parameters that minimize  the loss function. 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(optimization)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16"/>
          <p:cNvSpPr/>
          <p:nvPr/>
        </p:nvSpPr>
        <p:spPr>
          <a:xfrm>
            <a:off x="5316064" y="1576524"/>
            <a:ext cx="0" cy="3662679"/>
          </a:xfrm>
          <a:custGeom>
            <a:avLst/>
            <a:gdLst/>
            <a:ahLst/>
            <a:cxnLst/>
            <a:rect l="l" t="t" r="r" b="b"/>
            <a:pathLst>
              <a:path h="3662679">
                <a:moveTo>
                  <a:pt x="0" y="0"/>
                </a:moveTo>
                <a:lnTo>
                  <a:pt x="0" y="3662692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7"/>
          <p:cNvSpPr txBox="1"/>
          <p:nvPr/>
        </p:nvSpPr>
        <p:spPr>
          <a:xfrm>
            <a:off x="5732759" y="1623480"/>
            <a:ext cx="98996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TODO: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Andrej </a:t>
            </a:r>
            <a:r>
              <a:rPr lang="en-US" sz="1050" dirty="0" err="1"/>
              <a:t>Karpathy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33353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CNNs?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Obtained state of the art performance on many problems…</a:t>
            </a:r>
          </a:p>
          <a:p>
            <a:r>
              <a:rPr lang="en-US" dirty="0"/>
              <a:t>Most papers in CVPR 2016 use deep learning</a:t>
            </a:r>
          </a:p>
        </p:txBody>
      </p:sp>
      <p:sp>
        <p:nvSpPr>
          <p:cNvPr id="5" name="object 3"/>
          <p:cNvSpPr/>
          <p:nvPr/>
        </p:nvSpPr>
        <p:spPr>
          <a:xfrm>
            <a:off x="3732175" y="3440847"/>
            <a:ext cx="5345725" cy="33451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3732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i="1" spc="-5" dirty="0" err="1">
                <a:cs typeface="Arial"/>
              </a:rPr>
              <a:t>Razavian</a:t>
            </a:r>
            <a:r>
              <a:rPr lang="en-US" i="1" spc="-5" dirty="0">
                <a:cs typeface="Arial"/>
              </a:rPr>
              <a:t> et al., CVPR</a:t>
            </a:r>
            <a:r>
              <a:rPr lang="en-US" i="1" spc="-20" dirty="0">
                <a:cs typeface="Arial"/>
              </a:rPr>
              <a:t> </a:t>
            </a:r>
            <a:r>
              <a:rPr lang="en-US" i="1" spc="-5" dirty="0">
                <a:cs typeface="Arial"/>
              </a:rPr>
              <a:t>2014 Workshops</a:t>
            </a:r>
            <a:endParaRPr lang="en-US" i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4985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 </a:t>
            </a:r>
          </a:p>
        </p:txBody>
      </p:sp>
      <p:sp>
        <p:nvSpPr>
          <p:cNvPr id="3" name="object 4"/>
          <p:cNvSpPr/>
          <p:nvPr/>
        </p:nvSpPr>
        <p:spPr>
          <a:xfrm>
            <a:off x="1404999" y="1863785"/>
            <a:ext cx="1140220" cy="1258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5"/>
          <p:cNvSpPr/>
          <p:nvPr/>
        </p:nvSpPr>
        <p:spPr>
          <a:xfrm>
            <a:off x="2670995" y="1863788"/>
            <a:ext cx="1258539" cy="1258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6"/>
          <p:cNvSpPr/>
          <p:nvPr/>
        </p:nvSpPr>
        <p:spPr>
          <a:xfrm>
            <a:off x="4049442" y="1863808"/>
            <a:ext cx="1211047" cy="1211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7"/>
          <p:cNvSpPr txBox="1"/>
          <p:nvPr/>
        </p:nvSpPr>
        <p:spPr>
          <a:xfrm>
            <a:off x="345848" y="1055935"/>
            <a:ext cx="4178300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699"/>
              </a:lnSpc>
            </a:pP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Suppose: 3 training examples, 3 classes.  With some W the</a:t>
            </a:r>
            <a:r>
              <a:rPr spc="-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scores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4530820" y="1334080"/>
            <a:ext cx="4191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are: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9"/>
          <p:cNvSpPr txBox="1"/>
          <p:nvPr/>
        </p:nvSpPr>
        <p:spPr>
          <a:xfrm>
            <a:off x="198150" y="3137426"/>
            <a:ext cx="550545" cy="1745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5820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cat  car  frog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10"/>
          <p:cNvSpPr txBox="1"/>
          <p:nvPr/>
        </p:nvSpPr>
        <p:spPr>
          <a:xfrm>
            <a:off x="1648542" y="3318856"/>
            <a:ext cx="6819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algn="ctr"/>
            <a:r>
              <a:rPr sz="3000" b="1" spc="-5" dirty="0">
                <a:solidFill>
                  <a:prstClr val="black"/>
                </a:solidFill>
                <a:latin typeface="Arial"/>
                <a:cs typeface="Arial"/>
              </a:rPr>
              <a:t>3.2</a:t>
            </a:r>
            <a:endParaRPr sz="3000">
              <a:solidFill>
                <a:prstClr val="black"/>
              </a:solidFill>
              <a:latin typeface="Arial"/>
              <a:cs typeface="Arial"/>
            </a:endParaRPr>
          </a:p>
          <a:p>
            <a:pPr marL="25400" algn="ctr">
              <a:spcBef>
                <a:spcPts val="600"/>
              </a:spcBef>
            </a:pPr>
            <a:r>
              <a:rPr sz="3000" spc="-5" dirty="0">
                <a:solidFill>
                  <a:prstClr val="black"/>
                </a:solidFill>
                <a:latin typeface="Arial"/>
                <a:cs typeface="Arial"/>
              </a:rPr>
              <a:t>5.1</a:t>
            </a:r>
            <a:endParaRPr sz="3000">
              <a:solidFill>
                <a:prstClr val="black"/>
              </a:solidFill>
              <a:latin typeface="Arial"/>
              <a:cs typeface="Arial"/>
            </a:endParaRPr>
          </a:p>
          <a:p>
            <a:pPr algn="ctr">
              <a:spcBef>
                <a:spcPts val="600"/>
              </a:spcBef>
            </a:pPr>
            <a:r>
              <a:rPr sz="3000" spc="-5" dirty="0">
                <a:solidFill>
                  <a:prstClr val="black"/>
                </a:solidFill>
                <a:latin typeface="Arial"/>
                <a:cs typeface="Arial"/>
              </a:rPr>
              <a:t>-1.7</a:t>
            </a:r>
            <a:endParaRPr sz="3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1"/>
          <p:cNvSpPr txBox="1"/>
          <p:nvPr/>
        </p:nvSpPr>
        <p:spPr>
          <a:xfrm>
            <a:off x="3172539" y="3318856"/>
            <a:ext cx="5549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000" spc="-5" dirty="0">
                <a:solidFill>
                  <a:prstClr val="black"/>
                </a:solidFill>
                <a:latin typeface="Arial"/>
                <a:cs typeface="Arial"/>
              </a:rPr>
              <a:t>1.3</a:t>
            </a:r>
            <a:endParaRPr sz="30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600"/>
              </a:spcBef>
            </a:pPr>
            <a:r>
              <a:rPr sz="3000" b="1" spc="-5" dirty="0">
                <a:solidFill>
                  <a:prstClr val="black"/>
                </a:solidFill>
                <a:latin typeface="Arial"/>
                <a:cs typeface="Arial"/>
              </a:rPr>
              <a:t>4.9</a:t>
            </a:r>
            <a:endParaRPr sz="30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600"/>
              </a:spcBef>
            </a:pPr>
            <a:r>
              <a:rPr sz="3000" spc="-5" dirty="0">
                <a:solidFill>
                  <a:prstClr val="black"/>
                </a:solidFill>
                <a:latin typeface="Arial"/>
                <a:cs typeface="Arial"/>
              </a:rPr>
              <a:t>2.0</a:t>
            </a:r>
            <a:endParaRPr sz="3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2"/>
          <p:cNvSpPr txBox="1"/>
          <p:nvPr/>
        </p:nvSpPr>
        <p:spPr>
          <a:xfrm>
            <a:off x="4391736" y="3318856"/>
            <a:ext cx="7073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465"/>
            <a:r>
              <a:rPr sz="3000" spc="-5" dirty="0">
                <a:solidFill>
                  <a:prstClr val="black"/>
                </a:solidFill>
                <a:latin typeface="Arial"/>
                <a:cs typeface="Arial"/>
              </a:rPr>
              <a:t>2.2</a:t>
            </a:r>
            <a:endParaRPr sz="3000">
              <a:solidFill>
                <a:prstClr val="black"/>
              </a:solidFill>
              <a:latin typeface="Arial"/>
              <a:cs typeface="Arial"/>
            </a:endParaRPr>
          </a:p>
          <a:p>
            <a:pPr marL="164465">
              <a:spcBef>
                <a:spcPts val="600"/>
              </a:spcBef>
            </a:pPr>
            <a:r>
              <a:rPr sz="3000" spc="-5" dirty="0">
                <a:solidFill>
                  <a:prstClr val="black"/>
                </a:solidFill>
                <a:latin typeface="Arial"/>
                <a:cs typeface="Arial"/>
              </a:rPr>
              <a:t>2.5</a:t>
            </a:r>
            <a:endParaRPr sz="30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600"/>
              </a:spcBef>
            </a:pPr>
            <a:r>
              <a:rPr sz="3000" b="1" spc="-5" dirty="0">
                <a:solidFill>
                  <a:prstClr val="black"/>
                </a:solidFill>
                <a:latin typeface="Arial"/>
                <a:cs typeface="Arial"/>
              </a:rPr>
              <a:t>-3.1</a:t>
            </a:r>
            <a:endParaRPr sz="3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/>
          <p:cNvSpPr/>
          <p:nvPr/>
        </p:nvSpPr>
        <p:spPr>
          <a:xfrm>
            <a:off x="2975794" y="1336775"/>
            <a:ext cx="1449172" cy="306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Andrej </a:t>
            </a:r>
            <a:r>
              <a:rPr lang="en-US" sz="1050" dirty="0" err="1"/>
              <a:t>Karpathy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67638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</a:t>
            </a:r>
            <a:r>
              <a:rPr lang="en-US" dirty="0" smtClean="0"/>
              <a:t>classifier: SVM loss </a:t>
            </a:r>
            <a:endParaRPr lang="en-US" dirty="0"/>
          </a:p>
        </p:txBody>
      </p:sp>
      <p:sp>
        <p:nvSpPr>
          <p:cNvPr id="3" name="object 4"/>
          <p:cNvSpPr/>
          <p:nvPr/>
        </p:nvSpPr>
        <p:spPr>
          <a:xfrm>
            <a:off x="1404999" y="1863785"/>
            <a:ext cx="1140220" cy="1258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5"/>
          <p:cNvSpPr/>
          <p:nvPr/>
        </p:nvSpPr>
        <p:spPr>
          <a:xfrm>
            <a:off x="2670995" y="1863788"/>
            <a:ext cx="1258539" cy="1258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6"/>
          <p:cNvSpPr/>
          <p:nvPr/>
        </p:nvSpPr>
        <p:spPr>
          <a:xfrm>
            <a:off x="4049442" y="1863808"/>
            <a:ext cx="1211047" cy="1211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7"/>
          <p:cNvSpPr txBox="1"/>
          <p:nvPr/>
        </p:nvSpPr>
        <p:spPr>
          <a:xfrm>
            <a:off x="345848" y="1055935"/>
            <a:ext cx="4178300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699"/>
              </a:lnSpc>
            </a:pP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Suppose: 3 training examples, 3 classes.  With some W the</a:t>
            </a:r>
            <a:r>
              <a:rPr spc="-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scores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4530820" y="1334080"/>
            <a:ext cx="4191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are: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9"/>
          <p:cNvSpPr txBox="1"/>
          <p:nvPr/>
        </p:nvSpPr>
        <p:spPr>
          <a:xfrm>
            <a:off x="198150" y="3137426"/>
            <a:ext cx="550545" cy="1745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5820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cat  car  frog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10"/>
          <p:cNvSpPr txBox="1"/>
          <p:nvPr/>
        </p:nvSpPr>
        <p:spPr>
          <a:xfrm>
            <a:off x="1648542" y="3318856"/>
            <a:ext cx="6819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algn="ctr"/>
            <a:r>
              <a:rPr sz="3000" b="1" spc="-5" dirty="0">
                <a:solidFill>
                  <a:prstClr val="black"/>
                </a:solidFill>
                <a:latin typeface="Arial"/>
                <a:cs typeface="Arial"/>
              </a:rPr>
              <a:t>3.2</a:t>
            </a:r>
            <a:endParaRPr sz="3000">
              <a:solidFill>
                <a:prstClr val="black"/>
              </a:solidFill>
              <a:latin typeface="Arial"/>
              <a:cs typeface="Arial"/>
            </a:endParaRPr>
          </a:p>
          <a:p>
            <a:pPr marL="25400" algn="ctr">
              <a:spcBef>
                <a:spcPts val="600"/>
              </a:spcBef>
            </a:pPr>
            <a:r>
              <a:rPr sz="3000" spc="-5" dirty="0">
                <a:solidFill>
                  <a:prstClr val="black"/>
                </a:solidFill>
                <a:latin typeface="Arial"/>
                <a:cs typeface="Arial"/>
              </a:rPr>
              <a:t>5.1</a:t>
            </a:r>
            <a:endParaRPr sz="3000">
              <a:solidFill>
                <a:prstClr val="black"/>
              </a:solidFill>
              <a:latin typeface="Arial"/>
              <a:cs typeface="Arial"/>
            </a:endParaRPr>
          </a:p>
          <a:p>
            <a:pPr algn="ctr">
              <a:spcBef>
                <a:spcPts val="600"/>
              </a:spcBef>
            </a:pPr>
            <a:r>
              <a:rPr sz="3000" spc="-5" dirty="0">
                <a:solidFill>
                  <a:prstClr val="black"/>
                </a:solidFill>
                <a:latin typeface="Arial"/>
                <a:cs typeface="Arial"/>
              </a:rPr>
              <a:t>-1.7</a:t>
            </a:r>
            <a:endParaRPr sz="3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1"/>
          <p:cNvSpPr txBox="1"/>
          <p:nvPr/>
        </p:nvSpPr>
        <p:spPr>
          <a:xfrm>
            <a:off x="3172539" y="3318856"/>
            <a:ext cx="5549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000" spc="-5" dirty="0">
                <a:solidFill>
                  <a:prstClr val="black"/>
                </a:solidFill>
                <a:latin typeface="Arial"/>
                <a:cs typeface="Arial"/>
              </a:rPr>
              <a:t>1.3</a:t>
            </a:r>
            <a:endParaRPr sz="30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600"/>
              </a:spcBef>
            </a:pPr>
            <a:r>
              <a:rPr sz="3000" b="1" spc="-5" dirty="0">
                <a:solidFill>
                  <a:prstClr val="black"/>
                </a:solidFill>
                <a:latin typeface="Arial"/>
                <a:cs typeface="Arial"/>
              </a:rPr>
              <a:t>4.9</a:t>
            </a:r>
            <a:endParaRPr sz="30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600"/>
              </a:spcBef>
            </a:pPr>
            <a:r>
              <a:rPr sz="3000" spc="-5" dirty="0">
                <a:solidFill>
                  <a:prstClr val="black"/>
                </a:solidFill>
                <a:latin typeface="Arial"/>
                <a:cs typeface="Arial"/>
              </a:rPr>
              <a:t>2.0</a:t>
            </a:r>
            <a:endParaRPr sz="3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2"/>
          <p:cNvSpPr txBox="1"/>
          <p:nvPr/>
        </p:nvSpPr>
        <p:spPr>
          <a:xfrm>
            <a:off x="4391736" y="3318856"/>
            <a:ext cx="7073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465"/>
            <a:r>
              <a:rPr sz="3000" spc="-5" dirty="0">
                <a:solidFill>
                  <a:prstClr val="black"/>
                </a:solidFill>
                <a:latin typeface="Arial"/>
                <a:cs typeface="Arial"/>
              </a:rPr>
              <a:t>2.2</a:t>
            </a:r>
            <a:endParaRPr sz="3000">
              <a:solidFill>
                <a:prstClr val="black"/>
              </a:solidFill>
              <a:latin typeface="Arial"/>
              <a:cs typeface="Arial"/>
            </a:endParaRPr>
          </a:p>
          <a:p>
            <a:pPr marL="164465">
              <a:spcBef>
                <a:spcPts val="600"/>
              </a:spcBef>
            </a:pPr>
            <a:r>
              <a:rPr sz="3000" spc="-5" dirty="0">
                <a:solidFill>
                  <a:prstClr val="black"/>
                </a:solidFill>
                <a:latin typeface="Arial"/>
                <a:cs typeface="Arial"/>
              </a:rPr>
              <a:t>2.5</a:t>
            </a:r>
            <a:endParaRPr sz="30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600"/>
              </a:spcBef>
            </a:pPr>
            <a:r>
              <a:rPr sz="3000" b="1" spc="-5" dirty="0">
                <a:solidFill>
                  <a:prstClr val="black"/>
                </a:solidFill>
                <a:latin typeface="Arial"/>
                <a:cs typeface="Arial"/>
              </a:rPr>
              <a:t>-3.1</a:t>
            </a:r>
            <a:endParaRPr sz="3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/>
          <p:cNvSpPr/>
          <p:nvPr/>
        </p:nvSpPr>
        <p:spPr>
          <a:xfrm>
            <a:off x="2975794" y="1336775"/>
            <a:ext cx="1449172" cy="306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4"/>
          <p:cNvSpPr/>
          <p:nvPr/>
        </p:nvSpPr>
        <p:spPr>
          <a:xfrm>
            <a:off x="5679888" y="981274"/>
            <a:ext cx="0" cy="4439920"/>
          </a:xfrm>
          <a:custGeom>
            <a:avLst/>
            <a:gdLst/>
            <a:ahLst/>
            <a:cxnLst/>
            <a:rect l="l" t="t" r="r" b="b"/>
            <a:pathLst>
              <a:path h="4439920">
                <a:moveTo>
                  <a:pt x="0" y="0"/>
                </a:moveTo>
                <a:lnTo>
                  <a:pt x="0" y="443969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5"/>
          <p:cNvSpPr txBox="1"/>
          <p:nvPr/>
        </p:nvSpPr>
        <p:spPr>
          <a:xfrm>
            <a:off x="5976065" y="1108405"/>
            <a:ext cx="2284730" cy="692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Multiclass SVM</a:t>
            </a:r>
            <a:r>
              <a:rPr b="1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loss: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30480">
              <a:spcBef>
                <a:spcPts val="1520"/>
              </a:spcBef>
            </a:pP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Given an</a:t>
            </a:r>
            <a:r>
              <a:rPr sz="1400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example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object 16"/>
          <p:cNvSpPr txBox="1"/>
          <p:nvPr/>
        </p:nvSpPr>
        <p:spPr>
          <a:xfrm>
            <a:off x="5994439" y="1795722"/>
            <a:ext cx="50990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50"/>
              </a:lnSpc>
            </a:pP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where  where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" name="object 17"/>
          <p:cNvSpPr txBox="1"/>
          <p:nvPr/>
        </p:nvSpPr>
        <p:spPr>
          <a:xfrm>
            <a:off x="6823343" y="1785561"/>
            <a:ext cx="1635125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594">
              <a:lnSpc>
                <a:spcPts val="1664"/>
              </a:lnSpc>
            </a:pP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is the image</a:t>
            </a:r>
            <a:r>
              <a:rPr sz="1400" spc="-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1664"/>
              </a:lnSpc>
            </a:pP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is the (integer)</a:t>
            </a:r>
            <a:r>
              <a:rPr sz="14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label,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" name="object 18"/>
          <p:cNvSpPr txBox="1"/>
          <p:nvPr/>
        </p:nvSpPr>
        <p:spPr>
          <a:xfrm>
            <a:off x="5994438" y="2424371"/>
            <a:ext cx="2485390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50"/>
              </a:lnSpc>
            </a:pP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and using the shorthand for the  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scores</a:t>
            </a:r>
            <a:r>
              <a:rPr sz="1400" spc="-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vector: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object 19"/>
          <p:cNvSpPr txBox="1"/>
          <p:nvPr/>
        </p:nvSpPr>
        <p:spPr>
          <a:xfrm>
            <a:off x="5994439" y="3252408"/>
            <a:ext cx="215836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the SVM loss has the</a:t>
            </a:r>
            <a:r>
              <a:rPr sz="14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form: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" name="object 20"/>
          <p:cNvSpPr/>
          <p:nvPr/>
        </p:nvSpPr>
        <p:spPr>
          <a:xfrm>
            <a:off x="7555385" y="1556994"/>
            <a:ext cx="723573" cy="306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1"/>
          <p:cNvSpPr/>
          <p:nvPr/>
        </p:nvSpPr>
        <p:spPr>
          <a:xfrm>
            <a:off x="6547013" y="2000373"/>
            <a:ext cx="240049" cy="306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2"/>
          <p:cNvSpPr/>
          <p:nvPr/>
        </p:nvSpPr>
        <p:spPr>
          <a:xfrm>
            <a:off x="6583387" y="1789424"/>
            <a:ext cx="240049" cy="3067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3"/>
          <p:cNvSpPr/>
          <p:nvPr/>
        </p:nvSpPr>
        <p:spPr>
          <a:xfrm>
            <a:off x="7179785" y="2639546"/>
            <a:ext cx="1099172" cy="229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object 24"/>
          <p:cNvSpPr/>
          <p:nvPr/>
        </p:nvSpPr>
        <p:spPr>
          <a:xfrm>
            <a:off x="5748014" y="3603820"/>
            <a:ext cx="3316043" cy="3554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25"/>
          <p:cNvSpPr/>
          <p:nvPr/>
        </p:nvSpPr>
        <p:spPr>
          <a:xfrm>
            <a:off x="5738488" y="3594294"/>
            <a:ext cx="3335654" cy="374650"/>
          </a:xfrm>
          <a:custGeom>
            <a:avLst/>
            <a:gdLst/>
            <a:ahLst/>
            <a:cxnLst/>
            <a:rect l="l" t="t" r="r" b="b"/>
            <a:pathLst>
              <a:path w="3335654" h="374650">
                <a:moveTo>
                  <a:pt x="0" y="0"/>
                </a:moveTo>
                <a:lnTo>
                  <a:pt x="3335093" y="0"/>
                </a:lnTo>
                <a:lnTo>
                  <a:pt x="3335093" y="374549"/>
                </a:lnTo>
                <a:lnTo>
                  <a:pt x="0" y="3745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Andrej </a:t>
            </a:r>
            <a:r>
              <a:rPr lang="en-US" sz="1050" dirty="0" err="1"/>
              <a:t>Karpathy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22286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</a:t>
            </a:r>
            <a:r>
              <a:rPr lang="en-US" dirty="0"/>
              <a:t>classifier: SVM loss </a:t>
            </a:r>
            <a:endParaRPr lang="en-US" dirty="0"/>
          </a:p>
        </p:txBody>
      </p:sp>
      <p:sp>
        <p:nvSpPr>
          <p:cNvPr id="3" name="object 4"/>
          <p:cNvSpPr txBox="1">
            <a:spLocks/>
          </p:cNvSpPr>
          <p:nvPr/>
        </p:nvSpPr>
        <p:spPr bwMode="auto">
          <a:xfrm>
            <a:off x="345848" y="1055935"/>
            <a:ext cx="4178300" cy="56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2700" marR="5080">
              <a:lnSpc>
                <a:spcPct val="100699"/>
              </a:lnSpc>
            </a:pPr>
            <a:r>
              <a:rPr lang="en-US" sz="1800" kern="0" spc="-5"/>
              <a:t>Suppose: 3 training examples, 3 classes.  With some W the</a:t>
            </a:r>
            <a:r>
              <a:rPr lang="en-US" sz="1800" kern="0" spc="-55"/>
              <a:t> </a:t>
            </a:r>
            <a:r>
              <a:rPr lang="en-US" sz="1800" kern="0"/>
              <a:t>scores</a:t>
            </a:r>
          </a:p>
        </p:txBody>
      </p:sp>
      <p:sp>
        <p:nvSpPr>
          <p:cNvPr id="4" name="object 5"/>
          <p:cNvSpPr txBox="1"/>
          <p:nvPr/>
        </p:nvSpPr>
        <p:spPr>
          <a:xfrm>
            <a:off x="4530820" y="1334080"/>
            <a:ext cx="4191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are: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5976065" y="1108405"/>
            <a:ext cx="2284730" cy="692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Multiclass SVM</a:t>
            </a:r>
            <a:r>
              <a:rPr b="1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loss: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30480">
              <a:spcBef>
                <a:spcPts val="1520"/>
              </a:spcBef>
            </a:pP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Given an</a:t>
            </a:r>
            <a:r>
              <a:rPr sz="1400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example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7"/>
          <p:cNvSpPr txBox="1"/>
          <p:nvPr/>
        </p:nvSpPr>
        <p:spPr>
          <a:xfrm>
            <a:off x="5994439" y="1795722"/>
            <a:ext cx="50990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50"/>
              </a:lnSpc>
            </a:pP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where  where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6823343" y="1785561"/>
            <a:ext cx="1635125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594">
              <a:lnSpc>
                <a:spcPts val="1664"/>
              </a:lnSpc>
            </a:pP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is the image</a:t>
            </a:r>
            <a:r>
              <a:rPr sz="1400" spc="-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1664"/>
              </a:lnSpc>
            </a:pP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is the (integer)</a:t>
            </a:r>
            <a:r>
              <a:rPr sz="14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label,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9"/>
          <p:cNvSpPr txBox="1"/>
          <p:nvPr/>
        </p:nvSpPr>
        <p:spPr>
          <a:xfrm>
            <a:off x="5994438" y="2424370"/>
            <a:ext cx="2485390" cy="10823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50"/>
              </a:lnSpc>
            </a:pP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and using the shorthand for the  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scores</a:t>
            </a:r>
            <a:r>
              <a:rPr sz="1400" spc="-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vector: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/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the SVM loss has the</a:t>
            </a:r>
            <a:r>
              <a:rPr sz="14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form: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10"/>
          <p:cNvSpPr txBox="1"/>
          <p:nvPr/>
        </p:nvSpPr>
        <p:spPr>
          <a:xfrm>
            <a:off x="5885310" y="4033098"/>
            <a:ext cx="2868930" cy="1390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>
                <a:solidFill>
                  <a:srgbClr val="0000FF"/>
                </a:solidFill>
                <a:latin typeface="Arial"/>
                <a:cs typeface="Arial"/>
              </a:rPr>
              <a:t>= max(0, 5.1 </a:t>
            </a:r>
            <a:r>
              <a:rPr dirty="0">
                <a:solidFill>
                  <a:srgbClr val="0000FF"/>
                </a:solidFill>
                <a:latin typeface="Arial"/>
                <a:cs typeface="Arial"/>
              </a:rPr>
              <a:t>- </a:t>
            </a:r>
            <a:r>
              <a:rPr spc="-5" dirty="0">
                <a:solidFill>
                  <a:srgbClr val="0000FF"/>
                </a:solidFill>
                <a:latin typeface="Arial"/>
                <a:cs typeface="Arial"/>
              </a:rPr>
              <a:t>3.2 +</a:t>
            </a:r>
            <a:r>
              <a:rPr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00FF"/>
                </a:solidFill>
                <a:latin typeface="Arial"/>
                <a:cs typeface="Arial"/>
              </a:rPr>
              <a:t>1)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202565">
              <a:spcBef>
                <a:spcPts val="15"/>
              </a:spcBef>
            </a:pPr>
            <a:r>
              <a:rPr spc="-5" dirty="0">
                <a:solidFill>
                  <a:srgbClr val="0000FF"/>
                </a:solidFill>
                <a:latin typeface="Arial"/>
                <a:cs typeface="Arial"/>
              </a:rPr>
              <a:t>+max(0, -1.7 </a:t>
            </a:r>
            <a:r>
              <a:rPr dirty="0">
                <a:solidFill>
                  <a:srgbClr val="0000FF"/>
                </a:solidFill>
                <a:latin typeface="Arial"/>
                <a:cs typeface="Arial"/>
              </a:rPr>
              <a:t>- </a:t>
            </a:r>
            <a:r>
              <a:rPr spc="-5" dirty="0">
                <a:solidFill>
                  <a:srgbClr val="0000FF"/>
                </a:solidFill>
                <a:latin typeface="Arial"/>
                <a:cs typeface="Arial"/>
              </a:rPr>
              <a:t>3.2 +</a:t>
            </a:r>
            <a:r>
              <a:rPr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00FF"/>
                </a:solidFill>
                <a:latin typeface="Arial"/>
                <a:cs typeface="Arial"/>
              </a:rPr>
              <a:t>1)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15"/>
              </a:spcBef>
            </a:pPr>
            <a:r>
              <a:rPr spc="-5" dirty="0">
                <a:solidFill>
                  <a:srgbClr val="0000FF"/>
                </a:solidFill>
                <a:latin typeface="Arial"/>
                <a:cs typeface="Arial"/>
              </a:rPr>
              <a:t>= max(0, 2.9) + max(0, -3.9)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15"/>
              </a:spcBef>
            </a:pPr>
            <a:r>
              <a:rPr spc="-5" dirty="0">
                <a:solidFill>
                  <a:srgbClr val="0000FF"/>
                </a:solidFill>
                <a:latin typeface="Arial"/>
                <a:cs typeface="Arial"/>
              </a:rPr>
              <a:t>= 2.9 +</a:t>
            </a:r>
            <a:r>
              <a:rPr spc="-8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00FF"/>
                </a:solidFill>
                <a:latin typeface="Arial"/>
                <a:cs typeface="Arial"/>
              </a:rPr>
              <a:t>0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15"/>
              </a:spcBef>
            </a:pPr>
            <a:r>
              <a:rPr spc="-5" dirty="0">
                <a:solidFill>
                  <a:srgbClr val="0000FF"/>
                </a:solidFill>
                <a:latin typeface="Arial"/>
                <a:cs typeface="Arial"/>
              </a:rPr>
              <a:t>=</a:t>
            </a:r>
            <a:r>
              <a:rPr spc="-9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00FF"/>
                </a:solidFill>
                <a:latin typeface="Arial"/>
                <a:cs typeface="Arial"/>
              </a:rPr>
              <a:t>2.9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graphicFrame>
        <p:nvGraphicFramePr>
          <p:cNvPr id="10" name="object 11"/>
          <p:cNvGraphicFramePr>
            <a:graphicFrameLocks noGrp="1"/>
          </p:cNvGraphicFramePr>
          <p:nvPr/>
        </p:nvGraphicFramePr>
        <p:xfrm>
          <a:off x="98375" y="3248295"/>
          <a:ext cx="5393988" cy="2130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72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58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708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673196"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cat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112395" marR="712470">
                        <a:lnSpc>
                          <a:spcPct val="157900"/>
                        </a:lnSpc>
                        <a:spcBef>
                          <a:spcPts val="1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car 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frog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9049">
                      <a:solidFill>
                        <a:srgbClr val="0000FF"/>
                      </a:solidFill>
                      <a:prstDash val="solid"/>
                    </a:lnR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93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3000" b="1" spc="-5" dirty="0">
                          <a:latin typeface="Arial"/>
                          <a:cs typeface="Arial"/>
                        </a:rPr>
                        <a:t>3.2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R="7493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5.1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R="10160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-1.7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R w="19049">
                      <a:solidFill>
                        <a:srgbClr val="0000FF"/>
                      </a:solidFill>
                      <a:prstDash val="solid"/>
                    </a:lnR>
                    <a:lnT w="19049">
                      <a:solidFill>
                        <a:srgbClr val="0000FF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3720">
                        <a:lnSpc>
                          <a:spcPct val="100000"/>
                        </a:lnSpc>
                        <a:spcBef>
                          <a:spcPts val="480"/>
                        </a:spcBef>
                        <a:tabLst>
                          <a:tab pos="1925320" algn="l"/>
                        </a:tabLst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1.3	2.2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553720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1925320" algn="l"/>
                        </a:tabLst>
                      </a:pPr>
                      <a:r>
                        <a:rPr sz="3000" b="1" spc="-5" dirty="0">
                          <a:latin typeface="Arial"/>
                          <a:cs typeface="Arial"/>
                        </a:rPr>
                        <a:t>4.9	</a:t>
                      </a:r>
                      <a:r>
                        <a:rPr sz="3000" spc="-5" dirty="0">
                          <a:latin typeface="Arial"/>
                          <a:cs typeface="Arial"/>
                        </a:rPr>
                        <a:t>2.5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553720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1772920" algn="l"/>
                        </a:tabLst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2.0	</a:t>
                      </a:r>
                      <a:r>
                        <a:rPr sz="3000" b="1" spc="-5" dirty="0">
                          <a:latin typeface="Arial"/>
                          <a:cs typeface="Arial"/>
                        </a:rPr>
                        <a:t>-3.1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359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400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Losses: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9049">
                      <a:solidFill>
                        <a:srgbClr val="0000FF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16230">
                        <a:lnSpc>
                          <a:spcPts val="3260"/>
                        </a:lnSpc>
                      </a:pPr>
                      <a:r>
                        <a:rPr sz="3000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2.9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R w="19049">
                      <a:solidFill>
                        <a:srgbClr val="0000FF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19049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T w="9524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object 12"/>
          <p:cNvSpPr/>
          <p:nvPr/>
        </p:nvSpPr>
        <p:spPr>
          <a:xfrm>
            <a:off x="1404999" y="1863785"/>
            <a:ext cx="1140220" cy="1258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3"/>
          <p:cNvSpPr/>
          <p:nvPr/>
        </p:nvSpPr>
        <p:spPr>
          <a:xfrm>
            <a:off x="2670995" y="1863788"/>
            <a:ext cx="1258539" cy="1258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4"/>
          <p:cNvSpPr/>
          <p:nvPr/>
        </p:nvSpPr>
        <p:spPr>
          <a:xfrm>
            <a:off x="4049442" y="1863808"/>
            <a:ext cx="1211047" cy="1211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5"/>
          <p:cNvSpPr/>
          <p:nvPr/>
        </p:nvSpPr>
        <p:spPr>
          <a:xfrm>
            <a:off x="2975794" y="1336775"/>
            <a:ext cx="1449172" cy="306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6"/>
          <p:cNvSpPr/>
          <p:nvPr/>
        </p:nvSpPr>
        <p:spPr>
          <a:xfrm>
            <a:off x="5679888" y="981274"/>
            <a:ext cx="0" cy="4439920"/>
          </a:xfrm>
          <a:custGeom>
            <a:avLst/>
            <a:gdLst/>
            <a:ahLst/>
            <a:cxnLst/>
            <a:rect l="l" t="t" r="r" b="b"/>
            <a:pathLst>
              <a:path h="4439920">
                <a:moveTo>
                  <a:pt x="0" y="0"/>
                </a:moveTo>
                <a:lnTo>
                  <a:pt x="0" y="443969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7"/>
          <p:cNvSpPr/>
          <p:nvPr/>
        </p:nvSpPr>
        <p:spPr>
          <a:xfrm>
            <a:off x="7555385" y="1556994"/>
            <a:ext cx="723573" cy="306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8"/>
          <p:cNvSpPr/>
          <p:nvPr/>
        </p:nvSpPr>
        <p:spPr>
          <a:xfrm>
            <a:off x="6547013" y="2000373"/>
            <a:ext cx="240049" cy="306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9"/>
          <p:cNvSpPr/>
          <p:nvPr/>
        </p:nvSpPr>
        <p:spPr>
          <a:xfrm>
            <a:off x="6583387" y="1789424"/>
            <a:ext cx="240049" cy="3067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20"/>
          <p:cNvSpPr/>
          <p:nvPr/>
        </p:nvSpPr>
        <p:spPr>
          <a:xfrm>
            <a:off x="7179785" y="2639546"/>
            <a:ext cx="1099172" cy="229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1"/>
          <p:cNvSpPr/>
          <p:nvPr/>
        </p:nvSpPr>
        <p:spPr>
          <a:xfrm>
            <a:off x="5748014" y="3603820"/>
            <a:ext cx="3316043" cy="3554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2"/>
          <p:cNvSpPr/>
          <p:nvPr/>
        </p:nvSpPr>
        <p:spPr>
          <a:xfrm>
            <a:off x="5738488" y="3594294"/>
            <a:ext cx="3335654" cy="374650"/>
          </a:xfrm>
          <a:custGeom>
            <a:avLst/>
            <a:gdLst/>
            <a:ahLst/>
            <a:cxnLst/>
            <a:rect l="l" t="t" r="r" b="b"/>
            <a:pathLst>
              <a:path w="3335654" h="374650">
                <a:moveTo>
                  <a:pt x="0" y="0"/>
                </a:moveTo>
                <a:lnTo>
                  <a:pt x="3335093" y="0"/>
                </a:lnTo>
                <a:lnTo>
                  <a:pt x="3335093" y="374549"/>
                </a:lnTo>
                <a:lnTo>
                  <a:pt x="0" y="3745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Andrej </a:t>
            </a:r>
            <a:r>
              <a:rPr lang="en-US" sz="1050" dirty="0" err="1"/>
              <a:t>Karpathy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71416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</a:t>
            </a:r>
            <a:r>
              <a:rPr lang="en-US" dirty="0" smtClean="0"/>
              <a:t>classifier</a:t>
            </a:r>
            <a:r>
              <a:rPr lang="en-US" dirty="0" smtClean="0"/>
              <a:t>: </a:t>
            </a:r>
            <a:r>
              <a:rPr lang="en-US" dirty="0"/>
              <a:t>SVM loss </a:t>
            </a:r>
            <a:endParaRPr lang="en-US" dirty="0"/>
          </a:p>
        </p:txBody>
      </p:sp>
      <p:sp>
        <p:nvSpPr>
          <p:cNvPr id="3" name="object 4"/>
          <p:cNvSpPr txBox="1">
            <a:spLocks/>
          </p:cNvSpPr>
          <p:nvPr/>
        </p:nvSpPr>
        <p:spPr bwMode="auto">
          <a:xfrm>
            <a:off x="345848" y="1055935"/>
            <a:ext cx="4178300" cy="56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2700" marR="5080">
              <a:lnSpc>
                <a:spcPct val="100699"/>
              </a:lnSpc>
            </a:pPr>
            <a:r>
              <a:rPr lang="en-US" sz="1800" kern="0" spc="-5"/>
              <a:t>Suppose: 3 training examples, 3 classes.  With some W the</a:t>
            </a:r>
            <a:r>
              <a:rPr lang="en-US" sz="1800" kern="0" spc="-55"/>
              <a:t> </a:t>
            </a:r>
            <a:r>
              <a:rPr lang="en-US" sz="1800" kern="0"/>
              <a:t>scores</a:t>
            </a:r>
          </a:p>
        </p:txBody>
      </p:sp>
      <p:sp>
        <p:nvSpPr>
          <p:cNvPr id="4" name="object 5"/>
          <p:cNvSpPr txBox="1"/>
          <p:nvPr/>
        </p:nvSpPr>
        <p:spPr>
          <a:xfrm>
            <a:off x="4530820" y="1334080"/>
            <a:ext cx="4191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are: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5976065" y="1108405"/>
            <a:ext cx="2284730" cy="692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Multiclass SVM</a:t>
            </a:r>
            <a:r>
              <a:rPr b="1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loss: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30480">
              <a:spcBef>
                <a:spcPts val="1520"/>
              </a:spcBef>
            </a:pP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Given an</a:t>
            </a:r>
            <a:r>
              <a:rPr sz="1400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example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7"/>
          <p:cNvSpPr txBox="1"/>
          <p:nvPr/>
        </p:nvSpPr>
        <p:spPr>
          <a:xfrm>
            <a:off x="5994439" y="1795722"/>
            <a:ext cx="50990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50"/>
              </a:lnSpc>
            </a:pP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where  where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6823343" y="1785561"/>
            <a:ext cx="1635125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594">
              <a:lnSpc>
                <a:spcPts val="1664"/>
              </a:lnSpc>
            </a:pP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is the image</a:t>
            </a:r>
            <a:r>
              <a:rPr sz="1400" spc="-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1664"/>
              </a:lnSpc>
            </a:pP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is the (integer)</a:t>
            </a:r>
            <a:r>
              <a:rPr sz="14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label,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9"/>
          <p:cNvSpPr txBox="1"/>
          <p:nvPr/>
        </p:nvSpPr>
        <p:spPr>
          <a:xfrm>
            <a:off x="5994438" y="2424370"/>
            <a:ext cx="2485390" cy="10823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50"/>
              </a:lnSpc>
            </a:pP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and using the shorthand for the  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scores</a:t>
            </a:r>
            <a:r>
              <a:rPr sz="1400" spc="-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vector: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/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the SVM loss has the</a:t>
            </a:r>
            <a:r>
              <a:rPr sz="14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form: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10"/>
          <p:cNvSpPr txBox="1"/>
          <p:nvPr/>
        </p:nvSpPr>
        <p:spPr>
          <a:xfrm>
            <a:off x="5885310" y="4033098"/>
            <a:ext cx="2945130" cy="1390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>
                <a:solidFill>
                  <a:srgbClr val="0000FF"/>
                </a:solidFill>
                <a:latin typeface="Arial"/>
                <a:cs typeface="Arial"/>
              </a:rPr>
              <a:t>= max(0, 1.3 </a:t>
            </a:r>
            <a:r>
              <a:rPr dirty="0">
                <a:solidFill>
                  <a:srgbClr val="0000FF"/>
                </a:solidFill>
                <a:latin typeface="Arial"/>
                <a:cs typeface="Arial"/>
              </a:rPr>
              <a:t>- </a:t>
            </a:r>
            <a:r>
              <a:rPr spc="-5" dirty="0">
                <a:solidFill>
                  <a:srgbClr val="0000FF"/>
                </a:solidFill>
                <a:latin typeface="Arial"/>
                <a:cs typeface="Arial"/>
              </a:rPr>
              <a:t>4.9 +</a:t>
            </a:r>
            <a:r>
              <a:rPr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00FF"/>
                </a:solidFill>
                <a:latin typeface="Arial"/>
                <a:cs typeface="Arial"/>
              </a:rPr>
              <a:t>1)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202565">
              <a:spcBef>
                <a:spcPts val="15"/>
              </a:spcBef>
            </a:pPr>
            <a:r>
              <a:rPr spc="-5" dirty="0">
                <a:solidFill>
                  <a:srgbClr val="0000FF"/>
                </a:solidFill>
                <a:latin typeface="Arial"/>
                <a:cs typeface="Arial"/>
              </a:rPr>
              <a:t>+max(0, 2.0 </a:t>
            </a:r>
            <a:r>
              <a:rPr dirty="0">
                <a:solidFill>
                  <a:srgbClr val="0000FF"/>
                </a:solidFill>
                <a:latin typeface="Arial"/>
                <a:cs typeface="Arial"/>
              </a:rPr>
              <a:t>- </a:t>
            </a:r>
            <a:r>
              <a:rPr spc="-5" dirty="0">
                <a:solidFill>
                  <a:srgbClr val="0000FF"/>
                </a:solidFill>
                <a:latin typeface="Arial"/>
                <a:cs typeface="Arial"/>
              </a:rPr>
              <a:t>4.9 +</a:t>
            </a:r>
            <a:r>
              <a:rPr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00FF"/>
                </a:solidFill>
                <a:latin typeface="Arial"/>
                <a:cs typeface="Arial"/>
              </a:rPr>
              <a:t>1)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15"/>
              </a:spcBef>
            </a:pPr>
            <a:r>
              <a:rPr spc="-5" dirty="0">
                <a:solidFill>
                  <a:srgbClr val="0000FF"/>
                </a:solidFill>
                <a:latin typeface="Arial"/>
                <a:cs typeface="Arial"/>
              </a:rPr>
              <a:t>= max(0, -2.6) + max(0,</a:t>
            </a:r>
            <a:r>
              <a:rPr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00FF"/>
                </a:solidFill>
                <a:latin typeface="Arial"/>
                <a:cs typeface="Arial"/>
              </a:rPr>
              <a:t>-1.9)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15"/>
              </a:spcBef>
            </a:pPr>
            <a:r>
              <a:rPr spc="-5" dirty="0">
                <a:solidFill>
                  <a:srgbClr val="0000FF"/>
                </a:solidFill>
                <a:latin typeface="Arial"/>
                <a:cs typeface="Arial"/>
              </a:rPr>
              <a:t>= 0 +</a:t>
            </a:r>
            <a:r>
              <a:rPr spc="-9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00FF"/>
                </a:solidFill>
                <a:latin typeface="Arial"/>
                <a:cs typeface="Arial"/>
              </a:rPr>
              <a:t>0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15"/>
              </a:spcBef>
            </a:pPr>
            <a:r>
              <a:rPr spc="-5" dirty="0">
                <a:solidFill>
                  <a:srgbClr val="0000FF"/>
                </a:solidFill>
                <a:latin typeface="Arial"/>
                <a:cs typeface="Arial"/>
              </a:rPr>
              <a:t>=</a:t>
            </a:r>
            <a:r>
              <a:rPr spc="-1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00FF"/>
                </a:solidFill>
                <a:latin typeface="Arial"/>
                <a:cs typeface="Arial"/>
              </a:rPr>
              <a:t>0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graphicFrame>
        <p:nvGraphicFramePr>
          <p:cNvPr id="10" name="object 11"/>
          <p:cNvGraphicFramePr>
            <a:graphicFrameLocks noGrp="1"/>
          </p:cNvGraphicFramePr>
          <p:nvPr/>
        </p:nvGraphicFramePr>
        <p:xfrm>
          <a:off x="98375" y="3248295"/>
          <a:ext cx="5393987" cy="2130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88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58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992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673196"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125"/>
                        </a:spcBef>
                        <a:tabLst>
                          <a:tab pos="2167890" algn="r"/>
                        </a:tabLst>
                      </a:pPr>
                      <a:r>
                        <a:rPr sz="3600" spc="-7" baseline="8101" dirty="0">
                          <a:latin typeface="Arial"/>
                          <a:cs typeface="Arial"/>
                        </a:rPr>
                        <a:t>cat</a:t>
                      </a:r>
                      <a:r>
                        <a:rPr sz="30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3000" b="1" spc="-5" dirty="0">
                          <a:latin typeface="Arial"/>
                          <a:cs typeface="Arial"/>
                        </a:rPr>
                        <a:t>3.2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112395">
                        <a:lnSpc>
                          <a:spcPct val="100000"/>
                        </a:lnSpc>
                        <a:spcBef>
                          <a:spcPts val="960"/>
                        </a:spcBef>
                        <a:tabLst>
                          <a:tab pos="2167890" algn="r"/>
                        </a:tabLst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car</a:t>
                      </a:r>
                      <a:r>
                        <a:rPr sz="30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3000" spc="-5" dirty="0">
                          <a:latin typeface="Arial"/>
                          <a:cs typeface="Arial"/>
                        </a:rPr>
                        <a:t>5.1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112395">
                        <a:lnSpc>
                          <a:spcPct val="100000"/>
                        </a:lnSpc>
                        <a:spcBef>
                          <a:spcPts val="590"/>
                        </a:spcBef>
                        <a:tabLst>
                          <a:tab pos="1562735" algn="l"/>
                        </a:tabLst>
                      </a:pPr>
                      <a:r>
                        <a:rPr sz="3600" spc="-7" baseline="-8101" dirty="0">
                          <a:latin typeface="Arial"/>
                          <a:cs typeface="Arial"/>
                        </a:rPr>
                        <a:t>frog	</a:t>
                      </a:r>
                      <a:r>
                        <a:rPr sz="3000" spc="-5" dirty="0">
                          <a:latin typeface="Arial"/>
                          <a:cs typeface="Arial"/>
                        </a:rPr>
                        <a:t>-1.7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9049">
                      <a:solidFill>
                        <a:srgbClr val="0000FF"/>
                      </a:solidFill>
                      <a:prstDash val="solid"/>
                    </a:lnR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845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1.3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33845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b="1" spc="-5" dirty="0">
                          <a:latin typeface="Arial"/>
                          <a:cs typeface="Arial"/>
                        </a:rPr>
                        <a:t>4.9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33845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2.0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R w="19049">
                      <a:solidFill>
                        <a:srgbClr val="0000FF"/>
                      </a:solidFill>
                      <a:prstDash val="solid"/>
                    </a:lnR>
                    <a:lnT w="19049">
                      <a:solidFill>
                        <a:srgbClr val="0000FF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372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2.2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55372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2.5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40132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b="1" spc="-5" dirty="0">
                          <a:latin typeface="Arial"/>
                          <a:cs typeface="Arial"/>
                        </a:rPr>
                        <a:t>-3.1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3599">
                <a:tc>
                  <a:txBody>
                    <a:bodyPr/>
                    <a:lstStyle/>
                    <a:p>
                      <a:pPr marL="85090">
                        <a:lnSpc>
                          <a:spcPts val="3340"/>
                        </a:lnSpc>
                        <a:tabLst>
                          <a:tab pos="1692910" algn="l"/>
                        </a:tabLst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Losses:	</a:t>
                      </a:r>
                      <a:r>
                        <a:rPr sz="4500" spc="-7" baseline="1851" dirty="0">
                          <a:latin typeface="Arial"/>
                          <a:cs typeface="Arial"/>
                        </a:rPr>
                        <a:t>2.9</a:t>
                      </a:r>
                      <a:endParaRPr sz="4500" baseline="1851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9049">
                      <a:solidFill>
                        <a:srgbClr val="0000FF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3260"/>
                        </a:lnSpc>
                      </a:pPr>
                      <a:r>
                        <a:rPr sz="300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R w="19049">
                      <a:solidFill>
                        <a:srgbClr val="0000FF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19049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T w="9524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object 12"/>
          <p:cNvSpPr/>
          <p:nvPr/>
        </p:nvSpPr>
        <p:spPr>
          <a:xfrm>
            <a:off x="1404999" y="1863785"/>
            <a:ext cx="1140220" cy="1258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3"/>
          <p:cNvSpPr/>
          <p:nvPr/>
        </p:nvSpPr>
        <p:spPr>
          <a:xfrm>
            <a:off x="2670995" y="1863788"/>
            <a:ext cx="1258539" cy="1258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4"/>
          <p:cNvSpPr/>
          <p:nvPr/>
        </p:nvSpPr>
        <p:spPr>
          <a:xfrm>
            <a:off x="4049442" y="1863808"/>
            <a:ext cx="1211047" cy="1211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5"/>
          <p:cNvSpPr/>
          <p:nvPr/>
        </p:nvSpPr>
        <p:spPr>
          <a:xfrm>
            <a:off x="2975794" y="1336775"/>
            <a:ext cx="1449172" cy="306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6"/>
          <p:cNvSpPr/>
          <p:nvPr/>
        </p:nvSpPr>
        <p:spPr>
          <a:xfrm>
            <a:off x="5679888" y="981274"/>
            <a:ext cx="0" cy="4439920"/>
          </a:xfrm>
          <a:custGeom>
            <a:avLst/>
            <a:gdLst/>
            <a:ahLst/>
            <a:cxnLst/>
            <a:rect l="l" t="t" r="r" b="b"/>
            <a:pathLst>
              <a:path h="4439920">
                <a:moveTo>
                  <a:pt x="0" y="0"/>
                </a:moveTo>
                <a:lnTo>
                  <a:pt x="0" y="443969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7"/>
          <p:cNvSpPr/>
          <p:nvPr/>
        </p:nvSpPr>
        <p:spPr>
          <a:xfrm>
            <a:off x="7555385" y="1556994"/>
            <a:ext cx="723573" cy="306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8"/>
          <p:cNvSpPr/>
          <p:nvPr/>
        </p:nvSpPr>
        <p:spPr>
          <a:xfrm>
            <a:off x="6547013" y="2000373"/>
            <a:ext cx="240049" cy="306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9"/>
          <p:cNvSpPr/>
          <p:nvPr/>
        </p:nvSpPr>
        <p:spPr>
          <a:xfrm>
            <a:off x="6583387" y="1789424"/>
            <a:ext cx="240049" cy="3067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20"/>
          <p:cNvSpPr/>
          <p:nvPr/>
        </p:nvSpPr>
        <p:spPr>
          <a:xfrm>
            <a:off x="7179785" y="2639546"/>
            <a:ext cx="1099172" cy="229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1"/>
          <p:cNvSpPr/>
          <p:nvPr/>
        </p:nvSpPr>
        <p:spPr>
          <a:xfrm>
            <a:off x="5748014" y="3603820"/>
            <a:ext cx="3316043" cy="3554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2"/>
          <p:cNvSpPr/>
          <p:nvPr/>
        </p:nvSpPr>
        <p:spPr>
          <a:xfrm>
            <a:off x="5738488" y="3594294"/>
            <a:ext cx="3335654" cy="374650"/>
          </a:xfrm>
          <a:custGeom>
            <a:avLst/>
            <a:gdLst/>
            <a:ahLst/>
            <a:cxnLst/>
            <a:rect l="l" t="t" r="r" b="b"/>
            <a:pathLst>
              <a:path w="3335654" h="374650">
                <a:moveTo>
                  <a:pt x="0" y="0"/>
                </a:moveTo>
                <a:lnTo>
                  <a:pt x="3335093" y="0"/>
                </a:lnTo>
                <a:lnTo>
                  <a:pt x="3335093" y="374549"/>
                </a:lnTo>
                <a:lnTo>
                  <a:pt x="0" y="3745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Andrej </a:t>
            </a:r>
            <a:r>
              <a:rPr lang="en-US" sz="1050" dirty="0" err="1"/>
              <a:t>Karpathy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10262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</a:t>
            </a:r>
            <a:r>
              <a:rPr lang="en-US" dirty="0" smtClean="0"/>
              <a:t>classifier: </a:t>
            </a:r>
            <a:r>
              <a:rPr lang="en-US" dirty="0"/>
              <a:t>SVM loss </a:t>
            </a:r>
            <a:endParaRPr lang="en-US" dirty="0"/>
          </a:p>
        </p:txBody>
      </p:sp>
      <p:sp>
        <p:nvSpPr>
          <p:cNvPr id="3" name="object 4"/>
          <p:cNvSpPr txBox="1">
            <a:spLocks/>
          </p:cNvSpPr>
          <p:nvPr/>
        </p:nvSpPr>
        <p:spPr bwMode="auto">
          <a:xfrm>
            <a:off x="345848" y="1055935"/>
            <a:ext cx="4178300" cy="56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2700" marR="5080">
              <a:lnSpc>
                <a:spcPct val="100699"/>
              </a:lnSpc>
            </a:pPr>
            <a:r>
              <a:rPr lang="en-US" sz="1800" kern="0" spc="-5"/>
              <a:t>Suppose: 3 training examples, 3 classes.  With some W the</a:t>
            </a:r>
            <a:r>
              <a:rPr lang="en-US" sz="1800" kern="0" spc="-55"/>
              <a:t> </a:t>
            </a:r>
            <a:r>
              <a:rPr lang="en-US" sz="1800" kern="0"/>
              <a:t>scores</a:t>
            </a:r>
          </a:p>
        </p:txBody>
      </p:sp>
      <p:sp>
        <p:nvSpPr>
          <p:cNvPr id="4" name="object 5"/>
          <p:cNvSpPr txBox="1"/>
          <p:nvPr/>
        </p:nvSpPr>
        <p:spPr>
          <a:xfrm>
            <a:off x="4530820" y="1334080"/>
            <a:ext cx="4191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are: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5976065" y="1108405"/>
            <a:ext cx="2284730" cy="692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Multiclass SVM</a:t>
            </a:r>
            <a:r>
              <a:rPr b="1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loss: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30480">
              <a:spcBef>
                <a:spcPts val="1520"/>
              </a:spcBef>
            </a:pP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Given an</a:t>
            </a:r>
            <a:r>
              <a:rPr sz="1400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example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7"/>
          <p:cNvSpPr txBox="1"/>
          <p:nvPr/>
        </p:nvSpPr>
        <p:spPr>
          <a:xfrm>
            <a:off x="5994439" y="1795722"/>
            <a:ext cx="50990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50"/>
              </a:lnSpc>
            </a:pP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where  where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6823343" y="1785561"/>
            <a:ext cx="1635125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594">
              <a:lnSpc>
                <a:spcPts val="1664"/>
              </a:lnSpc>
            </a:pP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is the image</a:t>
            </a:r>
            <a:r>
              <a:rPr sz="1400" spc="-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1664"/>
              </a:lnSpc>
            </a:pP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is the (integer)</a:t>
            </a:r>
            <a:r>
              <a:rPr sz="14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label,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9"/>
          <p:cNvSpPr txBox="1"/>
          <p:nvPr/>
        </p:nvSpPr>
        <p:spPr>
          <a:xfrm>
            <a:off x="5994438" y="2424370"/>
            <a:ext cx="2485390" cy="10823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50"/>
              </a:lnSpc>
            </a:pP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and using the shorthand for the  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scores</a:t>
            </a:r>
            <a:r>
              <a:rPr sz="1400" spc="-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vector: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/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the SVM loss has the</a:t>
            </a:r>
            <a:r>
              <a:rPr sz="14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form: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10"/>
          <p:cNvSpPr txBox="1"/>
          <p:nvPr/>
        </p:nvSpPr>
        <p:spPr>
          <a:xfrm>
            <a:off x="5885310" y="4033098"/>
            <a:ext cx="2792730" cy="1390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>
                <a:solidFill>
                  <a:srgbClr val="0000FF"/>
                </a:solidFill>
                <a:latin typeface="Arial"/>
                <a:cs typeface="Arial"/>
              </a:rPr>
              <a:t>= max(0, 2.2 </a:t>
            </a:r>
            <a:r>
              <a:rPr dirty="0">
                <a:solidFill>
                  <a:srgbClr val="0000FF"/>
                </a:solidFill>
                <a:latin typeface="Arial"/>
                <a:cs typeface="Arial"/>
              </a:rPr>
              <a:t>- </a:t>
            </a:r>
            <a:r>
              <a:rPr spc="-5" dirty="0">
                <a:solidFill>
                  <a:srgbClr val="0000FF"/>
                </a:solidFill>
                <a:latin typeface="Arial"/>
                <a:cs typeface="Arial"/>
              </a:rPr>
              <a:t>(-3.1) +</a:t>
            </a:r>
            <a:r>
              <a:rPr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00FF"/>
                </a:solidFill>
                <a:latin typeface="Arial"/>
                <a:cs typeface="Arial"/>
              </a:rPr>
              <a:t>1)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36830" algn="ctr">
              <a:spcBef>
                <a:spcPts val="15"/>
              </a:spcBef>
            </a:pPr>
            <a:r>
              <a:rPr spc="-5" dirty="0">
                <a:solidFill>
                  <a:srgbClr val="0000FF"/>
                </a:solidFill>
                <a:latin typeface="Arial"/>
                <a:cs typeface="Arial"/>
              </a:rPr>
              <a:t>+max(0, 2.5 </a:t>
            </a:r>
            <a:r>
              <a:rPr dirty="0">
                <a:solidFill>
                  <a:srgbClr val="0000FF"/>
                </a:solidFill>
                <a:latin typeface="Arial"/>
                <a:cs typeface="Arial"/>
              </a:rPr>
              <a:t>- </a:t>
            </a:r>
            <a:r>
              <a:rPr spc="-5" dirty="0">
                <a:solidFill>
                  <a:srgbClr val="0000FF"/>
                </a:solidFill>
                <a:latin typeface="Arial"/>
                <a:cs typeface="Arial"/>
              </a:rPr>
              <a:t>(-3.1) +</a:t>
            </a:r>
            <a:r>
              <a:rPr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00FF"/>
                </a:solidFill>
                <a:latin typeface="Arial"/>
                <a:cs typeface="Arial"/>
              </a:rPr>
              <a:t>1)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15"/>
              </a:spcBef>
            </a:pPr>
            <a:r>
              <a:rPr spc="-5" dirty="0">
                <a:solidFill>
                  <a:srgbClr val="0000FF"/>
                </a:solidFill>
                <a:latin typeface="Arial"/>
                <a:cs typeface="Arial"/>
              </a:rPr>
              <a:t>= max(0, 5.3) + max(0,</a:t>
            </a:r>
            <a:r>
              <a:rPr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00FF"/>
                </a:solidFill>
                <a:latin typeface="Arial"/>
                <a:cs typeface="Arial"/>
              </a:rPr>
              <a:t>5.6)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15"/>
              </a:spcBef>
            </a:pPr>
            <a:r>
              <a:rPr spc="-5" dirty="0">
                <a:solidFill>
                  <a:srgbClr val="0000FF"/>
                </a:solidFill>
                <a:latin typeface="Arial"/>
                <a:cs typeface="Arial"/>
              </a:rPr>
              <a:t>= 5.3 +</a:t>
            </a:r>
            <a:r>
              <a:rPr spc="-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00FF"/>
                </a:solidFill>
                <a:latin typeface="Arial"/>
                <a:cs typeface="Arial"/>
              </a:rPr>
              <a:t>5.6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15"/>
              </a:spcBef>
            </a:pPr>
            <a:r>
              <a:rPr spc="-5" dirty="0">
                <a:solidFill>
                  <a:srgbClr val="0000FF"/>
                </a:solidFill>
                <a:latin typeface="Arial"/>
                <a:cs typeface="Arial"/>
              </a:rPr>
              <a:t>=</a:t>
            </a:r>
            <a:r>
              <a:rPr spc="-8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00FF"/>
                </a:solidFill>
                <a:latin typeface="Arial"/>
                <a:cs typeface="Arial"/>
              </a:rPr>
              <a:t>10.9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graphicFrame>
        <p:nvGraphicFramePr>
          <p:cNvPr id="10" name="object 11"/>
          <p:cNvGraphicFramePr>
            <a:graphicFrameLocks noGrp="1"/>
          </p:cNvGraphicFramePr>
          <p:nvPr/>
        </p:nvGraphicFramePr>
        <p:xfrm>
          <a:off x="98375" y="3248295"/>
          <a:ext cx="5393987" cy="2130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93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052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796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58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384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673196"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cat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112395" marR="704215">
                        <a:lnSpc>
                          <a:spcPct val="157900"/>
                        </a:lnSpc>
                        <a:spcBef>
                          <a:spcPts val="1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car 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frog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859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3000" b="1" spc="-5" dirty="0">
                          <a:latin typeface="Arial"/>
                          <a:cs typeface="Arial"/>
                        </a:rPr>
                        <a:t>3.2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R="18859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5.1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R="21399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-1.7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1.3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43180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b="1" spc="-5" dirty="0">
                          <a:latin typeface="Arial"/>
                          <a:cs typeface="Arial"/>
                        </a:rPr>
                        <a:t>4.9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43180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2.0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9049">
                      <a:solidFill>
                        <a:srgbClr val="0000FF"/>
                      </a:solidFill>
                      <a:prstDash val="solid"/>
                    </a:lnR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465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2.2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41465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2.5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26225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b="1" spc="-5" dirty="0">
                          <a:latin typeface="Arial"/>
                          <a:cs typeface="Arial"/>
                        </a:rPr>
                        <a:t>-3.1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R w="19049">
                      <a:solidFill>
                        <a:srgbClr val="0000FF"/>
                      </a:solidFill>
                      <a:prstDash val="solid"/>
                    </a:lnR>
                    <a:lnT w="19049">
                      <a:solidFill>
                        <a:srgbClr val="0000FF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359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Losses: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43535">
                        <a:lnSpc>
                          <a:spcPts val="3260"/>
                        </a:lnSpc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2.9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ts val="3260"/>
                        </a:lnSpc>
                      </a:pPr>
                      <a:r>
                        <a:rPr sz="3000" dirty="0">
                          <a:latin typeface="Arial"/>
                          <a:cs typeface="Arial"/>
                        </a:rPr>
                        <a:t>0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9049">
                      <a:solidFill>
                        <a:srgbClr val="0000FF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ts val="3260"/>
                        </a:lnSpc>
                      </a:pPr>
                      <a:r>
                        <a:rPr sz="3000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10.9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R w="19049">
                      <a:solidFill>
                        <a:srgbClr val="0000FF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19049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T w="9524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object 12"/>
          <p:cNvSpPr/>
          <p:nvPr/>
        </p:nvSpPr>
        <p:spPr>
          <a:xfrm>
            <a:off x="1404999" y="1863785"/>
            <a:ext cx="1140220" cy="1258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3"/>
          <p:cNvSpPr/>
          <p:nvPr/>
        </p:nvSpPr>
        <p:spPr>
          <a:xfrm>
            <a:off x="2670995" y="1863788"/>
            <a:ext cx="1258539" cy="1258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4"/>
          <p:cNvSpPr/>
          <p:nvPr/>
        </p:nvSpPr>
        <p:spPr>
          <a:xfrm>
            <a:off x="4049442" y="1863808"/>
            <a:ext cx="1211047" cy="1211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5"/>
          <p:cNvSpPr/>
          <p:nvPr/>
        </p:nvSpPr>
        <p:spPr>
          <a:xfrm>
            <a:off x="2975794" y="1336775"/>
            <a:ext cx="1449172" cy="306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6"/>
          <p:cNvSpPr/>
          <p:nvPr/>
        </p:nvSpPr>
        <p:spPr>
          <a:xfrm>
            <a:off x="5679888" y="981274"/>
            <a:ext cx="0" cy="4439920"/>
          </a:xfrm>
          <a:custGeom>
            <a:avLst/>
            <a:gdLst/>
            <a:ahLst/>
            <a:cxnLst/>
            <a:rect l="l" t="t" r="r" b="b"/>
            <a:pathLst>
              <a:path h="4439920">
                <a:moveTo>
                  <a:pt x="0" y="0"/>
                </a:moveTo>
                <a:lnTo>
                  <a:pt x="0" y="443969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7"/>
          <p:cNvSpPr/>
          <p:nvPr/>
        </p:nvSpPr>
        <p:spPr>
          <a:xfrm>
            <a:off x="7555385" y="1556994"/>
            <a:ext cx="723573" cy="306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8"/>
          <p:cNvSpPr/>
          <p:nvPr/>
        </p:nvSpPr>
        <p:spPr>
          <a:xfrm>
            <a:off x="6547013" y="2000373"/>
            <a:ext cx="240049" cy="306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9"/>
          <p:cNvSpPr/>
          <p:nvPr/>
        </p:nvSpPr>
        <p:spPr>
          <a:xfrm>
            <a:off x="6583387" y="1789424"/>
            <a:ext cx="240049" cy="3067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20"/>
          <p:cNvSpPr/>
          <p:nvPr/>
        </p:nvSpPr>
        <p:spPr>
          <a:xfrm>
            <a:off x="7179785" y="2639546"/>
            <a:ext cx="1099172" cy="229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1"/>
          <p:cNvSpPr/>
          <p:nvPr/>
        </p:nvSpPr>
        <p:spPr>
          <a:xfrm>
            <a:off x="5748014" y="3603820"/>
            <a:ext cx="3316043" cy="3554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2"/>
          <p:cNvSpPr/>
          <p:nvPr/>
        </p:nvSpPr>
        <p:spPr>
          <a:xfrm>
            <a:off x="5738488" y="3594294"/>
            <a:ext cx="3335654" cy="374650"/>
          </a:xfrm>
          <a:custGeom>
            <a:avLst/>
            <a:gdLst/>
            <a:ahLst/>
            <a:cxnLst/>
            <a:rect l="l" t="t" r="r" b="b"/>
            <a:pathLst>
              <a:path w="3335654" h="374650">
                <a:moveTo>
                  <a:pt x="0" y="0"/>
                </a:moveTo>
                <a:lnTo>
                  <a:pt x="3335093" y="0"/>
                </a:lnTo>
                <a:lnTo>
                  <a:pt x="3335093" y="374549"/>
                </a:lnTo>
                <a:lnTo>
                  <a:pt x="0" y="3745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Andrej </a:t>
            </a:r>
            <a:r>
              <a:rPr lang="en-US" sz="1050" dirty="0" err="1"/>
              <a:t>Karpathy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22830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</a:t>
            </a:r>
            <a:r>
              <a:rPr lang="en-US" dirty="0" smtClean="0"/>
              <a:t>classifier: </a:t>
            </a:r>
            <a:r>
              <a:rPr lang="en-US" dirty="0"/>
              <a:t>SVM loss </a:t>
            </a:r>
            <a:endParaRPr lang="en-US" dirty="0"/>
          </a:p>
        </p:txBody>
      </p:sp>
      <p:sp>
        <p:nvSpPr>
          <p:cNvPr id="3" name="object 4"/>
          <p:cNvSpPr/>
          <p:nvPr/>
        </p:nvSpPr>
        <p:spPr>
          <a:xfrm>
            <a:off x="98375" y="4931016"/>
            <a:ext cx="5394325" cy="0"/>
          </a:xfrm>
          <a:custGeom>
            <a:avLst/>
            <a:gdLst/>
            <a:ahLst/>
            <a:cxnLst/>
            <a:rect l="l" t="t" r="r" b="b"/>
            <a:pathLst>
              <a:path w="5394325">
                <a:moveTo>
                  <a:pt x="0" y="0"/>
                </a:moveTo>
                <a:lnTo>
                  <a:pt x="539398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5"/>
          <p:cNvSpPr/>
          <p:nvPr/>
        </p:nvSpPr>
        <p:spPr>
          <a:xfrm>
            <a:off x="1404999" y="1863785"/>
            <a:ext cx="1140220" cy="1258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6"/>
          <p:cNvSpPr/>
          <p:nvPr/>
        </p:nvSpPr>
        <p:spPr>
          <a:xfrm>
            <a:off x="2670995" y="1863788"/>
            <a:ext cx="1258539" cy="1258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7"/>
          <p:cNvSpPr/>
          <p:nvPr/>
        </p:nvSpPr>
        <p:spPr>
          <a:xfrm>
            <a:off x="4049442" y="1863808"/>
            <a:ext cx="1211047" cy="1211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198150" y="3137426"/>
            <a:ext cx="550545" cy="1745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5820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cat  car  frog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9"/>
          <p:cNvSpPr txBox="1"/>
          <p:nvPr/>
        </p:nvSpPr>
        <p:spPr>
          <a:xfrm>
            <a:off x="1648542" y="3318856"/>
            <a:ext cx="6819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algn="ctr"/>
            <a:r>
              <a:rPr sz="3000" b="1" spc="-5" dirty="0">
                <a:solidFill>
                  <a:prstClr val="black"/>
                </a:solidFill>
                <a:latin typeface="Arial"/>
                <a:cs typeface="Arial"/>
              </a:rPr>
              <a:t>3.2</a:t>
            </a:r>
            <a:endParaRPr sz="3000">
              <a:solidFill>
                <a:prstClr val="black"/>
              </a:solidFill>
              <a:latin typeface="Arial"/>
              <a:cs typeface="Arial"/>
            </a:endParaRPr>
          </a:p>
          <a:p>
            <a:pPr marL="25400" algn="ctr">
              <a:spcBef>
                <a:spcPts val="600"/>
              </a:spcBef>
            </a:pPr>
            <a:r>
              <a:rPr sz="3000" spc="-5" dirty="0">
                <a:solidFill>
                  <a:prstClr val="black"/>
                </a:solidFill>
                <a:latin typeface="Arial"/>
                <a:cs typeface="Arial"/>
              </a:rPr>
              <a:t>5.1</a:t>
            </a:r>
            <a:endParaRPr sz="3000">
              <a:solidFill>
                <a:prstClr val="black"/>
              </a:solidFill>
              <a:latin typeface="Arial"/>
              <a:cs typeface="Arial"/>
            </a:endParaRPr>
          </a:p>
          <a:p>
            <a:pPr algn="ctr">
              <a:spcBef>
                <a:spcPts val="600"/>
              </a:spcBef>
            </a:pPr>
            <a:r>
              <a:rPr sz="3000" spc="-5" dirty="0">
                <a:solidFill>
                  <a:prstClr val="black"/>
                </a:solidFill>
                <a:latin typeface="Arial"/>
                <a:cs typeface="Arial"/>
              </a:rPr>
              <a:t>-1.7</a:t>
            </a:r>
            <a:endParaRPr sz="3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10"/>
          <p:cNvSpPr txBox="1"/>
          <p:nvPr/>
        </p:nvSpPr>
        <p:spPr>
          <a:xfrm>
            <a:off x="3172539" y="3318856"/>
            <a:ext cx="5549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000" spc="-5" dirty="0">
                <a:solidFill>
                  <a:prstClr val="black"/>
                </a:solidFill>
                <a:latin typeface="Arial"/>
                <a:cs typeface="Arial"/>
              </a:rPr>
              <a:t>1.3</a:t>
            </a:r>
            <a:endParaRPr sz="30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600"/>
              </a:spcBef>
            </a:pPr>
            <a:r>
              <a:rPr sz="3000" b="1" spc="-5" dirty="0">
                <a:solidFill>
                  <a:prstClr val="black"/>
                </a:solidFill>
                <a:latin typeface="Arial"/>
                <a:cs typeface="Arial"/>
              </a:rPr>
              <a:t>4.9</a:t>
            </a:r>
            <a:endParaRPr sz="30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600"/>
              </a:spcBef>
            </a:pPr>
            <a:r>
              <a:rPr sz="3000" spc="-5" dirty="0">
                <a:solidFill>
                  <a:prstClr val="black"/>
                </a:solidFill>
                <a:latin typeface="Arial"/>
                <a:cs typeface="Arial"/>
              </a:rPr>
              <a:t>2.0</a:t>
            </a:r>
            <a:endParaRPr sz="3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1"/>
          <p:cNvSpPr txBox="1"/>
          <p:nvPr/>
        </p:nvSpPr>
        <p:spPr>
          <a:xfrm>
            <a:off x="4391736" y="3318856"/>
            <a:ext cx="7073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465"/>
            <a:r>
              <a:rPr sz="3000" spc="-5" dirty="0">
                <a:solidFill>
                  <a:prstClr val="black"/>
                </a:solidFill>
                <a:latin typeface="Arial"/>
                <a:cs typeface="Arial"/>
              </a:rPr>
              <a:t>2.2</a:t>
            </a:r>
            <a:endParaRPr sz="3000">
              <a:solidFill>
                <a:prstClr val="black"/>
              </a:solidFill>
              <a:latin typeface="Arial"/>
              <a:cs typeface="Arial"/>
            </a:endParaRPr>
          </a:p>
          <a:p>
            <a:pPr marL="164465">
              <a:spcBef>
                <a:spcPts val="600"/>
              </a:spcBef>
            </a:pPr>
            <a:r>
              <a:rPr sz="3000" spc="-5" dirty="0">
                <a:solidFill>
                  <a:prstClr val="black"/>
                </a:solidFill>
                <a:latin typeface="Arial"/>
                <a:cs typeface="Arial"/>
              </a:rPr>
              <a:t>2.5</a:t>
            </a:r>
            <a:endParaRPr sz="30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600"/>
              </a:spcBef>
            </a:pPr>
            <a:r>
              <a:rPr sz="3000" b="1" spc="-5" dirty="0">
                <a:solidFill>
                  <a:prstClr val="black"/>
                </a:solidFill>
                <a:latin typeface="Arial"/>
                <a:cs typeface="Arial"/>
              </a:rPr>
              <a:t>-3.1</a:t>
            </a:r>
            <a:endParaRPr sz="3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2"/>
          <p:cNvSpPr/>
          <p:nvPr/>
        </p:nvSpPr>
        <p:spPr>
          <a:xfrm>
            <a:off x="2975794" y="1336775"/>
            <a:ext cx="1449172" cy="306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3"/>
          <p:cNvSpPr/>
          <p:nvPr/>
        </p:nvSpPr>
        <p:spPr>
          <a:xfrm>
            <a:off x="5679888" y="981274"/>
            <a:ext cx="0" cy="4439920"/>
          </a:xfrm>
          <a:custGeom>
            <a:avLst/>
            <a:gdLst/>
            <a:ahLst/>
            <a:cxnLst/>
            <a:rect l="l" t="t" r="r" b="b"/>
            <a:pathLst>
              <a:path h="4439920">
                <a:moveTo>
                  <a:pt x="0" y="0"/>
                </a:moveTo>
                <a:lnTo>
                  <a:pt x="0" y="443969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4"/>
          <p:cNvSpPr txBox="1"/>
          <p:nvPr/>
        </p:nvSpPr>
        <p:spPr>
          <a:xfrm>
            <a:off x="345848" y="1055935"/>
            <a:ext cx="4178300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699"/>
              </a:lnSpc>
            </a:pP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Suppose: 3 training examples, 3 classes.  With some W the</a:t>
            </a:r>
            <a:r>
              <a:rPr spc="-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scores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15"/>
          <p:cNvSpPr txBox="1"/>
          <p:nvPr/>
        </p:nvSpPr>
        <p:spPr>
          <a:xfrm>
            <a:off x="4530820" y="1334080"/>
            <a:ext cx="4191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are: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object 16"/>
          <p:cNvSpPr txBox="1"/>
          <p:nvPr/>
        </p:nvSpPr>
        <p:spPr>
          <a:xfrm>
            <a:off x="5976065" y="1108405"/>
            <a:ext cx="2284730" cy="692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Multiclass SVM</a:t>
            </a:r>
            <a:r>
              <a:rPr b="1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loss: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30480">
              <a:spcBef>
                <a:spcPts val="1520"/>
              </a:spcBef>
            </a:pP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Given an</a:t>
            </a:r>
            <a:r>
              <a:rPr sz="1400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example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" name="object 17"/>
          <p:cNvSpPr txBox="1"/>
          <p:nvPr/>
        </p:nvSpPr>
        <p:spPr>
          <a:xfrm>
            <a:off x="5994439" y="1795722"/>
            <a:ext cx="50990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50"/>
              </a:lnSpc>
            </a:pP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where  where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" name="object 18"/>
          <p:cNvSpPr txBox="1"/>
          <p:nvPr/>
        </p:nvSpPr>
        <p:spPr>
          <a:xfrm>
            <a:off x="6823343" y="1785561"/>
            <a:ext cx="1635125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594">
              <a:lnSpc>
                <a:spcPts val="1664"/>
              </a:lnSpc>
            </a:pP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is the image</a:t>
            </a:r>
            <a:r>
              <a:rPr sz="1400" spc="-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1664"/>
              </a:lnSpc>
            </a:pP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is the (integer)</a:t>
            </a:r>
            <a:r>
              <a:rPr sz="14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label,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object 19"/>
          <p:cNvSpPr txBox="1"/>
          <p:nvPr/>
        </p:nvSpPr>
        <p:spPr>
          <a:xfrm>
            <a:off x="5994438" y="2424371"/>
            <a:ext cx="2485390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50"/>
              </a:lnSpc>
            </a:pP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and using the shorthand for the  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scores</a:t>
            </a:r>
            <a:r>
              <a:rPr sz="1400" spc="-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vector: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" name="object 20"/>
          <p:cNvSpPr txBox="1"/>
          <p:nvPr/>
        </p:nvSpPr>
        <p:spPr>
          <a:xfrm>
            <a:off x="5994439" y="3042858"/>
            <a:ext cx="215836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the SVM loss has the</a:t>
            </a:r>
            <a:r>
              <a:rPr sz="14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form: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0" name="object 21"/>
          <p:cNvSpPr txBox="1"/>
          <p:nvPr/>
        </p:nvSpPr>
        <p:spPr>
          <a:xfrm>
            <a:off x="5994439" y="3681668"/>
            <a:ext cx="296862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50"/>
              </a:lnSpc>
            </a:pP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and the full training loss is the mean  over all examples in the training</a:t>
            </a:r>
            <a:r>
              <a:rPr sz="1400" spc="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data: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1" name="object 22"/>
          <p:cNvSpPr/>
          <p:nvPr/>
        </p:nvSpPr>
        <p:spPr>
          <a:xfrm>
            <a:off x="7555385" y="1556994"/>
            <a:ext cx="723573" cy="306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3"/>
          <p:cNvSpPr/>
          <p:nvPr/>
        </p:nvSpPr>
        <p:spPr>
          <a:xfrm>
            <a:off x="6547013" y="2000373"/>
            <a:ext cx="240049" cy="306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object 24"/>
          <p:cNvSpPr/>
          <p:nvPr/>
        </p:nvSpPr>
        <p:spPr>
          <a:xfrm>
            <a:off x="6583387" y="1789424"/>
            <a:ext cx="240049" cy="3067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25"/>
          <p:cNvSpPr/>
          <p:nvPr/>
        </p:nvSpPr>
        <p:spPr>
          <a:xfrm>
            <a:off x="7179785" y="2639546"/>
            <a:ext cx="1099172" cy="229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26"/>
          <p:cNvSpPr/>
          <p:nvPr/>
        </p:nvSpPr>
        <p:spPr>
          <a:xfrm>
            <a:off x="5970413" y="3299072"/>
            <a:ext cx="2861794" cy="3067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27"/>
          <p:cNvSpPr txBox="1"/>
          <p:nvPr/>
        </p:nvSpPr>
        <p:spPr>
          <a:xfrm>
            <a:off x="5823666" y="4722512"/>
            <a:ext cx="2639695" cy="34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200" spc="-5" dirty="0">
                <a:solidFill>
                  <a:srgbClr val="0000FF"/>
                </a:solidFill>
                <a:latin typeface="Arial"/>
                <a:cs typeface="Arial"/>
              </a:rPr>
              <a:t>L = (2.9 + 0 +</a:t>
            </a:r>
            <a:r>
              <a:rPr sz="2200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00FF"/>
                </a:solidFill>
                <a:latin typeface="Arial"/>
                <a:cs typeface="Arial"/>
              </a:rPr>
              <a:t>10.9)/3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7" name="object 28"/>
          <p:cNvSpPr/>
          <p:nvPr/>
        </p:nvSpPr>
        <p:spPr>
          <a:xfrm>
            <a:off x="6695411" y="4225169"/>
            <a:ext cx="1580096" cy="3935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29"/>
          <p:cNvSpPr txBox="1"/>
          <p:nvPr/>
        </p:nvSpPr>
        <p:spPr>
          <a:xfrm>
            <a:off x="1778691" y="4951877"/>
            <a:ext cx="554990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30"/>
              </a:lnSpc>
            </a:pPr>
            <a:r>
              <a:rPr sz="3000" spc="-5" dirty="0">
                <a:solidFill>
                  <a:srgbClr val="0000FF"/>
                </a:solidFill>
                <a:latin typeface="Arial"/>
                <a:cs typeface="Arial"/>
              </a:rPr>
              <a:t>2.9</a:t>
            </a:r>
            <a:endParaRPr sz="3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9" name="object 30"/>
          <p:cNvSpPr txBox="1"/>
          <p:nvPr/>
        </p:nvSpPr>
        <p:spPr>
          <a:xfrm>
            <a:off x="3302688" y="4951877"/>
            <a:ext cx="237490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30"/>
              </a:lnSpc>
            </a:pPr>
            <a:r>
              <a:rPr sz="3000" spc="-5" dirty="0">
                <a:solidFill>
                  <a:srgbClr val="0000FF"/>
                </a:solidFill>
                <a:latin typeface="Arial"/>
                <a:cs typeface="Arial"/>
              </a:rPr>
              <a:t>0</a:t>
            </a:r>
            <a:endParaRPr sz="3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0" name="object 31"/>
          <p:cNvSpPr txBox="1"/>
          <p:nvPr/>
        </p:nvSpPr>
        <p:spPr>
          <a:xfrm>
            <a:off x="4382317" y="4951868"/>
            <a:ext cx="766445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30"/>
              </a:lnSpc>
            </a:pPr>
            <a:r>
              <a:rPr sz="3000" spc="-5" dirty="0">
                <a:solidFill>
                  <a:srgbClr val="0000FF"/>
                </a:solidFill>
                <a:latin typeface="Arial"/>
                <a:cs typeface="Arial"/>
              </a:rPr>
              <a:t>10.9</a:t>
            </a:r>
            <a:endParaRPr sz="3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1" name="object 32"/>
          <p:cNvSpPr txBox="1"/>
          <p:nvPr/>
        </p:nvSpPr>
        <p:spPr>
          <a:xfrm>
            <a:off x="171399" y="5024311"/>
            <a:ext cx="10756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25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Losses: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2" name="object 33"/>
          <p:cNvSpPr txBox="1"/>
          <p:nvPr/>
        </p:nvSpPr>
        <p:spPr>
          <a:xfrm>
            <a:off x="5399118" y="5096185"/>
            <a:ext cx="1579880" cy="778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9290">
              <a:lnSpc>
                <a:spcPts val="2325"/>
              </a:lnSpc>
            </a:pPr>
            <a:r>
              <a:rPr sz="2200" spc="-5" dirty="0">
                <a:solidFill>
                  <a:srgbClr val="0000FF"/>
                </a:solidFill>
                <a:latin typeface="Arial"/>
                <a:cs typeface="Arial"/>
              </a:rPr>
              <a:t>=</a:t>
            </a:r>
            <a:r>
              <a:rPr sz="2200" spc="-8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Arial"/>
                <a:cs typeface="Arial"/>
              </a:rPr>
              <a:t>4.6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1325"/>
              </a:spcBef>
            </a:pPr>
            <a:r>
              <a:rPr sz="3000" spc="-7" baseline="1388" dirty="0">
                <a:solidFill>
                  <a:srgbClr val="FFFFFF"/>
                </a:solidFill>
                <a:latin typeface="Arial"/>
                <a:cs typeface="Arial"/>
              </a:rPr>
              <a:t>Lecture 3 </a:t>
            </a:r>
            <a:r>
              <a:rPr sz="3000" baseline="1388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000" spc="-225" baseline="13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Andrej </a:t>
            </a:r>
            <a:r>
              <a:rPr lang="en-US" sz="1050" dirty="0" err="1"/>
              <a:t>Karpathy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66919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</a:t>
            </a:r>
            <a:r>
              <a:rPr lang="en-US" dirty="0" smtClean="0"/>
              <a:t>classifier: </a:t>
            </a:r>
            <a:r>
              <a:rPr lang="en-US" dirty="0"/>
              <a:t>SVM loss </a:t>
            </a:r>
            <a:endParaRPr lang="en-US" dirty="0"/>
          </a:p>
        </p:txBody>
      </p:sp>
      <p:sp>
        <p:nvSpPr>
          <p:cNvPr id="3" name="object 4"/>
          <p:cNvSpPr/>
          <p:nvPr/>
        </p:nvSpPr>
        <p:spPr>
          <a:xfrm>
            <a:off x="425486" y="2217922"/>
            <a:ext cx="7201172" cy="5090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5"/>
          <p:cNvSpPr/>
          <p:nvPr/>
        </p:nvSpPr>
        <p:spPr>
          <a:xfrm>
            <a:off x="425475" y="1636336"/>
            <a:ext cx="1952933" cy="413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Andrej </a:t>
            </a:r>
            <a:r>
              <a:rPr lang="en-US" sz="1050" dirty="0" err="1"/>
              <a:t>Karpathy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46150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</a:t>
            </a:r>
            <a:r>
              <a:rPr lang="en-US" dirty="0" smtClean="0"/>
              <a:t>classifier</a:t>
            </a:r>
            <a:r>
              <a:rPr lang="en-US" dirty="0" smtClean="0"/>
              <a:t>: </a:t>
            </a:r>
            <a:r>
              <a:rPr lang="en-US" dirty="0"/>
              <a:t>SVM loss </a:t>
            </a:r>
            <a:endParaRPr lang="en-US" dirty="0"/>
          </a:p>
        </p:txBody>
      </p:sp>
      <p:sp>
        <p:nvSpPr>
          <p:cNvPr id="3" name="object 4"/>
          <p:cNvSpPr txBox="1"/>
          <p:nvPr/>
        </p:nvSpPr>
        <p:spPr>
          <a:xfrm>
            <a:off x="240350" y="1051409"/>
            <a:ext cx="3750945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000" spc="-5" dirty="0">
                <a:solidFill>
                  <a:srgbClr val="FF0000"/>
                </a:solidFill>
                <a:latin typeface="Arial"/>
                <a:cs typeface="Arial"/>
              </a:rPr>
              <a:t>Weight</a:t>
            </a:r>
            <a:r>
              <a:rPr sz="30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Arial"/>
                <a:cs typeface="Arial"/>
              </a:rPr>
              <a:t>Regularization</a:t>
            </a:r>
            <a:endParaRPr sz="3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5"/>
          <p:cNvSpPr/>
          <p:nvPr/>
        </p:nvSpPr>
        <p:spPr>
          <a:xfrm>
            <a:off x="289009" y="1715798"/>
            <a:ext cx="8565972" cy="49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6"/>
          <p:cNvSpPr/>
          <p:nvPr/>
        </p:nvSpPr>
        <p:spPr>
          <a:xfrm>
            <a:off x="7827310" y="1664348"/>
            <a:ext cx="1069975" cy="544830"/>
          </a:xfrm>
          <a:custGeom>
            <a:avLst/>
            <a:gdLst/>
            <a:ahLst/>
            <a:cxnLst/>
            <a:rect l="l" t="t" r="r" b="b"/>
            <a:pathLst>
              <a:path w="1069975" h="544830">
                <a:moveTo>
                  <a:pt x="0" y="0"/>
                </a:moveTo>
                <a:lnTo>
                  <a:pt x="1069497" y="0"/>
                </a:lnTo>
                <a:lnTo>
                  <a:pt x="1069497" y="544798"/>
                </a:lnTo>
                <a:lnTo>
                  <a:pt x="0" y="5447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7"/>
          <p:cNvSpPr/>
          <p:nvPr/>
        </p:nvSpPr>
        <p:spPr>
          <a:xfrm>
            <a:off x="7394709" y="1471972"/>
            <a:ext cx="481330" cy="263525"/>
          </a:xfrm>
          <a:custGeom>
            <a:avLst/>
            <a:gdLst/>
            <a:ahLst/>
            <a:cxnLst/>
            <a:rect l="l" t="t" r="r" b="b"/>
            <a:pathLst>
              <a:path w="481329" h="263525">
                <a:moveTo>
                  <a:pt x="0" y="0"/>
                </a:moveTo>
                <a:lnTo>
                  <a:pt x="480874" y="263534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8"/>
          <p:cNvSpPr/>
          <p:nvPr/>
        </p:nvSpPr>
        <p:spPr>
          <a:xfrm>
            <a:off x="7868034" y="1721709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0" y="27594"/>
                </a:moveTo>
                <a:lnTo>
                  <a:pt x="45449" y="34572"/>
                </a:lnTo>
                <a:lnTo>
                  <a:pt x="15124" y="0"/>
                </a:lnTo>
                <a:lnTo>
                  <a:pt x="0" y="27594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9"/>
          <p:cNvSpPr txBox="1">
            <a:spLocks/>
          </p:cNvSpPr>
          <p:nvPr/>
        </p:nvSpPr>
        <p:spPr bwMode="auto">
          <a:xfrm>
            <a:off x="5305363" y="903186"/>
            <a:ext cx="3359150" cy="56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2700" marR="5080">
              <a:lnSpc>
                <a:spcPct val="100699"/>
              </a:lnSpc>
            </a:pPr>
            <a:r>
              <a:rPr lang="el-GR" sz="1800" kern="0" spc="-5" dirty="0" smtClean="0"/>
              <a:t>λ</a:t>
            </a:r>
            <a:r>
              <a:rPr lang="en-US" sz="1800" kern="0" spc="-5" dirty="0" smtClean="0"/>
              <a:t> = </a:t>
            </a:r>
            <a:r>
              <a:rPr lang="en-US" sz="1800" kern="0" spc="-5" dirty="0"/>
              <a:t>regularization </a:t>
            </a:r>
            <a:r>
              <a:rPr lang="en-US" sz="1800" kern="0" spc="-5" dirty="0" smtClean="0"/>
              <a:t>strength  (</a:t>
            </a:r>
            <a:r>
              <a:rPr lang="en-US" sz="1800" kern="0" spc="-5" dirty="0" err="1" smtClean="0"/>
              <a:t>hyperparameter</a:t>
            </a:r>
            <a:r>
              <a:rPr lang="en-US" sz="1800" kern="0" spc="-5" dirty="0" smtClean="0"/>
              <a:t>)</a:t>
            </a:r>
            <a:endParaRPr lang="en-US" sz="1800" kern="0" dirty="0"/>
          </a:p>
        </p:txBody>
      </p:sp>
      <p:sp>
        <p:nvSpPr>
          <p:cNvPr id="9" name="object 10"/>
          <p:cNvSpPr txBox="1"/>
          <p:nvPr/>
        </p:nvSpPr>
        <p:spPr>
          <a:xfrm>
            <a:off x="362025" y="2469904"/>
            <a:ext cx="6969125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902710"/>
            <a:r>
              <a:rPr sz="3000" spc="-5" dirty="0">
                <a:solidFill>
                  <a:srgbClr val="38751C"/>
                </a:solidFill>
                <a:latin typeface="Arial"/>
                <a:cs typeface="Arial"/>
              </a:rPr>
              <a:t>In common use:  </a:t>
            </a:r>
            <a:r>
              <a:rPr sz="3000" b="1" spc="-5" dirty="0">
                <a:solidFill>
                  <a:prstClr val="black"/>
                </a:solidFill>
                <a:latin typeface="Arial"/>
                <a:cs typeface="Arial"/>
              </a:rPr>
              <a:t>L2</a:t>
            </a:r>
            <a:r>
              <a:rPr sz="3000" b="1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prstClr val="black"/>
                </a:solidFill>
                <a:latin typeface="Arial"/>
                <a:cs typeface="Arial"/>
              </a:rPr>
              <a:t>regularization  </a:t>
            </a:r>
            <a:r>
              <a:rPr sz="3000" spc="-5" dirty="0">
                <a:solidFill>
                  <a:prstClr val="black"/>
                </a:solidFill>
                <a:latin typeface="Arial"/>
                <a:cs typeface="Arial"/>
              </a:rPr>
              <a:t>L1</a:t>
            </a:r>
            <a:r>
              <a:rPr sz="3000" spc="-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prstClr val="black"/>
                </a:solidFill>
                <a:latin typeface="Arial"/>
                <a:cs typeface="Arial"/>
              </a:rPr>
              <a:t>regularization</a:t>
            </a:r>
            <a:endParaRPr sz="3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080"/>
            <a:r>
              <a:rPr sz="3000" spc="-5" dirty="0" smtClean="0">
                <a:solidFill>
                  <a:prstClr val="black"/>
                </a:solidFill>
                <a:latin typeface="Arial"/>
                <a:cs typeface="Arial"/>
              </a:rPr>
              <a:t>Dropout </a:t>
            </a:r>
            <a:r>
              <a:rPr sz="3000" spc="-5" dirty="0">
                <a:solidFill>
                  <a:srgbClr val="999999"/>
                </a:solidFill>
                <a:latin typeface="Arial"/>
                <a:cs typeface="Arial"/>
              </a:rPr>
              <a:t>(will see</a:t>
            </a:r>
            <a:r>
              <a:rPr sz="3000" spc="-10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999999"/>
                </a:solidFill>
                <a:latin typeface="Arial"/>
                <a:cs typeface="Arial"/>
              </a:rPr>
              <a:t>later)</a:t>
            </a:r>
            <a:endParaRPr sz="3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1"/>
          <p:cNvSpPr/>
          <p:nvPr/>
        </p:nvSpPr>
        <p:spPr>
          <a:xfrm>
            <a:off x="4872590" y="2892920"/>
            <a:ext cx="2562044" cy="4384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2"/>
          <p:cNvSpPr/>
          <p:nvPr/>
        </p:nvSpPr>
        <p:spPr>
          <a:xfrm>
            <a:off x="4879265" y="3406945"/>
            <a:ext cx="2548694" cy="393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604084"/>
            <a:ext cx="1999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Adapted from Andrej </a:t>
            </a:r>
            <a:r>
              <a:rPr lang="en-US" sz="1050" dirty="0" err="1"/>
              <a:t>Karpathy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54329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726123" y="3062506"/>
            <a:ext cx="5941695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699"/>
              </a:lnSpc>
            </a:pPr>
            <a:r>
              <a:rPr spc="-5" dirty="0">
                <a:latin typeface="Arial"/>
                <a:cs typeface="Arial"/>
              </a:rPr>
              <a:t>Want to maximize the log likelihood, or (for a loss function)  to minimize the negative log likelihood of the correct</a:t>
            </a:r>
            <a:r>
              <a:rPr spc="13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class:</a:t>
            </a:r>
            <a:endParaRPr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04999" y="1863785"/>
            <a:ext cx="1140220" cy="1258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8150" y="3137426"/>
            <a:ext cx="550545" cy="1745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58200"/>
              </a:lnSpc>
            </a:pPr>
            <a:r>
              <a:rPr sz="2400" spc="-5" dirty="0">
                <a:latin typeface="Arial"/>
                <a:cs typeface="Arial"/>
              </a:rPr>
              <a:t>cat  car  frog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48542" y="3318856"/>
            <a:ext cx="6819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algn="ctr"/>
            <a:r>
              <a:rPr sz="3000" b="1" spc="-5" dirty="0">
                <a:latin typeface="Arial"/>
                <a:cs typeface="Arial"/>
              </a:rPr>
              <a:t>3.2</a:t>
            </a:r>
            <a:endParaRPr sz="3000">
              <a:latin typeface="Arial"/>
              <a:cs typeface="Arial"/>
            </a:endParaRPr>
          </a:p>
          <a:p>
            <a:pPr marL="25400" algn="ctr">
              <a:spcBef>
                <a:spcPts val="600"/>
              </a:spcBef>
            </a:pPr>
            <a:r>
              <a:rPr sz="3000" spc="-5" dirty="0">
                <a:latin typeface="Arial"/>
                <a:cs typeface="Arial"/>
              </a:rPr>
              <a:t>5.1</a:t>
            </a:r>
            <a:endParaRPr sz="3000">
              <a:latin typeface="Arial"/>
              <a:cs typeface="Arial"/>
            </a:endParaRPr>
          </a:p>
          <a:p>
            <a:pPr algn="ctr">
              <a:spcBef>
                <a:spcPts val="600"/>
              </a:spcBef>
            </a:pPr>
            <a:r>
              <a:rPr sz="3000" spc="-5" dirty="0">
                <a:latin typeface="Arial"/>
                <a:cs typeface="Arial"/>
              </a:rPr>
              <a:t>-1.7</a:t>
            </a:r>
            <a:endParaRPr sz="3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28542" y="3686845"/>
            <a:ext cx="3801042" cy="4421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23768" y="3682069"/>
            <a:ext cx="3810635" cy="452120"/>
          </a:xfrm>
          <a:custGeom>
            <a:avLst/>
            <a:gdLst/>
            <a:ahLst/>
            <a:cxnLst/>
            <a:rect l="l" t="t" r="r" b="b"/>
            <a:pathLst>
              <a:path w="3810634" h="452120">
                <a:moveTo>
                  <a:pt x="0" y="0"/>
                </a:moveTo>
                <a:lnTo>
                  <a:pt x="3810592" y="0"/>
                </a:lnTo>
                <a:lnTo>
                  <a:pt x="3810592" y="451699"/>
                </a:lnTo>
                <a:lnTo>
                  <a:pt x="0" y="451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25287" y="2430310"/>
            <a:ext cx="1784893" cy="355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20536" y="2425547"/>
            <a:ext cx="1794510" cy="365125"/>
          </a:xfrm>
          <a:custGeom>
            <a:avLst/>
            <a:gdLst/>
            <a:ahLst/>
            <a:cxnLst/>
            <a:rect l="l" t="t" r="r" b="b"/>
            <a:pathLst>
              <a:path w="1794509" h="365125">
                <a:moveTo>
                  <a:pt x="0" y="0"/>
                </a:moveTo>
                <a:lnTo>
                  <a:pt x="1794396" y="0"/>
                </a:lnTo>
                <a:lnTo>
                  <a:pt x="1794396" y="365024"/>
                </a:lnTo>
                <a:lnTo>
                  <a:pt x="0" y="36502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726123" y="1959528"/>
            <a:ext cx="5970905" cy="753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spc="-5" dirty="0">
                <a:latin typeface="Arial"/>
                <a:cs typeface="Arial"/>
              </a:rPr>
              <a:t>scores = unnormalized log probabilities of the</a:t>
            </a:r>
            <a:r>
              <a:rPr b="1" spc="90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classes.</a:t>
            </a:r>
            <a:endParaRPr>
              <a:latin typeface="Arial"/>
              <a:cs typeface="Arial"/>
            </a:endParaRPr>
          </a:p>
          <a:p>
            <a:pPr>
              <a:spcBef>
                <a:spcPts val="45"/>
              </a:spcBef>
            </a:pPr>
            <a:endParaRPr sz="1700">
              <a:latin typeface="Times New Roman"/>
              <a:cs typeface="Times New Roman"/>
            </a:endParaRPr>
          </a:p>
          <a:p>
            <a:pPr marL="1070610" algn="ctr"/>
            <a:r>
              <a:rPr sz="1400" spc="-5" dirty="0">
                <a:latin typeface="Arial"/>
                <a:cs typeface="Arial"/>
              </a:rPr>
              <a:t>where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749320" y="2361941"/>
            <a:ext cx="2886569" cy="4922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44545" y="2357179"/>
            <a:ext cx="2896235" cy="502284"/>
          </a:xfrm>
          <a:custGeom>
            <a:avLst/>
            <a:gdLst/>
            <a:ahLst/>
            <a:cxnLst/>
            <a:rect l="l" t="t" r="r" b="b"/>
            <a:pathLst>
              <a:path w="2896235" h="502285">
                <a:moveTo>
                  <a:pt x="0" y="0"/>
                </a:moveTo>
                <a:lnTo>
                  <a:pt x="2896094" y="0"/>
                </a:lnTo>
                <a:lnTo>
                  <a:pt x="2896094" y="501761"/>
                </a:lnTo>
                <a:lnTo>
                  <a:pt x="0" y="501761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loss: </a:t>
            </a:r>
            <a:r>
              <a:rPr lang="en-US" dirty="0" err="1" smtClean="0"/>
              <a:t>Softmax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Andrej </a:t>
            </a:r>
            <a:r>
              <a:rPr lang="en-US" sz="1050" dirty="0" err="1"/>
              <a:t>Karpathy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61790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98150" y="3137426"/>
            <a:ext cx="550545" cy="1745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58200"/>
              </a:lnSpc>
            </a:pPr>
            <a:r>
              <a:rPr sz="2400" spc="-5" dirty="0">
                <a:latin typeface="Arial"/>
                <a:cs typeface="Arial"/>
              </a:rPr>
              <a:t>cat  car  frog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4799" y="5058824"/>
            <a:ext cx="30486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>
                <a:solidFill>
                  <a:srgbClr val="0000FF"/>
                </a:solidFill>
                <a:latin typeface="Arial"/>
                <a:cs typeface="Arial"/>
              </a:rPr>
              <a:t>unnormalized log</a:t>
            </a:r>
            <a:r>
              <a:rPr spc="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00FF"/>
                </a:solidFill>
                <a:latin typeface="Arial"/>
                <a:cs typeface="Arial"/>
              </a:rPr>
              <a:t>probabilities</a:t>
            </a:r>
            <a:endParaRPr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77338" y="3318856"/>
            <a:ext cx="995044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665"/>
            <a:r>
              <a:rPr sz="3000" b="1" spc="-5" dirty="0">
                <a:latin typeface="Arial"/>
                <a:cs typeface="Arial"/>
              </a:rPr>
              <a:t>24.5</a:t>
            </a:r>
            <a:endParaRPr sz="3000">
              <a:latin typeface="Arial"/>
              <a:cs typeface="Arial"/>
            </a:endParaRPr>
          </a:p>
          <a:p>
            <a:pPr marR="8890" algn="ctr">
              <a:spcBef>
                <a:spcPts val="600"/>
              </a:spcBef>
            </a:pPr>
            <a:r>
              <a:rPr sz="3000" spc="-5" dirty="0">
                <a:latin typeface="Arial"/>
                <a:cs typeface="Arial"/>
              </a:rPr>
              <a:t>164.0</a:t>
            </a:r>
            <a:endParaRPr sz="3000">
              <a:latin typeface="Arial"/>
              <a:cs typeface="Arial"/>
            </a:endParaRPr>
          </a:p>
          <a:p>
            <a:pPr marL="75565" algn="ctr">
              <a:spcBef>
                <a:spcPts val="600"/>
              </a:spcBef>
            </a:pPr>
            <a:r>
              <a:rPr sz="3000" spc="-5" dirty="0">
                <a:latin typeface="Arial"/>
                <a:cs typeface="Arial"/>
              </a:rPr>
              <a:t>0.18</a:t>
            </a:r>
            <a:endParaRPr sz="300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472648" y="3263120"/>
          <a:ext cx="1689295" cy="1670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2897"/>
                <a:gridCol w="626398"/>
              </a:tblGrid>
              <a:tr h="835198">
                <a:tc rowSpan="2"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3000" b="1" spc="-5" dirty="0">
                          <a:latin typeface="Arial"/>
                          <a:cs typeface="Arial"/>
                        </a:rPr>
                        <a:t>3.2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R="1524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5.1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R="4064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-1.7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R w="19049">
                      <a:solidFill>
                        <a:srgbClr val="0000FF"/>
                      </a:solidFill>
                      <a:prstDash val="solid"/>
                    </a:lnR>
                    <a:lnT w="19049">
                      <a:solidFill>
                        <a:srgbClr val="0000FF"/>
                      </a:solidFill>
                      <a:prstDash val="solid"/>
                    </a:lnT>
                    <a:lnB w="19049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68275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exp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B w="19049">
                      <a:solidFill>
                        <a:srgbClr val="666666"/>
                      </a:solidFill>
                      <a:prstDash val="solid"/>
                    </a:lnB>
                  </a:tcPr>
                </a:tc>
              </a:tr>
              <a:tr h="83519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R w="19049">
                      <a:solidFill>
                        <a:srgbClr val="0000FF"/>
                      </a:solidFill>
                      <a:prstDash val="solid"/>
                    </a:lnR>
                    <a:lnT w="19049">
                      <a:solidFill>
                        <a:srgbClr val="0000FF"/>
                      </a:solidFill>
                      <a:prstDash val="solid"/>
                    </a:lnT>
                    <a:lnB w="19049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T w="19049">
                      <a:solidFill>
                        <a:srgbClr val="666666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1404999" y="1863785"/>
            <a:ext cx="1140220" cy="1258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37966" y="1824086"/>
            <a:ext cx="2614019" cy="6575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71469" y="4076368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49"/>
                </a:moveTo>
                <a:lnTo>
                  <a:pt x="86449" y="31474"/>
                </a:lnTo>
                <a:lnTo>
                  <a:pt x="0" y="0"/>
                </a:lnTo>
                <a:lnTo>
                  <a:pt x="0" y="629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63368" y="3272646"/>
            <a:ext cx="1062990" cy="1670685"/>
          </a:xfrm>
          <a:custGeom>
            <a:avLst/>
            <a:gdLst/>
            <a:ahLst/>
            <a:cxnLst/>
            <a:rect l="l" t="t" r="r" b="b"/>
            <a:pathLst>
              <a:path w="1062989" h="1670685">
                <a:moveTo>
                  <a:pt x="0" y="0"/>
                </a:moveTo>
                <a:lnTo>
                  <a:pt x="1062897" y="0"/>
                </a:lnTo>
                <a:lnTo>
                  <a:pt x="1062897" y="1670396"/>
                </a:lnTo>
                <a:lnTo>
                  <a:pt x="0" y="1670396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26266" y="4107843"/>
            <a:ext cx="967105" cy="0"/>
          </a:xfrm>
          <a:custGeom>
            <a:avLst/>
            <a:gdLst/>
            <a:ahLst/>
            <a:cxnLst/>
            <a:rect l="l" t="t" r="r" b="b"/>
            <a:pathLst>
              <a:path w="967104">
                <a:moveTo>
                  <a:pt x="0" y="0"/>
                </a:moveTo>
                <a:lnTo>
                  <a:pt x="966598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92864" y="4076368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49"/>
                </a:moveTo>
                <a:lnTo>
                  <a:pt x="86449" y="31474"/>
                </a:lnTo>
                <a:lnTo>
                  <a:pt x="0" y="0"/>
                </a:lnTo>
                <a:lnTo>
                  <a:pt x="0" y="629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674791" y="3704400"/>
            <a:ext cx="10166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>
                <a:latin typeface="Arial"/>
                <a:cs typeface="Arial"/>
              </a:rPr>
              <a:t>normalize</a:t>
            </a:r>
            <a:endParaRPr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72069" y="2825102"/>
            <a:ext cx="26803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unnormalized</a:t>
            </a:r>
            <a:r>
              <a:rPr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probabilities</a:t>
            </a:r>
            <a:endParaRPr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25563" y="3272646"/>
            <a:ext cx="1062990" cy="1575431"/>
          </a:xfrm>
          <a:prstGeom prst="rect">
            <a:avLst/>
          </a:prstGeom>
          <a:ln w="19049">
            <a:solidFill>
              <a:srgbClr val="38751C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169545">
              <a:spcBef>
                <a:spcPts val="285"/>
              </a:spcBef>
            </a:pPr>
            <a:r>
              <a:rPr sz="3000" b="1" spc="-5" dirty="0">
                <a:solidFill>
                  <a:srgbClr val="9900FF"/>
                </a:solidFill>
                <a:latin typeface="Arial"/>
                <a:cs typeface="Arial"/>
              </a:rPr>
              <a:t>0.13</a:t>
            </a:r>
            <a:endParaRPr sz="3000">
              <a:latin typeface="Arial"/>
              <a:cs typeface="Arial"/>
            </a:endParaRPr>
          </a:p>
          <a:p>
            <a:pPr marL="169545">
              <a:spcBef>
                <a:spcPts val="600"/>
              </a:spcBef>
            </a:pPr>
            <a:r>
              <a:rPr sz="3000" spc="-5" dirty="0">
                <a:latin typeface="Arial"/>
                <a:cs typeface="Arial"/>
              </a:rPr>
              <a:t>0.87</a:t>
            </a:r>
            <a:endParaRPr sz="3000">
              <a:latin typeface="Arial"/>
              <a:cs typeface="Arial"/>
            </a:endParaRPr>
          </a:p>
          <a:p>
            <a:pPr marL="169545">
              <a:spcBef>
                <a:spcPts val="600"/>
              </a:spcBef>
            </a:pPr>
            <a:r>
              <a:rPr sz="3000" spc="-5" dirty="0">
                <a:latin typeface="Arial"/>
                <a:cs typeface="Arial"/>
              </a:rPr>
              <a:t>0.00</a:t>
            </a:r>
            <a:endParaRPr sz="3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37436" y="5058824"/>
            <a:ext cx="12452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>
                <a:solidFill>
                  <a:srgbClr val="38751C"/>
                </a:solidFill>
                <a:latin typeface="Arial"/>
                <a:cs typeface="Arial"/>
              </a:rPr>
              <a:t>probabilities</a:t>
            </a:r>
            <a:endParaRPr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942561" y="3578494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249" y="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12811" y="3562769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5" h="31750">
                <a:moveTo>
                  <a:pt x="0" y="31449"/>
                </a:moveTo>
                <a:lnTo>
                  <a:pt x="43224" y="15724"/>
                </a:lnTo>
                <a:lnTo>
                  <a:pt x="0" y="0"/>
                </a:lnTo>
                <a:lnTo>
                  <a:pt x="0" y="31449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320382" y="3356055"/>
            <a:ext cx="1739900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000" spc="-5" dirty="0">
                <a:solidFill>
                  <a:srgbClr val="9900FF"/>
                </a:solidFill>
                <a:latin typeface="Arial"/>
                <a:cs typeface="Arial"/>
              </a:rPr>
              <a:t>L_i =</a:t>
            </a:r>
            <a:r>
              <a:rPr sz="2000" spc="-45" dirty="0">
                <a:solidFill>
                  <a:srgbClr val="9900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9900FF"/>
                </a:solidFill>
                <a:latin typeface="Arial"/>
                <a:cs typeface="Arial"/>
              </a:rPr>
              <a:t>-log(0.13)</a:t>
            </a:r>
            <a:endParaRPr sz="2000">
              <a:latin typeface="Arial"/>
              <a:cs typeface="Arial"/>
            </a:endParaRPr>
          </a:p>
          <a:p>
            <a:pPr marL="434340"/>
            <a:r>
              <a:rPr sz="2000" spc="-5" dirty="0">
                <a:solidFill>
                  <a:srgbClr val="9900FF"/>
                </a:solidFill>
                <a:latin typeface="Arial"/>
                <a:cs typeface="Arial"/>
              </a:rPr>
              <a:t>=</a:t>
            </a:r>
            <a:r>
              <a:rPr sz="2000" spc="-70" dirty="0">
                <a:solidFill>
                  <a:srgbClr val="9900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9900FF"/>
                </a:solidFill>
                <a:latin typeface="Arial"/>
                <a:cs typeface="Arial"/>
              </a:rPr>
              <a:t>0.89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loss: </a:t>
            </a:r>
            <a:r>
              <a:rPr lang="en-US" dirty="0" err="1"/>
              <a:t>Softmax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Andrej </a:t>
            </a:r>
            <a:r>
              <a:rPr lang="en-US" sz="1050" dirty="0" err="1"/>
              <a:t>Karpathy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50667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ImageNet Challenge 2012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174" y="1581102"/>
            <a:ext cx="3493272" cy="4812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374" y="3028902"/>
            <a:ext cx="3429426" cy="825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374" y="2190702"/>
            <a:ext cx="3429000" cy="8280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374" y="3867102"/>
            <a:ext cx="3429000" cy="78224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80278" y="4629101"/>
            <a:ext cx="3062037" cy="400099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[Deng et al. CVPR 2009]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038601" y="2114502"/>
            <a:ext cx="4952999" cy="2862312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marL="342865" marR="0" lvl="0" indent="-342865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~14 million labeled images, 20k classes</a:t>
            </a:r>
          </a:p>
          <a:p>
            <a:pPr marL="342865" marR="0" lvl="0" indent="-342865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charset="0"/>
            </a:endParaRPr>
          </a:p>
          <a:p>
            <a:pPr marL="342865" marR="0" lvl="0" indent="-342865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Images gathered from Internet</a:t>
            </a:r>
          </a:p>
          <a:p>
            <a:pPr marL="342865" marR="0" lvl="0" indent="-342865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charset="0"/>
            </a:endParaRPr>
          </a:p>
          <a:p>
            <a:pPr marL="342865" marR="0" lvl="0" indent="-342865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Human labels via Amazon Turk </a:t>
            </a:r>
          </a:p>
          <a:p>
            <a:pPr marL="342865" marR="0" lvl="0" indent="-342865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charset="0"/>
            </a:endParaRPr>
          </a:p>
          <a:p>
            <a:pPr marL="342865" marR="0" lvl="0" indent="-342865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Challenge: 1.2 million training images, 1000 classes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52399" y="6059269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A.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Krizhevsky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, I.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Sutskever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, and G. Hinton,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  <a:hlinkClick r:id="rId6"/>
              </a:rPr>
              <a:t>ImageNet Classification with Deep Convolutional Neural Networks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, NIPS 2012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604084"/>
            <a:ext cx="10647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Lana </a:t>
            </a:r>
            <a:r>
              <a:rPr kumimoji="0" lang="en-US" sz="105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Lazebnik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1219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minimize the loss function? </a:t>
            </a:r>
          </a:p>
        </p:txBody>
      </p:sp>
      <p:sp>
        <p:nvSpPr>
          <p:cNvPr id="3" name="object 4"/>
          <p:cNvSpPr/>
          <p:nvPr/>
        </p:nvSpPr>
        <p:spPr>
          <a:xfrm>
            <a:off x="685800" y="1442755"/>
            <a:ext cx="7209285" cy="45139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5"/>
          <p:cNvSpPr/>
          <p:nvPr/>
        </p:nvSpPr>
        <p:spPr>
          <a:xfrm>
            <a:off x="1547922" y="4068475"/>
            <a:ext cx="548698" cy="7344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Andrej </a:t>
            </a:r>
            <a:r>
              <a:rPr lang="en-US" sz="1050" dirty="0" err="1"/>
              <a:t>Karpathy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52338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minimize the loss function? </a:t>
            </a:r>
          </a:p>
        </p:txBody>
      </p:sp>
      <p:sp>
        <p:nvSpPr>
          <p:cNvPr id="3" name="object 5"/>
          <p:cNvSpPr txBox="1"/>
          <p:nvPr/>
        </p:nvSpPr>
        <p:spPr>
          <a:xfrm>
            <a:off x="547649" y="1783180"/>
            <a:ext cx="583247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In 1-dimension, the derivative of a</a:t>
            </a:r>
            <a:r>
              <a:rPr sz="2400" spc="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function: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6"/>
          <p:cNvSpPr/>
          <p:nvPr/>
        </p:nvSpPr>
        <p:spPr>
          <a:xfrm>
            <a:off x="2053520" y="2850220"/>
            <a:ext cx="3638542" cy="857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7"/>
          <p:cNvSpPr txBox="1"/>
          <p:nvPr/>
        </p:nvSpPr>
        <p:spPr>
          <a:xfrm>
            <a:off x="382999" y="4565203"/>
            <a:ext cx="8109584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In multiple dimensions, the </a:t>
            </a:r>
            <a:r>
              <a:rPr sz="2000" b="1" spc="-5" dirty="0">
                <a:solidFill>
                  <a:prstClr val="black"/>
                </a:solidFill>
                <a:latin typeface="Arial"/>
                <a:cs typeface="Arial"/>
              </a:rPr>
              <a:t>gradient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is the vector of (partial</a:t>
            </a:r>
            <a:r>
              <a:rPr sz="2000" spc="20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derivatives).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Andrej </a:t>
            </a:r>
            <a:r>
              <a:rPr lang="en-US" sz="1050" dirty="0" err="1"/>
              <a:t>Karpathy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90811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70050" y="968081"/>
            <a:ext cx="154876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current</a:t>
            </a:r>
            <a:r>
              <a:rPr sz="2400" b="1" spc="-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W: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0050" y="1691981"/>
            <a:ext cx="1820545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65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[0.34,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-1.11,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0.78,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0.12,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0.55,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2.81,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-3.1,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-1.5,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0.33,…]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65"/>
              </a:lnSpc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loss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1.25347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26795" y="921101"/>
            <a:ext cx="0" cy="4398645"/>
          </a:xfrm>
          <a:custGeom>
            <a:avLst/>
            <a:gdLst/>
            <a:ahLst/>
            <a:cxnLst/>
            <a:rect l="l" t="t" r="r" b="b"/>
            <a:pathLst>
              <a:path h="4398645">
                <a:moveTo>
                  <a:pt x="0" y="0"/>
                </a:moveTo>
                <a:lnTo>
                  <a:pt x="0" y="439829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76310" y="1015906"/>
            <a:ext cx="188595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gradient</a:t>
            </a:r>
            <a:r>
              <a:rPr sz="2400" b="1" spc="-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dW: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76311" y="1739805"/>
            <a:ext cx="668655" cy="3347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65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[?,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?,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?,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?,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?,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?,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?,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?,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65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?,…]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71689" y="942375"/>
            <a:ext cx="0" cy="4426585"/>
          </a:xfrm>
          <a:custGeom>
            <a:avLst/>
            <a:gdLst/>
            <a:ahLst/>
            <a:cxnLst/>
            <a:rect l="l" t="t" r="r" b="b"/>
            <a:pathLst>
              <a:path h="4426585">
                <a:moveTo>
                  <a:pt x="0" y="0"/>
                </a:moveTo>
                <a:lnTo>
                  <a:pt x="0" y="4426491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Andrej </a:t>
            </a:r>
            <a:r>
              <a:rPr lang="en-US" sz="1050" dirty="0" err="1"/>
              <a:t>Karpathy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4299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70050" y="968081"/>
            <a:ext cx="154876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current</a:t>
            </a:r>
            <a:r>
              <a:rPr sz="2400" b="1" spc="-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W: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0050" y="1691981"/>
            <a:ext cx="1820545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65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[0.34,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-1.11,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0.78,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0.12,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0.55,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2.81,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-3.1,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-1.5,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0.33,…]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65"/>
              </a:lnSpc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loss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1.25347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26795" y="921101"/>
            <a:ext cx="0" cy="4398645"/>
          </a:xfrm>
          <a:custGeom>
            <a:avLst/>
            <a:gdLst/>
            <a:ahLst/>
            <a:cxnLst/>
            <a:rect l="l" t="t" r="r" b="b"/>
            <a:pathLst>
              <a:path h="4398645">
                <a:moveTo>
                  <a:pt x="0" y="0"/>
                </a:moveTo>
                <a:lnTo>
                  <a:pt x="0" y="439829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84644" y="968081"/>
            <a:ext cx="23031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W + h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(first</a:t>
            </a:r>
            <a:r>
              <a:rPr sz="2400" spc="-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dim)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84643" y="1691981"/>
            <a:ext cx="2067560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65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[0.34 +</a:t>
            </a:r>
            <a:r>
              <a:rPr sz="2400" spc="-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0.0001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-1.11,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0.78,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0.12,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0.55,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2.81,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-3.1,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-1.5,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0.33,…]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65"/>
              </a:lnSpc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loss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1.25322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71689" y="942375"/>
            <a:ext cx="0" cy="4426585"/>
          </a:xfrm>
          <a:custGeom>
            <a:avLst/>
            <a:gdLst/>
            <a:ahLst/>
            <a:cxnLst/>
            <a:rect l="l" t="t" r="r" b="b"/>
            <a:pathLst>
              <a:path h="4426585">
                <a:moveTo>
                  <a:pt x="0" y="0"/>
                </a:moveTo>
                <a:lnTo>
                  <a:pt x="0" y="4426491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76310" y="1015906"/>
            <a:ext cx="188595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gradient</a:t>
            </a:r>
            <a:r>
              <a:rPr sz="2400" b="1" spc="-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dW: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76311" y="1739805"/>
            <a:ext cx="668655" cy="3347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65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[?,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?,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?,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?,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?,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?,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?,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?,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65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?,…]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Andrej </a:t>
            </a:r>
            <a:r>
              <a:rPr lang="en-US" sz="1050" dirty="0" err="1"/>
              <a:t>Karpathy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93842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576310" y="1015906"/>
            <a:ext cx="188595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gradient</a:t>
            </a:r>
            <a:r>
              <a:rPr sz="2400" b="1" spc="-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dW: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76310" y="1739805"/>
            <a:ext cx="720090" cy="1115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65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[</a:t>
            </a:r>
            <a:r>
              <a:rPr sz="2400" b="1" spc="-5" dirty="0">
                <a:solidFill>
                  <a:srgbClr val="38751C"/>
                </a:solidFill>
                <a:latin typeface="Arial"/>
                <a:cs typeface="Arial"/>
              </a:rPr>
              <a:t>-2.5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?,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65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?,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78638" y="2871897"/>
            <a:ext cx="3394710" cy="1490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9955">
              <a:lnSpc>
                <a:spcPts val="2500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?,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909955">
              <a:lnSpc>
                <a:spcPts val="2850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?,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909955">
              <a:lnSpc>
                <a:spcPts val="2850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?,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909955">
              <a:lnSpc>
                <a:spcPts val="2865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?,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76311" y="4273450"/>
            <a:ext cx="668655" cy="737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65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?,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65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?,…]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78638" y="2871897"/>
            <a:ext cx="3394710" cy="1490345"/>
          </a:xfrm>
          <a:custGeom>
            <a:avLst/>
            <a:gdLst/>
            <a:ahLst/>
            <a:cxnLst/>
            <a:rect l="l" t="t" r="r" b="b"/>
            <a:pathLst>
              <a:path w="3394709" h="1490345">
                <a:moveTo>
                  <a:pt x="0" y="0"/>
                </a:moveTo>
                <a:lnTo>
                  <a:pt x="3394493" y="0"/>
                </a:lnTo>
                <a:lnTo>
                  <a:pt x="3394493" y="1489796"/>
                </a:lnTo>
                <a:lnTo>
                  <a:pt x="0" y="148979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81387" y="3633895"/>
            <a:ext cx="2289970" cy="5395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71863" y="3624369"/>
            <a:ext cx="2309495" cy="558800"/>
          </a:xfrm>
          <a:custGeom>
            <a:avLst/>
            <a:gdLst/>
            <a:ahLst/>
            <a:cxnLst/>
            <a:rect l="l" t="t" r="r" b="b"/>
            <a:pathLst>
              <a:path w="2309495" h="558800">
                <a:moveTo>
                  <a:pt x="0" y="0"/>
                </a:moveTo>
                <a:lnTo>
                  <a:pt x="2309020" y="0"/>
                </a:lnTo>
                <a:lnTo>
                  <a:pt x="2309020" y="558573"/>
                </a:lnTo>
                <a:lnTo>
                  <a:pt x="0" y="55857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78638" y="2871897"/>
            <a:ext cx="3394710" cy="67518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marL="80645">
              <a:spcBef>
                <a:spcPts val="465"/>
              </a:spcBef>
            </a:pPr>
            <a:r>
              <a:rPr sz="2000" spc="-5" dirty="0">
                <a:solidFill>
                  <a:srgbClr val="38751C"/>
                </a:solidFill>
                <a:latin typeface="Arial"/>
                <a:cs typeface="Arial"/>
              </a:rPr>
              <a:t>(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1.25322 </a:t>
            </a:r>
            <a:r>
              <a:rPr sz="2000" dirty="0">
                <a:solidFill>
                  <a:srgbClr val="38751C"/>
                </a:solidFill>
                <a:latin typeface="Arial"/>
                <a:cs typeface="Arial"/>
              </a:rPr>
              <a:t>-</a:t>
            </a:r>
            <a:r>
              <a:rPr sz="2000" spc="-5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1.25347</a:t>
            </a:r>
            <a:r>
              <a:rPr sz="2000" spc="-5" dirty="0">
                <a:solidFill>
                  <a:srgbClr val="38751C"/>
                </a:solidFill>
                <a:latin typeface="Arial"/>
                <a:cs typeface="Arial"/>
              </a:rPr>
              <a:t>)/0.0001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80645"/>
            <a:r>
              <a:rPr sz="2000" spc="-5" dirty="0">
                <a:solidFill>
                  <a:srgbClr val="38751C"/>
                </a:solidFill>
                <a:latin typeface="Arial"/>
                <a:cs typeface="Arial"/>
              </a:rPr>
              <a:t>=</a:t>
            </a:r>
            <a:r>
              <a:rPr sz="2000" spc="-85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8751C"/>
                </a:solidFill>
                <a:latin typeface="Arial"/>
                <a:cs typeface="Arial"/>
              </a:rPr>
              <a:t>-2.5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090485" y="2223237"/>
            <a:ext cx="666750" cy="637540"/>
          </a:xfrm>
          <a:custGeom>
            <a:avLst/>
            <a:gdLst/>
            <a:ahLst/>
            <a:cxnLst/>
            <a:rect l="l" t="t" r="r" b="b"/>
            <a:pathLst>
              <a:path w="666750" h="637539">
                <a:moveTo>
                  <a:pt x="666398" y="637008"/>
                </a:moveTo>
                <a:lnTo>
                  <a:pt x="0" y="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059261" y="2193370"/>
            <a:ext cx="42545" cy="41275"/>
          </a:xfrm>
          <a:custGeom>
            <a:avLst/>
            <a:gdLst/>
            <a:ahLst/>
            <a:cxnLst/>
            <a:rect l="l" t="t" r="r" b="b"/>
            <a:pathLst>
              <a:path w="42545" h="41275">
                <a:moveTo>
                  <a:pt x="42099" y="18494"/>
                </a:moveTo>
                <a:lnTo>
                  <a:pt x="0" y="0"/>
                </a:lnTo>
                <a:lnTo>
                  <a:pt x="20374" y="41239"/>
                </a:lnTo>
                <a:lnTo>
                  <a:pt x="42099" y="18494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04649" y="970694"/>
            <a:ext cx="89347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0"/>
            <a:r>
              <a:rPr sz="2400" b="1" spc="-5" dirty="0"/>
              <a:t>current</a:t>
            </a:r>
            <a:r>
              <a:rPr sz="2400" b="1" spc="-70" dirty="0"/>
              <a:t> </a:t>
            </a:r>
            <a:r>
              <a:rPr sz="2400" b="1" spc="-5" dirty="0"/>
              <a:t>W:</a:t>
            </a:r>
            <a:endParaRPr sz="2400"/>
          </a:p>
        </p:txBody>
      </p:sp>
      <p:sp>
        <p:nvSpPr>
          <p:cNvPr id="15" name="object 15"/>
          <p:cNvSpPr txBox="1"/>
          <p:nvPr/>
        </p:nvSpPr>
        <p:spPr>
          <a:xfrm>
            <a:off x="270050" y="1691981"/>
            <a:ext cx="1820545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65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[0.34,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-1.11,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0.78,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0.12,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0.55,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2.81,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-3.1,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-1.5,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0.33,…]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65"/>
              </a:lnSpc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loss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1.25347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326795" y="921101"/>
            <a:ext cx="0" cy="4398645"/>
          </a:xfrm>
          <a:custGeom>
            <a:avLst/>
            <a:gdLst/>
            <a:ahLst/>
            <a:cxnLst/>
            <a:rect l="l" t="t" r="r" b="b"/>
            <a:pathLst>
              <a:path h="4398645">
                <a:moveTo>
                  <a:pt x="0" y="0"/>
                </a:moveTo>
                <a:lnTo>
                  <a:pt x="0" y="439829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84644" y="968081"/>
            <a:ext cx="23031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W + h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(first</a:t>
            </a:r>
            <a:r>
              <a:rPr sz="2400" spc="-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dim)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84643" y="1691981"/>
            <a:ext cx="2067560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65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[0.34 +</a:t>
            </a:r>
            <a:r>
              <a:rPr sz="2400" spc="-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0.0001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-1.11,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0.78,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0.12,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0.55,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2.81,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-3.1,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-1.5,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0.33,…]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65"/>
              </a:lnSpc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loss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1.25322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271689" y="942375"/>
            <a:ext cx="0" cy="4426585"/>
          </a:xfrm>
          <a:custGeom>
            <a:avLst/>
            <a:gdLst/>
            <a:ahLst/>
            <a:cxnLst/>
            <a:rect l="l" t="t" r="r" b="b"/>
            <a:pathLst>
              <a:path h="4426585">
                <a:moveTo>
                  <a:pt x="0" y="0"/>
                </a:moveTo>
                <a:lnTo>
                  <a:pt x="0" y="4426491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Andrej </a:t>
            </a:r>
            <a:r>
              <a:rPr lang="en-US" sz="1050" dirty="0" err="1"/>
              <a:t>Karpathy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58162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576310" y="1015906"/>
            <a:ext cx="188595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gradient</a:t>
            </a:r>
            <a:r>
              <a:rPr sz="2400" b="1" spc="-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dW: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76311" y="1739805"/>
            <a:ext cx="719455" cy="3347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65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[-2.5,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?,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?,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?,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?,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?,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?,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?,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65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?,…]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0050" y="968081"/>
            <a:ext cx="154876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current</a:t>
            </a:r>
            <a:r>
              <a:rPr sz="2400" b="1" spc="-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W: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0050" y="1691981"/>
            <a:ext cx="1820545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65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[0.34,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-1.11,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0.78,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0.12,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0.55,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2.81,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-3.1,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-1.5,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0.33,…]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65"/>
              </a:lnSpc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loss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1.25347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26795" y="921101"/>
            <a:ext cx="0" cy="4398645"/>
          </a:xfrm>
          <a:custGeom>
            <a:avLst/>
            <a:gdLst/>
            <a:ahLst/>
            <a:cxnLst/>
            <a:rect l="l" t="t" r="r" b="b"/>
            <a:pathLst>
              <a:path h="4398645">
                <a:moveTo>
                  <a:pt x="0" y="0"/>
                </a:moveTo>
                <a:lnTo>
                  <a:pt x="0" y="439829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79845" y="968081"/>
            <a:ext cx="279463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W + h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(second</a:t>
            </a:r>
            <a:r>
              <a:rPr sz="24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dim)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79845" y="1691981"/>
            <a:ext cx="2084705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65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[0.34,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-1.11 +</a:t>
            </a:r>
            <a:r>
              <a:rPr sz="2400" spc="-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0.0001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0.78,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0.12,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0.55,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2.81,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-3.1,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-1.5,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0.33,…]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65"/>
              </a:lnSpc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loss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1.25353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24089" y="942375"/>
            <a:ext cx="0" cy="4426585"/>
          </a:xfrm>
          <a:custGeom>
            <a:avLst/>
            <a:gdLst/>
            <a:ahLst/>
            <a:cxnLst/>
            <a:rect l="l" t="t" r="r" b="b"/>
            <a:pathLst>
              <a:path h="4426585">
                <a:moveTo>
                  <a:pt x="0" y="0"/>
                </a:moveTo>
                <a:lnTo>
                  <a:pt x="0" y="4426491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Andrej </a:t>
            </a:r>
            <a:r>
              <a:rPr lang="en-US" sz="1050" dirty="0" err="1"/>
              <a:t>Karpathy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40617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576310" y="1015906"/>
            <a:ext cx="188595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gradient</a:t>
            </a:r>
            <a:r>
              <a:rPr sz="2400" b="1" spc="-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dW: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76311" y="1739806"/>
            <a:ext cx="719455" cy="14875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65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[-2.5,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b="1" spc="-5" dirty="0">
                <a:solidFill>
                  <a:srgbClr val="38751C"/>
                </a:solidFill>
                <a:latin typeface="Arial"/>
                <a:cs typeface="Arial"/>
              </a:rPr>
              <a:t>0.6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?,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65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?,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78638" y="3176696"/>
            <a:ext cx="3394710" cy="14903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909955">
              <a:lnSpc>
                <a:spcPts val="2865"/>
              </a:lnSpc>
              <a:spcBef>
                <a:spcPts val="85"/>
              </a:spcBef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?,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909955">
              <a:lnSpc>
                <a:spcPts val="2850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?,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909955">
              <a:lnSpc>
                <a:spcPts val="2850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?,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909955">
              <a:lnSpc>
                <a:spcPts val="2865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?,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76311" y="4635400"/>
            <a:ext cx="6686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?,…]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78638" y="3176696"/>
            <a:ext cx="3394710" cy="1490345"/>
          </a:xfrm>
          <a:custGeom>
            <a:avLst/>
            <a:gdLst/>
            <a:ahLst/>
            <a:cxnLst/>
            <a:rect l="l" t="t" r="r" b="b"/>
            <a:pathLst>
              <a:path w="3394709" h="1490345">
                <a:moveTo>
                  <a:pt x="0" y="0"/>
                </a:moveTo>
                <a:lnTo>
                  <a:pt x="3394493" y="0"/>
                </a:lnTo>
                <a:lnTo>
                  <a:pt x="3394493" y="1489796"/>
                </a:lnTo>
                <a:lnTo>
                  <a:pt x="0" y="148979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81387" y="3938694"/>
            <a:ext cx="2289970" cy="5395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71863" y="3929168"/>
            <a:ext cx="2309495" cy="558800"/>
          </a:xfrm>
          <a:custGeom>
            <a:avLst/>
            <a:gdLst/>
            <a:ahLst/>
            <a:cxnLst/>
            <a:rect l="l" t="t" r="r" b="b"/>
            <a:pathLst>
              <a:path w="2309495" h="558800">
                <a:moveTo>
                  <a:pt x="0" y="0"/>
                </a:moveTo>
                <a:lnTo>
                  <a:pt x="2309020" y="0"/>
                </a:lnTo>
                <a:lnTo>
                  <a:pt x="2309020" y="558573"/>
                </a:lnTo>
                <a:lnTo>
                  <a:pt x="0" y="55857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204436" y="2369594"/>
            <a:ext cx="329565" cy="665480"/>
          </a:xfrm>
          <a:custGeom>
            <a:avLst/>
            <a:gdLst/>
            <a:ahLst/>
            <a:cxnLst/>
            <a:rect l="l" t="t" r="r" b="b"/>
            <a:pathLst>
              <a:path w="329565" h="665480">
                <a:moveTo>
                  <a:pt x="329249" y="665476"/>
                </a:moveTo>
                <a:lnTo>
                  <a:pt x="0" y="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185261" y="2330852"/>
            <a:ext cx="33655" cy="45720"/>
          </a:xfrm>
          <a:custGeom>
            <a:avLst/>
            <a:gdLst/>
            <a:ahLst/>
            <a:cxnLst/>
            <a:rect l="l" t="t" r="r" b="b"/>
            <a:pathLst>
              <a:path w="33654" h="45719">
                <a:moveTo>
                  <a:pt x="33274" y="31767"/>
                </a:moveTo>
                <a:lnTo>
                  <a:pt x="0" y="0"/>
                </a:lnTo>
                <a:lnTo>
                  <a:pt x="5074" y="45719"/>
                </a:lnTo>
                <a:lnTo>
                  <a:pt x="33274" y="31767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04649" y="970694"/>
            <a:ext cx="89347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0"/>
            <a:r>
              <a:rPr sz="2400" b="1" spc="-5" dirty="0"/>
              <a:t>current</a:t>
            </a:r>
            <a:r>
              <a:rPr sz="2400" b="1" spc="-70" dirty="0"/>
              <a:t> </a:t>
            </a:r>
            <a:r>
              <a:rPr sz="2400" b="1" spc="-5" dirty="0"/>
              <a:t>W:</a:t>
            </a:r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270050" y="1691981"/>
            <a:ext cx="1820545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65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[0.34,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-1.11,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0.78,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0.12,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0.55,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2.81,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-3.1,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-1.5,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0.33,…]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65"/>
              </a:lnSpc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loss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1.25347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326795" y="921101"/>
            <a:ext cx="0" cy="4398645"/>
          </a:xfrm>
          <a:custGeom>
            <a:avLst/>
            <a:gdLst/>
            <a:ahLst/>
            <a:cxnLst/>
            <a:rect l="l" t="t" r="r" b="b"/>
            <a:pathLst>
              <a:path h="4398645">
                <a:moveTo>
                  <a:pt x="0" y="0"/>
                </a:moveTo>
                <a:lnTo>
                  <a:pt x="0" y="439829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79845" y="968081"/>
            <a:ext cx="279463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W + h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(second</a:t>
            </a:r>
            <a:r>
              <a:rPr sz="24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dim)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79845" y="1691981"/>
            <a:ext cx="2084705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65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[0.34,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-1.11 +</a:t>
            </a:r>
            <a:r>
              <a:rPr sz="2400" spc="-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0.0001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0.78,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0.12,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0.55,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2.81,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-3.1,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-1.5,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0.33,…]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65"/>
              </a:lnSpc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loss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1.25353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24089" y="942375"/>
            <a:ext cx="0" cy="4426585"/>
          </a:xfrm>
          <a:custGeom>
            <a:avLst/>
            <a:gdLst/>
            <a:ahLst/>
            <a:cxnLst/>
            <a:rect l="l" t="t" r="r" b="b"/>
            <a:pathLst>
              <a:path h="4426585">
                <a:moveTo>
                  <a:pt x="0" y="0"/>
                </a:moveTo>
                <a:lnTo>
                  <a:pt x="0" y="4426491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78638" y="3176696"/>
            <a:ext cx="3394710" cy="67518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marL="80645">
              <a:spcBef>
                <a:spcPts val="465"/>
              </a:spcBef>
            </a:pPr>
            <a:r>
              <a:rPr sz="2000" spc="-5" dirty="0">
                <a:solidFill>
                  <a:srgbClr val="38751C"/>
                </a:solidFill>
                <a:latin typeface="Arial"/>
                <a:cs typeface="Arial"/>
              </a:rPr>
              <a:t>(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1.25353 </a:t>
            </a:r>
            <a:r>
              <a:rPr sz="2000" dirty="0">
                <a:solidFill>
                  <a:srgbClr val="38751C"/>
                </a:solidFill>
                <a:latin typeface="Arial"/>
                <a:cs typeface="Arial"/>
              </a:rPr>
              <a:t>-</a:t>
            </a:r>
            <a:r>
              <a:rPr sz="2000" spc="-5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1.25347</a:t>
            </a:r>
            <a:r>
              <a:rPr sz="2000" spc="-5" dirty="0">
                <a:solidFill>
                  <a:srgbClr val="38751C"/>
                </a:solidFill>
                <a:latin typeface="Arial"/>
                <a:cs typeface="Arial"/>
              </a:rPr>
              <a:t>)/0.0001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80645"/>
            <a:r>
              <a:rPr sz="2000" spc="-5" dirty="0">
                <a:solidFill>
                  <a:srgbClr val="38751C"/>
                </a:solidFill>
                <a:latin typeface="Arial"/>
                <a:cs typeface="Arial"/>
              </a:rPr>
              <a:t>=</a:t>
            </a:r>
            <a:r>
              <a:rPr sz="2000" spc="-90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8751C"/>
                </a:solidFill>
                <a:latin typeface="Arial"/>
                <a:cs typeface="Arial"/>
              </a:rPr>
              <a:t>0.6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Andrej </a:t>
            </a:r>
            <a:r>
              <a:rPr lang="en-US" sz="1050" dirty="0" err="1"/>
              <a:t>Karpathy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54661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576310" y="1015906"/>
            <a:ext cx="188595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gradient</a:t>
            </a:r>
            <a:r>
              <a:rPr sz="2400" b="1" spc="-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dW: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76311" y="1739805"/>
            <a:ext cx="719455" cy="3347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65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[-2.5,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0.6,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?,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?,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?,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?,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?,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?,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65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?,…]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0050" y="968081"/>
            <a:ext cx="154876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current</a:t>
            </a:r>
            <a:r>
              <a:rPr sz="2400" b="1" spc="-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W: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0050" y="1691981"/>
            <a:ext cx="1820545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65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[0.34,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-1.11,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0.78,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0.12,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0.55,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2.81,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-3.1,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-1.5,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0.33,…]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65"/>
              </a:lnSpc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loss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1.25347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26795" y="921101"/>
            <a:ext cx="0" cy="4398645"/>
          </a:xfrm>
          <a:custGeom>
            <a:avLst/>
            <a:gdLst/>
            <a:ahLst/>
            <a:cxnLst/>
            <a:rect l="l" t="t" r="r" b="b"/>
            <a:pathLst>
              <a:path h="4398645">
                <a:moveTo>
                  <a:pt x="0" y="0"/>
                </a:moveTo>
                <a:lnTo>
                  <a:pt x="0" y="439829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79845" y="968081"/>
            <a:ext cx="24047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W + h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(third</a:t>
            </a:r>
            <a:r>
              <a:rPr sz="2400" spc="-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dim)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79845" y="1691981"/>
            <a:ext cx="1983105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65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[0.34,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-1.11,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0.78 +</a:t>
            </a:r>
            <a:r>
              <a:rPr sz="2400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0.0001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0.12,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0.55,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2.81,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-3.1,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-1.5,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0.33,…]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65"/>
              </a:lnSpc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loss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1.25347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24089" y="942375"/>
            <a:ext cx="0" cy="4426585"/>
          </a:xfrm>
          <a:custGeom>
            <a:avLst/>
            <a:gdLst/>
            <a:ahLst/>
            <a:cxnLst/>
            <a:rect l="l" t="t" r="r" b="b"/>
            <a:pathLst>
              <a:path h="4426585">
                <a:moveTo>
                  <a:pt x="0" y="0"/>
                </a:moveTo>
                <a:lnTo>
                  <a:pt x="0" y="4426491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Andrej </a:t>
            </a:r>
            <a:r>
              <a:rPr lang="en-US" sz="1050" dirty="0" err="1"/>
              <a:t>Karpathy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1558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4649" y="970695"/>
            <a:ext cx="8934700" cy="654655"/>
          </a:xfrm>
          <a:prstGeom prst="rect">
            <a:avLst/>
          </a:prstGeom>
        </p:spPr>
        <p:txBody>
          <a:bodyPr vert="horz" wrap="square" lIns="0" tIns="191124" rIns="0" bIns="0" rtlCol="0">
            <a:spAutoFit/>
          </a:bodyPr>
          <a:lstStyle/>
          <a:p>
            <a:pPr marL="392430"/>
            <a:r>
              <a:rPr spc="-5" dirty="0"/>
              <a:t>This is silly. The loss is just a function of</a:t>
            </a:r>
            <a:r>
              <a:rPr spc="50" dirty="0"/>
              <a:t> </a:t>
            </a:r>
            <a:r>
              <a:rPr spc="-5" dirty="0"/>
              <a:t>W:</a:t>
            </a:r>
          </a:p>
        </p:txBody>
      </p:sp>
      <p:sp>
        <p:nvSpPr>
          <p:cNvPr id="5" name="object 5"/>
          <p:cNvSpPr/>
          <p:nvPr/>
        </p:nvSpPr>
        <p:spPr>
          <a:xfrm>
            <a:off x="475299" y="2417521"/>
            <a:ext cx="4459816" cy="478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5299" y="2973296"/>
            <a:ext cx="2606244" cy="4306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6598" y="1779449"/>
            <a:ext cx="3443718" cy="5604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71847" y="3654870"/>
            <a:ext cx="867588" cy="3935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2448" y="3630104"/>
            <a:ext cx="66929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want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Andrej </a:t>
            </a:r>
            <a:r>
              <a:rPr lang="en-US" sz="1050" dirty="0" err="1"/>
              <a:t>Karpathy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84358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4649" y="970695"/>
            <a:ext cx="8934700" cy="654655"/>
          </a:xfrm>
          <a:prstGeom prst="rect">
            <a:avLst/>
          </a:prstGeom>
        </p:spPr>
        <p:txBody>
          <a:bodyPr vert="horz" wrap="square" lIns="0" tIns="191124" rIns="0" bIns="0" rtlCol="0">
            <a:spAutoFit/>
          </a:bodyPr>
          <a:lstStyle/>
          <a:p>
            <a:pPr marL="392430"/>
            <a:r>
              <a:rPr spc="-5" dirty="0"/>
              <a:t>This is silly. The loss is just a function of</a:t>
            </a:r>
            <a:r>
              <a:rPr spc="50" dirty="0"/>
              <a:t> </a:t>
            </a:r>
            <a:r>
              <a:rPr spc="-5" dirty="0"/>
              <a:t>W:</a:t>
            </a:r>
          </a:p>
        </p:txBody>
      </p:sp>
      <p:sp>
        <p:nvSpPr>
          <p:cNvPr id="5" name="object 5"/>
          <p:cNvSpPr/>
          <p:nvPr/>
        </p:nvSpPr>
        <p:spPr>
          <a:xfrm>
            <a:off x="475299" y="2417521"/>
            <a:ext cx="4459816" cy="478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5299" y="2973296"/>
            <a:ext cx="2606244" cy="4306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6598" y="1779449"/>
            <a:ext cx="3443718" cy="5604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53914" y="2334098"/>
            <a:ext cx="3529267" cy="30492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64045" y="2929731"/>
            <a:ext cx="2747645" cy="1279525"/>
          </a:xfrm>
          <a:custGeom>
            <a:avLst/>
            <a:gdLst/>
            <a:ahLst/>
            <a:cxnLst/>
            <a:rect l="l" t="t" r="r" b="b"/>
            <a:pathLst>
              <a:path w="2747645" h="1279525">
                <a:moveTo>
                  <a:pt x="0" y="1279012"/>
                </a:moveTo>
                <a:lnTo>
                  <a:pt x="2747144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684639" y="2856757"/>
            <a:ext cx="183515" cy="130175"/>
          </a:xfrm>
          <a:custGeom>
            <a:avLst/>
            <a:gdLst/>
            <a:ahLst/>
            <a:cxnLst/>
            <a:rect l="l" t="t" r="r" b="b"/>
            <a:pathLst>
              <a:path w="183514" h="130175">
                <a:moveTo>
                  <a:pt x="53124" y="130027"/>
                </a:moveTo>
                <a:lnTo>
                  <a:pt x="183299" y="0"/>
                </a:lnTo>
                <a:lnTo>
                  <a:pt x="0" y="15924"/>
                </a:lnTo>
                <a:lnTo>
                  <a:pt x="53124" y="130027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1847" y="3654870"/>
            <a:ext cx="867588" cy="3935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2448" y="3630105"/>
            <a:ext cx="3342640" cy="11387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want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15"/>
              </a:spcBef>
            </a:pP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868805"/>
            <a:r>
              <a:rPr sz="3000" spc="-5" dirty="0">
                <a:solidFill>
                  <a:prstClr val="black"/>
                </a:solidFill>
                <a:latin typeface="Arial"/>
                <a:cs typeface="Arial"/>
              </a:rPr>
              <a:t>Calculus</a:t>
            </a:r>
            <a:endParaRPr sz="3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" name="object 8"/>
          <p:cNvSpPr/>
          <p:nvPr/>
        </p:nvSpPr>
        <p:spPr>
          <a:xfrm>
            <a:off x="2284021" y="5278439"/>
            <a:ext cx="867588" cy="3935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9"/>
          <p:cNvSpPr txBox="1"/>
          <p:nvPr/>
        </p:nvSpPr>
        <p:spPr>
          <a:xfrm>
            <a:off x="3274467" y="5291567"/>
            <a:ext cx="54102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2400" spc="-9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...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Andrej </a:t>
            </a:r>
            <a:r>
              <a:rPr lang="en-US" sz="1050" dirty="0" err="1"/>
              <a:t>Karpathy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00791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ImageNet Challenge 2012</a:t>
            </a:r>
            <a:endParaRPr lang="en-US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t="7061" b="34445"/>
          <a:stretch/>
        </p:blipFill>
        <p:spPr>
          <a:xfrm>
            <a:off x="0" y="3272114"/>
            <a:ext cx="9144000" cy="26714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956608"/>
            <a:ext cx="9144000" cy="2000538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marL="342865" marR="0" lvl="0" indent="-342865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dobe Caslon Pro"/>
              </a:rPr>
              <a:t>AlexNet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dobe Caslon Pro"/>
              </a:rPr>
              <a:t>: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dobe Caslon Pro"/>
              </a:rPr>
              <a:t>Similar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dobe Caslon Pro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dobe Caslon Pro"/>
              </a:rPr>
              <a:t>framework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dobe Caslon Pro"/>
              </a:rPr>
              <a:t> to LeCun’98 but:</a:t>
            </a:r>
          </a:p>
          <a:p>
            <a:pPr marL="800065" marR="0" lvl="1" indent="-342865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dobe Caslon Pro"/>
              </a:rPr>
              <a:t>Bigger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dobe Caslon Pro"/>
              </a:rPr>
              <a:t> model (7 </a:t>
            </a: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dobe Caslon Pro"/>
              </a:rPr>
              <a:t>hidden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dobe Caslon Pro"/>
              </a:rPr>
              <a:t> </a:t>
            </a: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dobe Caslon Pro"/>
              </a:rPr>
              <a:t>layers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dobe Caslon Pro"/>
              </a:rPr>
              <a:t>, 650,000 </a:t>
            </a: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dobe Caslon Pro"/>
              </a:rPr>
              <a:t>units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dobe Caslon Pro"/>
              </a:rPr>
              <a:t>, 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dobe Caslon Pro"/>
              </a:rPr>
              <a:t>60,000,000 params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dobe Caslon Pro"/>
              </a:rPr>
              <a:t>)</a:t>
            </a:r>
          </a:p>
          <a:p>
            <a:pPr marL="800065" marR="0" lvl="1" indent="-342865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dobe Caslon Pro"/>
              </a:rPr>
              <a:t>More data (10</a:t>
            </a:r>
            <a:r>
              <a:rPr kumimoji="0" lang="fr-FR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dobe Caslon Pro"/>
              </a:rPr>
              <a:t>6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dobe Caslon Pro"/>
              </a:rPr>
              <a:t> vs. 10</a:t>
            </a:r>
            <a:r>
              <a:rPr kumimoji="0" lang="fr-FR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dobe Caslon Pro"/>
              </a:rPr>
              <a:t>3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dobe Caslon Pro"/>
              </a:rPr>
              <a:t> images)</a:t>
            </a:r>
          </a:p>
          <a:p>
            <a:pPr marL="800065" marR="0" lvl="1" indent="-342865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dobe Caslon Pro"/>
              </a:rPr>
              <a:t>GPU </a:t>
            </a: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dobe Caslon Pro"/>
              </a:rPr>
              <a:t>implementation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dobe Caslon Pro"/>
              </a:rPr>
              <a:t> (50x </a:t>
            </a: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dobe Caslon Pro"/>
              </a:rPr>
              <a:t>speedup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dobe Caslon Pro"/>
              </a:rPr>
              <a:t> over CPU)</a:t>
            </a:r>
          </a:p>
          <a:p>
            <a:pPr marL="1257265" marR="0" lvl="2" indent="-342865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dobe Caslon Pro"/>
              </a:rPr>
              <a:t>Trained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dobe Caslon Pro"/>
              </a:rPr>
              <a:t> on </a:t>
            </a: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dobe Caslon Pro"/>
              </a:rPr>
              <a:t>two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dobe Caslon Pro"/>
              </a:rPr>
              <a:t> </a:t>
            </a: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dobe Caslon Pro"/>
              </a:rPr>
              <a:t>GPUs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dobe Caslon Pro"/>
              </a:rPr>
              <a:t> for a </a:t>
            </a: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dobe Caslon Pro"/>
              </a:rPr>
              <a:t>week</a:t>
            </a:r>
            <a:endParaRPr kumimoji="0" lang="fr-FR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dobe Caslon Pro"/>
            </a:endParaRPr>
          </a:p>
          <a:p>
            <a:pPr marL="800065" marR="0" lvl="1" indent="-342865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dobe Caslon Pro"/>
              </a:rPr>
              <a:t>Better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dobe Caslon Pro"/>
              </a:rPr>
              <a:t> </a:t>
            </a: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dobe Caslon Pro"/>
              </a:rPr>
              <a:t>regularization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dobe Caslon Pro"/>
              </a:rPr>
              <a:t> for training (</a:t>
            </a: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dobe Caslon Pro"/>
              </a:rPr>
              <a:t>DropOut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dobe Caslon Pro"/>
              </a:rPr>
              <a:t>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dobe Caslon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52399" y="6059269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A.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Krizhevsky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, I.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Sutskever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, and G. Hinton,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  <a:hlinkClick r:id="rId4"/>
              </a:rPr>
              <a:t>ImageNet Classification with Deep Convolutional Neural Networks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, NIPS 2012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604084"/>
            <a:ext cx="10647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Lana </a:t>
            </a:r>
            <a:r>
              <a:rPr kumimoji="0" lang="en-US" sz="105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Lazebnik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4099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576310" y="1015906"/>
            <a:ext cx="188595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gradient</a:t>
            </a:r>
            <a:r>
              <a:rPr sz="2400" b="1" spc="-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dW: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76311" y="1739805"/>
            <a:ext cx="1024255" cy="3347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65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[-2.5,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0.6,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0,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0.2,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0.7,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-0.5,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1.1,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1.3,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65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-2.1,…]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0050" y="968081"/>
            <a:ext cx="154876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current</a:t>
            </a:r>
            <a:r>
              <a:rPr sz="2400" b="1" spc="-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W: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0050" y="1691981"/>
            <a:ext cx="1820545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65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[0.34,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-1.11,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0.78,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0.12,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0.55,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2.81,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-3.1,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-1.5,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0.33,…]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865"/>
              </a:lnSpc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loss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1.25347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26795" y="921101"/>
            <a:ext cx="0" cy="4398645"/>
          </a:xfrm>
          <a:custGeom>
            <a:avLst/>
            <a:gdLst/>
            <a:ahLst/>
            <a:cxnLst/>
            <a:rect l="l" t="t" r="r" b="b"/>
            <a:pathLst>
              <a:path h="4398645">
                <a:moveTo>
                  <a:pt x="0" y="0"/>
                </a:moveTo>
                <a:lnTo>
                  <a:pt x="0" y="439829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00049" y="1973577"/>
            <a:ext cx="2023745" cy="1128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65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dW =</a:t>
            </a:r>
            <a:r>
              <a:rPr sz="2400" spc="-9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...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080">
              <a:lnSpc>
                <a:spcPts val="2850"/>
              </a:lnSpc>
              <a:spcBef>
                <a:spcPts val="105"/>
              </a:spcBef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(some</a:t>
            </a:r>
            <a:r>
              <a:rPr sz="2400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function  data and</a:t>
            </a:r>
            <a:r>
              <a:rPr sz="2400" spc="-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W)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36417" y="3311721"/>
            <a:ext cx="2172335" cy="560705"/>
          </a:xfrm>
          <a:custGeom>
            <a:avLst/>
            <a:gdLst/>
            <a:ahLst/>
            <a:cxnLst/>
            <a:rect l="l" t="t" r="r" b="b"/>
            <a:pathLst>
              <a:path w="2172335" h="560705">
                <a:moveTo>
                  <a:pt x="0" y="0"/>
                </a:moveTo>
                <a:lnTo>
                  <a:pt x="2172145" y="560223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204638" y="3856719"/>
            <a:ext cx="46355" cy="30480"/>
          </a:xfrm>
          <a:custGeom>
            <a:avLst/>
            <a:gdLst/>
            <a:ahLst/>
            <a:cxnLst/>
            <a:rect l="l" t="t" r="r" b="b"/>
            <a:pathLst>
              <a:path w="46354" h="30480">
                <a:moveTo>
                  <a:pt x="0" y="30449"/>
                </a:moveTo>
                <a:lnTo>
                  <a:pt x="45799" y="26024"/>
                </a:lnTo>
                <a:lnTo>
                  <a:pt x="7874" y="0"/>
                </a:lnTo>
                <a:lnTo>
                  <a:pt x="0" y="30449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Andrej </a:t>
            </a:r>
            <a:r>
              <a:rPr lang="en-US" sz="1050" dirty="0" err="1"/>
              <a:t>Karpathy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12535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100369" y="1532698"/>
            <a:ext cx="2943219" cy="2914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18915" y="4111893"/>
            <a:ext cx="1619885" cy="0"/>
          </a:xfrm>
          <a:custGeom>
            <a:avLst/>
            <a:gdLst/>
            <a:ahLst/>
            <a:cxnLst/>
            <a:rect l="l" t="t" r="r" b="b"/>
            <a:pathLst>
              <a:path w="1619884">
                <a:moveTo>
                  <a:pt x="1619696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32465" y="4080418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86449" y="0"/>
                </a:moveTo>
                <a:lnTo>
                  <a:pt x="0" y="31474"/>
                </a:lnTo>
                <a:lnTo>
                  <a:pt x="86449" y="62949"/>
                </a:lnTo>
                <a:lnTo>
                  <a:pt x="86449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47235" y="4078874"/>
            <a:ext cx="13798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original</a:t>
            </a:r>
            <a:r>
              <a:rPr sz="2400" spc="-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91698" y="4058694"/>
            <a:ext cx="2901315" cy="634365"/>
          </a:xfrm>
          <a:custGeom>
            <a:avLst/>
            <a:gdLst/>
            <a:ahLst/>
            <a:cxnLst/>
            <a:rect l="l" t="t" r="r" b="b"/>
            <a:pathLst>
              <a:path w="2901315" h="634364">
                <a:moveTo>
                  <a:pt x="0" y="634373"/>
                </a:moveTo>
                <a:lnTo>
                  <a:pt x="2900944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85916" y="4027943"/>
            <a:ext cx="91440" cy="61594"/>
          </a:xfrm>
          <a:custGeom>
            <a:avLst/>
            <a:gdLst/>
            <a:ahLst/>
            <a:cxnLst/>
            <a:rect l="l" t="t" r="r" b="b"/>
            <a:pathLst>
              <a:path w="91439" h="61594">
                <a:moveTo>
                  <a:pt x="13424" y="61474"/>
                </a:moveTo>
                <a:lnTo>
                  <a:pt x="91174" y="12274"/>
                </a:lnTo>
                <a:lnTo>
                  <a:pt x="0" y="0"/>
                </a:lnTo>
                <a:lnTo>
                  <a:pt x="13424" y="61474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7075" y="4795676"/>
            <a:ext cx="3599179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negative gradient</a:t>
            </a:r>
            <a:r>
              <a:rPr sz="24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direction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00018" y="4560242"/>
            <a:ext cx="3248660" cy="0"/>
          </a:xfrm>
          <a:custGeom>
            <a:avLst/>
            <a:gdLst/>
            <a:ahLst/>
            <a:cxnLst/>
            <a:rect l="l" t="t" r="r" b="b"/>
            <a:pathLst>
              <a:path w="3248660">
                <a:moveTo>
                  <a:pt x="0" y="0"/>
                </a:moveTo>
                <a:lnTo>
                  <a:pt x="3248543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348563" y="4544517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49"/>
                </a:moveTo>
                <a:lnTo>
                  <a:pt x="43224" y="15724"/>
                </a:lnTo>
                <a:lnTo>
                  <a:pt x="0" y="0"/>
                </a:lnTo>
                <a:lnTo>
                  <a:pt x="0" y="3144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25458" y="4576650"/>
            <a:ext cx="4953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W_1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32493" y="1403799"/>
            <a:ext cx="0" cy="3156585"/>
          </a:xfrm>
          <a:custGeom>
            <a:avLst/>
            <a:gdLst/>
            <a:ahLst/>
            <a:cxnLst/>
            <a:rect l="l" t="t" r="r" b="b"/>
            <a:pathLst>
              <a:path h="3156585">
                <a:moveTo>
                  <a:pt x="0" y="3156443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16768" y="1360574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5">
                <a:moveTo>
                  <a:pt x="31449" y="43224"/>
                </a:moveTo>
                <a:lnTo>
                  <a:pt x="15724" y="0"/>
                </a:lnTo>
                <a:lnTo>
                  <a:pt x="0" y="43224"/>
                </a:lnTo>
                <a:lnTo>
                  <a:pt x="31449" y="4322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32321" y="1274330"/>
            <a:ext cx="4953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W_2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Andrej </a:t>
            </a:r>
            <a:r>
              <a:rPr lang="en-US" sz="1050" dirty="0" err="1"/>
              <a:t>Karpathy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31259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Gradient descent in multi-layer 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We’ll update weights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Move </a:t>
            </a:r>
            <a:r>
              <a:rPr lang="en-US" dirty="0"/>
              <a:t>in direction opposite to gradient</a:t>
            </a:r>
            <a:r>
              <a:rPr lang="en-US" dirty="0" smtClean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1000" y="2210799"/>
            <a:ext cx="4662001" cy="699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58923" y="2329886"/>
            <a:ext cx="29008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L</a:t>
            </a:r>
            <a:endParaRPr lang="en-US" sz="2800" i="1" dirty="0"/>
          </a:p>
        </p:txBody>
      </p:sp>
      <p:grpSp>
        <p:nvGrpSpPr>
          <p:cNvPr id="9" name="Group 8"/>
          <p:cNvGrpSpPr/>
          <p:nvPr/>
        </p:nvGrpSpPr>
        <p:grpSpPr>
          <a:xfrm>
            <a:off x="4374929" y="2825687"/>
            <a:ext cx="1544012" cy="573371"/>
            <a:chOff x="4469525" y="2754740"/>
            <a:chExt cx="1544012" cy="573371"/>
          </a:xfrm>
        </p:grpSpPr>
        <p:sp>
          <p:nvSpPr>
            <p:cNvPr id="4" name="TextBox 3"/>
            <p:cNvSpPr txBox="1"/>
            <p:nvPr/>
          </p:nvSpPr>
          <p:spPr>
            <a:xfrm>
              <a:off x="4469525" y="2958779"/>
              <a:ext cx="1544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Learning rate</a:t>
              </a: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 flipV="1">
              <a:off x="5218386" y="2754740"/>
              <a:ext cx="0" cy="27498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3" name="Group 12"/>
          <p:cNvGrpSpPr/>
          <p:nvPr/>
        </p:nvGrpSpPr>
        <p:grpSpPr>
          <a:xfrm>
            <a:off x="2648843" y="2654560"/>
            <a:ext cx="689035" cy="552112"/>
            <a:chOff x="2648843" y="2693975"/>
            <a:chExt cx="689035" cy="552112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 flipV="1">
              <a:off x="3003332" y="2693975"/>
              <a:ext cx="0" cy="26161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2648843" y="2876755"/>
              <a:ext cx="689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Time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7591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minimize the loss function?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Use gradient descent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Iteratively </a:t>
            </a:r>
            <a:r>
              <a:rPr lang="en-US" i="1" dirty="0"/>
              <a:t>subtract </a:t>
            </a:r>
            <a:r>
              <a:rPr lang="en-US" dirty="0"/>
              <a:t>the gradient with respect to the model parameters (w)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I.e. we’re moving in a direction opposite to the gradient of  the loss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I.e. we’re moving towards </a:t>
            </a:r>
            <a:r>
              <a:rPr lang="en-US" i="1" dirty="0"/>
              <a:t>smaller </a:t>
            </a:r>
            <a:r>
              <a:rPr lang="en-US" dirty="0"/>
              <a:t>loss</a:t>
            </a:r>
          </a:p>
        </p:txBody>
      </p:sp>
    </p:spTree>
    <p:extLst>
      <p:ext uri="{BB962C8B-B14F-4D97-AF65-F5344CB8AC3E}">
        <p14:creationId xmlns:p14="http://schemas.microsoft.com/office/powerpoint/2010/main" val="138251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627640" y="1613960"/>
            <a:ext cx="4371966" cy="39433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4225" y="1877234"/>
            <a:ext cx="4405491" cy="35229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Andrej </a:t>
            </a:r>
            <a:r>
              <a:rPr lang="en-US" sz="1050" dirty="0" err="1"/>
              <a:t>Karpathy</a:t>
            </a:r>
            <a:endParaRPr lang="en-US" sz="105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Learning rate selection</a:t>
            </a:r>
            <a:endParaRPr lang="en-US" u="sng" dirty="0"/>
          </a:p>
        </p:txBody>
      </p:sp>
      <p:sp>
        <p:nvSpPr>
          <p:cNvPr id="10" name="object 6"/>
          <p:cNvSpPr txBox="1">
            <a:spLocks/>
          </p:cNvSpPr>
          <p:nvPr/>
        </p:nvSpPr>
        <p:spPr bwMode="auto">
          <a:xfrm>
            <a:off x="4830686" y="1338742"/>
            <a:ext cx="4278630" cy="28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2700"/>
            <a:r>
              <a:rPr lang="en-US" sz="1800" kern="0" spc="-5" smtClean="0"/>
              <a:t>The effects of step size (or “learning</a:t>
            </a:r>
            <a:r>
              <a:rPr lang="en-US" sz="1800" kern="0" spc="65" smtClean="0"/>
              <a:t> </a:t>
            </a:r>
            <a:r>
              <a:rPr lang="en-US" sz="1800" kern="0" spc="-5" smtClean="0"/>
              <a:t>rate”)</a:t>
            </a: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2140335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Mini-batch 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 classic gradient descent, we compute the gradient </a:t>
            </a:r>
            <a:r>
              <a:rPr lang="en-US" dirty="0"/>
              <a:t>f</a:t>
            </a:r>
            <a:r>
              <a:rPr lang="en-US" dirty="0" smtClean="0"/>
              <a:t>rom the loss for </a:t>
            </a:r>
            <a:r>
              <a:rPr lang="en-US" dirty="0"/>
              <a:t>all training examples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Coul</a:t>
            </a:r>
            <a:r>
              <a:rPr lang="en-US" dirty="0" smtClean="0"/>
              <a:t>d also </a:t>
            </a:r>
            <a:r>
              <a:rPr lang="en-US" dirty="0" smtClean="0"/>
              <a:t>only </a:t>
            </a:r>
            <a:r>
              <a:rPr lang="en-US" dirty="0"/>
              <a:t>use some of the data for each gradient </a:t>
            </a:r>
            <a:r>
              <a:rPr lang="en-US" dirty="0" smtClean="0"/>
              <a:t>update, then </a:t>
            </a:r>
            <a:r>
              <a:rPr lang="en-US" dirty="0"/>
              <a:t>cycle through all training samples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Allows faster </a:t>
            </a:r>
            <a:r>
              <a:rPr lang="en-US" dirty="0" smtClean="0"/>
              <a:t>training (e.g. on GPUs), </a:t>
            </a:r>
            <a:r>
              <a:rPr lang="en-US" dirty="0"/>
              <a:t>parallelization</a:t>
            </a:r>
          </a:p>
        </p:txBody>
      </p:sp>
    </p:spTree>
    <p:extLst>
      <p:ext uri="{BB962C8B-B14F-4D97-AF65-F5344CB8AC3E}">
        <p14:creationId xmlns:p14="http://schemas.microsoft.com/office/powerpoint/2010/main" val="49899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Gradient descent in multi-layer 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We’ll update weights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Move </a:t>
            </a:r>
            <a:r>
              <a:rPr lang="en-US" dirty="0"/>
              <a:t>in direction opposite to gradient</a:t>
            </a:r>
            <a:r>
              <a:rPr lang="en-US" dirty="0" smtClean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How </a:t>
            </a:r>
            <a:r>
              <a:rPr lang="en-US" dirty="0"/>
              <a:t>to update the weights at all layers</a:t>
            </a:r>
            <a:r>
              <a:rPr lang="en-US" dirty="0" smtClean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Answer: backpropagation </a:t>
            </a:r>
            <a:r>
              <a:rPr lang="en-US" dirty="0" smtClean="0"/>
              <a:t>of error from higher layers to lower layers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1000" y="2210799"/>
            <a:ext cx="4662001" cy="699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58923" y="2329886"/>
            <a:ext cx="29008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000000"/>
                </a:solidFill>
              </a:rPr>
              <a:t>L</a:t>
            </a:r>
            <a:endParaRPr lang="en-US" sz="28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70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Backpropagation general algorithm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(Using sigmoid activations, two-layer net)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Initialize </a:t>
            </a:r>
            <a:r>
              <a:rPr lang="en-US" sz="2400" dirty="0"/>
              <a:t>all weights to small random values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Until convergence </a:t>
            </a:r>
            <a:r>
              <a:rPr lang="en-US" sz="2400" dirty="0" smtClean="0"/>
              <a:t>(error </a:t>
            </a:r>
            <a:r>
              <a:rPr lang="en-US" sz="2400" dirty="0"/>
              <a:t>stops decreasing) repeat:</a:t>
            </a:r>
          </a:p>
          <a:p>
            <a:pPr lvl="1"/>
            <a:r>
              <a:rPr lang="en-US" dirty="0"/>
              <a:t>For each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=class(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)) </a:t>
            </a:r>
            <a:r>
              <a:rPr lang="en-US" dirty="0"/>
              <a:t>in training set:</a:t>
            </a:r>
          </a:p>
          <a:p>
            <a:pPr lvl="2"/>
            <a:r>
              <a:rPr lang="en-US" dirty="0"/>
              <a:t>Calculate network outputs: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y</a:t>
            </a:r>
            <a:r>
              <a:rPr lang="en-US" baseline="-25000" dirty="0" err="1">
                <a:latin typeface="Courier New" pitchFamily="49" charset="0"/>
                <a:cs typeface="Courier New" pitchFamily="49" charset="0"/>
              </a:rPr>
              <a:t>k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dirty="0"/>
              <a:t>Compute errors (gradients </a:t>
            </a:r>
            <a:r>
              <a:rPr lang="en-US" dirty="0" err="1"/>
              <a:t>wrt</a:t>
            </a:r>
            <a:r>
              <a:rPr lang="en-US" dirty="0"/>
              <a:t> activations) for each unit:</a:t>
            </a:r>
          </a:p>
          <a:p>
            <a:pPr lvl="3"/>
            <a:r>
              <a:rPr lang="en-US" dirty="0" err="1">
                <a:latin typeface="Courier New" pitchFamily="49" charset="0"/>
                <a:cs typeface="Courier New" pitchFamily="49" charset="0"/>
              </a:rPr>
              <a:t>δ</a:t>
            </a:r>
            <a:r>
              <a:rPr lang="en-US" baseline="-25000" dirty="0" err="1">
                <a:latin typeface="Courier New" pitchFamily="49" charset="0"/>
                <a:cs typeface="Courier New" pitchFamily="49" charset="0"/>
              </a:rPr>
              <a:t>k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 :=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y</a:t>
            </a:r>
            <a:r>
              <a:rPr lang="en-US" baseline="-25000" dirty="0" err="1">
                <a:latin typeface="Courier New" pitchFamily="49" charset="0"/>
                <a:cs typeface="Courier New" pitchFamily="49" charset="0"/>
              </a:rPr>
              <a:t>k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(1-y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k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 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</a:t>
            </a:r>
            <a:r>
              <a:rPr lang="en-US" baseline="-25000" dirty="0" err="1">
                <a:latin typeface="Courier New" pitchFamily="49" charset="0"/>
                <a:cs typeface="Courier New" pitchFamily="49" charset="0"/>
              </a:rPr>
              <a:t>k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y</a:t>
            </a:r>
            <a:r>
              <a:rPr lang="en-US" baseline="-25000" dirty="0" err="1">
                <a:latin typeface="Courier New" pitchFamily="49" charset="0"/>
                <a:cs typeface="Courier New" pitchFamily="49" charset="0"/>
              </a:rPr>
              <a:t>k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		for output units</a:t>
            </a:r>
          </a:p>
          <a:p>
            <a:pPr lvl="3"/>
            <a:r>
              <a:rPr lang="en-US" dirty="0" err="1">
                <a:latin typeface="Courier New" pitchFamily="49" charset="0"/>
                <a:cs typeface="Courier New" pitchFamily="49" charset="0"/>
              </a:rPr>
              <a:t>δ</a:t>
            </a:r>
            <a:r>
              <a:rPr lang="en-US" baseline="-25000" dirty="0" err="1">
                <a:latin typeface="Courier New" pitchFamily="49" charset="0"/>
                <a:cs typeface="Courier New" pitchFamily="49" charset="0"/>
              </a:rPr>
              <a:t>j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 :=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y</a:t>
            </a:r>
            <a:r>
              <a:rPr lang="en-US" baseline="-25000" dirty="0" err="1">
                <a:latin typeface="Courier New" pitchFamily="49" charset="0"/>
                <a:cs typeface="Courier New" pitchFamily="49" charset="0"/>
              </a:rPr>
              <a:t>k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(1-y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k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 ∑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k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en-US" baseline="-25000" dirty="0" err="1">
                <a:latin typeface="Courier New" pitchFamily="49" charset="0"/>
                <a:cs typeface="Courier New" pitchFamily="49" charset="0"/>
              </a:rPr>
              <a:t>kj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δ</a:t>
            </a:r>
            <a:r>
              <a:rPr lang="en-US" baseline="-25000" dirty="0" err="1">
                <a:latin typeface="Courier New" pitchFamily="49" charset="0"/>
                <a:cs typeface="Courier New" pitchFamily="49" charset="0"/>
              </a:rPr>
              <a:t>k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for hidden units</a:t>
            </a:r>
          </a:p>
          <a:p>
            <a:pPr lvl="2"/>
            <a:r>
              <a:rPr lang="en-US" dirty="0"/>
              <a:t>Update weights: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lvl="3"/>
            <a:r>
              <a:rPr lang="en-US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en-US" baseline="-25000" dirty="0" err="1">
                <a:latin typeface="Courier New" pitchFamily="49" charset="0"/>
                <a:cs typeface="Courier New" pitchFamily="49" charset="0"/>
              </a:rPr>
              <a:t>kj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←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en-US" baseline="-25000" dirty="0" err="1">
                <a:latin typeface="Courier New" pitchFamily="49" charset="0"/>
                <a:cs typeface="Courier New" pitchFamily="49" charset="0"/>
              </a:rPr>
              <a:t>kj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- η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δ</a:t>
            </a:r>
            <a:r>
              <a:rPr lang="en-US" baseline="-25000" dirty="0" err="1">
                <a:latin typeface="Courier New" pitchFamily="49" charset="0"/>
                <a:cs typeface="Courier New" pitchFamily="49" charset="0"/>
              </a:rPr>
              <a:t>k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z</a:t>
            </a:r>
            <a:r>
              <a:rPr lang="en-US" baseline="-25000" dirty="0" err="1">
                <a:latin typeface="Courier New" pitchFamily="49" charset="0"/>
                <a:cs typeface="Courier New" pitchFamily="49" charset="0"/>
              </a:rPr>
              <a:t>j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		for output units</a:t>
            </a:r>
          </a:p>
          <a:p>
            <a:pPr lvl="3"/>
            <a:r>
              <a:rPr lang="en-US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en-US" baseline="-25000" dirty="0" err="1">
                <a:latin typeface="Courier New" pitchFamily="49" charset="0"/>
                <a:cs typeface="Courier New" pitchFamily="49" charset="0"/>
              </a:rPr>
              <a:t>ji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←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en-US" baseline="-25000" dirty="0" err="1">
                <a:latin typeface="Courier New" pitchFamily="49" charset="0"/>
                <a:cs typeface="Courier New" pitchFamily="49" charset="0"/>
              </a:rPr>
              <a:t>ji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- η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δ</a:t>
            </a:r>
            <a:r>
              <a:rPr lang="en-US" baseline="-25000" dirty="0" err="1">
                <a:latin typeface="Courier New" pitchFamily="49" charset="0"/>
                <a:cs typeface="Courier New" pitchFamily="49" charset="0"/>
              </a:rPr>
              <a:t>j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		for hidden units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604084"/>
            <a:ext cx="27783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Adapted from Rebecca Hwa and Ray Mooney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44377" t="11947" b="1299"/>
          <a:stretch/>
        </p:blipFill>
        <p:spPr bwMode="auto">
          <a:xfrm>
            <a:off x="6472020" y="4896845"/>
            <a:ext cx="2671980" cy="196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741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976193" y="1351999"/>
            <a:ext cx="3495040" cy="3495040"/>
          </a:xfrm>
          <a:custGeom>
            <a:avLst/>
            <a:gdLst/>
            <a:ahLst/>
            <a:cxnLst/>
            <a:rect l="l" t="t" r="r" b="b"/>
            <a:pathLst>
              <a:path w="3495040" h="3495040">
                <a:moveTo>
                  <a:pt x="0" y="1747346"/>
                </a:moveTo>
                <a:lnTo>
                  <a:pt x="649" y="1699249"/>
                </a:lnTo>
                <a:lnTo>
                  <a:pt x="2585" y="1651474"/>
                </a:lnTo>
                <a:lnTo>
                  <a:pt x="5792" y="1604036"/>
                </a:lnTo>
                <a:lnTo>
                  <a:pt x="10253" y="1556953"/>
                </a:lnTo>
                <a:lnTo>
                  <a:pt x="15951" y="1510241"/>
                </a:lnTo>
                <a:lnTo>
                  <a:pt x="22870" y="1463917"/>
                </a:lnTo>
                <a:lnTo>
                  <a:pt x="30992" y="1417998"/>
                </a:lnTo>
                <a:lnTo>
                  <a:pt x="40302" y="1372499"/>
                </a:lnTo>
                <a:lnTo>
                  <a:pt x="50783" y="1327438"/>
                </a:lnTo>
                <a:lnTo>
                  <a:pt x="62417" y="1282832"/>
                </a:lnTo>
                <a:lnTo>
                  <a:pt x="75189" y="1238697"/>
                </a:lnTo>
                <a:lnTo>
                  <a:pt x="89081" y="1195049"/>
                </a:lnTo>
                <a:lnTo>
                  <a:pt x="104078" y="1151906"/>
                </a:lnTo>
                <a:lnTo>
                  <a:pt x="120162" y="1109284"/>
                </a:lnTo>
                <a:lnTo>
                  <a:pt x="137316" y="1067200"/>
                </a:lnTo>
                <a:lnTo>
                  <a:pt x="155525" y="1025670"/>
                </a:lnTo>
                <a:lnTo>
                  <a:pt x="174770" y="984711"/>
                </a:lnTo>
                <a:lnTo>
                  <a:pt x="195037" y="944340"/>
                </a:lnTo>
                <a:lnTo>
                  <a:pt x="216308" y="904573"/>
                </a:lnTo>
                <a:lnTo>
                  <a:pt x="238566" y="865427"/>
                </a:lnTo>
                <a:lnTo>
                  <a:pt x="261794" y="826918"/>
                </a:lnTo>
                <a:lnTo>
                  <a:pt x="285977" y="789064"/>
                </a:lnTo>
                <a:lnTo>
                  <a:pt x="311098" y="751881"/>
                </a:lnTo>
                <a:lnTo>
                  <a:pt x="337139" y="715386"/>
                </a:lnTo>
                <a:lnTo>
                  <a:pt x="364084" y="679595"/>
                </a:lnTo>
                <a:lnTo>
                  <a:pt x="391917" y="644524"/>
                </a:lnTo>
                <a:lnTo>
                  <a:pt x="420620" y="610192"/>
                </a:lnTo>
                <a:lnTo>
                  <a:pt x="450178" y="576613"/>
                </a:lnTo>
                <a:lnTo>
                  <a:pt x="480573" y="543805"/>
                </a:lnTo>
                <a:lnTo>
                  <a:pt x="511789" y="511785"/>
                </a:lnTo>
                <a:lnTo>
                  <a:pt x="543809" y="480569"/>
                </a:lnTo>
                <a:lnTo>
                  <a:pt x="576617" y="450174"/>
                </a:lnTo>
                <a:lnTo>
                  <a:pt x="610196" y="420617"/>
                </a:lnTo>
                <a:lnTo>
                  <a:pt x="644528" y="391914"/>
                </a:lnTo>
                <a:lnTo>
                  <a:pt x="679599" y="364081"/>
                </a:lnTo>
                <a:lnTo>
                  <a:pt x="715390" y="337136"/>
                </a:lnTo>
                <a:lnTo>
                  <a:pt x="751886" y="311095"/>
                </a:lnTo>
                <a:lnTo>
                  <a:pt x="789069" y="285975"/>
                </a:lnTo>
                <a:lnTo>
                  <a:pt x="826923" y="261792"/>
                </a:lnTo>
                <a:lnTo>
                  <a:pt x="865431" y="238563"/>
                </a:lnTo>
                <a:lnTo>
                  <a:pt x="904577" y="216306"/>
                </a:lnTo>
                <a:lnTo>
                  <a:pt x="944344" y="195035"/>
                </a:lnTo>
                <a:lnTo>
                  <a:pt x="984715" y="174769"/>
                </a:lnTo>
                <a:lnTo>
                  <a:pt x="1025674" y="155523"/>
                </a:lnTo>
                <a:lnTo>
                  <a:pt x="1067204" y="137315"/>
                </a:lnTo>
                <a:lnTo>
                  <a:pt x="1109288" y="120160"/>
                </a:lnTo>
                <a:lnTo>
                  <a:pt x="1151910" y="104077"/>
                </a:lnTo>
                <a:lnTo>
                  <a:pt x="1195053" y="89080"/>
                </a:lnTo>
                <a:lnTo>
                  <a:pt x="1238700" y="75188"/>
                </a:lnTo>
                <a:lnTo>
                  <a:pt x="1282835" y="62416"/>
                </a:lnTo>
                <a:lnTo>
                  <a:pt x="1327442" y="50782"/>
                </a:lnTo>
                <a:lnTo>
                  <a:pt x="1372502" y="40302"/>
                </a:lnTo>
                <a:lnTo>
                  <a:pt x="1418000" y="30992"/>
                </a:lnTo>
                <a:lnTo>
                  <a:pt x="1463920" y="22869"/>
                </a:lnTo>
                <a:lnTo>
                  <a:pt x="1510243" y="15951"/>
                </a:lnTo>
                <a:lnTo>
                  <a:pt x="1556955" y="10253"/>
                </a:lnTo>
                <a:lnTo>
                  <a:pt x="1604038" y="5792"/>
                </a:lnTo>
                <a:lnTo>
                  <a:pt x="1651475" y="2585"/>
                </a:lnTo>
                <a:lnTo>
                  <a:pt x="1699250" y="649"/>
                </a:lnTo>
                <a:lnTo>
                  <a:pt x="1747346" y="0"/>
                </a:lnTo>
                <a:lnTo>
                  <a:pt x="1796921" y="702"/>
                </a:lnTo>
                <a:lnTo>
                  <a:pt x="1846325" y="2803"/>
                </a:lnTo>
                <a:lnTo>
                  <a:pt x="1895530" y="6290"/>
                </a:lnTo>
                <a:lnTo>
                  <a:pt x="1944510" y="11153"/>
                </a:lnTo>
                <a:lnTo>
                  <a:pt x="1993237" y="17380"/>
                </a:lnTo>
                <a:lnTo>
                  <a:pt x="2041685" y="24961"/>
                </a:lnTo>
                <a:lnTo>
                  <a:pt x="2089828" y="33884"/>
                </a:lnTo>
                <a:lnTo>
                  <a:pt x="2137639" y="44139"/>
                </a:lnTo>
                <a:lnTo>
                  <a:pt x="2185091" y="55715"/>
                </a:lnTo>
                <a:lnTo>
                  <a:pt x="2232157" y="68599"/>
                </a:lnTo>
                <a:lnTo>
                  <a:pt x="2278810" y="82782"/>
                </a:lnTo>
                <a:lnTo>
                  <a:pt x="2325025" y="98252"/>
                </a:lnTo>
                <a:lnTo>
                  <a:pt x="2370773" y="114997"/>
                </a:lnTo>
                <a:lnTo>
                  <a:pt x="2416029" y="133008"/>
                </a:lnTo>
                <a:lnTo>
                  <a:pt x="2460765" y="152273"/>
                </a:lnTo>
                <a:lnTo>
                  <a:pt x="2504956" y="172781"/>
                </a:lnTo>
                <a:lnTo>
                  <a:pt x="2548573" y="194520"/>
                </a:lnTo>
                <a:lnTo>
                  <a:pt x="2591591" y="217480"/>
                </a:lnTo>
                <a:lnTo>
                  <a:pt x="2633983" y="241650"/>
                </a:lnTo>
                <a:lnTo>
                  <a:pt x="2675722" y="267018"/>
                </a:lnTo>
                <a:lnTo>
                  <a:pt x="2716781" y="293574"/>
                </a:lnTo>
                <a:lnTo>
                  <a:pt x="2757134" y="321307"/>
                </a:lnTo>
                <a:lnTo>
                  <a:pt x="2796753" y="350204"/>
                </a:lnTo>
                <a:lnTo>
                  <a:pt x="2835613" y="380256"/>
                </a:lnTo>
                <a:lnTo>
                  <a:pt x="2873686" y="411452"/>
                </a:lnTo>
                <a:lnTo>
                  <a:pt x="2910946" y="443779"/>
                </a:lnTo>
                <a:lnTo>
                  <a:pt x="2947366" y="477227"/>
                </a:lnTo>
                <a:lnTo>
                  <a:pt x="2982918" y="511786"/>
                </a:lnTo>
                <a:lnTo>
                  <a:pt x="3017475" y="547338"/>
                </a:lnTo>
                <a:lnTo>
                  <a:pt x="3050922" y="583757"/>
                </a:lnTo>
                <a:lnTo>
                  <a:pt x="3083248" y="621015"/>
                </a:lnTo>
                <a:lnTo>
                  <a:pt x="3114442" y="659087"/>
                </a:lnTo>
                <a:lnTo>
                  <a:pt x="3144493" y="697946"/>
                </a:lnTo>
                <a:lnTo>
                  <a:pt x="3173389" y="737565"/>
                </a:lnTo>
                <a:lnTo>
                  <a:pt x="3201121" y="777917"/>
                </a:lnTo>
                <a:lnTo>
                  <a:pt x="3227676" y="818975"/>
                </a:lnTo>
                <a:lnTo>
                  <a:pt x="3253044" y="860713"/>
                </a:lnTo>
                <a:lnTo>
                  <a:pt x="3277213" y="903104"/>
                </a:lnTo>
                <a:lnTo>
                  <a:pt x="3300172" y="946122"/>
                </a:lnTo>
                <a:lnTo>
                  <a:pt x="3321911" y="989739"/>
                </a:lnTo>
                <a:lnTo>
                  <a:pt x="3342419" y="1033929"/>
                </a:lnTo>
                <a:lnTo>
                  <a:pt x="3361683" y="1078665"/>
                </a:lnTo>
                <a:lnTo>
                  <a:pt x="3379694" y="1123920"/>
                </a:lnTo>
                <a:lnTo>
                  <a:pt x="3396440" y="1169668"/>
                </a:lnTo>
                <a:lnTo>
                  <a:pt x="3411910" y="1215882"/>
                </a:lnTo>
                <a:lnTo>
                  <a:pt x="3426092" y="1262535"/>
                </a:lnTo>
                <a:lnTo>
                  <a:pt x="3438977" y="1309601"/>
                </a:lnTo>
                <a:lnTo>
                  <a:pt x="3450552" y="1357052"/>
                </a:lnTo>
                <a:lnTo>
                  <a:pt x="3460807" y="1404863"/>
                </a:lnTo>
                <a:lnTo>
                  <a:pt x="3469731" y="1453006"/>
                </a:lnTo>
                <a:lnTo>
                  <a:pt x="3477312" y="1501454"/>
                </a:lnTo>
                <a:lnTo>
                  <a:pt x="3483539" y="1550182"/>
                </a:lnTo>
                <a:lnTo>
                  <a:pt x="3488402" y="1599161"/>
                </a:lnTo>
                <a:lnTo>
                  <a:pt x="3491889" y="1648366"/>
                </a:lnTo>
                <a:lnTo>
                  <a:pt x="3493990" y="1697770"/>
                </a:lnTo>
                <a:lnTo>
                  <a:pt x="3494692" y="1747346"/>
                </a:lnTo>
                <a:lnTo>
                  <a:pt x="3494043" y="1795442"/>
                </a:lnTo>
                <a:lnTo>
                  <a:pt x="3492107" y="1843217"/>
                </a:lnTo>
                <a:lnTo>
                  <a:pt x="3488900" y="1890654"/>
                </a:lnTo>
                <a:lnTo>
                  <a:pt x="3484439" y="1937737"/>
                </a:lnTo>
                <a:lnTo>
                  <a:pt x="3478741" y="1984448"/>
                </a:lnTo>
                <a:lnTo>
                  <a:pt x="3471822" y="2030772"/>
                </a:lnTo>
                <a:lnTo>
                  <a:pt x="3463700" y="2076692"/>
                </a:lnTo>
                <a:lnTo>
                  <a:pt x="3454390" y="2122190"/>
                </a:lnTo>
                <a:lnTo>
                  <a:pt x="3443909" y="2167250"/>
                </a:lnTo>
                <a:lnTo>
                  <a:pt x="3432275" y="2211857"/>
                </a:lnTo>
                <a:lnTo>
                  <a:pt x="3419503" y="2255992"/>
                </a:lnTo>
                <a:lnTo>
                  <a:pt x="3405611" y="2299639"/>
                </a:lnTo>
                <a:lnTo>
                  <a:pt x="3390614" y="2342782"/>
                </a:lnTo>
                <a:lnTo>
                  <a:pt x="3374530" y="2385404"/>
                </a:lnTo>
                <a:lnTo>
                  <a:pt x="3357376" y="2427488"/>
                </a:lnTo>
                <a:lnTo>
                  <a:pt x="3339167" y="2469018"/>
                </a:lnTo>
                <a:lnTo>
                  <a:pt x="3319922" y="2509977"/>
                </a:lnTo>
                <a:lnTo>
                  <a:pt x="3299655" y="2550348"/>
                </a:lnTo>
                <a:lnTo>
                  <a:pt x="3278384" y="2590115"/>
                </a:lnTo>
                <a:lnTo>
                  <a:pt x="3256126" y="2629261"/>
                </a:lnTo>
                <a:lnTo>
                  <a:pt x="3232897" y="2667769"/>
                </a:lnTo>
                <a:lnTo>
                  <a:pt x="3208715" y="2705623"/>
                </a:lnTo>
                <a:lnTo>
                  <a:pt x="3183594" y="2742806"/>
                </a:lnTo>
                <a:lnTo>
                  <a:pt x="3157553" y="2779302"/>
                </a:lnTo>
                <a:lnTo>
                  <a:pt x="3130608" y="2815093"/>
                </a:lnTo>
                <a:lnTo>
                  <a:pt x="3102775" y="2850164"/>
                </a:lnTo>
                <a:lnTo>
                  <a:pt x="3074072" y="2884496"/>
                </a:lnTo>
                <a:lnTo>
                  <a:pt x="3044514" y="2918075"/>
                </a:lnTo>
                <a:lnTo>
                  <a:pt x="3014119" y="2950883"/>
                </a:lnTo>
                <a:lnTo>
                  <a:pt x="2982903" y="2982903"/>
                </a:lnTo>
                <a:lnTo>
                  <a:pt x="2950883" y="3014119"/>
                </a:lnTo>
                <a:lnTo>
                  <a:pt x="2918075" y="3044514"/>
                </a:lnTo>
                <a:lnTo>
                  <a:pt x="2884496" y="3074072"/>
                </a:lnTo>
                <a:lnTo>
                  <a:pt x="2850164" y="3102775"/>
                </a:lnTo>
                <a:lnTo>
                  <a:pt x="2815093" y="3130608"/>
                </a:lnTo>
                <a:lnTo>
                  <a:pt x="2779302" y="3157553"/>
                </a:lnTo>
                <a:lnTo>
                  <a:pt x="2742806" y="3183594"/>
                </a:lnTo>
                <a:lnTo>
                  <a:pt x="2705623" y="3208715"/>
                </a:lnTo>
                <a:lnTo>
                  <a:pt x="2667769" y="3232897"/>
                </a:lnTo>
                <a:lnTo>
                  <a:pt x="2629261" y="3256126"/>
                </a:lnTo>
                <a:lnTo>
                  <a:pt x="2590115" y="3278384"/>
                </a:lnTo>
                <a:lnTo>
                  <a:pt x="2550348" y="3299655"/>
                </a:lnTo>
                <a:lnTo>
                  <a:pt x="2509977" y="3319922"/>
                </a:lnTo>
                <a:lnTo>
                  <a:pt x="2469018" y="3339167"/>
                </a:lnTo>
                <a:lnTo>
                  <a:pt x="2427488" y="3357376"/>
                </a:lnTo>
                <a:lnTo>
                  <a:pt x="2385404" y="3374530"/>
                </a:lnTo>
                <a:lnTo>
                  <a:pt x="2342782" y="3390614"/>
                </a:lnTo>
                <a:lnTo>
                  <a:pt x="2299639" y="3405611"/>
                </a:lnTo>
                <a:lnTo>
                  <a:pt x="2255992" y="3419503"/>
                </a:lnTo>
                <a:lnTo>
                  <a:pt x="2211857" y="3432275"/>
                </a:lnTo>
                <a:lnTo>
                  <a:pt x="2167250" y="3443909"/>
                </a:lnTo>
                <a:lnTo>
                  <a:pt x="2122190" y="3454390"/>
                </a:lnTo>
                <a:lnTo>
                  <a:pt x="2076692" y="3463700"/>
                </a:lnTo>
                <a:lnTo>
                  <a:pt x="2030772" y="3471822"/>
                </a:lnTo>
                <a:lnTo>
                  <a:pt x="1984448" y="3478741"/>
                </a:lnTo>
                <a:lnTo>
                  <a:pt x="1937737" y="3484439"/>
                </a:lnTo>
                <a:lnTo>
                  <a:pt x="1890654" y="3488900"/>
                </a:lnTo>
                <a:lnTo>
                  <a:pt x="1843217" y="3492107"/>
                </a:lnTo>
                <a:lnTo>
                  <a:pt x="1795442" y="3494043"/>
                </a:lnTo>
                <a:lnTo>
                  <a:pt x="1747346" y="3494692"/>
                </a:lnTo>
                <a:lnTo>
                  <a:pt x="1699250" y="3494043"/>
                </a:lnTo>
                <a:lnTo>
                  <a:pt x="1651475" y="3492107"/>
                </a:lnTo>
                <a:lnTo>
                  <a:pt x="1604038" y="3488900"/>
                </a:lnTo>
                <a:lnTo>
                  <a:pt x="1556955" y="3484439"/>
                </a:lnTo>
                <a:lnTo>
                  <a:pt x="1510243" y="3478741"/>
                </a:lnTo>
                <a:lnTo>
                  <a:pt x="1463920" y="3471822"/>
                </a:lnTo>
                <a:lnTo>
                  <a:pt x="1418000" y="3463700"/>
                </a:lnTo>
                <a:lnTo>
                  <a:pt x="1372502" y="3454390"/>
                </a:lnTo>
                <a:lnTo>
                  <a:pt x="1327442" y="3443909"/>
                </a:lnTo>
                <a:lnTo>
                  <a:pt x="1282835" y="3432275"/>
                </a:lnTo>
                <a:lnTo>
                  <a:pt x="1238700" y="3419503"/>
                </a:lnTo>
                <a:lnTo>
                  <a:pt x="1195053" y="3405611"/>
                </a:lnTo>
                <a:lnTo>
                  <a:pt x="1151910" y="3390614"/>
                </a:lnTo>
                <a:lnTo>
                  <a:pt x="1109288" y="3374530"/>
                </a:lnTo>
                <a:lnTo>
                  <a:pt x="1067204" y="3357376"/>
                </a:lnTo>
                <a:lnTo>
                  <a:pt x="1025674" y="3339167"/>
                </a:lnTo>
                <a:lnTo>
                  <a:pt x="984715" y="3319922"/>
                </a:lnTo>
                <a:lnTo>
                  <a:pt x="944344" y="3299655"/>
                </a:lnTo>
                <a:lnTo>
                  <a:pt x="904577" y="3278384"/>
                </a:lnTo>
                <a:lnTo>
                  <a:pt x="865431" y="3256126"/>
                </a:lnTo>
                <a:lnTo>
                  <a:pt x="826923" y="3232897"/>
                </a:lnTo>
                <a:lnTo>
                  <a:pt x="789069" y="3208715"/>
                </a:lnTo>
                <a:lnTo>
                  <a:pt x="751886" y="3183594"/>
                </a:lnTo>
                <a:lnTo>
                  <a:pt x="715390" y="3157553"/>
                </a:lnTo>
                <a:lnTo>
                  <a:pt x="679599" y="3130608"/>
                </a:lnTo>
                <a:lnTo>
                  <a:pt x="644528" y="3102775"/>
                </a:lnTo>
                <a:lnTo>
                  <a:pt x="610196" y="3074072"/>
                </a:lnTo>
                <a:lnTo>
                  <a:pt x="576617" y="3044514"/>
                </a:lnTo>
                <a:lnTo>
                  <a:pt x="543809" y="3014119"/>
                </a:lnTo>
                <a:lnTo>
                  <a:pt x="511789" y="2982903"/>
                </a:lnTo>
                <a:lnTo>
                  <a:pt x="480573" y="2950883"/>
                </a:lnTo>
                <a:lnTo>
                  <a:pt x="450178" y="2918075"/>
                </a:lnTo>
                <a:lnTo>
                  <a:pt x="420620" y="2884496"/>
                </a:lnTo>
                <a:lnTo>
                  <a:pt x="391917" y="2850164"/>
                </a:lnTo>
                <a:lnTo>
                  <a:pt x="364084" y="2815093"/>
                </a:lnTo>
                <a:lnTo>
                  <a:pt x="337139" y="2779302"/>
                </a:lnTo>
                <a:lnTo>
                  <a:pt x="311098" y="2742806"/>
                </a:lnTo>
                <a:lnTo>
                  <a:pt x="285977" y="2705623"/>
                </a:lnTo>
                <a:lnTo>
                  <a:pt x="261794" y="2667769"/>
                </a:lnTo>
                <a:lnTo>
                  <a:pt x="238566" y="2629261"/>
                </a:lnTo>
                <a:lnTo>
                  <a:pt x="216308" y="2590115"/>
                </a:lnTo>
                <a:lnTo>
                  <a:pt x="195037" y="2550348"/>
                </a:lnTo>
                <a:lnTo>
                  <a:pt x="174770" y="2509977"/>
                </a:lnTo>
                <a:lnTo>
                  <a:pt x="155525" y="2469018"/>
                </a:lnTo>
                <a:lnTo>
                  <a:pt x="137316" y="2427488"/>
                </a:lnTo>
                <a:lnTo>
                  <a:pt x="120162" y="2385404"/>
                </a:lnTo>
                <a:lnTo>
                  <a:pt x="104078" y="2342782"/>
                </a:lnTo>
                <a:lnTo>
                  <a:pt x="89081" y="2299639"/>
                </a:lnTo>
                <a:lnTo>
                  <a:pt x="75189" y="2255992"/>
                </a:lnTo>
                <a:lnTo>
                  <a:pt x="62417" y="2211857"/>
                </a:lnTo>
                <a:lnTo>
                  <a:pt x="50783" y="2167250"/>
                </a:lnTo>
                <a:lnTo>
                  <a:pt x="40302" y="2122190"/>
                </a:lnTo>
                <a:lnTo>
                  <a:pt x="30992" y="2076692"/>
                </a:lnTo>
                <a:lnTo>
                  <a:pt x="22870" y="2030772"/>
                </a:lnTo>
                <a:lnTo>
                  <a:pt x="15951" y="1984448"/>
                </a:lnTo>
                <a:lnTo>
                  <a:pt x="10253" y="1937737"/>
                </a:lnTo>
                <a:lnTo>
                  <a:pt x="5792" y="1890654"/>
                </a:lnTo>
                <a:lnTo>
                  <a:pt x="2585" y="1843217"/>
                </a:lnTo>
                <a:lnTo>
                  <a:pt x="649" y="1795442"/>
                </a:lnTo>
                <a:lnTo>
                  <a:pt x="0" y="1747346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2174" y="3869995"/>
            <a:ext cx="2301875" cy="777875"/>
          </a:xfrm>
          <a:custGeom>
            <a:avLst/>
            <a:gdLst/>
            <a:ahLst/>
            <a:cxnLst/>
            <a:rect l="l" t="t" r="r" b="b"/>
            <a:pathLst>
              <a:path w="2301875" h="777875">
                <a:moveTo>
                  <a:pt x="0" y="777323"/>
                </a:moveTo>
                <a:lnTo>
                  <a:pt x="2301595" y="0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93720" y="3840168"/>
            <a:ext cx="92075" cy="59690"/>
          </a:xfrm>
          <a:custGeom>
            <a:avLst/>
            <a:gdLst/>
            <a:ahLst/>
            <a:cxnLst/>
            <a:rect l="l" t="t" r="r" b="b"/>
            <a:pathLst>
              <a:path w="92075" h="59689">
                <a:moveTo>
                  <a:pt x="20124" y="59624"/>
                </a:moveTo>
                <a:lnTo>
                  <a:pt x="91974" y="2149"/>
                </a:lnTo>
                <a:lnTo>
                  <a:pt x="0" y="0"/>
                </a:lnTo>
                <a:lnTo>
                  <a:pt x="20124" y="59624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989423" y="1328024"/>
            <a:ext cx="2089150" cy="889000"/>
          </a:xfrm>
          <a:custGeom>
            <a:avLst/>
            <a:gdLst/>
            <a:ahLst/>
            <a:cxnLst/>
            <a:rect l="l" t="t" r="r" b="b"/>
            <a:pathLst>
              <a:path w="2089150" h="889000">
                <a:moveTo>
                  <a:pt x="0" y="0"/>
                </a:moveTo>
                <a:lnTo>
                  <a:pt x="2089020" y="888848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66119" y="2187918"/>
            <a:ext cx="92075" cy="62865"/>
          </a:xfrm>
          <a:custGeom>
            <a:avLst/>
            <a:gdLst/>
            <a:ahLst/>
            <a:cxnLst/>
            <a:rect l="l" t="t" r="r" b="b"/>
            <a:pathLst>
              <a:path w="92075" h="62865">
                <a:moveTo>
                  <a:pt x="0" y="57907"/>
                </a:moveTo>
                <a:lnTo>
                  <a:pt x="91874" y="62802"/>
                </a:lnTo>
                <a:lnTo>
                  <a:pt x="24649" y="0"/>
                </a:lnTo>
                <a:lnTo>
                  <a:pt x="0" y="57907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70886" y="3099345"/>
            <a:ext cx="2160270" cy="0"/>
          </a:xfrm>
          <a:custGeom>
            <a:avLst/>
            <a:gdLst/>
            <a:ahLst/>
            <a:cxnLst/>
            <a:rect l="l" t="t" r="r" b="b"/>
            <a:pathLst>
              <a:path w="2160270">
                <a:moveTo>
                  <a:pt x="0" y="0"/>
                </a:moveTo>
                <a:lnTo>
                  <a:pt x="2159995" y="0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630883" y="3067880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9"/>
                </a:moveTo>
                <a:lnTo>
                  <a:pt x="86449" y="31464"/>
                </a:lnTo>
                <a:lnTo>
                  <a:pt x="0" y="0"/>
                </a:lnTo>
                <a:lnTo>
                  <a:pt x="0" y="62929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80509" y="1090350"/>
            <a:ext cx="352424" cy="304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70985" y="1080824"/>
            <a:ext cx="371475" cy="323850"/>
          </a:xfrm>
          <a:custGeom>
            <a:avLst/>
            <a:gdLst/>
            <a:ahLst/>
            <a:cxnLst/>
            <a:rect l="l" t="t" r="r" b="b"/>
            <a:pathLst>
              <a:path w="371475" h="323850">
                <a:moveTo>
                  <a:pt x="0" y="0"/>
                </a:moveTo>
                <a:lnTo>
                  <a:pt x="371474" y="0"/>
                </a:lnTo>
                <a:lnTo>
                  <a:pt x="371474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00359" y="3918269"/>
            <a:ext cx="295274" cy="361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90835" y="3908743"/>
            <a:ext cx="314325" cy="381000"/>
          </a:xfrm>
          <a:custGeom>
            <a:avLst/>
            <a:gdLst/>
            <a:ahLst/>
            <a:cxnLst/>
            <a:rect l="l" t="t" r="r" b="b"/>
            <a:pathLst>
              <a:path w="314325" h="381000">
                <a:moveTo>
                  <a:pt x="0" y="0"/>
                </a:moveTo>
                <a:lnTo>
                  <a:pt x="314324" y="0"/>
                </a:lnTo>
                <a:lnTo>
                  <a:pt x="314324" y="380999"/>
                </a:lnTo>
                <a:lnTo>
                  <a:pt x="0" y="38099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45910" y="2615947"/>
            <a:ext cx="352424" cy="304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236386" y="2606421"/>
            <a:ext cx="371475" cy="323850"/>
          </a:xfrm>
          <a:custGeom>
            <a:avLst/>
            <a:gdLst/>
            <a:ahLst/>
            <a:cxnLst/>
            <a:rect l="l" t="t" r="r" b="b"/>
            <a:pathLst>
              <a:path w="371475" h="323850">
                <a:moveTo>
                  <a:pt x="0" y="0"/>
                </a:moveTo>
                <a:lnTo>
                  <a:pt x="371474" y="0"/>
                </a:lnTo>
                <a:lnTo>
                  <a:pt x="371474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585386" y="3290870"/>
            <a:ext cx="2112010" cy="0"/>
          </a:xfrm>
          <a:custGeom>
            <a:avLst/>
            <a:gdLst/>
            <a:ahLst/>
            <a:cxnLst/>
            <a:rect l="l" t="t" r="r" b="b"/>
            <a:pathLst>
              <a:path w="2112009">
                <a:moveTo>
                  <a:pt x="2111695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498938" y="3259405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86449" y="0"/>
                </a:moveTo>
                <a:lnTo>
                  <a:pt x="0" y="31464"/>
                </a:lnTo>
                <a:lnTo>
                  <a:pt x="86449" y="62929"/>
                </a:lnTo>
                <a:lnTo>
                  <a:pt x="86449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195267" y="857250"/>
            <a:ext cx="1824989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000" spc="-5" dirty="0">
                <a:solidFill>
                  <a:srgbClr val="38751C"/>
                </a:solidFill>
              </a:rPr>
              <a:t>activations</a:t>
            </a:r>
            <a:endParaRPr sz="3000"/>
          </a:p>
        </p:txBody>
      </p:sp>
      <p:sp>
        <p:nvSpPr>
          <p:cNvPr id="20" name="object 20"/>
          <p:cNvSpPr/>
          <p:nvPr/>
        </p:nvSpPr>
        <p:spPr>
          <a:xfrm>
            <a:off x="7164960" y="3412445"/>
            <a:ext cx="514348" cy="6762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155460" y="3402920"/>
            <a:ext cx="533400" cy="695325"/>
          </a:xfrm>
          <a:custGeom>
            <a:avLst/>
            <a:gdLst/>
            <a:ahLst/>
            <a:cxnLst/>
            <a:rect l="l" t="t" r="r" b="b"/>
            <a:pathLst>
              <a:path w="533400" h="695325">
                <a:moveTo>
                  <a:pt x="0" y="0"/>
                </a:moveTo>
                <a:lnTo>
                  <a:pt x="533373" y="0"/>
                </a:lnTo>
                <a:lnTo>
                  <a:pt x="533373" y="695323"/>
                </a:lnTo>
                <a:lnTo>
                  <a:pt x="0" y="69532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98744" y="2147685"/>
            <a:ext cx="485773" cy="6381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89244" y="2138160"/>
            <a:ext cx="504825" cy="657225"/>
          </a:xfrm>
          <a:custGeom>
            <a:avLst/>
            <a:gdLst/>
            <a:ahLst/>
            <a:cxnLst/>
            <a:rect l="l" t="t" r="r" b="b"/>
            <a:pathLst>
              <a:path w="504825" h="657225">
                <a:moveTo>
                  <a:pt x="0" y="0"/>
                </a:moveTo>
                <a:lnTo>
                  <a:pt x="504823" y="0"/>
                </a:lnTo>
                <a:lnTo>
                  <a:pt x="504823" y="657223"/>
                </a:lnTo>
                <a:lnTo>
                  <a:pt x="0" y="65722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398743" y="3350294"/>
            <a:ext cx="409574" cy="7048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389244" y="3340757"/>
            <a:ext cx="428625" cy="723900"/>
          </a:xfrm>
          <a:custGeom>
            <a:avLst/>
            <a:gdLst/>
            <a:ahLst/>
            <a:cxnLst/>
            <a:rect l="l" t="t" r="r" b="b"/>
            <a:pathLst>
              <a:path w="428625" h="723900">
                <a:moveTo>
                  <a:pt x="0" y="0"/>
                </a:moveTo>
                <a:lnTo>
                  <a:pt x="428599" y="0"/>
                </a:lnTo>
                <a:lnTo>
                  <a:pt x="428599" y="723886"/>
                </a:lnTo>
                <a:lnTo>
                  <a:pt x="0" y="723886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body" idx="1"/>
          </p:nvPr>
        </p:nvSpPr>
        <p:spPr>
          <a:xfrm>
            <a:off x="765798" y="2150921"/>
            <a:ext cx="7612402" cy="3200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52470" marR="2814955" algn="ctr"/>
            <a:r>
              <a:rPr spc="-5" dirty="0"/>
              <a:t>“local</a:t>
            </a:r>
            <a:r>
              <a:rPr spc="-35" dirty="0"/>
              <a:t> </a:t>
            </a:r>
            <a:r>
              <a:rPr spc="-5" dirty="0"/>
              <a:t>gradient”</a:t>
            </a:r>
          </a:p>
          <a:p>
            <a:pPr marL="3252470"/>
            <a:endParaRPr spc="-5" dirty="0"/>
          </a:p>
          <a:p>
            <a:pPr marL="3252470"/>
            <a:endParaRPr sz="2350">
              <a:latin typeface="Times New Roman"/>
              <a:cs typeface="Times New Roman"/>
            </a:endParaRPr>
          </a:p>
          <a:p>
            <a:pPr marL="3252470" marR="2941320" algn="ctr"/>
            <a:r>
              <a:rPr sz="4800" spc="-5" dirty="0">
                <a:solidFill>
                  <a:srgbClr val="000000"/>
                </a:solidFill>
              </a:rPr>
              <a:t>f</a:t>
            </a:r>
            <a:endParaRPr sz="4800"/>
          </a:p>
          <a:p>
            <a:pPr marL="3252470">
              <a:spcBef>
                <a:spcPts val="20"/>
              </a:spcBef>
            </a:pPr>
            <a:endParaRPr sz="7050">
              <a:latin typeface="Times New Roman"/>
              <a:cs typeface="Times New Roman"/>
            </a:endParaRPr>
          </a:p>
          <a:p>
            <a:pPr marL="6031865"/>
            <a:r>
              <a:rPr sz="3000" spc="-5" dirty="0"/>
              <a:t>gradients</a:t>
            </a:r>
            <a:endParaRPr sz="3000"/>
          </a:p>
        </p:txBody>
      </p:sp>
      <p:sp>
        <p:nvSpPr>
          <p:cNvPr id="27" name="object 27"/>
          <p:cNvSpPr/>
          <p:nvPr/>
        </p:nvSpPr>
        <p:spPr>
          <a:xfrm>
            <a:off x="799524" y="1569286"/>
            <a:ext cx="2129395" cy="15531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84738" y="1598789"/>
            <a:ext cx="811530" cy="833119"/>
          </a:xfrm>
          <a:custGeom>
            <a:avLst/>
            <a:gdLst/>
            <a:ahLst/>
            <a:cxnLst/>
            <a:rect l="l" t="t" r="r" b="b"/>
            <a:pathLst>
              <a:path w="811530" h="833119">
                <a:moveTo>
                  <a:pt x="281399" y="0"/>
                </a:moveTo>
                <a:lnTo>
                  <a:pt x="811198" y="260399"/>
                </a:lnTo>
                <a:lnTo>
                  <a:pt x="529798" y="833098"/>
                </a:lnTo>
                <a:lnTo>
                  <a:pt x="0" y="572698"/>
                </a:lnTo>
                <a:lnTo>
                  <a:pt x="281399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202508" y="4046528"/>
            <a:ext cx="2132702" cy="13204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195922" y="4528467"/>
            <a:ext cx="767080" cy="796290"/>
          </a:xfrm>
          <a:custGeom>
            <a:avLst/>
            <a:gdLst/>
            <a:ahLst/>
            <a:cxnLst/>
            <a:rect l="l" t="t" r="r" b="b"/>
            <a:pathLst>
              <a:path w="767080" h="796289">
                <a:moveTo>
                  <a:pt x="0" y="193199"/>
                </a:moveTo>
                <a:lnTo>
                  <a:pt x="557698" y="0"/>
                </a:lnTo>
                <a:lnTo>
                  <a:pt x="766798" y="602998"/>
                </a:lnTo>
                <a:lnTo>
                  <a:pt x="209099" y="796198"/>
                </a:lnTo>
                <a:lnTo>
                  <a:pt x="0" y="193199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53371" y="1511916"/>
            <a:ext cx="2042795" cy="901700"/>
          </a:xfrm>
          <a:custGeom>
            <a:avLst/>
            <a:gdLst/>
            <a:ahLst/>
            <a:cxnLst/>
            <a:rect l="l" t="t" r="r" b="b"/>
            <a:pathLst>
              <a:path w="2042795" h="901700">
                <a:moveTo>
                  <a:pt x="2042523" y="901255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74279" y="1477017"/>
            <a:ext cx="92075" cy="64135"/>
          </a:xfrm>
          <a:custGeom>
            <a:avLst/>
            <a:gdLst/>
            <a:ahLst/>
            <a:cxnLst/>
            <a:rect l="l" t="t" r="r" b="b"/>
            <a:pathLst>
              <a:path w="92075" h="64134">
                <a:moveTo>
                  <a:pt x="91794" y="6112"/>
                </a:moveTo>
                <a:lnTo>
                  <a:pt x="0" y="0"/>
                </a:lnTo>
                <a:lnTo>
                  <a:pt x="66389" y="63687"/>
                </a:lnTo>
                <a:lnTo>
                  <a:pt x="91794" y="6112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82509" y="3962343"/>
            <a:ext cx="2277745" cy="745490"/>
          </a:xfrm>
          <a:custGeom>
            <a:avLst/>
            <a:gdLst/>
            <a:ahLst/>
            <a:cxnLst/>
            <a:rect l="l" t="t" r="r" b="b"/>
            <a:pathLst>
              <a:path w="2277745" h="745489">
                <a:moveTo>
                  <a:pt x="2277560" y="0"/>
                </a:moveTo>
                <a:lnTo>
                  <a:pt x="0" y="745048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00344" y="4677493"/>
            <a:ext cx="92075" cy="60325"/>
          </a:xfrm>
          <a:custGeom>
            <a:avLst/>
            <a:gdLst/>
            <a:ahLst/>
            <a:cxnLst/>
            <a:rect l="l" t="t" r="r" b="b"/>
            <a:pathLst>
              <a:path w="92075" h="60325">
                <a:moveTo>
                  <a:pt x="72382" y="0"/>
                </a:moveTo>
                <a:lnTo>
                  <a:pt x="0" y="56799"/>
                </a:lnTo>
                <a:lnTo>
                  <a:pt x="91947" y="59824"/>
                </a:lnTo>
                <a:lnTo>
                  <a:pt x="72382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" y="857251"/>
            <a:ext cx="1119505" cy="1125855"/>
          </a:xfrm>
          <a:custGeom>
            <a:avLst/>
            <a:gdLst/>
            <a:ahLst/>
            <a:cxnLst/>
            <a:rect l="l" t="t" r="r" b="b"/>
            <a:pathLst>
              <a:path w="1119505" h="1125855">
                <a:moveTo>
                  <a:pt x="1118890" y="0"/>
                </a:moveTo>
                <a:lnTo>
                  <a:pt x="1098420" y="60341"/>
                </a:lnTo>
                <a:lnTo>
                  <a:pt x="1082336" y="102963"/>
                </a:lnTo>
                <a:lnTo>
                  <a:pt x="1065182" y="145047"/>
                </a:lnTo>
                <a:lnTo>
                  <a:pt x="1046974" y="186577"/>
                </a:lnTo>
                <a:lnTo>
                  <a:pt x="1027728" y="227536"/>
                </a:lnTo>
                <a:lnTo>
                  <a:pt x="1007461" y="267907"/>
                </a:lnTo>
                <a:lnTo>
                  <a:pt x="986191" y="307674"/>
                </a:lnTo>
                <a:lnTo>
                  <a:pt x="963933" y="346820"/>
                </a:lnTo>
                <a:lnTo>
                  <a:pt x="940704" y="385328"/>
                </a:lnTo>
                <a:lnTo>
                  <a:pt x="916522" y="423182"/>
                </a:lnTo>
                <a:lnTo>
                  <a:pt x="891402" y="460365"/>
                </a:lnTo>
                <a:lnTo>
                  <a:pt x="865361" y="496861"/>
                </a:lnTo>
                <a:lnTo>
                  <a:pt x="838416" y="532652"/>
                </a:lnTo>
                <a:lnTo>
                  <a:pt x="810583" y="567722"/>
                </a:lnTo>
                <a:lnTo>
                  <a:pt x="781880" y="602055"/>
                </a:lnTo>
                <a:lnTo>
                  <a:pt x="752322" y="635634"/>
                </a:lnTo>
                <a:lnTo>
                  <a:pt x="721927" y="668441"/>
                </a:lnTo>
                <a:lnTo>
                  <a:pt x="690711" y="700461"/>
                </a:lnTo>
                <a:lnTo>
                  <a:pt x="658691" y="731677"/>
                </a:lnTo>
                <a:lnTo>
                  <a:pt x="625884" y="762072"/>
                </a:lnTo>
                <a:lnTo>
                  <a:pt x="592305" y="791630"/>
                </a:lnTo>
                <a:lnTo>
                  <a:pt x="557972" y="820333"/>
                </a:lnTo>
                <a:lnTo>
                  <a:pt x="522902" y="848166"/>
                </a:lnTo>
                <a:lnTo>
                  <a:pt x="487111" y="875111"/>
                </a:lnTo>
                <a:lnTo>
                  <a:pt x="450615" y="901152"/>
                </a:lnTo>
                <a:lnTo>
                  <a:pt x="413432" y="926272"/>
                </a:lnTo>
                <a:lnTo>
                  <a:pt x="375578" y="950455"/>
                </a:lnTo>
                <a:lnTo>
                  <a:pt x="337070" y="973683"/>
                </a:lnTo>
                <a:lnTo>
                  <a:pt x="297924" y="995941"/>
                </a:lnTo>
                <a:lnTo>
                  <a:pt x="258157" y="1017212"/>
                </a:lnTo>
                <a:lnTo>
                  <a:pt x="217786" y="1037478"/>
                </a:lnTo>
                <a:lnTo>
                  <a:pt x="176827" y="1056724"/>
                </a:lnTo>
                <a:lnTo>
                  <a:pt x="135297" y="1074932"/>
                </a:lnTo>
                <a:lnTo>
                  <a:pt x="93212" y="1092086"/>
                </a:lnTo>
                <a:lnTo>
                  <a:pt x="50590" y="1108170"/>
                </a:lnTo>
                <a:lnTo>
                  <a:pt x="7447" y="1123166"/>
                </a:lnTo>
                <a:lnTo>
                  <a:pt x="0" y="1125537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0" y="3830661"/>
            <a:ext cx="702310" cy="2170430"/>
          </a:xfrm>
          <a:custGeom>
            <a:avLst/>
            <a:gdLst/>
            <a:ahLst/>
            <a:cxnLst/>
            <a:rect l="l" t="t" r="r" b="b"/>
            <a:pathLst>
              <a:path w="702310" h="2170429">
                <a:moveTo>
                  <a:pt x="0" y="0"/>
                </a:moveTo>
                <a:lnTo>
                  <a:pt x="43085" y="33133"/>
                </a:lnTo>
                <a:lnTo>
                  <a:pt x="81157" y="64327"/>
                </a:lnTo>
                <a:lnTo>
                  <a:pt x="118416" y="96653"/>
                </a:lnTo>
                <a:lnTo>
                  <a:pt x="154835" y="130100"/>
                </a:lnTo>
                <a:lnTo>
                  <a:pt x="190387" y="164656"/>
                </a:lnTo>
                <a:lnTo>
                  <a:pt x="224946" y="200209"/>
                </a:lnTo>
                <a:lnTo>
                  <a:pt x="258394" y="236629"/>
                </a:lnTo>
                <a:lnTo>
                  <a:pt x="290721" y="273889"/>
                </a:lnTo>
                <a:lnTo>
                  <a:pt x="321917" y="311962"/>
                </a:lnTo>
                <a:lnTo>
                  <a:pt x="351969" y="350822"/>
                </a:lnTo>
                <a:lnTo>
                  <a:pt x="380866" y="390441"/>
                </a:lnTo>
                <a:lnTo>
                  <a:pt x="408598" y="430794"/>
                </a:lnTo>
                <a:lnTo>
                  <a:pt x="435154" y="471853"/>
                </a:lnTo>
                <a:lnTo>
                  <a:pt x="460523" y="513592"/>
                </a:lnTo>
                <a:lnTo>
                  <a:pt x="484692" y="555983"/>
                </a:lnTo>
                <a:lnTo>
                  <a:pt x="507653" y="599001"/>
                </a:lnTo>
                <a:lnTo>
                  <a:pt x="529392" y="642619"/>
                </a:lnTo>
                <a:lnTo>
                  <a:pt x="549900" y="686809"/>
                </a:lnTo>
                <a:lnTo>
                  <a:pt x="569164" y="731546"/>
                </a:lnTo>
                <a:lnTo>
                  <a:pt x="587175" y="776802"/>
                </a:lnTo>
                <a:lnTo>
                  <a:pt x="603921" y="822550"/>
                </a:lnTo>
                <a:lnTo>
                  <a:pt x="619391" y="868764"/>
                </a:lnTo>
                <a:lnTo>
                  <a:pt x="633574" y="915418"/>
                </a:lnTo>
                <a:lnTo>
                  <a:pt x="646458" y="962484"/>
                </a:lnTo>
                <a:lnTo>
                  <a:pt x="658033" y="1009936"/>
                </a:lnTo>
                <a:lnTo>
                  <a:pt x="668288" y="1057746"/>
                </a:lnTo>
                <a:lnTo>
                  <a:pt x="677212" y="1105889"/>
                </a:lnTo>
                <a:lnTo>
                  <a:pt x="684793" y="1154338"/>
                </a:lnTo>
                <a:lnTo>
                  <a:pt x="691020" y="1203065"/>
                </a:lnTo>
                <a:lnTo>
                  <a:pt x="695883" y="1252045"/>
                </a:lnTo>
                <a:lnTo>
                  <a:pt x="699370" y="1301250"/>
                </a:lnTo>
                <a:lnTo>
                  <a:pt x="701470" y="1350653"/>
                </a:lnTo>
                <a:lnTo>
                  <a:pt x="702173" y="1400229"/>
                </a:lnTo>
                <a:lnTo>
                  <a:pt x="701524" y="1448325"/>
                </a:lnTo>
                <a:lnTo>
                  <a:pt x="699588" y="1496100"/>
                </a:lnTo>
                <a:lnTo>
                  <a:pt x="696381" y="1543537"/>
                </a:lnTo>
                <a:lnTo>
                  <a:pt x="691920" y="1590620"/>
                </a:lnTo>
                <a:lnTo>
                  <a:pt x="686222" y="1637331"/>
                </a:lnTo>
                <a:lnTo>
                  <a:pt x="679303" y="1683655"/>
                </a:lnTo>
                <a:lnTo>
                  <a:pt x="671181" y="1729575"/>
                </a:lnTo>
                <a:lnTo>
                  <a:pt x="661871" y="1775073"/>
                </a:lnTo>
                <a:lnTo>
                  <a:pt x="651391" y="1820133"/>
                </a:lnTo>
                <a:lnTo>
                  <a:pt x="639756" y="1864739"/>
                </a:lnTo>
                <a:lnTo>
                  <a:pt x="626985" y="1908874"/>
                </a:lnTo>
                <a:lnTo>
                  <a:pt x="613092" y="1952522"/>
                </a:lnTo>
                <a:lnTo>
                  <a:pt x="598096" y="1995665"/>
                </a:lnTo>
                <a:lnTo>
                  <a:pt x="582012" y="2038287"/>
                </a:lnTo>
                <a:lnTo>
                  <a:pt x="564858" y="2080371"/>
                </a:lnTo>
                <a:lnTo>
                  <a:pt x="546650" y="2121901"/>
                </a:lnTo>
                <a:lnTo>
                  <a:pt x="527404" y="2162860"/>
                </a:lnTo>
                <a:lnTo>
                  <a:pt x="523781" y="2170077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Andrej </a:t>
            </a:r>
            <a:r>
              <a:rPr lang="en-US" sz="1050" dirty="0" err="1"/>
              <a:t>Karpathy</a:t>
            </a:r>
            <a:endParaRPr lang="en-US" sz="1050" dirty="0"/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685800" y="76200"/>
            <a:ext cx="7772400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400" u="sng" kern="0" dirty="0" smtClean="0"/>
              <a:t>Backpropagation</a:t>
            </a:r>
            <a:endParaRPr lang="en-US" sz="3400" i="1" u="sng" kern="0" dirty="0"/>
          </a:p>
        </p:txBody>
      </p:sp>
      <p:sp>
        <p:nvSpPr>
          <p:cNvPr id="38" name="TextBox 37"/>
          <p:cNvSpPr txBox="1"/>
          <p:nvPr/>
        </p:nvSpPr>
        <p:spPr>
          <a:xfrm>
            <a:off x="4373330" y="6140450"/>
            <a:ext cx="4775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Entire lecture on backpropagation: </a:t>
            </a:r>
          </a:p>
          <a:p>
            <a:r>
              <a:rPr lang="en-US" dirty="0" err="1" smtClean="0"/>
              <a:t>Karpathy</a:t>
            </a:r>
            <a:r>
              <a:rPr lang="en-US" dirty="0" smtClean="0"/>
              <a:t> Lecture 4 (second video I sent you)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74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Comments on training algorithm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257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200" dirty="0"/>
              <a:t>Not guaranteed to converge to zero training error, may converge to local optima or oscillate indefinitely.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200" dirty="0"/>
              <a:t>However, in practice, does converge to low error for many large networks on real data.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200" dirty="0"/>
              <a:t>Thousands of epochs (epoch = network sees all training data once) may be required, hours or days to train.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200" dirty="0"/>
              <a:t>To avoid local-minima problems, run several trials starting with different random weights (</a:t>
            </a:r>
            <a:r>
              <a:rPr lang="en-US" altLang="en-US" sz="2200" i="1" dirty="0"/>
              <a:t>random restarts</a:t>
            </a:r>
            <a:r>
              <a:rPr lang="en-US" altLang="en-US" sz="2200" dirty="0"/>
              <a:t>), and take results of trial with lowest training set error.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May be hard to set learning rate and to select number of hidden units and layers.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Neural networks had fallen out of fashion in 90s, early 2000s; back with a new name and significantly improved performance (deep networks trained with dropout and lots of data).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611779"/>
            <a:ext cx="26468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Ray </a:t>
            </a:r>
            <a:r>
              <a:rPr lang="en-US" sz="1000" dirty="0">
                <a:solidFill>
                  <a:srgbClr val="000000"/>
                </a:solidFill>
              </a:rPr>
              <a:t>Mooney, Carlos </a:t>
            </a:r>
            <a:r>
              <a:rPr lang="en-US" sz="1000" dirty="0" err="1">
                <a:solidFill>
                  <a:srgbClr val="000000"/>
                </a:solidFill>
              </a:rPr>
              <a:t>Guestrin</a:t>
            </a:r>
            <a:r>
              <a:rPr lang="en-US" sz="1000" dirty="0">
                <a:solidFill>
                  <a:srgbClr val="000000"/>
                </a:solidFill>
              </a:rPr>
              <a:t>, </a:t>
            </a:r>
            <a:r>
              <a:rPr lang="en-US" sz="1000" dirty="0" err="1">
                <a:solidFill>
                  <a:srgbClr val="000000"/>
                </a:solidFill>
              </a:rPr>
              <a:t>Dhruv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Batra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4555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838200" y="2209800"/>
            <a:ext cx="7010400" cy="4343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ImageNet Challenge 2012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Krizhevsky</a:t>
            </a:r>
            <a:r>
              <a:rPr lang="en-US" dirty="0"/>
              <a:t> et al. -- </a:t>
            </a:r>
            <a:r>
              <a:rPr lang="en-US" b="1" dirty="0"/>
              <a:t>16.4% error </a:t>
            </a:r>
            <a:r>
              <a:rPr lang="en-US" dirty="0"/>
              <a:t>(top-5)</a:t>
            </a:r>
          </a:p>
          <a:p>
            <a:r>
              <a:rPr lang="en-US" dirty="0"/>
              <a:t>Next best (non-</a:t>
            </a:r>
            <a:r>
              <a:rPr lang="en-US" dirty="0" err="1"/>
              <a:t>convnet</a:t>
            </a:r>
            <a:r>
              <a:rPr lang="en-US" dirty="0"/>
              <a:t>) – </a:t>
            </a:r>
            <a:r>
              <a:rPr lang="en-US" b="1" dirty="0"/>
              <a:t>26.2% error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1143000" y="2590801"/>
          <a:ext cx="64008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604084"/>
            <a:ext cx="10647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Lana </a:t>
            </a:r>
            <a:r>
              <a:rPr kumimoji="0" lang="en-US" sz="105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Lazebnik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3622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Over-training prevention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538936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Running too many epochs can result in over-fitting.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Keep a hold-out validation set and test accuracy on it after every epoch. Stop training when additional epochs actually increase validation error.</a:t>
            </a:r>
          </a:p>
          <a:p>
            <a:pPr marL="0" indent="0">
              <a:lnSpc>
                <a:spcPct val="90000"/>
              </a:lnSpc>
            </a:pPr>
            <a:endParaRPr lang="en-US" alt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90675" y="1450280"/>
            <a:ext cx="6367463" cy="2149475"/>
            <a:chOff x="1590675" y="1450280"/>
            <a:chExt cx="6367463" cy="2149475"/>
          </a:xfrm>
        </p:grpSpPr>
        <p:sp>
          <p:nvSpPr>
            <p:cNvPr id="263181" name="Text Box 13"/>
            <p:cNvSpPr txBox="1">
              <a:spLocks noChangeArrowheads="1"/>
            </p:cNvSpPr>
            <p:nvPr/>
          </p:nvSpPr>
          <p:spPr bwMode="auto">
            <a:xfrm>
              <a:off x="1771650" y="3140968"/>
              <a:ext cx="3079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en-US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63182" name="Text Box 14"/>
            <p:cNvSpPr txBox="1">
              <a:spLocks noChangeArrowheads="1"/>
            </p:cNvSpPr>
            <p:nvPr/>
          </p:nvSpPr>
          <p:spPr bwMode="auto">
            <a:xfrm>
              <a:off x="3109913" y="3202880"/>
              <a:ext cx="19272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en-US" dirty="0">
                  <a:solidFill>
                    <a:srgbClr val="000000"/>
                  </a:solidFill>
                </a:rPr>
                <a:t># training epochs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590675" y="1450280"/>
              <a:ext cx="6367463" cy="1690688"/>
              <a:chOff x="1590675" y="1793875"/>
              <a:chExt cx="6367463" cy="1690688"/>
            </a:xfrm>
          </p:grpSpPr>
          <p:sp>
            <p:nvSpPr>
              <p:cNvPr id="263172" name="Line 4"/>
              <p:cNvSpPr>
                <a:spLocks noChangeShapeType="1"/>
              </p:cNvSpPr>
              <p:nvPr/>
            </p:nvSpPr>
            <p:spPr bwMode="auto">
              <a:xfrm>
                <a:off x="2033588" y="1793875"/>
                <a:ext cx="0" cy="16827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3173" name="Line 5"/>
              <p:cNvSpPr>
                <a:spLocks noChangeShapeType="1"/>
              </p:cNvSpPr>
              <p:nvPr/>
            </p:nvSpPr>
            <p:spPr bwMode="auto">
              <a:xfrm>
                <a:off x="2022475" y="3476625"/>
                <a:ext cx="42418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3174" name="Text Box 6"/>
              <p:cNvSpPr txBox="1">
                <a:spLocks noChangeArrowheads="1"/>
              </p:cNvSpPr>
              <p:nvPr/>
            </p:nvSpPr>
            <p:spPr bwMode="auto">
              <a:xfrm rot="-5400000">
                <a:off x="1452563" y="2135187"/>
                <a:ext cx="67310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altLang="en-US">
                    <a:solidFill>
                      <a:srgbClr val="000000"/>
                    </a:solidFill>
                  </a:rPr>
                  <a:t>error</a:t>
                </a:r>
              </a:p>
            </p:txBody>
          </p:sp>
          <p:sp>
            <p:nvSpPr>
              <p:cNvPr id="263177" name="Text Box 9"/>
              <p:cNvSpPr txBox="1">
                <a:spLocks noChangeArrowheads="1"/>
              </p:cNvSpPr>
              <p:nvPr/>
            </p:nvSpPr>
            <p:spPr bwMode="auto">
              <a:xfrm>
                <a:off x="6186488" y="3087688"/>
                <a:ext cx="177165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altLang="en-US">
                    <a:solidFill>
                      <a:srgbClr val="000000"/>
                    </a:solidFill>
                  </a:rPr>
                  <a:t>on training data</a:t>
                </a:r>
              </a:p>
            </p:txBody>
          </p:sp>
          <p:sp>
            <p:nvSpPr>
              <p:cNvPr id="263180" name="Text Box 12"/>
              <p:cNvSpPr txBox="1">
                <a:spLocks noChangeArrowheads="1"/>
              </p:cNvSpPr>
              <p:nvPr/>
            </p:nvSpPr>
            <p:spPr bwMode="auto">
              <a:xfrm>
                <a:off x="6156325" y="2449513"/>
                <a:ext cx="1335088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altLang="en-US">
                    <a:solidFill>
                      <a:srgbClr val="FF0000"/>
                    </a:solidFill>
                  </a:rPr>
                  <a:t>on test data</a:t>
                </a:r>
              </a:p>
            </p:txBody>
          </p:sp>
          <p:sp>
            <p:nvSpPr>
              <p:cNvPr id="263183" name="Freeform 15"/>
              <p:cNvSpPr>
                <a:spLocks/>
              </p:cNvSpPr>
              <p:nvPr/>
            </p:nvSpPr>
            <p:spPr bwMode="auto">
              <a:xfrm>
                <a:off x="2022475" y="2011363"/>
                <a:ext cx="4133850" cy="1450975"/>
              </a:xfrm>
              <a:custGeom>
                <a:avLst/>
                <a:gdLst>
                  <a:gd name="T0" fmla="*/ 0 w 2604"/>
                  <a:gd name="T1" fmla="*/ 0 h 914"/>
                  <a:gd name="T2" fmla="*/ 70 w 2604"/>
                  <a:gd name="T3" fmla="*/ 262 h 914"/>
                  <a:gd name="T4" fmla="*/ 323 w 2604"/>
                  <a:gd name="T5" fmla="*/ 553 h 914"/>
                  <a:gd name="T6" fmla="*/ 722 w 2604"/>
                  <a:gd name="T7" fmla="*/ 776 h 914"/>
                  <a:gd name="T8" fmla="*/ 1460 w 2604"/>
                  <a:gd name="T9" fmla="*/ 868 h 914"/>
                  <a:gd name="T10" fmla="*/ 2212 w 2604"/>
                  <a:gd name="T11" fmla="*/ 884 h 914"/>
                  <a:gd name="T12" fmla="*/ 2604 w 2604"/>
                  <a:gd name="T13" fmla="*/ 914 h 9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04" h="914">
                    <a:moveTo>
                      <a:pt x="0" y="0"/>
                    </a:moveTo>
                    <a:cubicBezTo>
                      <a:pt x="8" y="85"/>
                      <a:pt x="16" y="170"/>
                      <a:pt x="70" y="262"/>
                    </a:cubicBezTo>
                    <a:cubicBezTo>
                      <a:pt x="124" y="354"/>
                      <a:pt x="214" y="467"/>
                      <a:pt x="323" y="553"/>
                    </a:cubicBezTo>
                    <a:cubicBezTo>
                      <a:pt x="432" y="639"/>
                      <a:pt x="533" y="724"/>
                      <a:pt x="722" y="776"/>
                    </a:cubicBezTo>
                    <a:cubicBezTo>
                      <a:pt x="911" y="828"/>
                      <a:pt x="1212" y="850"/>
                      <a:pt x="1460" y="868"/>
                    </a:cubicBezTo>
                    <a:cubicBezTo>
                      <a:pt x="1708" y="886"/>
                      <a:pt x="2021" y="876"/>
                      <a:pt x="2212" y="884"/>
                    </a:cubicBezTo>
                    <a:cubicBezTo>
                      <a:pt x="2403" y="892"/>
                      <a:pt x="2543" y="914"/>
                      <a:pt x="2604" y="914"/>
                    </a:cubicBezTo>
                  </a:path>
                </a:pathLst>
              </a:custGeom>
              <a:noFill/>
              <a:ln w="28575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3184" name="Freeform 16"/>
              <p:cNvSpPr>
                <a:spLocks/>
              </p:cNvSpPr>
              <p:nvPr/>
            </p:nvSpPr>
            <p:spPr bwMode="auto">
              <a:xfrm>
                <a:off x="2022475" y="2011363"/>
                <a:ext cx="4060825" cy="1182687"/>
              </a:xfrm>
              <a:custGeom>
                <a:avLst/>
                <a:gdLst>
                  <a:gd name="T0" fmla="*/ 0 w 2558"/>
                  <a:gd name="T1" fmla="*/ 0 h 745"/>
                  <a:gd name="T2" fmla="*/ 139 w 2558"/>
                  <a:gd name="T3" fmla="*/ 277 h 745"/>
                  <a:gd name="T4" fmla="*/ 438 w 2558"/>
                  <a:gd name="T5" fmla="*/ 469 h 745"/>
                  <a:gd name="T6" fmla="*/ 1037 w 2558"/>
                  <a:gd name="T7" fmla="*/ 699 h 745"/>
                  <a:gd name="T8" fmla="*/ 1444 w 2558"/>
                  <a:gd name="T9" fmla="*/ 730 h 745"/>
                  <a:gd name="T10" fmla="*/ 2051 w 2558"/>
                  <a:gd name="T11" fmla="*/ 607 h 745"/>
                  <a:gd name="T12" fmla="*/ 2335 w 2558"/>
                  <a:gd name="T13" fmla="*/ 484 h 745"/>
                  <a:gd name="T14" fmla="*/ 2558 w 2558"/>
                  <a:gd name="T15" fmla="*/ 415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58" h="745">
                    <a:moveTo>
                      <a:pt x="0" y="0"/>
                    </a:moveTo>
                    <a:cubicBezTo>
                      <a:pt x="33" y="99"/>
                      <a:pt x="66" y="199"/>
                      <a:pt x="139" y="277"/>
                    </a:cubicBezTo>
                    <a:cubicBezTo>
                      <a:pt x="212" y="355"/>
                      <a:pt x="288" y="399"/>
                      <a:pt x="438" y="469"/>
                    </a:cubicBezTo>
                    <a:cubicBezTo>
                      <a:pt x="588" y="539"/>
                      <a:pt x="869" y="655"/>
                      <a:pt x="1037" y="699"/>
                    </a:cubicBezTo>
                    <a:cubicBezTo>
                      <a:pt x="1205" y="743"/>
                      <a:pt x="1275" y="745"/>
                      <a:pt x="1444" y="730"/>
                    </a:cubicBezTo>
                    <a:cubicBezTo>
                      <a:pt x="1613" y="715"/>
                      <a:pt x="1903" y="648"/>
                      <a:pt x="2051" y="607"/>
                    </a:cubicBezTo>
                    <a:cubicBezTo>
                      <a:pt x="2199" y="566"/>
                      <a:pt x="2251" y="516"/>
                      <a:pt x="2335" y="484"/>
                    </a:cubicBezTo>
                    <a:cubicBezTo>
                      <a:pt x="2419" y="452"/>
                      <a:pt x="2525" y="430"/>
                      <a:pt x="2558" y="415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0" y="6604084"/>
            <a:ext cx="17363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Adapted from </a:t>
            </a:r>
            <a:r>
              <a:rPr lang="en-US" sz="1000" dirty="0">
                <a:solidFill>
                  <a:srgbClr val="000000"/>
                </a:solidFill>
              </a:rPr>
              <a:t>Ray Mooney</a:t>
            </a:r>
          </a:p>
        </p:txBody>
      </p:sp>
    </p:spTree>
    <p:extLst>
      <p:ext uri="{BB962C8B-B14F-4D97-AF65-F5344CB8AC3E}">
        <p14:creationId xmlns:p14="http://schemas.microsoft.com/office/powerpoint/2010/main" val="346117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990656" cy="838200"/>
          </a:xfrm>
        </p:spPr>
        <p:txBody>
          <a:bodyPr/>
          <a:lstStyle/>
          <a:p>
            <a:r>
              <a:rPr lang="en-US" altLang="en-US" dirty="0"/>
              <a:t>Determining best number of hidden units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/>
              <a:t>Too few hidden units prevents the network from adequately fitting the data.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/>
              <a:t>Too many hidden units can result in over-fitting.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/>
              <a:t>Use internal cross-validation to empirically determine an optimal number of hidden units.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1663700" y="2392412"/>
            <a:ext cx="6367463" cy="2044700"/>
            <a:chOff x="1663700" y="2770188"/>
            <a:chExt cx="6367463" cy="2044700"/>
          </a:xfrm>
        </p:grpSpPr>
        <p:sp>
          <p:nvSpPr>
            <p:cNvPr id="265220" name="Line 4"/>
            <p:cNvSpPr>
              <a:spLocks noChangeShapeType="1"/>
            </p:cNvSpPr>
            <p:nvPr/>
          </p:nvSpPr>
          <p:spPr bwMode="auto">
            <a:xfrm>
              <a:off x="2106613" y="2770188"/>
              <a:ext cx="0" cy="16827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5221" name="Line 5"/>
            <p:cNvSpPr>
              <a:spLocks noChangeShapeType="1"/>
            </p:cNvSpPr>
            <p:nvPr/>
          </p:nvSpPr>
          <p:spPr bwMode="auto">
            <a:xfrm>
              <a:off x="2095500" y="4452938"/>
              <a:ext cx="4241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5222" name="Text Box 6"/>
            <p:cNvSpPr txBox="1">
              <a:spLocks noChangeArrowheads="1"/>
            </p:cNvSpPr>
            <p:nvPr/>
          </p:nvSpPr>
          <p:spPr bwMode="auto">
            <a:xfrm rot="-5400000">
              <a:off x="1525588" y="3111500"/>
              <a:ext cx="6731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en-US">
                  <a:solidFill>
                    <a:srgbClr val="000000"/>
                  </a:solidFill>
                </a:rPr>
                <a:t>error</a:t>
              </a:r>
            </a:p>
          </p:txBody>
        </p:sp>
        <p:sp>
          <p:nvSpPr>
            <p:cNvPr id="265223" name="Text Box 7"/>
            <p:cNvSpPr txBox="1">
              <a:spLocks noChangeArrowheads="1"/>
            </p:cNvSpPr>
            <p:nvPr/>
          </p:nvSpPr>
          <p:spPr bwMode="auto">
            <a:xfrm>
              <a:off x="6259513" y="4064000"/>
              <a:ext cx="17716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en-US">
                  <a:solidFill>
                    <a:srgbClr val="000000"/>
                  </a:solidFill>
                </a:rPr>
                <a:t>on training data</a:t>
              </a:r>
            </a:p>
          </p:txBody>
        </p:sp>
        <p:sp>
          <p:nvSpPr>
            <p:cNvPr id="265224" name="Text Box 8"/>
            <p:cNvSpPr txBox="1">
              <a:spLocks noChangeArrowheads="1"/>
            </p:cNvSpPr>
            <p:nvPr/>
          </p:nvSpPr>
          <p:spPr bwMode="auto">
            <a:xfrm>
              <a:off x="6229350" y="3425825"/>
              <a:ext cx="13350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en-US">
                  <a:solidFill>
                    <a:srgbClr val="FF0000"/>
                  </a:solidFill>
                </a:rPr>
                <a:t>on test data</a:t>
              </a:r>
            </a:p>
          </p:txBody>
        </p:sp>
        <p:sp>
          <p:nvSpPr>
            <p:cNvPr id="265225" name="Text Box 9"/>
            <p:cNvSpPr txBox="1">
              <a:spLocks noChangeArrowheads="1"/>
            </p:cNvSpPr>
            <p:nvPr/>
          </p:nvSpPr>
          <p:spPr bwMode="auto">
            <a:xfrm>
              <a:off x="1844675" y="4356100"/>
              <a:ext cx="3079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en-US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65226" name="Text Box 10"/>
            <p:cNvSpPr txBox="1">
              <a:spLocks noChangeArrowheads="1"/>
            </p:cNvSpPr>
            <p:nvPr/>
          </p:nvSpPr>
          <p:spPr bwMode="auto">
            <a:xfrm>
              <a:off x="3335338" y="4418013"/>
              <a:ext cx="16176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en-US">
                  <a:solidFill>
                    <a:srgbClr val="000000"/>
                  </a:solidFill>
                </a:rPr>
                <a:t># hidden units</a:t>
              </a:r>
            </a:p>
          </p:txBody>
        </p:sp>
        <p:sp>
          <p:nvSpPr>
            <p:cNvPr id="265227" name="Freeform 11"/>
            <p:cNvSpPr>
              <a:spLocks/>
            </p:cNvSpPr>
            <p:nvPr/>
          </p:nvSpPr>
          <p:spPr bwMode="auto">
            <a:xfrm>
              <a:off x="2095500" y="2987675"/>
              <a:ext cx="4133850" cy="1450975"/>
            </a:xfrm>
            <a:custGeom>
              <a:avLst/>
              <a:gdLst>
                <a:gd name="T0" fmla="*/ 0 w 2604"/>
                <a:gd name="T1" fmla="*/ 0 h 914"/>
                <a:gd name="T2" fmla="*/ 70 w 2604"/>
                <a:gd name="T3" fmla="*/ 262 h 914"/>
                <a:gd name="T4" fmla="*/ 323 w 2604"/>
                <a:gd name="T5" fmla="*/ 553 h 914"/>
                <a:gd name="T6" fmla="*/ 722 w 2604"/>
                <a:gd name="T7" fmla="*/ 776 h 914"/>
                <a:gd name="T8" fmla="*/ 1460 w 2604"/>
                <a:gd name="T9" fmla="*/ 868 h 914"/>
                <a:gd name="T10" fmla="*/ 2212 w 2604"/>
                <a:gd name="T11" fmla="*/ 884 h 914"/>
                <a:gd name="T12" fmla="*/ 2604 w 2604"/>
                <a:gd name="T13" fmla="*/ 914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04" h="914">
                  <a:moveTo>
                    <a:pt x="0" y="0"/>
                  </a:moveTo>
                  <a:cubicBezTo>
                    <a:pt x="8" y="85"/>
                    <a:pt x="16" y="170"/>
                    <a:pt x="70" y="262"/>
                  </a:cubicBezTo>
                  <a:cubicBezTo>
                    <a:pt x="124" y="354"/>
                    <a:pt x="214" y="467"/>
                    <a:pt x="323" y="553"/>
                  </a:cubicBezTo>
                  <a:cubicBezTo>
                    <a:pt x="432" y="639"/>
                    <a:pt x="533" y="724"/>
                    <a:pt x="722" y="776"/>
                  </a:cubicBezTo>
                  <a:cubicBezTo>
                    <a:pt x="911" y="828"/>
                    <a:pt x="1212" y="850"/>
                    <a:pt x="1460" y="868"/>
                  </a:cubicBezTo>
                  <a:cubicBezTo>
                    <a:pt x="1708" y="886"/>
                    <a:pt x="2021" y="876"/>
                    <a:pt x="2212" y="884"/>
                  </a:cubicBezTo>
                  <a:cubicBezTo>
                    <a:pt x="2403" y="892"/>
                    <a:pt x="2543" y="914"/>
                    <a:pt x="2604" y="914"/>
                  </a:cubicBez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5228" name="Freeform 12"/>
            <p:cNvSpPr>
              <a:spLocks/>
            </p:cNvSpPr>
            <p:nvPr/>
          </p:nvSpPr>
          <p:spPr bwMode="auto">
            <a:xfrm>
              <a:off x="2095500" y="2987675"/>
              <a:ext cx="4060825" cy="1182688"/>
            </a:xfrm>
            <a:custGeom>
              <a:avLst/>
              <a:gdLst>
                <a:gd name="T0" fmla="*/ 0 w 2558"/>
                <a:gd name="T1" fmla="*/ 0 h 745"/>
                <a:gd name="T2" fmla="*/ 139 w 2558"/>
                <a:gd name="T3" fmla="*/ 277 h 745"/>
                <a:gd name="T4" fmla="*/ 438 w 2558"/>
                <a:gd name="T5" fmla="*/ 469 h 745"/>
                <a:gd name="T6" fmla="*/ 1037 w 2558"/>
                <a:gd name="T7" fmla="*/ 699 h 745"/>
                <a:gd name="T8" fmla="*/ 1444 w 2558"/>
                <a:gd name="T9" fmla="*/ 730 h 745"/>
                <a:gd name="T10" fmla="*/ 2051 w 2558"/>
                <a:gd name="T11" fmla="*/ 607 h 745"/>
                <a:gd name="T12" fmla="*/ 2335 w 2558"/>
                <a:gd name="T13" fmla="*/ 484 h 745"/>
                <a:gd name="T14" fmla="*/ 2558 w 2558"/>
                <a:gd name="T15" fmla="*/ 415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8" h="745">
                  <a:moveTo>
                    <a:pt x="0" y="0"/>
                  </a:moveTo>
                  <a:cubicBezTo>
                    <a:pt x="33" y="99"/>
                    <a:pt x="66" y="199"/>
                    <a:pt x="139" y="277"/>
                  </a:cubicBezTo>
                  <a:cubicBezTo>
                    <a:pt x="212" y="355"/>
                    <a:pt x="288" y="399"/>
                    <a:pt x="438" y="469"/>
                  </a:cubicBezTo>
                  <a:cubicBezTo>
                    <a:pt x="588" y="539"/>
                    <a:pt x="869" y="655"/>
                    <a:pt x="1037" y="699"/>
                  </a:cubicBezTo>
                  <a:cubicBezTo>
                    <a:pt x="1205" y="743"/>
                    <a:pt x="1275" y="745"/>
                    <a:pt x="1444" y="730"/>
                  </a:cubicBezTo>
                  <a:cubicBezTo>
                    <a:pt x="1613" y="715"/>
                    <a:pt x="1903" y="648"/>
                    <a:pt x="2051" y="607"/>
                  </a:cubicBezTo>
                  <a:cubicBezTo>
                    <a:pt x="2199" y="566"/>
                    <a:pt x="2251" y="516"/>
                    <a:pt x="2335" y="484"/>
                  </a:cubicBezTo>
                  <a:cubicBezTo>
                    <a:pt x="2419" y="452"/>
                    <a:pt x="2525" y="430"/>
                    <a:pt x="2558" y="415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0" y="6604084"/>
            <a:ext cx="9012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Ray </a:t>
            </a:r>
            <a:r>
              <a:rPr lang="en-US" sz="1000" dirty="0">
                <a:solidFill>
                  <a:srgbClr val="000000"/>
                </a:solidFill>
              </a:rPr>
              <a:t>Mooney</a:t>
            </a:r>
          </a:p>
        </p:txBody>
      </p:sp>
    </p:spTree>
    <p:extLst>
      <p:ext uri="{BB962C8B-B14F-4D97-AF65-F5344CB8AC3E}">
        <p14:creationId xmlns:p14="http://schemas.microsoft.com/office/powerpoint/2010/main" val="2655337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588494" y="1926586"/>
            <a:ext cx="7546209" cy="26788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54686" y="4819242"/>
            <a:ext cx="0" cy="239395"/>
          </a:xfrm>
          <a:custGeom>
            <a:avLst/>
            <a:gdLst/>
            <a:ahLst/>
            <a:cxnLst/>
            <a:rect l="l" t="t" r="r" b="b"/>
            <a:pathLst>
              <a:path h="239395">
                <a:moveTo>
                  <a:pt x="0" y="23879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23211" y="4732793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5">
                <a:moveTo>
                  <a:pt x="62949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49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300820" y="5048222"/>
            <a:ext cx="4148454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latin typeface="Arial"/>
                <a:cs typeface="Arial"/>
              </a:rPr>
              <a:t>more neurons = more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capacity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85800" y="76200"/>
            <a:ext cx="799065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kern="0" dirty="0" smtClean="0"/>
              <a:t>Effect of number of neurons</a:t>
            </a:r>
            <a:endParaRPr lang="en-US" altLang="en-US" kern="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6604084"/>
            <a:ext cx="10983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Andrej </a:t>
            </a:r>
            <a:r>
              <a:rPr lang="en-US" sz="1000" dirty="0" err="1" smtClean="0">
                <a:solidFill>
                  <a:srgbClr val="000000"/>
                </a:solidFill>
              </a:rPr>
              <a:t>Karpathy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7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75750" y="1632599"/>
            <a:ext cx="8392483" cy="30702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62649" y="4822414"/>
            <a:ext cx="526986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50"/>
              </a:lnSpc>
            </a:pPr>
            <a:r>
              <a:rPr sz="1400" spc="-5" dirty="0">
                <a:latin typeface="Arial"/>
                <a:cs typeface="Arial"/>
              </a:rPr>
              <a:t>(you can play with this demo over at ConvNetJS: </a:t>
            </a:r>
            <a:r>
              <a:rPr sz="1400" u="heavy" spc="-5" dirty="0">
                <a:solidFill>
                  <a:srgbClr val="1154CC"/>
                </a:solidFill>
                <a:latin typeface="Arial"/>
                <a:cs typeface="Arial"/>
                <a:hlinkClick r:id="rId3"/>
              </a:rPr>
              <a:t>http://cs.stanford. </a:t>
            </a:r>
            <a:r>
              <a:rPr sz="1400" u="heavy" spc="-5" dirty="0">
                <a:solidFill>
                  <a:srgbClr val="1154CC"/>
                </a:solidFill>
                <a:latin typeface="Arial"/>
                <a:cs typeface="Arial"/>
              </a:rPr>
              <a:t> </a:t>
            </a:r>
            <a:r>
              <a:rPr sz="1400" u="heavy" spc="-5" dirty="0">
                <a:solidFill>
                  <a:srgbClr val="1154CC"/>
                </a:solidFill>
                <a:latin typeface="Arial"/>
                <a:cs typeface="Arial"/>
                <a:hlinkClick r:id="rId3"/>
              </a:rPr>
              <a:t>edu/people/karpathy/convnetjs/demo/classify2d.html</a:t>
            </a:r>
            <a:r>
              <a:rPr sz="1400" spc="-5" dirty="0"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5800" y="1047329"/>
            <a:ext cx="7772400" cy="610442"/>
          </a:xfrm>
          <a:prstGeom prst="rect">
            <a:avLst/>
          </a:prstGeom>
        </p:spPr>
        <p:txBody>
          <a:bodyPr vert="horz" wrap="square" lIns="0" tIns="55898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sz="1800" spc="-5" dirty="0"/>
              <a:t>Do not use size of neural network as a regularizer. Use stronger regularization</a:t>
            </a:r>
            <a:r>
              <a:rPr sz="1800" spc="240" dirty="0"/>
              <a:t> </a:t>
            </a:r>
            <a:r>
              <a:rPr sz="1800" spc="-5" dirty="0"/>
              <a:t>instead:</a:t>
            </a:r>
            <a:endParaRPr sz="180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85800" y="76200"/>
            <a:ext cx="799065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kern="0" dirty="0" smtClean="0"/>
              <a:t>Effect of regularization</a:t>
            </a:r>
            <a:endParaRPr lang="en-US" altLang="en-US" kern="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604084"/>
            <a:ext cx="10983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Andrej </a:t>
            </a:r>
            <a:r>
              <a:rPr lang="en-US" sz="1000" dirty="0" err="1" smtClean="0">
                <a:solidFill>
                  <a:srgbClr val="000000"/>
                </a:solidFill>
              </a:rPr>
              <a:t>Karpathy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86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Hidden unit </a:t>
            </a:r>
            <a:r>
              <a:rPr lang="en-US" altLang="en-US" dirty="0" smtClean="0"/>
              <a:t>interpretation </a:t>
            </a:r>
            <a:endParaRPr lang="en-US" altLang="en-US" dirty="0"/>
          </a:p>
        </p:txBody>
      </p:sp>
      <p:sp>
        <p:nvSpPr>
          <p:cNvPr id="262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/>
              <a:t>Trained hidden units can be seen as newly constructed features that make the target concept linearly separable in the transformed space.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/>
              <a:t>On many real domains, hidden units can be interpreted as representing meaningful features such as vowel detectors or edge detectors,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/>
              <a:t>However, the hidden layer can also become a distributed representation of the input in which each individual unit is not easily interpretable as a meaningful feature.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604084"/>
            <a:ext cx="9012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Ray </a:t>
            </a:r>
            <a:r>
              <a:rPr lang="en-US" sz="1000" dirty="0">
                <a:solidFill>
                  <a:srgbClr val="000000"/>
                </a:solidFill>
              </a:rPr>
              <a:t>Mooney</a:t>
            </a:r>
          </a:p>
        </p:txBody>
      </p:sp>
    </p:spTree>
    <p:extLst>
      <p:ext uri="{BB962C8B-B14F-4D97-AF65-F5344CB8AC3E}">
        <p14:creationId xmlns:p14="http://schemas.microsoft.com/office/powerpoint/2010/main" val="529669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CNN features for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9334"/>
            <a:ext cx="8115300" cy="1820466"/>
          </a:xfrm>
        </p:spPr>
        <p:txBody>
          <a:bodyPr/>
          <a:lstStyle/>
          <a:p>
            <a:pPr marL="0" indent="0"/>
            <a:r>
              <a:rPr lang="en-US" sz="1600" b="1" dirty="0"/>
              <a:t>Object detection system overview.</a:t>
            </a:r>
            <a:r>
              <a:rPr lang="en-US" sz="1600" dirty="0"/>
              <a:t> Our system (1) takes an input image, (2) extracts around 2000 bottom-up region proposals, (3) computes features for each proposal using a large convolutional neural network (CNN), and then (4) classifies each region using class-specific linear SVMs. </a:t>
            </a:r>
            <a:r>
              <a:rPr lang="en-US" sz="1600" b="1" dirty="0"/>
              <a:t>R-CNN achieves a mean average precision (</a:t>
            </a:r>
            <a:r>
              <a:rPr lang="en-US" sz="1600" b="1" dirty="0" err="1"/>
              <a:t>mAP</a:t>
            </a:r>
            <a:r>
              <a:rPr lang="en-US" sz="1600" b="1" dirty="0"/>
              <a:t>) of 53.7% on PASCAL VOC 2010</a:t>
            </a:r>
            <a:r>
              <a:rPr lang="en-US" sz="1600" dirty="0"/>
              <a:t>. For comparison, </a:t>
            </a:r>
            <a:r>
              <a:rPr lang="en-US" sz="1600" dirty="0" err="1"/>
              <a:t>Uijlings</a:t>
            </a:r>
            <a:r>
              <a:rPr lang="en-US" sz="1600" dirty="0"/>
              <a:t> et al. (2013) </a:t>
            </a:r>
            <a:r>
              <a:rPr lang="en-US" sz="1600" b="1" dirty="0"/>
              <a:t>report 35.1% </a:t>
            </a:r>
            <a:r>
              <a:rPr lang="en-US" sz="1600" b="1" dirty="0" err="1"/>
              <a:t>mAP</a:t>
            </a:r>
            <a:r>
              <a:rPr lang="en-US" sz="1600" b="1" dirty="0"/>
              <a:t> </a:t>
            </a:r>
            <a:r>
              <a:rPr lang="en-US" sz="1600" dirty="0"/>
              <a:t>using the same region proposals, but with a spatial pyramid and bag-of-visual-words approach. </a:t>
            </a:r>
            <a:r>
              <a:rPr lang="en-US" sz="1600" b="1" dirty="0"/>
              <a:t>The popular deformable part models perform at 33.4%.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6007242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cs typeface="Arial" charset="0"/>
              </a:rPr>
              <a:t>R. </a:t>
            </a:r>
            <a:r>
              <a:rPr lang="en-US" sz="1600" dirty="0" err="1">
                <a:solidFill>
                  <a:srgbClr val="000000"/>
                </a:solidFill>
                <a:cs typeface="Arial" charset="0"/>
              </a:rPr>
              <a:t>Girshick</a:t>
            </a:r>
            <a:r>
              <a:rPr lang="en-US" sz="1600" dirty="0">
                <a:solidFill>
                  <a:srgbClr val="000000"/>
                </a:solidFill>
                <a:cs typeface="Arial" charset="0"/>
              </a:rPr>
              <a:t>, J. Donahue, T. Darrell, and J. Malik, </a:t>
            </a:r>
            <a:r>
              <a:rPr lang="en-US" sz="1600" b="1" dirty="0">
                <a:solidFill>
                  <a:srgbClr val="000000"/>
                </a:solidFill>
                <a:cs typeface="Arial" charset="0"/>
                <a:hlinkClick r:id="rId2"/>
              </a:rPr>
              <a:t>Rich Feature Hierarchies for Accurate Object Detection and Semantic Segmentation</a:t>
            </a:r>
            <a:r>
              <a:rPr lang="en-US" sz="1600" dirty="0">
                <a:solidFill>
                  <a:srgbClr val="000000"/>
                </a:solidFill>
                <a:cs typeface="Arial" charset="0"/>
              </a:rPr>
              <a:t>, CVPR 2014. 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534400" cy="301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604084"/>
            <a:ext cx="10647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Lana </a:t>
            </a:r>
            <a:r>
              <a:rPr lang="en-US" sz="1050" dirty="0" err="1"/>
              <a:t>Lazebnik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12875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Detection</a:t>
            </a:r>
          </a:p>
        </p:txBody>
      </p:sp>
      <p:sp>
        <p:nvSpPr>
          <p:cNvPr id="4" name="object 6"/>
          <p:cNvSpPr/>
          <p:nvPr/>
        </p:nvSpPr>
        <p:spPr>
          <a:xfrm>
            <a:off x="631573" y="1772240"/>
            <a:ext cx="7882150" cy="4101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Andrej </a:t>
            </a:r>
            <a:r>
              <a:rPr lang="en-US" sz="1050" dirty="0" err="1"/>
              <a:t>Karpathy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97389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154C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1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1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1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1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1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1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1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2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2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2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2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2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2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1056</TotalTime>
  <Words>3284</Words>
  <Application>Microsoft Office PowerPoint</Application>
  <PresentationFormat>On-screen Show (4:3)</PresentationFormat>
  <Paragraphs>867</Paragraphs>
  <Slides>74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90" baseType="lpstr">
      <vt:lpstr>ＭＳ Ｐゴシック</vt:lpstr>
      <vt:lpstr>Adobe Caslon Pro</vt:lpstr>
      <vt:lpstr>Arial</vt:lpstr>
      <vt:lpstr>Calibri</vt:lpstr>
      <vt:lpstr>Courier New</vt:lpstr>
      <vt:lpstr>Symbol</vt:lpstr>
      <vt:lpstr>Times New Roman</vt:lpstr>
      <vt:lpstr>Wingdings</vt:lpstr>
      <vt:lpstr>1_Office Theme</vt:lpstr>
      <vt:lpstr>Blank Presentation</vt:lpstr>
      <vt:lpstr>1_Blank Presentation</vt:lpstr>
      <vt:lpstr>2_Blank Presentation</vt:lpstr>
      <vt:lpstr>3_Blank Presentation</vt:lpstr>
      <vt:lpstr>11_Office Theme</vt:lpstr>
      <vt:lpstr>12_Office Theme</vt:lpstr>
      <vt:lpstr>Equation</vt:lpstr>
      <vt:lpstr>CS 1674: Intro to Computer Vision Neural Networks</vt:lpstr>
      <vt:lpstr>Announcements</vt:lpstr>
      <vt:lpstr>Plan for next few CNN lectures</vt:lpstr>
      <vt:lpstr>Why CNNs? </vt:lpstr>
      <vt:lpstr>ImageNet Challenge 2012</vt:lpstr>
      <vt:lpstr>ImageNet Challenge 2012</vt:lpstr>
      <vt:lpstr>ImageNet Challenge 2012</vt:lpstr>
      <vt:lpstr>CNN features for detection</vt:lpstr>
      <vt:lpstr>Object Detection</vt:lpstr>
      <vt:lpstr>Object Detection</vt:lpstr>
      <vt:lpstr>Beyond classification</vt:lpstr>
      <vt:lpstr>What are CNNs? </vt:lpstr>
      <vt:lpstr>Deep neural network</vt:lpstr>
      <vt:lpstr>Traditional Recognition Approach</vt:lpstr>
      <vt:lpstr>What about learning the features?</vt:lpstr>
      <vt:lpstr>“Shallow” vs. “deep” architectures</vt:lpstr>
      <vt:lpstr>Neural network definition</vt:lpstr>
      <vt:lpstr>Neural network definition</vt:lpstr>
      <vt:lpstr>Leaky ReLU max(0.1x, x)</vt:lpstr>
      <vt:lpstr>A multi-layer neural network</vt:lpstr>
      <vt:lpstr>Inspiration: Neuron cells</vt:lpstr>
      <vt:lpstr>A neuron (perceptron)</vt:lpstr>
      <vt:lpstr>Types of neurons</vt:lpstr>
      <vt:lpstr>Multilayer networks</vt:lpstr>
      <vt:lpstr>Feed-forward networks</vt:lpstr>
      <vt:lpstr>Feed-forward networks</vt:lpstr>
      <vt:lpstr>Feed-forward networks</vt:lpstr>
      <vt:lpstr>Feed-forward networks</vt:lpstr>
      <vt:lpstr>Feed-forward networks</vt:lpstr>
      <vt:lpstr>Feed-forward networks</vt:lpstr>
      <vt:lpstr>Deep neural networks</vt:lpstr>
      <vt:lpstr>How do we train them? </vt:lpstr>
      <vt:lpstr>Classification goal</vt:lpstr>
      <vt:lpstr>Classification scores</vt:lpstr>
      <vt:lpstr>Linear classifier</vt:lpstr>
      <vt:lpstr>Linear classifier</vt:lpstr>
      <vt:lpstr>Linear classifier </vt:lpstr>
      <vt:lpstr>Linear classifier </vt:lpstr>
      <vt:lpstr>Linear classifier </vt:lpstr>
      <vt:lpstr>Linear classifier </vt:lpstr>
      <vt:lpstr>Linear classifier: SVM loss </vt:lpstr>
      <vt:lpstr>Linear classifier: SVM loss </vt:lpstr>
      <vt:lpstr>Linear classifier: SVM loss </vt:lpstr>
      <vt:lpstr>Linear classifier: SVM loss </vt:lpstr>
      <vt:lpstr>Linear classifier: SVM loss </vt:lpstr>
      <vt:lpstr>Linear classifier: SVM loss </vt:lpstr>
      <vt:lpstr>Linear classifier: SVM loss </vt:lpstr>
      <vt:lpstr>Another loss: Softmax</vt:lpstr>
      <vt:lpstr>Another loss: Softmax</vt:lpstr>
      <vt:lpstr>How to minimize the loss function? </vt:lpstr>
      <vt:lpstr>How to minimize the loss function? </vt:lpstr>
      <vt:lpstr>PowerPoint Presentation</vt:lpstr>
      <vt:lpstr>PowerPoint Presentation</vt:lpstr>
      <vt:lpstr>current W:</vt:lpstr>
      <vt:lpstr>PowerPoint Presentation</vt:lpstr>
      <vt:lpstr>current W:</vt:lpstr>
      <vt:lpstr>PowerPoint Presentation</vt:lpstr>
      <vt:lpstr>This is silly. The loss is just a function of W:</vt:lpstr>
      <vt:lpstr>This is silly. The loss is just a function of W:</vt:lpstr>
      <vt:lpstr>PowerPoint Presentation</vt:lpstr>
      <vt:lpstr>PowerPoint Presentation</vt:lpstr>
      <vt:lpstr>Gradient descent in multi-layer nets</vt:lpstr>
      <vt:lpstr>How to minimize the loss function? </vt:lpstr>
      <vt:lpstr>Learning rate selection</vt:lpstr>
      <vt:lpstr>Mini-batch gradient descent</vt:lpstr>
      <vt:lpstr>Gradient descent in multi-layer nets</vt:lpstr>
      <vt:lpstr>Backpropagation general algorithm</vt:lpstr>
      <vt:lpstr>activations</vt:lpstr>
      <vt:lpstr>Comments on training algorithm</vt:lpstr>
      <vt:lpstr>Over-training prevention</vt:lpstr>
      <vt:lpstr>Determining best number of hidden units</vt:lpstr>
      <vt:lpstr>PowerPoint Presentation</vt:lpstr>
      <vt:lpstr>Do not use size of neural network as a regularizer. Use stronger regularization instead:</vt:lpstr>
      <vt:lpstr>Hidden unit interpretation </vt:lpstr>
    </vt:vector>
  </TitlesOfParts>
  <Company>University of Pittsburgh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1699: Intro to Computer Vision Introduction</dc:title>
  <dc:creator>Adriana I. Kovashka</dc:creator>
  <cp:lastModifiedBy>Adriana I. Kovashka</cp:lastModifiedBy>
  <cp:revision>139</cp:revision>
  <dcterms:created xsi:type="dcterms:W3CDTF">2015-04-17T19:15:42Z</dcterms:created>
  <dcterms:modified xsi:type="dcterms:W3CDTF">2016-11-16T20:09:23Z</dcterms:modified>
</cp:coreProperties>
</file>