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98" r:id="rId4"/>
    <p:sldMasterId id="2147483810" r:id="rId5"/>
  </p:sldMasterIdLst>
  <p:notesMasterIdLst>
    <p:notesMasterId r:id="rId61"/>
  </p:notesMasterIdLst>
  <p:sldIdLst>
    <p:sldId id="256" r:id="rId6"/>
    <p:sldId id="579" r:id="rId7"/>
    <p:sldId id="534" r:id="rId8"/>
    <p:sldId id="535" r:id="rId9"/>
    <p:sldId id="536" r:id="rId10"/>
    <p:sldId id="537" r:id="rId11"/>
    <p:sldId id="538" r:id="rId12"/>
    <p:sldId id="540" r:id="rId13"/>
    <p:sldId id="541" r:id="rId14"/>
    <p:sldId id="542" r:id="rId15"/>
    <p:sldId id="543" r:id="rId16"/>
    <p:sldId id="544" r:id="rId17"/>
    <p:sldId id="545" r:id="rId18"/>
    <p:sldId id="548" r:id="rId19"/>
    <p:sldId id="549" r:id="rId20"/>
    <p:sldId id="580" r:id="rId21"/>
    <p:sldId id="552" r:id="rId22"/>
    <p:sldId id="553" r:id="rId23"/>
    <p:sldId id="554" r:id="rId24"/>
    <p:sldId id="555" r:id="rId25"/>
    <p:sldId id="556" r:id="rId26"/>
    <p:sldId id="560" r:id="rId27"/>
    <p:sldId id="561" r:id="rId28"/>
    <p:sldId id="562" r:id="rId29"/>
    <p:sldId id="563" r:id="rId30"/>
    <p:sldId id="409" r:id="rId31"/>
    <p:sldId id="410" r:id="rId32"/>
    <p:sldId id="411" r:id="rId33"/>
    <p:sldId id="412" r:id="rId34"/>
    <p:sldId id="413" r:id="rId35"/>
    <p:sldId id="414" r:id="rId36"/>
    <p:sldId id="415" r:id="rId37"/>
    <p:sldId id="416" r:id="rId38"/>
    <p:sldId id="417" r:id="rId39"/>
    <p:sldId id="418" r:id="rId40"/>
    <p:sldId id="419" r:id="rId41"/>
    <p:sldId id="420" r:id="rId42"/>
    <p:sldId id="441" r:id="rId43"/>
    <p:sldId id="442" r:id="rId44"/>
    <p:sldId id="482" r:id="rId45"/>
    <p:sldId id="483" r:id="rId46"/>
    <p:sldId id="487" r:id="rId47"/>
    <p:sldId id="488" r:id="rId48"/>
    <p:sldId id="489" r:id="rId49"/>
    <p:sldId id="490" r:id="rId50"/>
    <p:sldId id="491" r:id="rId51"/>
    <p:sldId id="492" r:id="rId52"/>
    <p:sldId id="493" r:id="rId53"/>
    <p:sldId id="494" r:id="rId54"/>
    <p:sldId id="495" r:id="rId55"/>
    <p:sldId id="496" r:id="rId56"/>
    <p:sldId id="497" r:id="rId57"/>
    <p:sldId id="498" r:id="rId58"/>
    <p:sldId id="499" r:id="rId59"/>
    <p:sldId id="500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3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37736-4DC9-4C05-99A7-856CCC231FA5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AD559-58E6-437A-A7FE-2E6C4DB0F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9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14678-ECA3-4ECD-B7E6-62DC5C58B36E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585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A900B-4FAD-4604-8A31-2C9A576C6D9E}" type="datetime1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6269B-0F77-42A2-A894-9ABED6691E3C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60729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B80D86-991A-4A81-AA1B-9354B1E61146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7B4E6-6F6B-4297-ADE3-990EEE622008}" type="datetime1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46215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BC594B-08AC-4AF2-82B3-46A083C1F9B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302668-983B-497D-B7C0-5DCB6C230F47}" type="datetime1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60103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650C66-94D9-B841-AACA-E5A2051276C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C53EC-208C-41AC-94D2-0AABA9D46FAF}" type="datetime1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88228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132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A900B-4FAD-4604-8A31-2C9A576C6D9E}" type="datetime1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6269B-0F77-42A2-A894-9ABED6691E3C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67502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A900B-4FAD-4604-8A31-2C9A576C6D9E}" type="datetime1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6269B-0F77-42A2-A894-9ABED6691E3C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850157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A900B-4FAD-4604-8A31-2C9A576C6D9E}" type="datetime1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6269B-0F77-42A2-A894-9ABED6691E3C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98506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While a</a:t>
            </a:r>
            <a:r>
              <a:rPr lang="en-US" baseline="0" dirty="0"/>
              <a:t> lot of the illustrations in this talk focus on shoes, we have tested our method extensively on multiple domains, as shown here […]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A900B-4FAD-4604-8A31-2C9A576C6D9E}" type="datetime1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6269B-0F77-42A2-A894-9ABED6691E3C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51778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A900B-4FAD-4604-8A31-2C9A576C6D9E}" type="datetime1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6269B-0F77-42A2-A894-9ABED6691E3C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67410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Note that much work on recognition, but little on inferring attributes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D973C-645A-4781-915E-5DC1E0C4EEB8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4558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</a:t>
            </a:r>
            <a:r>
              <a:rPr lang="en-US" baseline="0" dirty="0"/>
              <a:t> pre-tagging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5C7386-D14D-4564-A5BD-C1CB5CB23D8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98513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Note that much work on recognition, but little on inferring attributes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6CABE-12B8-4AAA-914D-CAEFA4ECCA3D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235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Note that much work on recognition, but little on inferring attributes</a:t>
            </a: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408D3-3DB4-4B64-B701-D285C0786496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577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B794FD-48A1-4CF6-8AA4-C4763325E0EA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148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6:40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D2A734-F34A-495A-9EE4-BF5C1A07A39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85968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Instead, we propose a new form of feedback</a:t>
            </a:r>
            <a:r>
              <a:rPr lang="en-US" baseline="0" dirty="0"/>
              <a:t> where the user can compare her search target to results images with respect to certain visual properties.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D2A734-F34A-495A-9EE4-BF5C1A07A39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48044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257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003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33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60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17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479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5B824-4D76-4AE3-A834-918B80B81F59}" type="datetimeFigureOut">
              <a:rPr lang="en-US"/>
              <a:pPr>
                <a:defRPr/>
              </a:pPr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D936F6-7159-46C8-8FB6-B8B96BBC51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6535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57200" y="1143000"/>
            <a:ext cx="8229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22DA9-0BE0-4E8D-ABB4-70A95183A061}" type="datetimeFigureOut">
              <a:rPr lang="en-US"/>
              <a:pPr>
                <a:defRPr/>
              </a:pPr>
              <a:t>11/2/2016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24529C-095C-4665-874C-2A99B09CF7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89670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1860B-99F8-4E13-9EAC-E8EDF49BFA09}" type="datetimeFigureOut">
              <a:rPr lang="en-US"/>
              <a:pPr>
                <a:defRPr/>
              </a:pPr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791007-48EC-49E4-929C-27180EEB12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256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D6398-C117-458F-8ED7-900F7DEFC443}" type="datetimeFigureOut">
              <a:rPr lang="en-US"/>
              <a:pPr>
                <a:defRPr/>
              </a:pPr>
              <a:t>11/2/2016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3DD3AA-2E53-45F0-A152-F469A8E3FC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458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7BE24-2F51-4B72-B963-96A8CC31C718}" type="datetimeFigureOut">
              <a:rPr lang="en-US"/>
              <a:pPr>
                <a:defRPr/>
              </a:pPr>
              <a:t>11/2/2016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C699C-5319-48BA-B597-17EE4A8182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55890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72B8B-6FFF-4D7A-8616-8423695B1389}" type="datetimeFigureOut">
              <a:rPr lang="en-US"/>
              <a:pPr>
                <a:defRPr/>
              </a:pPr>
              <a:t>11/2/2016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FBA829-FB21-42AC-9ED5-7DB8422D0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68348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79C8D-34F1-4F85-9029-12F60B627797}" type="datetimeFigureOut">
              <a:rPr lang="en-US"/>
              <a:pPr>
                <a:defRPr/>
              </a:pPr>
              <a:t>11/2/2016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90E0DC-18BF-41BE-8C80-53EA3CDEFD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138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96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0FB41-4A4F-4DC7-B917-5D7EC35FCD42}" type="datetimeFigureOut">
              <a:rPr lang="en-US"/>
              <a:pPr>
                <a:defRPr/>
              </a:pPr>
              <a:t>11/2/2016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D707D8-D0F6-48C0-A778-A80FDB480B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5146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2528B-03FE-4210-AB12-C4C7A33FEB10}" type="datetimeFigureOut">
              <a:rPr lang="en-US"/>
              <a:pPr>
                <a:defRPr/>
              </a:pPr>
              <a:t>11/2/2016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7EE4D-54D0-47A8-8EED-7A8B3EC331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80463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043BB-3B94-4983-B199-557176DC1102}" type="datetimeFigureOut">
              <a:rPr lang="en-US"/>
              <a:pPr>
                <a:defRPr/>
              </a:pPr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FC98E4-4A48-4F8B-A2CA-017DCED706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8813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86EAD-1105-4CDB-875C-1FF5A773ABD7}" type="datetimeFigureOut">
              <a:rPr lang="en-US"/>
              <a:pPr>
                <a:defRPr/>
              </a:pPr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7EC532-9C08-45BD-B1B4-B85BE47087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2406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A239-ACC3-418F-80C6-3AED4BB9F66A}" type="datetime1">
              <a:rPr lang="en-US" smtClean="0"/>
              <a:pPr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439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0752"/>
            <a:ext cx="9144000" cy="656151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09404"/>
            <a:ext cx="7886700" cy="51675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B7E87-E2A1-4928-A62A-2CC360C4B196}" type="datetime1">
              <a:rPr lang="en-US" smtClean="0"/>
              <a:pPr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099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6F3FC-73E7-4BA4-A529-0996B04FBD36}" type="datetime1">
              <a:rPr lang="en-US" smtClean="0"/>
              <a:pPr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02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4F9FB-812A-4A0D-BDE6-D537A1CA470F}" type="datetime1">
              <a:rPr lang="en-US" smtClean="0"/>
              <a:pPr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120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A870E-A4C8-47FD-AE37-7FEEDC2AD617}" type="datetime1">
              <a:rPr lang="en-US" smtClean="0"/>
              <a:pPr/>
              <a:t>11/2/2016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185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171A-55AF-4519-BDD1-9FE6F8A5E588}" type="datetime1">
              <a:rPr lang="en-US" smtClean="0"/>
              <a:pPr/>
              <a:t>11/2/2016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35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820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C62EF-809E-4B9F-936F-1986DA3F5DA1}" type="datetime1">
              <a:rPr lang="en-US" smtClean="0"/>
              <a:pPr/>
              <a:t>11/2/2016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451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A9EE-CEDC-4F21-86CD-67C677463763}" type="datetime1">
              <a:rPr lang="en-US" smtClean="0"/>
              <a:pPr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81CB3-C935-446A-8B1E-B845BF0A6571}" type="datetime1">
              <a:rPr lang="en-US" smtClean="0"/>
              <a:pPr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378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620A-BCC3-4BE8-9BAA-D18A42E8BB49}" type="datetime1">
              <a:rPr lang="en-US" smtClean="0"/>
              <a:pPr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91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B656-21D2-410D-B9E8-06DC7688A108}" type="datetime1">
              <a:rPr lang="en-US" smtClean="0"/>
              <a:pPr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03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5C4A9-B198-47A3-B8B9-0ADC99609835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4284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0752"/>
            <a:ext cx="9144000" cy="656151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09404"/>
            <a:ext cx="7886700" cy="51675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28A2D-7A67-454D-AED1-A893A53ACCA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20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8209B-AC60-4388-985A-A1E6661F02E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977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8868-FE18-4F0B-A4C5-4AD8B505DE0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8734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5BD9-8416-49F7-9A25-D1B27EB63F8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481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339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6F786-67BB-4DBF-9EF9-A8E235AE4842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8345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98C0-5F94-46CC-9BD3-9B4F1E96400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7184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CD4B-DB18-4834-B973-D3E081CD3BE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575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948C3-C289-4EEE-8025-65DC56CD16F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981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218B-5A5D-4C0B-BC92-2BD1A8AFCC8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533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C269-0505-4746-A003-AF24E414AFE4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161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0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14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10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7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B0B04-5B08-449E-9A80-4C83B77B7073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88728-ECF9-405A-8F50-53431964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29B94D2-155E-4815-A77D-B943B6059F62}" type="datetimeFigureOut">
              <a:rPr lang="en-US"/>
              <a:pPr>
                <a:defRPr/>
              </a:pPr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A747EB-C081-409D-B4D7-ADA7CDB886F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27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83F39-33B6-49F4-AC4B-979FB395B186}" type="datetime1">
              <a:rPr lang="en-US" smtClean="0"/>
              <a:pPr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2B8F6-1DFE-4E06-AF2C-E4E4148FD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8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8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" Target="slide2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38.png"/><Relationship Id="rId2" Type="http://schemas.openxmlformats.org/officeDocument/2006/relationships/slide" Target="slide2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" Target="slide2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" Target="slide3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" Target="slide3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32.xml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5.xml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" Target="slide37.xml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slide" Target="slide38.xml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slide" Target="slide39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5" Type="http://schemas.openxmlformats.org/officeDocument/2006/relationships/image" Target="../media/image62.png"/><Relationship Id="rId10" Type="http://schemas.openxmlformats.org/officeDocument/2006/relationships/image" Target="../media/image57.jpeg"/><Relationship Id="rId4" Type="http://schemas.openxmlformats.org/officeDocument/2006/relationships/image" Target="../media/image51.png"/><Relationship Id="rId9" Type="http://schemas.openxmlformats.org/officeDocument/2006/relationships/image" Target="../media/image56.jpeg"/><Relationship Id="rId1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6.jpeg"/><Relationship Id="rId11" Type="http://schemas.openxmlformats.org/officeDocument/2006/relationships/image" Target="../media/image50.pn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6.jpeg"/><Relationship Id="rId18" Type="http://schemas.openxmlformats.org/officeDocument/2006/relationships/image" Target="../media/image64.jpeg"/><Relationship Id="rId3" Type="http://schemas.openxmlformats.org/officeDocument/2006/relationships/image" Target="../media/image67.jpeg"/><Relationship Id="rId21" Type="http://schemas.openxmlformats.org/officeDocument/2006/relationships/image" Target="../media/image83.jpeg"/><Relationship Id="rId7" Type="http://schemas.openxmlformats.org/officeDocument/2006/relationships/image" Target="../media/image71.jpeg"/><Relationship Id="rId12" Type="http://schemas.openxmlformats.org/officeDocument/2006/relationships/image" Target="../media/image63.jpe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9.jpeg"/><Relationship Id="rId20" Type="http://schemas.openxmlformats.org/officeDocument/2006/relationships/image" Target="../media/image82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24" Type="http://schemas.openxmlformats.org/officeDocument/2006/relationships/image" Target="../media/image66.png"/><Relationship Id="rId5" Type="http://schemas.openxmlformats.org/officeDocument/2006/relationships/image" Target="../media/image69.jpeg"/><Relationship Id="rId15" Type="http://schemas.openxmlformats.org/officeDocument/2006/relationships/image" Target="../media/image78.jpeg"/><Relationship Id="rId23" Type="http://schemas.openxmlformats.org/officeDocument/2006/relationships/image" Target="../media/image65.png"/><Relationship Id="rId10" Type="http://schemas.openxmlformats.org/officeDocument/2006/relationships/image" Target="../media/image74.jpeg"/><Relationship Id="rId19" Type="http://schemas.openxmlformats.org/officeDocument/2006/relationships/image" Target="../media/image81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Relationship Id="rId14" Type="http://schemas.openxmlformats.org/officeDocument/2006/relationships/image" Target="../media/image77.jpeg"/><Relationship Id="rId22" Type="http://schemas.openxmlformats.org/officeDocument/2006/relationships/image" Target="../media/image8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png"/><Relationship Id="rId18" Type="http://schemas.openxmlformats.org/officeDocument/2006/relationships/image" Target="../media/image99.png"/><Relationship Id="rId3" Type="http://schemas.openxmlformats.org/officeDocument/2006/relationships/image" Target="../media/image85.jpeg"/><Relationship Id="rId21" Type="http://schemas.openxmlformats.org/officeDocument/2006/relationships/image" Target="../media/image102.jpeg"/><Relationship Id="rId7" Type="http://schemas.openxmlformats.org/officeDocument/2006/relationships/image" Target="../media/image89.jpeg"/><Relationship Id="rId12" Type="http://schemas.openxmlformats.org/officeDocument/2006/relationships/image" Target="../media/image94.png"/><Relationship Id="rId17" Type="http://schemas.openxmlformats.org/officeDocument/2006/relationships/image" Target="../media/image9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9.jpe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24" Type="http://schemas.openxmlformats.org/officeDocument/2006/relationships/image" Target="../media/image71.jpe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23" Type="http://schemas.openxmlformats.org/officeDocument/2006/relationships/image" Target="../media/image104.jpeg"/><Relationship Id="rId10" Type="http://schemas.openxmlformats.org/officeDocument/2006/relationships/image" Target="../media/image92.png"/><Relationship Id="rId19" Type="http://schemas.openxmlformats.org/officeDocument/2006/relationships/image" Target="../media/image100.png"/><Relationship Id="rId4" Type="http://schemas.openxmlformats.org/officeDocument/2006/relationships/image" Target="../media/image86.jpeg"/><Relationship Id="rId9" Type="http://schemas.openxmlformats.org/officeDocument/2006/relationships/image" Target="../media/image91.png"/><Relationship Id="rId14" Type="http://schemas.openxmlformats.org/officeDocument/2006/relationships/image" Target="../media/image96.png"/><Relationship Id="rId22" Type="http://schemas.openxmlformats.org/officeDocument/2006/relationships/image" Target="../media/image10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01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10" Type="http://schemas.openxmlformats.org/officeDocument/2006/relationships/image" Target="../media/image113.png"/><Relationship Id="rId4" Type="http://schemas.openxmlformats.org/officeDocument/2006/relationships/image" Target="../media/image109.png"/><Relationship Id="rId9" Type="http://schemas.openxmlformats.org/officeDocument/2006/relationships/image" Target="../media/image10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6.jpeg"/><Relationship Id="rId18" Type="http://schemas.openxmlformats.org/officeDocument/2006/relationships/image" Target="../media/image64.jpeg"/><Relationship Id="rId3" Type="http://schemas.openxmlformats.org/officeDocument/2006/relationships/image" Target="../media/image67.jpeg"/><Relationship Id="rId21" Type="http://schemas.openxmlformats.org/officeDocument/2006/relationships/image" Target="../media/image83.jpeg"/><Relationship Id="rId7" Type="http://schemas.openxmlformats.org/officeDocument/2006/relationships/image" Target="../media/image71.jpeg"/><Relationship Id="rId12" Type="http://schemas.openxmlformats.org/officeDocument/2006/relationships/image" Target="../media/image63.jpe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9.jpeg"/><Relationship Id="rId20" Type="http://schemas.openxmlformats.org/officeDocument/2006/relationships/image" Target="../media/image82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24" Type="http://schemas.openxmlformats.org/officeDocument/2006/relationships/image" Target="../media/image66.png"/><Relationship Id="rId5" Type="http://schemas.openxmlformats.org/officeDocument/2006/relationships/image" Target="../media/image69.jpeg"/><Relationship Id="rId15" Type="http://schemas.openxmlformats.org/officeDocument/2006/relationships/image" Target="../media/image78.jpeg"/><Relationship Id="rId23" Type="http://schemas.openxmlformats.org/officeDocument/2006/relationships/image" Target="../media/image65.png"/><Relationship Id="rId10" Type="http://schemas.openxmlformats.org/officeDocument/2006/relationships/image" Target="../media/image74.jpeg"/><Relationship Id="rId19" Type="http://schemas.openxmlformats.org/officeDocument/2006/relationships/image" Target="../media/image81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Relationship Id="rId14" Type="http://schemas.openxmlformats.org/officeDocument/2006/relationships/image" Target="../media/image77.jpeg"/><Relationship Id="rId22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7.pn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19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7.png"/><Relationship Id="rId5" Type="http://schemas.openxmlformats.org/officeDocument/2006/relationships/image" Target="../media/image120.png"/><Relationship Id="rId4" Type="http://schemas.openxmlformats.org/officeDocument/2006/relationships/image" Target="../media/image116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12" Type="http://schemas.openxmlformats.org/officeDocument/2006/relationships/image" Target="../media/image130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13" Type="http://schemas.openxmlformats.org/officeDocument/2006/relationships/image" Target="../media/image142.jpeg"/><Relationship Id="rId18" Type="http://schemas.openxmlformats.org/officeDocument/2006/relationships/image" Target="../media/image147.jpeg"/><Relationship Id="rId26" Type="http://schemas.openxmlformats.org/officeDocument/2006/relationships/image" Target="../media/image155.jpeg"/><Relationship Id="rId39" Type="http://schemas.openxmlformats.org/officeDocument/2006/relationships/image" Target="../media/image168.jpeg"/><Relationship Id="rId3" Type="http://schemas.openxmlformats.org/officeDocument/2006/relationships/image" Target="../media/image132.jpeg"/><Relationship Id="rId21" Type="http://schemas.openxmlformats.org/officeDocument/2006/relationships/image" Target="../media/image150.jpeg"/><Relationship Id="rId34" Type="http://schemas.openxmlformats.org/officeDocument/2006/relationships/image" Target="../media/image163.jpeg"/><Relationship Id="rId42" Type="http://schemas.openxmlformats.org/officeDocument/2006/relationships/image" Target="../media/image171.jpeg"/><Relationship Id="rId7" Type="http://schemas.openxmlformats.org/officeDocument/2006/relationships/image" Target="../media/image136.jpeg"/><Relationship Id="rId12" Type="http://schemas.openxmlformats.org/officeDocument/2006/relationships/image" Target="../media/image141.jpeg"/><Relationship Id="rId17" Type="http://schemas.openxmlformats.org/officeDocument/2006/relationships/image" Target="../media/image146.jpeg"/><Relationship Id="rId25" Type="http://schemas.openxmlformats.org/officeDocument/2006/relationships/image" Target="../media/image154.jpeg"/><Relationship Id="rId33" Type="http://schemas.openxmlformats.org/officeDocument/2006/relationships/image" Target="../media/image162.jpeg"/><Relationship Id="rId38" Type="http://schemas.openxmlformats.org/officeDocument/2006/relationships/image" Target="../media/image167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45.jpeg"/><Relationship Id="rId20" Type="http://schemas.openxmlformats.org/officeDocument/2006/relationships/image" Target="../media/image149.jpeg"/><Relationship Id="rId29" Type="http://schemas.openxmlformats.org/officeDocument/2006/relationships/image" Target="../media/image158.jpeg"/><Relationship Id="rId41" Type="http://schemas.openxmlformats.org/officeDocument/2006/relationships/image" Target="../media/image170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5.jpeg"/><Relationship Id="rId11" Type="http://schemas.openxmlformats.org/officeDocument/2006/relationships/image" Target="../media/image140.jpeg"/><Relationship Id="rId24" Type="http://schemas.openxmlformats.org/officeDocument/2006/relationships/image" Target="../media/image153.jpeg"/><Relationship Id="rId32" Type="http://schemas.openxmlformats.org/officeDocument/2006/relationships/image" Target="../media/image161.jpeg"/><Relationship Id="rId37" Type="http://schemas.openxmlformats.org/officeDocument/2006/relationships/image" Target="../media/image166.jpeg"/><Relationship Id="rId40" Type="http://schemas.openxmlformats.org/officeDocument/2006/relationships/image" Target="../media/image169.jpeg"/><Relationship Id="rId5" Type="http://schemas.openxmlformats.org/officeDocument/2006/relationships/image" Target="../media/image134.jpeg"/><Relationship Id="rId15" Type="http://schemas.openxmlformats.org/officeDocument/2006/relationships/image" Target="../media/image144.jpeg"/><Relationship Id="rId23" Type="http://schemas.openxmlformats.org/officeDocument/2006/relationships/image" Target="../media/image152.jpeg"/><Relationship Id="rId28" Type="http://schemas.openxmlformats.org/officeDocument/2006/relationships/image" Target="../media/image157.jpeg"/><Relationship Id="rId36" Type="http://schemas.openxmlformats.org/officeDocument/2006/relationships/image" Target="../media/image165.jpeg"/><Relationship Id="rId10" Type="http://schemas.openxmlformats.org/officeDocument/2006/relationships/image" Target="../media/image139.jpeg"/><Relationship Id="rId19" Type="http://schemas.openxmlformats.org/officeDocument/2006/relationships/image" Target="../media/image148.jpeg"/><Relationship Id="rId31" Type="http://schemas.openxmlformats.org/officeDocument/2006/relationships/image" Target="../media/image160.jpeg"/><Relationship Id="rId44" Type="http://schemas.openxmlformats.org/officeDocument/2006/relationships/image" Target="../media/image82.jpeg"/><Relationship Id="rId4" Type="http://schemas.openxmlformats.org/officeDocument/2006/relationships/image" Target="../media/image133.jpeg"/><Relationship Id="rId9" Type="http://schemas.openxmlformats.org/officeDocument/2006/relationships/image" Target="../media/image138.jpeg"/><Relationship Id="rId14" Type="http://schemas.openxmlformats.org/officeDocument/2006/relationships/image" Target="../media/image143.jpeg"/><Relationship Id="rId22" Type="http://schemas.openxmlformats.org/officeDocument/2006/relationships/image" Target="../media/image151.jpeg"/><Relationship Id="rId27" Type="http://schemas.openxmlformats.org/officeDocument/2006/relationships/image" Target="../media/image156.jpeg"/><Relationship Id="rId30" Type="http://schemas.openxmlformats.org/officeDocument/2006/relationships/image" Target="../media/image159.jpeg"/><Relationship Id="rId35" Type="http://schemas.openxmlformats.org/officeDocument/2006/relationships/image" Target="../media/image164.jpeg"/><Relationship Id="rId43" Type="http://schemas.openxmlformats.org/officeDocument/2006/relationships/image" Target="../media/image17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74.png"/><Relationship Id="rId4" Type="http://schemas.openxmlformats.org/officeDocument/2006/relationships/notesSlide" Target="../notesSlides/notesSlide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2590800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1674: Intro to Computer Vision</a:t>
            </a:r>
            <a:b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Attributes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9335"/>
            <a:ext cx="6400800" cy="2133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Prof. Adriana </a:t>
            </a:r>
            <a:r>
              <a:rPr lang="en-US" sz="3600" dirty="0" err="1">
                <a:solidFill>
                  <a:schemeClr val="tx1"/>
                </a:solidFill>
              </a:rPr>
              <a:t>Kovashka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November 2, 2016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Infer Properties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panose="020B0604020202020204" pitchFamily="34" charset="0"/>
              <a:buNone/>
            </a:pPr>
            <a:r>
              <a:rPr lang="en-US" altLang="en-US"/>
              <a:t>3.  We want to make comparisons between objects or categories</a:t>
            </a:r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16081" r="31818" b="299"/>
          <a:stretch>
            <a:fillRect/>
          </a:stretch>
        </p:blipFill>
        <p:spPr bwMode="auto">
          <a:xfrm>
            <a:off x="1371600" y="3028950"/>
            <a:ext cx="12954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Box 5"/>
          <p:cNvSpPr txBox="1">
            <a:spLocks noChangeArrowheads="1"/>
          </p:cNvSpPr>
          <p:nvPr/>
        </p:nvSpPr>
        <p:spPr bwMode="auto">
          <a:xfrm>
            <a:off x="457200" y="5040313"/>
            <a:ext cx="3467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What is unusual about this dog?</a:t>
            </a:r>
          </a:p>
        </p:txBody>
      </p:sp>
      <p:pic>
        <p:nvPicPr>
          <p:cNvPr id="573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0"/>
          <a:stretch>
            <a:fillRect/>
          </a:stretch>
        </p:blipFill>
        <p:spPr bwMode="auto">
          <a:xfrm>
            <a:off x="4572000" y="3581400"/>
            <a:ext cx="20780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581400"/>
            <a:ext cx="14144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8"/>
          <p:cNvSpPr txBox="1">
            <a:spLocks noChangeArrowheads="1"/>
          </p:cNvSpPr>
          <p:nvPr/>
        </p:nvSpPr>
        <p:spPr bwMode="auto">
          <a:xfrm>
            <a:off x="4419600" y="4953000"/>
            <a:ext cx="4114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What is the difference between horses and zebras?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32844" y="6488668"/>
            <a:ext cx="141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Derek </a:t>
            </a:r>
            <a:r>
              <a:rPr lang="en-US" dirty="0" err="1"/>
              <a:t>Hoiem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88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Strategy 1: Category Recognition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477000" y="2819400"/>
            <a:ext cx="2286000" cy="1981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438400" y="3657600"/>
            <a:ext cx="990600" cy="2778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8373" name="TextBox 11"/>
          <p:cNvSpPr txBox="1">
            <a:spLocks noChangeArrowheads="1"/>
          </p:cNvSpPr>
          <p:nvPr/>
        </p:nvSpPr>
        <p:spPr bwMode="auto">
          <a:xfrm>
            <a:off x="2362200" y="3287713"/>
            <a:ext cx="1082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classifier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5105400" y="3657600"/>
            <a:ext cx="1066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8375" name="TextBox 13"/>
          <p:cNvSpPr txBox="1">
            <a:spLocks noChangeArrowheads="1"/>
          </p:cNvSpPr>
          <p:nvPr/>
        </p:nvSpPr>
        <p:spPr bwMode="auto">
          <a:xfrm>
            <a:off x="4800600" y="3048000"/>
            <a:ext cx="1752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associated properties</a:t>
            </a:r>
          </a:p>
        </p:txBody>
      </p:sp>
      <p:pic>
        <p:nvPicPr>
          <p:cNvPr id="5837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18288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8" name="Rectangle 15"/>
          <p:cNvSpPr>
            <a:spLocks noChangeArrowheads="1"/>
          </p:cNvSpPr>
          <p:nvPr/>
        </p:nvSpPr>
        <p:spPr bwMode="auto">
          <a:xfrm>
            <a:off x="533400" y="2819400"/>
            <a:ext cx="1708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Object Image</a:t>
            </a:r>
          </a:p>
        </p:txBody>
      </p:sp>
      <p:sp>
        <p:nvSpPr>
          <p:cNvPr id="58379" name="Rectangle 16"/>
          <p:cNvSpPr>
            <a:spLocks noChangeArrowheads="1"/>
          </p:cNvSpPr>
          <p:nvPr/>
        </p:nvSpPr>
        <p:spPr bwMode="auto">
          <a:xfrm>
            <a:off x="3657600" y="2743200"/>
            <a:ext cx="1225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Category</a:t>
            </a:r>
          </a:p>
        </p:txBody>
      </p:sp>
      <p:sp>
        <p:nvSpPr>
          <p:cNvPr id="58380" name="Rectangle 17"/>
          <p:cNvSpPr>
            <a:spLocks noChangeArrowheads="1"/>
          </p:cNvSpPr>
          <p:nvPr/>
        </p:nvSpPr>
        <p:spPr bwMode="auto">
          <a:xfrm>
            <a:off x="3733800" y="3581400"/>
            <a:ext cx="887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“Car”</a:t>
            </a:r>
          </a:p>
        </p:txBody>
      </p:sp>
      <p:sp>
        <p:nvSpPr>
          <p:cNvPr id="58381" name="TextBox 18"/>
          <p:cNvSpPr txBox="1">
            <a:spLocks noChangeArrowheads="1"/>
          </p:cNvSpPr>
          <p:nvPr/>
        </p:nvSpPr>
        <p:spPr bwMode="auto">
          <a:xfrm>
            <a:off x="6477000" y="2971800"/>
            <a:ext cx="23622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Has Wheels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Used for Transport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Made of Metal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Has Windows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…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505200" y="3200400"/>
            <a:ext cx="1447800" cy="1219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32844" y="6488668"/>
            <a:ext cx="141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Derek </a:t>
            </a:r>
            <a:r>
              <a:rPr lang="en-US" dirty="0" err="1"/>
              <a:t>Hoiem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661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Strategy 2: Exemplar Matching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477000" y="2819400"/>
            <a:ext cx="2286000" cy="1981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438400" y="3657600"/>
            <a:ext cx="990600" cy="2778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5105400" y="3657600"/>
            <a:ext cx="1066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9398" name="TextBox 13"/>
          <p:cNvSpPr txBox="1">
            <a:spLocks noChangeArrowheads="1"/>
          </p:cNvSpPr>
          <p:nvPr/>
        </p:nvSpPr>
        <p:spPr bwMode="auto">
          <a:xfrm>
            <a:off x="4800600" y="3048000"/>
            <a:ext cx="1752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associated properties</a:t>
            </a:r>
          </a:p>
        </p:txBody>
      </p:sp>
      <p:pic>
        <p:nvPicPr>
          <p:cNvPr id="593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18288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Rectangle 15"/>
          <p:cNvSpPr>
            <a:spLocks noChangeArrowheads="1"/>
          </p:cNvSpPr>
          <p:nvPr/>
        </p:nvSpPr>
        <p:spPr bwMode="auto">
          <a:xfrm>
            <a:off x="533400" y="2819400"/>
            <a:ext cx="1708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Object Image</a:t>
            </a:r>
          </a:p>
        </p:txBody>
      </p:sp>
      <p:sp>
        <p:nvSpPr>
          <p:cNvPr id="59401" name="Rectangle 16"/>
          <p:cNvSpPr>
            <a:spLocks noChangeArrowheads="1"/>
          </p:cNvSpPr>
          <p:nvPr/>
        </p:nvSpPr>
        <p:spPr bwMode="auto">
          <a:xfrm>
            <a:off x="3352800" y="2743200"/>
            <a:ext cx="175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Similar Image</a:t>
            </a:r>
          </a:p>
        </p:txBody>
      </p:sp>
      <p:sp>
        <p:nvSpPr>
          <p:cNvPr id="59402" name="TextBox 18"/>
          <p:cNvSpPr txBox="1">
            <a:spLocks noChangeArrowheads="1"/>
          </p:cNvSpPr>
          <p:nvPr/>
        </p:nvSpPr>
        <p:spPr bwMode="auto">
          <a:xfrm>
            <a:off x="6477000" y="2971800"/>
            <a:ext cx="23622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Has Wheels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Used for Transport Made of Metal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Old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…</a:t>
            </a:r>
          </a:p>
        </p:txBody>
      </p:sp>
      <p:pic>
        <p:nvPicPr>
          <p:cNvPr id="5940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7867" r="23334" b="28532"/>
          <a:stretch>
            <a:fillRect/>
          </a:stretch>
        </p:blipFill>
        <p:spPr bwMode="auto">
          <a:xfrm>
            <a:off x="3505200" y="3352800"/>
            <a:ext cx="139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4" name="TextBox 21"/>
          <p:cNvSpPr txBox="1">
            <a:spLocks noChangeArrowheads="1"/>
          </p:cNvSpPr>
          <p:nvPr/>
        </p:nvSpPr>
        <p:spPr bwMode="auto">
          <a:xfrm>
            <a:off x="2209800" y="3011488"/>
            <a:ext cx="1295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similarity function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32844" y="6488668"/>
            <a:ext cx="141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Derek </a:t>
            </a:r>
            <a:r>
              <a:rPr lang="en-US" dirty="0" err="1"/>
              <a:t>Hoiem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473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Strategy 3: Infer Properties Directly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477000" y="2819400"/>
            <a:ext cx="2286000" cy="1981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438400" y="3657600"/>
            <a:ext cx="3886200" cy="2778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6042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18288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Rectangle 15"/>
          <p:cNvSpPr>
            <a:spLocks noChangeArrowheads="1"/>
          </p:cNvSpPr>
          <p:nvPr/>
        </p:nvSpPr>
        <p:spPr bwMode="auto">
          <a:xfrm>
            <a:off x="533400" y="2819400"/>
            <a:ext cx="1708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Object Image</a:t>
            </a:r>
          </a:p>
        </p:txBody>
      </p:sp>
      <p:sp>
        <p:nvSpPr>
          <p:cNvPr id="60423" name="TextBox 18"/>
          <p:cNvSpPr txBox="1">
            <a:spLocks noChangeArrowheads="1"/>
          </p:cNvSpPr>
          <p:nvPr/>
        </p:nvSpPr>
        <p:spPr bwMode="auto">
          <a:xfrm>
            <a:off x="6477000" y="2971800"/>
            <a:ext cx="23622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No Wheels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Old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Brown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Made of Metal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…</a:t>
            </a:r>
          </a:p>
        </p:txBody>
      </p:sp>
      <p:sp>
        <p:nvSpPr>
          <p:cNvPr id="60424" name="TextBox 21"/>
          <p:cNvSpPr txBox="1">
            <a:spLocks noChangeArrowheads="1"/>
          </p:cNvSpPr>
          <p:nvPr/>
        </p:nvSpPr>
        <p:spPr bwMode="auto">
          <a:xfrm>
            <a:off x="2514600" y="3276600"/>
            <a:ext cx="373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classifier for each attribute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32844" y="6488668"/>
            <a:ext cx="141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Derek </a:t>
            </a:r>
            <a:r>
              <a:rPr lang="en-US" dirty="0" err="1"/>
              <a:t>Hoiem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024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Attribute Examples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40533" r="5600" b="23199"/>
          <a:stretch>
            <a:fillRect/>
          </a:stretch>
        </p:blipFill>
        <p:spPr bwMode="auto">
          <a:xfrm>
            <a:off x="304800" y="2743200"/>
            <a:ext cx="4343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Box 5"/>
          <p:cNvSpPr txBox="1">
            <a:spLocks noChangeArrowheads="1"/>
          </p:cNvSpPr>
          <p:nvPr/>
        </p:nvSpPr>
        <p:spPr bwMode="auto">
          <a:xfrm>
            <a:off x="457200" y="4114800"/>
            <a:ext cx="4267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Shape: 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Horizontal Cylinder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Part: 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Wing, Propeller, Window, </a:t>
            </a:r>
            <a:r>
              <a:rPr kumimoji="0" lang="en-US" altLang="en-US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Wheel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Material: </a:t>
            </a:r>
            <a:r>
              <a:rPr kumimoji="0" lang="en-US" altLang="en-US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Metal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, Glass</a:t>
            </a:r>
          </a:p>
        </p:txBody>
      </p:sp>
      <p:pic>
        <p:nvPicPr>
          <p:cNvPr id="634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" t="8533" r="800" b="-267"/>
          <a:stretch>
            <a:fillRect/>
          </a:stretch>
        </p:blipFill>
        <p:spPr bwMode="auto">
          <a:xfrm>
            <a:off x="4953000" y="2438400"/>
            <a:ext cx="35052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Box 9"/>
          <p:cNvSpPr txBox="1">
            <a:spLocks noChangeArrowheads="1"/>
          </p:cNvSpPr>
          <p:nvPr/>
        </p:nvSpPr>
        <p:spPr bwMode="auto">
          <a:xfrm>
            <a:off x="4724400" y="4953000"/>
            <a:ext cx="426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Shape: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Part: 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Window, </a:t>
            </a:r>
            <a:r>
              <a:rPr kumimoji="0" lang="en-US" altLang="en-US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Wheel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, Door, Headlight, Side Mirror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Material: </a:t>
            </a:r>
            <a:r>
              <a:rPr kumimoji="0" lang="en-US" altLang="en-US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Metal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, Shiny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32844" y="6488668"/>
            <a:ext cx="141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Derek </a:t>
            </a:r>
            <a:r>
              <a:rPr lang="en-US" dirty="0" err="1"/>
              <a:t>Hoiem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896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Attribute Examples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t="22400" r="44348" b="16800"/>
          <a:stretch>
            <a:fillRect/>
          </a:stretch>
        </p:blipFill>
        <p:spPr bwMode="auto">
          <a:xfrm>
            <a:off x="381000" y="1676400"/>
            <a:ext cx="1447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Box 4"/>
          <p:cNvSpPr txBox="1">
            <a:spLocks noChangeArrowheads="1"/>
          </p:cNvSpPr>
          <p:nvPr/>
        </p:nvSpPr>
        <p:spPr bwMode="auto">
          <a:xfrm>
            <a:off x="228600" y="4826000"/>
            <a:ext cx="25146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Shape: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Part: 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Head, Ear, Nose, Mouth, Hair, Face, Torso, Hand, 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Material: 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Skin, Cloth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645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" t="2133" r="21600"/>
          <a:stretch>
            <a:fillRect/>
          </a:stretch>
        </p:blipFill>
        <p:spPr bwMode="auto">
          <a:xfrm>
            <a:off x="2514600" y="1600200"/>
            <a:ext cx="3200400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TextBox 6"/>
          <p:cNvSpPr txBox="1">
            <a:spLocks noChangeArrowheads="1"/>
          </p:cNvSpPr>
          <p:nvPr/>
        </p:nvSpPr>
        <p:spPr bwMode="auto">
          <a:xfrm>
            <a:off x="3048000" y="4876800"/>
            <a:ext cx="2971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Shape: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Part: 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Head, Ear, Snout, Eye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Material: 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Furry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645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 r="1868" b="7201"/>
          <a:stretch>
            <a:fillRect/>
          </a:stretch>
        </p:blipFill>
        <p:spPr bwMode="auto">
          <a:xfrm>
            <a:off x="5943600" y="1600200"/>
            <a:ext cx="2921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0" name="TextBox 8"/>
          <p:cNvSpPr txBox="1">
            <a:spLocks noChangeArrowheads="1"/>
          </p:cNvSpPr>
          <p:nvPr/>
        </p:nvSpPr>
        <p:spPr bwMode="auto">
          <a:xfrm>
            <a:off x="5943600" y="4800600"/>
            <a:ext cx="2971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Shape: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Part: 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Head, Ear, Snout, Eye, Torso, Leg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Material: 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Furry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32844" y="6488668"/>
            <a:ext cx="141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Derek </a:t>
            </a:r>
            <a:r>
              <a:rPr lang="en-US" dirty="0" err="1"/>
              <a:t>Hoiem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196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5" name="Picture 2" descr="C:\Users\James\Google Drive\presentations\12 2012 HRI symposium\attribute_word_clou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6624"/>
            <a:ext cx="914400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32844" y="6488668"/>
            <a:ext cx="141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Derek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Hoiem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/>
              <a:t>Scene Attributes</a:t>
            </a:r>
          </a:p>
        </p:txBody>
      </p:sp>
    </p:spTree>
    <p:extLst>
      <p:ext uri="{BB962C8B-B14F-4D97-AF65-F5344CB8AC3E}">
        <p14:creationId xmlns:p14="http://schemas.microsoft.com/office/powerpoint/2010/main" val="3146012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Annotation on Amazon Turk</a:t>
            </a: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13333" r="10001" b="9332"/>
          <a:stretch>
            <a:fillRect/>
          </a:stretch>
        </p:blipFill>
        <p:spPr bwMode="auto">
          <a:xfrm>
            <a:off x="1143000" y="1371600"/>
            <a:ext cx="67056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32844" y="6488668"/>
            <a:ext cx="141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Derek </a:t>
            </a:r>
            <a:r>
              <a:rPr lang="en-US" dirty="0" err="1"/>
              <a:t>Hoiem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35969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Features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en-US" sz="3600"/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3600"/>
              <a:t>Strategy: cover our bases</a:t>
            </a:r>
          </a:p>
          <a:p>
            <a:pPr>
              <a:lnSpc>
                <a:spcPct val="90000"/>
              </a:lnSpc>
            </a:pPr>
            <a:r>
              <a:rPr lang="en-US" altLang="en-US"/>
              <a:t>Spatial pyramid histograms of quantized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Color and texture for </a:t>
            </a:r>
            <a:r>
              <a:rPr lang="en-US" altLang="en-US" b="1"/>
              <a:t>materials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Histograms of gradients (HOG) for </a:t>
            </a:r>
            <a:r>
              <a:rPr lang="en-US" altLang="en-US" b="1"/>
              <a:t>parts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Canny edges for </a:t>
            </a:r>
            <a:r>
              <a:rPr lang="en-US" altLang="en-US" b="1"/>
              <a:t>shape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32844" y="6488668"/>
            <a:ext cx="141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Derek </a:t>
            </a:r>
            <a:r>
              <a:rPr lang="en-US" dirty="0" err="1"/>
              <a:t>Hoiem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00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Learning Attributes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733800"/>
          </a:xfrm>
        </p:spPr>
        <p:txBody>
          <a:bodyPr/>
          <a:lstStyle/>
          <a:p>
            <a:endParaRPr lang="en-US" altLang="en-US"/>
          </a:p>
          <a:p>
            <a:r>
              <a:rPr lang="en-US" altLang="en-US"/>
              <a:t>Learn to distinguish between things that have an attribute and things that do not</a:t>
            </a:r>
          </a:p>
          <a:p>
            <a:r>
              <a:rPr lang="en-US" altLang="en-US"/>
              <a:t>Train one classifier (linear SVM) per attribute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32844" y="6488668"/>
            <a:ext cx="141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Derek </a:t>
            </a:r>
            <a:r>
              <a:rPr lang="en-US" dirty="0" err="1"/>
              <a:t>Hoiem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77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attributes and why are they useful? (paper 1)</a:t>
            </a:r>
          </a:p>
          <a:p>
            <a:r>
              <a:rPr lang="en-US" dirty="0"/>
              <a:t>Attributes for zero-shot recognition (paper 2)</a:t>
            </a:r>
          </a:p>
          <a:p>
            <a:r>
              <a:rPr lang="en-US" dirty="0"/>
              <a:t>Attributes for image search (paper 3)</a:t>
            </a:r>
          </a:p>
        </p:txBody>
      </p:sp>
    </p:spTree>
    <p:extLst>
      <p:ext uri="{BB962C8B-B14F-4D97-AF65-F5344CB8AC3E}">
        <p14:creationId xmlns:p14="http://schemas.microsoft.com/office/powerpoint/2010/main" val="1468478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 r="1868" b="7201"/>
          <a:stretch>
            <a:fillRect/>
          </a:stretch>
        </p:blipFill>
        <p:spPr bwMode="auto">
          <a:xfrm>
            <a:off x="6248400" y="3505200"/>
            <a:ext cx="1168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2819400"/>
            <a:ext cx="105886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Learning Attributes</a:t>
            </a:r>
          </a:p>
        </p:txBody>
      </p:sp>
      <p:sp>
        <p:nvSpPr>
          <p:cNvPr id="70661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7338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/>
              <a:t>	Simplest approach: Train classifier using all features for each attribute independently 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/>
          </a:p>
        </p:txBody>
      </p:sp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" t="22672" r="11559" b="9312"/>
          <a:stretch>
            <a:fillRect/>
          </a:stretch>
        </p:blipFill>
        <p:spPr bwMode="auto">
          <a:xfrm>
            <a:off x="2133600" y="3990975"/>
            <a:ext cx="1676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86175"/>
            <a:ext cx="152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9" t="53703" r="15279" b="11111"/>
          <a:stretch>
            <a:fillRect/>
          </a:stretch>
        </p:blipFill>
        <p:spPr bwMode="auto">
          <a:xfrm>
            <a:off x="990600" y="2971800"/>
            <a:ext cx="16002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0" b="10083"/>
          <a:stretch>
            <a:fillRect/>
          </a:stretch>
        </p:blipFill>
        <p:spPr bwMode="auto">
          <a:xfrm>
            <a:off x="2133600" y="3228975"/>
            <a:ext cx="1676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t="25000" r="2779" b="8334"/>
          <a:stretch>
            <a:fillRect/>
          </a:stretch>
        </p:blipFill>
        <p:spPr bwMode="auto">
          <a:xfrm>
            <a:off x="1752600" y="3533775"/>
            <a:ext cx="16002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t="22400" r="44348" b="16800"/>
          <a:stretch>
            <a:fillRect/>
          </a:stretch>
        </p:blipFill>
        <p:spPr bwMode="auto">
          <a:xfrm>
            <a:off x="5943600" y="2667000"/>
            <a:ext cx="8540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" t="2133" r="21600"/>
          <a:stretch>
            <a:fillRect/>
          </a:stretch>
        </p:blipFill>
        <p:spPr bwMode="auto">
          <a:xfrm>
            <a:off x="4572000" y="3344863"/>
            <a:ext cx="12954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9" name="TextBox 15"/>
          <p:cNvSpPr txBox="1">
            <a:spLocks noChangeArrowheads="1"/>
          </p:cNvSpPr>
          <p:nvPr/>
        </p:nvSpPr>
        <p:spPr bwMode="auto">
          <a:xfrm>
            <a:off x="1752600" y="4800600"/>
            <a:ext cx="158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“Has Wheels”</a:t>
            </a:r>
          </a:p>
        </p:txBody>
      </p:sp>
      <p:sp>
        <p:nvSpPr>
          <p:cNvPr id="70670" name="TextBox 16"/>
          <p:cNvSpPr txBox="1">
            <a:spLocks noChangeArrowheads="1"/>
          </p:cNvSpPr>
          <p:nvPr/>
        </p:nvSpPr>
        <p:spPr bwMode="auto">
          <a:xfrm>
            <a:off x="5181600" y="4800600"/>
            <a:ext cx="220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“No Wheels Visible”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32844" y="6488668"/>
            <a:ext cx="141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Derek </a:t>
            </a:r>
            <a:r>
              <a:rPr lang="en-US" dirty="0" err="1"/>
              <a:t>Hoiem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72833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Dealing with Correlated Attributes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229600" cy="34290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/>
              <a:t>	Big Problem: Many attributes are strongly correlated through the object category</a:t>
            </a:r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  <a:p>
            <a:pPr>
              <a:buFont typeface="Arial" panose="020B0604020202020204" pitchFamily="34" charset="0"/>
              <a:buNone/>
            </a:pPr>
            <a:endParaRPr lang="en-US" altLang="en-US" sz="2800"/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0" b="10083"/>
          <a:stretch>
            <a:fillRect/>
          </a:stretch>
        </p:blipFill>
        <p:spPr bwMode="auto">
          <a:xfrm>
            <a:off x="5334000" y="2743200"/>
            <a:ext cx="2438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Box 7"/>
          <p:cNvSpPr txBox="1">
            <a:spLocks noChangeArrowheads="1"/>
          </p:cNvSpPr>
          <p:nvPr/>
        </p:nvSpPr>
        <p:spPr bwMode="auto">
          <a:xfrm>
            <a:off x="1697038" y="4027488"/>
            <a:ext cx="5395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Most things that “have wheels” are “made of metal”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7200" y="5105400"/>
            <a:ext cx="4419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When we try to learn “has wheels”, we may accidentally learn “made of metal”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7578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1348" r="5882" b="6383"/>
          <a:stretch>
            <a:fillRect/>
          </a:stretch>
        </p:blipFill>
        <p:spPr bwMode="auto">
          <a:xfrm>
            <a:off x="5410200" y="4724400"/>
            <a:ext cx="24701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029200" y="6248400"/>
            <a:ext cx="3146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Has Wheels, Made of Metal?</a:t>
            </a:r>
          </a:p>
        </p:txBody>
      </p:sp>
      <p:pic>
        <p:nvPicPr>
          <p:cNvPr id="7168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2732088"/>
            <a:ext cx="18669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9" t="53703" r="15279" b="11111"/>
          <a:stretch>
            <a:fillRect/>
          </a:stretch>
        </p:blipFill>
        <p:spPr bwMode="auto">
          <a:xfrm>
            <a:off x="1163638" y="2732088"/>
            <a:ext cx="2112962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732844" y="6488668"/>
            <a:ext cx="141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Derek </a:t>
            </a:r>
            <a:r>
              <a:rPr lang="en-US" dirty="0" err="1"/>
              <a:t>Hoiem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56247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Attribute Prediction: Quantitative Analysis</a:t>
            </a:r>
          </a:p>
        </p:txBody>
      </p:sp>
      <p:sp>
        <p:nvSpPr>
          <p:cNvPr id="79875" name="TextBox 4"/>
          <p:cNvSpPr txBox="1">
            <a:spLocks noChangeArrowheads="1"/>
          </p:cNvSpPr>
          <p:nvPr/>
        </p:nvSpPr>
        <p:spPr bwMode="auto">
          <a:xfrm>
            <a:off x="1219200" y="1219200"/>
            <a:ext cx="670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Area Under the ROC for Familiar (PASCAL) vs. Unfamiliar (Yahoo)  Object Classes</a:t>
            </a:r>
          </a:p>
        </p:txBody>
      </p:sp>
      <p:sp>
        <p:nvSpPr>
          <p:cNvPr id="79876" name="TextBox 5"/>
          <p:cNvSpPr txBox="1">
            <a:spLocks noChangeArrowheads="1"/>
          </p:cNvSpPr>
          <p:nvPr/>
        </p:nvSpPr>
        <p:spPr bwMode="auto">
          <a:xfrm>
            <a:off x="7239000" y="2667000"/>
            <a:ext cx="131286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Best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Eye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Side Mirror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Torso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Head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Ear</a:t>
            </a:r>
          </a:p>
        </p:txBody>
      </p:sp>
      <p:sp>
        <p:nvSpPr>
          <p:cNvPr id="79877" name="TextBox 6"/>
          <p:cNvSpPr txBox="1">
            <a:spLocks noChangeArrowheads="1"/>
          </p:cNvSpPr>
          <p:nvPr/>
        </p:nvSpPr>
        <p:spPr bwMode="auto">
          <a:xfrm>
            <a:off x="381000" y="2514600"/>
            <a:ext cx="136525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Worst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Wing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Handlebars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Leather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Clear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Cloth</a:t>
            </a:r>
          </a:p>
        </p:txBody>
      </p:sp>
      <p:graphicFrame>
        <p:nvGraphicFramePr>
          <p:cNvPr id="79878" name="Object 4"/>
          <p:cNvGraphicFramePr>
            <a:graphicFrameLocks noChangeAspect="1"/>
          </p:cNvGraphicFramePr>
          <p:nvPr/>
        </p:nvGraphicFramePr>
        <p:xfrm>
          <a:off x="1828800" y="2057400"/>
          <a:ext cx="5275263" cy="412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Acrobat Document" r:id="rId3" imgW="4533567" imgH="3543014" progId="AcroExch.Document.7">
                  <p:embed/>
                </p:oleObj>
              </mc:Choice>
              <mc:Fallback>
                <p:oleObj name="Acrobat Document" r:id="rId3" imgW="4533567" imgH="3543014" progId="AcroExch.Document.7">
                  <p:embed/>
                  <p:pic>
                    <p:nvPicPr>
                      <p:cNvPr id="7987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057400"/>
                        <a:ext cx="5275263" cy="412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732844" y="6488668"/>
            <a:ext cx="141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Derek </a:t>
            </a:r>
            <a:r>
              <a:rPr lang="en-US" dirty="0" err="1"/>
              <a:t>Hoiem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26855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Describing Objects by their Attributes</a:t>
            </a:r>
          </a:p>
        </p:txBody>
      </p:sp>
      <p:pic>
        <p:nvPicPr>
          <p:cNvPr id="7782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" r="60854" b="47449"/>
          <a:stretch>
            <a:fillRect/>
          </a:stretch>
        </p:blipFill>
        <p:spPr bwMode="auto">
          <a:xfrm>
            <a:off x="1295400" y="1905000"/>
            <a:ext cx="60674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Box 5"/>
          <p:cNvSpPr txBox="1">
            <a:spLocks noChangeArrowheads="1"/>
          </p:cNvSpPr>
          <p:nvPr/>
        </p:nvSpPr>
        <p:spPr bwMode="auto">
          <a:xfrm>
            <a:off x="457200" y="6248400"/>
            <a:ext cx="791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No examples from these object categories were seen during training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32844" y="6488668"/>
            <a:ext cx="141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Derek </a:t>
            </a:r>
            <a:r>
              <a:rPr lang="en-US" dirty="0" err="1"/>
              <a:t>Hoiem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42651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Describing Objects by their Attributes</a:t>
            </a:r>
          </a:p>
        </p:txBody>
      </p:sp>
      <p:pic>
        <p:nvPicPr>
          <p:cNvPr id="7885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55" r="61743"/>
          <a:stretch>
            <a:fillRect/>
          </a:stretch>
        </p:blipFill>
        <p:spPr bwMode="auto">
          <a:xfrm>
            <a:off x="1371600" y="2057400"/>
            <a:ext cx="58531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Box 5"/>
          <p:cNvSpPr txBox="1">
            <a:spLocks noChangeArrowheads="1"/>
          </p:cNvSpPr>
          <p:nvPr/>
        </p:nvSpPr>
        <p:spPr bwMode="auto">
          <a:xfrm>
            <a:off x="457200" y="6248400"/>
            <a:ext cx="791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No examples from these object categories were seen during training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32844" y="6488668"/>
            <a:ext cx="141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Derek </a:t>
            </a:r>
            <a:r>
              <a:rPr lang="en-US" dirty="0" err="1"/>
              <a:t>Hoiem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32388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/>
          <a:lstStyle/>
          <a:p>
            <a:r>
              <a:rPr lang="en-US" altLang="en-US" dirty="0"/>
              <a:t>Semantic vs Discriminative Attributes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altLang="en-US"/>
          </a:p>
          <a:p>
            <a:pPr>
              <a:lnSpc>
                <a:spcPct val="90000"/>
              </a:lnSpc>
            </a:pPr>
            <a:r>
              <a:rPr lang="en-US" altLang="en-US"/>
              <a:t>Semantic attributes not enough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74% accuracy even with ground truth attributes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en-US"/>
          </a:p>
          <a:p>
            <a:pPr>
              <a:lnSpc>
                <a:spcPct val="90000"/>
              </a:lnSpc>
            </a:pPr>
            <a:r>
              <a:rPr lang="en-US" altLang="en-US"/>
              <a:t>Introduce discriminative attributes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Trained by selecting subset of classes and features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Dogs vs. sheep using color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Cars and buses vs. motorbikes and bicycles using edges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Train 10,000 and select 1,000 most reliable, according to a validation set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7732844" y="6488668"/>
            <a:ext cx="141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Derek </a:t>
            </a:r>
            <a:r>
              <a:rPr lang="en-US" dirty="0" err="1"/>
              <a:t>Hoiem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22948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95" y="1"/>
            <a:ext cx="9131836" cy="841835"/>
          </a:xfrm>
          <a:custGeom>
            <a:avLst/>
            <a:gdLst/>
            <a:ahLst/>
            <a:cxnLst/>
            <a:rect l="l" t="t" r="r" b="b"/>
            <a:pathLst>
              <a:path w="4608195" h="424815">
                <a:moveTo>
                  <a:pt x="0" y="424306"/>
                </a:moveTo>
                <a:lnTo>
                  <a:pt x="4608004" y="424306"/>
                </a:lnTo>
                <a:lnTo>
                  <a:pt x="4608004" y="0"/>
                </a:lnTo>
                <a:lnTo>
                  <a:pt x="0" y="0"/>
                </a:lnTo>
                <a:lnTo>
                  <a:pt x="0" y="424306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8995" y="43186"/>
            <a:ext cx="868261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kern="0" spc="10" dirty="0">
                <a:solidFill>
                  <a:srgbClr val="F8C45F"/>
                </a:solidFill>
                <a:latin typeface="Arial"/>
                <a:cs typeface="Arial"/>
                <a:hlinkClick r:id="rId2" action="ppaction://hlinksldjump"/>
              </a:rPr>
              <a:t>Introduction</a:t>
            </a:r>
            <a:endParaRPr sz="1189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/>
            <a:r>
              <a:rPr spc="-30" dirty="0">
                <a:solidFill>
                  <a:srgbClr val="F8C45F"/>
                </a:solidFill>
              </a:rPr>
              <a:t>Image </a:t>
            </a:r>
            <a:r>
              <a:rPr spc="-89" dirty="0">
                <a:solidFill>
                  <a:srgbClr val="F8C45F"/>
                </a:solidFill>
              </a:rPr>
              <a:t>Classification:  </a:t>
            </a:r>
            <a:r>
              <a:rPr spc="-59" dirty="0">
                <a:solidFill>
                  <a:srgbClr val="F8C45F"/>
                </a:solidFill>
              </a:rPr>
              <a:t>Visual</a:t>
            </a:r>
            <a:r>
              <a:rPr spc="565" dirty="0">
                <a:solidFill>
                  <a:srgbClr val="F8C45F"/>
                </a:solidFill>
              </a:rPr>
              <a:t> </a:t>
            </a:r>
            <a:r>
              <a:rPr spc="-109" dirty="0">
                <a:solidFill>
                  <a:srgbClr val="F8C45F"/>
                </a:solidFill>
              </a:rPr>
              <a:t>examples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92411" y="988860"/>
            <a:ext cx="4002807" cy="320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2081" b="1" kern="0" spc="-59" dirty="0">
                <a:solidFill>
                  <a:srgbClr val="F8C45F"/>
                </a:solidFill>
                <a:latin typeface="Arial"/>
                <a:cs typeface="Arial"/>
              </a:rPr>
              <a:t>Which </a:t>
            </a:r>
            <a:r>
              <a:rPr sz="2081" b="1" kern="0" spc="-89" dirty="0">
                <a:solidFill>
                  <a:srgbClr val="F8C45F"/>
                </a:solidFill>
                <a:latin typeface="Arial"/>
                <a:cs typeface="Arial"/>
              </a:rPr>
              <a:t>image  </a:t>
            </a:r>
            <a:r>
              <a:rPr sz="2081" b="1" kern="0" spc="-198" dirty="0">
                <a:solidFill>
                  <a:srgbClr val="F8C45F"/>
                </a:solidFill>
                <a:latin typeface="Arial"/>
                <a:cs typeface="Arial"/>
              </a:rPr>
              <a:t>shows  </a:t>
            </a:r>
            <a:r>
              <a:rPr sz="2081" b="1" kern="0" spc="-99" dirty="0">
                <a:solidFill>
                  <a:srgbClr val="F8C45F"/>
                </a:solidFill>
                <a:latin typeface="Arial"/>
                <a:cs typeface="Arial"/>
              </a:rPr>
              <a:t>an</a:t>
            </a:r>
            <a:r>
              <a:rPr sz="2081" b="1" kern="0" spc="198" dirty="0">
                <a:solidFill>
                  <a:srgbClr val="F8C45F"/>
                </a:solidFill>
                <a:latin typeface="Arial"/>
                <a:cs typeface="Arial"/>
              </a:rPr>
              <a:t> </a:t>
            </a:r>
            <a:r>
              <a:rPr sz="2081" b="1" kern="0" spc="-79" dirty="0">
                <a:solidFill>
                  <a:srgbClr val="F8C45F"/>
                </a:solidFill>
                <a:latin typeface="Arial"/>
                <a:cs typeface="Arial"/>
              </a:rPr>
              <a:t>axolotl?</a:t>
            </a:r>
            <a:endParaRPr sz="208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17577" y="1344129"/>
            <a:ext cx="7706127" cy="1350208"/>
          </a:xfrm>
          <a:custGeom>
            <a:avLst/>
            <a:gdLst/>
            <a:ahLst/>
            <a:cxnLst/>
            <a:rect l="l" t="t" r="r" b="b"/>
            <a:pathLst>
              <a:path w="3888740" h="681355">
                <a:moveTo>
                  <a:pt x="0" y="681084"/>
                </a:moveTo>
                <a:lnTo>
                  <a:pt x="3888203" y="681084"/>
                </a:lnTo>
                <a:lnTo>
                  <a:pt x="3888203" y="0"/>
                </a:lnTo>
                <a:lnTo>
                  <a:pt x="0" y="0"/>
                </a:lnTo>
                <a:lnTo>
                  <a:pt x="0" y="681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8826" y="1381123"/>
            <a:ext cx="1885321" cy="12511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24420" y="1381136"/>
            <a:ext cx="1613090" cy="12511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07768" y="1381090"/>
            <a:ext cx="1613149" cy="1251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91160" y="1381111"/>
            <a:ext cx="1708013" cy="12511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5687" y="6488668"/>
            <a:ext cx="190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Thomas </a:t>
            </a:r>
            <a:r>
              <a:rPr lang="en-US" dirty="0" err="1"/>
              <a:t>Mensink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556440"/>
      </p:ext>
    </p:extLst>
  </p:cSld>
  <p:clrMapOvr>
    <a:masterClrMapping/>
  </p:clrMapOvr>
  <p:transition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95" y="1"/>
            <a:ext cx="9131836" cy="841835"/>
          </a:xfrm>
          <a:custGeom>
            <a:avLst/>
            <a:gdLst/>
            <a:ahLst/>
            <a:cxnLst/>
            <a:rect l="l" t="t" r="r" b="b"/>
            <a:pathLst>
              <a:path w="4608195" h="424815">
                <a:moveTo>
                  <a:pt x="0" y="424306"/>
                </a:moveTo>
                <a:lnTo>
                  <a:pt x="4608004" y="424306"/>
                </a:lnTo>
                <a:lnTo>
                  <a:pt x="4608004" y="0"/>
                </a:lnTo>
                <a:lnTo>
                  <a:pt x="0" y="0"/>
                </a:lnTo>
                <a:lnTo>
                  <a:pt x="0" y="424306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8995" y="43186"/>
            <a:ext cx="868261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kern="0" spc="10" dirty="0">
                <a:solidFill>
                  <a:srgbClr val="F8C45F"/>
                </a:solidFill>
                <a:latin typeface="Arial"/>
                <a:cs typeface="Arial"/>
                <a:hlinkClick r:id="rId2" action="ppaction://hlinksldjump"/>
              </a:rPr>
              <a:t>Introduction</a:t>
            </a:r>
            <a:endParaRPr sz="1189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/>
            <a:r>
              <a:rPr spc="-30" dirty="0">
                <a:solidFill>
                  <a:srgbClr val="F8C45F"/>
                </a:solidFill>
              </a:rPr>
              <a:t>Image </a:t>
            </a:r>
            <a:r>
              <a:rPr spc="-89" dirty="0">
                <a:solidFill>
                  <a:srgbClr val="F8C45F"/>
                </a:solidFill>
              </a:rPr>
              <a:t>Classification:  </a:t>
            </a:r>
            <a:r>
              <a:rPr spc="-59" dirty="0">
                <a:solidFill>
                  <a:srgbClr val="F8C45F"/>
                </a:solidFill>
              </a:rPr>
              <a:t>Visual</a:t>
            </a:r>
            <a:r>
              <a:rPr spc="565" dirty="0">
                <a:solidFill>
                  <a:srgbClr val="F8C45F"/>
                </a:solidFill>
              </a:rPr>
              <a:t> </a:t>
            </a:r>
            <a:r>
              <a:rPr spc="-109" dirty="0">
                <a:solidFill>
                  <a:srgbClr val="F8C45F"/>
                </a:solidFill>
              </a:rPr>
              <a:t>examples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92411" y="988860"/>
            <a:ext cx="4002807" cy="320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2081" b="1" kern="0" spc="-59" dirty="0">
                <a:solidFill>
                  <a:srgbClr val="F8C45F"/>
                </a:solidFill>
                <a:latin typeface="Arial"/>
                <a:cs typeface="Arial"/>
              </a:rPr>
              <a:t>Which </a:t>
            </a:r>
            <a:r>
              <a:rPr sz="2081" b="1" kern="0" spc="-89" dirty="0">
                <a:solidFill>
                  <a:srgbClr val="F8C45F"/>
                </a:solidFill>
                <a:latin typeface="Arial"/>
                <a:cs typeface="Arial"/>
              </a:rPr>
              <a:t>image  </a:t>
            </a:r>
            <a:r>
              <a:rPr sz="2081" b="1" kern="0" spc="-198" dirty="0">
                <a:solidFill>
                  <a:srgbClr val="F8C45F"/>
                </a:solidFill>
                <a:latin typeface="Arial"/>
                <a:cs typeface="Arial"/>
              </a:rPr>
              <a:t>shows  </a:t>
            </a:r>
            <a:r>
              <a:rPr sz="2081" b="1" kern="0" spc="-99" dirty="0">
                <a:solidFill>
                  <a:srgbClr val="F8C45F"/>
                </a:solidFill>
                <a:latin typeface="Arial"/>
                <a:cs typeface="Arial"/>
              </a:rPr>
              <a:t>an</a:t>
            </a:r>
            <a:r>
              <a:rPr sz="2081" b="1" kern="0" spc="198" dirty="0">
                <a:solidFill>
                  <a:srgbClr val="F8C45F"/>
                </a:solidFill>
                <a:latin typeface="Arial"/>
                <a:cs typeface="Arial"/>
              </a:rPr>
              <a:t> </a:t>
            </a:r>
            <a:r>
              <a:rPr sz="2081" b="1" kern="0" spc="-79" dirty="0">
                <a:solidFill>
                  <a:srgbClr val="F8C45F"/>
                </a:solidFill>
                <a:latin typeface="Arial"/>
                <a:cs typeface="Arial"/>
              </a:rPr>
              <a:t>axolotl?</a:t>
            </a:r>
            <a:endParaRPr sz="208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17577" y="1344129"/>
            <a:ext cx="7706127" cy="1350208"/>
          </a:xfrm>
          <a:custGeom>
            <a:avLst/>
            <a:gdLst/>
            <a:ahLst/>
            <a:cxnLst/>
            <a:rect l="l" t="t" r="r" b="b"/>
            <a:pathLst>
              <a:path w="3888740" h="681355">
                <a:moveTo>
                  <a:pt x="0" y="681084"/>
                </a:moveTo>
                <a:lnTo>
                  <a:pt x="3888203" y="681084"/>
                </a:lnTo>
                <a:lnTo>
                  <a:pt x="3888203" y="0"/>
                </a:lnTo>
                <a:lnTo>
                  <a:pt x="0" y="0"/>
                </a:lnTo>
                <a:lnTo>
                  <a:pt x="0" y="681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8826" y="1381123"/>
            <a:ext cx="1885321" cy="12511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24420" y="1381136"/>
            <a:ext cx="1613090" cy="12511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07768" y="1381090"/>
            <a:ext cx="1613149" cy="1251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91160" y="1381111"/>
            <a:ext cx="1708013" cy="12511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2411" y="2825144"/>
            <a:ext cx="1561611" cy="426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2774" kern="0" spc="-20" dirty="0">
                <a:solidFill>
                  <a:srgbClr val="FFFFFF"/>
                </a:solidFill>
                <a:latin typeface="Gill Sans MT"/>
                <a:cs typeface="Gill Sans MT"/>
              </a:rPr>
              <a:t>T</a:t>
            </a:r>
            <a:r>
              <a:rPr sz="2774" kern="0" spc="40" dirty="0">
                <a:solidFill>
                  <a:srgbClr val="FFFFFF"/>
                </a:solidFill>
                <a:latin typeface="Gill Sans MT"/>
                <a:cs typeface="Gill Sans MT"/>
              </a:rPr>
              <a:t>rainda</a:t>
            </a:r>
            <a:r>
              <a:rPr sz="2774" kern="0" spc="129" dirty="0">
                <a:solidFill>
                  <a:srgbClr val="FFFFFF"/>
                </a:solidFill>
                <a:latin typeface="Gill Sans MT"/>
                <a:cs typeface="Gill Sans MT"/>
              </a:rPr>
              <a:t>ta:</a:t>
            </a:r>
            <a:endParaRPr sz="2774" kern="0">
              <a:solidFill>
                <a:sysClr val="windowText" lastClr="000000"/>
              </a:solidFill>
              <a:latin typeface="Gill Sans MT"/>
              <a:cs typeface="Gill Sans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17592" y="3202535"/>
            <a:ext cx="7705237" cy="2267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5687" y="6488668"/>
            <a:ext cx="190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Thomas </a:t>
            </a:r>
            <a:r>
              <a:rPr lang="en-US" dirty="0" err="1"/>
              <a:t>Mensink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602910"/>
      </p:ext>
    </p:extLst>
  </p:cSld>
  <p:clrMapOvr>
    <a:masterClrMapping/>
  </p:clrMapOvr>
  <p:transition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95" y="1"/>
            <a:ext cx="9131836" cy="841835"/>
          </a:xfrm>
          <a:custGeom>
            <a:avLst/>
            <a:gdLst/>
            <a:ahLst/>
            <a:cxnLst/>
            <a:rect l="l" t="t" r="r" b="b"/>
            <a:pathLst>
              <a:path w="4608195" h="424815">
                <a:moveTo>
                  <a:pt x="0" y="424306"/>
                </a:moveTo>
                <a:lnTo>
                  <a:pt x="4608004" y="424306"/>
                </a:lnTo>
                <a:lnTo>
                  <a:pt x="4608004" y="0"/>
                </a:lnTo>
                <a:lnTo>
                  <a:pt x="0" y="0"/>
                </a:lnTo>
                <a:lnTo>
                  <a:pt x="0" y="424306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8995" y="43186"/>
            <a:ext cx="868261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kern="0" spc="10" dirty="0">
                <a:solidFill>
                  <a:srgbClr val="F8C45F"/>
                </a:solidFill>
                <a:latin typeface="Arial"/>
                <a:cs typeface="Arial"/>
                <a:hlinkClick r:id="rId2" action="ppaction://hlinksldjump"/>
              </a:rPr>
              <a:t>Introduction</a:t>
            </a:r>
            <a:endParaRPr sz="1189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/>
            <a:r>
              <a:rPr spc="-30" dirty="0">
                <a:solidFill>
                  <a:srgbClr val="F8C45F"/>
                </a:solidFill>
              </a:rPr>
              <a:t>Image </a:t>
            </a:r>
            <a:r>
              <a:rPr spc="-89" dirty="0">
                <a:solidFill>
                  <a:srgbClr val="F8C45F"/>
                </a:solidFill>
              </a:rPr>
              <a:t>Classification:  </a:t>
            </a:r>
            <a:r>
              <a:rPr spc="-59" dirty="0">
                <a:solidFill>
                  <a:srgbClr val="F8C45F"/>
                </a:solidFill>
              </a:rPr>
              <a:t>Visual</a:t>
            </a:r>
            <a:r>
              <a:rPr spc="565" dirty="0">
                <a:solidFill>
                  <a:srgbClr val="F8C45F"/>
                </a:solidFill>
              </a:rPr>
              <a:t> </a:t>
            </a:r>
            <a:r>
              <a:rPr spc="-109" dirty="0">
                <a:solidFill>
                  <a:srgbClr val="F8C45F"/>
                </a:solidFill>
              </a:rPr>
              <a:t>examples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92411" y="988860"/>
            <a:ext cx="4002807" cy="320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2081" b="1" kern="0" spc="-59" dirty="0">
                <a:solidFill>
                  <a:srgbClr val="F8C45F"/>
                </a:solidFill>
                <a:latin typeface="Arial"/>
                <a:cs typeface="Arial"/>
              </a:rPr>
              <a:t>Which </a:t>
            </a:r>
            <a:r>
              <a:rPr sz="2081" b="1" kern="0" spc="-89" dirty="0">
                <a:solidFill>
                  <a:srgbClr val="F8C45F"/>
                </a:solidFill>
                <a:latin typeface="Arial"/>
                <a:cs typeface="Arial"/>
              </a:rPr>
              <a:t>image  </a:t>
            </a:r>
            <a:r>
              <a:rPr sz="2081" b="1" kern="0" spc="-198" dirty="0">
                <a:solidFill>
                  <a:srgbClr val="F8C45F"/>
                </a:solidFill>
                <a:latin typeface="Arial"/>
                <a:cs typeface="Arial"/>
              </a:rPr>
              <a:t>shows  </a:t>
            </a:r>
            <a:r>
              <a:rPr sz="2081" b="1" kern="0" spc="-99" dirty="0">
                <a:solidFill>
                  <a:srgbClr val="F8C45F"/>
                </a:solidFill>
                <a:latin typeface="Arial"/>
                <a:cs typeface="Arial"/>
              </a:rPr>
              <a:t>an</a:t>
            </a:r>
            <a:r>
              <a:rPr sz="2081" b="1" kern="0" spc="198" dirty="0">
                <a:solidFill>
                  <a:srgbClr val="F8C45F"/>
                </a:solidFill>
                <a:latin typeface="Arial"/>
                <a:cs typeface="Arial"/>
              </a:rPr>
              <a:t> </a:t>
            </a:r>
            <a:r>
              <a:rPr sz="2081" b="1" kern="0" spc="-79" dirty="0">
                <a:solidFill>
                  <a:srgbClr val="F8C45F"/>
                </a:solidFill>
                <a:latin typeface="Arial"/>
                <a:cs typeface="Arial"/>
              </a:rPr>
              <a:t>axolotl?</a:t>
            </a:r>
            <a:endParaRPr sz="208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17597" y="1344139"/>
            <a:ext cx="7706127" cy="1350208"/>
          </a:xfrm>
          <a:custGeom>
            <a:avLst/>
            <a:gdLst/>
            <a:ahLst/>
            <a:cxnLst/>
            <a:rect l="l" t="t" r="r" b="b"/>
            <a:pathLst>
              <a:path w="3888740" h="681355">
                <a:moveTo>
                  <a:pt x="0" y="681112"/>
                </a:moveTo>
                <a:lnTo>
                  <a:pt x="3888227" y="681112"/>
                </a:lnTo>
                <a:lnTo>
                  <a:pt x="3888227" y="0"/>
                </a:lnTo>
                <a:lnTo>
                  <a:pt x="0" y="0"/>
                </a:lnTo>
                <a:lnTo>
                  <a:pt x="0" y="6811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3997" y="1362630"/>
            <a:ext cx="1912228" cy="13292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10356" y="1362643"/>
            <a:ext cx="1636111" cy="13292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20584" y="1362594"/>
            <a:ext cx="1636174" cy="13292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730857" y="1362615"/>
            <a:ext cx="1691853" cy="13292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2411" y="2825220"/>
            <a:ext cx="1561611" cy="426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2774" kern="0" spc="-20" dirty="0">
                <a:solidFill>
                  <a:srgbClr val="FFFFFF"/>
                </a:solidFill>
                <a:latin typeface="Gill Sans MT"/>
                <a:cs typeface="Gill Sans MT"/>
              </a:rPr>
              <a:t>T</a:t>
            </a:r>
            <a:r>
              <a:rPr sz="2774" kern="0" spc="40" dirty="0">
                <a:solidFill>
                  <a:srgbClr val="FFFFFF"/>
                </a:solidFill>
                <a:latin typeface="Gill Sans MT"/>
                <a:cs typeface="Gill Sans MT"/>
              </a:rPr>
              <a:t>rainda</a:t>
            </a:r>
            <a:r>
              <a:rPr sz="2774" kern="0" spc="129" dirty="0">
                <a:solidFill>
                  <a:srgbClr val="FFFFFF"/>
                </a:solidFill>
                <a:latin typeface="Gill Sans MT"/>
                <a:cs typeface="Gill Sans MT"/>
              </a:rPr>
              <a:t>ta:</a:t>
            </a:r>
            <a:endParaRPr sz="2774" kern="0">
              <a:solidFill>
                <a:sysClr val="windowText" lastClr="000000"/>
              </a:solidFill>
              <a:latin typeface="Gill Sans MT"/>
              <a:cs typeface="Gill Sans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17592" y="3202610"/>
            <a:ext cx="7705237" cy="2267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2411" y="5534267"/>
            <a:ext cx="5228439" cy="320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2081" b="1" kern="0" dirty="0">
                <a:solidFill>
                  <a:srgbClr val="F8C45F"/>
                </a:solidFill>
                <a:latin typeface="Arial"/>
                <a:cs typeface="Arial"/>
              </a:rPr>
              <a:t>We </a:t>
            </a:r>
            <a:r>
              <a:rPr sz="2081" b="1" kern="0" spc="-119" dirty="0">
                <a:solidFill>
                  <a:srgbClr val="F8C45F"/>
                </a:solidFill>
                <a:latin typeface="Arial"/>
                <a:cs typeface="Arial"/>
              </a:rPr>
              <a:t>can  </a:t>
            </a:r>
            <a:r>
              <a:rPr sz="2081" b="1" kern="0" spc="-129" dirty="0">
                <a:solidFill>
                  <a:srgbClr val="F8C45F"/>
                </a:solidFill>
                <a:latin typeface="Arial"/>
                <a:cs typeface="Arial"/>
              </a:rPr>
              <a:t>classify  </a:t>
            </a:r>
            <a:r>
              <a:rPr sz="2081" b="1" kern="0" spc="-139" dirty="0">
                <a:solidFill>
                  <a:srgbClr val="F8C45F"/>
                </a:solidFill>
                <a:latin typeface="Arial"/>
                <a:cs typeface="Arial"/>
              </a:rPr>
              <a:t>based  </a:t>
            </a:r>
            <a:r>
              <a:rPr sz="2081" b="1" kern="0" spc="-129" dirty="0">
                <a:solidFill>
                  <a:srgbClr val="F8C45F"/>
                </a:solidFill>
                <a:latin typeface="Arial"/>
                <a:cs typeface="Arial"/>
              </a:rPr>
              <a:t>on  </a:t>
            </a:r>
            <a:r>
              <a:rPr sz="2081" b="1" kern="0" spc="-119" dirty="0">
                <a:solidFill>
                  <a:srgbClr val="F8C45F"/>
                </a:solidFill>
                <a:latin typeface="Arial"/>
                <a:cs typeface="Arial"/>
              </a:rPr>
              <a:t>visual</a:t>
            </a:r>
            <a:r>
              <a:rPr sz="2081" b="1" kern="0" spc="-168" dirty="0">
                <a:solidFill>
                  <a:srgbClr val="F8C45F"/>
                </a:solidFill>
                <a:latin typeface="Arial"/>
                <a:cs typeface="Arial"/>
              </a:rPr>
              <a:t> </a:t>
            </a:r>
            <a:r>
              <a:rPr sz="2081" b="1" kern="0" spc="-119" dirty="0">
                <a:solidFill>
                  <a:srgbClr val="F8C45F"/>
                </a:solidFill>
                <a:latin typeface="Arial"/>
                <a:cs typeface="Arial"/>
              </a:rPr>
              <a:t>examples</a:t>
            </a:r>
            <a:endParaRPr sz="208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35687" y="6488668"/>
            <a:ext cx="190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Thomas </a:t>
            </a:r>
            <a:r>
              <a:rPr lang="en-US" dirty="0" err="1"/>
              <a:t>Mensink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929429"/>
      </p:ext>
    </p:extLst>
  </p:cSld>
  <p:clrMapOvr>
    <a:masterClrMapping/>
  </p:clrMapOvr>
  <p:transition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95" y="1"/>
            <a:ext cx="9131836" cy="841835"/>
          </a:xfrm>
          <a:custGeom>
            <a:avLst/>
            <a:gdLst/>
            <a:ahLst/>
            <a:cxnLst/>
            <a:rect l="l" t="t" r="r" b="b"/>
            <a:pathLst>
              <a:path w="4608195" h="424815">
                <a:moveTo>
                  <a:pt x="0" y="424306"/>
                </a:moveTo>
                <a:lnTo>
                  <a:pt x="4608004" y="424306"/>
                </a:lnTo>
                <a:lnTo>
                  <a:pt x="4608004" y="0"/>
                </a:lnTo>
                <a:lnTo>
                  <a:pt x="0" y="0"/>
                </a:lnTo>
                <a:lnTo>
                  <a:pt x="0" y="424306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8995" y="43186"/>
            <a:ext cx="868261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kern="0" spc="10" dirty="0">
                <a:solidFill>
                  <a:srgbClr val="F8C45F"/>
                </a:solidFill>
                <a:latin typeface="Arial"/>
                <a:cs typeface="Arial"/>
                <a:hlinkClick r:id="rId2" action="ppaction://hlinksldjump"/>
              </a:rPr>
              <a:t>Introduction</a:t>
            </a:r>
            <a:endParaRPr sz="1189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/>
            <a:r>
              <a:rPr spc="-30" dirty="0">
                <a:solidFill>
                  <a:srgbClr val="F8C45F"/>
                </a:solidFill>
              </a:rPr>
              <a:t>Image </a:t>
            </a:r>
            <a:r>
              <a:rPr spc="-89" dirty="0">
                <a:solidFill>
                  <a:srgbClr val="F8C45F"/>
                </a:solidFill>
              </a:rPr>
              <a:t>Classification:  </a:t>
            </a:r>
            <a:r>
              <a:rPr spc="-10" dirty="0">
                <a:solidFill>
                  <a:srgbClr val="F8C45F"/>
                </a:solidFill>
              </a:rPr>
              <a:t>Textual</a:t>
            </a:r>
            <a:r>
              <a:rPr spc="595" dirty="0">
                <a:solidFill>
                  <a:srgbClr val="F8C45F"/>
                </a:solidFill>
              </a:rPr>
              <a:t> </a:t>
            </a:r>
            <a:r>
              <a:rPr spc="-109" dirty="0">
                <a:solidFill>
                  <a:srgbClr val="F8C45F"/>
                </a:solidFill>
              </a:rPr>
              <a:t>descriptions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92411" y="988860"/>
            <a:ext cx="4078308" cy="320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2081" b="1" kern="0" spc="-59" dirty="0">
                <a:solidFill>
                  <a:srgbClr val="F8C45F"/>
                </a:solidFill>
                <a:latin typeface="Arial"/>
                <a:cs typeface="Arial"/>
              </a:rPr>
              <a:t>Which </a:t>
            </a:r>
            <a:r>
              <a:rPr sz="2081" b="1" kern="0" spc="-89" dirty="0">
                <a:solidFill>
                  <a:srgbClr val="F8C45F"/>
                </a:solidFill>
                <a:latin typeface="Arial"/>
                <a:cs typeface="Arial"/>
              </a:rPr>
              <a:t>image  </a:t>
            </a:r>
            <a:r>
              <a:rPr sz="2081" b="1" kern="0" spc="-198" dirty="0">
                <a:solidFill>
                  <a:srgbClr val="F8C45F"/>
                </a:solidFill>
                <a:latin typeface="Arial"/>
                <a:cs typeface="Arial"/>
              </a:rPr>
              <a:t>shows  </a:t>
            </a:r>
            <a:r>
              <a:rPr sz="2081" b="1" kern="0" spc="-99" dirty="0">
                <a:solidFill>
                  <a:srgbClr val="F8C45F"/>
                </a:solidFill>
                <a:latin typeface="Arial"/>
                <a:cs typeface="Arial"/>
              </a:rPr>
              <a:t>an</a:t>
            </a:r>
            <a:r>
              <a:rPr sz="2081" b="1" kern="0" spc="208" dirty="0">
                <a:solidFill>
                  <a:srgbClr val="F8C45F"/>
                </a:solidFill>
                <a:latin typeface="Arial"/>
                <a:cs typeface="Arial"/>
              </a:rPr>
              <a:t> </a:t>
            </a:r>
            <a:r>
              <a:rPr sz="2081" b="1" kern="0" spc="-129" dirty="0">
                <a:solidFill>
                  <a:srgbClr val="F8C45F"/>
                </a:solidFill>
                <a:latin typeface="Arial"/>
                <a:cs typeface="Arial"/>
              </a:rPr>
              <a:t>aye-aye?</a:t>
            </a:r>
            <a:endParaRPr sz="208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17577" y="1344129"/>
            <a:ext cx="7706127" cy="1350208"/>
          </a:xfrm>
          <a:custGeom>
            <a:avLst/>
            <a:gdLst/>
            <a:ahLst/>
            <a:cxnLst/>
            <a:rect l="l" t="t" r="r" b="b"/>
            <a:pathLst>
              <a:path w="3888740" h="681355">
                <a:moveTo>
                  <a:pt x="0" y="681084"/>
                </a:moveTo>
                <a:lnTo>
                  <a:pt x="3888203" y="681084"/>
                </a:lnTo>
                <a:lnTo>
                  <a:pt x="3888203" y="0"/>
                </a:lnTo>
                <a:lnTo>
                  <a:pt x="0" y="0"/>
                </a:lnTo>
                <a:lnTo>
                  <a:pt x="0" y="681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8826" y="1381123"/>
            <a:ext cx="1885321" cy="12511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24420" y="1381136"/>
            <a:ext cx="1613090" cy="12511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07768" y="1381090"/>
            <a:ext cx="1613149" cy="1251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91160" y="1381111"/>
            <a:ext cx="1708013" cy="12511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5687" y="6488668"/>
            <a:ext cx="190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Thomas </a:t>
            </a:r>
            <a:r>
              <a:rPr lang="en-US" dirty="0" err="1"/>
              <a:t>Mensink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907652"/>
      </p:ext>
    </p:extLst>
  </p:cSld>
  <p:clrMapOvr>
    <a:masterClrMapping/>
  </p:clrMapOvr>
  <p:transition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" r="28789"/>
          <a:stretch>
            <a:fillRect/>
          </a:stretch>
        </p:blipFill>
        <p:spPr bwMode="auto">
          <a:xfrm>
            <a:off x="762000" y="1676400"/>
            <a:ext cx="3581400" cy="46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2514600"/>
            <a:ext cx="2667000" cy="3733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990600"/>
            <a:ext cx="8839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9158" name="TextBox 7"/>
          <p:cNvSpPr txBox="1">
            <a:spLocks noChangeArrowheads="1"/>
          </p:cNvSpPr>
          <p:nvPr/>
        </p:nvSpPr>
        <p:spPr bwMode="auto">
          <a:xfrm>
            <a:off x="4876800" y="1752600"/>
            <a:ext cx="2971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What do we want to know about this object?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32844" y="6488668"/>
            <a:ext cx="141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Derek </a:t>
            </a:r>
            <a:r>
              <a:rPr lang="en-US" dirty="0" err="1"/>
              <a:t>Hoiem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78399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95" y="1"/>
            <a:ext cx="9131836" cy="841835"/>
          </a:xfrm>
          <a:custGeom>
            <a:avLst/>
            <a:gdLst/>
            <a:ahLst/>
            <a:cxnLst/>
            <a:rect l="l" t="t" r="r" b="b"/>
            <a:pathLst>
              <a:path w="4608195" h="424815">
                <a:moveTo>
                  <a:pt x="0" y="424306"/>
                </a:moveTo>
                <a:lnTo>
                  <a:pt x="4608004" y="424306"/>
                </a:lnTo>
                <a:lnTo>
                  <a:pt x="4608004" y="0"/>
                </a:lnTo>
                <a:lnTo>
                  <a:pt x="0" y="0"/>
                </a:lnTo>
                <a:lnTo>
                  <a:pt x="0" y="424306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8995" y="43186"/>
            <a:ext cx="868261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kern="0" spc="10" dirty="0">
                <a:solidFill>
                  <a:srgbClr val="F8C45F"/>
                </a:solidFill>
                <a:latin typeface="Arial"/>
                <a:cs typeface="Arial"/>
                <a:hlinkClick r:id="rId2" action="ppaction://hlinksldjump"/>
              </a:rPr>
              <a:t>Introduction</a:t>
            </a:r>
            <a:endParaRPr sz="1189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/>
            <a:r>
              <a:rPr spc="-30" dirty="0">
                <a:solidFill>
                  <a:srgbClr val="F8C45F"/>
                </a:solidFill>
              </a:rPr>
              <a:t>Image </a:t>
            </a:r>
            <a:r>
              <a:rPr spc="-89" dirty="0">
                <a:solidFill>
                  <a:srgbClr val="F8C45F"/>
                </a:solidFill>
              </a:rPr>
              <a:t>Classification:  </a:t>
            </a:r>
            <a:r>
              <a:rPr spc="-10" dirty="0">
                <a:solidFill>
                  <a:srgbClr val="F8C45F"/>
                </a:solidFill>
              </a:rPr>
              <a:t>Textual</a:t>
            </a:r>
            <a:r>
              <a:rPr spc="595" dirty="0">
                <a:solidFill>
                  <a:srgbClr val="F8C45F"/>
                </a:solidFill>
              </a:rPr>
              <a:t> </a:t>
            </a:r>
            <a:r>
              <a:rPr spc="-109" dirty="0">
                <a:solidFill>
                  <a:srgbClr val="F8C45F"/>
                </a:solidFill>
              </a:rPr>
              <a:t>descriptions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92411" y="988860"/>
            <a:ext cx="4078308" cy="320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2081" b="1" kern="0" spc="-59" dirty="0">
                <a:solidFill>
                  <a:srgbClr val="F8C45F"/>
                </a:solidFill>
                <a:latin typeface="Arial"/>
                <a:cs typeface="Arial"/>
              </a:rPr>
              <a:t>Which </a:t>
            </a:r>
            <a:r>
              <a:rPr sz="2081" b="1" kern="0" spc="-89" dirty="0">
                <a:solidFill>
                  <a:srgbClr val="F8C45F"/>
                </a:solidFill>
                <a:latin typeface="Arial"/>
                <a:cs typeface="Arial"/>
              </a:rPr>
              <a:t>image  </a:t>
            </a:r>
            <a:r>
              <a:rPr sz="2081" b="1" kern="0" spc="-198" dirty="0">
                <a:solidFill>
                  <a:srgbClr val="F8C45F"/>
                </a:solidFill>
                <a:latin typeface="Arial"/>
                <a:cs typeface="Arial"/>
              </a:rPr>
              <a:t>shows  </a:t>
            </a:r>
            <a:r>
              <a:rPr sz="2081" b="1" kern="0" spc="-99" dirty="0">
                <a:solidFill>
                  <a:srgbClr val="F8C45F"/>
                </a:solidFill>
                <a:latin typeface="Arial"/>
                <a:cs typeface="Arial"/>
              </a:rPr>
              <a:t>an</a:t>
            </a:r>
            <a:r>
              <a:rPr sz="2081" b="1" kern="0" spc="208" dirty="0">
                <a:solidFill>
                  <a:srgbClr val="F8C45F"/>
                </a:solidFill>
                <a:latin typeface="Arial"/>
                <a:cs typeface="Arial"/>
              </a:rPr>
              <a:t> </a:t>
            </a:r>
            <a:r>
              <a:rPr sz="2081" b="1" kern="0" spc="-129" dirty="0">
                <a:solidFill>
                  <a:srgbClr val="F8C45F"/>
                </a:solidFill>
                <a:latin typeface="Arial"/>
                <a:cs typeface="Arial"/>
              </a:rPr>
              <a:t>aye-aye?</a:t>
            </a:r>
            <a:endParaRPr sz="208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17577" y="1344129"/>
            <a:ext cx="7706127" cy="1350208"/>
          </a:xfrm>
          <a:custGeom>
            <a:avLst/>
            <a:gdLst/>
            <a:ahLst/>
            <a:cxnLst/>
            <a:rect l="l" t="t" r="r" b="b"/>
            <a:pathLst>
              <a:path w="3888740" h="681355">
                <a:moveTo>
                  <a:pt x="0" y="681084"/>
                </a:moveTo>
                <a:lnTo>
                  <a:pt x="3888203" y="681084"/>
                </a:lnTo>
                <a:lnTo>
                  <a:pt x="3888203" y="0"/>
                </a:lnTo>
                <a:lnTo>
                  <a:pt x="0" y="0"/>
                </a:lnTo>
                <a:lnTo>
                  <a:pt x="0" y="681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8826" y="1381123"/>
            <a:ext cx="1885321" cy="12511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24420" y="1381136"/>
            <a:ext cx="1613090" cy="12511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07768" y="1381090"/>
            <a:ext cx="1613149" cy="1251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91160" y="1381111"/>
            <a:ext cx="1708013" cy="12511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68405" y="3546906"/>
            <a:ext cx="0" cy="122058"/>
          </a:xfrm>
          <a:custGeom>
            <a:avLst/>
            <a:gdLst/>
            <a:ahLst/>
            <a:cxnLst/>
            <a:rect l="l" t="t" r="r" b="b"/>
            <a:pathLst>
              <a:path h="61594">
                <a:moveTo>
                  <a:pt x="0" y="0"/>
                </a:moveTo>
                <a:lnTo>
                  <a:pt x="0" y="61569"/>
                </a:lnTo>
              </a:path>
            </a:pathLst>
          </a:custGeom>
          <a:ln w="61569">
            <a:solidFill>
              <a:srgbClr val="F8C45F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68405" y="3963118"/>
            <a:ext cx="0" cy="122058"/>
          </a:xfrm>
          <a:custGeom>
            <a:avLst/>
            <a:gdLst/>
            <a:ahLst/>
            <a:cxnLst/>
            <a:rect l="l" t="t" r="r" b="b"/>
            <a:pathLst>
              <a:path h="61594">
                <a:moveTo>
                  <a:pt x="0" y="0"/>
                </a:moveTo>
                <a:lnTo>
                  <a:pt x="0" y="61569"/>
                </a:lnTo>
              </a:path>
            </a:pathLst>
          </a:custGeom>
          <a:ln w="61569">
            <a:solidFill>
              <a:srgbClr val="F8C45F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68405" y="4379329"/>
            <a:ext cx="0" cy="122058"/>
          </a:xfrm>
          <a:custGeom>
            <a:avLst/>
            <a:gdLst/>
            <a:ahLst/>
            <a:cxnLst/>
            <a:rect l="l" t="t" r="r" b="b"/>
            <a:pathLst>
              <a:path h="61594">
                <a:moveTo>
                  <a:pt x="0" y="0"/>
                </a:moveTo>
                <a:lnTo>
                  <a:pt x="0" y="61569"/>
                </a:lnTo>
              </a:path>
            </a:pathLst>
          </a:custGeom>
          <a:ln w="61569">
            <a:solidFill>
              <a:srgbClr val="F8C45F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68405" y="4795541"/>
            <a:ext cx="0" cy="122058"/>
          </a:xfrm>
          <a:custGeom>
            <a:avLst/>
            <a:gdLst/>
            <a:ahLst/>
            <a:cxnLst/>
            <a:rect l="l" t="t" r="r" b="b"/>
            <a:pathLst>
              <a:path h="61594">
                <a:moveTo>
                  <a:pt x="0" y="0"/>
                </a:moveTo>
                <a:lnTo>
                  <a:pt x="0" y="61569"/>
                </a:lnTo>
              </a:path>
            </a:pathLst>
          </a:custGeom>
          <a:ln w="61569">
            <a:solidFill>
              <a:srgbClr val="F8C45F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2410" y="2825143"/>
            <a:ext cx="3583777" cy="21019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812066"/>
            <a:r>
              <a:rPr sz="2774" kern="0" spc="-10" dirty="0">
                <a:latin typeface="Gill Sans MT"/>
                <a:cs typeface="Gill Sans MT"/>
              </a:rPr>
              <a:t>Description, </a:t>
            </a:r>
            <a:r>
              <a:rPr sz="2774" kern="0" spc="-30" dirty="0">
                <a:latin typeface="Gill Sans MT"/>
                <a:cs typeface="Gill Sans MT"/>
              </a:rPr>
              <a:t>Aye-aye </a:t>
            </a:r>
            <a:r>
              <a:rPr sz="2774" kern="0" spc="159" dirty="0">
                <a:latin typeface="Gill Sans MT"/>
                <a:cs typeface="Gill Sans MT"/>
              </a:rPr>
              <a:t>. .</a:t>
            </a:r>
            <a:r>
              <a:rPr sz="2774" kern="0" spc="-466" dirty="0">
                <a:latin typeface="Gill Sans MT"/>
                <a:cs typeface="Gill Sans MT"/>
              </a:rPr>
              <a:t> </a:t>
            </a:r>
            <a:r>
              <a:rPr sz="2774" kern="0" spc="159" dirty="0">
                <a:latin typeface="Gill Sans MT"/>
                <a:cs typeface="Gill Sans MT"/>
              </a:rPr>
              <a:t>.</a:t>
            </a:r>
            <a:endParaRPr sz="2774" kern="0" dirty="0">
              <a:latin typeface="Gill Sans MT"/>
              <a:cs typeface="Gill Sans MT"/>
            </a:endParaRPr>
          </a:p>
          <a:p>
            <a:pPr marL="573821" marR="1419452" algn="just" defTabSz="1812066">
              <a:lnSpc>
                <a:spcPct val="125299"/>
              </a:lnSpc>
              <a:spcBef>
                <a:spcPts val="466"/>
              </a:spcBef>
            </a:pPr>
            <a:r>
              <a:rPr sz="2081" kern="0" spc="-69" dirty="0">
                <a:latin typeface="Tahoma"/>
                <a:cs typeface="Tahoma"/>
              </a:rPr>
              <a:t>is </a:t>
            </a:r>
            <a:r>
              <a:rPr sz="2081" kern="0" spc="-59" dirty="0">
                <a:latin typeface="Tahoma"/>
                <a:cs typeface="Tahoma"/>
              </a:rPr>
              <a:t>nocturnal  </a:t>
            </a:r>
            <a:r>
              <a:rPr sz="2081" kern="0" spc="-79" dirty="0">
                <a:latin typeface="Tahoma"/>
                <a:cs typeface="Tahoma"/>
              </a:rPr>
              <a:t>lives </a:t>
            </a:r>
            <a:r>
              <a:rPr sz="2081" kern="0" spc="-50" dirty="0">
                <a:latin typeface="Tahoma"/>
                <a:cs typeface="Tahoma"/>
              </a:rPr>
              <a:t>in </a:t>
            </a:r>
            <a:r>
              <a:rPr sz="2081" kern="0" spc="-99" dirty="0">
                <a:latin typeface="Tahoma"/>
                <a:cs typeface="Tahoma"/>
              </a:rPr>
              <a:t>trees  </a:t>
            </a:r>
            <a:r>
              <a:rPr sz="2081" kern="0" spc="-119" dirty="0">
                <a:latin typeface="Tahoma"/>
                <a:cs typeface="Tahoma"/>
              </a:rPr>
              <a:t>has </a:t>
            </a:r>
            <a:r>
              <a:rPr sz="2081" kern="0" spc="-99" dirty="0">
                <a:latin typeface="Tahoma"/>
                <a:cs typeface="Tahoma"/>
              </a:rPr>
              <a:t>large</a:t>
            </a:r>
            <a:r>
              <a:rPr sz="2081" kern="0" spc="109" dirty="0">
                <a:latin typeface="Tahoma"/>
                <a:cs typeface="Tahoma"/>
              </a:rPr>
              <a:t> </a:t>
            </a:r>
            <a:r>
              <a:rPr sz="2081" kern="0" spc="-168" dirty="0">
                <a:latin typeface="Tahoma"/>
                <a:cs typeface="Tahoma"/>
              </a:rPr>
              <a:t>eyes</a:t>
            </a:r>
            <a:endParaRPr sz="2081" kern="0" dirty="0">
              <a:latin typeface="Tahoma"/>
              <a:cs typeface="Tahoma"/>
            </a:endParaRPr>
          </a:p>
          <a:p>
            <a:pPr marL="573821" algn="just" defTabSz="1812066">
              <a:spcBef>
                <a:spcPts val="654"/>
              </a:spcBef>
            </a:pPr>
            <a:r>
              <a:rPr sz="2081" kern="0" spc="-119" dirty="0">
                <a:latin typeface="Tahoma"/>
                <a:cs typeface="Tahoma"/>
              </a:rPr>
              <a:t>has </a:t>
            </a:r>
            <a:r>
              <a:rPr sz="2081" kern="0" spc="-79" dirty="0">
                <a:latin typeface="Tahoma"/>
                <a:cs typeface="Tahoma"/>
              </a:rPr>
              <a:t>long middle</a:t>
            </a:r>
            <a:r>
              <a:rPr sz="2081" kern="0" spc="307" dirty="0">
                <a:latin typeface="Tahoma"/>
                <a:cs typeface="Tahoma"/>
              </a:rPr>
              <a:t> </a:t>
            </a:r>
            <a:r>
              <a:rPr sz="2081" kern="0" spc="-89" dirty="0">
                <a:latin typeface="Tahoma"/>
                <a:cs typeface="Tahoma"/>
              </a:rPr>
              <a:t>fingers</a:t>
            </a:r>
            <a:endParaRPr sz="2081" kern="0" dirty="0">
              <a:latin typeface="Tahoma"/>
              <a:cs typeface="Tahom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35687" y="6488668"/>
            <a:ext cx="190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Thomas </a:t>
            </a:r>
            <a:r>
              <a:rPr lang="en-US" dirty="0" err="1"/>
              <a:t>Mensink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6488668"/>
            <a:ext cx="4107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Lampert,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Nickisch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,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Harmeling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, CVPR 2009 </a:t>
            </a:r>
          </a:p>
        </p:txBody>
      </p:sp>
    </p:spTree>
    <p:extLst>
      <p:ext uri="{BB962C8B-B14F-4D97-AF65-F5344CB8AC3E}">
        <p14:creationId xmlns:p14="http://schemas.microsoft.com/office/powerpoint/2010/main" val="780351511"/>
      </p:ext>
    </p:extLst>
  </p:cSld>
  <p:clrMapOvr>
    <a:masterClrMapping/>
  </p:clrMapOvr>
  <p:transition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95" y="1"/>
            <a:ext cx="9131836" cy="841835"/>
          </a:xfrm>
          <a:custGeom>
            <a:avLst/>
            <a:gdLst/>
            <a:ahLst/>
            <a:cxnLst/>
            <a:rect l="l" t="t" r="r" b="b"/>
            <a:pathLst>
              <a:path w="4608195" h="424815">
                <a:moveTo>
                  <a:pt x="0" y="424306"/>
                </a:moveTo>
                <a:lnTo>
                  <a:pt x="4608004" y="424306"/>
                </a:lnTo>
                <a:lnTo>
                  <a:pt x="4608004" y="0"/>
                </a:lnTo>
                <a:lnTo>
                  <a:pt x="0" y="0"/>
                </a:lnTo>
                <a:lnTo>
                  <a:pt x="0" y="424306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8995" y="43186"/>
            <a:ext cx="868261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kern="0" spc="10" dirty="0">
                <a:solidFill>
                  <a:srgbClr val="F8C45F"/>
                </a:solidFill>
                <a:latin typeface="Arial"/>
                <a:cs typeface="Arial"/>
                <a:hlinkClick r:id="rId2" action="ppaction://hlinksldjump"/>
              </a:rPr>
              <a:t>Introduction</a:t>
            </a:r>
            <a:endParaRPr sz="1189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/>
            <a:r>
              <a:rPr spc="-30" dirty="0">
                <a:solidFill>
                  <a:srgbClr val="F8C45F"/>
                </a:solidFill>
              </a:rPr>
              <a:t>Image </a:t>
            </a:r>
            <a:r>
              <a:rPr spc="-89" dirty="0">
                <a:solidFill>
                  <a:srgbClr val="F8C45F"/>
                </a:solidFill>
              </a:rPr>
              <a:t>Classification:  </a:t>
            </a:r>
            <a:r>
              <a:rPr spc="-10" dirty="0">
                <a:solidFill>
                  <a:srgbClr val="F8C45F"/>
                </a:solidFill>
              </a:rPr>
              <a:t>Textual</a:t>
            </a:r>
            <a:r>
              <a:rPr spc="595" dirty="0">
                <a:solidFill>
                  <a:srgbClr val="F8C45F"/>
                </a:solidFill>
              </a:rPr>
              <a:t> </a:t>
            </a:r>
            <a:r>
              <a:rPr spc="-109" dirty="0">
                <a:solidFill>
                  <a:srgbClr val="F8C45F"/>
                </a:solidFill>
              </a:rPr>
              <a:t>descriptions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92411" y="988860"/>
            <a:ext cx="4078308" cy="320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2081" b="1" kern="0" spc="-59" dirty="0">
                <a:solidFill>
                  <a:srgbClr val="F8C45F"/>
                </a:solidFill>
                <a:latin typeface="Arial"/>
                <a:cs typeface="Arial"/>
              </a:rPr>
              <a:t>Which </a:t>
            </a:r>
            <a:r>
              <a:rPr sz="2081" b="1" kern="0" spc="-89" dirty="0">
                <a:solidFill>
                  <a:srgbClr val="F8C45F"/>
                </a:solidFill>
                <a:latin typeface="Arial"/>
                <a:cs typeface="Arial"/>
              </a:rPr>
              <a:t>image  </a:t>
            </a:r>
            <a:r>
              <a:rPr sz="2081" b="1" kern="0" spc="-198" dirty="0">
                <a:solidFill>
                  <a:srgbClr val="F8C45F"/>
                </a:solidFill>
                <a:latin typeface="Arial"/>
                <a:cs typeface="Arial"/>
              </a:rPr>
              <a:t>shows  </a:t>
            </a:r>
            <a:r>
              <a:rPr sz="2081" b="1" kern="0" spc="-99" dirty="0">
                <a:solidFill>
                  <a:srgbClr val="F8C45F"/>
                </a:solidFill>
                <a:latin typeface="Arial"/>
                <a:cs typeface="Arial"/>
              </a:rPr>
              <a:t>an</a:t>
            </a:r>
            <a:r>
              <a:rPr sz="2081" b="1" kern="0" spc="208" dirty="0">
                <a:solidFill>
                  <a:srgbClr val="F8C45F"/>
                </a:solidFill>
                <a:latin typeface="Arial"/>
                <a:cs typeface="Arial"/>
              </a:rPr>
              <a:t> </a:t>
            </a:r>
            <a:r>
              <a:rPr sz="2081" b="1" kern="0" spc="-129" dirty="0">
                <a:solidFill>
                  <a:srgbClr val="F8C45F"/>
                </a:solidFill>
                <a:latin typeface="Arial"/>
                <a:cs typeface="Arial"/>
              </a:rPr>
              <a:t>aye-aye?</a:t>
            </a:r>
            <a:endParaRPr sz="208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17593" y="1344157"/>
            <a:ext cx="7706127" cy="1350208"/>
          </a:xfrm>
          <a:custGeom>
            <a:avLst/>
            <a:gdLst/>
            <a:ahLst/>
            <a:cxnLst/>
            <a:rect l="l" t="t" r="r" b="b"/>
            <a:pathLst>
              <a:path w="3888740" h="681355">
                <a:moveTo>
                  <a:pt x="0" y="681063"/>
                </a:moveTo>
                <a:lnTo>
                  <a:pt x="3888206" y="681063"/>
                </a:lnTo>
                <a:lnTo>
                  <a:pt x="3888206" y="0"/>
                </a:lnTo>
                <a:lnTo>
                  <a:pt x="0" y="0"/>
                </a:lnTo>
                <a:lnTo>
                  <a:pt x="0" y="6810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717593" y="1348365"/>
            <a:ext cx="2007912" cy="13452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13601" y="1348343"/>
            <a:ext cx="1331212" cy="1345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32868" y="1348330"/>
            <a:ext cx="1719503" cy="13452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40430" y="1348352"/>
            <a:ext cx="1782234" cy="13452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68405" y="3546880"/>
            <a:ext cx="0" cy="122058"/>
          </a:xfrm>
          <a:custGeom>
            <a:avLst/>
            <a:gdLst/>
            <a:ahLst/>
            <a:cxnLst/>
            <a:rect l="l" t="t" r="r" b="b"/>
            <a:pathLst>
              <a:path h="61594">
                <a:moveTo>
                  <a:pt x="0" y="0"/>
                </a:moveTo>
                <a:lnTo>
                  <a:pt x="0" y="61569"/>
                </a:lnTo>
              </a:path>
            </a:pathLst>
          </a:custGeom>
          <a:ln w="61569">
            <a:solidFill>
              <a:srgbClr val="F8C45F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68405" y="3963093"/>
            <a:ext cx="0" cy="122058"/>
          </a:xfrm>
          <a:custGeom>
            <a:avLst/>
            <a:gdLst/>
            <a:ahLst/>
            <a:cxnLst/>
            <a:rect l="l" t="t" r="r" b="b"/>
            <a:pathLst>
              <a:path h="61594">
                <a:moveTo>
                  <a:pt x="0" y="0"/>
                </a:moveTo>
                <a:lnTo>
                  <a:pt x="0" y="61569"/>
                </a:lnTo>
              </a:path>
            </a:pathLst>
          </a:custGeom>
          <a:ln w="61569">
            <a:solidFill>
              <a:srgbClr val="F8C45F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68405" y="4379305"/>
            <a:ext cx="0" cy="122058"/>
          </a:xfrm>
          <a:custGeom>
            <a:avLst/>
            <a:gdLst/>
            <a:ahLst/>
            <a:cxnLst/>
            <a:rect l="l" t="t" r="r" b="b"/>
            <a:pathLst>
              <a:path h="61594">
                <a:moveTo>
                  <a:pt x="0" y="0"/>
                </a:moveTo>
                <a:lnTo>
                  <a:pt x="0" y="61569"/>
                </a:lnTo>
              </a:path>
            </a:pathLst>
          </a:custGeom>
          <a:ln w="61569">
            <a:solidFill>
              <a:srgbClr val="F8C45F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68405" y="4795515"/>
            <a:ext cx="0" cy="122058"/>
          </a:xfrm>
          <a:custGeom>
            <a:avLst/>
            <a:gdLst/>
            <a:ahLst/>
            <a:cxnLst/>
            <a:rect l="l" t="t" r="r" b="b"/>
            <a:pathLst>
              <a:path h="61594">
                <a:moveTo>
                  <a:pt x="0" y="0"/>
                </a:moveTo>
                <a:lnTo>
                  <a:pt x="0" y="61569"/>
                </a:lnTo>
              </a:path>
            </a:pathLst>
          </a:custGeom>
          <a:ln w="61569">
            <a:solidFill>
              <a:srgbClr val="F8C45F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2411" y="2825117"/>
            <a:ext cx="5736811" cy="25760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2774" kern="0" spc="-10" dirty="0">
                <a:latin typeface="Gill Sans MT"/>
                <a:cs typeface="Gill Sans MT"/>
              </a:rPr>
              <a:t>Description, </a:t>
            </a:r>
            <a:r>
              <a:rPr sz="2774" kern="0" spc="-30" dirty="0">
                <a:latin typeface="Gill Sans MT"/>
                <a:cs typeface="Gill Sans MT"/>
              </a:rPr>
              <a:t>Aye-aye </a:t>
            </a:r>
            <a:r>
              <a:rPr sz="2774" kern="0" spc="159" dirty="0">
                <a:latin typeface="Gill Sans MT"/>
                <a:cs typeface="Gill Sans MT"/>
              </a:rPr>
              <a:t>. .</a:t>
            </a:r>
            <a:r>
              <a:rPr sz="2774" kern="0" spc="-466" dirty="0">
                <a:latin typeface="Gill Sans MT"/>
                <a:cs typeface="Gill Sans MT"/>
              </a:rPr>
              <a:t> </a:t>
            </a:r>
            <a:r>
              <a:rPr sz="2774" kern="0" spc="159" dirty="0">
                <a:latin typeface="Gill Sans MT"/>
                <a:cs typeface="Gill Sans MT"/>
              </a:rPr>
              <a:t>.</a:t>
            </a:r>
            <a:endParaRPr sz="2774" kern="0" dirty="0">
              <a:latin typeface="Gill Sans MT"/>
              <a:cs typeface="Gill Sans MT"/>
            </a:endParaRPr>
          </a:p>
          <a:p>
            <a:pPr marL="573821" marR="3573798" algn="just" defTabSz="1812066">
              <a:lnSpc>
                <a:spcPct val="125299"/>
              </a:lnSpc>
              <a:spcBef>
                <a:spcPts val="466"/>
              </a:spcBef>
            </a:pPr>
            <a:r>
              <a:rPr sz="2081" kern="0" spc="-69" dirty="0">
                <a:latin typeface="Tahoma"/>
                <a:cs typeface="Tahoma"/>
              </a:rPr>
              <a:t>is </a:t>
            </a:r>
            <a:r>
              <a:rPr sz="2081" kern="0" spc="-59" dirty="0">
                <a:latin typeface="Tahoma"/>
                <a:cs typeface="Tahoma"/>
              </a:rPr>
              <a:t>nocturnal  </a:t>
            </a:r>
            <a:r>
              <a:rPr sz="2081" kern="0" spc="-79" dirty="0">
                <a:latin typeface="Tahoma"/>
                <a:cs typeface="Tahoma"/>
              </a:rPr>
              <a:t>lives </a:t>
            </a:r>
            <a:r>
              <a:rPr sz="2081" kern="0" spc="-50" dirty="0">
                <a:latin typeface="Tahoma"/>
                <a:cs typeface="Tahoma"/>
              </a:rPr>
              <a:t>in </a:t>
            </a:r>
            <a:r>
              <a:rPr sz="2081" kern="0" spc="-99" dirty="0">
                <a:latin typeface="Tahoma"/>
                <a:cs typeface="Tahoma"/>
              </a:rPr>
              <a:t>trees  </a:t>
            </a:r>
            <a:r>
              <a:rPr sz="2081" kern="0" spc="-119" dirty="0">
                <a:latin typeface="Tahoma"/>
                <a:cs typeface="Tahoma"/>
              </a:rPr>
              <a:t>has </a:t>
            </a:r>
            <a:r>
              <a:rPr sz="2081" kern="0" spc="-99" dirty="0">
                <a:latin typeface="Tahoma"/>
                <a:cs typeface="Tahoma"/>
              </a:rPr>
              <a:t>large</a:t>
            </a:r>
            <a:r>
              <a:rPr sz="2081" kern="0" spc="109" dirty="0">
                <a:latin typeface="Tahoma"/>
                <a:cs typeface="Tahoma"/>
              </a:rPr>
              <a:t> </a:t>
            </a:r>
            <a:r>
              <a:rPr sz="2081" kern="0" spc="-168" dirty="0">
                <a:latin typeface="Tahoma"/>
                <a:cs typeface="Tahoma"/>
              </a:rPr>
              <a:t>eyes</a:t>
            </a:r>
            <a:endParaRPr sz="2081" kern="0" dirty="0">
              <a:latin typeface="Tahoma"/>
              <a:cs typeface="Tahoma"/>
            </a:endParaRPr>
          </a:p>
          <a:p>
            <a:pPr marL="573821" algn="just" defTabSz="1812066">
              <a:spcBef>
                <a:spcPts val="654"/>
              </a:spcBef>
            </a:pPr>
            <a:r>
              <a:rPr sz="2081" kern="0" spc="-119" dirty="0">
                <a:latin typeface="Tahoma"/>
                <a:cs typeface="Tahoma"/>
              </a:rPr>
              <a:t>has </a:t>
            </a:r>
            <a:r>
              <a:rPr sz="2081" kern="0" spc="-79" dirty="0">
                <a:latin typeface="Tahoma"/>
                <a:cs typeface="Tahoma"/>
              </a:rPr>
              <a:t>long middle</a:t>
            </a:r>
            <a:r>
              <a:rPr sz="2081" kern="0" spc="307" dirty="0">
                <a:latin typeface="Tahoma"/>
                <a:cs typeface="Tahoma"/>
              </a:rPr>
              <a:t> </a:t>
            </a:r>
            <a:r>
              <a:rPr sz="2081" kern="0" spc="-89" dirty="0">
                <a:latin typeface="Tahoma"/>
                <a:cs typeface="Tahoma"/>
              </a:rPr>
              <a:t>fingers</a:t>
            </a:r>
            <a:endParaRPr sz="2081" kern="0" dirty="0">
              <a:latin typeface="Tahoma"/>
              <a:cs typeface="Tahoma"/>
            </a:endParaRPr>
          </a:p>
          <a:p>
            <a:pPr marL="25168" defTabSz="1812066">
              <a:spcBef>
                <a:spcPts val="1248"/>
              </a:spcBef>
            </a:pPr>
            <a:r>
              <a:rPr sz="2081" b="1" kern="0" dirty="0">
                <a:latin typeface="Arial"/>
                <a:cs typeface="Arial"/>
              </a:rPr>
              <a:t>We </a:t>
            </a:r>
            <a:r>
              <a:rPr sz="2081" b="1" kern="0" spc="-119" dirty="0">
                <a:latin typeface="Arial"/>
                <a:cs typeface="Arial"/>
              </a:rPr>
              <a:t>can  </a:t>
            </a:r>
            <a:r>
              <a:rPr sz="2081" b="1" kern="0" spc="-129" dirty="0">
                <a:latin typeface="Arial"/>
                <a:cs typeface="Arial"/>
              </a:rPr>
              <a:t>classify  </a:t>
            </a:r>
            <a:r>
              <a:rPr sz="2081" b="1" kern="0" spc="-139" dirty="0">
                <a:latin typeface="Arial"/>
                <a:cs typeface="Arial"/>
              </a:rPr>
              <a:t>based  </a:t>
            </a:r>
            <a:r>
              <a:rPr sz="2081" b="1" kern="0" spc="-129" dirty="0">
                <a:latin typeface="Arial"/>
                <a:cs typeface="Arial"/>
              </a:rPr>
              <a:t>on  </a:t>
            </a:r>
            <a:r>
              <a:rPr sz="2081" b="1" kern="0" spc="-30" dirty="0">
                <a:latin typeface="Arial"/>
                <a:cs typeface="Arial"/>
              </a:rPr>
              <a:t>textual</a:t>
            </a:r>
            <a:r>
              <a:rPr sz="2081" b="1" kern="0" spc="-69" dirty="0">
                <a:latin typeface="Arial"/>
                <a:cs typeface="Arial"/>
              </a:rPr>
              <a:t> </a:t>
            </a:r>
            <a:r>
              <a:rPr sz="2081" b="1" kern="0" spc="-119" dirty="0">
                <a:latin typeface="Arial"/>
                <a:cs typeface="Arial"/>
              </a:rPr>
              <a:t>descriptions</a:t>
            </a:r>
            <a:endParaRPr sz="2081" kern="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35687" y="6488668"/>
            <a:ext cx="190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Thomas </a:t>
            </a:r>
            <a:r>
              <a:rPr lang="en-US" dirty="0" err="1"/>
              <a:t>Mensink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247785"/>
      </p:ext>
    </p:extLst>
  </p:cSld>
  <p:clrMapOvr>
    <a:masterClrMapping/>
  </p:clrMapOvr>
  <p:transition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95" y="1"/>
            <a:ext cx="9131836" cy="841835"/>
          </a:xfrm>
          <a:custGeom>
            <a:avLst/>
            <a:gdLst/>
            <a:ahLst/>
            <a:cxnLst/>
            <a:rect l="l" t="t" r="r" b="b"/>
            <a:pathLst>
              <a:path w="4608195" h="424815">
                <a:moveTo>
                  <a:pt x="0" y="424306"/>
                </a:moveTo>
                <a:lnTo>
                  <a:pt x="4608004" y="424306"/>
                </a:lnTo>
                <a:lnTo>
                  <a:pt x="4608004" y="0"/>
                </a:lnTo>
                <a:lnTo>
                  <a:pt x="0" y="0"/>
                </a:lnTo>
                <a:lnTo>
                  <a:pt x="0" y="424306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8995" y="43186"/>
            <a:ext cx="868261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kern="0" spc="10" dirty="0">
                <a:solidFill>
                  <a:srgbClr val="F8C45F"/>
                </a:solidFill>
                <a:latin typeface="Arial"/>
                <a:cs typeface="Arial"/>
                <a:hlinkClick r:id="rId2" action="ppaction://hlinksldjump"/>
              </a:rPr>
              <a:t>Introduction</a:t>
            </a:r>
            <a:endParaRPr sz="1189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/>
            <a:r>
              <a:rPr spc="-10" dirty="0">
                <a:solidFill>
                  <a:srgbClr val="F8C45F"/>
                </a:solidFill>
              </a:rPr>
              <a:t>Attribute-Based</a:t>
            </a:r>
            <a:r>
              <a:rPr spc="258" dirty="0">
                <a:solidFill>
                  <a:srgbClr val="F8C45F"/>
                </a:solidFill>
              </a:rPr>
              <a:t> </a:t>
            </a:r>
            <a:r>
              <a:rPr spc="-99" dirty="0">
                <a:solidFill>
                  <a:srgbClr val="F8C45F"/>
                </a:solidFill>
              </a:rPr>
              <a:t>Classification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8520113" y="13023850"/>
            <a:ext cx="623887" cy="2174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185" defTabSz="1812066">
              <a:lnSpc>
                <a:spcPts val="1704"/>
              </a:lnSpc>
            </a:pPr>
            <a:r>
              <a:rPr sz="3567" kern="0" spc="-50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92411" y="988861"/>
            <a:ext cx="7355048" cy="10387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>
              <a:lnSpc>
                <a:spcPts val="2348"/>
              </a:lnSpc>
            </a:pPr>
            <a:r>
              <a:rPr sz="2081" b="1" kern="0" spc="-40" dirty="0">
                <a:latin typeface="Arial"/>
                <a:cs typeface="Arial"/>
              </a:rPr>
              <a:t>Definition</a:t>
            </a:r>
            <a:endParaRPr sz="2081" kern="0" dirty="0">
              <a:latin typeface="Arial"/>
              <a:cs typeface="Arial"/>
            </a:endParaRPr>
          </a:p>
          <a:p>
            <a:pPr marL="25168" marR="10067" defTabSz="1812066">
              <a:lnSpc>
                <a:spcPts val="2675"/>
              </a:lnSpc>
              <a:spcBef>
                <a:spcPts val="367"/>
              </a:spcBef>
            </a:pPr>
            <a:r>
              <a:rPr sz="2774" kern="0" spc="20" dirty="0">
                <a:latin typeface="Gill Sans MT"/>
                <a:cs typeface="Gill Sans MT"/>
              </a:rPr>
              <a:t>Classification </a:t>
            </a:r>
            <a:r>
              <a:rPr sz="2774" kern="0" spc="59" dirty="0">
                <a:latin typeface="Gill Sans MT"/>
                <a:cs typeface="Gill Sans MT"/>
              </a:rPr>
              <a:t>using </a:t>
            </a:r>
            <a:r>
              <a:rPr sz="2774" kern="0" spc="139" dirty="0">
                <a:latin typeface="Gill Sans MT"/>
                <a:cs typeface="Gill Sans MT"/>
              </a:rPr>
              <a:t>a </a:t>
            </a:r>
            <a:r>
              <a:rPr sz="2774" i="1" kern="0" spc="-10" dirty="0">
                <a:latin typeface="Calibri"/>
                <a:cs typeface="Calibri"/>
              </a:rPr>
              <a:t>class </a:t>
            </a:r>
            <a:r>
              <a:rPr sz="2774" i="1" kern="0" dirty="0">
                <a:latin typeface="Calibri"/>
                <a:cs typeface="Calibri"/>
              </a:rPr>
              <a:t>description </a:t>
            </a:r>
            <a:r>
              <a:rPr sz="2774" kern="0" spc="40" dirty="0">
                <a:latin typeface="Gill Sans MT"/>
                <a:cs typeface="Gill Sans MT"/>
              </a:rPr>
              <a:t>in </a:t>
            </a:r>
            <a:r>
              <a:rPr sz="2774" kern="0" spc="-30" dirty="0">
                <a:latin typeface="Gill Sans MT"/>
                <a:cs typeface="Gill Sans MT"/>
              </a:rPr>
              <a:t>terms </a:t>
            </a:r>
            <a:r>
              <a:rPr sz="2774" kern="0" dirty="0">
                <a:latin typeface="Gill Sans MT"/>
                <a:cs typeface="Gill Sans MT"/>
              </a:rPr>
              <a:t>of  </a:t>
            </a:r>
            <a:r>
              <a:rPr sz="2774" kern="0" spc="30" dirty="0">
                <a:latin typeface="Gill Sans MT"/>
                <a:cs typeface="Gill Sans MT"/>
              </a:rPr>
              <a:t>semantic </a:t>
            </a:r>
            <a:r>
              <a:rPr sz="2774" kern="0" spc="-50" dirty="0">
                <a:latin typeface="Gill Sans MT"/>
                <a:cs typeface="Gill Sans MT"/>
              </a:rPr>
              <a:t>properties </a:t>
            </a:r>
            <a:r>
              <a:rPr sz="2774" kern="0" spc="-188" dirty="0">
                <a:latin typeface="Gill Sans MT"/>
                <a:cs typeface="Gill Sans MT"/>
              </a:rPr>
              <a:t>or </a:t>
            </a:r>
            <a:r>
              <a:rPr sz="2774" kern="0" spc="-149" dirty="0">
                <a:latin typeface="Gill Sans MT"/>
                <a:cs typeface="Gill Sans MT"/>
              </a:rPr>
              <a:t> </a:t>
            </a:r>
            <a:r>
              <a:rPr sz="2774" i="1" kern="0" dirty="0">
                <a:latin typeface="Calibri"/>
                <a:cs typeface="Calibri"/>
              </a:rPr>
              <a:t>attributes</a:t>
            </a:r>
            <a:endParaRPr sz="2774" kern="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5687" y="6488668"/>
            <a:ext cx="190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Thomas </a:t>
            </a:r>
            <a:r>
              <a:rPr lang="en-US" dirty="0" err="1"/>
              <a:t>Mensink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546758"/>
      </p:ext>
    </p:extLst>
  </p:cSld>
  <p:clrMapOvr>
    <a:masterClrMapping/>
  </p:clrMapOvr>
  <p:transition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95" y="1"/>
            <a:ext cx="9131836" cy="841835"/>
          </a:xfrm>
          <a:custGeom>
            <a:avLst/>
            <a:gdLst/>
            <a:ahLst/>
            <a:cxnLst/>
            <a:rect l="l" t="t" r="r" b="b"/>
            <a:pathLst>
              <a:path w="4608195" h="424815">
                <a:moveTo>
                  <a:pt x="0" y="424306"/>
                </a:moveTo>
                <a:lnTo>
                  <a:pt x="4608004" y="424306"/>
                </a:lnTo>
                <a:lnTo>
                  <a:pt x="4608004" y="0"/>
                </a:lnTo>
                <a:lnTo>
                  <a:pt x="0" y="0"/>
                </a:lnTo>
                <a:lnTo>
                  <a:pt x="0" y="424306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8995" y="43186"/>
            <a:ext cx="868261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kern="0" spc="10" dirty="0">
                <a:solidFill>
                  <a:srgbClr val="F8C45F"/>
                </a:solidFill>
                <a:latin typeface="Arial"/>
                <a:cs typeface="Arial"/>
                <a:hlinkClick r:id="rId2" action="ppaction://hlinksldjump"/>
              </a:rPr>
              <a:t>Introduction</a:t>
            </a:r>
            <a:endParaRPr sz="1189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/>
            <a:r>
              <a:rPr spc="-10" dirty="0">
                <a:solidFill>
                  <a:srgbClr val="F8C45F"/>
                </a:solidFill>
              </a:rPr>
              <a:t>Attribute-Based </a:t>
            </a:r>
            <a:r>
              <a:rPr spc="-89" dirty="0">
                <a:solidFill>
                  <a:srgbClr val="F8C45F"/>
                </a:solidFill>
              </a:rPr>
              <a:t>Classification: </a:t>
            </a:r>
            <a:r>
              <a:rPr spc="109" dirty="0">
                <a:solidFill>
                  <a:srgbClr val="F8C45F"/>
                </a:solidFill>
              </a:rPr>
              <a:t> </a:t>
            </a:r>
            <a:r>
              <a:rPr spc="-40" dirty="0">
                <a:solidFill>
                  <a:srgbClr val="F8C45F"/>
                </a:solidFill>
              </a:rPr>
              <a:t>Properties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4294967295"/>
          </p:nvPr>
        </p:nvSpPr>
        <p:spPr>
          <a:xfrm>
            <a:off x="8520113" y="13023850"/>
            <a:ext cx="623887" cy="2174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185" defTabSz="1812066">
              <a:lnSpc>
                <a:spcPts val="1704"/>
              </a:lnSpc>
            </a:pPr>
            <a:r>
              <a:rPr sz="3567" kern="0" spc="-50" dirty="0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5" name="object 5"/>
          <p:cNvSpPr/>
          <p:nvPr/>
        </p:nvSpPr>
        <p:spPr>
          <a:xfrm>
            <a:off x="2183276" y="1247577"/>
            <a:ext cx="4774175" cy="3596360"/>
          </a:xfrm>
          <a:custGeom>
            <a:avLst/>
            <a:gdLst/>
            <a:ahLst/>
            <a:cxnLst/>
            <a:rect l="l" t="t" r="r" b="b"/>
            <a:pathLst>
              <a:path w="2409190" h="1814830">
                <a:moveTo>
                  <a:pt x="0" y="1814499"/>
                </a:moveTo>
                <a:lnTo>
                  <a:pt x="2408745" y="1814499"/>
                </a:lnTo>
                <a:lnTo>
                  <a:pt x="2408745" y="0"/>
                </a:lnTo>
                <a:lnTo>
                  <a:pt x="0" y="0"/>
                </a:lnTo>
                <a:lnTo>
                  <a:pt x="0" y="18144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58500" y="1322814"/>
            <a:ext cx="4622846" cy="34452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73259" y="1242569"/>
            <a:ext cx="4794308" cy="0"/>
          </a:xfrm>
          <a:custGeom>
            <a:avLst/>
            <a:gdLst/>
            <a:ahLst/>
            <a:cxnLst/>
            <a:rect l="l" t="t" r="r" b="b"/>
            <a:pathLst>
              <a:path w="2419350">
                <a:moveTo>
                  <a:pt x="0" y="0"/>
                </a:moveTo>
                <a:lnTo>
                  <a:pt x="2418867" y="0"/>
                </a:lnTo>
              </a:path>
            </a:pathLst>
          </a:custGeom>
          <a:ln w="50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78268" y="1242593"/>
            <a:ext cx="0" cy="3606427"/>
          </a:xfrm>
          <a:custGeom>
            <a:avLst/>
            <a:gdLst/>
            <a:ahLst/>
            <a:cxnLst/>
            <a:rect l="l" t="t" r="r" b="b"/>
            <a:pathLst>
              <a:path h="1819910">
                <a:moveTo>
                  <a:pt x="0" y="1819554"/>
                </a:moveTo>
                <a:lnTo>
                  <a:pt x="0" y="0"/>
                </a:lnTo>
              </a:path>
            </a:pathLst>
          </a:custGeom>
          <a:ln w="50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6961578" y="1242593"/>
            <a:ext cx="0" cy="3606427"/>
          </a:xfrm>
          <a:custGeom>
            <a:avLst/>
            <a:gdLst/>
            <a:ahLst/>
            <a:cxnLst/>
            <a:rect l="l" t="t" r="r" b="b"/>
            <a:pathLst>
              <a:path h="1819910">
                <a:moveTo>
                  <a:pt x="0" y="1819554"/>
                </a:moveTo>
                <a:lnTo>
                  <a:pt x="0" y="0"/>
                </a:lnTo>
              </a:path>
            </a:pathLst>
          </a:custGeom>
          <a:ln w="50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73259" y="4848316"/>
            <a:ext cx="4794308" cy="0"/>
          </a:xfrm>
          <a:custGeom>
            <a:avLst/>
            <a:gdLst/>
            <a:ahLst/>
            <a:cxnLst/>
            <a:rect l="l" t="t" r="r" b="b"/>
            <a:pathLst>
              <a:path w="2419350">
                <a:moveTo>
                  <a:pt x="0" y="0"/>
                </a:moveTo>
                <a:lnTo>
                  <a:pt x="2418867" y="0"/>
                </a:lnTo>
              </a:path>
            </a:pathLst>
          </a:custGeom>
          <a:ln w="50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68405" y="5417643"/>
            <a:ext cx="0" cy="122058"/>
          </a:xfrm>
          <a:custGeom>
            <a:avLst/>
            <a:gdLst/>
            <a:ahLst/>
            <a:cxnLst/>
            <a:rect l="l" t="t" r="r" b="b"/>
            <a:pathLst>
              <a:path h="61594">
                <a:moveTo>
                  <a:pt x="0" y="0"/>
                </a:moveTo>
                <a:lnTo>
                  <a:pt x="0" y="61569"/>
                </a:lnTo>
              </a:path>
            </a:pathLst>
          </a:custGeom>
          <a:ln w="61569">
            <a:solidFill>
              <a:srgbClr val="F8C45F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68405" y="5787195"/>
            <a:ext cx="0" cy="122058"/>
          </a:xfrm>
          <a:custGeom>
            <a:avLst/>
            <a:gdLst/>
            <a:ahLst/>
            <a:cxnLst/>
            <a:rect l="l" t="t" r="r" b="b"/>
            <a:pathLst>
              <a:path h="61594">
                <a:moveTo>
                  <a:pt x="0" y="0"/>
                </a:moveTo>
                <a:lnTo>
                  <a:pt x="0" y="61569"/>
                </a:lnTo>
              </a:path>
            </a:pathLst>
          </a:custGeom>
          <a:ln w="61569">
            <a:solidFill>
              <a:srgbClr val="F8C45F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41528" y="5225608"/>
            <a:ext cx="4673507" cy="13593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marR="352346" defTabSz="1812066">
              <a:lnSpc>
                <a:spcPct val="111200"/>
              </a:lnSpc>
            </a:pPr>
            <a:r>
              <a:rPr sz="2081" kern="0" spc="-69" dirty="0">
                <a:latin typeface="Tahoma"/>
                <a:cs typeface="Tahoma"/>
              </a:rPr>
              <a:t>Semantic </a:t>
            </a:r>
            <a:r>
              <a:rPr sz="2081" kern="0" spc="-79" dirty="0">
                <a:latin typeface="Tahoma"/>
                <a:cs typeface="Tahoma"/>
              </a:rPr>
              <a:t>interpretable </a:t>
            </a:r>
            <a:r>
              <a:rPr sz="2081" kern="0" spc="-89" dirty="0">
                <a:latin typeface="Tahoma"/>
                <a:cs typeface="Tahoma"/>
              </a:rPr>
              <a:t>representation  </a:t>
            </a:r>
            <a:r>
              <a:rPr sz="2081" kern="0" spc="-69" dirty="0">
                <a:latin typeface="Tahoma"/>
                <a:cs typeface="Tahoma"/>
              </a:rPr>
              <a:t>Dimension </a:t>
            </a:r>
            <a:r>
              <a:rPr sz="2081" kern="0" spc="-79" dirty="0">
                <a:latin typeface="Tahoma"/>
                <a:cs typeface="Tahoma"/>
              </a:rPr>
              <a:t>reduction:</a:t>
            </a:r>
            <a:endParaRPr sz="2081" kern="0" dirty="0">
              <a:latin typeface="Tahoma"/>
              <a:cs typeface="Tahoma"/>
            </a:endParaRPr>
          </a:p>
          <a:p>
            <a:pPr marL="241609" marR="10067" defTabSz="1812066">
              <a:spcBef>
                <a:spcPts val="307"/>
              </a:spcBef>
            </a:pPr>
            <a:r>
              <a:rPr sz="1982" kern="0" spc="-69" dirty="0">
                <a:latin typeface="Tahoma"/>
                <a:cs typeface="Tahoma"/>
              </a:rPr>
              <a:t>1.high-dimensional </a:t>
            </a:r>
            <a:r>
              <a:rPr sz="1982" kern="0" spc="-79" dirty="0">
                <a:latin typeface="Tahoma"/>
                <a:cs typeface="Tahoma"/>
              </a:rPr>
              <a:t>low-level </a:t>
            </a:r>
            <a:r>
              <a:rPr sz="1982" kern="0" spc="-89" dirty="0">
                <a:latin typeface="Tahoma"/>
                <a:cs typeface="Tahoma"/>
              </a:rPr>
              <a:t>features  </a:t>
            </a:r>
            <a:r>
              <a:rPr sz="1982" kern="0" spc="-79" dirty="0">
                <a:latin typeface="Tahoma"/>
                <a:cs typeface="Tahoma"/>
              </a:rPr>
              <a:t>2.low-dimensional </a:t>
            </a:r>
            <a:r>
              <a:rPr sz="1982" kern="0" spc="-69" dirty="0">
                <a:latin typeface="Tahoma"/>
                <a:cs typeface="Tahoma"/>
              </a:rPr>
              <a:t>semantic</a:t>
            </a:r>
            <a:r>
              <a:rPr sz="1982" kern="0" spc="109" dirty="0">
                <a:latin typeface="Tahoma"/>
                <a:cs typeface="Tahoma"/>
              </a:rPr>
              <a:t> </a:t>
            </a:r>
            <a:r>
              <a:rPr sz="1982" kern="0" spc="-79" dirty="0">
                <a:latin typeface="Tahoma"/>
                <a:cs typeface="Tahoma"/>
              </a:rPr>
              <a:t>representation</a:t>
            </a:r>
            <a:endParaRPr sz="1982" kern="0" dirty="0">
              <a:latin typeface="Tahoma"/>
              <a:cs typeface="Tahom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35687" y="6488668"/>
            <a:ext cx="190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Thomas </a:t>
            </a:r>
            <a:r>
              <a:rPr lang="en-US" dirty="0" err="1"/>
              <a:t>Mensink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030447"/>
      </p:ext>
    </p:extLst>
  </p:cSld>
  <p:clrMapOvr>
    <a:masterClrMapping/>
  </p:clrMapOvr>
  <p:transition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95" y="1"/>
            <a:ext cx="9131836" cy="841835"/>
          </a:xfrm>
          <a:custGeom>
            <a:avLst/>
            <a:gdLst/>
            <a:ahLst/>
            <a:cxnLst/>
            <a:rect l="l" t="t" r="r" b="b"/>
            <a:pathLst>
              <a:path w="4608195" h="424815">
                <a:moveTo>
                  <a:pt x="0" y="424306"/>
                </a:moveTo>
                <a:lnTo>
                  <a:pt x="4608004" y="424306"/>
                </a:lnTo>
                <a:lnTo>
                  <a:pt x="4608004" y="0"/>
                </a:lnTo>
                <a:lnTo>
                  <a:pt x="0" y="0"/>
                </a:lnTo>
                <a:lnTo>
                  <a:pt x="0" y="424306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8995" y="43186"/>
            <a:ext cx="868261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kern="0" spc="10" dirty="0">
                <a:solidFill>
                  <a:srgbClr val="F8C45F"/>
                </a:solidFill>
                <a:latin typeface="Arial"/>
                <a:cs typeface="Arial"/>
                <a:hlinkClick r:id="rId2" action="ppaction://hlinksldjump"/>
              </a:rPr>
              <a:t>Introduction</a:t>
            </a:r>
            <a:endParaRPr sz="1189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/>
            <a:r>
              <a:rPr spc="-10" dirty="0">
                <a:solidFill>
                  <a:srgbClr val="F8C45F"/>
                </a:solidFill>
              </a:rPr>
              <a:t>Attribute-Based </a:t>
            </a:r>
            <a:r>
              <a:rPr spc="-89" dirty="0">
                <a:solidFill>
                  <a:srgbClr val="F8C45F"/>
                </a:solidFill>
              </a:rPr>
              <a:t>Classification: </a:t>
            </a:r>
            <a:r>
              <a:rPr spc="168" dirty="0">
                <a:solidFill>
                  <a:srgbClr val="F8C45F"/>
                </a:solidFill>
              </a:rPr>
              <a:t> </a:t>
            </a:r>
            <a:r>
              <a:rPr spc="-69" dirty="0">
                <a:solidFill>
                  <a:srgbClr val="F8C45F"/>
                </a:solidFill>
              </a:rPr>
              <a:t>Requirements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4294967295"/>
          </p:nvPr>
        </p:nvSpPr>
        <p:spPr>
          <a:xfrm>
            <a:off x="8520113" y="13023850"/>
            <a:ext cx="623887" cy="2174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185" defTabSz="1812066">
              <a:lnSpc>
                <a:spcPts val="1704"/>
              </a:lnSpc>
            </a:pPr>
            <a:r>
              <a:rPr sz="3567" kern="0" spc="-50" dirty="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5" name="object 5"/>
          <p:cNvSpPr/>
          <p:nvPr/>
        </p:nvSpPr>
        <p:spPr>
          <a:xfrm>
            <a:off x="2183276" y="1260663"/>
            <a:ext cx="4774175" cy="3596360"/>
          </a:xfrm>
          <a:custGeom>
            <a:avLst/>
            <a:gdLst/>
            <a:ahLst/>
            <a:cxnLst/>
            <a:rect l="l" t="t" r="r" b="b"/>
            <a:pathLst>
              <a:path w="2409190" h="1814830">
                <a:moveTo>
                  <a:pt x="0" y="1814499"/>
                </a:moveTo>
                <a:lnTo>
                  <a:pt x="2408745" y="1814499"/>
                </a:lnTo>
                <a:lnTo>
                  <a:pt x="2408745" y="0"/>
                </a:lnTo>
                <a:lnTo>
                  <a:pt x="0" y="0"/>
                </a:lnTo>
                <a:lnTo>
                  <a:pt x="0" y="18144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58500" y="1335901"/>
            <a:ext cx="4622846" cy="34452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73259" y="1255656"/>
            <a:ext cx="4794308" cy="0"/>
          </a:xfrm>
          <a:custGeom>
            <a:avLst/>
            <a:gdLst/>
            <a:ahLst/>
            <a:cxnLst/>
            <a:rect l="l" t="t" r="r" b="b"/>
            <a:pathLst>
              <a:path w="2419350">
                <a:moveTo>
                  <a:pt x="0" y="0"/>
                </a:moveTo>
                <a:lnTo>
                  <a:pt x="2418867" y="0"/>
                </a:lnTo>
              </a:path>
            </a:pathLst>
          </a:custGeom>
          <a:ln w="50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78268" y="1255679"/>
            <a:ext cx="0" cy="3606427"/>
          </a:xfrm>
          <a:custGeom>
            <a:avLst/>
            <a:gdLst/>
            <a:ahLst/>
            <a:cxnLst/>
            <a:rect l="l" t="t" r="r" b="b"/>
            <a:pathLst>
              <a:path h="1819910">
                <a:moveTo>
                  <a:pt x="0" y="1819554"/>
                </a:moveTo>
                <a:lnTo>
                  <a:pt x="0" y="0"/>
                </a:lnTo>
              </a:path>
            </a:pathLst>
          </a:custGeom>
          <a:ln w="50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6961578" y="1255679"/>
            <a:ext cx="0" cy="3606427"/>
          </a:xfrm>
          <a:custGeom>
            <a:avLst/>
            <a:gdLst/>
            <a:ahLst/>
            <a:cxnLst/>
            <a:rect l="l" t="t" r="r" b="b"/>
            <a:pathLst>
              <a:path h="1819910">
                <a:moveTo>
                  <a:pt x="0" y="1819554"/>
                </a:moveTo>
                <a:lnTo>
                  <a:pt x="0" y="0"/>
                </a:lnTo>
              </a:path>
            </a:pathLst>
          </a:custGeom>
          <a:ln w="50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73259" y="4861403"/>
            <a:ext cx="4794308" cy="0"/>
          </a:xfrm>
          <a:custGeom>
            <a:avLst/>
            <a:gdLst/>
            <a:ahLst/>
            <a:cxnLst/>
            <a:rect l="l" t="t" r="r" b="b"/>
            <a:pathLst>
              <a:path w="2419350">
                <a:moveTo>
                  <a:pt x="0" y="0"/>
                </a:moveTo>
                <a:lnTo>
                  <a:pt x="2418867" y="0"/>
                </a:lnTo>
              </a:path>
            </a:pathLst>
          </a:custGeom>
          <a:ln w="50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68405" y="5451467"/>
            <a:ext cx="0" cy="122058"/>
          </a:xfrm>
          <a:custGeom>
            <a:avLst/>
            <a:gdLst/>
            <a:ahLst/>
            <a:cxnLst/>
            <a:rect l="l" t="t" r="r" b="b"/>
            <a:pathLst>
              <a:path h="61594">
                <a:moveTo>
                  <a:pt x="0" y="0"/>
                </a:moveTo>
                <a:lnTo>
                  <a:pt x="0" y="61569"/>
                </a:lnTo>
              </a:path>
            </a:pathLst>
          </a:custGeom>
          <a:ln w="61569">
            <a:solidFill>
              <a:srgbClr val="F8C45F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68405" y="5867680"/>
            <a:ext cx="0" cy="122058"/>
          </a:xfrm>
          <a:custGeom>
            <a:avLst/>
            <a:gdLst/>
            <a:ahLst/>
            <a:cxnLst/>
            <a:rect l="l" t="t" r="r" b="b"/>
            <a:pathLst>
              <a:path h="61594">
                <a:moveTo>
                  <a:pt x="0" y="0"/>
                </a:moveTo>
                <a:lnTo>
                  <a:pt x="0" y="61569"/>
                </a:lnTo>
              </a:path>
            </a:pathLst>
          </a:custGeom>
          <a:ln w="61569">
            <a:solidFill>
              <a:srgbClr val="F8C45F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68405" y="6283890"/>
            <a:ext cx="0" cy="122058"/>
          </a:xfrm>
          <a:custGeom>
            <a:avLst/>
            <a:gdLst/>
            <a:ahLst/>
            <a:cxnLst/>
            <a:rect l="l" t="t" r="r" b="b"/>
            <a:pathLst>
              <a:path h="61594">
                <a:moveTo>
                  <a:pt x="0" y="0"/>
                </a:moveTo>
                <a:lnTo>
                  <a:pt x="0" y="61569"/>
                </a:lnTo>
              </a:path>
            </a:pathLst>
          </a:custGeom>
          <a:ln w="61569">
            <a:solidFill>
              <a:srgbClr val="F8C45F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41528" y="5212593"/>
            <a:ext cx="6543413" cy="12105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marR="10067" defTabSz="1812066">
              <a:lnSpc>
                <a:spcPct val="125299"/>
              </a:lnSpc>
            </a:pPr>
            <a:r>
              <a:rPr sz="2081" kern="0" spc="-59" dirty="0">
                <a:latin typeface="Tahoma"/>
                <a:cs typeface="Tahoma"/>
              </a:rPr>
              <a:t>Vocabulary </a:t>
            </a:r>
            <a:r>
              <a:rPr sz="2081" kern="0" spc="-69" dirty="0">
                <a:latin typeface="Tahoma"/>
                <a:cs typeface="Tahoma"/>
              </a:rPr>
              <a:t>of </a:t>
            </a:r>
            <a:r>
              <a:rPr sz="2081" kern="0" spc="-40" dirty="0">
                <a:latin typeface="Tahoma"/>
                <a:cs typeface="Tahoma"/>
              </a:rPr>
              <a:t>Attributes </a:t>
            </a:r>
            <a:r>
              <a:rPr sz="2081" kern="0" spc="-99" dirty="0">
                <a:latin typeface="Tahoma"/>
                <a:cs typeface="Tahoma"/>
              </a:rPr>
              <a:t>and </a:t>
            </a:r>
            <a:r>
              <a:rPr sz="2081" kern="0" spc="-50" dirty="0">
                <a:latin typeface="Tahoma"/>
                <a:cs typeface="Tahoma"/>
              </a:rPr>
              <a:t>Attribute-to-class </a:t>
            </a:r>
            <a:r>
              <a:rPr sz="2081" kern="0" spc="-40" dirty="0">
                <a:latin typeface="Tahoma"/>
                <a:cs typeface="Tahoma"/>
              </a:rPr>
              <a:t>Mapping  </a:t>
            </a:r>
            <a:r>
              <a:rPr sz="2081" kern="0" spc="-20" dirty="0">
                <a:latin typeface="Tahoma"/>
                <a:cs typeface="Tahoma"/>
              </a:rPr>
              <a:t>Attribute</a:t>
            </a:r>
            <a:r>
              <a:rPr sz="2081" kern="0" spc="-129" dirty="0">
                <a:latin typeface="Tahoma"/>
                <a:cs typeface="Tahoma"/>
              </a:rPr>
              <a:t> </a:t>
            </a:r>
            <a:r>
              <a:rPr sz="2081" kern="0" spc="-79" dirty="0">
                <a:latin typeface="Tahoma"/>
                <a:cs typeface="Tahoma"/>
              </a:rPr>
              <a:t>predictors</a:t>
            </a:r>
            <a:endParaRPr sz="2081" kern="0" dirty="0">
              <a:latin typeface="Tahoma"/>
              <a:cs typeface="Tahoma"/>
            </a:endParaRPr>
          </a:p>
          <a:p>
            <a:pPr marL="25168" defTabSz="1812066">
              <a:spcBef>
                <a:spcPts val="654"/>
              </a:spcBef>
            </a:pPr>
            <a:r>
              <a:rPr sz="2081" kern="0" spc="-79" dirty="0">
                <a:latin typeface="Tahoma"/>
                <a:cs typeface="Tahoma"/>
              </a:rPr>
              <a:t>Learning model </a:t>
            </a:r>
            <a:r>
              <a:rPr sz="2081" kern="0" spc="-30" dirty="0">
                <a:latin typeface="Tahoma"/>
                <a:cs typeface="Tahoma"/>
              </a:rPr>
              <a:t>to </a:t>
            </a:r>
            <a:r>
              <a:rPr sz="2081" kern="0" spc="-129" dirty="0">
                <a:latin typeface="Tahoma"/>
                <a:cs typeface="Tahoma"/>
              </a:rPr>
              <a:t>make</a:t>
            </a:r>
            <a:r>
              <a:rPr sz="2081" kern="0" spc="357" dirty="0">
                <a:latin typeface="Tahoma"/>
                <a:cs typeface="Tahoma"/>
              </a:rPr>
              <a:t> </a:t>
            </a:r>
            <a:r>
              <a:rPr sz="2081" kern="0" spc="-79" dirty="0">
                <a:latin typeface="Tahoma"/>
                <a:cs typeface="Tahoma"/>
              </a:rPr>
              <a:t>decision</a:t>
            </a:r>
            <a:endParaRPr sz="2081" kern="0" dirty="0">
              <a:latin typeface="Tahoma"/>
              <a:cs typeface="Tahom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35687" y="6488668"/>
            <a:ext cx="190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Thomas </a:t>
            </a:r>
            <a:r>
              <a:rPr lang="en-US" dirty="0" err="1"/>
              <a:t>Mensink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093579"/>
      </p:ext>
    </p:extLst>
  </p:cSld>
  <p:clrMapOvr>
    <a:masterClrMapping/>
  </p:clrMapOvr>
  <p:transition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95" y="1"/>
            <a:ext cx="9131836" cy="841835"/>
          </a:xfrm>
          <a:custGeom>
            <a:avLst/>
            <a:gdLst/>
            <a:ahLst/>
            <a:cxnLst/>
            <a:rect l="l" t="t" r="r" b="b"/>
            <a:pathLst>
              <a:path w="4608195" h="424815">
                <a:moveTo>
                  <a:pt x="0" y="424306"/>
                </a:moveTo>
                <a:lnTo>
                  <a:pt x="4608004" y="424306"/>
                </a:lnTo>
                <a:lnTo>
                  <a:pt x="4608004" y="0"/>
                </a:lnTo>
                <a:lnTo>
                  <a:pt x="0" y="0"/>
                </a:lnTo>
                <a:lnTo>
                  <a:pt x="0" y="424306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8995" y="43186"/>
            <a:ext cx="868261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kern="0" spc="10" dirty="0">
                <a:solidFill>
                  <a:srgbClr val="F8C45F"/>
                </a:solidFill>
                <a:latin typeface="Arial"/>
                <a:cs typeface="Arial"/>
                <a:hlinkClick r:id="rId2" action="ppaction://hlinksldjump"/>
              </a:rPr>
              <a:t>Introduction</a:t>
            </a:r>
            <a:endParaRPr sz="1189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/>
            <a:r>
              <a:rPr spc="-30" dirty="0">
                <a:solidFill>
                  <a:srgbClr val="F8C45F"/>
                </a:solidFill>
              </a:rPr>
              <a:t>Zero-shot</a:t>
            </a:r>
            <a:r>
              <a:rPr spc="99" dirty="0">
                <a:solidFill>
                  <a:srgbClr val="F8C45F"/>
                </a:solidFill>
              </a:rPr>
              <a:t> </a:t>
            </a:r>
            <a:r>
              <a:rPr spc="-69" dirty="0">
                <a:solidFill>
                  <a:srgbClr val="F8C45F"/>
                </a:solidFill>
              </a:rPr>
              <a:t>recognition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4294967295"/>
          </p:nvPr>
        </p:nvSpPr>
        <p:spPr>
          <a:xfrm>
            <a:off x="8520113" y="13023850"/>
            <a:ext cx="623887" cy="2174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185" defTabSz="1812066">
              <a:lnSpc>
                <a:spcPts val="1704"/>
              </a:lnSpc>
            </a:pPr>
            <a:r>
              <a:rPr sz="3567" kern="0" spc="-50" dirty="0">
                <a:solidFill>
                  <a:sysClr val="windowText" lastClr="000000"/>
                </a:solidFill>
              </a:rPr>
              <a:t>7</a:t>
            </a:r>
          </a:p>
        </p:txBody>
      </p:sp>
      <p:sp>
        <p:nvSpPr>
          <p:cNvPr id="5" name="object 5"/>
          <p:cNvSpPr/>
          <p:nvPr/>
        </p:nvSpPr>
        <p:spPr>
          <a:xfrm>
            <a:off x="1068405" y="1294135"/>
            <a:ext cx="0" cy="122058"/>
          </a:xfrm>
          <a:custGeom>
            <a:avLst/>
            <a:gdLst/>
            <a:ahLst/>
            <a:cxnLst/>
            <a:rect l="l" t="t" r="r" b="b"/>
            <a:pathLst>
              <a:path h="61595">
                <a:moveTo>
                  <a:pt x="0" y="0"/>
                </a:moveTo>
                <a:lnTo>
                  <a:pt x="0" y="61569"/>
                </a:lnTo>
              </a:path>
            </a:pathLst>
          </a:custGeom>
          <a:ln w="61569">
            <a:solidFill>
              <a:srgbClr val="F8C45F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68405" y="1710347"/>
            <a:ext cx="0" cy="122058"/>
          </a:xfrm>
          <a:custGeom>
            <a:avLst/>
            <a:gdLst/>
            <a:ahLst/>
            <a:cxnLst/>
            <a:rect l="l" t="t" r="r" b="b"/>
            <a:pathLst>
              <a:path h="61594">
                <a:moveTo>
                  <a:pt x="0" y="0"/>
                </a:moveTo>
                <a:lnTo>
                  <a:pt x="0" y="61569"/>
                </a:lnTo>
              </a:path>
            </a:pathLst>
          </a:custGeom>
          <a:ln w="61569">
            <a:solidFill>
              <a:srgbClr val="F8C45F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68405" y="2126558"/>
            <a:ext cx="0" cy="122058"/>
          </a:xfrm>
          <a:custGeom>
            <a:avLst/>
            <a:gdLst/>
            <a:ahLst/>
            <a:cxnLst/>
            <a:rect l="l" t="t" r="r" b="b"/>
            <a:pathLst>
              <a:path h="61594">
                <a:moveTo>
                  <a:pt x="0" y="0"/>
                </a:moveTo>
                <a:lnTo>
                  <a:pt x="0" y="61569"/>
                </a:lnTo>
              </a:path>
            </a:pathLst>
          </a:custGeom>
          <a:ln w="61569">
            <a:solidFill>
              <a:srgbClr val="F8C45F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41529" y="1055262"/>
            <a:ext cx="6977543" cy="12009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marR="10067" algn="just" defTabSz="1812066">
              <a:lnSpc>
                <a:spcPct val="125299"/>
              </a:lnSpc>
            </a:pPr>
            <a:r>
              <a:rPr sz="2081" b="1" kern="0" spc="-89" dirty="0">
                <a:latin typeface="Arial"/>
                <a:cs typeface="Arial"/>
              </a:rPr>
              <a:t>Goal: </a:t>
            </a:r>
            <a:r>
              <a:rPr sz="2081" kern="0" spc="-59" dirty="0">
                <a:latin typeface="Tahoma"/>
                <a:cs typeface="Tahoma"/>
              </a:rPr>
              <a:t>Classify </a:t>
            </a:r>
            <a:r>
              <a:rPr sz="2081" kern="0" spc="-109" dirty="0">
                <a:latin typeface="Tahoma"/>
                <a:cs typeface="Tahoma"/>
              </a:rPr>
              <a:t>images </a:t>
            </a:r>
            <a:r>
              <a:rPr sz="2081" kern="0" spc="-40" dirty="0">
                <a:latin typeface="Tahoma"/>
                <a:cs typeface="Tahoma"/>
              </a:rPr>
              <a:t>into </a:t>
            </a:r>
            <a:r>
              <a:rPr sz="2081" kern="0" spc="-109" dirty="0">
                <a:latin typeface="Tahoma"/>
                <a:cs typeface="Tahoma"/>
              </a:rPr>
              <a:t>classes </a:t>
            </a:r>
            <a:r>
              <a:rPr sz="2081" kern="0" spc="-79" dirty="0">
                <a:latin typeface="Tahoma"/>
                <a:cs typeface="Tahoma"/>
              </a:rPr>
              <a:t>which </a:t>
            </a:r>
            <a:r>
              <a:rPr sz="2081" kern="0" spc="-198" dirty="0">
                <a:latin typeface="Tahoma"/>
                <a:cs typeface="Tahoma"/>
              </a:rPr>
              <a:t>we </a:t>
            </a:r>
            <a:r>
              <a:rPr sz="2081" kern="0" spc="-119" dirty="0">
                <a:latin typeface="Tahoma"/>
                <a:cs typeface="Tahoma"/>
              </a:rPr>
              <a:t>have never </a:t>
            </a:r>
            <a:r>
              <a:rPr sz="2081" kern="0" spc="-149" dirty="0">
                <a:latin typeface="Tahoma"/>
                <a:cs typeface="Tahoma"/>
              </a:rPr>
              <a:t>seen  </a:t>
            </a:r>
            <a:r>
              <a:rPr sz="2081" b="1" kern="0" spc="-109" dirty="0">
                <a:latin typeface="Arial"/>
                <a:cs typeface="Arial"/>
              </a:rPr>
              <a:t>Assumption </a:t>
            </a:r>
            <a:r>
              <a:rPr sz="2081" b="1" kern="0" spc="-50" dirty="0">
                <a:latin typeface="Arial"/>
                <a:cs typeface="Arial"/>
              </a:rPr>
              <a:t>1: </a:t>
            </a:r>
            <a:r>
              <a:rPr sz="2081" kern="0" spc="-59" dirty="0">
                <a:latin typeface="Tahoma"/>
                <a:cs typeface="Tahoma"/>
              </a:rPr>
              <a:t>Text </a:t>
            </a:r>
            <a:r>
              <a:rPr sz="2081" kern="0" spc="-69" dirty="0">
                <a:latin typeface="Tahoma"/>
                <a:cs typeface="Tahoma"/>
              </a:rPr>
              <a:t>descriptions of </a:t>
            </a:r>
            <a:r>
              <a:rPr sz="2081" kern="0" spc="-89" dirty="0">
                <a:latin typeface="Tahoma"/>
                <a:cs typeface="Tahoma"/>
              </a:rPr>
              <a:t>unseen+related </a:t>
            </a:r>
            <a:r>
              <a:rPr sz="2081" kern="0" spc="-109" dirty="0">
                <a:latin typeface="Tahoma"/>
                <a:cs typeface="Tahoma"/>
              </a:rPr>
              <a:t>classes  </a:t>
            </a:r>
            <a:r>
              <a:rPr sz="2081" b="1" kern="0" spc="-109" dirty="0">
                <a:latin typeface="Arial"/>
                <a:cs typeface="Arial"/>
              </a:rPr>
              <a:t>Assumption  </a:t>
            </a:r>
            <a:r>
              <a:rPr sz="2081" b="1" kern="0" spc="-50" dirty="0">
                <a:latin typeface="Arial"/>
                <a:cs typeface="Arial"/>
              </a:rPr>
              <a:t>2:  </a:t>
            </a:r>
            <a:r>
              <a:rPr sz="2081" kern="0" spc="-30" dirty="0">
                <a:latin typeface="Tahoma"/>
                <a:cs typeface="Tahoma"/>
              </a:rPr>
              <a:t>Visual </a:t>
            </a:r>
            <a:r>
              <a:rPr sz="2081" kern="0" spc="-109" dirty="0">
                <a:latin typeface="Tahoma"/>
                <a:cs typeface="Tahoma"/>
              </a:rPr>
              <a:t>examples </a:t>
            </a:r>
            <a:r>
              <a:rPr sz="2081" kern="0" spc="-79" dirty="0">
                <a:latin typeface="Tahoma"/>
                <a:cs typeface="Tahoma"/>
              </a:rPr>
              <a:t>from related</a:t>
            </a:r>
            <a:r>
              <a:rPr sz="2081" kern="0" spc="208" dirty="0">
                <a:latin typeface="Tahoma"/>
                <a:cs typeface="Tahoma"/>
              </a:rPr>
              <a:t> </a:t>
            </a:r>
            <a:r>
              <a:rPr sz="2081" kern="0" spc="-99" dirty="0">
                <a:latin typeface="Tahoma"/>
                <a:cs typeface="Tahoma"/>
              </a:rPr>
              <a:t>classes.</a:t>
            </a:r>
            <a:endParaRPr sz="2081" kern="0" dirty="0">
              <a:latin typeface="Tahoma"/>
              <a:cs typeface="Tahom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5687" y="6488668"/>
            <a:ext cx="190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Thomas </a:t>
            </a:r>
            <a:r>
              <a:rPr lang="en-US" dirty="0" err="1"/>
              <a:t>Mensink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694421"/>
      </p:ext>
    </p:extLst>
  </p:cSld>
  <p:clrMapOvr>
    <a:masterClrMapping/>
  </p:clrMapOvr>
  <p:transition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95" y="1"/>
            <a:ext cx="9131836" cy="841835"/>
          </a:xfrm>
          <a:custGeom>
            <a:avLst/>
            <a:gdLst/>
            <a:ahLst/>
            <a:cxnLst/>
            <a:rect l="l" t="t" r="r" b="b"/>
            <a:pathLst>
              <a:path w="4608195" h="424815">
                <a:moveTo>
                  <a:pt x="0" y="424306"/>
                </a:moveTo>
                <a:lnTo>
                  <a:pt x="4608004" y="424306"/>
                </a:lnTo>
                <a:lnTo>
                  <a:pt x="4608004" y="0"/>
                </a:lnTo>
                <a:lnTo>
                  <a:pt x="0" y="0"/>
                </a:lnTo>
                <a:lnTo>
                  <a:pt x="0" y="424306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8995" y="43186"/>
            <a:ext cx="868261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kern="0" spc="10" dirty="0">
                <a:solidFill>
                  <a:srgbClr val="F8C45F"/>
                </a:solidFill>
                <a:latin typeface="Arial"/>
                <a:cs typeface="Arial"/>
                <a:hlinkClick r:id="rId2" action="ppaction://hlinksldjump"/>
              </a:rPr>
              <a:t>Introduction</a:t>
            </a:r>
            <a:endParaRPr sz="1189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/>
            <a:r>
              <a:rPr spc="-30" dirty="0">
                <a:solidFill>
                  <a:srgbClr val="F8C45F"/>
                </a:solidFill>
              </a:rPr>
              <a:t>Zero-shot </a:t>
            </a:r>
            <a:r>
              <a:rPr spc="-69" dirty="0">
                <a:solidFill>
                  <a:srgbClr val="F8C45F"/>
                </a:solidFill>
              </a:rPr>
              <a:t>recognition</a:t>
            </a:r>
            <a:r>
              <a:rPr spc="404" dirty="0">
                <a:solidFill>
                  <a:srgbClr val="F8C45F"/>
                </a:solidFill>
              </a:rPr>
              <a:t> </a:t>
            </a:r>
            <a:r>
              <a:rPr spc="198" dirty="0">
                <a:solidFill>
                  <a:srgbClr val="F8C45F"/>
                </a:solidFill>
              </a:rPr>
              <a:t>(2)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idx="1"/>
          </p:nvPr>
        </p:nvSpPr>
        <p:spPr>
          <a:xfrm>
            <a:off x="1762551" y="2257713"/>
            <a:ext cx="11256501" cy="20883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9092" indent="-213925">
              <a:buClr>
                <a:srgbClr val="F8C45F"/>
              </a:buClr>
              <a:buSzPct val="104761"/>
              <a:buAutoNum type="arabicPeriod"/>
              <a:tabLst>
                <a:tab pos="240350" algn="l"/>
              </a:tabLst>
            </a:pPr>
            <a:r>
              <a:rPr spc="-59" dirty="0"/>
              <a:t>Vocabulary </a:t>
            </a:r>
            <a:r>
              <a:rPr spc="-69" dirty="0"/>
              <a:t>of </a:t>
            </a:r>
            <a:r>
              <a:rPr spc="-50" dirty="0"/>
              <a:t>attributes </a:t>
            </a:r>
            <a:r>
              <a:rPr spc="-99" dirty="0"/>
              <a:t>and </a:t>
            </a:r>
            <a:r>
              <a:rPr spc="-89" dirty="0"/>
              <a:t>class </a:t>
            </a:r>
            <a:r>
              <a:rPr spc="-10" dirty="0"/>
              <a:t> </a:t>
            </a:r>
            <a:r>
              <a:rPr spc="-79" dirty="0"/>
              <a:t>descriptions:</a:t>
            </a:r>
          </a:p>
          <a:p>
            <a:pPr marL="374997">
              <a:spcBef>
                <a:spcPts val="69"/>
              </a:spcBef>
            </a:pPr>
            <a:r>
              <a:rPr i="1" spc="-109" dirty="0">
                <a:solidFill>
                  <a:srgbClr val="F8C45F"/>
                </a:solidFill>
                <a:latin typeface="Trebuchet MS"/>
                <a:cs typeface="Trebuchet MS"/>
              </a:rPr>
              <a:t>Aye-ayes </a:t>
            </a:r>
            <a:r>
              <a:rPr i="1" spc="-119" dirty="0">
                <a:solidFill>
                  <a:srgbClr val="F8C45F"/>
                </a:solidFill>
                <a:latin typeface="Trebuchet MS"/>
                <a:cs typeface="Trebuchet MS"/>
              </a:rPr>
              <a:t>have </a:t>
            </a:r>
            <a:r>
              <a:rPr i="1" spc="-139" dirty="0">
                <a:solidFill>
                  <a:srgbClr val="F8C45F"/>
                </a:solidFill>
                <a:latin typeface="Trebuchet MS"/>
                <a:cs typeface="Trebuchet MS"/>
              </a:rPr>
              <a:t>properties </a:t>
            </a:r>
            <a:r>
              <a:rPr i="1" spc="10" dirty="0">
                <a:solidFill>
                  <a:srgbClr val="F8C45F"/>
                </a:solidFill>
                <a:latin typeface="Trebuchet MS"/>
                <a:cs typeface="Trebuchet MS"/>
              </a:rPr>
              <a:t>X, </a:t>
            </a:r>
            <a:r>
              <a:rPr i="1" spc="-99" dirty="0">
                <a:solidFill>
                  <a:srgbClr val="F8C45F"/>
                </a:solidFill>
                <a:latin typeface="Trebuchet MS"/>
                <a:cs typeface="Trebuchet MS"/>
              </a:rPr>
              <a:t>and </a:t>
            </a:r>
            <a:r>
              <a:rPr i="1" spc="-10" dirty="0">
                <a:solidFill>
                  <a:srgbClr val="F8C45F"/>
                </a:solidFill>
                <a:latin typeface="Trebuchet MS"/>
                <a:cs typeface="Trebuchet MS"/>
              </a:rPr>
              <a:t>Y, </a:t>
            </a:r>
            <a:r>
              <a:rPr i="1" spc="-109" dirty="0">
                <a:solidFill>
                  <a:srgbClr val="F8C45F"/>
                </a:solidFill>
                <a:latin typeface="Trebuchet MS"/>
                <a:cs typeface="Trebuchet MS"/>
              </a:rPr>
              <a:t>but </a:t>
            </a:r>
            <a:r>
              <a:rPr i="1" spc="-99" dirty="0">
                <a:solidFill>
                  <a:srgbClr val="F8C45F"/>
                </a:solidFill>
                <a:latin typeface="Trebuchet MS"/>
                <a:cs typeface="Trebuchet MS"/>
              </a:rPr>
              <a:t>not  </a:t>
            </a:r>
            <a:r>
              <a:rPr i="1" spc="159" dirty="0">
                <a:solidFill>
                  <a:srgbClr val="F8C45F"/>
                </a:solidFill>
                <a:latin typeface="Trebuchet MS"/>
                <a:cs typeface="Trebuchet MS"/>
              </a:rPr>
              <a:t> </a:t>
            </a:r>
            <a:r>
              <a:rPr i="1" spc="109" dirty="0">
                <a:solidFill>
                  <a:srgbClr val="F8C45F"/>
                </a:solidFill>
                <a:latin typeface="Trebuchet MS"/>
                <a:cs typeface="Trebuchet MS"/>
              </a:rPr>
              <a:t>Z</a:t>
            </a:r>
          </a:p>
          <a:p>
            <a:pPr marL="239092" indent="-213925">
              <a:spcBef>
                <a:spcPts val="1754"/>
              </a:spcBef>
              <a:buClr>
                <a:srgbClr val="F8C45F"/>
              </a:buClr>
              <a:buSzPct val="104761"/>
              <a:buAutoNum type="arabicPeriod" startAt="2"/>
              <a:tabLst>
                <a:tab pos="240350" algn="l"/>
              </a:tabLst>
            </a:pPr>
            <a:r>
              <a:rPr spc="-50" dirty="0"/>
              <a:t>Train </a:t>
            </a:r>
            <a:r>
              <a:rPr spc="-79" dirty="0"/>
              <a:t>classifiers </a:t>
            </a:r>
            <a:r>
              <a:rPr spc="-89" dirty="0"/>
              <a:t>for </a:t>
            </a:r>
            <a:r>
              <a:rPr spc="-109" dirty="0"/>
              <a:t>each </a:t>
            </a:r>
            <a:r>
              <a:rPr spc="-40" dirty="0"/>
              <a:t>attibute </a:t>
            </a:r>
            <a:r>
              <a:rPr spc="565" dirty="0"/>
              <a:t> </a:t>
            </a:r>
            <a:r>
              <a:rPr b="1" spc="79" dirty="0">
                <a:solidFill>
                  <a:srgbClr val="F8C45F"/>
                </a:solidFill>
                <a:latin typeface="Arial"/>
                <a:cs typeface="Arial"/>
              </a:rPr>
              <a:t>X, Y, </a:t>
            </a:r>
            <a:r>
              <a:rPr b="1" spc="258" dirty="0">
                <a:solidFill>
                  <a:srgbClr val="F8C45F"/>
                </a:solidFill>
                <a:latin typeface="Arial"/>
                <a:cs typeface="Arial"/>
              </a:rPr>
              <a:t> </a:t>
            </a:r>
            <a:r>
              <a:rPr b="1" spc="79" dirty="0">
                <a:solidFill>
                  <a:srgbClr val="F8C45F"/>
                </a:solidFill>
                <a:latin typeface="Arial"/>
                <a:cs typeface="Arial"/>
              </a:rPr>
              <a:t>Z.</a:t>
            </a:r>
          </a:p>
          <a:p>
            <a:pPr marL="374997">
              <a:spcBef>
                <a:spcPts val="69"/>
              </a:spcBef>
            </a:pPr>
            <a:r>
              <a:rPr i="1" spc="-89" dirty="0">
                <a:solidFill>
                  <a:srgbClr val="F8C45F"/>
                </a:solidFill>
                <a:latin typeface="Trebuchet MS"/>
                <a:cs typeface="Trebuchet MS"/>
              </a:rPr>
              <a:t>From </a:t>
            </a:r>
            <a:r>
              <a:rPr i="1" spc="-109" dirty="0">
                <a:solidFill>
                  <a:srgbClr val="F8C45F"/>
                </a:solidFill>
                <a:latin typeface="Trebuchet MS"/>
                <a:cs typeface="Trebuchet MS"/>
              </a:rPr>
              <a:t>visual </a:t>
            </a:r>
            <a:r>
              <a:rPr i="1" spc="-129" dirty="0">
                <a:solidFill>
                  <a:srgbClr val="F8C45F"/>
                </a:solidFill>
                <a:latin typeface="Trebuchet MS"/>
                <a:cs typeface="Trebuchet MS"/>
              </a:rPr>
              <a:t>examples </a:t>
            </a:r>
            <a:r>
              <a:rPr i="1" spc="-149" dirty="0">
                <a:solidFill>
                  <a:srgbClr val="F8C45F"/>
                </a:solidFill>
                <a:latin typeface="Trebuchet MS"/>
                <a:cs typeface="Trebuchet MS"/>
              </a:rPr>
              <a:t>of </a:t>
            </a:r>
            <a:r>
              <a:rPr i="1" spc="-159" dirty="0">
                <a:solidFill>
                  <a:srgbClr val="F8C45F"/>
                </a:solidFill>
                <a:latin typeface="Trebuchet MS"/>
                <a:cs typeface="Trebuchet MS"/>
              </a:rPr>
              <a:t>related  </a:t>
            </a:r>
            <a:r>
              <a:rPr i="1" spc="-69" dirty="0">
                <a:solidFill>
                  <a:srgbClr val="F8C45F"/>
                </a:solidFill>
                <a:latin typeface="Trebuchet MS"/>
                <a:cs typeface="Trebuchet MS"/>
              </a:rPr>
              <a:t> </a:t>
            </a:r>
            <a:r>
              <a:rPr i="1" spc="-99" dirty="0">
                <a:solidFill>
                  <a:srgbClr val="F8C45F"/>
                </a:solidFill>
                <a:latin typeface="Trebuchet MS"/>
                <a:cs typeface="Trebuchet MS"/>
              </a:rPr>
              <a:t>classes</a:t>
            </a:r>
          </a:p>
          <a:p>
            <a:pPr marL="239092" indent="-213925">
              <a:spcBef>
                <a:spcPts val="1754"/>
              </a:spcBef>
              <a:buClr>
                <a:srgbClr val="2F2A20"/>
              </a:buClr>
              <a:buSzPct val="104761"/>
              <a:buAutoNum type="arabicPeriod" startAt="3"/>
              <a:tabLst>
                <a:tab pos="240350" algn="l"/>
              </a:tabLst>
            </a:pPr>
            <a:r>
              <a:rPr spc="-50" dirty="0">
                <a:solidFill>
                  <a:srgbClr val="303030"/>
                </a:solidFill>
              </a:rPr>
              <a:t>Make </a:t>
            </a:r>
            <a:r>
              <a:rPr spc="-99" dirty="0">
                <a:solidFill>
                  <a:srgbClr val="303030"/>
                </a:solidFill>
              </a:rPr>
              <a:t>image </a:t>
            </a:r>
            <a:r>
              <a:rPr spc="-50" dirty="0">
                <a:solidFill>
                  <a:srgbClr val="303030"/>
                </a:solidFill>
              </a:rPr>
              <a:t>attributes</a:t>
            </a:r>
            <a:r>
              <a:rPr spc="218" dirty="0">
                <a:solidFill>
                  <a:srgbClr val="303030"/>
                </a:solidFill>
              </a:rPr>
              <a:t> </a:t>
            </a:r>
            <a:r>
              <a:rPr spc="-79" dirty="0">
                <a:solidFill>
                  <a:srgbClr val="303030"/>
                </a:solidFill>
              </a:rPr>
              <a:t>predictions: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90701" y="5462666"/>
            <a:ext cx="6378569" cy="320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>
              <a:tabLst>
                <a:tab pos="3104422" algn="l"/>
              </a:tabLst>
            </a:pPr>
            <a:r>
              <a:rPr sz="2081" kern="0" spc="-79" dirty="0">
                <a:solidFill>
                  <a:srgbClr val="2F2A20"/>
                </a:solidFill>
                <a:latin typeface="Tahoma"/>
                <a:cs typeface="Tahoma"/>
              </a:rPr>
              <a:t>4.</a:t>
            </a:r>
            <a:r>
              <a:rPr sz="2081" kern="0" spc="-79" dirty="0">
                <a:solidFill>
                  <a:srgbClr val="303030"/>
                </a:solidFill>
                <a:latin typeface="Tahoma"/>
                <a:cs typeface="Tahoma"/>
              </a:rPr>
              <a:t>Combine</a:t>
            </a:r>
            <a:r>
              <a:rPr sz="2081" kern="0" spc="79" dirty="0">
                <a:solidFill>
                  <a:srgbClr val="303030"/>
                </a:solidFill>
                <a:latin typeface="Tahoma"/>
                <a:cs typeface="Tahoma"/>
              </a:rPr>
              <a:t> </a:t>
            </a:r>
            <a:r>
              <a:rPr sz="2081" kern="0" spc="-40" dirty="0">
                <a:solidFill>
                  <a:srgbClr val="303030"/>
                </a:solidFill>
                <a:latin typeface="Tahoma"/>
                <a:cs typeface="Tahoma"/>
              </a:rPr>
              <a:t>into</a:t>
            </a:r>
            <a:r>
              <a:rPr sz="2081" kern="0" spc="79" dirty="0">
                <a:solidFill>
                  <a:srgbClr val="303030"/>
                </a:solidFill>
                <a:latin typeface="Tahoma"/>
                <a:cs typeface="Tahoma"/>
              </a:rPr>
              <a:t> </a:t>
            </a:r>
            <a:r>
              <a:rPr sz="2081" kern="0" spc="-89" dirty="0">
                <a:solidFill>
                  <a:srgbClr val="303030"/>
                </a:solidFill>
                <a:latin typeface="Tahoma"/>
                <a:cs typeface="Tahoma"/>
              </a:rPr>
              <a:t>decision:	</a:t>
            </a:r>
            <a:r>
              <a:rPr sz="2081" i="1" kern="0" spc="-109" dirty="0">
                <a:solidFill>
                  <a:srgbClr val="2F2A20"/>
                </a:solidFill>
                <a:latin typeface="Trebuchet MS"/>
                <a:cs typeface="Trebuchet MS"/>
              </a:rPr>
              <a:t>this </a:t>
            </a:r>
            <a:r>
              <a:rPr sz="2081" i="1" kern="0" spc="-119" dirty="0">
                <a:solidFill>
                  <a:srgbClr val="2F2A20"/>
                </a:solidFill>
                <a:latin typeface="Trebuchet MS"/>
                <a:cs typeface="Trebuchet MS"/>
              </a:rPr>
              <a:t>image </a:t>
            </a:r>
            <a:r>
              <a:rPr sz="2081" i="1" kern="0" spc="-109" dirty="0">
                <a:solidFill>
                  <a:srgbClr val="2F2A20"/>
                </a:solidFill>
                <a:latin typeface="Trebuchet MS"/>
                <a:cs typeface="Trebuchet MS"/>
              </a:rPr>
              <a:t>is </a:t>
            </a:r>
            <a:r>
              <a:rPr sz="2081" i="1" kern="0" spc="-99" dirty="0">
                <a:solidFill>
                  <a:srgbClr val="2F2A20"/>
                </a:solidFill>
                <a:latin typeface="Trebuchet MS"/>
                <a:cs typeface="Trebuchet MS"/>
              </a:rPr>
              <a:t>not </a:t>
            </a:r>
            <a:r>
              <a:rPr sz="2081" i="1" kern="0" spc="-89" dirty="0">
                <a:solidFill>
                  <a:srgbClr val="2F2A20"/>
                </a:solidFill>
                <a:latin typeface="Trebuchet MS"/>
                <a:cs typeface="Trebuchet MS"/>
              </a:rPr>
              <a:t>an </a:t>
            </a:r>
            <a:r>
              <a:rPr sz="2081" i="1" kern="0" spc="238" dirty="0">
                <a:solidFill>
                  <a:srgbClr val="2F2A20"/>
                </a:solidFill>
                <a:latin typeface="Trebuchet MS"/>
                <a:cs typeface="Trebuchet MS"/>
              </a:rPr>
              <a:t> </a:t>
            </a:r>
            <a:r>
              <a:rPr sz="2081" i="1" kern="0" spc="-119" dirty="0">
                <a:solidFill>
                  <a:srgbClr val="2F2A20"/>
                </a:solidFill>
                <a:latin typeface="Trebuchet MS"/>
                <a:cs typeface="Trebuchet MS"/>
              </a:rPr>
              <a:t>Aye-aye</a:t>
            </a:r>
            <a:endParaRPr sz="208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35687" y="6488668"/>
            <a:ext cx="190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Thomas </a:t>
            </a:r>
            <a:r>
              <a:rPr lang="en-US" dirty="0" err="1"/>
              <a:t>Mensink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117540"/>
      </p:ext>
    </p:extLst>
  </p:cSld>
  <p:clrMapOvr>
    <a:masterClrMapping/>
  </p:clrMapOvr>
  <p:transition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95" y="1"/>
            <a:ext cx="9131836" cy="841835"/>
          </a:xfrm>
          <a:custGeom>
            <a:avLst/>
            <a:gdLst/>
            <a:ahLst/>
            <a:cxnLst/>
            <a:rect l="l" t="t" r="r" b="b"/>
            <a:pathLst>
              <a:path w="4608195" h="424815">
                <a:moveTo>
                  <a:pt x="0" y="424306"/>
                </a:moveTo>
                <a:lnTo>
                  <a:pt x="4608004" y="424306"/>
                </a:lnTo>
                <a:lnTo>
                  <a:pt x="4608004" y="0"/>
                </a:lnTo>
                <a:lnTo>
                  <a:pt x="0" y="0"/>
                </a:lnTo>
                <a:lnTo>
                  <a:pt x="0" y="424306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8995" y="43186"/>
            <a:ext cx="868261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kern="0" spc="10" dirty="0">
                <a:solidFill>
                  <a:srgbClr val="F8C45F"/>
                </a:solidFill>
                <a:latin typeface="Arial"/>
                <a:cs typeface="Arial"/>
                <a:hlinkClick r:id="rId2" action="ppaction://hlinksldjump"/>
              </a:rPr>
              <a:t>Introduction</a:t>
            </a:r>
            <a:endParaRPr sz="1189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/>
            <a:r>
              <a:rPr spc="-30" dirty="0">
                <a:solidFill>
                  <a:srgbClr val="F8C45F"/>
                </a:solidFill>
              </a:rPr>
              <a:t>Zero-shot </a:t>
            </a:r>
            <a:r>
              <a:rPr spc="-69" dirty="0">
                <a:solidFill>
                  <a:srgbClr val="F8C45F"/>
                </a:solidFill>
              </a:rPr>
              <a:t>recognition</a:t>
            </a:r>
            <a:r>
              <a:rPr spc="404" dirty="0">
                <a:solidFill>
                  <a:srgbClr val="F8C45F"/>
                </a:solidFill>
              </a:rPr>
              <a:t> </a:t>
            </a:r>
            <a:r>
              <a:rPr spc="198" dirty="0">
                <a:solidFill>
                  <a:srgbClr val="F8C45F"/>
                </a:solidFill>
              </a:rPr>
              <a:t>(2)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idx="1"/>
          </p:nvPr>
        </p:nvSpPr>
        <p:spPr>
          <a:xfrm>
            <a:off x="1762551" y="2257713"/>
            <a:ext cx="11256501" cy="20883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9092" indent="-213925">
              <a:buClr>
                <a:srgbClr val="F8C45F"/>
              </a:buClr>
              <a:buAutoNum type="arabicPeriod"/>
              <a:tabLst>
                <a:tab pos="240350" algn="l"/>
              </a:tabLst>
            </a:pPr>
            <a:r>
              <a:rPr spc="-59" dirty="0"/>
              <a:t>Vocabulary </a:t>
            </a:r>
            <a:r>
              <a:rPr spc="-69" dirty="0"/>
              <a:t>of </a:t>
            </a:r>
            <a:r>
              <a:rPr spc="-50" dirty="0"/>
              <a:t>attributes </a:t>
            </a:r>
            <a:r>
              <a:rPr spc="-99" dirty="0"/>
              <a:t>and </a:t>
            </a:r>
            <a:r>
              <a:rPr spc="-89" dirty="0"/>
              <a:t>class </a:t>
            </a:r>
            <a:r>
              <a:rPr spc="-10" dirty="0"/>
              <a:t> </a:t>
            </a:r>
            <a:r>
              <a:rPr spc="-79" dirty="0"/>
              <a:t>descriptions:</a:t>
            </a:r>
          </a:p>
          <a:p>
            <a:pPr marL="374997">
              <a:spcBef>
                <a:spcPts val="69"/>
              </a:spcBef>
            </a:pPr>
            <a:r>
              <a:rPr i="1" spc="-109" dirty="0">
                <a:solidFill>
                  <a:srgbClr val="F8C45F"/>
                </a:solidFill>
                <a:latin typeface="Trebuchet MS"/>
                <a:cs typeface="Trebuchet MS"/>
              </a:rPr>
              <a:t>Aye-ayes </a:t>
            </a:r>
            <a:r>
              <a:rPr i="1" spc="-119" dirty="0">
                <a:solidFill>
                  <a:srgbClr val="F8C45F"/>
                </a:solidFill>
                <a:latin typeface="Trebuchet MS"/>
                <a:cs typeface="Trebuchet MS"/>
              </a:rPr>
              <a:t>have </a:t>
            </a:r>
            <a:r>
              <a:rPr i="1" spc="-139" dirty="0">
                <a:solidFill>
                  <a:srgbClr val="F8C45F"/>
                </a:solidFill>
                <a:latin typeface="Trebuchet MS"/>
                <a:cs typeface="Trebuchet MS"/>
              </a:rPr>
              <a:t>properties </a:t>
            </a:r>
            <a:r>
              <a:rPr i="1" spc="10" dirty="0">
                <a:solidFill>
                  <a:srgbClr val="F8C45F"/>
                </a:solidFill>
                <a:latin typeface="Trebuchet MS"/>
                <a:cs typeface="Trebuchet MS"/>
              </a:rPr>
              <a:t>X, </a:t>
            </a:r>
            <a:r>
              <a:rPr i="1" spc="-99" dirty="0">
                <a:solidFill>
                  <a:srgbClr val="F8C45F"/>
                </a:solidFill>
                <a:latin typeface="Trebuchet MS"/>
                <a:cs typeface="Trebuchet MS"/>
              </a:rPr>
              <a:t>and </a:t>
            </a:r>
            <a:r>
              <a:rPr i="1" spc="-10" dirty="0">
                <a:solidFill>
                  <a:srgbClr val="F8C45F"/>
                </a:solidFill>
                <a:latin typeface="Trebuchet MS"/>
                <a:cs typeface="Trebuchet MS"/>
              </a:rPr>
              <a:t>Y, </a:t>
            </a:r>
            <a:r>
              <a:rPr i="1" spc="-109" dirty="0">
                <a:solidFill>
                  <a:srgbClr val="F8C45F"/>
                </a:solidFill>
                <a:latin typeface="Trebuchet MS"/>
                <a:cs typeface="Trebuchet MS"/>
              </a:rPr>
              <a:t>but </a:t>
            </a:r>
            <a:r>
              <a:rPr i="1" spc="-99" dirty="0">
                <a:solidFill>
                  <a:srgbClr val="F8C45F"/>
                </a:solidFill>
                <a:latin typeface="Trebuchet MS"/>
                <a:cs typeface="Trebuchet MS"/>
              </a:rPr>
              <a:t>not  </a:t>
            </a:r>
            <a:r>
              <a:rPr i="1" spc="159" dirty="0">
                <a:solidFill>
                  <a:srgbClr val="F8C45F"/>
                </a:solidFill>
                <a:latin typeface="Trebuchet MS"/>
                <a:cs typeface="Trebuchet MS"/>
              </a:rPr>
              <a:t> </a:t>
            </a:r>
            <a:r>
              <a:rPr i="1" spc="109" dirty="0">
                <a:solidFill>
                  <a:srgbClr val="F8C45F"/>
                </a:solidFill>
                <a:latin typeface="Trebuchet MS"/>
                <a:cs typeface="Trebuchet MS"/>
              </a:rPr>
              <a:t>Z</a:t>
            </a:r>
          </a:p>
          <a:p>
            <a:pPr marL="239092" indent="-213925">
              <a:spcBef>
                <a:spcPts val="1754"/>
              </a:spcBef>
              <a:buClr>
                <a:srgbClr val="F8C45F"/>
              </a:buClr>
              <a:buAutoNum type="arabicPeriod" startAt="2"/>
              <a:tabLst>
                <a:tab pos="240350" algn="l"/>
              </a:tabLst>
            </a:pPr>
            <a:r>
              <a:rPr spc="-50" dirty="0"/>
              <a:t>Train </a:t>
            </a:r>
            <a:r>
              <a:rPr spc="-79" dirty="0"/>
              <a:t>classifiers </a:t>
            </a:r>
            <a:r>
              <a:rPr spc="-89" dirty="0"/>
              <a:t>for </a:t>
            </a:r>
            <a:r>
              <a:rPr spc="-109" dirty="0"/>
              <a:t>each </a:t>
            </a:r>
            <a:r>
              <a:rPr spc="-40" dirty="0"/>
              <a:t>attibute </a:t>
            </a:r>
            <a:r>
              <a:rPr spc="565" dirty="0"/>
              <a:t> </a:t>
            </a:r>
            <a:r>
              <a:rPr b="1" spc="79" dirty="0">
                <a:solidFill>
                  <a:srgbClr val="F8C45F"/>
                </a:solidFill>
                <a:latin typeface="Arial"/>
                <a:cs typeface="Arial"/>
              </a:rPr>
              <a:t>X, Y, </a:t>
            </a:r>
            <a:r>
              <a:rPr b="1" spc="258" dirty="0">
                <a:solidFill>
                  <a:srgbClr val="F8C45F"/>
                </a:solidFill>
                <a:latin typeface="Arial"/>
                <a:cs typeface="Arial"/>
              </a:rPr>
              <a:t> </a:t>
            </a:r>
            <a:r>
              <a:rPr b="1" spc="79" dirty="0">
                <a:solidFill>
                  <a:srgbClr val="F8C45F"/>
                </a:solidFill>
                <a:latin typeface="Arial"/>
                <a:cs typeface="Arial"/>
              </a:rPr>
              <a:t>Z.</a:t>
            </a:r>
          </a:p>
          <a:p>
            <a:pPr marL="374997">
              <a:spcBef>
                <a:spcPts val="69"/>
              </a:spcBef>
            </a:pPr>
            <a:r>
              <a:rPr i="1" spc="-89" dirty="0">
                <a:solidFill>
                  <a:srgbClr val="F8C45F"/>
                </a:solidFill>
                <a:latin typeface="Trebuchet MS"/>
                <a:cs typeface="Trebuchet MS"/>
              </a:rPr>
              <a:t>From </a:t>
            </a:r>
            <a:r>
              <a:rPr i="1" spc="-109" dirty="0">
                <a:solidFill>
                  <a:srgbClr val="F8C45F"/>
                </a:solidFill>
                <a:latin typeface="Trebuchet MS"/>
                <a:cs typeface="Trebuchet MS"/>
              </a:rPr>
              <a:t>visual </a:t>
            </a:r>
            <a:r>
              <a:rPr i="1" spc="-129" dirty="0">
                <a:solidFill>
                  <a:srgbClr val="F8C45F"/>
                </a:solidFill>
                <a:latin typeface="Trebuchet MS"/>
                <a:cs typeface="Trebuchet MS"/>
              </a:rPr>
              <a:t>examples </a:t>
            </a:r>
            <a:r>
              <a:rPr i="1" spc="-149" dirty="0">
                <a:solidFill>
                  <a:srgbClr val="F8C45F"/>
                </a:solidFill>
                <a:latin typeface="Trebuchet MS"/>
                <a:cs typeface="Trebuchet MS"/>
              </a:rPr>
              <a:t>of </a:t>
            </a:r>
            <a:r>
              <a:rPr i="1" spc="-159" dirty="0">
                <a:solidFill>
                  <a:srgbClr val="F8C45F"/>
                </a:solidFill>
                <a:latin typeface="Trebuchet MS"/>
                <a:cs typeface="Trebuchet MS"/>
              </a:rPr>
              <a:t>related  </a:t>
            </a:r>
            <a:r>
              <a:rPr i="1" spc="-69" dirty="0">
                <a:solidFill>
                  <a:srgbClr val="F8C45F"/>
                </a:solidFill>
                <a:latin typeface="Trebuchet MS"/>
                <a:cs typeface="Trebuchet MS"/>
              </a:rPr>
              <a:t> </a:t>
            </a:r>
            <a:r>
              <a:rPr i="1" spc="-99" dirty="0">
                <a:solidFill>
                  <a:srgbClr val="F8C45F"/>
                </a:solidFill>
                <a:latin typeface="Trebuchet MS"/>
                <a:cs typeface="Trebuchet MS"/>
              </a:rPr>
              <a:t>classes</a:t>
            </a:r>
          </a:p>
          <a:p>
            <a:pPr marL="239092" indent="-213925">
              <a:spcBef>
                <a:spcPts val="1754"/>
              </a:spcBef>
              <a:buClr>
                <a:srgbClr val="F8C45F"/>
              </a:buClr>
              <a:buAutoNum type="arabicPeriod" startAt="3"/>
              <a:tabLst>
                <a:tab pos="240350" algn="l"/>
              </a:tabLst>
            </a:pPr>
            <a:r>
              <a:rPr spc="-50" dirty="0"/>
              <a:t>Make </a:t>
            </a:r>
            <a:r>
              <a:rPr spc="-99" dirty="0"/>
              <a:t>image </a:t>
            </a:r>
            <a:r>
              <a:rPr spc="-50" dirty="0"/>
              <a:t>attributes</a:t>
            </a:r>
            <a:r>
              <a:rPr spc="218" dirty="0"/>
              <a:t> </a:t>
            </a:r>
            <a:r>
              <a:rPr spc="-79" dirty="0"/>
              <a:t>predictions: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155684" y="1825242"/>
            <a:ext cx="6235117" cy="2008299"/>
            <a:chOff x="1271704" y="3291613"/>
            <a:chExt cx="6235117" cy="2008299"/>
          </a:xfrm>
        </p:grpSpPr>
        <p:sp>
          <p:nvSpPr>
            <p:cNvPr id="6" name="object 6"/>
            <p:cNvSpPr/>
            <p:nvPr/>
          </p:nvSpPr>
          <p:spPr>
            <a:xfrm>
              <a:off x="1276713" y="3296623"/>
              <a:ext cx="6225051" cy="2003289"/>
            </a:xfrm>
            <a:custGeom>
              <a:avLst/>
              <a:gdLst/>
              <a:ahLst/>
              <a:cxnLst/>
              <a:rect l="l" t="t" r="r" b="b"/>
              <a:pathLst>
                <a:path w="3141345" h="1010919">
                  <a:moveTo>
                    <a:pt x="0" y="1010831"/>
                  </a:moveTo>
                  <a:lnTo>
                    <a:pt x="3141319" y="1010831"/>
                  </a:lnTo>
                  <a:lnTo>
                    <a:pt x="3141319" y="0"/>
                  </a:lnTo>
                  <a:lnTo>
                    <a:pt x="0" y="0"/>
                  </a:lnTo>
                  <a:lnTo>
                    <a:pt x="0" y="101083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1812066"/>
              <a:endParaRPr sz="35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685399" y="3371789"/>
              <a:ext cx="2311460" cy="185272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812066"/>
              <a:endParaRPr sz="35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271704" y="3291613"/>
              <a:ext cx="6235117" cy="1581001"/>
            </a:xfrm>
            <a:prstGeom prst="rect">
              <a:avLst/>
            </a:prstGeom>
            <a:ln w="5054">
              <a:noFill/>
            </a:ln>
          </p:spPr>
          <p:txBody>
            <a:bodyPr vert="horz" wrap="square" lIns="0" tIns="309554" rIns="0" bIns="0" rtlCol="0">
              <a:spAutoFit/>
            </a:bodyPr>
            <a:lstStyle/>
            <a:p>
              <a:pPr marL="3596449" defTabSz="1812066">
                <a:spcBef>
                  <a:spcPts val="2437"/>
                </a:spcBef>
              </a:pPr>
              <a:r>
                <a:rPr sz="2081" i="1" kern="0" spc="-79" dirty="0">
                  <a:solidFill>
                    <a:srgbClr val="FFFFFF"/>
                  </a:solidFill>
                  <a:latin typeface="Arial"/>
                  <a:cs typeface="Arial"/>
                </a:rPr>
                <a:t>P</a:t>
              </a:r>
              <a:r>
                <a:rPr sz="2081" i="1" kern="0" spc="-426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081" kern="0" spc="-40" dirty="0">
                  <a:solidFill>
                    <a:srgbClr val="FFFFFF"/>
                  </a:solidFill>
                  <a:latin typeface="Tahoma"/>
                  <a:cs typeface="Tahoma"/>
                </a:rPr>
                <a:t>(</a:t>
              </a:r>
              <a:r>
                <a:rPr sz="2081" i="1" kern="0" spc="-40" dirty="0">
                  <a:solidFill>
                    <a:srgbClr val="FFFFFF"/>
                  </a:solidFill>
                  <a:latin typeface="Arial"/>
                  <a:cs typeface="Arial"/>
                </a:rPr>
                <a:t>X</a:t>
              </a:r>
              <a:r>
                <a:rPr sz="2081" i="1" kern="0" spc="-40" dirty="0">
                  <a:solidFill>
                    <a:srgbClr val="FFFFFF"/>
                  </a:solidFill>
                  <a:latin typeface="Meiryo"/>
                  <a:cs typeface="Meiryo"/>
                </a:rPr>
                <a:t>|</a:t>
              </a:r>
              <a:r>
                <a:rPr sz="2081" kern="0" spc="-40" dirty="0">
                  <a:solidFill>
                    <a:srgbClr val="FFFFFF"/>
                  </a:solidFill>
                  <a:latin typeface="Georgia"/>
                  <a:cs typeface="Georgia"/>
                </a:rPr>
                <a:t>img</a:t>
              </a:r>
              <a:r>
                <a:rPr sz="2081" kern="0" spc="-40" dirty="0">
                  <a:solidFill>
                    <a:srgbClr val="FFFFFF"/>
                  </a:solidFill>
                  <a:latin typeface="Tahoma"/>
                  <a:cs typeface="Tahoma"/>
                </a:rPr>
                <a:t>)</a:t>
              </a:r>
              <a:r>
                <a:rPr sz="2081" kern="0" spc="-119" dirty="0">
                  <a:solidFill>
                    <a:srgbClr val="FFFFFF"/>
                  </a:solidFill>
                  <a:latin typeface="Tahoma"/>
                  <a:cs typeface="Tahoma"/>
                </a:rPr>
                <a:t> </a:t>
              </a:r>
              <a:r>
                <a:rPr sz="2081" kern="0" spc="89" dirty="0">
                  <a:solidFill>
                    <a:srgbClr val="FFFFFF"/>
                  </a:solidFill>
                  <a:latin typeface="Tahoma"/>
                  <a:cs typeface="Tahoma"/>
                </a:rPr>
                <a:t>=</a:t>
              </a:r>
              <a:r>
                <a:rPr sz="2081" kern="0" spc="-119" dirty="0">
                  <a:solidFill>
                    <a:srgbClr val="FFFFFF"/>
                  </a:solidFill>
                  <a:latin typeface="Tahoma"/>
                  <a:cs typeface="Tahoma"/>
                </a:rPr>
                <a:t> </a:t>
              </a:r>
              <a:r>
                <a:rPr sz="2081" kern="0" spc="-79" dirty="0">
                  <a:solidFill>
                    <a:srgbClr val="FFFFFF"/>
                  </a:solidFill>
                  <a:latin typeface="Tahoma"/>
                  <a:cs typeface="Tahoma"/>
                </a:rPr>
                <a:t>0</a:t>
              </a:r>
              <a:r>
                <a:rPr sz="2081" i="1" kern="0" spc="-79" dirty="0">
                  <a:solidFill>
                    <a:srgbClr val="FFFFFF"/>
                  </a:solidFill>
                  <a:latin typeface="Arial"/>
                  <a:cs typeface="Arial"/>
                </a:rPr>
                <a:t>.</a:t>
              </a:r>
              <a:r>
                <a:rPr sz="2081" kern="0" spc="-79" dirty="0">
                  <a:solidFill>
                    <a:srgbClr val="FFFFFF"/>
                  </a:solidFill>
                  <a:latin typeface="Tahoma"/>
                  <a:cs typeface="Tahoma"/>
                </a:rPr>
                <a:t>8</a:t>
              </a:r>
              <a:endParaRPr sz="2081" kern="0" dirty="0">
                <a:solidFill>
                  <a:sysClr val="windowText" lastClr="000000"/>
                </a:solidFill>
                <a:latin typeface="Tahoma"/>
                <a:cs typeface="Tahoma"/>
              </a:endParaRPr>
            </a:p>
            <a:p>
              <a:pPr marL="3020111" defTabSz="1812066">
                <a:spcBef>
                  <a:spcPts val="1189"/>
                </a:spcBef>
                <a:tabLst>
                  <a:tab pos="3595190" algn="l"/>
                </a:tabLst>
              </a:pPr>
              <a:r>
                <a:rPr sz="2081" i="1" kern="0" spc="-20" dirty="0">
                  <a:solidFill>
                    <a:srgbClr val="FFFFFF"/>
                  </a:solidFill>
                  <a:latin typeface="Meiryo"/>
                  <a:cs typeface="Meiryo"/>
                </a:rPr>
                <a:t>⇒	</a:t>
              </a:r>
              <a:r>
                <a:rPr sz="2081" i="1" kern="0" spc="-79" dirty="0">
                  <a:solidFill>
                    <a:srgbClr val="FFFFFF"/>
                  </a:solidFill>
                  <a:latin typeface="Arial"/>
                  <a:cs typeface="Arial"/>
                </a:rPr>
                <a:t>P</a:t>
              </a:r>
              <a:r>
                <a:rPr sz="2081" i="1" kern="0" spc="-426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081" kern="0" spc="-10" dirty="0">
                  <a:solidFill>
                    <a:srgbClr val="FFFFFF"/>
                  </a:solidFill>
                  <a:latin typeface="Tahoma"/>
                  <a:cs typeface="Tahoma"/>
                </a:rPr>
                <a:t>(</a:t>
              </a:r>
              <a:r>
                <a:rPr sz="2081" i="1" kern="0" spc="-10" dirty="0">
                  <a:solidFill>
                    <a:srgbClr val="FFFFFF"/>
                  </a:solidFill>
                  <a:latin typeface="Arial"/>
                  <a:cs typeface="Arial"/>
                </a:rPr>
                <a:t>Y</a:t>
              </a:r>
              <a:r>
                <a:rPr sz="2081" i="1" kern="0" spc="-248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081" i="1" kern="0" spc="-109" dirty="0">
                  <a:solidFill>
                    <a:srgbClr val="FFFFFF"/>
                  </a:solidFill>
                  <a:latin typeface="Meiryo"/>
                  <a:cs typeface="Meiryo"/>
                </a:rPr>
                <a:t>|</a:t>
              </a:r>
              <a:r>
                <a:rPr sz="2081" kern="0" spc="-109" dirty="0">
                  <a:solidFill>
                    <a:srgbClr val="FFFFFF"/>
                  </a:solidFill>
                  <a:latin typeface="Georgia"/>
                  <a:cs typeface="Georgia"/>
                </a:rPr>
                <a:t>img</a:t>
              </a:r>
              <a:r>
                <a:rPr sz="2081" kern="0" spc="-109" dirty="0">
                  <a:solidFill>
                    <a:srgbClr val="FFFFFF"/>
                  </a:solidFill>
                  <a:latin typeface="Tahoma"/>
                  <a:cs typeface="Tahoma"/>
                </a:rPr>
                <a:t>) </a:t>
              </a:r>
              <a:r>
                <a:rPr sz="2081" kern="0" spc="89" dirty="0">
                  <a:solidFill>
                    <a:srgbClr val="FFFFFF"/>
                  </a:solidFill>
                  <a:latin typeface="Tahoma"/>
                  <a:cs typeface="Tahoma"/>
                </a:rPr>
                <a:t>=</a:t>
              </a:r>
              <a:r>
                <a:rPr sz="2081" kern="0" spc="-109" dirty="0">
                  <a:solidFill>
                    <a:srgbClr val="FFFFFF"/>
                  </a:solidFill>
                  <a:latin typeface="Tahoma"/>
                  <a:cs typeface="Tahoma"/>
                </a:rPr>
                <a:t> </a:t>
              </a:r>
              <a:r>
                <a:rPr sz="2081" kern="0" spc="-79" dirty="0">
                  <a:solidFill>
                    <a:srgbClr val="FFFFFF"/>
                  </a:solidFill>
                  <a:latin typeface="Tahoma"/>
                  <a:cs typeface="Tahoma"/>
                </a:rPr>
                <a:t>0</a:t>
              </a:r>
              <a:r>
                <a:rPr sz="2081" i="1" kern="0" spc="-79" dirty="0">
                  <a:solidFill>
                    <a:srgbClr val="FFFFFF"/>
                  </a:solidFill>
                  <a:latin typeface="Arial"/>
                  <a:cs typeface="Arial"/>
                </a:rPr>
                <a:t>.</a:t>
              </a:r>
              <a:r>
                <a:rPr sz="2081" kern="0" spc="-79" dirty="0">
                  <a:solidFill>
                    <a:srgbClr val="FFFFFF"/>
                  </a:solidFill>
                  <a:latin typeface="Tahoma"/>
                  <a:cs typeface="Tahoma"/>
                </a:rPr>
                <a:t>3</a:t>
              </a:r>
              <a:endParaRPr sz="2081" kern="0" dirty="0">
                <a:solidFill>
                  <a:sysClr val="windowText" lastClr="000000"/>
                </a:solidFill>
                <a:latin typeface="Tahoma"/>
                <a:cs typeface="Tahoma"/>
              </a:endParaRPr>
            </a:p>
            <a:p>
              <a:pPr marL="3596449" defTabSz="1812066">
                <a:spcBef>
                  <a:spcPts val="1189"/>
                </a:spcBef>
              </a:pPr>
              <a:r>
                <a:rPr sz="2081" i="1" kern="0" spc="-79" dirty="0">
                  <a:solidFill>
                    <a:srgbClr val="FFFFFF"/>
                  </a:solidFill>
                  <a:latin typeface="Arial"/>
                  <a:cs typeface="Arial"/>
                </a:rPr>
                <a:t>P</a:t>
              </a:r>
              <a:r>
                <a:rPr sz="2081" i="1" kern="0" spc="-436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081" kern="0" spc="-40" dirty="0">
                  <a:solidFill>
                    <a:srgbClr val="FFFFFF"/>
                  </a:solidFill>
                  <a:latin typeface="Tahoma"/>
                  <a:cs typeface="Tahoma"/>
                </a:rPr>
                <a:t>(</a:t>
              </a:r>
              <a:r>
                <a:rPr sz="2081" i="1" kern="0" spc="-40" dirty="0">
                  <a:solidFill>
                    <a:srgbClr val="FFFFFF"/>
                  </a:solidFill>
                  <a:latin typeface="Arial"/>
                  <a:cs typeface="Arial"/>
                </a:rPr>
                <a:t>Z</a:t>
              </a:r>
              <a:r>
                <a:rPr sz="2081" i="1" kern="0" spc="-40" dirty="0">
                  <a:solidFill>
                    <a:srgbClr val="FFFFFF"/>
                  </a:solidFill>
                  <a:latin typeface="Meiryo"/>
                  <a:cs typeface="Meiryo"/>
                </a:rPr>
                <a:t>|</a:t>
              </a:r>
              <a:r>
                <a:rPr sz="2081" kern="0" spc="-40" dirty="0">
                  <a:solidFill>
                    <a:srgbClr val="FFFFFF"/>
                  </a:solidFill>
                  <a:latin typeface="Georgia"/>
                  <a:cs typeface="Georgia"/>
                </a:rPr>
                <a:t>img</a:t>
              </a:r>
              <a:r>
                <a:rPr sz="2081" kern="0" spc="-40" dirty="0">
                  <a:solidFill>
                    <a:srgbClr val="FFFFFF"/>
                  </a:solidFill>
                  <a:latin typeface="Tahoma"/>
                  <a:cs typeface="Tahoma"/>
                </a:rPr>
                <a:t>)</a:t>
              </a:r>
              <a:r>
                <a:rPr sz="2081" kern="0" spc="-129" dirty="0">
                  <a:solidFill>
                    <a:srgbClr val="FFFFFF"/>
                  </a:solidFill>
                  <a:latin typeface="Tahoma"/>
                  <a:cs typeface="Tahoma"/>
                </a:rPr>
                <a:t> </a:t>
              </a:r>
              <a:r>
                <a:rPr sz="2081" kern="0" spc="89" dirty="0">
                  <a:solidFill>
                    <a:srgbClr val="FFFFFF"/>
                  </a:solidFill>
                  <a:latin typeface="Tahoma"/>
                  <a:cs typeface="Tahoma"/>
                </a:rPr>
                <a:t>=</a:t>
              </a:r>
              <a:r>
                <a:rPr sz="2081" kern="0" spc="-129" dirty="0">
                  <a:solidFill>
                    <a:srgbClr val="FFFFFF"/>
                  </a:solidFill>
                  <a:latin typeface="Tahoma"/>
                  <a:cs typeface="Tahoma"/>
                </a:rPr>
                <a:t> </a:t>
              </a:r>
              <a:r>
                <a:rPr sz="2081" kern="0" spc="-79" dirty="0">
                  <a:solidFill>
                    <a:srgbClr val="FFFFFF"/>
                  </a:solidFill>
                  <a:latin typeface="Tahoma"/>
                  <a:cs typeface="Tahoma"/>
                </a:rPr>
                <a:t>0</a:t>
              </a:r>
              <a:r>
                <a:rPr sz="2081" i="1" kern="0" spc="-79" dirty="0">
                  <a:solidFill>
                    <a:srgbClr val="FFFFFF"/>
                  </a:solidFill>
                  <a:latin typeface="Arial"/>
                  <a:cs typeface="Arial"/>
                </a:rPr>
                <a:t>.</a:t>
              </a:r>
              <a:r>
                <a:rPr sz="2081" kern="0" spc="-79" dirty="0">
                  <a:solidFill>
                    <a:srgbClr val="FFFFFF"/>
                  </a:solidFill>
                  <a:latin typeface="Tahoma"/>
                  <a:cs typeface="Tahoma"/>
                </a:rPr>
                <a:t>6</a:t>
              </a:r>
              <a:endParaRPr sz="2081" kern="0" dirty="0">
                <a:solidFill>
                  <a:sysClr val="windowText" lastClr="000000"/>
                </a:solidFill>
                <a:latin typeface="Tahoma"/>
                <a:cs typeface="Tahoma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90701" y="5462666"/>
            <a:ext cx="6378569" cy="320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>
              <a:tabLst>
                <a:tab pos="3104422" algn="l"/>
              </a:tabLst>
            </a:pPr>
            <a:r>
              <a:rPr sz="2081" kern="0" spc="-79" dirty="0">
                <a:solidFill>
                  <a:srgbClr val="2F2A20"/>
                </a:solidFill>
                <a:latin typeface="Tahoma"/>
                <a:cs typeface="Tahoma"/>
              </a:rPr>
              <a:t>4.</a:t>
            </a:r>
            <a:r>
              <a:rPr sz="2081" kern="0" spc="-79" dirty="0">
                <a:solidFill>
                  <a:srgbClr val="303030"/>
                </a:solidFill>
                <a:latin typeface="Tahoma"/>
                <a:cs typeface="Tahoma"/>
              </a:rPr>
              <a:t>Combine</a:t>
            </a:r>
            <a:r>
              <a:rPr sz="2081" kern="0" spc="79" dirty="0">
                <a:solidFill>
                  <a:srgbClr val="303030"/>
                </a:solidFill>
                <a:latin typeface="Tahoma"/>
                <a:cs typeface="Tahoma"/>
              </a:rPr>
              <a:t> </a:t>
            </a:r>
            <a:r>
              <a:rPr sz="2081" kern="0" spc="-40" dirty="0">
                <a:solidFill>
                  <a:srgbClr val="303030"/>
                </a:solidFill>
                <a:latin typeface="Tahoma"/>
                <a:cs typeface="Tahoma"/>
              </a:rPr>
              <a:t>into</a:t>
            </a:r>
            <a:r>
              <a:rPr sz="2081" kern="0" spc="79" dirty="0">
                <a:solidFill>
                  <a:srgbClr val="303030"/>
                </a:solidFill>
                <a:latin typeface="Tahoma"/>
                <a:cs typeface="Tahoma"/>
              </a:rPr>
              <a:t> </a:t>
            </a:r>
            <a:r>
              <a:rPr sz="2081" kern="0" spc="-89" dirty="0">
                <a:solidFill>
                  <a:srgbClr val="303030"/>
                </a:solidFill>
                <a:latin typeface="Tahoma"/>
                <a:cs typeface="Tahoma"/>
              </a:rPr>
              <a:t>decision:	</a:t>
            </a:r>
            <a:r>
              <a:rPr sz="2081" i="1" kern="0" spc="-109" dirty="0">
                <a:solidFill>
                  <a:srgbClr val="2F2A20"/>
                </a:solidFill>
                <a:latin typeface="Trebuchet MS"/>
                <a:cs typeface="Trebuchet MS"/>
              </a:rPr>
              <a:t>this </a:t>
            </a:r>
            <a:r>
              <a:rPr sz="2081" i="1" kern="0" spc="-119" dirty="0">
                <a:solidFill>
                  <a:srgbClr val="2F2A20"/>
                </a:solidFill>
                <a:latin typeface="Trebuchet MS"/>
                <a:cs typeface="Trebuchet MS"/>
              </a:rPr>
              <a:t>image </a:t>
            </a:r>
            <a:r>
              <a:rPr sz="2081" i="1" kern="0" spc="-109" dirty="0">
                <a:solidFill>
                  <a:srgbClr val="2F2A20"/>
                </a:solidFill>
                <a:latin typeface="Trebuchet MS"/>
                <a:cs typeface="Trebuchet MS"/>
              </a:rPr>
              <a:t>is </a:t>
            </a:r>
            <a:r>
              <a:rPr sz="2081" i="1" kern="0" spc="-99" dirty="0">
                <a:solidFill>
                  <a:srgbClr val="2F2A20"/>
                </a:solidFill>
                <a:latin typeface="Trebuchet MS"/>
                <a:cs typeface="Trebuchet MS"/>
              </a:rPr>
              <a:t>not </a:t>
            </a:r>
            <a:r>
              <a:rPr sz="2081" i="1" kern="0" spc="-89" dirty="0">
                <a:solidFill>
                  <a:srgbClr val="2F2A20"/>
                </a:solidFill>
                <a:latin typeface="Trebuchet MS"/>
                <a:cs typeface="Trebuchet MS"/>
              </a:rPr>
              <a:t>an </a:t>
            </a:r>
            <a:r>
              <a:rPr sz="2081" i="1" kern="0" spc="238" dirty="0">
                <a:solidFill>
                  <a:srgbClr val="2F2A20"/>
                </a:solidFill>
                <a:latin typeface="Trebuchet MS"/>
                <a:cs typeface="Trebuchet MS"/>
              </a:rPr>
              <a:t> </a:t>
            </a:r>
            <a:r>
              <a:rPr sz="2081" i="1" kern="0" spc="-119" dirty="0">
                <a:solidFill>
                  <a:srgbClr val="2F2A20"/>
                </a:solidFill>
                <a:latin typeface="Trebuchet MS"/>
                <a:cs typeface="Trebuchet MS"/>
              </a:rPr>
              <a:t>Aye-aye</a:t>
            </a:r>
            <a:endParaRPr sz="2081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5687" y="6488668"/>
            <a:ext cx="190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Thomas </a:t>
            </a:r>
            <a:r>
              <a:rPr lang="en-US" dirty="0" err="1"/>
              <a:t>Mensink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368820"/>
      </p:ext>
    </p:extLst>
  </p:cSld>
  <p:clrMapOvr>
    <a:masterClrMapping/>
  </p:clrMapOvr>
  <p:transition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95" y="1"/>
            <a:ext cx="9131836" cy="841835"/>
          </a:xfrm>
          <a:custGeom>
            <a:avLst/>
            <a:gdLst/>
            <a:ahLst/>
            <a:cxnLst/>
            <a:rect l="l" t="t" r="r" b="b"/>
            <a:pathLst>
              <a:path w="4608195" h="424815">
                <a:moveTo>
                  <a:pt x="0" y="424306"/>
                </a:moveTo>
                <a:lnTo>
                  <a:pt x="4608004" y="424306"/>
                </a:lnTo>
                <a:lnTo>
                  <a:pt x="4608004" y="0"/>
                </a:lnTo>
                <a:lnTo>
                  <a:pt x="0" y="0"/>
                </a:lnTo>
                <a:lnTo>
                  <a:pt x="0" y="424306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8997" y="43186"/>
            <a:ext cx="1974349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kern="0" dirty="0">
                <a:solidFill>
                  <a:srgbClr val="F8C45F"/>
                </a:solidFill>
                <a:latin typeface="Arial"/>
                <a:cs typeface="Arial"/>
                <a:hlinkClick r:id="rId2" action="ppaction://hlinksldjump"/>
              </a:rPr>
              <a:t>Attribute-based</a:t>
            </a:r>
            <a:r>
              <a:rPr sz="1189" kern="0" spc="50" dirty="0">
                <a:solidFill>
                  <a:srgbClr val="F8C45F"/>
                </a:solidFill>
                <a:latin typeface="Arial"/>
                <a:cs typeface="Arial"/>
                <a:hlinkClick r:id="rId2" action="ppaction://hlinksldjump"/>
              </a:rPr>
              <a:t> </a:t>
            </a:r>
            <a:r>
              <a:rPr sz="1189" kern="0" spc="-20" dirty="0">
                <a:solidFill>
                  <a:srgbClr val="F8C45F"/>
                </a:solidFill>
                <a:latin typeface="Arial"/>
                <a:cs typeface="Arial"/>
                <a:hlinkClick r:id="rId2" action="ppaction://hlinksldjump"/>
              </a:rPr>
              <a:t>classification</a:t>
            </a:r>
            <a:endParaRPr sz="1189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261828"/>
            <a:ext cx="9144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/>
            <a:r>
              <a:rPr spc="20" dirty="0">
                <a:solidFill>
                  <a:srgbClr val="FFC000"/>
                </a:solidFill>
              </a:rPr>
              <a:t>Direct </a:t>
            </a:r>
            <a:r>
              <a:rPr spc="30" dirty="0">
                <a:solidFill>
                  <a:srgbClr val="FFC000"/>
                </a:solidFill>
              </a:rPr>
              <a:t>Attribute </a:t>
            </a:r>
            <a:r>
              <a:rPr spc="-40" dirty="0">
                <a:solidFill>
                  <a:srgbClr val="FFC000"/>
                </a:solidFill>
              </a:rPr>
              <a:t>Prediction </a:t>
            </a:r>
            <a:r>
              <a:rPr dirty="0">
                <a:solidFill>
                  <a:srgbClr val="FFC000"/>
                </a:solidFill>
              </a:rPr>
              <a:t> </a:t>
            </a:r>
            <a:r>
              <a:rPr spc="188" dirty="0">
                <a:solidFill>
                  <a:srgbClr val="FFC000"/>
                </a:solidFill>
              </a:rPr>
              <a:t>(DAP)</a:t>
            </a:r>
          </a:p>
        </p:txBody>
      </p:sp>
      <p:sp>
        <p:nvSpPr>
          <p:cNvPr id="5" name="object 5"/>
          <p:cNvSpPr/>
          <p:nvPr/>
        </p:nvSpPr>
        <p:spPr>
          <a:xfrm>
            <a:off x="2258499" y="949767"/>
            <a:ext cx="4622907" cy="37523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68405" y="4996272"/>
            <a:ext cx="0" cy="122058"/>
          </a:xfrm>
          <a:custGeom>
            <a:avLst/>
            <a:gdLst/>
            <a:ahLst/>
            <a:cxnLst/>
            <a:rect l="l" t="t" r="r" b="b"/>
            <a:pathLst>
              <a:path h="61594">
                <a:moveTo>
                  <a:pt x="0" y="0"/>
                </a:moveTo>
                <a:lnTo>
                  <a:pt x="0" y="61569"/>
                </a:lnTo>
              </a:path>
            </a:pathLst>
          </a:custGeom>
          <a:ln w="61569">
            <a:solidFill>
              <a:srgbClr val="F8C45F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68405" y="5412484"/>
            <a:ext cx="0" cy="122058"/>
          </a:xfrm>
          <a:custGeom>
            <a:avLst/>
            <a:gdLst/>
            <a:ahLst/>
            <a:cxnLst/>
            <a:rect l="l" t="t" r="r" b="b"/>
            <a:pathLst>
              <a:path h="61594">
                <a:moveTo>
                  <a:pt x="0" y="0"/>
                </a:moveTo>
                <a:lnTo>
                  <a:pt x="0" y="61569"/>
                </a:lnTo>
              </a:path>
            </a:pathLst>
          </a:custGeom>
          <a:ln w="61569">
            <a:solidFill>
              <a:srgbClr val="F8C45F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68405" y="5828695"/>
            <a:ext cx="0" cy="122058"/>
          </a:xfrm>
          <a:custGeom>
            <a:avLst/>
            <a:gdLst/>
            <a:ahLst/>
            <a:cxnLst/>
            <a:rect l="l" t="t" r="r" b="b"/>
            <a:pathLst>
              <a:path h="61594">
                <a:moveTo>
                  <a:pt x="0" y="0"/>
                </a:moveTo>
                <a:lnTo>
                  <a:pt x="0" y="61569"/>
                </a:lnTo>
              </a:path>
            </a:pathLst>
          </a:custGeom>
          <a:ln w="61569">
            <a:solidFill>
              <a:srgbClr val="F8C45F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 kern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41528" y="4841446"/>
            <a:ext cx="6732165" cy="1140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2081" kern="0" spc="-89" dirty="0">
                <a:latin typeface="Tahoma"/>
                <a:cs typeface="Tahoma"/>
              </a:rPr>
              <a:t>Learn </a:t>
            </a:r>
            <a:r>
              <a:rPr sz="2081" kern="0" spc="-40" dirty="0">
                <a:latin typeface="Tahoma"/>
                <a:cs typeface="Tahoma"/>
              </a:rPr>
              <a:t>attribute </a:t>
            </a:r>
            <a:r>
              <a:rPr sz="2081" kern="0" spc="-79" dirty="0">
                <a:latin typeface="Tahoma"/>
                <a:cs typeface="Tahoma"/>
              </a:rPr>
              <a:t>classifiers from related </a:t>
            </a:r>
            <a:r>
              <a:rPr sz="2081" kern="0" spc="-109" dirty="0">
                <a:latin typeface="Tahoma"/>
                <a:cs typeface="Tahoma"/>
              </a:rPr>
              <a:t>classes </a:t>
            </a:r>
            <a:r>
              <a:rPr sz="1189" b="1" kern="0" spc="-20" dirty="0">
                <a:latin typeface="Arial"/>
                <a:cs typeface="Arial"/>
              </a:rPr>
              <a:t>[Lampert   </a:t>
            </a:r>
            <a:r>
              <a:rPr sz="1189" b="1" kern="0" spc="119" dirty="0">
                <a:latin typeface="Arial"/>
                <a:cs typeface="Arial"/>
              </a:rPr>
              <a:t> </a:t>
            </a:r>
            <a:r>
              <a:rPr sz="1189" b="1" kern="0" dirty="0">
                <a:latin typeface="Arial"/>
                <a:cs typeface="Arial"/>
              </a:rPr>
              <a:t>CVPR’09]</a:t>
            </a:r>
            <a:endParaRPr sz="1189" kern="0" dirty="0">
              <a:latin typeface="Arial"/>
              <a:cs typeface="Arial"/>
            </a:endParaRPr>
          </a:p>
          <a:p>
            <a:pPr marL="25168" defTabSz="1812066">
              <a:spcBef>
                <a:spcPts val="654"/>
              </a:spcBef>
            </a:pPr>
            <a:r>
              <a:rPr sz="2081" kern="0" spc="-50" dirty="0">
                <a:latin typeface="Tahoma"/>
                <a:cs typeface="Tahoma"/>
              </a:rPr>
              <a:t>Train </a:t>
            </a:r>
            <a:r>
              <a:rPr sz="2081" kern="0" spc="-99" dirty="0">
                <a:latin typeface="Tahoma"/>
                <a:cs typeface="Tahoma"/>
              </a:rPr>
              <a:t>and </a:t>
            </a:r>
            <a:r>
              <a:rPr sz="2081" kern="0" spc="-59" dirty="0">
                <a:latin typeface="Tahoma"/>
                <a:cs typeface="Tahoma"/>
              </a:rPr>
              <a:t>test </a:t>
            </a:r>
            <a:r>
              <a:rPr sz="2081" kern="0" spc="-109" dirty="0">
                <a:latin typeface="Tahoma"/>
                <a:cs typeface="Tahoma"/>
              </a:rPr>
              <a:t>classes </a:t>
            </a:r>
            <a:r>
              <a:rPr sz="2081" kern="0" spc="-129" dirty="0">
                <a:latin typeface="Tahoma"/>
                <a:cs typeface="Tahoma"/>
              </a:rPr>
              <a:t>are </a:t>
            </a:r>
            <a:r>
              <a:rPr sz="2081" kern="0" spc="50" dirty="0">
                <a:latin typeface="Tahoma"/>
                <a:cs typeface="Tahoma"/>
              </a:rPr>
              <a:t> </a:t>
            </a:r>
            <a:r>
              <a:rPr sz="2081" kern="0" spc="-50" dirty="0">
                <a:latin typeface="Tahoma"/>
                <a:cs typeface="Tahoma"/>
              </a:rPr>
              <a:t>disjoint</a:t>
            </a:r>
            <a:endParaRPr sz="2081" kern="0" dirty="0">
              <a:latin typeface="Tahoma"/>
              <a:cs typeface="Tahoma"/>
            </a:endParaRPr>
          </a:p>
          <a:p>
            <a:pPr marL="25168" defTabSz="1812066">
              <a:spcBef>
                <a:spcPts val="654"/>
              </a:spcBef>
            </a:pPr>
            <a:r>
              <a:rPr sz="2081" kern="0" spc="-89" dirty="0">
                <a:latin typeface="Tahoma"/>
                <a:cs typeface="Tahoma"/>
              </a:rPr>
              <a:t>Use </a:t>
            </a:r>
            <a:r>
              <a:rPr sz="2081" kern="0" spc="-50" dirty="0">
                <a:latin typeface="Tahoma"/>
                <a:cs typeface="Tahoma"/>
              </a:rPr>
              <a:t>Attribute-to-class </a:t>
            </a:r>
            <a:r>
              <a:rPr sz="2081" kern="0" spc="-89" dirty="0">
                <a:latin typeface="Tahoma"/>
                <a:cs typeface="Tahoma"/>
              </a:rPr>
              <a:t>mapping for </a:t>
            </a:r>
            <a:r>
              <a:rPr sz="2081" kern="0" spc="10" dirty="0">
                <a:latin typeface="Tahoma"/>
                <a:cs typeface="Tahoma"/>
              </a:rPr>
              <a:t> </a:t>
            </a:r>
            <a:r>
              <a:rPr sz="2081" kern="0" spc="-69" dirty="0">
                <a:latin typeface="Tahoma"/>
                <a:cs typeface="Tahoma"/>
              </a:rPr>
              <a:t>prediction</a:t>
            </a:r>
            <a:endParaRPr sz="2081" kern="0" dirty="0">
              <a:latin typeface="Tahoma"/>
              <a:cs typeface="Tahom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35687" y="6488668"/>
            <a:ext cx="190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Thomas </a:t>
            </a:r>
            <a:r>
              <a:rPr lang="en-US" dirty="0" err="1"/>
              <a:t>Mensink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923809"/>
      </p:ext>
    </p:extLst>
  </p:cSld>
  <p:clrMapOvr>
    <a:masterClrMapping/>
  </p:clrMapOvr>
  <p:transition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95" y="1"/>
            <a:ext cx="9131836" cy="841835"/>
          </a:xfrm>
          <a:custGeom>
            <a:avLst/>
            <a:gdLst/>
            <a:ahLst/>
            <a:cxnLst/>
            <a:rect l="l" t="t" r="r" b="b"/>
            <a:pathLst>
              <a:path w="4608195" h="424815">
                <a:moveTo>
                  <a:pt x="0" y="424306"/>
                </a:moveTo>
                <a:lnTo>
                  <a:pt x="4608004" y="424306"/>
                </a:lnTo>
                <a:lnTo>
                  <a:pt x="4608004" y="0"/>
                </a:lnTo>
                <a:lnTo>
                  <a:pt x="0" y="0"/>
                </a:lnTo>
                <a:lnTo>
                  <a:pt x="0" y="424306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defTabSz="1812066"/>
            <a:endParaRPr sz="3567" kern="0"/>
          </a:p>
        </p:txBody>
      </p:sp>
      <p:sp>
        <p:nvSpPr>
          <p:cNvPr id="3" name="object 3"/>
          <p:cNvSpPr txBox="1"/>
          <p:nvPr/>
        </p:nvSpPr>
        <p:spPr>
          <a:xfrm>
            <a:off x="388997" y="43186"/>
            <a:ext cx="1974349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kern="0" dirty="0">
                <a:latin typeface="Arial"/>
                <a:cs typeface="Arial"/>
                <a:hlinkClick r:id="rId2" action="ppaction://hlinksldjump"/>
              </a:rPr>
              <a:t>Attribute-based</a:t>
            </a:r>
            <a:r>
              <a:rPr sz="1189" kern="0" spc="50" dirty="0">
                <a:latin typeface="Arial"/>
                <a:cs typeface="Arial"/>
                <a:hlinkClick r:id="rId2" action="ppaction://hlinksldjump"/>
              </a:rPr>
              <a:t> </a:t>
            </a:r>
            <a:r>
              <a:rPr sz="1189" kern="0" spc="-20" dirty="0">
                <a:latin typeface="Arial"/>
                <a:cs typeface="Arial"/>
                <a:hlinkClick r:id="rId2" action="ppaction://hlinksldjump"/>
              </a:rPr>
              <a:t>classification</a:t>
            </a:r>
            <a:endParaRPr sz="1189" kern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261828"/>
            <a:ext cx="9144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/>
            <a:r>
              <a:rPr spc="79" dirty="0">
                <a:solidFill>
                  <a:srgbClr val="FFC000"/>
                </a:solidFill>
              </a:rPr>
              <a:t>DAP: </a:t>
            </a:r>
            <a:r>
              <a:rPr spc="-59" dirty="0">
                <a:solidFill>
                  <a:srgbClr val="FFC000"/>
                </a:solidFill>
              </a:rPr>
              <a:t>Probabilistic</a:t>
            </a:r>
            <a:r>
              <a:rPr spc="317" dirty="0">
                <a:solidFill>
                  <a:srgbClr val="FFC000"/>
                </a:solidFill>
              </a:rPr>
              <a:t> </a:t>
            </a:r>
            <a:r>
              <a:rPr spc="-59" dirty="0">
                <a:solidFill>
                  <a:srgbClr val="FFC000"/>
                </a:solidFill>
              </a:rPr>
              <a:t>model</a:t>
            </a:r>
          </a:p>
        </p:txBody>
      </p:sp>
      <p:sp>
        <p:nvSpPr>
          <p:cNvPr id="12" name="object 12"/>
          <p:cNvSpPr/>
          <p:nvPr/>
        </p:nvSpPr>
        <p:spPr>
          <a:xfrm>
            <a:off x="1068405" y="1562782"/>
            <a:ext cx="0" cy="122058"/>
          </a:xfrm>
          <a:custGeom>
            <a:avLst/>
            <a:gdLst/>
            <a:ahLst/>
            <a:cxnLst/>
            <a:rect l="l" t="t" r="r" b="b"/>
            <a:pathLst>
              <a:path h="61594">
                <a:moveTo>
                  <a:pt x="0" y="0"/>
                </a:moveTo>
                <a:lnTo>
                  <a:pt x="0" y="61569"/>
                </a:lnTo>
              </a:path>
            </a:pathLst>
          </a:custGeom>
          <a:ln w="61569">
            <a:solidFill>
              <a:srgbClr val="F8C45F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 kern="0"/>
          </a:p>
        </p:txBody>
      </p:sp>
      <p:sp>
        <p:nvSpPr>
          <p:cNvPr id="13" name="object 13"/>
          <p:cNvSpPr txBox="1"/>
          <p:nvPr/>
        </p:nvSpPr>
        <p:spPr>
          <a:xfrm>
            <a:off x="1241528" y="1407956"/>
            <a:ext cx="3231439" cy="320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2081" kern="0" spc="-69" dirty="0">
                <a:latin typeface="Tahoma"/>
                <a:cs typeface="Tahoma"/>
              </a:rPr>
              <a:t>Define </a:t>
            </a:r>
            <a:r>
              <a:rPr sz="2081" kern="0" spc="-40" dirty="0">
                <a:latin typeface="Tahoma"/>
                <a:cs typeface="Tahoma"/>
              </a:rPr>
              <a:t>attribute</a:t>
            </a:r>
            <a:r>
              <a:rPr sz="2081" kern="0" spc="79" dirty="0">
                <a:latin typeface="Tahoma"/>
                <a:cs typeface="Tahoma"/>
              </a:rPr>
              <a:t> </a:t>
            </a:r>
            <a:r>
              <a:rPr sz="2081" kern="0" spc="-69" dirty="0">
                <a:latin typeface="Tahoma"/>
                <a:cs typeface="Tahoma"/>
              </a:rPr>
              <a:t>probability:</a:t>
            </a:r>
            <a:endParaRPr sz="2081" kern="0" dirty="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98671" y="2359369"/>
            <a:ext cx="220211" cy="243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585" i="1" kern="0" spc="10" dirty="0">
                <a:latin typeface="Trebuchet MS"/>
                <a:cs typeface="Trebuchet MS"/>
              </a:rPr>
              <a:t>m</a:t>
            </a:r>
            <a:endParaRPr sz="1585" kern="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84470" y="2204818"/>
            <a:ext cx="143452" cy="243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585" i="1" kern="0" spc="-30" dirty="0">
                <a:latin typeface="Trebuchet MS"/>
                <a:cs typeface="Trebuchet MS"/>
              </a:rPr>
              <a:t>z</a:t>
            </a:r>
            <a:endParaRPr sz="1585" kern="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81778" y="2386072"/>
            <a:ext cx="220211" cy="243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585" i="1" kern="0" spc="10" dirty="0">
                <a:latin typeface="Trebuchet MS"/>
                <a:cs typeface="Trebuchet MS"/>
              </a:rPr>
              <a:t>m</a:t>
            </a:r>
            <a:endParaRPr sz="1585" kern="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307424" y="2242694"/>
            <a:ext cx="1946663" cy="320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>
              <a:tabLst>
                <a:tab pos="677008" algn="l"/>
              </a:tabLst>
            </a:pPr>
            <a:r>
              <a:rPr sz="2081" i="1" kern="0" spc="-59" dirty="0">
                <a:latin typeface="Arial"/>
                <a:cs typeface="Arial"/>
              </a:rPr>
              <a:t>p</a:t>
            </a:r>
            <a:r>
              <a:rPr sz="2081" kern="0" spc="-59" dirty="0">
                <a:latin typeface="Tahoma"/>
                <a:cs typeface="Tahoma"/>
              </a:rPr>
              <a:t>(</a:t>
            </a:r>
            <a:r>
              <a:rPr sz="2081" i="1" kern="0" spc="-59" dirty="0">
                <a:latin typeface="Arial"/>
                <a:cs typeface="Arial"/>
              </a:rPr>
              <a:t>a	</a:t>
            </a:r>
            <a:r>
              <a:rPr sz="2081" kern="0" spc="89" dirty="0">
                <a:latin typeface="Tahoma"/>
                <a:cs typeface="Tahoma"/>
              </a:rPr>
              <a:t>= </a:t>
            </a:r>
            <a:r>
              <a:rPr sz="2081" i="1" kern="0" spc="-168" dirty="0">
                <a:latin typeface="Arial"/>
                <a:cs typeface="Arial"/>
              </a:rPr>
              <a:t>a   </a:t>
            </a:r>
            <a:r>
              <a:rPr sz="2081" i="1" kern="0" spc="-139" dirty="0">
                <a:latin typeface="Meiryo"/>
                <a:cs typeface="Meiryo"/>
              </a:rPr>
              <a:t>|</a:t>
            </a:r>
            <a:r>
              <a:rPr sz="2081" b="1" i="1" kern="0" spc="-139" dirty="0">
                <a:latin typeface="Calibri"/>
                <a:cs typeface="Calibri"/>
              </a:rPr>
              <a:t>x </a:t>
            </a:r>
            <a:r>
              <a:rPr sz="2081" kern="0" dirty="0">
                <a:latin typeface="Tahoma"/>
                <a:cs typeface="Tahoma"/>
              </a:rPr>
              <a:t>)</a:t>
            </a:r>
            <a:r>
              <a:rPr sz="2081" kern="0" spc="-277" dirty="0">
                <a:latin typeface="Tahoma"/>
                <a:cs typeface="Tahoma"/>
              </a:rPr>
              <a:t> </a:t>
            </a:r>
            <a:r>
              <a:rPr sz="2081" kern="0" spc="89" dirty="0">
                <a:latin typeface="Tahoma"/>
                <a:cs typeface="Tahoma"/>
              </a:rPr>
              <a:t>=</a:t>
            </a:r>
            <a:endParaRPr sz="2081" kern="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79081" y="2051299"/>
            <a:ext cx="1194173" cy="320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3121" kern="0" spc="1619" baseline="58201" dirty="0">
                <a:latin typeface="Arial"/>
                <a:cs typeface="Arial"/>
              </a:rPr>
              <a:t>.</a:t>
            </a:r>
            <a:r>
              <a:rPr sz="2081" i="1" kern="0" spc="-20" dirty="0">
                <a:latin typeface="Arial"/>
                <a:cs typeface="Arial"/>
              </a:rPr>
              <a:t>p</a:t>
            </a:r>
            <a:r>
              <a:rPr sz="2081" kern="0" dirty="0">
                <a:latin typeface="Tahoma"/>
                <a:cs typeface="Tahoma"/>
              </a:rPr>
              <a:t>(</a:t>
            </a:r>
            <a:r>
              <a:rPr sz="2081" i="1" kern="0" spc="-168" dirty="0">
                <a:latin typeface="Arial"/>
                <a:cs typeface="Arial"/>
              </a:rPr>
              <a:t>a</a:t>
            </a:r>
            <a:r>
              <a:rPr sz="2378" i="1" kern="0" spc="192" baseline="-10416" dirty="0">
                <a:latin typeface="Trebuchet MS"/>
                <a:cs typeface="Trebuchet MS"/>
              </a:rPr>
              <a:t>m</a:t>
            </a:r>
            <a:r>
              <a:rPr sz="2081" i="1" kern="0" spc="-347" dirty="0">
                <a:latin typeface="Meiryo"/>
                <a:cs typeface="Meiryo"/>
              </a:rPr>
              <a:t>|</a:t>
            </a:r>
            <a:r>
              <a:rPr sz="2081" b="1" i="1" kern="0" spc="69" dirty="0">
                <a:latin typeface="Calibri"/>
                <a:cs typeface="Calibri"/>
              </a:rPr>
              <a:t>x</a:t>
            </a:r>
            <a:r>
              <a:rPr sz="2081" b="1" i="1" kern="0" spc="-268" dirty="0">
                <a:latin typeface="Calibri"/>
                <a:cs typeface="Calibri"/>
              </a:rPr>
              <a:t> </a:t>
            </a:r>
            <a:r>
              <a:rPr sz="2081" kern="0" dirty="0">
                <a:latin typeface="Tahoma"/>
                <a:cs typeface="Tahoma"/>
              </a:rPr>
              <a:t>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6553724" y="2194676"/>
            <a:ext cx="220211" cy="243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585" i="1" kern="0" spc="10" dirty="0">
                <a:latin typeface="Trebuchet MS"/>
                <a:cs typeface="Trebuchet MS"/>
              </a:rPr>
              <a:t>m</a:t>
            </a:r>
            <a:endParaRPr sz="1585" kern="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70104" y="2051299"/>
            <a:ext cx="1123705" cy="320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2081" kern="0" spc="-50" dirty="0">
                <a:latin typeface="Georgia"/>
                <a:cs typeface="Georgia"/>
              </a:rPr>
              <a:t>if </a:t>
            </a:r>
            <a:r>
              <a:rPr sz="2081" i="1" kern="0" spc="-89" dirty="0">
                <a:latin typeface="Arial"/>
                <a:cs typeface="Arial"/>
              </a:rPr>
              <a:t>a</a:t>
            </a:r>
            <a:r>
              <a:rPr sz="2378" i="1" kern="0" spc="-133" baseline="27777" dirty="0">
                <a:latin typeface="Trebuchet MS"/>
                <a:cs typeface="Trebuchet MS"/>
              </a:rPr>
              <a:t>z   </a:t>
            </a:r>
            <a:r>
              <a:rPr sz="2081" kern="0" spc="89" dirty="0">
                <a:latin typeface="Tahoma"/>
                <a:cs typeface="Tahoma"/>
              </a:rPr>
              <a:t>=</a:t>
            </a:r>
            <a:r>
              <a:rPr sz="2081" kern="0" spc="178" dirty="0">
                <a:latin typeface="Tahoma"/>
                <a:cs typeface="Tahoma"/>
              </a:rPr>
              <a:t> </a:t>
            </a:r>
            <a:r>
              <a:rPr sz="2081" kern="0" spc="-109" dirty="0">
                <a:latin typeface="Tahoma"/>
                <a:cs typeface="Tahoma"/>
              </a:rPr>
              <a:t>1</a:t>
            </a:r>
            <a:endParaRPr sz="2081" kern="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00249" y="2460489"/>
            <a:ext cx="2850160" cy="320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>
              <a:tabLst>
                <a:tab pos="1693779" algn="l"/>
              </a:tabLst>
            </a:pPr>
            <a:r>
              <a:rPr sz="2081" kern="0" spc="-109" dirty="0">
                <a:latin typeface="Tahoma"/>
                <a:cs typeface="Tahoma"/>
              </a:rPr>
              <a:t>1 </a:t>
            </a:r>
            <a:r>
              <a:rPr sz="2081" i="1" kern="0" spc="-69" dirty="0">
                <a:latin typeface="Meiryo"/>
                <a:cs typeface="Meiryo"/>
              </a:rPr>
              <a:t>−</a:t>
            </a:r>
            <a:r>
              <a:rPr sz="2081" i="1" kern="0" spc="-287" dirty="0">
                <a:latin typeface="Meiryo"/>
                <a:cs typeface="Meiryo"/>
              </a:rPr>
              <a:t> </a:t>
            </a:r>
            <a:r>
              <a:rPr sz="2081" i="1" kern="0" spc="-59" dirty="0">
                <a:latin typeface="Arial"/>
                <a:cs typeface="Arial"/>
              </a:rPr>
              <a:t>p</a:t>
            </a:r>
            <a:r>
              <a:rPr sz="2081" kern="0" spc="-59" dirty="0">
                <a:latin typeface="Tahoma"/>
                <a:cs typeface="Tahoma"/>
              </a:rPr>
              <a:t>(</a:t>
            </a:r>
            <a:r>
              <a:rPr sz="2081" i="1" kern="0" spc="-59" dirty="0">
                <a:latin typeface="Arial"/>
                <a:cs typeface="Arial"/>
              </a:rPr>
              <a:t>a</a:t>
            </a:r>
            <a:r>
              <a:rPr sz="2378" i="1" kern="0" spc="-87" baseline="-10416" dirty="0">
                <a:latin typeface="Trebuchet MS"/>
                <a:cs typeface="Trebuchet MS"/>
              </a:rPr>
              <a:t>m</a:t>
            </a:r>
            <a:r>
              <a:rPr sz="2081" i="1" kern="0" spc="-59" dirty="0">
                <a:latin typeface="Meiryo"/>
                <a:cs typeface="Meiryo"/>
              </a:rPr>
              <a:t>|</a:t>
            </a:r>
            <a:r>
              <a:rPr sz="2081" b="1" i="1" kern="0" spc="-59" dirty="0">
                <a:latin typeface="Calibri"/>
                <a:cs typeface="Calibri"/>
              </a:rPr>
              <a:t>x</a:t>
            </a:r>
            <a:r>
              <a:rPr sz="2081" b="1" i="1" kern="0" spc="-268" dirty="0">
                <a:latin typeface="Calibri"/>
                <a:cs typeface="Calibri"/>
              </a:rPr>
              <a:t> </a:t>
            </a:r>
            <a:r>
              <a:rPr sz="2081" kern="0" dirty="0">
                <a:latin typeface="Tahoma"/>
                <a:cs typeface="Tahoma"/>
              </a:rPr>
              <a:t>)	</a:t>
            </a:r>
            <a:r>
              <a:rPr sz="2081" kern="0" spc="-59" dirty="0">
                <a:latin typeface="Georgia"/>
                <a:cs typeface="Georgia"/>
              </a:rPr>
              <a:t>otherwise</a:t>
            </a:r>
            <a:endParaRPr sz="2081" kern="0">
              <a:latin typeface="Georgia"/>
              <a:cs typeface="Georgi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68405" y="3239629"/>
            <a:ext cx="0" cy="122058"/>
          </a:xfrm>
          <a:custGeom>
            <a:avLst/>
            <a:gdLst/>
            <a:ahLst/>
            <a:cxnLst/>
            <a:rect l="l" t="t" r="r" b="b"/>
            <a:pathLst>
              <a:path h="61594">
                <a:moveTo>
                  <a:pt x="0" y="0"/>
                </a:moveTo>
                <a:lnTo>
                  <a:pt x="0" y="61569"/>
                </a:lnTo>
              </a:path>
            </a:pathLst>
          </a:custGeom>
          <a:ln w="61569">
            <a:solidFill>
              <a:srgbClr val="F8C45F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 kern="0"/>
          </a:p>
        </p:txBody>
      </p:sp>
      <p:sp>
        <p:nvSpPr>
          <p:cNvPr id="24" name="object 24"/>
          <p:cNvSpPr txBox="1"/>
          <p:nvPr/>
        </p:nvSpPr>
        <p:spPr>
          <a:xfrm>
            <a:off x="1241529" y="3101371"/>
            <a:ext cx="5767012" cy="3683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marR="10067" defTabSz="1812066">
              <a:lnSpc>
                <a:spcPct val="125299"/>
              </a:lnSpc>
            </a:pPr>
            <a:r>
              <a:rPr sz="2081" kern="0" spc="-59" dirty="0">
                <a:latin typeface="Tahoma"/>
                <a:cs typeface="Tahoma"/>
              </a:rPr>
              <a:t>Assign </a:t>
            </a:r>
            <a:r>
              <a:rPr sz="2081" kern="0" spc="-109" dirty="0">
                <a:latin typeface="Tahoma"/>
                <a:cs typeface="Tahoma"/>
              </a:rPr>
              <a:t>a </a:t>
            </a:r>
            <a:r>
              <a:rPr sz="2081" kern="0" spc="-99" dirty="0">
                <a:latin typeface="Tahoma"/>
                <a:cs typeface="Tahoma"/>
              </a:rPr>
              <a:t>given image </a:t>
            </a:r>
            <a:r>
              <a:rPr sz="2081" kern="0" spc="-30" dirty="0">
                <a:latin typeface="Tahoma"/>
                <a:cs typeface="Tahoma"/>
              </a:rPr>
              <a:t>to </a:t>
            </a:r>
            <a:r>
              <a:rPr sz="2081" kern="0" spc="-89" dirty="0">
                <a:latin typeface="Tahoma"/>
                <a:cs typeface="Tahoma"/>
              </a:rPr>
              <a:t>class </a:t>
            </a:r>
            <a:r>
              <a:rPr sz="2081" kern="0" spc="149" dirty="0">
                <a:latin typeface="Tahoma"/>
                <a:cs typeface="Tahoma"/>
              </a:rPr>
              <a:t> </a:t>
            </a:r>
            <a:r>
              <a:rPr sz="2081" i="1" kern="0" spc="-59" dirty="0">
                <a:latin typeface="Arial"/>
                <a:cs typeface="Arial"/>
              </a:rPr>
              <a:t>z</a:t>
            </a:r>
            <a:r>
              <a:rPr sz="2378" i="1" kern="0" spc="-87" baseline="27777" dirty="0">
                <a:latin typeface="Meiryo"/>
                <a:cs typeface="Meiryo"/>
              </a:rPr>
              <a:t>∗</a:t>
            </a:r>
            <a:endParaRPr sz="2378" kern="0" baseline="27777" dirty="0">
              <a:latin typeface="Meiryo"/>
              <a:cs typeface="Meiryo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261765" y="3751239"/>
            <a:ext cx="7036904" cy="2233732"/>
            <a:chOff x="1261765" y="3751239"/>
            <a:chExt cx="7036904" cy="223373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1765" y="3821930"/>
              <a:ext cx="7036904" cy="2163041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1268032" y="3751239"/>
              <a:ext cx="2039227" cy="4482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367594" y="4874872"/>
              <a:ext cx="1112719" cy="982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/>
            <a:srcRect l="58948" t="54613" r="25899" b="25345"/>
            <a:stretch/>
          </p:blipFill>
          <p:spPr>
            <a:xfrm>
              <a:off x="5394098" y="5215671"/>
              <a:ext cx="1066276" cy="433510"/>
            </a:xfrm>
            <a:prstGeom prst="rect">
              <a:avLst/>
            </a:prstGeom>
          </p:spPr>
        </p:pic>
      </p:grpSp>
      <p:sp>
        <p:nvSpPr>
          <p:cNvPr id="39" name="Rectangle 38"/>
          <p:cNvSpPr/>
          <p:nvPr/>
        </p:nvSpPr>
        <p:spPr>
          <a:xfrm>
            <a:off x="4279081" y="1937120"/>
            <a:ext cx="193886" cy="2006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029739" y="6488668"/>
            <a:ext cx="3114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Adapted from Thomas </a:t>
            </a:r>
            <a:r>
              <a:rPr lang="en-US" dirty="0" err="1"/>
              <a:t>Mensink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242353" y="6297101"/>
            <a:ext cx="251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example from HW8P</a:t>
            </a:r>
          </a:p>
        </p:txBody>
      </p:sp>
    </p:spTree>
    <p:extLst>
      <p:ext uri="{BB962C8B-B14F-4D97-AF65-F5344CB8AC3E}">
        <p14:creationId xmlns:p14="http://schemas.microsoft.com/office/powerpoint/2010/main" val="1931795871"/>
      </p:ext>
    </p:extLst>
  </p:cSld>
  <p:clrMapOvr>
    <a:masterClrMapping/>
  </p:clrMapOvr>
  <p:transition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" r="28789"/>
          <a:stretch>
            <a:fillRect/>
          </a:stretch>
        </p:blipFill>
        <p:spPr bwMode="auto">
          <a:xfrm>
            <a:off x="762000" y="1676400"/>
            <a:ext cx="3581400" cy="46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2514600"/>
            <a:ext cx="2667000" cy="3733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990600"/>
            <a:ext cx="8839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0182" name="TextBox 8"/>
          <p:cNvSpPr txBox="1">
            <a:spLocks noChangeArrowheads="1"/>
          </p:cNvSpPr>
          <p:nvPr/>
        </p:nvSpPr>
        <p:spPr bwMode="auto">
          <a:xfrm>
            <a:off x="4876800" y="1752600"/>
            <a:ext cx="2971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What do we want to know about this object? </a:t>
            </a:r>
          </a:p>
        </p:txBody>
      </p:sp>
      <p:sp>
        <p:nvSpPr>
          <p:cNvPr id="50183" name="TextBox 13"/>
          <p:cNvSpPr txBox="1">
            <a:spLocks noChangeArrowheads="1"/>
          </p:cNvSpPr>
          <p:nvPr/>
        </p:nvSpPr>
        <p:spPr bwMode="auto">
          <a:xfrm>
            <a:off x="5105400" y="3352800"/>
            <a:ext cx="3810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Object recognition expert: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“Dog”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32844" y="6488668"/>
            <a:ext cx="141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Derek </a:t>
            </a:r>
            <a:r>
              <a:rPr lang="en-US" dirty="0" err="1"/>
              <a:t>Hoiem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65328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Arial" pitchFamily="34" charset="0"/>
              </a:rPr>
              <a:t>Image Search: Status Quo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749421"/>
            <a:ext cx="7886700" cy="1763662"/>
          </a:xfrm>
        </p:spPr>
        <p:txBody>
          <a:bodyPr>
            <a:normAutofit/>
          </a:bodyPr>
          <a:lstStyle/>
          <a:p>
            <a:r>
              <a:rPr lang="en-US" dirty="0"/>
              <a:t>Traditional binary feedback imprecise; allows only coarse communication between user and system</a:t>
            </a:r>
          </a:p>
          <a:p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4101117" y="2688545"/>
            <a:ext cx="530260" cy="49149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112" y="102532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Arial" panose="020B0604020202020204" pitchFamily="34" charset="0"/>
              </a:rPr>
              <a:t>Keywords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84208" y="1025565"/>
            <a:ext cx="5201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Arial" panose="020B0604020202020204" pitchFamily="34" charset="0"/>
              </a:rPr>
              <a:t>+  binary relevance feedback</a:t>
            </a:r>
          </a:p>
        </p:txBody>
      </p:sp>
      <p:grpSp>
        <p:nvGrpSpPr>
          <p:cNvPr id="4" name="Group 36"/>
          <p:cNvGrpSpPr/>
          <p:nvPr/>
        </p:nvGrpSpPr>
        <p:grpSpPr>
          <a:xfrm>
            <a:off x="0" y="1555668"/>
            <a:ext cx="4031940" cy="2327690"/>
            <a:chOff x="0" y="1820074"/>
            <a:chExt cx="4031940" cy="232769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31726" t="30224" r="60175" b="53135"/>
            <a:stretch/>
          </p:blipFill>
          <p:spPr bwMode="auto">
            <a:xfrm>
              <a:off x="0" y="2561936"/>
              <a:ext cx="1185529" cy="1270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Cloud Callout 35"/>
            <p:cNvSpPr/>
            <p:nvPr/>
          </p:nvSpPr>
          <p:spPr>
            <a:xfrm>
              <a:off x="1475656" y="1820074"/>
              <a:ext cx="2556284" cy="2327690"/>
            </a:xfrm>
            <a:prstGeom prst="cloudCallout">
              <a:avLst>
                <a:gd name="adj1" fmla="val -62888"/>
                <a:gd name="adj2" fmla="val -19409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" name="Group 3"/>
          <p:cNvGrpSpPr/>
          <p:nvPr/>
        </p:nvGrpSpPr>
        <p:grpSpPr>
          <a:xfrm>
            <a:off x="7328" y="4031113"/>
            <a:ext cx="4060521" cy="570553"/>
            <a:chOff x="-47740" y="8033898"/>
            <a:chExt cx="4060521" cy="570553"/>
          </a:xfrm>
        </p:grpSpPr>
        <p:grpSp>
          <p:nvGrpSpPr>
            <p:cNvPr id="6" name="Group 22"/>
            <p:cNvGrpSpPr/>
            <p:nvPr/>
          </p:nvGrpSpPr>
          <p:grpSpPr>
            <a:xfrm>
              <a:off x="247920" y="8033898"/>
              <a:ext cx="3764861" cy="570553"/>
              <a:chOff x="1085479" y="4652245"/>
              <a:chExt cx="3764861" cy="570553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1085479" y="4669974"/>
                <a:ext cx="3296021" cy="544789"/>
                <a:chOff x="-1123950" y="732709"/>
                <a:chExt cx="6836139" cy="1129924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 rotWithShape="1">
                <a:blip r:embed="rId4" cstate="print"/>
                <a:srcRect l="15834" t="18769" r="46786" b="71345"/>
                <a:stretch/>
              </p:blipFill>
              <p:spPr>
                <a:xfrm>
                  <a:off x="-1123950" y="732709"/>
                  <a:ext cx="6836139" cy="1129924"/>
                </a:xfrm>
                <a:prstGeom prst="rect">
                  <a:avLst/>
                </a:prstGeom>
              </p:spPr>
            </p:pic>
            <p:sp>
              <p:nvSpPr>
                <p:cNvPr id="27" name="Rectangle 26"/>
                <p:cNvSpPr/>
                <p:nvPr/>
              </p:nvSpPr>
              <p:spPr>
                <a:xfrm>
                  <a:off x="-819150" y="1010591"/>
                  <a:ext cx="5943600" cy="5540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4" cstate="print"/>
              <a:srcRect l="51747" t="18416" r="6666" b="71231"/>
              <a:stretch/>
            </p:blipFill>
            <p:spPr>
              <a:xfrm>
                <a:off x="1183473" y="4652245"/>
                <a:ext cx="3666867" cy="570553"/>
              </a:xfrm>
              <a:prstGeom prst="rect">
                <a:avLst/>
              </a:prstGeom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-47740" y="8159912"/>
              <a:ext cx="31413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thin white male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651754" y="5904658"/>
            <a:ext cx="6838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[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Rui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et al. 1998, Zhou et al. 2003, Tong &amp; Chang 2001,  Cox et al. 2000,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Ferecatu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&amp;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Geman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2007, …]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0602" name="AutoShape 10" descr="data:image/jpeg;base64,/9j/4AAQSkZJRgABAQAAAQABAAD/2wBDAAkGBwgHBgkIBwgKCgkLDRYPDQwMDRsUFRAWIB0iIiAdHx8kKDQsJCYxJx8fLT0tMTU3Ojo6Iys/RD84QzQ5Ojf/2wBDAQoKCg0MDRoPDxo3JR8lNzc3Nzc3Nzc3Nzc3Nzc3Nzc3Nzc3Nzc3Nzc3Nzc3Nzc3Nzc3Nzc3Nzc3Nzc3Nzc3Nzf/wAARCAD7AMkDASIAAhEBAxEB/8QAGwAAAQUBAQAAAAAAAAAAAAAAAgABAwQFBgf/xAA8EAACAQIEBAUCBQIEBQUAAAABAgADEQQSITEFQVFxEyIyYZEGgRRCUqGxwdEVI/DxFiQzYuFDVHKSov/EABgBAAMBAQAAAAAAAAAAAAAAAAABAgME/8QAIREBAQACAwEAAgMBAAAAAAAAAAECEQMhMRIiQRMyUXH/2gAMAwEAAhEDEQA/AOkVVyjQbdIsq9B8R1HlHYRRA1h+kfEVh+kfEeKMByr+kfEVl/SPiPFAg5R+kfERVb+kfEeKANZeg+Iso/SPiMzBdSZBVx2Fom1XEUUI3DOBDYWLD9I+IrDoPiZ78a4em+KpEf8Aa4P8RqfG+G1L5MZRuNwXAi3A0bDoPiKw/SPiRUMTRxFPxKFRKiH8yEESWMFlXoPiLKv6R8RxFAGAXoPiPlHID4iigCsvQfEWUdB8RfaPAGyjoPiKy/pHxHigCsOg+IgotsPiOItoAso6D4hZR+kfEGH8wMC+kdo5iX0jtFAG12i2iigRoooxPKAM2kqcR4hh8BRNXEOFHIDdj7QeJcQo4Gg1Wty2APqPSebcZ4pVxtdq1dtfyqNkHQScstdHJtocZ+qsVWZ1oN4SnQW3H3nNVcXWxGj1XZfc6SE5qrHS/wDSPYAam4GmkkyLsB5AWgq9QmxFoQVntYWUdDaRvanqxUDoNbx9BscJ4jiOF1PFoVsqt6ktoftOqwP1ohpkYqn5hsV5zz41Myhum0TVyq67wLT0jD/WeHrVmVqBpryLPvOgp8SwlS1sRSuRewcTxBKlVntmtLVJnUZCbjl7R7pae4KwYXUgg9IU8n4H9Q47hlVQtTxKN7NSqE2H9p6XwriFLiWDWvS0ubMpOqsNxHKF2KNHjBxFFFAF2j6Ro8AUP7CBCgAr6R2iiHpHYRGANG3jmNAEZWxmJXD0mYsBYXvK/FuK0OH0rubudlG5nCcb4tWxhOdrKfTTXYf3kZZ66VJtFx7i74/EtZj4Y0Qe3X7zBrklginX+IYbMzu3KRJezVCN9pE/1RVGWmlh/vIrkkCHUpl6ijkNYRpWIMeyA2iXZt9gTKlQhmIGvvJcQxdrg6Wg5dTaVCHTB8D3kXOxhLcL3j5doeAlADD3MtIQ+h9Q1lZrhLrrY3h02s9+R0MAkN/GcEaf1nV/SP1BTwKeBiPKhN845d5yde/hhgDobx8MSlUL9xrvAPbcPiKeIpq9J1ZSLgqbgiTTy76Y48/DMUKNa7YWodjuhvuP7T06m4KhlIIOt5Uuy0kiiijI8X2ijwBocH2h3gES+kdhHjL6V7RGAKUeLY9OH4R6ztbKCZdM4n60xpPEcPhBqqDxGB2J5X9ucnK6hzusbiWIrYiqK2JurVBnCk+leX3MxcRULvoN9pcrO9UM7FmZzc3O8pqM1Rja4TfvymM9aa6RVTa9NOxj1rCmiDqJItNgpe2rsdfaRPd1Sx3JPxtKhaS0afluTpaR4lvyLvzkr1MqhE3CwPDNhe+u9+0RqbpmVrdo1Nbtr9pd8EeCD1MS0LKCNxqJWy0gFEAGx5XglLlenKXGS58o0tp/aRtTJQ236QlFinYhdOZtGp9pdah/y5IGu8alhyagsNLx7LQWVvD2v5T/ABINgrcxY/6+JsYShnY0zuCV+RpM2pTKHX8rZTFKdx/aR8rAEaNznf8A0bxY1MJTw1Z7lRlW+49p59UXK5I7GanBMScPWBB00PeHnadbesqbwpT4diFr0FIN/wColyabI8eDHjI8P7wBCgEY9I7CImMD5R2jEwBM1p5j9TYkYnj+KKHyqfDB7AA/xPRMdiFw+Fq1XNlRSTPJXrFsVWqMdSST3JvIzqsfUpfLRd2Gw0H7QaagJlvYFixP8/2g5sxVCdF3tzP+ryPEVDYixuekxabHXrq11W2UeUW/eKnQPhF20P5RIKQWmQ9Q3sNFj1K5rHzNZBqbc4x/1OKaBN73Nr9esVH/ADat19IvfSR4dMRjqop4dL8hYTTx9GngMIMJROeu/rI5CFulTHfaooFQWU6C/wDaDkemguL2/pL2CwhWn5hYtoJcbChjewsDJuS5x7nbBqeRyAbLuIy+ZxprvJ+I0vDYMPTt9pVotYea5ynQ+00ncY5S41NnVXCn0MBJl8irpqTrM9buQpOq3EsrWJCncrqRCwRrYKmBUzDYqCe40mXxGkRXqqNmBtNbBVUYplOhBlfitMfiUOmsietL3GcoDhT+tQYVG9J17wFOTKnS4k6qHF+n8GWyd59J4rxMNkvqpt9v9/5nSCeffSOJNLirYdtqihl/rPQEM0xvSL6KPGjyiPD0kZh3EQV83lHaAzdIObyjsJHUbynfrDZuZ+ueINTwtPCUjZnOd/ZRt8n+JwakMXcm92E6r60rKFLFcztoDysP95x9I56ZK9TpIqonZytLMt7sbky5gcHWxq+IW8MHmBvIUwzPSp3HsZ2HDsIlPB0kKjRdZlllpthjv1zR4JXZ8tIlve0tYf6WrOw/EVLJzCzrKSKtsoAkoEj7raceLKo4CnhqIp4fLS6nmZVGBw9FyzMXf21M32Rc3mUGAyLl8qgfaQ0+dMUGmoLHVwNF5KJBUrrlyK1mO56S7jOGVa12XQ9JkYjh2LQ2FNj7gxyJssQcTrUmARbWUTIHmY22GneaR4XiWPmQljyk9LhZp6ViF6knYTWWRjljcr2x6SMtS57yelRY4qqo2yzWXhrVRUqhctMem/MQ+H4IsK9ZhYs1l7CFyE42Th/Ew7gjUA3tLmNxKV2puvIfEt1cICjaWIBkFbh9qHjnQgA2i3+xcdMiuLYhB/26n95YQk3/APjIsb5HLjdRYDpFh2Pg0y25mk7jC9Oh+m6YbieGa9vKRfn7T0CnsNZ5z9PVCuIpOfyNr22/rPQaT6ay8E5LQMISFTJAZaRQ7QBD+0Azb+Ua8hIa58pAv9pJfQdhI2AO4kqcL9UN4mINI7LovUcz/r2mJg6K0wC/W/8Ar4mzx9C2KqkHctaY7ITcZuegEy2qRoYd/EqpZf8ALDchOnwrDIADecfgy9O6lswOoM6ThNXPhwzH2mWUu3Tx+NdNLSQMBuZmVcWab2ANpVfiTICWB9pLX606BGW+pHtDJX2nHtxusrWCnL7yxR46zEBlPePQ/km3VFgd43lYWsJlUOIrUsL2vsJZFblDxW4lenT5DeVmwVA1M7qCfeR4rFeGpYH7TJr8Sr5SFax5GETbG9VRHQpsp6SE0aarZdAJzH+I4sN62lqjjq7DzA295SPprVsONQux3kGLQHDugGmUyOli3uc1yDz6SVnDqbfeInKY4FkI6mArZaQHS8k4j5WYcgZnGqXqqt9Oc2x8c2XVdRwEEq52unOdzRqWAF557w3iKYdyhGhAGnWdZgMetclRow3HSXgit9HvJkaUKVSWUb3miVoG8kvK6tJc0XYZw9I7QH9Jhch2EEjSSpyv1LhwieKqnykA2++v7znXor61B01NtwJ2n1HTB4bUKi5FjbrrOKfE+YgaEaTPL1eI8EBWbOpBa1mA6zoeHUDSwwU8pi8DQVK1QWA7TqES1MC0xy9dHHOmfi8UtLUjXlM3E4pl1cKoPI6n4mpWwT1WLXsPaV6OCTC185BcnfPrHjr9qu545zEcVS9lP/5kmHxZ0LICvsLGaeI4JhqtY1FyKAbgHlGr8OV0WlQZQF585pZjpnj977WMBUFR1se06Ohhi1O4mFhcItIpa+YbzpMHV/y7AzG623xjH4snhIbzmsRiWDZEFyec6njIz1ADtMKtgVOIFYOVA5WlYyIz3vTDr42tRfz6a2l3B42s1Nmscq87TQxHD8NimDZhfncfvLdHDUqGHalSsS+rG282/GxjJnKrUMYTlzi1+Y2l9DmS46SnS4aqW8MkX6mX6NIotmN5lemvbmscmarVW+oMz6eHbxQF1tzmpxdTSxjAD1C4lam1kAHqOl5eNsjnynZU6AeqFd8i31M6rA/h8HQzLVLk7sSJlcPpL/6lt9QRe4m1R4XQUqyqVB6cjLx7TlNVs4eqHW4N5cpvM7DUVoplW51lpGsZpGa8rSbN7SqjSa594wzaWJWo9VQdaTBT8A/1kuYFc3WY/G8BiQTjuHVMlcJaoh9NQDqOs5/D/UmMw7Hx6Da66HT95nbpTpMdi6b0npgArYqTecK1EivVDA+ZjL+I4w2LYBEFPXnIa2KdkSmU8wOrAbzK27aYyLH09TZK1S4IOm86mmLrvOb4KCtVudxOjR7CZZeunj8TCn1jNhkbU6Qle4EJnABk7a3HapWwNM8941PCU6S5gB3k6jOb/wAxqrj0jaX9/wCFMVTwxmLHQdZe4euZWHUSo55S3gbrcSYuRT4mCaouNhGw9JHUgi8nx6szbaiVcLUykLrrL3pGWPYzgKNzcWPtJVwVIbXJkpsVHvzgZiNrx/SbiZqAEidbLLBcNa+0jqHSLexcdMHjWEFUo/MX1mJS8rqDynUY8A0iOc57IFqADXr3lYsM4v0cxCvtfTSdJgmL0kJJ9OswcF53pK9iGO06OigQac5rxxjyLC6CGveAIQmrNPTaT5pUU6ybMYAzrnpZTsRacPisNVw9V6KItRFNwr7jsZ3Q9I7TP4jw2ljbFrrUGzroZnYpwFalXqk5aK0VG7ZiZo4Wm1fAqyDNa65iLXtzHtNr/h2magavVqVlGyu3l+Ocq/U2KPCsPQaiisuezj2tIyx3F4ZSXtS4YGpYoUz2J95uq9jY85zuH4ph6lWkyqwJcDX3nQt5SbzGyydumWb6TBjcSVRm35SvTN5apA9JlW0p9uRJkFZrja0t1BoLylWGYH20jikNJgWuxmhhypS9xOY4pXxFIAUdG5RYDiOJNH/OQq38y9X0fWrp0mIKqCzNeZqkCtdfSTM3ieNxT4cLh1u5O/T3j8NNXIFqsSb6yk27roKeo9obJ1kVBrgayy21+cij9KddmAIUWN5Cz3FzLFQfEqsNe0cjO1DigfCOl5QoYCnVzXBvzl/EnLSGmpIAkmFps+pGUXses0kt8R9YydquB4dWo4hXchkHpM3k0AEBRYAAbQxOjHHUceV3UgO0IbQAYQlJGJLfvIQZJ8QNKPSO0Yx/yjsIxkKAw0mXxrhycRwj0al9dVI/KZqmRVDZSYB5ji8BX4ZWKVLEL5gQd524cVaaONmUEe9xeYP1LX/EZxlAVTa/MmafCH8XheFZt/Dt8af0mOfcbcXq9TFjLlM2A6Skt97ycNppMXRKnqtfnK53jM+UXYyM1AdBE03oFahTchnW5HOVsRQUrcCWWr0qY87a9BA/HYdvLUFpU2O6qpSsvOSUlCiwEKpjcMBlRcw6wBVpMfI2vQy02WLtDrLYa41mZQxADWloVNL3kUtjqnnKp30kjuWPKR23vHEVjfUdcoMNTU2JYsfsP/Mm+n8VUanUeq5eza31IHWZfF6yYriz0SfLSTJf33P8/tNH6foGkxcqcjXF5vj05c+66NWzWI2MkEr4emUWwN1Ow6SwNpsyEsMQBDEYEJJeRiH9oBN+UdoxjgeUdoxmagmRt0khkbRm5Lj+AKLVAXyuxZSP4+ZJ9PZv8Hpg6lXYDtedFXprUQqwBHvKFPDU8MrU6QAUkta3WZZzU204/QqxItfaGr3Ert5G30iz6XExdGxYl/IQZkVKmPDMaVO6bAzSUixLEkE85KGVqeg0inq5257wcfUN9F7mPUwWPKjzISek1cQbHy7yo2KqUzvpLljWfOu1VMHjfTmQe8f8DiFNzWsZZXFVKnMSekC3qjlkF+dK2HweKR/EarmBO01EbyANCUgLvpAJ82gk1jUwOkEnQmNc21EZ/SbdL9454ztcVh/ErcQfICzO5Itz1na8NoMlDw2vlB17wOFcKo4WmrlB4zAFiRseYE00UAaTpmLktGosLQgIwtDAlpOIQjCFaAOPaSQB0hawCcbDtBO8IekdhBMhQTpBbaEYJgED6StV9QMtVBKlYWYdpnyT8WnF/aK9encXEp3ynX4mivmuDylPFUiDmE55XVYYAHaOFIt0kC1LHSXaDq4F7QohkohzdhpF+Dw5PnST3sfeMWAG8J01x0h/AUOS2gnDBD5RJhU31jmqCLSuhdKr0zbfXlBNhqZO7AAyqWzNCMalTXWSAar3gINLQxqy68xHPSs6XBDEEQ1nY4TgQxe20ECGBAHEIRCOB8QIhDgiFf3gO0o2HaMY49I7RjIWGCY5jGARvqJSxH/UHaW69VKNJ6lVgtNAWZjsBMynifxipWFNkVxdA25XkT0vvaZ8n9WnFPyTL6oNUBtDrHFhFfXWc7tZtegyNmXaRJUZDcaGalRQ15Rq0RuIRNhDFaWN4D4g33+0hYFTYiCSBAJTiTaEuINt5VJXoZJTUttoIbHadqrNoN5LSS2salTy7ycDnKIrdYlI8RelxBc2iXQhuhhiV8aKwx7SNHU85KuonbO+3BZoaiEIIhiBHG8e0GFGDw9IELSAGPSOwjExwfKO0gxeJo4SiauJqrTQbsxkLSEzL4pxvBcNcJXctUIvkQXIHv0mDxf6vLZqXDFyjnWYa/Yf3nKYis9UmpUYu7nMzMdSY5C23PqD6hbiQFCgrU8Puwbdj7zqaeXKuS2Wwt2nmt9bzuuAYr8Vw2k17ugyN9v/ABMuadSt+C96aVtY527RQWnM64Et2kbjnpDbe8A7aQNWrU73lV1I01E0HGkq1VNzpBKulPzXMuU1AkQBGklTpGKlGpkgOtpENAJIovGkzLmI9omhiRtAqsJcqLGVzxNsHVyY+n4SE+WsDeme5/Ke/wAyzT9EkaklVGp1FDIwsVIvcS8OS4ss+OZJ6dVWAIYEHUHkZKpB1vOK4lSxv0/V8XA1WOEY/wDTbzBD0t0ljB/V1JiBiqDJ1ambj4nVjZe45bjcb2668e8z8FxPDY1b4aulTqo3H23l1XjJL+0O59pEDpJLxhWx3EsLw+iGxVZVNtEBux7Ced8e4tW4ni2diRTBsiX0Uf3latVqVq5es7O51LMbkyvU3kyGHXLeI6p2iPojqBGEV5sfTXEfwWL8OoSKVXQ+x5GZDDWNz+8nLHc0rHLV29ONiLiCL6ylwR2q8MotUYs2UamXjt9pxWad8u5sB3i0NuUJQLkRKBeLakb7a2kLL0tLLKLyEDUw0QMlzeIQrAsO0Kw6RwjDlDAtGUDpCG9o0n37wcpvJVAtBQeYiOeAVPQWlmn/ADIQBeWKY2gSHiGFXF4WpRqC4ZbTzPFUHwuIak+hU27z1a04T6lppnrNlFw2hmnHnZdMuTHc2wkNSmRUpkqRsQdpr4H6ix+HABq+Io5VBm/feYyEgjWOg0nU5a7fAfVmHqFVxlM0Sfzr5l/uJs/4zw//AN5Q/wDvPMwBeK5hQ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0606" name="Picture 14" descr="http://www.examiner.com/images/blog/EXID18689/images/Haddock_Jess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5683" y="1931402"/>
            <a:ext cx="1283457" cy="1602376"/>
          </a:xfrm>
          <a:prstGeom prst="rect">
            <a:avLst/>
          </a:prstGeom>
          <a:noFill/>
        </p:spPr>
      </p:pic>
      <p:grpSp>
        <p:nvGrpSpPr>
          <p:cNvPr id="8" name="Group 44"/>
          <p:cNvGrpSpPr/>
          <p:nvPr/>
        </p:nvGrpSpPr>
        <p:grpSpPr>
          <a:xfrm>
            <a:off x="4860541" y="1647924"/>
            <a:ext cx="4105329" cy="2734071"/>
            <a:chOff x="4860541" y="1647924"/>
            <a:chExt cx="4105329" cy="2734071"/>
          </a:xfrm>
        </p:grpSpPr>
        <p:sp>
          <p:nvSpPr>
            <p:cNvPr id="40" name="Rectangle 39"/>
            <p:cNvSpPr/>
            <p:nvPr/>
          </p:nvSpPr>
          <p:spPr>
            <a:xfrm>
              <a:off x="4860541" y="1647924"/>
              <a:ext cx="4105329" cy="27340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10608" name="Picture 16" descr="http://thecurvature.com/wp-content/uploads/2012/01/danny-acker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91957" y="1766553"/>
              <a:ext cx="838827" cy="1094123"/>
            </a:xfrm>
            <a:prstGeom prst="rect">
              <a:avLst/>
            </a:prstGeom>
            <a:noFill/>
          </p:spPr>
        </p:pic>
        <p:pic>
          <p:nvPicPr>
            <p:cNvPr id="110610" name="Picture 18" descr="http://www.angelinacounty.net/scripts/mugshot.php?jailid=173254&amp;view=FT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38857" y="1752662"/>
              <a:ext cx="841952" cy="1122603"/>
            </a:xfrm>
            <a:prstGeom prst="rect">
              <a:avLst/>
            </a:prstGeom>
            <a:noFill/>
          </p:spPr>
        </p:pic>
        <p:pic>
          <p:nvPicPr>
            <p:cNvPr id="110612" name="Picture 20" descr="http://s3.amazonaws.com/dk-production/images/4463/large/okeefe_mugshot.jpeg?134617714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946174" y="3087586"/>
              <a:ext cx="832160" cy="1110556"/>
            </a:xfrm>
            <a:prstGeom prst="rect">
              <a:avLst/>
            </a:prstGeom>
            <a:noFill/>
          </p:spPr>
        </p:pic>
        <p:pic>
          <p:nvPicPr>
            <p:cNvPr id="110614" name="Picture 22" descr="http://www.newsmanateearchive.com/Mug%20shot%20--%20Arthur%20Kinsman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916031" y="1757549"/>
              <a:ext cx="931080" cy="1128250"/>
            </a:xfrm>
            <a:prstGeom prst="rect">
              <a:avLst/>
            </a:prstGeom>
            <a:noFill/>
          </p:spPr>
        </p:pic>
        <p:pic>
          <p:nvPicPr>
            <p:cNvPr id="110618" name="Picture 26" descr="http://www.baynews9.com/content/dam/news/images/2013/06/kyle-jones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986357" y="3086002"/>
              <a:ext cx="841952" cy="1125409"/>
            </a:xfrm>
            <a:prstGeom prst="rect">
              <a:avLst/>
            </a:prstGeom>
            <a:noFill/>
          </p:spPr>
        </p:pic>
        <p:pic>
          <p:nvPicPr>
            <p:cNvPr id="110620" name="Picture 28" descr="http://www.wuft.org/news/files/2013/05/Mason-Scott-Beuning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88881" y="1755065"/>
              <a:ext cx="925079" cy="1154947"/>
            </a:xfrm>
            <a:prstGeom prst="rect">
              <a:avLst/>
            </a:prstGeom>
            <a:noFill/>
          </p:spPr>
        </p:pic>
        <p:pic>
          <p:nvPicPr>
            <p:cNvPr id="110622" name="Picture 30" descr="http://media-cache-ec0.pinimg.com/236x/29/61/98/296198356598fc92912564a98da6bc0a.jpg"/>
            <p:cNvPicPr>
              <a:picLocks noChangeAspect="1" noChangeArrowheads="1"/>
            </p:cNvPicPr>
            <p:nvPr/>
          </p:nvPicPr>
          <p:blipFill>
            <a:blip r:embed="rId12" cstate="print"/>
            <a:srcRect l="5071"/>
            <a:stretch>
              <a:fillRect/>
            </a:stretch>
          </p:blipFill>
          <p:spPr bwMode="auto">
            <a:xfrm>
              <a:off x="7920844" y="3087532"/>
              <a:ext cx="866893" cy="1141507"/>
            </a:xfrm>
            <a:prstGeom prst="rect">
              <a:avLst/>
            </a:prstGeom>
            <a:noFill/>
          </p:spPr>
        </p:pic>
        <p:pic>
          <p:nvPicPr>
            <p:cNvPr id="110624" name="Picture 32" descr="http://shechive.files.wordpress.com/2013/12/mug-shots-3.jpg?w=500&amp;h=62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965082" y="3075710"/>
              <a:ext cx="913578" cy="1140589"/>
            </a:xfrm>
            <a:prstGeom prst="rect">
              <a:avLst/>
            </a:prstGeom>
            <a:noFill/>
          </p:spPr>
        </p:pic>
      </p:grpSp>
      <p:grpSp>
        <p:nvGrpSpPr>
          <p:cNvPr id="12" name="Group 37"/>
          <p:cNvGrpSpPr/>
          <p:nvPr/>
        </p:nvGrpSpPr>
        <p:grpSpPr>
          <a:xfrm>
            <a:off x="6840643" y="2010593"/>
            <a:ext cx="1044116" cy="1059086"/>
            <a:chOff x="4998398" y="2096852"/>
            <a:chExt cx="1044116" cy="1059086"/>
          </a:xfrm>
        </p:grpSpPr>
        <p:pic>
          <p:nvPicPr>
            <p:cNvPr id="14" name="Picture 13" descr="1206574733930851359Ryan_Taylor_Green_Tick.svg.med.pn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14252" y="2096852"/>
              <a:ext cx="545709" cy="6282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4998398" y="2848161"/>
              <a:ext cx="1044116" cy="307777"/>
            </a:xfrm>
            <a:prstGeom prst="rect">
              <a:avLst/>
            </a:prstGeom>
            <a:solidFill>
              <a:srgbClr val="0080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urier New" panose="02070309020205020404" pitchFamily="49" charset="0"/>
                  <a:cs typeface="Courier New" panose="02070309020205020404" pitchFamily="49" charset="0"/>
                </a:rPr>
                <a:t>relevant</a:t>
              </a:r>
            </a:p>
          </p:txBody>
        </p:sp>
      </p:grpSp>
      <p:grpSp>
        <p:nvGrpSpPr>
          <p:cNvPr id="13" name="Group 38"/>
          <p:cNvGrpSpPr/>
          <p:nvPr/>
        </p:nvGrpSpPr>
        <p:grpSpPr>
          <a:xfrm>
            <a:off x="4766517" y="2053232"/>
            <a:ext cx="1314636" cy="989315"/>
            <a:chOff x="7807356" y="2194972"/>
            <a:chExt cx="1314636" cy="989315"/>
          </a:xfrm>
        </p:grpSpPr>
        <p:pic>
          <p:nvPicPr>
            <p:cNvPr id="11" name="Picture 10" descr="500px-RedX.svg.pn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108581" y="2194972"/>
              <a:ext cx="686250" cy="68625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7807356" y="2876510"/>
              <a:ext cx="1314636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urier New" panose="02070309020205020404" pitchFamily="49" charset="0"/>
                  <a:cs typeface="Courier New" panose="02070309020205020404" pitchFamily="49" charset="0"/>
                </a:rPr>
                <a:t>irrelevant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928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0"/>
          <p:cNvGrpSpPr/>
          <p:nvPr/>
        </p:nvGrpSpPr>
        <p:grpSpPr>
          <a:xfrm>
            <a:off x="4860541" y="1647924"/>
            <a:ext cx="4105329" cy="2734071"/>
            <a:chOff x="4860541" y="1647924"/>
            <a:chExt cx="4105329" cy="2734071"/>
          </a:xfrm>
        </p:grpSpPr>
        <p:sp>
          <p:nvSpPr>
            <p:cNvPr id="32" name="Rectangle 31"/>
            <p:cNvSpPr/>
            <p:nvPr/>
          </p:nvSpPr>
          <p:spPr>
            <a:xfrm>
              <a:off x="4860541" y="1647924"/>
              <a:ext cx="4105329" cy="27340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33" name="Picture 16" descr="http://thecurvature.com/wp-content/uploads/2012/01/danny-acke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91957" y="1766553"/>
              <a:ext cx="838827" cy="1094123"/>
            </a:xfrm>
            <a:prstGeom prst="rect">
              <a:avLst/>
            </a:prstGeom>
            <a:noFill/>
          </p:spPr>
        </p:pic>
        <p:pic>
          <p:nvPicPr>
            <p:cNvPr id="34" name="Picture 18" descr="http://www.angelinacounty.net/scripts/mugshot.php?jailid=173254&amp;view=F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38857" y="1752662"/>
              <a:ext cx="841952" cy="1122603"/>
            </a:xfrm>
            <a:prstGeom prst="rect">
              <a:avLst/>
            </a:prstGeom>
            <a:noFill/>
          </p:spPr>
        </p:pic>
        <p:pic>
          <p:nvPicPr>
            <p:cNvPr id="38" name="Picture 20" descr="http://s3.amazonaws.com/dk-production/images/4463/large/okeefe_mugshot.jpeg?134617714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46174" y="3087586"/>
              <a:ext cx="832160" cy="1110556"/>
            </a:xfrm>
            <a:prstGeom prst="rect">
              <a:avLst/>
            </a:prstGeom>
            <a:noFill/>
          </p:spPr>
        </p:pic>
        <p:pic>
          <p:nvPicPr>
            <p:cNvPr id="39" name="Picture 22" descr="http://www.newsmanateearchive.com/Mug%20shot%20--%20Arthur%20Kinsman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16031" y="1757549"/>
              <a:ext cx="931080" cy="1128250"/>
            </a:xfrm>
            <a:prstGeom prst="rect">
              <a:avLst/>
            </a:prstGeom>
            <a:noFill/>
          </p:spPr>
        </p:pic>
        <p:pic>
          <p:nvPicPr>
            <p:cNvPr id="40" name="Picture 26" descr="http://www.baynews9.com/content/dam/news/images/2013/06/kyle-jones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86357" y="3086002"/>
              <a:ext cx="841952" cy="1125409"/>
            </a:xfrm>
            <a:prstGeom prst="rect">
              <a:avLst/>
            </a:prstGeom>
            <a:noFill/>
          </p:spPr>
        </p:pic>
        <p:pic>
          <p:nvPicPr>
            <p:cNvPr id="41" name="Picture 28" descr="http://www.wuft.org/news/files/2013/05/Mason-Scott-Beuning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88881" y="1755065"/>
              <a:ext cx="925079" cy="1154947"/>
            </a:xfrm>
            <a:prstGeom prst="rect">
              <a:avLst/>
            </a:prstGeom>
            <a:noFill/>
          </p:spPr>
        </p:pic>
        <p:pic>
          <p:nvPicPr>
            <p:cNvPr id="42" name="Picture 30" descr="http://media-cache-ec0.pinimg.com/236x/29/61/98/296198356598fc92912564a98da6bc0a.jpg"/>
            <p:cNvPicPr>
              <a:picLocks noChangeAspect="1" noChangeArrowheads="1"/>
            </p:cNvPicPr>
            <p:nvPr/>
          </p:nvPicPr>
          <p:blipFill>
            <a:blip r:embed="rId9" cstate="print"/>
            <a:srcRect l="5071"/>
            <a:stretch>
              <a:fillRect/>
            </a:stretch>
          </p:blipFill>
          <p:spPr bwMode="auto">
            <a:xfrm>
              <a:off x="7920844" y="3087532"/>
              <a:ext cx="866893" cy="1141507"/>
            </a:xfrm>
            <a:prstGeom prst="rect">
              <a:avLst/>
            </a:prstGeom>
            <a:noFill/>
          </p:spPr>
        </p:pic>
        <p:pic>
          <p:nvPicPr>
            <p:cNvPr id="43" name="Picture 32" descr="http://shechive.files.wordpress.com/2013/12/mug-shots-3.jpg?w=500&amp;h=62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965082" y="3075710"/>
              <a:ext cx="913578" cy="114058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Arial" pitchFamily="34" charset="0"/>
              </a:rPr>
              <a:t>Image Search: Using Attributes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4745736"/>
            <a:ext cx="7886700" cy="143670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Allow user to “whittle away” irrelevant images via comparative feedback on properties of results</a:t>
            </a:r>
          </a:p>
          <a:p>
            <a:endParaRPr lang="en-US" dirty="0"/>
          </a:p>
        </p:txBody>
      </p:sp>
      <p:grpSp>
        <p:nvGrpSpPr>
          <p:cNvPr id="7" name="Group 11"/>
          <p:cNvGrpSpPr/>
          <p:nvPr/>
        </p:nvGrpSpPr>
        <p:grpSpPr>
          <a:xfrm>
            <a:off x="1536838" y="1572662"/>
            <a:ext cx="8285478" cy="3490330"/>
            <a:chOff x="1287463" y="1619648"/>
            <a:chExt cx="8285478" cy="3490330"/>
          </a:xfrm>
        </p:grpSpPr>
        <p:sp>
          <p:nvSpPr>
            <p:cNvPr id="3" name="TextBox 2"/>
            <p:cNvSpPr txBox="1"/>
            <p:nvPr/>
          </p:nvSpPr>
          <p:spPr>
            <a:xfrm>
              <a:off x="1287463" y="4402092"/>
              <a:ext cx="8285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 Light" pitchFamily="34" charset="0"/>
                  <a:cs typeface="Courier New" panose="02070309020205020404" pitchFamily="49" charset="0"/>
                </a:rPr>
                <a:t>“Like this… but </a:t>
              </a:r>
              <a:r>
                <a:rPr kumimoji="0" lang="en-US" sz="4000" b="1" i="1" u="sng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 Light" pitchFamily="34" charset="0"/>
                  <a:cs typeface="Courier New" panose="02070309020205020404" pitchFamily="49" charset="0"/>
                </a:rPr>
                <a:t>with curlier hair</a:t>
              </a:r>
              <a:r>
                <a:rPr kumimoji="0" lang="en-US" sz="4000" b="1" i="1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 Light" pitchFamily="34" charset="0"/>
                  <a:cs typeface="Courier New" panose="02070309020205020404" pitchFamily="49" charset="0"/>
                </a:rPr>
                <a:t>”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30637" y="1619648"/>
              <a:ext cx="1557247" cy="1507738"/>
            </a:xfrm>
            <a:prstGeom prst="ellipse">
              <a:avLst/>
            </a:prstGeom>
            <a:noFill/>
            <a:ln w="1270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7109260" y="3127386"/>
              <a:ext cx="0" cy="1251262"/>
            </a:xfrm>
            <a:prstGeom prst="straightConnector1">
              <a:avLst/>
            </a:prstGeom>
            <a:ln w="12700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0" y="6488668"/>
            <a:ext cx="428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Kovashka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Parikh, and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CVPR 2012</a:t>
            </a:r>
          </a:p>
        </p:txBody>
      </p:sp>
      <p:sp>
        <p:nvSpPr>
          <p:cNvPr id="44" name="Right Arrow 43"/>
          <p:cNvSpPr/>
          <p:nvPr/>
        </p:nvSpPr>
        <p:spPr>
          <a:xfrm>
            <a:off x="4101117" y="2688545"/>
            <a:ext cx="530260" cy="49149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9" name="Group 44"/>
          <p:cNvGrpSpPr/>
          <p:nvPr/>
        </p:nvGrpSpPr>
        <p:grpSpPr>
          <a:xfrm>
            <a:off x="0" y="1555668"/>
            <a:ext cx="4031940" cy="2327690"/>
            <a:chOff x="0" y="1820074"/>
            <a:chExt cx="4031940" cy="2327690"/>
          </a:xfrm>
        </p:grpSpPr>
        <p:pic>
          <p:nvPicPr>
            <p:cNvPr id="46" name="Picture 2"/>
            <p:cNvPicPr>
              <a:picLocks noChangeAspect="1" noChangeArrowheads="1"/>
            </p:cNvPicPr>
            <p:nvPr/>
          </p:nvPicPr>
          <p:blipFill rotWithShape="1">
            <a:blip r:embed="rId11" cstate="print"/>
            <a:srcRect l="31726" t="30224" r="60175" b="53135"/>
            <a:stretch/>
          </p:blipFill>
          <p:spPr bwMode="auto">
            <a:xfrm>
              <a:off x="0" y="2561936"/>
              <a:ext cx="1185529" cy="1270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Cloud Callout 46"/>
            <p:cNvSpPr/>
            <p:nvPr/>
          </p:nvSpPr>
          <p:spPr>
            <a:xfrm>
              <a:off x="1475656" y="1820074"/>
              <a:ext cx="2556284" cy="2327690"/>
            </a:xfrm>
            <a:prstGeom prst="cloudCallout">
              <a:avLst>
                <a:gd name="adj1" fmla="val -62888"/>
                <a:gd name="adj2" fmla="val -19409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8" name="Picture 14" descr="http://www.examiner.com/images/blog/EXID18689/images/Haddock_Jessie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25683" y="1931402"/>
            <a:ext cx="1283457" cy="1602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698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2" descr="http://vision.cs.utexas.edu/adriana/shoes/img_womens_high_heels_1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506" y="2075068"/>
            <a:ext cx="889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55" descr="http://vision.cs.utexas.edu/adriana/scenes/insidecity_art1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856" y="5317503"/>
            <a:ext cx="886968" cy="88696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18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9" t="60006" r="63305" b="30464"/>
          <a:stretch/>
        </p:blipFill>
        <p:spPr bwMode="auto">
          <a:xfrm flipH="1">
            <a:off x="5532580" y="3725894"/>
            <a:ext cx="812801" cy="72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0" y="210826"/>
            <a:ext cx="9144000" cy="656151"/>
          </a:xfrm>
        </p:spPr>
        <p:txBody>
          <a:bodyPr>
            <a:normAutofit/>
          </a:bodyPr>
          <a:lstStyle/>
          <a:p>
            <a:r>
              <a:rPr lang="en-US" dirty="0">
                <a:cs typeface="Arial" pitchFamily="34" charset="0"/>
              </a:rPr>
              <a:t>Binary Attributes</a:t>
            </a:r>
          </a:p>
        </p:txBody>
      </p:sp>
      <p:pic>
        <p:nvPicPr>
          <p:cNvPr id="3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2104" y="5305709"/>
            <a:ext cx="890138" cy="890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748422" y="2174778"/>
            <a:ext cx="2318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bright / not bright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75275" y="3882690"/>
            <a:ext cx="2658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smiling / not smiling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70637" y="5550723"/>
            <a:ext cx="2574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natural / not natural</a:t>
            </a:r>
          </a:p>
        </p:txBody>
      </p:sp>
    </p:spTree>
    <p:extLst>
      <p:ext uri="{BB962C8B-B14F-4D97-AF65-F5344CB8AC3E}">
        <p14:creationId xmlns:p14="http://schemas.microsoft.com/office/powerpoint/2010/main" val="12834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2" grpId="0"/>
      <p:bldP spid="4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24" y="980736"/>
            <a:ext cx="8856476" cy="782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cs typeface="Arial" pitchFamily="34" charset="0"/>
              </a:rPr>
              <a:t>We need ability to </a:t>
            </a:r>
            <a:r>
              <a:rPr lang="en-US" dirty="0">
                <a:solidFill>
                  <a:srgbClr val="0000FF"/>
                </a:solidFill>
                <a:cs typeface="Arial" pitchFamily="34" charset="0"/>
              </a:rPr>
              <a:t>compare</a:t>
            </a:r>
            <a:r>
              <a:rPr lang="en-US" dirty="0">
                <a:cs typeface="Arial" pitchFamily="34" charset="0"/>
              </a:rPr>
              <a:t> images by attribute “strength”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5314" y="2067811"/>
            <a:ext cx="9006804" cy="896257"/>
            <a:chOff x="65313" y="1541389"/>
            <a:chExt cx="9006804" cy="896257"/>
          </a:xfrm>
        </p:grpSpPr>
        <p:pic>
          <p:nvPicPr>
            <p:cNvPr id="5" name="Picture 2" descr="http://vision.cs.utexas.edu/adriana/shoes/img_womens_athletic_shoes_50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3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://vision.cs.utexas.edu/adriana/shoes/img_womens_stiletto_17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827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://vision.cs.utexas.edu/adriana/shoes/img_womens_high_heels_104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222" y="1541389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http://vision.cs.utexas.edu/adriana/shoes/img_womens_flats_100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341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http://vision.cs.utexas.edu/adriana/shoes/img_womens_high_heels_146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3117" y="1541389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http://vision.cs.utexas.edu/adriana/shoes/img_womens_rain_boots_75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736" y="1541389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4" descr="http://vision.cs.utexas.edu/adriana/shoes/img_womens_boots_184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432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6" descr="http://vision.cs.utexas.edu/adriana/shoes/img_womens_stiletto_169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7327" y="1548646"/>
              <a:ext cx="886968" cy="8869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0" descr="http://vision.cs.utexas.edu/adriana/shoes/img_womens_high_heels_871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5400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2" descr="http://vision.cs.utexas.edu/adriana/shoes/img_womens_high_heels_1045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9505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30401" y="1628875"/>
            <a:ext cx="9041793" cy="400110"/>
            <a:chOff x="30324" y="947206"/>
            <a:chExt cx="9041793" cy="400110"/>
          </a:xfrm>
        </p:grpSpPr>
        <p:sp>
          <p:nvSpPr>
            <p:cNvPr id="50" name="TextBox 6"/>
            <p:cNvSpPr txBox="1">
              <a:spLocks noChangeArrowheads="1"/>
            </p:cNvSpPr>
            <p:nvPr/>
          </p:nvSpPr>
          <p:spPr bwMode="auto">
            <a:xfrm>
              <a:off x="30324" y="947206"/>
              <a:ext cx="98135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bright </a:t>
              </a:r>
            </a:p>
          </p:txBody>
        </p:sp>
        <p:cxnSp>
          <p:nvCxnSpPr>
            <p:cNvPr id="21" name="Straight Arrow Connector 20"/>
            <p:cNvCxnSpPr>
              <a:stCxn id="50" idx="3"/>
            </p:cNvCxnSpPr>
            <p:nvPr/>
          </p:nvCxnSpPr>
          <p:spPr>
            <a:xfrm>
              <a:off x="1011683" y="1147261"/>
              <a:ext cx="8060434" cy="1364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68169" y="5308360"/>
            <a:ext cx="8991058" cy="896378"/>
            <a:chOff x="68168" y="4666065"/>
            <a:chExt cx="8991058" cy="896378"/>
          </a:xfrm>
        </p:grpSpPr>
        <p:pic>
          <p:nvPicPr>
            <p:cNvPr id="30" name="Picture 157" descr="http://vision.cs.utexas.edu/adriana/scenes/coast_n672021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258" y="4667162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49" descr="http://vision.cs.utexas.edu/adriana/scenes/street_street61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4128" y="4667162"/>
              <a:ext cx="886968" cy="8869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9545" y="4672485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51" descr="http://vision.cs.utexas.edu/adriana/scenes/opencountry_nat873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043" y="4672485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859" y="4672528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55" descr="http://vision.cs.utexas.edu/adriana/scenes/insidecity_art1026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5855" y="4675208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http://vision.cs.utexas.edu/adriana/scenes/tallbuilding_a212044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68" y="4675475"/>
              <a:ext cx="886968" cy="88696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http://vision.cs.utexas.edu/adriana/scenes/tallbuilding_art1729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357" y="4675465"/>
              <a:ext cx="886968" cy="88696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http://vision.cs.utexas.edu/adriana/scenes/opencountry_land573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047" y="4672485"/>
              <a:ext cx="886968" cy="88696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http://vision.cs.utexas.edu/adriana/scenes/mountain_n213080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4541" y="4666065"/>
              <a:ext cx="886968" cy="88696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>
            <a:off x="19025" y="3311765"/>
            <a:ext cx="9041793" cy="400110"/>
            <a:chOff x="30324" y="947206"/>
            <a:chExt cx="9041793" cy="400110"/>
          </a:xfrm>
        </p:grpSpPr>
        <p:sp>
          <p:nvSpPr>
            <p:cNvPr id="60" name="TextBox 6"/>
            <p:cNvSpPr txBox="1">
              <a:spLocks noChangeArrowheads="1"/>
            </p:cNvSpPr>
            <p:nvPr/>
          </p:nvSpPr>
          <p:spPr bwMode="auto">
            <a:xfrm>
              <a:off x="30324" y="947206"/>
              <a:ext cx="108074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smiling</a:t>
              </a:r>
            </a:p>
          </p:txBody>
        </p:sp>
        <p:cxnSp>
          <p:nvCxnSpPr>
            <p:cNvPr id="61" name="Straight Arrow Connector 60"/>
            <p:cNvCxnSpPr>
              <a:stCxn id="60" idx="3"/>
            </p:cNvCxnSpPr>
            <p:nvPr/>
          </p:nvCxnSpPr>
          <p:spPr>
            <a:xfrm>
              <a:off x="1111069" y="1147261"/>
              <a:ext cx="7961048" cy="1364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7649" y="4812161"/>
            <a:ext cx="9041793" cy="400110"/>
            <a:chOff x="30324" y="947206"/>
            <a:chExt cx="9041793" cy="400110"/>
          </a:xfrm>
        </p:grpSpPr>
        <p:sp>
          <p:nvSpPr>
            <p:cNvPr id="65" name="TextBox 6"/>
            <p:cNvSpPr txBox="1">
              <a:spLocks noChangeArrowheads="1"/>
            </p:cNvSpPr>
            <p:nvPr/>
          </p:nvSpPr>
          <p:spPr bwMode="auto">
            <a:xfrm>
              <a:off x="30324" y="947206"/>
              <a:ext cx="11095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natural </a:t>
              </a:r>
            </a:p>
          </p:txBody>
        </p:sp>
        <p:cxnSp>
          <p:nvCxnSpPr>
            <p:cNvPr id="66" name="Straight Arrow Connector 65"/>
            <p:cNvCxnSpPr>
              <a:stCxn id="65" idx="3"/>
            </p:cNvCxnSpPr>
            <p:nvPr/>
          </p:nvCxnSpPr>
          <p:spPr>
            <a:xfrm>
              <a:off x="1139923" y="1147261"/>
              <a:ext cx="7932194" cy="1364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11810" name="Picture 2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t="60006" r="15002" b="30464"/>
          <a:stretch/>
        </p:blipFill>
        <p:spPr bwMode="auto">
          <a:xfrm flipH="1">
            <a:off x="46164" y="3725894"/>
            <a:ext cx="9019041" cy="72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5330641" y="3556056"/>
            <a:ext cx="1188132" cy="1065983"/>
          </a:xfrm>
          <a:prstGeom prst="rect">
            <a:avLst/>
          </a:prstGeom>
          <a:noFill/>
          <a:ln w="1524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4" tIns="45543" rIns="91084" bIns="4554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689742" y="1988546"/>
            <a:ext cx="1035039" cy="1065983"/>
          </a:xfrm>
          <a:prstGeom prst="rect">
            <a:avLst/>
          </a:prstGeom>
          <a:noFill/>
          <a:ln w="1524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4" tIns="45543" rIns="91084" bIns="4554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0" y="210826"/>
            <a:ext cx="9144000" cy="656151"/>
          </a:xfrm>
        </p:spPr>
        <p:txBody>
          <a:bodyPr>
            <a:normAutofit/>
          </a:bodyPr>
          <a:lstStyle/>
          <a:p>
            <a:r>
              <a:rPr lang="en-US" dirty="0">
                <a:cs typeface="Arial" pitchFamily="34" charset="0"/>
              </a:rPr>
              <a:t>Relative Attributes</a:t>
            </a:r>
          </a:p>
        </p:txBody>
      </p:sp>
      <p:pic>
        <p:nvPicPr>
          <p:cNvPr id="39" name="Picture 7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772104" y="5305709"/>
            <a:ext cx="890138" cy="890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9"/>
          <p:cNvSpPr/>
          <p:nvPr/>
        </p:nvSpPr>
        <p:spPr>
          <a:xfrm>
            <a:off x="2689742" y="5228077"/>
            <a:ext cx="1068680" cy="1065983"/>
          </a:xfrm>
          <a:prstGeom prst="rect">
            <a:avLst/>
          </a:prstGeom>
          <a:noFill/>
          <a:ln w="1524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4" tIns="45543" rIns="91084" bIns="4554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9034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Relative Attributes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At test time, predict attribute strength of each database image</a:t>
            </a:r>
          </a:p>
          <a:p>
            <a:pPr lvl="1"/>
            <a:r>
              <a:rPr lang="en-US" dirty="0"/>
              <a:t>Input: Image features </a:t>
            </a:r>
            <a:r>
              <a:rPr lang="en-US" b="1" i="1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lvl="1"/>
            <a:r>
              <a:rPr lang="en-US" dirty="0"/>
              <a:t>Output: Real-valued attribute strength </a:t>
            </a:r>
            <a:r>
              <a:rPr lang="en-US" b="1" i="1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a</a:t>
            </a:r>
            <a:r>
              <a:rPr lang="en-US" b="1" i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m </a:t>
            </a:r>
            <a:r>
              <a:rPr lang="en-US" b="1" i="1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(x)</a:t>
            </a:r>
          </a:p>
          <a:p>
            <a:pPr lvl="1"/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/>
              <a:t>At training time, learn a mapping between image features and attribute strength</a:t>
            </a:r>
          </a:p>
          <a:p>
            <a:pPr lvl="1"/>
            <a:r>
              <a:rPr lang="en-US" dirty="0"/>
              <a:t>Input: Pairs of ordered images with features</a:t>
            </a:r>
          </a:p>
          <a:p>
            <a:pPr lvl="1"/>
            <a:r>
              <a:rPr lang="en-US" dirty="0"/>
              <a:t>Output: Ranking functions </a:t>
            </a:r>
            <a:r>
              <a:rPr lang="en-US" b="1" i="1" dirty="0">
                <a:latin typeface="Cambria Math" pitchFamily="18" charset="0"/>
                <a:ea typeface="Cambria Math" pitchFamily="18" charset="0"/>
              </a:rPr>
              <a:t>a</a:t>
            </a:r>
            <a:r>
              <a:rPr lang="en-US" b="1" i="1" baseline="-25000" dirty="0">
                <a:latin typeface="Cambria Math" pitchFamily="18" charset="0"/>
                <a:ea typeface="Cambria Math" pitchFamily="18" charset="0"/>
              </a:rPr>
              <a:t>1</a:t>
            </a:r>
            <a:r>
              <a:rPr lang="en-US" b="1" i="1" dirty="0">
                <a:latin typeface="Cambria Math" pitchFamily="18" charset="0"/>
                <a:ea typeface="Cambria Math" pitchFamily="18" charset="0"/>
              </a:rPr>
              <a:t>, … , </a:t>
            </a:r>
            <a:r>
              <a:rPr lang="en-US" b="1" i="1" dirty="0" err="1">
                <a:latin typeface="Cambria Math" pitchFamily="18" charset="0"/>
                <a:ea typeface="Cambria Math" pitchFamily="18" charset="0"/>
              </a:rPr>
              <a:t>a</a:t>
            </a:r>
            <a:r>
              <a:rPr lang="en-US" b="1" i="1" baseline="-25000" dirty="0" err="1">
                <a:latin typeface="Cambria Math" pitchFamily="18" charset="0"/>
                <a:ea typeface="Cambria Math" pitchFamily="18" charset="0"/>
              </a:rPr>
              <a:t>M</a:t>
            </a:r>
            <a:r>
              <a:rPr lang="en-US" b="1" i="1" baseline="-25000" dirty="0">
                <a:latin typeface="Cambria Math" pitchFamily="18" charset="0"/>
                <a:ea typeface="Cambria Math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3176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Parikh and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ICCV 2011</a:t>
            </a:r>
          </a:p>
        </p:txBody>
      </p:sp>
    </p:spTree>
    <p:extLst>
      <p:ext uri="{BB962C8B-B14F-4D97-AF65-F5344CB8AC3E}">
        <p14:creationId xmlns:p14="http://schemas.microsoft.com/office/powerpoint/2010/main" val="38410591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 Light" pitchFamily="34" charset="0"/>
                <a:cs typeface="Arial" pitchFamily="34" charset="0"/>
              </a:rPr>
              <a:t>Learning Relative Attributes</a:t>
            </a:r>
          </a:p>
        </p:txBody>
      </p:sp>
      <p:sp>
        <p:nvSpPr>
          <p:cNvPr id="39" name="Content Placeholder 3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to learn a spectrum (ranking model) for an attribute, e.g. “brightness”.</a:t>
            </a:r>
          </a:p>
          <a:p>
            <a:r>
              <a:rPr lang="en-US" dirty="0"/>
              <a:t>Supervision from human annotators consists of: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6488668"/>
            <a:ext cx="3176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Parikh and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ICCV 2011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540050" y="2511185"/>
            <a:ext cx="9342622" cy="1578187"/>
            <a:chOff x="540050" y="2511185"/>
            <a:chExt cx="9342622" cy="1578187"/>
          </a:xfrm>
        </p:grpSpPr>
        <p:grpSp>
          <p:nvGrpSpPr>
            <p:cNvPr id="78" name="Group 77"/>
            <p:cNvGrpSpPr/>
            <p:nvPr/>
          </p:nvGrpSpPr>
          <p:grpSpPr>
            <a:xfrm>
              <a:off x="540050" y="2511185"/>
              <a:ext cx="9342622" cy="1561184"/>
              <a:chOff x="540050" y="2511185"/>
              <a:chExt cx="9342622" cy="1561184"/>
            </a:xfrm>
          </p:grpSpPr>
          <p:grpSp>
            <p:nvGrpSpPr>
              <p:cNvPr id="50" name="Group 352"/>
              <p:cNvGrpSpPr>
                <a:grpSpLocks noChangeAspect="1"/>
              </p:cNvGrpSpPr>
              <p:nvPr/>
            </p:nvGrpSpPr>
            <p:grpSpPr bwMode="auto">
              <a:xfrm>
                <a:off x="2254358" y="2566059"/>
                <a:ext cx="2743200" cy="730873"/>
                <a:chOff x="1245890" y="23648255"/>
                <a:chExt cx="4033940" cy="1075340"/>
              </a:xfrm>
            </p:grpSpPr>
            <p:pic>
              <p:nvPicPr>
                <p:cNvPr id="51" name="Picture 20" descr="http://vision.cs.utexas.edu/adriana/shoes/img_womens_high_heels_1625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499" b="13600"/>
                <a:stretch>
                  <a:fillRect/>
                </a:stretch>
              </p:blipFill>
              <p:spPr bwMode="auto">
                <a:xfrm>
                  <a:off x="1245890" y="23686660"/>
                  <a:ext cx="1422400" cy="10369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2" name="Picture 18" descr="http://vision.cs.utexas.edu/adriana/shoes/img_womens_rain_boots_750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499" b="10899"/>
                <a:stretch>
                  <a:fillRect/>
                </a:stretch>
              </p:blipFill>
              <p:spPr bwMode="auto">
                <a:xfrm>
                  <a:off x="3857430" y="23648255"/>
                  <a:ext cx="1422400" cy="1075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53" name="Group 319"/>
                <p:cNvGrpSpPr>
                  <a:grpSpLocks/>
                </p:cNvGrpSpPr>
                <p:nvPr/>
              </p:nvGrpSpPr>
              <p:grpSpPr bwMode="auto">
                <a:xfrm>
                  <a:off x="2782090" y="24029255"/>
                  <a:ext cx="930260" cy="279489"/>
                  <a:chOff x="6381765" y="1062335"/>
                  <a:chExt cx="930260" cy="279489"/>
                </a:xfrm>
              </p:grpSpPr>
              <p:pic>
                <p:nvPicPr>
                  <p:cNvPr id="54" name="Picture 26" descr="latex-image-1.pdf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705600" y="1062335"/>
                    <a:ext cx="317543" cy="2794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5" name="Oval 54"/>
                  <p:cNvSpPr/>
                  <p:nvPr/>
                </p:nvSpPr>
                <p:spPr bwMode="auto">
                  <a:xfrm>
                    <a:off x="6382304" y="1062549"/>
                    <a:ext cx="223844" cy="22872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6" name="Oval 55"/>
                  <p:cNvSpPr/>
                  <p:nvPr/>
                </p:nvSpPr>
                <p:spPr bwMode="auto">
                  <a:xfrm>
                    <a:off x="7087172" y="1062549"/>
                    <a:ext cx="225431" cy="228728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grpSp>
            <p:nvGrpSpPr>
              <p:cNvPr id="57" name="Group 357"/>
              <p:cNvGrpSpPr>
                <a:grpSpLocks noChangeAspect="1"/>
              </p:cNvGrpSpPr>
              <p:nvPr/>
            </p:nvGrpSpPr>
            <p:grpSpPr bwMode="auto">
              <a:xfrm>
                <a:off x="2292248" y="3321497"/>
                <a:ext cx="2468880" cy="724495"/>
                <a:chOff x="6554320" y="23607655"/>
                <a:chExt cx="3696835" cy="1085296"/>
              </a:xfrm>
            </p:grpSpPr>
            <p:grpSp>
              <p:nvGrpSpPr>
                <p:cNvPr id="58" name="Group 325"/>
                <p:cNvGrpSpPr>
                  <a:grpSpLocks/>
                </p:cNvGrpSpPr>
                <p:nvPr/>
              </p:nvGrpSpPr>
              <p:grpSpPr bwMode="auto">
                <a:xfrm>
                  <a:off x="8090520" y="24109115"/>
                  <a:ext cx="930260" cy="279489"/>
                  <a:chOff x="7523177" y="1062335"/>
                  <a:chExt cx="930260" cy="279489"/>
                </a:xfrm>
              </p:grpSpPr>
              <p:sp>
                <p:nvSpPr>
                  <p:cNvPr id="61" name="Oval 60"/>
                  <p:cNvSpPr/>
                  <p:nvPr/>
                </p:nvSpPr>
                <p:spPr bwMode="auto">
                  <a:xfrm>
                    <a:off x="7523489" y="1061695"/>
                    <a:ext cx="223810" cy="228669"/>
                  </a:xfrm>
                  <a:prstGeom prst="ellipse">
                    <a:avLst/>
                  </a:prstGeom>
                  <a:solidFill>
                    <a:srgbClr val="00800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2" name="Oval 61"/>
                  <p:cNvSpPr/>
                  <p:nvPr/>
                </p:nvSpPr>
                <p:spPr bwMode="auto">
                  <a:xfrm>
                    <a:off x="8229839" y="1061695"/>
                    <a:ext cx="223811" cy="228669"/>
                  </a:xfrm>
                  <a:prstGeom prst="ellipse">
                    <a:avLst/>
                  </a:prstGeom>
                  <a:solidFill>
                    <a:srgbClr val="660066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pic>
                <p:nvPicPr>
                  <p:cNvPr id="63" name="Picture 26" descr="latex-image-1.pdf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848600" y="1062335"/>
                    <a:ext cx="317543" cy="2794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59" name="Picture 14" descr="http://vision.cs.utexas.edu/adriana/shoes/img_womens_flats_1002.jp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499" b="19000"/>
                <a:stretch>
                  <a:fillRect/>
                </a:stretch>
              </p:blipFill>
              <p:spPr bwMode="auto">
                <a:xfrm>
                  <a:off x="6554320" y="23609850"/>
                  <a:ext cx="1422400" cy="960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" name="Picture 16" descr="http://vision.cs.utexas.edu/adriana/shoes/img_womens_boots_481.jp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65860" y="23607655"/>
                  <a:ext cx="1085295" cy="1085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62476" name="Picture 25" descr="latex-image-1.pdf"/>
              <p:cNvPicPr>
                <a:picLocks noChangeAspect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713394" y="2511185"/>
                <a:ext cx="1066719" cy="15600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2482" name="Picture 31" descr="latex-image-1.pdf"/>
              <p:cNvPicPr>
                <a:picLocks noChangeAspect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25359" y="2511185"/>
                <a:ext cx="615871" cy="1561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2475" name="Picture 44" descr="latex-image-1.pdf"/>
              <p:cNvPicPr>
                <a:picLocks noChangeAspect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540050" y="3061140"/>
                <a:ext cx="858447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7043906" y="3062112"/>
                <a:ext cx="28387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itchFamily="34" charset="0"/>
                  </a:rPr>
                  <a:t>Ordered pairs</a:t>
                </a: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2014337" y="2557778"/>
                <a:ext cx="3850634" cy="1423578"/>
                <a:chOff x="2014337" y="2557778"/>
                <a:chExt cx="3850634" cy="1423578"/>
              </a:xfrm>
            </p:grpSpPr>
            <p:pic>
              <p:nvPicPr>
                <p:cNvPr id="62480" name="Picture 29" descr="latex-image-1.pdf"/>
                <p:cNvPicPr>
                  <a:picLocks noChangeAspect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2014337" y="2599068"/>
                  <a:ext cx="391420" cy="658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2481" name="Picture 30" descr="latex-image-1.pdf"/>
                <p:cNvPicPr>
                  <a:picLocks noChangeAspect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910501" y="2557778"/>
                  <a:ext cx="391420" cy="658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2483" name="Picture 32" descr="latex-image-1.pdf"/>
                <p:cNvPicPr>
                  <a:picLocks noChangeAspect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5226604" y="3042701"/>
                  <a:ext cx="101124" cy="1734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2484" name="Picture 33" descr="latex-image-1.pdf"/>
                <p:cNvPicPr>
                  <a:picLocks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5407771" y="3776126"/>
                  <a:ext cx="457200" cy="824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29" descr="latex-image-1.pdf"/>
                <p:cNvPicPr>
                  <a:picLocks noChangeAspect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2023862" y="3322968"/>
                  <a:ext cx="391420" cy="658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30" descr="latex-image-1.pdf"/>
                <p:cNvPicPr>
                  <a:picLocks noChangeAspect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920026" y="3281678"/>
                  <a:ext cx="391420" cy="658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32" descr="latex-image-1.pdf"/>
                <p:cNvPicPr>
                  <a:picLocks noChangeAspect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5236129" y="3766601"/>
                  <a:ext cx="101124" cy="1734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80" name="Picture 79" descr="http://vision.cs.utexas.edu/adriana/shoes/img_womens_high_heels_1046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50"/>
            <a:stretch>
              <a:fillRect/>
            </a:stretch>
          </p:blipFill>
          <p:spPr bwMode="auto">
            <a:xfrm>
              <a:off x="2340799" y="3265714"/>
              <a:ext cx="889000" cy="8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6" name="Group 85"/>
          <p:cNvGrpSpPr/>
          <p:nvPr/>
        </p:nvGrpSpPr>
        <p:grpSpPr>
          <a:xfrm>
            <a:off x="554752" y="4336841"/>
            <a:ext cx="9300624" cy="1716715"/>
            <a:chOff x="554752" y="4336841"/>
            <a:chExt cx="9300624" cy="1716715"/>
          </a:xfrm>
        </p:grpSpPr>
        <p:grpSp>
          <p:nvGrpSpPr>
            <p:cNvPr id="79" name="Group 78"/>
            <p:cNvGrpSpPr/>
            <p:nvPr/>
          </p:nvGrpSpPr>
          <p:grpSpPr>
            <a:xfrm>
              <a:off x="554752" y="4429698"/>
              <a:ext cx="9300624" cy="1623858"/>
              <a:chOff x="554752" y="4429698"/>
              <a:chExt cx="9300624" cy="1623858"/>
            </a:xfrm>
          </p:grpSpPr>
          <p:pic>
            <p:nvPicPr>
              <p:cNvPr id="62492" name="Picture 19" descr="latex-image-1.pdf"/>
              <p:cNvPicPr>
                <a:picLocks noChangeAspect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64754" y="4429698"/>
                <a:ext cx="615585" cy="1561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2493" name="Picture 20" descr="latex-image-1.pdf"/>
              <p:cNvPicPr>
                <a:picLocks noChangeAspect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5749883" y="4429698"/>
                <a:ext cx="615585" cy="1561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7016610" y="5069376"/>
                <a:ext cx="28387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itchFamily="34" charset="0"/>
                  </a:rPr>
                  <a:t>Similar pairs</a:t>
                </a:r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>
                <a:off x="2023862" y="4500878"/>
                <a:ext cx="3850634" cy="1423578"/>
                <a:chOff x="2014337" y="2557778"/>
                <a:chExt cx="3850634" cy="1423578"/>
              </a:xfrm>
            </p:grpSpPr>
            <p:pic>
              <p:nvPicPr>
                <p:cNvPr id="42" name="Picture 29" descr="latex-image-1.pdf"/>
                <p:cNvPicPr>
                  <a:picLocks noChangeAspect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2014337" y="2599068"/>
                  <a:ext cx="391420" cy="658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30" descr="latex-image-1.pdf"/>
                <p:cNvPicPr>
                  <a:picLocks noChangeAspect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910501" y="2557778"/>
                  <a:ext cx="391420" cy="658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32" descr="latex-image-1.pdf"/>
                <p:cNvPicPr>
                  <a:picLocks noChangeAspect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5226604" y="3042701"/>
                  <a:ext cx="101124" cy="1734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33" descr="latex-image-1.pdf"/>
                <p:cNvPicPr>
                  <a:picLocks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5407771" y="3776126"/>
                  <a:ext cx="457200" cy="824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9" descr="latex-image-1.pdf"/>
                <p:cNvPicPr>
                  <a:picLocks noChangeAspect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2023862" y="3322968"/>
                  <a:ext cx="391420" cy="658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30" descr="latex-image-1.pdf"/>
                <p:cNvPicPr>
                  <a:picLocks noChangeAspect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920026" y="3281678"/>
                  <a:ext cx="391420" cy="658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32" descr="latex-image-1.pdf"/>
                <p:cNvPicPr>
                  <a:picLocks noChangeAspect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5236129" y="3766601"/>
                  <a:ext cx="101124" cy="1734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9" name="Group 8"/>
              <p:cNvGrpSpPr/>
              <p:nvPr/>
            </p:nvGrpSpPr>
            <p:grpSpPr>
              <a:xfrm>
                <a:off x="554752" y="4956345"/>
                <a:ext cx="873981" cy="467884"/>
                <a:chOff x="554752" y="4956345"/>
                <a:chExt cx="873981" cy="467884"/>
              </a:xfrm>
            </p:grpSpPr>
            <p:pic>
              <p:nvPicPr>
                <p:cNvPr id="62487" name="Picture 43" descr="latex-image-1.pdf"/>
                <p:cNvPicPr>
                  <a:picLocks noChangeAspect="1"/>
                </p:cNvPicPr>
                <p:nvPr/>
              </p:nvPicPr>
              <p:blipFill rotWithShape="1">
                <a:blip r:embed="rId18" cstate="print"/>
                <a:srcRect l="86435"/>
                <a:stretch/>
              </p:blipFill>
              <p:spPr bwMode="auto">
                <a:xfrm>
                  <a:off x="1321723" y="4956345"/>
                  <a:ext cx="107010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16"/>
                <p:cNvPicPr>
                  <a:picLocks noChangeAspect="1" noChangeArrowheads="1"/>
                </p:cNvPicPr>
                <p:nvPr/>
              </p:nvPicPr>
              <p:blipFill rotWithShape="1"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6639" r="74037" b="15882"/>
                <a:stretch/>
              </p:blipFill>
              <p:spPr bwMode="auto">
                <a:xfrm>
                  <a:off x="554752" y="4967029"/>
                  <a:ext cx="757768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4" name="Group 360"/>
              <p:cNvGrpSpPr>
                <a:grpSpLocks noChangeAspect="1"/>
              </p:cNvGrpSpPr>
              <p:nvPr/>
            </p:nvGrpSpPr>
            <p:grpSpPr bwMode="auto">
              <a:xfrm>
                <a:off x="2451737" y="4556522"/>
                <a:ext cx="1490834" cy="582328"/>
                <a:chOff x="1714799" y="25453290"/>
                <a:chExt cx="2458104" cy="960125"/>
              </a:xfrm>
            </p:grpSpPr>
            <p:grpSp>
              <p:nvGrpSpPr>
                <p:cNvPr id="66" name="Group 331"/>
                <p:cNvGrpSpPr>
                  <a:grpSpLocks/>
                </p:cNvGrpSpPr>
                <p:nvPr/>
              </p:nvGrpSpPr>
              <p:grpSpPr bwMode="auto">
                <a:xfrm>
                  <a:off x="3174939" y="25722125"/>
                  <a:ext cx="997964" cy="381000"/>
                  <a:chOff x="6354114" y="1600200"/>
                  <a:chExt cx="997964" cy="381000"/>
                </a:xfrm>
              </p:grpSpPr>
              <p:sp>
                <p:nvSpPr>
                  <p:cNvPr id="68" name="Oval 67"/>
                  <p:cNvSpPr/>
                  <p:nvPr/>
                </p:nvSpPr>
                <p:spPr bwMode="auto">
                  <a:xfrm>
                    <a:off x="7126917" y="1666219"/>
                    <a:ext cx="225357" cy="228526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pic>
                <p:nvPicPr>
                  <p:cNvPr id="69" name="Picture 17"/>
                  <p:cNvPicPr>
                    <a:picLocks noChangeAspect="1" noChangeArrowheads="1"/>
                  </p:cNvPicPr>
                  <p:nvPr/>
                </p:nvPicPr>
                <p:blipFill>
                  <a:blip r:embed="rId2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3305" t="21844" r="7083" b="23547"/>
                  <a:stretch>
                    <a:fillRect/>
                  </a:stretch>
                </p:blipFill>
                <p:spPr bwMode="auto">
                  <a:xfrm>
                    <a:off x="6629400" y="1600200"/>
                    <a:ext cx="457200" cy="3810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0" name="Oval 69"/>
                  <p:cNvSpPr/>
                  <p:nvPr/>
                </p:nvSpPr>
                <p:spPr bwMode="auto">
                  <a:xfrm>
                    <a:off x="6354036" y="1675740"/>
                    <a:ext cx="223771" cy="228526"/>
                  </a:xfrm>
                  <a:prstGeom prst="ellipse">
                    <a:avLst/>
                  </a:prstGeom>
                  <a:solidFill>
                    <a:srgbClr val="00800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pic>
              <p:nvPicPr>
                <p:cNvPr id="67" name="Picture 14" descr="http://vision.cs.utexas.edu/adriana/shoes/img_womens_flats_1002.jpg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843" b="18657"/>
                <a:stretch>
                  <a:fillRect/>
                </a:stretch>
              </p:blipFill>
              <p:spPr bwMode="auto">
                <a:xfrm>
                  <a:off x="1714799" y="25453290"/>
                  <a:ext cx="1422400" cy="960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1" name="Group 356"/>
              <p:cNvGrpSpPr>
                <a:grpSpLocks noChangeAspect="1"/>
              </p:cNvGrpSpPr>
              <p:nvPr/>
            </p:nvGrpSpPr>
            <p:grpSpPr bwMode="auto">
              <a:xfrm>
                <a:off x="2328966" y="5111025"/>
                <a:ext cx="2468880" cy="942531"/>
                <a:chOff x="6247080" y="25107253"/>
                <a:chExt cx="3725285" cy="1422400"/>
              </a:xfrm>
            </p:grpSpPr>
            <p:grpSp>
              <p:nvGrpSpPr>
                <p:cNvPr id="72" name="Group 337"/>
                <p:cNvGrpSpPr>
                  <a:grpSpLocks/>
                </p:cNvGrpSpPr>
                <p:nvPr/>
              </p:nvGrpSpPr>
              <p:grpSpPr bwMode="auto">
                <a:xfrm>
                  <a:off x="7783280" y="25725175"/>
                  <a:ext cx="961345" cy="381000"/>
                  <a:chOff x="7496855" y="1600200"/>
                  <a:chExt cx="961345" cy="381000"/>
                </a:xfrm>
              </p:grpSpPr>
              <p:sp>
                <p:nvSpPr>
                  <p:cNvPr id="75" name="Oval 74"/>
                  <p:cNvSpPr/>
                  <p:nvPr/>
                </p:nvSpPr>
                <p:spPr bwMode="auto">
                  <a:xfrm>
                    <a:off x="7497117" y="1671513"/>
                    <a:ext cx="223802" cy="2286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pic>
                <p:nvPicPr>
                  <p:cNvPr id="76" name="Picture 17"/>
                  <p:cNvPicPr>
                    <a:picLocks noChangeAspect="1" noChangeArrowheads="1"/>
                  </p:cNvPicPr>
                  <p:nvPr/>
                </p:nvPicPr>
                <p:blipFill>
                  <a:blip r:embed="rId2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3305" t="21844" r="7083" b="23547"/>
                  <a:stretch>
                    <a:fillRect/>
                  </a:stretch>
                </p:blipFill>
                <p:spPr bwMode="auto">
                  <a:xfrm>
                    <a:off x="7772400" y="1600200"/>
                    <a:ext cx="457200" cy="3810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7" name="Oval 76"/>
                  <p:cNvSpPr/>
                  <p:nvPr/>
                </p:nvSpPr>
                <p:spPr bwMode="auto">
                  <a:xfrm>
                    <a:off x="8235190" y="1676275"/>
                    <a:ext cx="223803" cy="228600"/>
                  </a:xfrm>
                  <a:prstGeom prst="ellipse">
                    <a:avLst/>
                  </a:prstGeom>
                  <a:solidFill>
                    <a:srgbClr val="00009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pic>
              <p:nvPicPr>
                <p:cNvPr id="73" name="Picture 6" descr="http://vision.cs.utexas.edu/adriana/shoes/img_womens_wedding_shoes_541.jpg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200" r="8200"/>
                <a:stretch>
                  <a:fillRect/>
                </a:stretch>
              </p:blipFill>
              <p:spPr bwMode="auto">
                <a:xfrm>
                  <a:off x="8897026" y="25107253"/>
                  <a:ext cx="1075339" cy="1422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4" name="Picture 8" descr="http://vision.cs.utexas.edu/adriana/shoes/img_womens_stiletto_1187.jpg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800" b="13600"/>
                <a:stretch>
                  <a:fillRect/>
                </a:stretch>
              </p:blipFill>
              <p:spPr bwMode="auto">
                <a:xfrm>
                  <a:off x="6247080" y="25375065"/>
                  <a:ext cx="1422400" cy="1075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82" name="Picture 81" descr="http://vision.cs.utexas.edu/adriana/shoes/img_womens_high_heels_1046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50"/>
            <a:stretch>
              <a:fillRect/>
            </a:stretch>
          </p:blipFill>
          <p:spPr bwMode="auto">
            <a:xfrm>
              <a:off x="2401758" y="4371713"/>
              <a:ext cx="889000" cy="8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10" descr="http://vision.cs.utexas.edu/adriana/shoes/img_womens_high_heels_146.jp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6"/>
            <a:stretch>
              <a:fillRect/>
            </a:stretch>
          </p:blipFill>
          <p:spPr bwMode="auto">
            <a:xfrm>
              <a:off x="4003003" y="4336841"/>
              <a:ext cx="889000" cy="836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9011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latex-image-1.pdf"/>
          <p:cNvPicPr>
            <a:picLocks noChangeAspect="1"/>
          </p:cNvPicPr>
          <p:nvPr/>
        </p:nvPicPr>
        <p:blipFill rotWithShape="1">
          <a:blip r:embed="rId4" cstate="print"/>
          <a:srcRect l="16872"/>
          <a:stretch/>
        </p:blipFill>
        <p:spPr bwMode="auto">
          <a:xfrm>
            <a:off x="3133898" y="2312876"/>
            <a:ext cx="267098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899592" y="1476073"/>
            <a:ext cx="48310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  <a:cs typeface="Arial" pitchFamily="34" charset="0"/>
              </a:rPr>
              <a:t>Learn a ranking function </a:t>
            </a:r>
          </a:p>
        </p:txBody>
      </p:sp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8288" y="4473575"/>
            <a:ext cx="594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746200" y="3708321"/>
            <a:ext cx="6526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  <a:cs typeface="Arial" pitchFamily="34" charset="0"/>
              </a:rPr>
              <a:t>that best satisfies the constraints:</a:t>
            </a:r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5652117" y="2056780"/>
            <a:ext cx="2511372" cy="429159"/>
            <a:chOff x="7241233" y="2820709"/>
            <a:chExt cx="2509791" cy="429539"/>
          </a:xfrm>
        </p:grpSpPr>
        <p:cxnSp>
          <p:nvCxnSpPr>
            <p:cNvPr id="64" name="Straight Arrow Connector 63"/>
            <p:cNvCxnSpPr>
              <a:cxnSpLocks noChangeShapeType="1"/>
            </p:cNvCxnSpPr>
            <p:nvPr/>
          </p:nvCxnSpPr>
          <p:spPr bwMode="auto">
            <a:xfrm flipV="1">
              <a:off x="7241233" y="3005557"/>
              <a:ext cx="452152" cy="24469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64526" name="TextBox 69"/>
            <p:cNvSpPr txBox="1">
              <a:spLocks noChangeArrowheads="1"/>
            </p:cNvSpPr>
            <p:nvPr/>
          </p:nvSpPr>
          <p:spPr bwMode="auto">
            <a:xfrm>
              <a:off x="7421143" y="2820709"/>
              <a:ext cx="2329881" cy="400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</a:rPr>
                <a:t>Image features</a:t>
              </a:r>
            </a:p>
          </p:txBody>
        </p:sp>
      </p:grpSp>
      <p:grpSp>
        <p:nvGrpSpPr>
          <p:cNvPr id="3" name="Group 75"/>
          <p:cNvGrpSpPr>
            <a:grpSpLocks/>
          </p:cNvGrpSpPr>
          <p:nvPr/>
        </p:nvGrpSpPr>
        <p:grpSpPr bwMode="auto">
          <a:xfrm>
            <a:off x="4752020" y="2888943"/>
            <a:ext cx="2988332" cy="688140"/>
            <a:chOff x="7283172" y="3916880"/>
            <a:chExt cx="2990055" cy="687946"/>
          </a:xfrm>
        </p:grpSpPr>
        <p:cxnSp>
          <p:nvCxnSpPr>
            <p:cNvPr id="77" name="Straight Arrow Connector 76"/>
            <p:cNvCxnSpPr>
              <a:cxnSpLocks noChangeShapeType="1"/>
            </p:cNvCxnSpPr>
            <p:nvPr/>
          </p:nvCxnSpPr>
          <p:spPr bwMode="auto">
            <a:xfrm rot="16200000" flipH="1">
              <a:off x="7235874" y="4015962"/>
              <a:ext cx="453897" cy="25573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64524" name="TextBox 77"/>
            <p:cNvSpPr txBox="1">
              <a:spLocks noChangeArrowheads="1"/>
            </p:cNvSpPr>
            <p:nvPr/>
          </p:nvSpPr>
          <p:spPr bwMode="auto">
            <a:xfrm>
              <a:off x="7283172" y="4204829"/>
              <a:ext cx="2990055" cy="399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</a:rPr>
                <a:t>Learned parameters</a:t>
              </a:r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 Light" pitchFamily="34" charset="0"/>
                <a:cs typeface="Arial" pitchFamily="34" charset="0"/>
              </a:rPr>
              <a:t>Learning Relative Attributes</a:t>
            </a:r>
          </a:p>
        </p:txBody>
      </p:sp>
      <p:grpSp>
        <p:nvGrpSpPr>
          <p:cNvPr id="4" name="Group 17"/>
          <p:cNvGrpSpPr/>
          <p:nvPr/>
        </p:nvGrpSpPr>
        <p:grpSpPr>
          <a:xfrm>
            <a:off x="1538288" y="5272088"/>
            <a:ext cx="5867400" cy="558800"/>
            <a:chOff x="1538288" y="5272088"/>
            <a:chExt cx="5867400" cy="558800"/>
          </a:xfrm>
        </p:grpSpPr>
        <p:pic>
          <p:nvPicPr>
            <p:cNvPr id="40" name="Picture 39" descr="latex-image-1.pdf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38288" y="5272088"/>
              <a:ext cx="5867400" cy="55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6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39" r="74037" b="15882"/>
            <a:stretch/>
          </p:blipFill>
          <p:spPr bwMode="auto">
            <a:xfrm>
              <a:off x="3321702" y="5367646"/>
              <a:ext cx="734239" cy="44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0" name="Picture 6" descr="http://latex.codecogs.com/png.latex?%5Chuge%20%5Cdpi%7B200%7D%20a_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697" y="2562268"/>
            <a:ext cx="452846" cy="2377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5689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166292" y="1088740"/>
            <a:ext cx="67900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itchFamily="34" charset="0"/>
              </a:rPr>
              <a:t>Max-margin learning to rank formulation</a:t>
            </a:r>
          </a:p>
        </p:txBody>
      </p:sp>
      <p:pic>
        <p:nvPicPr>
          <p:cNvPr id="66591" name="Picture 46" descr="latex-image-1.pdf"/>
          <p:cNvPicPr>
            <a:picLocks noChangeAspect="1"/>
          </p:cNvPicPr>
          <p:nvPr/>
        </p:nvPicPr>
        <p:blipFill rotWithShape="1">
          <a:blip r:embed="rId4" cstate="print"/>
          <a:srcRect t="1" r="45081" b="53810"/>
          <a:stretch/>
        </p:blipFill>
        <p:spPr bwMode="auto">
          <a:xfrm>
            <a:off x="348629" y="2142737"/>
            <a:ext cx="5486400" cy="75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92" name="Picture 47" descr="latex-image-1.pdf"/>
          <p:cNvPicPr>
            <a:picLocks noChangeAspect="1"/>
          </p:cNvPicPr>
          <p:nvPr/>
        </p:nvPicPr>
        <p:blipFill>
          <a:blip r:embed="rId4" cstate="print"/>
          <a:srcRect l="6882" t="77373" r="71162"/>
          <a:stretch>
            <a:fillRect/>
          </a:stretch>
        </p:blipFill>
        <p:spPr bwMode="auto">
          <a:xfrm>
            <a:off x="1143979" y="5404803"/>
            <a:ext cx="2193400" cy="36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93" name="Picture 48" descr="latex-image-1.pdf"/>
          <p:cNvPicPr>
            <a:picLocks noChangeAspect="1"/>
          </p:cNvPicPr>
          <p:nvPr/>
        </p:nvPicPr>
        <p:blipFill rotWithShape="1">
          <a:blip r:embed="rId4" cstate="print"/>
          <a:srcRect l="55947" t="49010" r="17395" b="16574"/>
          <a:stretch/>
        </p:blipFill>
        <p:spPr bwMode="auto">
          <a:xfrm>
            <a:off x="1195845" y="4794298"/>
            <a:ext cx="2663225" cy="56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Rectangle 75"/>
          <p:cNvSpPr/>
          <p:nvPr/>
        </p:nvSpPr>
        <p:spPr>
          <a:xfrm>
            <a:off x="264954" y="2687716"/>
            <a:ext cx="711926" cy="563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2" name="Group 85"/>
          <p:cNvGrpSpPr/>
          <p:nvPr/>
        </p:nvGrpSpPr>
        <p:grpSpPr>
          <a:xfrm>
            <a:off x="1154324" y="3167260"/>
            <a:ext cx="4794730" cy="370053"/>
            <a:chOff x="921849" y="4795824"/>
            <a:chExt cx="4794730" cy="370053"/>
          </a:xfrm>
        </p:grpSpPr>
        <p:pic>
          <p:nvPicPr>
            <p:cNvPr id="79" name="Picture 78" descr="latex-image-1.pdf"/>
            <p:cNvPicPr>
              <a:picLocks noChangeAspect="1"/>
            </p:cNvPicPr>
            <p:nvPr/>
          </p:nvPicPr>
          <p:blipFill>
            <a:blip r:embed="rId5" cstate="print"/>
            <a:srcRect l="45782"/>
            <a:stretch>
              <a:fillRect/>
            </a:stretch>
          </p:blipFill>
          <p:spPr bwMode="auto">
            <a:xfrm>
              <a:off x="921849" y="4795824"/>
              <a:ext cx="2094771" cy="363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" name="Picture 80" descr="latex-image-1.pdf"/>
            <p:cNvPicPr>
              <a:picLocks noChangeAspect="1"/>
            </p:cNvPicPr>
            <p:nvPr/>
          </p:nvPicPr>
          <p:blipFill>
            <a:blip r:embed="rId5" cstate="print"/>
            <a:srcRect r="57362" b="-1874"/>
            <a:stretch>
              <a:fillRect/>
            </a:stretch>
          </p:blipFill>
          <p:spPr bwMode="auto">
            <a:xfrm>
              <a:off x="4069214" y="4795824"/>
              <a:ext cx="1647365" cy="370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93"/>
          <p:cNvGrpSpPr>
            <a:grpSpLocks/>
          </p:cNvGrpSpPr>
          <p:nvPr/>
        </p:nvGrpSpPr>
        <p:grpSpPr bwMode="auto">
          <a:xfrm>
            <a:off x="395536" y="6021288"/>
            <a:ext cx="8562975" cy="461963"/>
            <a:chOff x="457200" y="5432425"/>
            <a:chExt cx="8562975" cy="461963"/>
          </a:xfrm>
        </p:grpSpPr>
        <p:sp>
          <p:nvSpPr>
            <p:cNvPr id="71" name="Rectangle 63"/>
            <p:cNvSpPr>
              <a:spLocks noChangeArrowheads="1"/>
            </p:cNvSpPr>
            <p:nvPr/>
          </p:nvSpPr>
          <p:spPr bwMode="auto">
            <a:xfrm>
              <a:off x="457200" y="5432425"/>
              <a:ext cx="856297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ea typeface="ＭＳ Ｐゴシック" charset="-128"/>
                  <a:cs typeface="Arial" pitchFamily="34" charset="0"/>
                </a:rPr>
                <a:t>Image 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ea typeface="ＭＳ Ｐゴシック" charset="-128"/>
                  <a:cs typeface="Arial" pitchFamily="34" charset="0"/>
                  <a:sym typeface="Wingdings" charset="2"/>
                </a:rPr>
                <a:t>      Relative attribute score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ea typeface="ＭＳ Ｐゴシック" charset="-128"/>
                <a:cs typeface="Arial" pitchFamily="34" charset="0"/>
              </a:endParaRPr>
            </a:p>
          </p:txBody>
        </p:sp>
        <p:cxnSp>
          <p:nvCxnSpPr>
            <p:cNvPr id="77" name="Straight Arrow Connector 76"/>
            <p:cNvCxnSpPr/>
            <p:nvPr/>
          </p:nvCxnSpPr>
          <p:spPr>
            <a:xfrm>
              <a:off x="3491880" y="5678364"/>
              <a:ext cx="2651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cs typeface="Arial" pitchFamily="34" charset="0"/>
              </a:rPr>
              <a:t>Learning Relative Attributes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0" y="6488668"/>
            <a:ext cx="5180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Parikh and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Grauman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ICCV 2011;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Joachims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KDD 2002</a:t>
            </a:r>
          </a:p>
        </p:txBody>
      </p:sp>
      <p:cxnSp>
        <p:nvCxnSpPr>
          <p:cNvPr id="106" name="Straight Arrow Connector 105"/>
          <p:cNvCxnSpPr>
            <a:cxnSpLocks noChangeShapeType="1"/>
          </p:cNvCxnSpPr>
          <p:nvPr/>
        </p:nvCxnSpPr>
        <p:spPr bwMode="auto">
          <a:xfrm flipV="1">
            <a:off x="6292482" y="2400249"/>
            <a:ext cx="0" cy="354682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" name="Straight Arrow Connector 106"/>
          <p:cNvCxnSpPr>
            <a:cxnSpLocks noChangeShapeType="1"/>
          </p:cNvCxnSpPr>
          <p:nvPr/>
        </p:nvCxnSpPr>
        <p:spPr bwMode="auto">
          <a:xfrm>
            <a:off x="6292482" y="5947069"/>
            <a:ext cx="263600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" name="Group 44"/>
          <p:cNvGrpSpPr/>
          <p:nvPr/>
        </p:nvGrpSpPr>
        <p:grpSpPr>
          <a:xfrm>
            <a:off x="7895558" y="524270"/>
            <a:ext cx="595512" cy="1054701"/>
            <a:chOff x="2639956" y="7906224"/>
            <a:chExt cx="595512" cy="1054701"/>
          </a:xfrm>
        </p:grpSpPr>
        <p:grpSp>
          <p:nvGrpSpPr>
            <p:cNvPr id="5" name="Group 319"/>
            <p:cNvGrpSpPr>
              <a:grpSpLocks/>
            </p:cNvGrpSpPr>
            <p:nvPr/>
          </p:nvGrpSpPr>
          <p:grpSpPr bwMode="auto">
            <a:xfrm>
              <a:off x="2642388" y="7906224"/>
              <a:ext cx="581479" cy="174600"/>
              <a:chOff x="6336587" y="2160119"/>
              <a:chExt cx="930299" cy="279489"/>
            </a:xfrm>
          </p:grpSpPr>
          <p:pic>
            <p:nvPicPr>
              <p:cNvPr id="139" name="Picture 26" descr="latex-image-1.pdf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9884" y="2160119"/>
                <a:ext cx="317543" cy="2794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0" name="Oval 139"/>
              <p:cNvSpPr/>
              <p:nvPr/>
            </p:nvSpPr>
            <p:spPr bwMode="auto">
              <a:xfrm>
                <a:off x="6336587" y="2160333"/>
                <a:ext cx="223845" cy="22872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" name="Oval 140"/>
              <p:cNvSpPr/>
              <p:nvPr/>
            </p:nvSpPr>
            <p:spPr bwMode="auto">
              <a:xfrm>
                <a:off x="7041454" y="2160333"/>
                <a:ext cx="225432" cy="228728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8" name="Group 325"/>
            <p:cNvGrpSpPr>
              <a:grpSpLocks/>
            </p:cNvGrpSpPr>
            <p:nvPr/>
          </p:nvGrpSpPr>
          <p:grpSpPr bwMode="auto">
            <a:xfrm>
              <a:off x="2639956" y="8170978"/>
              <a:ext cx="591004" cy="175046"/>
              <a:chOff x="7462541" y="1381798"/>
              <a:chExt cx="945398" cy="280129"/>
            </a:xfrm>
          </p:grpSpPr>
          <p:sp>
            <p:nvSpPr>
              <p:cNvPr id="146" name="Oval 145"/>
              <p:cNvSpPr/>
              <p:nvPr/>
            </p:nvSpPr>
            <p:spPr bwMode="auto">
              <a:xfrm>
                <a:off x="7462541" y="1381798"/>
                <a:ext cx="223810" cy="22866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 bwMode="auto">
              <a:xfrm>
                <a:off x="8184128" y="1381798"/>
                <a:ext cx="223811" cy="228669"/>
              </a:xfrm>
              <a:prstGeom prst="ellipse">
                <a:avLst/>
              </a:prstGeom>
              <a:solidFill>
                <a:srgbClr val="66006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148" name="Picture 26" descr="latex-image-1.pdf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02889" y="1382438"/>
                <a:ext cx="317543" cy="2794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oup 337"/>
            <p:cNvGrpSpPr>
              <a:grpSpLocks/>
            </p:cNvGrpSpPr>
            <p:nvPr/>
          </p:nvGrpSpPr>
          <p:grpSpPr bwMode="auto">
            <a:xfrm>
              <a:off x="2648457" y="8722776"/>
              <a:ext cx="582274" cy="238149"/>
              <a:chOff x="7436173" y="792571"/>
              <a:chExt cx="931403" cy="381000"/>
            </a:xfrm>
          </p:grpSpPr>
          <p:sp>
            <p:nvSpPr>
              <p:cNvPr id="160" name="Oval 159"/>
              <p:cNvSpPr/>
              <p:nvPr/>
            </p:nvSpPr>
            <p:spPr bwMode="auto">
              <a:xfrm>
                <a:off x="7436173" y="863880"/>
                <a:ext cx="223803" cy="228599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161" name="Picture 1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305" t="21844" r="7083" b="23547"/>
              <a:stretch>
                <a:fillRect/>
              </a:stretch>
            </p:blipFill>
            <p:spPr bwMode="auto">
              <a:xfrm>
                <a:off x="7680985" y="792571"/>
                <a:ext cx="457200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2" name="Oval 161"/>
              <p:cNvSpPr/>
              <p:nvPr/>
            </p:nvSpPr>
            <p:spPr bwMode="auto">
              <a:xfrm>
                <a:off x="8143773" y="853405"/>
                <a:ext cx="223803" cy="228599"/>
              </a:xfrm>
              <a:prstGeom prst="ellipse">
                <a:avLst/>
              </a:prstGeom>
              <a:solidFill>
                <a:srgbClr val="00009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" name="Group 331"/>
            <p:cNvGrpSpPr>
              <a:grpSpLocks/>
            </p:cNvGrpSpPr>
            <p:nvPr/>
          </p:nvGrpSpPr>
          <p:grpSpPr bwMode="auto">
            <a:xfrm>
              <a:off x="2649421" y="8424298"/>
              <a:ext cx="586047" cy="238226"/>
              <a:chOff x="6399738" y="1554498"/>
              <a:chExt cx="937302" cy="381000"/>
            </a:xfrm>
          </p:grpSpPr>
          <p:sp>
            <p:nvSpPr>
              <p:cNvPr id="153" name="Oval 152"/>
              <p:cNvSpPr/>
              <p:nvPr/>
            </p:nvSpPr>
            <p:spPr bwMode="auto">
              <a:xfrm>
                <a:off x="7111683" y="1620518"/>
                <a:ext cx="225357" cy="228525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154" name="Picture 1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305" t="21844" r="7083" b="23547"/>
              <a:stretch>
                <a:fillRect/>
              </a:stretch>
            </p:blipFill>
            <p:spPr bwMode="auto">
              <a:xfrm>
                <a:off x="6629400" y="1554498"/>
                <a:ext cx="457200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5" name="Oval 154"/>
              <p:cNvSpPr/>
              <p:nvPr/>
            </p:nvSpPr>
            <p:spPr bwMode="auto">
              <a:xfrm>
                <a:off x="6399738" y="1630039"/>
                <a:ext cx="223772" cy="228525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1" name="Group 172"/>
          <p:cNvGrpSpPr/>
          <p:nvPr/>
        </p:nvGrpSpPr>
        <p:grpSpPr>
          <a:xfrm>
            <a:off x="6643213" y="2972581"/>
            <a:ext cx="2089146" cy="2388509"/>
            <a:chOff x="6536338" y="2972581"/>
            <a:chExt cx="2089146" cy="2388509"/>
          </a:xfrm>
        </p:grpSpPr>
        <p:sp>
          <p:nvSpPr>
            <p:cNvPr id="174" name="Oval 173"/>
            <p:cNvSpPr/>
            <p:nvPr/>
          </p:nvSpPr>
          <p:spPr bwMode="auto">
            <a:xfrm>
              <a:off x="8093189" y="3787859"/>
              <a:ext cx="245674" cy="25113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Oval 174"/>
            <p:cNvSpPr/>
            <p:nvPr/>
          </p:nvSpPr>
          <p:spPr bwMode="auto">
            <a:xfrm>
              <a:off x="6536338" y="4402956"/>
              <a:ext cx="245674" cy="251134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Oval 175"/>
            <p:cNvSpPr/>
            <p:nvPr/>
          </p:nvSpPr>
          <p:spPr bwMode="auto">
            <a:xfrm>
              <a:off x="8377990" y="4189128"/>
              <a:ext cx="247494" cy="25113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12" name="Group 40"/>
            <p:cNvGrpSpPr>
              <a:grpSpLocks/>
            </p:cNvGrpSpPr>
            <p:nvPr/>
          </p:nvGrpSpPr>
          <p:grpSpPr bwMode="auto">
            <a:xfrm>
              <a:off x="6796571" y="2972581"/>
              <a:ext cx="1788878" cy="2388509"/>
              <a:chOff x="751852" y="2362709"/>
              <a:chExt cx="2220489" cy="2899510"/>
            </a:xfrm>
          </p:grpSpPr>
          <p:sp>
            <p:nvSpPr>
              <p:cNvPr id="178" name="Oval 177"/>
              <p:cNvSpPr/>
              <p:nvPr/>
            </p:nvSpPr>
            <p:spPr bwMode="auto">
              <a:xfrm>
                <a:off x="2667391" y="2362710"/>
                <a:ext cx="304950" cy="30486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9" name="Oval 178"/>
              <p:cNvSpPr/>
              <p:nvPr/>
            </p:nvSpPr>
            <p:spPr bwMode="auto">
              <a:xfrm>
                <a:off x="2010054" y="2576997"/>
                <a:ext cx="304950" cy="304863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0" name="Oval 179"/>
              <p:cNvSpPr/>
              <p:nvPr/>
            </p:nvSpPr>
            <p:spPr bwMode="auto">
              <a:xfrm>
                <a:off x="838820" y="3582160"/>
                <a:ext cx="304950" cy="304863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1" name="Oval 180"/>
              <p:cNvSpPr/>
              <p:nvPr/>
            </p:nvSpPr>
            <p:spPr bwMode="auto">
              <a:xfrm>
                <a:off x="1786424" y="4195199"/>
                <a:ext cx="304950" cy="304863"/>
              </a:xfrm>
              <a:prstGeom prst="ellipse">
                <a:avLst/>
              </a:prstGeom>
              <a:solidFill>
                <a:srgbClr val="00009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2" name="Oval 181"/>
              <p:cNvSpPr/>
              <p:nvPr/>
            </p:nvSpPr>
            <p:spPr bwMode="auto">
              <a:xfrm>
                <a:off x="751852" y="4957356"/>
                <a:ext cx="304950" cy="304863"/>
              </a:xfrm>
              <a:prstGeom prst="ellipse">
                <a:avLst/>
              </a:prstGeom>
              <a:solidFill>
                <a:srgbClr val="66006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3" name="Group 183"/>
          <p:cNvGrpSpPr/>
          <p:nvPr/>
        </p:nvGrpSpPr>
        <p:grpSpPr>
          <a:xfrm>
            <a:off x="6428289" y="2164482"/>
            <a:ext cx="2510435" cy="3615164"/>
            <a:chOff x="6368914" y="2164482"/>
            <a:chExt cx="2510435" cy="3615164"/>
          </a:xfrm>
        </p:grpSpPr>
        <p:sp>
          <p:nvSpPr>
            <p:cNvPr id="185" name="Oval 184"/>
            <p:cNvSpPr/>
            <p:nvPr/>
          </p:nvSpPr>
          <p:spPr bwMode="auto">
            <a:xfrm>
              <a:off x="7211489" y="4523974"/>
              <a:ext cx="245674" cy="251134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Oval 185"/>
            <p:cNvSpPr/>
            <p:nvPr/>
          </p:nvSpPr>
          <p:spPr bwMode="auto">
            <a:xfrm>
              <a:off x="7359803" y="2822446"/>
              <a:ext cx="245674" cy="25113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Oval 186"/>
            <p:cNvSpPr/>
            <p:nvPr/>
          </p:nvSpPr>
          <p:spPr bwMode="auto">
            <a:xfrm>
              <a:off x="7327956" y="3056292"/>
              <a:ext cx="247494" cy="251134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Oval 187"/>
            <p:cNvSpPr/>
            <p:nvPr/>
          </p:nvSpPr>
          <p:spPr bwMode="auto">
            <a:xfrm>
              <a:off x="7282461" y="3725075"/>
              <a:ext cx="245674" cy="25113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Oval 188"/>
            <p:cNvSpPr/>
            <p:nvPr/>
          </p:nvSpPr>
          <p:spPr bwMode="auto">
            <a:xfrm>
              <a:off x="7263354" y="4038993"/>
              <a:ext cx="245674" cy="251134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Oval 189"/>
            <p:cNvSpPr/>
            <p:nvPr/>
          </p:nvSpPr>
          <p:spPr bwMode="auto">
            <a:xfrm>
              <a:off x="7234236" y="4440262"/>
              <a:ext cx="245674" cy="251134"/>
            </a:xfrm>
            <a:prstGeom prst="ellipse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Oval 190"/>
            <p:cNvSpPr/>
            <p:nvPr/>
          </p:nvSpPr>
          <p:spPr bwMode="auto">
            <a:xfrm>
              <a:off x="7211489" y="5167279"/>
              <a:ext cx="245674" cy="251134"/>
            </a:xfrm>
            <a:prstGeom prst="ellipse">
              <a:avLst/>
            </a:prstGeom>
            <a:solidFill>
              <a:srgbClr val="66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cxnSp>
          <p:nvCxnSpPr>
            <p:cNvPr id="192" name="Straight Arrow Connector 191"/>
            <p:cNvCxnSpPr>
              <a:cxnSpLocks noChangeShapeType="1"/>
            </p:cNvCxnSpPr>
            <p:nvPr/>
          </p:nvCxnSpPr>
          <p:spPr bwMode="auto">
            <a:xfrm flipV="1">
              <a:off x="7289741" y="2400249"/>
              <a:ext cx="233846" cy="337939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3" name="Straight Connector 192"/>
            <p:cNvCxnSpPr/>
            <p:nvPr/>
          </p:nvCxnSpPr>
          <p:spPr bwMode="auto">
            <a:xfrm>
              <a:off x="6796571" y="2874311"/>
              <a:ext cx="2082778" cy="24658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 bwMode="auto">
            <a:xfrm>
              <a:off x="6796571" y="3119076"/>
              <a:ext cx="1999067" cy="235666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 bwMode="auto">
            <a:xfrm>
              <a:off x="6620048" y="3770569"/>
              <a:ext cx="2091878" cy="24749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 bwMode="auto">
            <a:xfrm>
              <a:off x="6620048" y="4086308"/>
              <a:ext cx="2091878" cy="24749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 bwMode="auto">
            <a:xfrm>
              <a:off x="6452626" y="4444811"/>
              <a:ext cx="2091878" cy="24658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 bwMode="auto">
            <a:xfrm>
              <a:off x="6452626" y="4523974"/>
              <a:ext cx="2091878" cy="24749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 bwMode="auto">
            <a:xfrm>
              <a:off x="6368914" y="5197305"/>
              <a:ext cx="2092787" cy="24749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TextBox 399"/>
            <p:cNvSpPr txBox="1">
              <a:spLocks noChangeArrowheads="1"/>
            </p:cNvSpPr>
            <p:nvPr/>
          </p:nvSpPr>
          <p:spPr bwMode="auto">
            <a:xfrm>
              <a:off x="6810058" y="2164482"/>
              <a:ext cx="6623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kumimoji="0" lang="en-US" sz="2800" b="0" i="1" u="none" strike="noStrike" kern="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kumimoji="0" lang="en-US" sz="2800" b="1" i="1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3"/>
          <p:cNvGrpSpPr/>
          <p:nvPr/>
        </p:nvGrpSpPr>
        <p:grpSpPr>
          <a:xfrm>
            <a:off x="6643216" y="2972581"/>
            <a:ext cx="2088236" cy="2388508"/>
            <a:chOff x="6536338" y="2972581"/>
            <a:chExt cx="2088236" cy="2388508"/>
          </a:xfrm>
        </p:grpSpPr>
        <p:sp>
          <p:nvSpPr>
            <p:cNvPr id="145" name="Oval 144"/>
            <p:cNvSpPr/>
            <p:nvPr/>
          </p:nvSpPr>
          <p:spPr bwMode="auto">
            <a:xfrm>
              <a:off x="8093189" y="3787859"/>
              <a:ext cx="245674" cy="251134"/>
            </a:xfrm>
            <a:prstGeom prst="ellipse">
              <a:avLst/>
            </a:prstGeom>
            <a:solidFill>
              <a:schemeClr val="bg1">
                <a:alpha val="75000"/>
              </a:schemeClr>
            </a:solidFill>
            <a:ln>
              <a:solidFill>
                <a:schemeClr val="bg1">
                  <a:alpha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Oval 148"/>
            <p:cNvSpPr/>
            <p:nvPr/>
          </p:nvSpPr>
          <p:spPr bwMode="auto">
            <a:xfrm>
              <a:off x="8377080" y="4189128"/>
              <a:ext cx="247494" cy="253865"/>
            </a:xfrm>
            <a:prstGeom prst="ellipse">
              <a:avLst/>
            </a:prstGeom>
            <a:solidFill>
              <a:schemeClr val="bg1">
                <a:alpha val="75000"/>
              </a:schemeClr>
            </a:solidFill>
            <a:ln>
              <a:solidFill>
                <a:schemeClr val="bg1">
                  <a:alpha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16" name="Group 98"/>
            <p:cNvGrpSpPr/>
            <p:nvPr/>
          </p:nvGrpSpPr>
          <p:grpSpPr>
            <a:xfrm>
              <a:off x="6536338" y="2972581"/>
              <a:ext cx="2049111" cy="2388508"/>
              <a:chOff x="6536338" y="2972581"/>
              <a:chExt cx="2049111" cy="2388508"/>
            </a:xfrm>
          </p:grpSpPr>
          <p:grpSp>
            <p:nvGrpSpPr>
              <p:cNvPr id="17" name="Group 40"/>
              <p:cNvGrpSpPr>
                <a:grpSpLocks/>
              </p:cNvGrpSpPr>
              <p:nvPr/>
            </p:nvGrpSpPr>
            <p:grpSpPr bwMode="auto">
              <a:xfrm>
                <a:off x="6796571" y="2972581"/>
                <a:ext cx="1788878" cy="2388508"/>
                <a:chOff x="751852" y="2362710"/>
                <a:chExt cx="2220489" cy="2899509"/>
              </a:xfrm>
            </p:grpSpPr>
            <p:sp>
              <p:nvSpPr>
                <p:cNvPr id="158" name="Oval 157"/>
                <p:cNvSpPr/>
                <p:nvPr/>
              </p:nvSpPr>
              <p:spPr bwMode="auto">
                <a:xfrm>
                  <a:off x="2667391" y="2362710"/>
                  <a:ext cx="304950" cy="304863"/>
                </a:xfrm>
                <a:prstGeom prst="ellipse">
                  <a:avLst/>
                </a:prstGeom>
                <a:solidFill>
                  <a:schemeClr val="bg1">
                    <a:alpha val="75000"/>
                  </a:schemeClr>
                </a:solidFill>
                <a:ln>
                  <a:solidFill>
                    <a:schemeClr val="bg1">
                      <a:alpha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" name="Oval 158"/>
                <p:cNvSpPr/>
                <p:nvPr/>
              </p:nvSpPr>
              <p:spPr bwMode="auto">
                <a:xfrm>
                  <a:off x="2010054" y="2576997"/>
                  <a:ext cx="304950" cy="304863"/>
                </a:xfrm>
                <a:prstGeom prst="ellipse">
                  <a:avLst/>
                </a:prstGeom>
                <a:solidFill>
                  <a:schemeClr val="bg1">
                    <a:alpha val="75000"/>
                  </a:schemeClr>
                </a:solidFill>
                <a:ln>
                  <a:solidFill>
                    <a:schemeClr val="bg1">
                      <a:alpha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" name="Oval 162"/>
                <p:cNvSpPr/>
                <p:nvPr/>
              </p:nvSpPr>
              <p:spPr bwMode="auto">
                <a:xfrm>
                  <a:off x="838820" y="3582160"/>
                  <a:ext cx="304950" cy="304863"/>
                </a:xfrm>
                <a:prstGeom prst="ellipse">
                  <a:avLst/>
                </a:prstGeom>
                <a:solidFill>
                  <a:schemeClr val="bg1">
                    <a:alpha val="75000"/>
                  </a:schemeClr>
                </a:solidFill>
                <a:ln>
                  <a:solidFill>
                    <a:schemeClr val="bg1">
                      <a:alpha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" name="Oval 163"/>
                <p:cNvSpPr/>
                <p:nvPr/>
              </p:nvSpPr>
              <p:spPr bwMode="auto">
                <a:xfrm>
                  <a:off x="1786424" y="4195199"/>
                  <a:ext cx="304950" cy="304863"/>
                </a:xfrm>
                <a:prstGeom prst="ellipse">
                  <a:avLst/>
                </a:prstGeom>
                <a:solidFill>
                  <a:schemeClr val="bg1">
                    <a:alpha val="75000"/>
                  </a:schemeClr>
                </a:solidFill>
                <a:ln>
                  <a:solidFill>
                    <a:schemeClr val="bg1">
                      <a:alpha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" name="Oval 164"/>
                <p:cNvSpPr/>
                <p:nvPr/>
              </p:nvSpPr>
              <p:spPr bwMode="auto">
                <a:xfrm>
                  <a:off x="751852" y="4957356"/>
                  <a:ext cx="304950" cy="304863"/>
                </a:xfrm>
                <a:prstGeom prst="ellipse">
                  <a:avLst/>
                </a:prstGeom>
                <a:solidFill>
                  <a:schemeClr val="bg1">
                    <a:alpha val="75000"/>
                  </a:schemeClr>
                </a:solidFill>
                <a:ln>
                  <a:solidFill>
                    <a:schemeClr val="bg1">
                      <a:alpha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56" name="Oval 155"/>
              <p:cNvSpPr/>
              <p:nvPr/>
            </p:nvSpPr>
            <p:spPr bwMode="auto">
              <a:xfrm>
                <a:off x="6536338" y="4402956"/>
                <a:ext cx="245674" cy="251134"/>
              </a:xfrm>
              <a:prstGeom prst="ellipse">
                <a:avLst/>
              </a:prstGeom>
              <a:solidFill>
                <a:schemeClr val="bg1">
                  <a:alpha val="75000"/>
                </a:schemeClr>
              </a:solidFill>
              <a:ln>
                <a:solidFill>
                  <a:schemeClr val="bg1">
                    <a:alpha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8" name="Group 1"/>
          <p:cNvGrpSpPr/>
          <p:nvPr/>
        </p:nvGrpSpPr>
        <p:grpSpPr>
          <a:xfrm>
            <a:off x="1206081" y="4239715"/>
            <a:ext cx="4737585" cy="426746"/>
            <a:chOff x="950922" y="5065000"/>
            <a:chExt cx="4737585" cy="426746"/>
          </a:xfrm>
        </p:grpSpPr>
        <p:grpSp>
          <p:nvGrpSpPr>
            <p:cNvPr id="19" name="Group 87"/>
            <p:cNvGrpSpPr/>
            <p:nvPr/>
          </p:nvGrpSpPr>
          <p:grpSpPr>
            <a:xfrm>
              <a:off x="950922" y="5065000"/>
              <a:ext cx="4737585" cy="426746"/>
              <a:chOff x="979003" y="5339284"/>
              <a:chExt cx="4737585" cy="426746"/>
            </a:xfrm>
          </p:grpSpPr>
          <p:pic>
            <p:nvPicPr>
              <p:cNvPr id="80" name="Picture 79" descr="latex-image-1.pdf"/>
              <p:cNvPicPr>
                <a:picLocks noChangeAspect="1"/>
              </p:cNvPicPr>
              <p:nvPr/>
            </p:nvPicPr>
            <p:blipFill>
              <a:blip r:embed="rId8" cstate="print"/>
              <a:srcRect l="46377"/>
              <a:stretch>
                <a:fillRect/>
              </a:stretch>
            </p:blipFill>
            <p:spPr bwMode="auto">
              <a:xfrm>
                <a:off x="979003" y="5402785"/>
                <a:ext cx="2045221" cy="363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" name="Picture 81" descr="latex-image-1.pdf"/>
              <p:cNvPicPr>
                <a:picLocks noChangeAspect="1"/>
              </p:cNvPicPr>
              <p:nvPr/>
            </p:nvPicPr>
            <p:blipFill>
              <a:blip r:embed="rId8" cstate="print"/>
              <a:srcRect r="56808" b="-17025"/>
              <a:stretch>
                <a:fillRect/>
              </a:stretch>
            </p:blipFill>
            <p:spPr bwMode="auto">
              <a:xfrm>
                <a:off x="4069213" y="5339284"/>
                <a:ext cx="1647375" cy="425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01" name="Picture 16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39" r="74037" b="15882"/>
            <a:stretch/>
          </p:blipFill>
          <p:spPr bwMode="auto">
            <a:xfrm>
              <a:off x="5182418" y="5124567"/>
              <a:ext cx="478370" cy="28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0" name="Picture 46" descr="latex-image-1.pdf"/>
          <p:cNvPicPr>
            <a:picLocks noChangeAspect="1"/>
          </p:cNvPicPr>
          <p:nvPr/>
        </p:nvPicPr>
        <p:blipFill rotWithShape="1">
          <a:blip r:embed="rId4" cstate="print"/>
          <a:srcRect l="6703" t="47522" r="62206" b="22211"/>
          <a:stretch/>
        </p:blipFill>
        <p:spPr bwMode="auto">
          <a:xfrm>
            <a:off x="1118148" y="3652391"/>
            <a:ext cx="3106057" cy="49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143979" y="3056292"/>
            <a:ext cx="4799687" cy="596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6292" y="4210055"/>
            <a:ext cx="4935250" cy="481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5557" y="3696788"/>
            <a:ext cx="435974" cy="290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9687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24" y="980736"/>
            <a:ext cx="8856476" cy="782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cs typeface="Arial" pitchFamily="34" charset="0"/>
              </a:rPr>
              <a:t>We need ability to </a:t>
            </a:r>
            <a:r>
              <a:rPr lang="en-US" dirty="0">
                <a:solidFill>
                  <a:srgbClr val="0000FF"/>
                </a:solidFill>
                <a:cs typeface="Arial" pitchFamily="34" charset="0"/>
              </a:rPr>
              <a:t>compare</a:t>
            </a:r>
            <a:r>
              <a:rPr lang="en-US" dirty="0">
                <a:cs typeface="Arial" pitchFamily="34" charset="0"/>
              </a:rPr>
              <a:t> images by attribute “strength”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5314" y="2067811"/>
            <a:ext cx="9006804" cy="896257"/>
            <a:chOff x="65313" y="1541389"/>
            <a:chExt cx="9006804" cy="896257"/>
          </a:xfrm>
        </p:grpSpPr>
        <p:pic>
          <p:nvPicPr>
            <p:cNvPr id="5" name="Picture 2" descr="http://vision.cs.utexas.edu/adriana/shoes/img_womens_athletic_shoes_50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3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://vision.cs.utexas.edu/adriana/shoes/img_womens_stiletto_17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827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://vision.cs.utexas.edu/adriana/shoes/img_womens_high_heels_104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222" y="1541389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http://vision.cs.utexas.edu/adriana/shoes/img_womens_flats_100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341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http://vision.cs.utexas.edu/adriana/shoes/img_womens_high_heels_146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3117" y="1541389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http://vision.cs.utexas.edu/adriana/shoes/img_womens_rain_boots_75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736" y="1541389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4" descr="http://vision.cs.utexas.edu/adriana/shoes/img_womens_boots_184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432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6" descr="http://vision.cs.utexas.edu/adriana/shoes/img_womens_stiletto_169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7327" y="1548646"/>
              <a:ext cx="886968" cy="8869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0" descr="http://vision.cs.utexas.edu/adriana/shoes/img_womens_high_heels_871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5400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2" descr="http://vision.cs.utexas.edu/adriana/shoes/img_womens_high_heels_1045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9505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30401" y="1628875"/>
            <a:ext cx="9041793" cy="400110"/>
            <a:chOff x="30324" y="947206"/>
            <a:chExt cx="9041793" cy="400110"/>
          </a:xfrm>
        </p:grpSpPr>
        <p:sp>
          <p:nvSpPr>
            <p:cNvPr id="50" name="TextBox 6"/>
            <p:cNvSpPr txBox="1">
              <a:spLocks noChangeArrowheads="1"/>
            </p:cNvSpPr>
            <p:nvPr/>
          </p:nvSpPr>
          <p:spPr bwMode="auto">
            <a:xfrm>
              <a:off x="30324" y="947206"/>
              <a:ext cx="98135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bright </a:t>
              </a:r>
            </a:p>
          </p:txBody>
        </p:sp>
        <p:cxnSp>
          <p:nvCxnSpPr>
            <p:cNvPr id="21" name="Straight Arrow Connector 20"/>
            <p:cNvCxnSpPr>
              <a:stCxn id="50" idx="3"/>
            </p:cNvCxnSpPr>
            <p:nvPr/>
          </p:nvCxnSpPr>
          <p:spPr>
            <a:xfrm>
              <a:off x="1011683" y="1147261"/>
              <a:ext cx="8060434" cy="1364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68169" y="5308360"/>
            <a:ext cx="8991058" cy="896378"/>
            <a:chOff x="68168" y="4666065"/>
            <a:chExt cx="8991058" cy="896378"/>
          </a:xfrm>
        </p:grpSpPr>
        <p:pic>
          <p:nvPicPr>
            <p:cNvPr id="30" name="Picture 157" descr="http://vision.cs.utexas.edu/adriana/scenes/coast_n672021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258" y="4667162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49" descr="http://vision.cs.utexas.edu/adriana/scenes/street_street61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4128" y="4667162"/>
              <a:ext cx="886968" cy="8869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9545" y="4672485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51" descr="http://vision.cs.utexas.edu/adriana/scenes/opencountry_nat873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043" y="4672485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859" y="4672528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55" descr="http://vision.cs.utexas.edu/adriana/scenes/insidecity_art1026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5855" y="4675208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http://vision.cs.utexas.edu/adriana/scenes/tallbuilding_a212044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68" y="4675475"/>
              <a:ext cx="886968" cy="88696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http://vision.cs.utexas.edu/adriana/scenes/tallbuilding_art1729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357" y="4675465"/>
              <a:ext cx="886968" cy="88696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http://vision.cs.utexas.edu/adriana/scenes/opencountry_land573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047" y="4672485"/>
              <a:ext cx="886968" cy="88696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http://vision.cs.utexas.edu/adriana/scenes/mountain_n213080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4541" y="4666065"/>
              <a:ext cx="886968" cy="88696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>
            <a:off x="19025" y="3311765"/>
            <a:ext cx="9041793" cy="400110"/>
            <a:chOff x="30324" y="947206"/>
            <a:chExt cx="9041793" cy="400110"/>
          </a:xfrm>
        </p:grpSpPr>
        <p:sp>
          <p:nvSpPr>
            <p:cNvPr id="60" name="TextBox 6"/>
            <p:cNvSpPr txBox="1">
              <a:spLocks noChangeArrowheads="1"/>
            </p:cNvSpPr>
            <p:nvPr/>
          </p:nvSpPr>
          <p:spPr bwMode="auto">
            <a:xfrm>
              <a:off x="30324" y="947206"/>
              <a:ext cx="108074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smiling</a:t>
              </a:r>
            </a:p>
          </p:txBody>
        </p:sp>
        <p:cxnSp>
          <p:nvCxnSpPr>
            <p:cNvPr id="61" name="Straight Arrow Connector 60"/>
            <p:cNvCxnSpPr>
              <a:stCxn id="60" idx="3"/>
            </p:cNvCxnSpPr>
            <p:nvPr/>
          </p:nvCxnSpPr>
          <p:spPr>
            <a:xfrm>
              <a:off x="1111069" y="1147261"/>
              <a:ext cx="7961048" cy="1364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7649" y="4812161"/>
            <a:ext cx="9041793" cy="400110"/>
            <a:chOff x="30324" y="947206"/>
            <a:chExt cx="9041793" cy="400110"/>
          </a:xfrm>
        </p:grpSpPr>
        <p:sp>
          <p:nvSpPr>
            <p:cNvPr id="65" name="TextBox 6"/>
            <p:cNvSpPr txBox="1">
              <a:spLocks noChangeArrowheads="1"/>
            </p:cNvSpPr>
            <p:nvPr/>
          </p:nvSpPr>
          <p:spPr bwMode="auto">
            <a:xfrm>
              <a:off x="30324" y="947206"/>
              <a:ext cx="11095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natural </a:t>
              </a:r>
            </a:p>
          </p:txBody>
        </p:sp>
        <p:cxnSp>
          <p:nvCxnSpPr>
            <p:cNvPr id="66" name="Straight Arrow Connector 65"/>
            <p:cNvCxnSpPr>
              <a:stCxn id="65" idx="3"/>
            </p:cNvCxnSpPr>
            <p:nvPr/>
          </p:nvCxnSpPr>
          <p:spPr>
            <a:xfrm>
              <a:off x="1139923" y="1147261"/>
              <a:ext cx="7932194" cy="1364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11810" name="Picture 2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t="60006" r="15002" b="30464"/>
          <a:stretch/>
        </p:blipFill>
        <p:spPr bwMode="auto">
          <a:xfrm flipH="1">
            <a:off x="46164" y="3725894"/>
            <a:ext cx="9019041" cy="72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5330641" y="3556056"/>
            <a:ext cx="1188132" cy="1065983"/>
          </a:xfrm>
          <a:prstGeom prst="rect">
            <a:avLst/>
          </a:prstGeom>
          <a:noFill/>
          <a:ln w="1524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4" tIns="45543" rIns="91084" bIns="4554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689742" y="1988546"/>
            <a:ext cx="1035039" cy="1065983"/>
          </a:xfrm>
          <a:prstGeom prst="rect">
            <a:avLst/>
          </a:prstGeom>
          <a:noFill/>
          <a:ln w="1524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4" tIns="45543" rIns="91084" bIns="4554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0" y="210826"/>
            <a:ext cx="9144000" cy="656151"/>
          </a:xfrm>
        </p:spPr>
        <p:txBody>
          <a:bodyPr>
            <a:normAutofit/>
          </a:bodyPr>
          <a:lstStyle/>
          <a:p>
            <a:r>
              <a:rPr lang="en-US" dirty="0">
                <a:cs typeface="Arial" pitchFamily="34" charset="0"/>
              </a:rPr>
              <a:t>Relative Attributes</a:t>
            </a:r>
          </a:p>
        </p:txBody>
      </p:sp>
      <p:pic>
        <p:nvPicPr>
          <p:cNvPr id="39" name="Picture 7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772104" y="5305709"/>
            <a:ext cx="890138" cy="890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9"/>
          <p:cNvSpPr/>
          <p:nvPr/>
        </p:nvSpPr>
        <p:spPr>
          <a:xfrm>
            <a:off x="2689742" y="5228077"/>
            <a:ext cx="1068680" cy="1065983"/>
          </a:xfrm>
          <a:prstGeom prst="rect">
            <a:avLst/>
          </a:prstGeom>
          <a:noFill/>
          <a:ln w="1524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4" tIns="45543" rIns="91084" bIns="4554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604876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n 7"/>
          <p:cNvSpPr/>
          <p:nvPr/>
        </p:nvSpPr>
        <p:spPr>
          <a:xfrm>
            <a:off x="6092427" y="1620397"/>
            <a:ext cx="2536316" cy="260176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WhittleSearch</a:t>
            </a:r>
            <a:r>
              <a:rPr lang="en-US" dirty="0"/>
              <a:t> with Relative Attribute Feedback</a:t>
            </a:r>
          </a:p>
        </p:txBody>
      </p:sp>
      <p:sp>
        <p:nvSpPr>
          <p:cNvPr id="5" name="Flowchart: Document 4"/>
          <p:cNvSpPr/>
          <p:nvPr/>
        </p:nvSpPr>
        <p:spPr>
          <a:xfrm>
            <a:off x="628154" y="1620397"/>
            <a:ext cx="3288242" cy="2660686"/>
          </a:xfrm>
          <a:prstGeom prst="flowChartDocumen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Results Page 1</a:t>
            </a:r>
          </a:p>
        </p:txBody>
      </p:sp>
      <p:sp>
        <p:nvSpPr>
          <p:cNvPr id="7" name="Rectangle 6"/>
          <p:cNvSpPr/>
          <p:nvPr/>
        </p:nvSpPr>
        <p:spPr>
          <a:xfrm>
            <a:off x="1569267" y="2190515"/>
            <a:ext cx="640080" cy="640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158035" y="2070207"/>
            <a:ext cx="1765189" cy="1873423"/>
          </a:xfrm>
          <a:prstGeom prst="rightArrow">
            <a:avLst>
              <a:gd name="adj1" fmla="val 59337"/>
              <a:gd name="adj2" fmla="val 396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Update relevance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scores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271" y="3350129"/>
            <a:ext cx="457200" cy="457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55" descr="http://vision.cs.utexas.edu/adriana/scenes/insidecity_art1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066" y="2525421"/>
            <a:ext cx="457200" cy="457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56280" y="2940635"/>
            <a:ext cx="457200" cy="457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365" y="2408140"/>
            <a:ext cx="457200" cy="457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1665" y="3251630"/>
            <a:ext cx="457200" cy="457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6269009" y="2865340"/>
            <a:ext cx="677493" cy="276999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score=7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46351" y="2642696"/>
            <a:ext cx="675057" cy="276999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score=5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26080" y="2974639"/>
            <a:ext cx="677493" cy="276999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score=4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57365" y="3705093"/>
            <a:ext cx="677493" cy="276999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score=4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41892" y="3796936"/>
            <a:ext cx="677493" cy="276999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score=1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46449" y="1122199"/>
            <a:ext cx="617477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 Demi" panose="020E0802020502020306" pitchFamily="34" charset="0"/>
                <a:ea typeface="Batang" panose="02030600000101010101" pitchFamily="18" charset="-127"/>
              </a:rPr>
              <a:t>?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333323" y="2190515"/>
            <a:ext cx="640080" cy="640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081336" y="2185501"/>
            <a:ext cx="640080" cy="640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565990" y="2951696"/>
            <a:ext cx="640080" cy="640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330046" y="2951696"/>
            <a:ext cx="640080" cy="640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078059" y="2946682"/>
            <a:ext cx="640080" cy="640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03465" y="2946682"/>
            <a:ext cx="640080" cy="640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7182" y="2184116"/>
            <a:ext cx="669419" cy="66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47"/>
          <p:cNvSpPr txBox="1"/>
          <p:nvPr/>
        </p:nvSpPr>
        <p:spPr>
          <a:xfrm>
            <a:off x="1276915" y="2064456"/>
            <a:ext cx="2534604" cy="646331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User: “I want something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more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natural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than this.”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6488668"/>
            <a:ext cx="428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Kovashka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Parikh, and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CVPR 2012</a:t>
            </a:r>
          </a:p>
        </p:txBody>
      </p:sp>
    </p:spTree>
    <p:extLst>
      <p:ext uri="{BB962C8B-B14F-4D97-AF65-F5344CB8AC3E}">
        <p14:creationId xmlns:p14="http://schemas.microsoft.com/office/powerpoint/2010/main" val="375838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" r="28789"/>
          <a:stretch>
            <a:fillRect/>
          </a:stretch>
        </p:blipFill>
        <p:spPr bwMode="auto">
          <a:xfrm>
            <a:off x="762000" y="1676400"/>
            <a:ext cx="3581400" cy="46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00200" y="2514600"/>
            <a:ext cx="2667000" cy="3733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1204" name="TextBox 14"/>
          <p:cNvSpPr txBox="1">
            <a:spLocks noChangeArrowheads="1"/>
          </p:cNvSpPr>
          <p:nvPr/>
        </p:nvSpPr>
        <p:spPr bwMode="auto">
          <a:xfrm>
            <a:off x="4876800" y="1752600"/>
            <a:ext cx="2971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What do we want to know about this object? </a:t>
            </a:r>
          </a:p>
        </p:txBody>
      </p:sp>
      <p:sp>
        <p:nvSpPr>
          <p:cNvPr id="51205" name="TextBox 15"/>
          <p:cNvSpPr txBox="1">
            <a:spLocks noChangeArrowheads="1"/>
          </p:cNvSpPr>
          <p:nvPr/>
        </p:nvSpPr>
        <p:spPr bwMode="auto">
          <a:xfrm>
            <a:off x="5105400" y="3352800"/>
            <a:ext cx="3810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Object recognition expert: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“Dog”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Person in the Scene: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“Big pointy teeth”, “Can move fast”, “Looks angry”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2400" y="990600"/>
            <a:ext cx="8839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1207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732844" y="6488668"/>
            <a:ext cx="141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Derek </a:t>
            </a:r>
            <a:r>
              <a:rPr lang="en-US" dirty="0" err="1"/>
              <a:t>Hoiem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633263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2057400" y="1347086"/>
            <a:ext cx="7086600" cy="4389438"/>
          </a:xfrm>
          <a:prstGeom prst="rect">
            <a:avLst/>
          </a:prstGeom>
          <a:solidFill>
            <a:srgbClr val="ADB9C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>
                <a:sym typeface="Wingdings" pitchFamily="2" charset="2"/>
              </a:rPr>
              <a:t>WhittleSearch</a:t>
            </a:r>
            <a:r>
              <a:rPr lang="en-US" dirty="0">
                <a:sym typeface="Wingdings" pitchFamily="2" charset="2"/>
              </a:rPr>
              <a:t> with </a:t>
            </a:r>
            <a:r>
              <a:rPr lang="en-US" dirty="0"/>
              <a:t>Relative Attribute Feedback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347086"/>
            <a:ext cx="9144000" cy="3109913"/>
          </a:xfrm>
          <a:prstGeom prst="rect">
            <a:avLst/>
          </a:prstGeom>
          <a:solidFill>
            <a:srgbClr val="ADB9C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315551"/>
            <a:ext cx="7239000" cy="4389438"/>
          </a:xfrm>
          <a:prstGeom prst="rect">
            <a:avLst/>
          </a:prstGeom>
          <a:solidFill>
            <a:srgbClr val="ADB9C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4572000" y="5295199"/>
            <a:ext cx="2362200" cy="158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0" y="3694999"/>
            <a:ext cx="9144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572000" y="1332798"/>
            <a:ext cx="0" cy="441960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7848600" y="3771199"/>
            <a:ext cx="10747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natural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724400" y="1478849"/>
            <a:ext cx="1631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perspective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36374"/>
            <a:ext cx="1216025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2094799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885499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2094799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3999799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7800" y="1332798"/>
            <a:ext cx="1219200" cy="121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/>
          <p:cNvCxnSpPr/>
          <p:nvPr/>
        </p:nvCxnSpPr>
        <p:spPr>
          <a:xfrm>
            <a:off x="2057400" y="2551999"/>
            <a:ext cx="0" cy="1143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447800" y="3694999"/>
            <a:ext cx="0" cy="190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239000" y="3313999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657600" y="3313999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638800" y="3694999"/>
            <a:ext cx="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543800" y="3694999"/>
            <a:ext cx="0" cy="838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667000" y="1789999"/>
            <a:ext cx="1905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267200" y="2551999"/>
            <a:ext cx="3048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057400" y="4456999"/>
            <a:ext cx="25146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572000" y="2704399"/>
            <a:ext cx="20574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572000" y="4609399"/>
            <a:ext cx="457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8"/>
          <p:cNvSpPr txBox="1">
            <a:spLocks noChangeArrowheads="1"/>
          </p:cNvSpPr>
          <p:nvPr/>
        </p:nvSpPr>
        <p:spPr bwMode="auto">
          <a:xfrm>
            <a:off x="0" y="1332798"/>
            <a:ext cx="1447800" cy="120015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“I want something </a:t>
            </a: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more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natural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than this.”</a:t>
            </a:r>
          </a:p>
        </p:txBody>
      </p:sp>
      <p:sp>
        <p:nvSpPr>
          <p:cNvPr id="31" name="TextBox 29"/>
          <p:cNvSpPr txBox="1">
            <a:spLocks noChangeArrowheads="1"/>
          </p:cNvSpPr>
          <p:nvPr/>
        </p:nvSpPr>
        <p:spPr bwMode="auto">
          <a:xfrm>
            <a:off x="7848600" y="2094799"/>
            <a:ext cx="1295400" cy="12192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“I want something 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less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natural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than this.”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38200" y="5104699"/>
            <a:ext cx="2895600" cy="647700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“I want something with 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more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perspective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+mn-cs"/>
              </a:rPr>
              <a:t> than this.”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895600" y="1942399"/>
            <a:ext cx="1524000" cy="1524000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0" y="6488668"/>
            <a:ext cx="428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Kovashka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Parikh, and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CVPR 2012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040753" y="2962875"/>
            <a:ext cx="41710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+1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023727" y="4847987"/>
            <a:ext cx="41710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+1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628553" y="2946221"/>
            <a:ext cx="41710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+1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930366" y="5384963"/>
            <a:ext cx="41710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+1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444258" y="2194749"/>
            <a:ext cx="417102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+1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442649" y="2962875"/>
            <a:ext cx="417102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+1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0954" y="4739624"/>
            <a:ext cx="417102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+1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435356" y="4850619"/>
            <a:ext cx="417102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+1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861360" y="2192501"/>
            <a:ext cx="417102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+1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857345" y="2966215"/>
            <a:ext cx="417102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+1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037696" y="2945342"/>
            <a:ext cx="417102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+1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057400" y="1332799"/>
            <a:ext cx="5181600" cy="310832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8650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" grpId="0" animBg="1"/>
      <p:bldP spid="6" grpId="0" animBg="1"/>
      <p:bldP spid="30" grpId="0" animBg="1"/>
      <p:bldP spid="31" grpId="0" animBg="1"/>
      <p:bldP spid="32" grpId="0" animBg="1"/>
      <p:bldP spid="3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4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403949"/>
            <a:ext cx="1192794" cy="119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403949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462" y="5569411"/>
            <a:ext cx="1282337" cy="128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5"/>
          <p:cNvSpPr txBox="1">
            <a:spLocks noChangeArrowheads="1"/>
          </p:cNvSpPr>
          <p:nvPr/>
        </p:nvSpPr>
        <p:spPr bwMode="auto">
          <a:xfrm rot="20521975">
            <a:off x="4032250" y="4962624"/>
            <a:ext cx="2805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More bright in color than</a:t>
            </a:r>
          </a:p>
        </p:txBody>
      </p:sp>
      <p:sp>
        <p:nvSpPr>
          <p:cNvPr id="23" name="TextBox 19"/>
          <p:cNvSpPr txBox="1">
            <a:spLocks noChangeArrowheads="1"/>
          </p:cNvSpPr>
          <p:nvPr/>
        </p:nvSpPr>
        <p:spPr bwMode="auto">
          <a:xfrm>
            <a:off x="7262813" y="5308699"/>
            <a:ext cx="1881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More open than</a:t>
            </a: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 rot="20478249">
            <a:off x="3287713" y="4840387"/>
            <a:ext cx="2033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More formal than</a:t>
            </a:r>
          </a:p>
        </p:txBody>
      </p:sp>
      <p:sp>
        <p:nvSpPr>
          <p:cNvPr id="5" name="Rectangle 4"/>
          <p:cNvSpPr/>
          <p:nvPr/>
        </p:nvSpPr>
        <p:spPr>
          <a:xfrm>
            <a:off x="5749151" y="4889407"/>
            <a:ext cx="2467971" cy="1658199"/>
          </a:xfrm>
          <a:prstGeom prst="rect">
            <a:avLst/>
          </a:prstGeom>
          <a:solidFill>
            <a:srgbClr val="00B050">
              <a:alpha val="5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Qualitative Result (Relative Attribute Feedback)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619382"/>
            <a:ext cx="1245326" cy="124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9" t="8333" r="29723" b="34605"/>
          <a:stretch>
            <a:fillRect/>
          </a:stretch>
        </p:blipFill>
        <p:spPr bwMode="auto">
          <a:xfrm>
            <a:off x="0" y="4565749"/>
            <a:ext cx="32670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1" b="21222"/>
          <a:stretch>
            <a:fillRect/>
          </a:stretch>
        </p:blipFill>
        <p:spPr bwMode="auto">
          <a:xfrm>
            <a:off x="6172200" y="5695406"/>
            <a:ext cx="1447800" cy="84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47982"/>
            <a:ext cx="1245326" cy="124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24182"/>
            <a:ext cx="1245326" cy="124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752824"/>
            <a:ext cx="11049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2819400" y="1441549"/>
            <a:ext cx="198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More open than</a:t>
            </a: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 rot="20475522">
            <a:off x="3876675" y="2049562"/>
            <a:ext cx="2805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More bright in color than</a:t>
            </a: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5181600" y="2510527"/>
            <a:ext cx="2352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Less ornaments than</a:t>
            </a:r>
          </a:p>
        </p:txBody>
      </p:sp>
      <p:sp>
        <p:nvSpPr>
          <p:cNvPr id="22" name="TextBox 17"/>
          <p:cNvSpPr txBox="1">
            <a:spLocks noChangeArrowheads="1"/>
          </p:cNvSpPr>
          <p:nvPr/>
        </p:nvSpPr>
        <p:spPr bwMode="auto">
          <a:xfrm rot="21098950">
            <a:off x="5695950" y="4970562"/>
            <a:ext cx="2593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Higher at the heel than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362200" y="5175349"/>
            <a:ext cx="762000" cy="6096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TextBox 29"/>
          <p:cNvSpPr txBox="1">
            <a:spLocks noChangeArrowheads="1"/>
          </p:cNvSpPr>
          <p:nvPr/>
        </p:nvSpPr>
        <p:spPr bwMode="auto">
          <a:xfrm>
            <a:off x="1524000" y="5156299"/>
            <a:ext cx="852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Match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0" y="4032349"/>
            <a:ext cx="281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819400" y="3972024"/>
            <a:ext cx="6324600" cy="593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200400" y="4032349"/>
            <a:ext cx="0" cy="2743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819400" y="1289149"/>
            <a:ext cx="0" cy="2743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Arrow 30"/>
          <p:cNvSpPr/>
          <p:nvPr/>
        </p:nvSpPr>
        <p:spPr>
          <a:xfrm>
            <a:off x="1981200" y="1746349"/>
            <a:ext cx="1295400" cy="1066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Round 1</a:t>
            </a:r>
          </a:p>
        </p:txBody>
      </p:sp>
      <p:sp>
        <p:nvSpPr>
          <p:cNvPr id="32" name="Right Arrow 31"/>
          <p:cNvSpPr/>
          <p:nvPr/>
        </p:nvSpPr>
        <p:spPr>
          <a:xfrm rot="5400000">
            <a:off x="7658100" y="3537049"/>
            <a:ext cx="1295400" cy="1066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Round 2</a:t>
            </a:r>
          </a:p>
        </p:txBody>
      </p:sp>
      <p:sp>
        <p:nvSpPr>
          <p:cNvPr id="33" name="Left Arrow 32"/>
          <p:cNvSpPr/>
          <p:nvPr/>
        </p:nvSpPr>
        <p:spPr>
          <a:xfrm>
            <a:off x="2819400" y="4108549"/>
            <a:ext cx="1295400" cy="1066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Round 3</a:t>
            </a:r>
          </a:p>
        </p:txBody>
      </p:sp>
      <p:sp>
        <p:nvSpPr>
          <p:cNvPr id="34" name="TextBox 23"/>
          <p:cNvSpPr txBox="1">
            <a:spLocks noChangeArrowheads="1"/>
          </p:cNvSpPr>
          <p:nvPr/>
        </p:nvSpPr>
        <p:spPr bwMode="auto">
          <a:xfrm>
            <a:off x="0" y="1289149"/>
            <a:ext cx="3200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Query: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“I want a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bright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open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shoe that is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short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on the leg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.” </a:t>
            </a:r>
          </a:p>
        </p:txBody>
      </p:sp>
      <p:sp>
        <p:nvSpPr>
          <p:cNvPr id="35" name="Cloud Callout 34"/>
          <p:cNvSpPr/>
          <p:nvPr/>
        </p:nvSpPr>
        <p:spPr>
          <a:xfrm>
            <a:off x="1362075" y="2600424"/>
            <a:ext cx="1381125" cy="1371600"/>
          </a:xfrm>
          <a:prstGeom prst="cloudCallout">
            <a:avLst>
              <a:gd name="adj1" fmla="val -78912"/>
              <a:gd name="adj2" fmla="val 3313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6" name="Picture 35" descr="C:\Program Files (x86)\Microsoft Office\MEDIA\CAGCAT10\j0195384.wm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133824"/>
            <a:ext cx="8048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83"/>
          <p:cNvSpPr txBox="1">
            <a:spLocks noChangeArrowheads="1"/>
          </p:cNvSpPr>
          <p:nvPr/>
        </p:nvSpPr>
        <p:spPr bwMode="auto">
          <a:xfrm>
            <a:off x="5075238" y="1289149"/>
            <a:ext cx="2041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Selected feedback</a:t>
            </a:r>
          </a:p>
        </p:txBody>
      </p:sp>
      <p:sp>
        <p:nvSpPr>
          <p:cNvPr id="4" name="Rectangle 3"/>
          <p:cNvSpPr/>
          <p:nvPr/>
        </p:nvSpPr>
        <p:spPr>
          <a:xfrm>
            <a:off x="6426926" y="1306287"/>
            <a:ext cx="2717074" cy="1907178"/>
          </a:xfrm>
          <a:prstGeom prst="rect">
            <a:avLst/>
          </a:prstGeom>
          <a:solidFill>
            <a:srgbClr val="00B050">
              <a:alpha val="5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8"/>
          <a:stretch>
            <a:fillRect/>
          </a:stretch>
        </p:blipFill>
        <p:spPr bwMode="auto">
          <a:xfrm>
            <a:off x="7467600" y="2050869"/>
            <a:ext cx="1245326" cy="112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1"/>
          <p:cNvSpPr txBox="1">
            <a:spLocks noChangeArrowheads="1"/>
          </p:cNvSpPr>
          <p:nvPr/>
        </p:nvSpPr>
        <p:spPr bwMode="auto">
          <a:xfrm rot="20519169">
            <a:off x="6336717" y="1608011"/>
            <a:ext cx="2846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Less high at the heel than</a:t>
            </a:r>
          </a:p>
        </p:txBody>
      </p:sp>
    </p:spTree>
    <p:extLst>
      <p:ext uri="{BB962C8B-B14F-4D97-AF65-F5344CB8AC3E}">
        <p14:creationId xmlns:p14="http://schemas.microsoft.com/office/powerpoint/2010/main" val="198536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5" grpId="0" animBg="1"/>
      <p:bldP spid="17" grpId="0"/>
      <p:bldP spid="18" grpId="0"/>
      <p:bldP spid="19" grpId="0"/>
      <p:bldP spid="22" grpId="0"/>
      <p:bldP spid="25" grpId="0" animBg="1"/>
      <p:bldP spid="26" grpId="0"/>
      <p:bldP spid="31" grpId="0" animBg="1"/>
      <p:bldP spid="32" grpId="0" animBg="1"/>
      <p:bldP spid="33" grpId="0" animBg="1"/>
      <p:bldP spid="34" grpId="0"/>
      <p:bldP spid="35" grpId="0" animBg="1"/>
      <p:bldP spid="37" grpId="0"/>
      <p:bldP spid="4" grpId="0" animBg="1"/>
      <p:bldP spid="2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/>
          <p:nvPr/>
        </p:nvGrpSpPr>
        <p:grpSpPr>
          <a:xfrm>
            <a:off x="63584" y="5059292"/>
            <a:ext cx="6075233" cy="1736860"/>
            <a:chOff x="1347390" y="4666900"/>
            <a:chExt cx="7803124" cy="2230850"/>
          </a:xfrm>
        </p:grpSpPr>
        <p:pic>
          <p:nvPicPr>
            <p:cNvPr id="49" name="Picture 94" descr="http://vision.cs.utexas.edu/adriana/pubfig/AlexRodriguez_1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8762" y="4688000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96" descr="http://vision.cs.utexas.edu/adriana/pubfig/AlexRodriguez_12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4505" y="4688000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00" descr="http://vision.cs.utexas.edu/adriana/pubfig/CliveOwen_119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5370" y="4688000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04" descr="http://vision.cs.utexas.edu/adriana/pubfig/CliveOwen_4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443" y="4688000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06" descr="http://vision.cs.utexas.edu/adriana/pubfig/HughLaurie_124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7842" y="4667695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12" descr="http://vision.cs.utexas.edu/adriana/pubfig/JaredLeto_135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7345" y="4675659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114" descr="http://vision.cs.utexas.edu/adriana/pubfig/JaredLeto_26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9734" y="4666900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118" descr="http://vision.cs.utexas.edu/adriana/pubfig/MileyCyrus_1186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7390" y="5815061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20" descr="http://vision.cs.utexas.edu/adriana/pubfig/MileyCyrus_474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5705" y="5817500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122" descr="http://vision.cs.utexas.edu/adriana/pubfig/ScarlettJohansson_53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6146" y="5824854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124" descr="http://vision.cs.utexas.edu/adriana/pubfig/ScarlettJohansson_67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3338" y="5824854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126" descr="http://vision.cs.utexas.edu/adriana/pubfig/ViggoMortensen_137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0530" y="5810787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30" descr="http://vision.cs.utexas.edu/adriana/pubfig/ViggoMortensen_45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290" y="5810787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34" descr="http://vision.cs.utexas.edu/adriana/pubfig/ZacEfron_86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618" y="5795911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49"/>
          <p:cNvGrpSpPr/>
          <p:nvPr/>
        </p:nvGrpSpPr>
        <p:grpSpPr>
          <a:xfrm>
            <a:off x="65322" y="1118718"/>
            <a:ext cx="6021206" cy="1700624"/>
            <a:chOff x="-1936" y="15501"/>
            <a:chExt cx="7733731" cy="2184308"/>
          </a:xfrm>
        </p:grpSpPr>
        <p:pic>
          <p:nvPicPr>
            <p:cNvPr id="7" name="Picture 2" descr="http://vision.cs.utexas.edu/adriana/shoes/img_womens_athletic_shoes_183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36" y="15611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http://vision.cs.utexas.edu/adriana/shoes/img_womens_athletic_shoes_957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653" y="15611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2" descr="http://vision.cs.utexas.edu/adriana/shoes/img_womens_boots_824.jp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02"/>
            <a:stretch/>
          </p:blipFill>
          <p:spPr bwMode="auto">
            <a:xfrm>
              <a:off x="2224584" y="15611"/>
              <a:ext cx="904619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4" descr="http://vision.cs.utexas.edu/adriana/shoes/img_womens_boots_877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9933" y="15611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6" descr="http://vision.cs.utexas.edu/adriana/shoes/img_womens_clogs_1091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7344" y="15611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0" descr="http://vision.cs.utexas.edu/adriana/shoes/img_womens_clogs_1639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7410" y="29491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6" descr="http://vision.cs.utexas.edu/adriana/shoes/img_womens_flats_537.jp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8810" y="15501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8" descr="http://vision.cs.utexas.edu/adriana/shoes/img_womens_flats_973.jp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2" y="1066256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2" descr="http://vision.cs.utexas.edu/adriana/shoes/img_womens_high_heels_146.jp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49"/>
            <a:stretch/>
          </p:blipFill>
          <p:spPr bwMode="auto">
            <a:xfrm>
              <a:off x="1127016" y="1163640"/>
              <a:ext cx="1066800" cy="98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6" descr="http://vision.cs.utexas.edu/adriana/shoes/img_womens_high_heels_404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3510" y="1133009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8" descr="http://vision.cs.utexas.edu/adriana/shoes/img_womens_high_heels_668.jp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2335" y="1133009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0" descr="http://vision.cs.utexas.edu/adriana/shoes/img_womens_pumps_775.jp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4995" y="1133009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6" descr="http://vision.cs.utexas.edu/adriana/shoes/img_womens_wedding_shoes_541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5856" y="1079904"/>
              <a:ext cx="10668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8" descr="http://vision.cs.utexas.edu/adriana/shoes/img_womens_wedding_shoes_685.jpg"/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55"/>
            <a:stretch/>
          </p:blipFill>
          <p:spPr bwMode="auto">
            <a:xfrm>
              <a:off x="3320869" y="1179856"/>
              <a:ext cx="1066800" cy="963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51"/>
          <p:cNvGrpSpPr/>
          <p:nvPr/>
        </p:nvGrpSpPr>
        <p:grpSpPr>
          <a:xfrm>
            <a:off x="59715" y="3075268"/>
            <a:ext cx="6094671" cy="1735054"/>
            <a:chOff x="635867" y="2277334"/>
            <a:chExt cx="7828090" cy="2228531"/>
          </a:xfrm>
        </p:grpSpPr>
        <p:pic>
          <p:nvPicPr>
            <p:cNvPr id="28" name="Picture 50" descr="http://vision.cs.utexas.edu/adriana/scenes/coast_cdmc706.jpg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867" y="2299141"/>
              <a:ext cx="1069848" cy="1069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52" descr="http://vision.cs.utexas.edu/adriana/scenes/coast_n291057.jpg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0194" y="2297617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58" descr="http://vision.cs.utexas.edu/adriana/scenes/forest_natu161.jpg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3643" y="2296093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0" descr="http://vision.cs.utexas.edu/adriana/scenes/forest_nat1217.jpg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9660" y="2296093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64" descr="http://vision.cs.utexas.edu/adriana/scenes/highway_gre492.jpg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451" y="2296093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6" descr="http://vision.cs.utexas.edu/adriana/scenes/highway_n480023.jpg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8270" y="2290310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70" descr="http://vision.cs.utexas.edu/adriana/scenes/insidecity_hous64.jpg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061" y="2277334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72" descr="http://vision.cs.utexas.edu/adriana/scenes/mountain_n371063.jpg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543" y="3432947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76" descr="http://vision.cs.utexas.edu/adriana/scenes/mountain_sharp46.jpg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8461" y="3432947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78" descr="http://vision.cs.utexas.edu/adriana/scenes/opencountry_land276.jpg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721" y="3432947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84" descr="http://vision.cs.utexas.edu/adriana/scenes/street_art838.jpg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6020" y="3429067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86" descr="http://vision.cs.utexas.edu/adriana/scenes/street_urban996.jpg"/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8803" y="3429067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90" descr="http://vision.cs.utexas.edu/adriana/scenes/tallbuilding_a487098.jpg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4601" y="3432969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92" descr="http://vision.cs.utexas.edu/adriana/scenes/tallbuilding_art1729.jpg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5652" y="3432969"/>
              <a:ext cx="1072896" cy="107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5" name="Rectangle 74"/>
          <p:cNvSpPr/>
          <p:nvPr/>
        </p:nvSpPr>
        <p:spPr>
          <a:xfrm>
            <a:off x="6200496" y="1129610"/>
            <a:ext cx="2943505" cy="164601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Shoes [Berg10, Kovashka12]: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14,658 shoe images;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10 attributes: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“pointy”, “bright”, “high-heeled”, “feminine” etc.</a:t>
            </a:r>
          </a:p>
        </p:txBody>
      </p:sp>
      <p:sp>
        <p:nvSpPr>
          <p:cNvPr id="76" name="Rectangle 75"/>
          <p:cNvSpPr/>
          <p:nvPr/>
        </p:nvSpPr>
        <p:spPr>
          <a:xfrm>
            <a:off x="6200496" y="3075268"/>
            <a:ext cx="2943503" cy="173201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OSR [Oliva01]: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2,688 scene images;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6 attributes: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“natural”, “perspective”, “open-air”, “close-depth” etc.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202584" y="5059293"/>
            <a:ext cx="2941415" cy="171432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PubFig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[Kumar08]: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772 face images;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11 attributes: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“masculine”, “young”, “smiling”, “round-face”, etc.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513071" y="362608"/>
            <a:ext cx="2129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Data from 147 users</a:t>
            </a:r>
          </a:p>
        </p:txBody>
      </p:sp>
    </p:spTree>
    <p:extLst>
      <p:ext uri="{BB962C8B-B14F-4D97-AF65-F5344CB8AC3E}">
        <p14:creationId xmlns:p14="http://schemas.microsoft.com/office/powerpoint/2010/main" val="291066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  <p:bldP spid="5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WhittleSearch</a:t>
            </a:r>
            <a:r>
              <a:rPr lang="en-US" dirty="0"/>
              <a:t> Results (Summary)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609" y="4286250"/>
            <a:ext cx="8814392" cy="2130316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2600" b="1" dirty="0"/>
              <a:t>Binary feedback </a:t>
            </a:r>
            <a:r>
              <a:rPr lang="en-US" sz="2600" dirty="0"/>
              <a:t>represents status quo [</a:t>
            </a:r>
            <a:r>
              <a:rPr lang="en-US" sz="2600" i="1" dirty="0" err="1"/>
              <a:t>Rui</a:t>
            </a:r>
            <a:r>
              <a:rPr lang="en-US" sz="2600" i="1" dirty="0"/>
              <a:t> et al. 1998, Cox et al. 2000, </a:t>
            </a:r>
            <a:r>
              <a:rPr lang="en-US" sz="2600" i="1" dirty="0" err="1"/>
              <a:t>Ferecatu</a:t>
            </a:r>
            <a:r>
              <a:rPr lang="en-US" sz="2600" i="1" dirty="0"/>
              <a:t> &amp; </a:t>
            </a:r>
            <a:r>
              <a:rPr lang="en-US" sz="2600" i="1" dirty="0" err="1"/>
              <a:t>Geman</a:t>
            </a:r>
            <a:r>
              <a:rPr lang="en-US" sz="2600" i="1" dirty="0"/>
              <a:t> 2007, …]</a:t>
            </a:r>
            <a:endParaRPr lang="en-US" sz="2600" dirty="0"/>
          </a:p>
          <a:p>
            <a:r>
              <a:rPr lang="en-US" sz="2600" b="1" dirty="0" err="1"/>
              <a:t>WhittleSearch</a:t>
            </a:r>
            <a:r>
              <a:rPr lang="en-US" sz="2600" dirty="0"/>
              <a:t> finds relevant results faster than traditional binary feedback</a:t>
            </a:r>
          </a:p>
        </p:txBody>
      </p:sp>
      <p:pic>
        <p:nvPicPr>
          <p:cNvPr id="5" name="Picture 2" descr="http://vision.cs.utexas.edu/whittlesearch/fig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952" y="1466917"/>
            <a:ext cx="8734096" cy="2320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251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1062372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10752"/>
            <a:ext cx="9144000" cy="656151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ym typeface="Wingdings" pitchFamily="2" charset="2"/>
              </a:rPr>
              <a:t>WhittleSearch</a:t>
            </a:r>
            <a:r>
              <a:rPr lang="en-US" sz="3600" dirty="0">
                <a:sym typeface="Wingdings" pitchFamily="2" charset="2"/>
              </a:rPr>
              <a:t> Demo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076698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of </a:t>
            </a:r>
            <a:r>
              <a:rPr lang="en-US" b="1" dirty="0" err="1"/>
              <a:t>WhittleSearch</a:t>
            </a:r>
            <a:r>
              <a:rPr lang="en-US" dirty="0"/>
              <a:t>: Adobe Font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431812"/>
            <a:ext cx="7886700" cy="1009935"/>
          </a:xfrm>
        </p:spPr>
        <p:txBody>
          <a:bodyPr>
            <a:normAutofit fontScale="92500"/>
          </a:bodyPr>
          <a:lstStyle/>
          <a:p>
            <a:r>
              <a:rPr lang="en-US" dirty="0"/>
              <a:t>Users retrieve fonts that match requested attributes</a:t>
            </a:r>
          </a:p>
          <a:p>
            <a:r>
              <a:rPr lang="en-US" dirty="0"/>
              <a:t>Fonts sorted by relative attribute scores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8967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O’Donovan et al., 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Exploratory Font Selection using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Crowdsourced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Attributes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SIGGRAPH 2014</a:t>
            </a:r>
          </a:p>
        </p:txBody>
      </p:sp>
      <p:pic>
        <p:nvPicPr>
          <p:cNvPr id="172034" name="Picture 2" descr="attrsele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30" y="1291533"/>
            <a:ext cx="5985918" cy="3538344"/>
          </a:xfrm>
          <a:prstGeom prst="rect">
            <a:avLst/>
          </a:prstGeom>
          <a:noFill/>
        </p:spPr>
      </p:pic>
      <p:pic>
        <p:nvPicPr>
          <p:cNvPr id="172036" name="Picture 4" descr="attribu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5554" y="940088"/>
            <a:ext cx="2096306" cy="43603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7129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Our Goal: Infer Object Properties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213360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81200"/>
            <a:ext cx="28194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905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352800" y="4567238"/>
            <a:ext cx="1436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Is it </a:t>
            </a: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alive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752600" y="4191000"/>
            <a:ext cx="2536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Can I </a:t>
            </a: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poke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with it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6019800" y="4114800"/>
            <a:ext cx="2670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Can I </a:t>
            </a: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put stuff in it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381000" y="4800600"/>
            <a:ext cx="2343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What </a:t>
            </a: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shape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 is it?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5105400" y="4724400"/>
            <a:ext cx="1328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Is it </a:t>
            </a: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soft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1981200" y="5257800"/>
            <a:ext cx="2530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Does it have a </a:t>
            </a: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tail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105400" y="5334000"/>
            <a:ext cx="1849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Will it </a:t>
            </a: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blend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32844" y="6488668"/>
            <a:ext cx="141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Derek </a:t>
            </a:r>
            <a:r>
              <a:rPr lang="en-US" dirty="0" err="1"/>
              <a:t>Hoiem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6488668"/>
            <a:ext cx="4283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Farhadi</a:t>
            </a:r>
            <a:r>
              <a:rPr lang="en-US" i="1" kern="0" dirty="0">
                <a:solidFill>
                  <a:sysClr val="windowText" lastClr="000000"/>
                </a:solidFill>
              </a:rPr>
              <a:t>, </a:t>
            </a:r>
            <a:r>
              <a:rPr lang="en-US" i="1" kern="0" dirty="0" err="1">
                <a:solidFill>
                  <a:sysClr val="windowText" lastClr="000000"/>
                </a:solidFill>
              </a:rPr>
              <a:t>Endres</a:t>
            </a:r>
            <a:r>
              <a:rPr lang="en-US" i="1" kern="0" dirty="0">
                <a:solidFill>
                  <a:sysClr val="windowText" lastClr="000000"/>
                </a:solidFill>
              </a:rPr>
              <a:t>, </a:t>
            </a:r>
            <a:r>
              <a:rPr lang="en-US" i="1" kern="0" dirty="0" err="1">
                <a:solidFill>
                  <a:sysClr val="windowText" lastClr="000000"/>
                </a:solidFill>
              </a:rPr>
              <a:t>Hoiem</a:t>
            </a:r>
            <a:r>
              <a:rPr lang="en-US" i="1" kern="0" dirty="0">
                <a:solidFill>
                  <a:sysClr val="windowText" lastClr="000000"/>
                </a:solidFill>
              </a:rPr>
              <a:t>, Forsyth, CVPR 2009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153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Infer Properties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en-US"/>
              <a:t>We want detailed information about objects</a:t>
            </a: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16081" r="31818" b="299"/>
          <a:stretch>
            <a:fillRect/>
          </a:stretch>
        </p:blipFill>
        <p:spPr bwMode="auto">
          <a:xfrm>
            <a:off x="457200" y="2286000"/>
            <a:ext cx="2667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Box 4"/>
          <p:cNvSpPr txBox="1">
            <a:spLocks noChangeArrowheads="1"/>
          </p:cNvSpPr>
          <p:nvPr/>
        </p:nvSpPr>
        <p:spPr bwMode="auto">
          <a:xfrm>
            <a:off x="3429000" y="3276600"/>
            <a:ext cx="5422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“Dog”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vs.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“Large, angry animal with pointy teeth”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32844" y="6488668"/>
            <a:ext cx="141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Derek </a:t>
            </a:r>
            <a:r>
              <a:rPr lang="en-US" dirty="0" err="1"/>
              <a:t>Hoiem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496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Infer Properties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panose="020B0604020202020204" pitchFamily="34" charset="0"/>
              <a:buNone/>
            </a:pPr>
            <a:r>
              <a:rPr lang="en-US" altLang="en-US"/>
              <a:t>2.  We want to be able to infer something about unfamiliar objects</a:t>
            </a: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0"/>
            <a:ext cx="911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810000"/>
            <a:ext cx="145891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0"/>
          <a:stretch>
            <a:fillRect/>
          </a:stretch>
        </p:blipFill>
        <p:spPr bwMode="auto">
          <a:xfrm>
            <a:off x="1600200" y="3810000"/>
            <a:ext cx="20780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10000"/>
            <a:ext cx="14144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5486400" y="4114800"/>
            <a:ext cx="762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5305" name="TextBox 12"/>
          <p:cNvSpPr txBox="1">
            <a:spLocks noChangeArrowheads="1"/>
          </p:cNvSpPr>
          <p:nvPr/>
        </p:nvSpPr>
        <p:spPr bwMode="auto">
          <a:xfrm>
            <a:off x="674688" y="5257800"/>
            <a:ext cx="544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Cat</a:t>
            </a:r>
          </a:p>
        </p:txBody>
      </p:sp>
      <p:sp>
        <p:nvSpPr>
          <p:cNvPr id="55306" name="TextBox 13"/>
          <p:cNvSpPr txBox="1">
            <a:spLocks noChangeArrowheads="1"/>
          </p:cNvSpPr>
          <p:nvPr/>
        </p:nvSpPr>
        <p:spPr bwMode="auto">
          <a:xfrm>
            <a:off x="2133600" y="5221288"/>
            <a:ext cx="800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Horse</a:t>
            </a:r>
          </a:p>
        </p:txBody>
      </p:sp>
      <p:sp>
        <p:nvSpPr>
          <p:cNvPr id="55307" name="TextBox 14"/>
          <p:cNvSpPr txBox="1">
            <a:spLocks noChangeArrowheads="1"/>
          </p:cNvSpPr>
          <p:nvPr/>
        </p:nvSpPr>
        <p:spPr bwMode="auto">
          <a:xfrm>
            <a:off x="4038600" y="5229225"/>
            <a:ext cx="608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Dog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315200" y="5181600"/>
            <a:ext cx="56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???</a:t>
            </a:r>
          </a:p>
        </p:txBody>
      </p:sp>
      <p:sp>
        <p:nvSpPr>
          <p:cNvPr id="55309" name="TextBox 16"/>
          <p:cNvSpPr txBox="1">
            <a:spLocks noChangeArrowheads="1"/>
          </p:cNvSpPr>
          <p:nvPr/>
        </p:nvSpPr>
        <p:spPr bwMode="auto">
          <a:xfrm>
            <a:off x="1905000" y="2590800"/>
            <a:ext cx="5440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If we can infer category names…</a:t>
            </a:r>
          </a:p>
        </p:txBody>
      </p:sp>
      <p:sp>
        <p:nvSpPr>
          <p:cNvPr id="55310" name="TextBox 17"/>
          <p:cNvSpPr txBox="1">
            <a:spLocks noChangeArrowheads="1"/>
          </p:cNvSpPr>
          <p:nvPr/>
        </p:nvSpPr>
        <p:spPr bwMode="auto">
          <a:xfrm>
            <a:off x="1628775" y="3276600"/>
            <a:ext cx="2409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Familiar Objects</a:t>
            </a:r>
          </a:p>
        </p:txBody>
      </p:sp>
      <p:sp>
        <p:nvSpPr>
          <p:cNvPr id="55311" name="TextBox 18"/>
          <p:cNvSpPr txBox="1">
            <a:spLocks noChangeArrowheads="1"/>
          </p:cNvSpPr>
          <p:nvPr/>
        </p:nvSpPr>
        <p:spPr bwMode="auto">
          <a:xfrm>
            <a:off x="6629400" y="3279775"/>
            <a:ext cx="1776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New Object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32844" y="6488668"/>
            <a:ext cx="141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Derek </a:t>
            </a:r>
            <a:r>
              <a:rPr lang="en-US" dirty="0" err="1"/>
              <a:t>Hoiem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609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Infer Properties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panose="020B0604020202020204" pitchFamily="34" charset="0"/>
              <a:buNone/>
            </a:pPr>
            <a:r>
              <a:rPr lang="en-US" altLang="en-US"/>
              <a:t>2.  We want to be able to infer something about unfamiliar objects</a:t>
            </a: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0"/>
            <a:ext cx="911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810000"/>
            <a:ext cx="145891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0"/>
          <a:stretch>
            <a:fillRect/>
          </a:stretch>
        </p:blipFill>
        <p:spPr bwMode="auto">
          <a:xfrm>
            <a:off x="1600200" y="3810000"/>
            <a:ext cx="20780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10000"/>
            <a:ext cx="14144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5486400" y="4114800"/>
            <a:ext cx="762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6329" name="TextBox 12"/>
          <p:cNvSpPr txBox="1">
            <a:spLocks noChangeArrowheads="1"/>
          </p:cNvSpPr>
          <p:nvPr/>
        </p:nvSpPr>
        <p:spPr bwMode="auto">
          <a:xfrm>
            <a:off x="457200" y="5257800"/>
            <a:ext cx="1377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Has Stripes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Has Ears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Has Eyes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….</a:t>
            </a:r>
          </a:p>
        </p:txBody>
      </p:sp>
      <p:sp>
        <p:nvSpPr>
          <p:cNvPr id="56330" name="TextBox 13"/>
          <p:cNvSpPr txBox="1">
            <a:spLocks noChangeArrowheads="1"/>
          </p:cNvSpPr>
          <p:nvPr/>
        </p:nvSpPr>
        <p:spPr bwMode="auto">
          <a:xfrm>
            <a:off x="1752600" y="5257800"/>
            <a:ext cx="16986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Has Four Legs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Has Mane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Has Tail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Has Snout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….</a:t>
            </a:r>
          </a:p>
        </p:txBody>
      </p:sp>
      <p:sp>
        <p:nvSpPr>
          <p:cNvPr id="56331" name="TextBox 14"/>
          <p:cNvSpPr txBox="1">
            <a:spLocks noChangeArrowheads="1"/>
          </p:cNvSpPr>
          <p:nvPr/>
        </p:nvSpPr>
        <p:spPr bwMode="auto">
          <a:xfrm>
            <a:off x="4038600" y="5229225"/>
            <a:ext cx="12620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Brown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Muscular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Has Snout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….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846763" y="5257800"/>
            <a:ext cx="3365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Has Stripes (like cat)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Has Mane and Tail (like horse)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Has Snout (like horse and dog)</a:t>
            </a:r>
          </a:p>
        </p:txBody>
      </p:sp>
      <p:sp>
        <p:nvSpPr>
          <p:cNvPr id="56333" name="TextBox 17"/>
          <p:cNvSpPr txBox="1">
            <a:spLocks noChangeArrowheads="1"/>
          </p:cNvSpPr>
          <p:nvPr/>
        </p:nvSpPr>
        <p:spPr bwMode="auto">
          <a:xfrm>
            <a:off x="1628775" y="3276600"/>
            <a:ext cx="2409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Familiar Objects</a:t>
            </a:r>
          </a:p>
        </p:txBody>
      </p:sp>
      <p:sp>
        <p:nvSpPr>
          <p:cNvPr id="56334" name="TextBox 18"/>
          <p:cNvSpPr txBox="1">
            <a:spLocks noChangeArrowheads="1"/>
          </p:cNvSpPr>
          <p:nvPr/>
        </p:nvSpPr>
        <p:spPr bwMode="auto">
          <a:xfrm>
            <a:off x="6629400" y="3279775"/>
            <a:ext cx="1776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New Object</a:t>
            </a:r>
          </a:p>
        </p:txBody>
      </p:sp>
      <p:sp>
        <p:nvSpPr>
          <p:cNvPr id="56335" name="TextBox 19"/>
          <p:cNvSpPr txBox="1">
            <a:spLocks noChangeArrowheads="1"/>
          </p:cNvSpPr>
          <p:nvPr/>
        </p:nvSpPr>
        <p:spPr bwMode="auto">
          <a:xfrm>
            <a:off x="1905000" y="2590800"/>
            <a:ext cx="4483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If we can infer properties…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32844" y="6488668"/>
            <a:ext cx="141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Derek </a:t>
            </a:r>
            <a:r>
              <a:rPr lang="en-US" dirty="0" err="1"/>
              <a:t>Hoiem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804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</TotalTime>
  <Words>1916</Words>
  <Application>Microsoft Office PowerPoint</Application>
  <PresentationFormat>On-screen Show (4:3)</PresentationFormat>
  <Paragraphs>440</Paragraphs>
  <Slides>55</Slides>
  <Notes>20</Notes>
  <HiddenSlides>0</HiddenSlides>
  <MMClips>1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76" baseType="lpstr">
      <vt:lpstr>Batang</vt:lpstr>
      <vt:lpstr>Meiryo</vt:lpstr>
      <vt:lpstr>ＭＳ Ｐゴシック</vt:lpstr>
      <vt:lpstr>Arial</vt:lpstr>
      <vt:lpstr>Berlin Sans FB Demi</vt:lpstr>
      <vt:lpstr>Calibri</vt:lpstr>
      <vt:lpstr>Calibri Light</vt:lpstr>
      <vt:lpstr>Cambria Math</vt:lpstr>
      <vt:lpstr>Courier New</vt:lpstr>
      <vt:lpstr>Georgia</vt:lpstr>
      <vt:lpstr>Gill Sans MT</vt:lpstr>
      <vt:lpstr>Tahoma</vt:lpstr>
      <vt:lpstr>Times New Roman</vt:lpstr>
      <vt:lpstr>Trebuchet MS</vt:lpstr>
      <vt:lpstr>Wingdings</vt:lpstr>
      <vt:lpstr>Office Theme</vt:lpstr>
      <vt:lpstr>1_Office Theme</vt:lpstr>
      <vt:lpstr>2_Office Theme</vt:lpstr>
      <vt:lpstr>6_Office Theme</vt:lpstr>
      <vt:lpstr>7_Office Theme</vt:lpstr>
      <vt:lpstr>Acrobat Document</vt:lpstr>
      <vt:lpstr>CS 1674: Intro to Computer Vision Attributes</vt:lpstr>
      <vt:lpstr>Plan for today</vt:lpstr>
      <vt:lpstr>PowerPoint Presentation</vt:lpstr>
      <vt:lpstr>PowerPoint Presentation</vt:lpstr>
      <vt:lpstr>PowerPoint Presentation</vt:lpstr>
      <vt:lpstr>Our Goal: Infer Object Properties</vt:lpstr>
      <vt:lpstr>Why Infer Properties</vt:lpstr>
      <vt:lpstr>Why Infer Properties</vt:lpstr>
      <vt:lpstr>Why Infer Properties</vt:lpstr>
      <vt:lpstr>Why Infer Properties</vt:lpstr>
      <vt:lpstr>Strategy 1: Category Recognition</vt:lpstr>
      <vt:lpstr>Strategy 2: Exemplar Matching</vt:lpstr>
      <vt:lpstr>Strategy 3: Infer Properties Directly</vt:lpstr>
      <vt:lpstr>Attribute Examples</vt:lpstr>
      <vt:lpstr>Attribute Examples</vt:lpstr>
      <vt:lpstr>Scene Attributes</vt:lpstr>
      <vt:lpstr>Annotation on Amazon Turk</vt:lpstr>
      <vt:lpstr>Features</vt:lpstr>
      <vt:lpstr>Learning Attributes</vt:lpstr>
      <vt:lpstr>Learning Attributes</vt:lpstr>
      <vt:lpstr>Dealing with Correlated Attributes</vt:lpstr>
      <vt:lpstr>Attribute Prediction: Quantitative Analysis</vt:lpstr>
      <vt:lpstr>Describing Objects by their Attributes</vt:lpstr>
      <vt:lpstr>Describing Objects by their Attributes</vt:lpstr>
      <vt:lpstr>Semantic vs Discriminative Attributes</vt:lpstr>
      <vt:lpstr>Image Classification:  Visual examples</vt:lpstr>
      <vt:lpstr>Image Classification:  Visual examples</vt:lpstr>
      <vt:lpstr>Image Classification:  Visual examples</vt:lpstr>
      <vt:lpstr>Image Classification:  Textual descriptions</vt:lpstr>
      <vt:lpstr>Image Classification:  Textual descriptions</vt:lpstr>
      <vt:lpstr>Image Classification:  Textual descriptions</vt:lpstr>
      <vt:lpstr>Attribute-Based Classification</vt:lpstr>
      <vt:lpstr>Attribute-Based Classification:  Properties</vt:lpstr>
      <vt:lpstr>Attribute-Based Classification:  Requirements</vt:lpstr>
      <vt:lpstr>Zero-shot recognition</vt:lpstr>
      <vt:lpstr>Zero-shot recognition (2)</vt:lpstr>
      <vt:lpstr>Zero-shot recognition (2)</vt:lpstr>
      <vt:lpstr>Direct Attribute Prediction  (DAP)</vt:lpstr>
      <vt:lpstr>DAP: Probabilistic model</vt:lpstr>
      <vt:lpstr>Image Search: Status Quo</vt:lpstr>
      <vt:lpstr>Image Search: Using Attributes</vt:lpstr>
      <vt:lpstr>Binary Attributes</vt:lpstr>
      <vt:lpstr>Relative Attributes</vt:lpstr>
      <vt:lpstr>Learning Relative Attributes</vt:lpstr>
      <vt:lpstr>Learning Relative Attributes</vt:lpstr>
      <vt:lpstr>Learning Relative Attributes</vt:lpstr>
      <vt:lpstr>PowerPoint Presentation</vt:lpstr>
      <vt:lpstr>Relative Attributes</vt:lpstr>
      <vt:lpstr>WhittleSearch with Relative Attribute Feedback</vt:lpstr>
      <vt:lpstr>WhittleSearch with Relative Attribute Feedback</vt:lpstr>
      <vt:lpstr>Qualitative Result (Relative Attribute Feedback)</vt:lpstr>
      <vt:lpstr>Datasets</vt:lpstr>
      <vt:lpstr>WhittleSearch Results (Summary)</vt:lpstr>
      <vt:lpstr>WhittleSearch Demo</vt:lpstr>
      <vt:lpstr>Impact of WhittleSearch: Adobe Font Selection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1699: Intro to Computer Vision Introduction</dc:title>
  <dc:creator>Adriana I. Kovashka</dc:creator>
  <cp:lastModifiedBy>Kovashka, Adriana Ivanona</cp:lastModifiedBy>
  <cp:revision>32</cp:revision>
  <dcterms:created xsi:type="dcterms:W3CDTF">2015-04-17T19:15:42Z</dcterms:created>
  <dcterms:modified xsi:type="dcterms:W3CDTF">2016-11-02T16:14:20Z</dcterms:modified>
</cp:coreProperties>
</file>