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14.xml" ContentType="application/vnd.openxmlformats-officedocument.presentationml.notesSlide+xml"/>
  <Override PartName="/ppt/theme/themeOverride1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3.xml" ContentType="application/vnd.openxmlformats-officedocument.themeOverride+xml"/>
  <Override PartName="/ppt/notesSlides/notesSlide17.xml" ContentType="application/vnd.openxmlformats-officedocument.presentationml.notesSlide+xml"/>
  <Override PartName="/ppt/theme/themeOverride14.xml" ContentType="application/vnd.openxmlformats-officedocument.themeOverride+xml"/>
  <Override PartName="/ppt/notesSlides/notesSlide18.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ppt/notesSlides/notesSlide19.xml" ContentType="application/vnd.openxmlformats-officedocument.presentationml.notesSlide+xml"/>
  <Override PartName="/ppt/theme/themeOverride17.xml" ContentType="application/vnd.openxmlformats-officedocument.themeOverride+xml"/>
  <Override PartName="/ppt/notesSlides/notesSlide20.xml" ContentType="application/vnd.openxmlformats-officedocument.presentationml.notesSlide+xml"/>
  <Override PartName="/ppt/theme/themeOverride18.xml" ContentType="application/vnd.openxmlformats-officedocument.themeOverride+xml"/>
  <Override PartName="/ppt/notesSlides/notesSlide21.xml" ContentType="application/vnd.openxmlformats-officedocument.presentationml.notesSlide+xml"/>
  <Override PartName="/ppt/theme/themeOverride19.xml" ContentType="application/vnd.openxmlformats-officedocument.themeOverride+xml"/>
  <Override PartName="/ppt/notesSlides/notesSlide22.xml" ContentType="application/vnd.openxmlformats-officedocument.presentationml.notesSlide+xml"/>
  <Override PartName="/ppt/theme/themeOverride20.xml" ContentType="application/vnd.openxmlformats-officedocument.themeOverr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3.xml" ContentType="application/vnd.openxmlformats-officedocument.presentationml.notesSlide+xml"/>
  <Override PartName="/ppt/theme/themeOverride21.xml" ContentType="application/vnd.openxmlformats-officedocument.themeOverride+xml"/>
  <Override PartName="/ppt/notesSlides/notesSlide24.xml" ContentType="application/vnd.openxmlformats-officedocument.presentationml.notesSlide+xml"/>
  <Override PartName="/ppt/theme/themeOverride22.xml" ContentType="application/vnd.openxmlformats-officedocument.themeOverride+xml"/>
  <Override PartName="/ppt/notesSlides/notesSlide25.xml" ContentType="application/vnd.openxmlformats-officedocument.presentationml.notesSlide+xml"/>
  <Override PartName="/ppt/theme/themeOverride23.xml" ContentType="application/vnd.openxmlformats-officedocument.themeOverride+xml"/>
  <Override PartName="/ppt/notesSlides/notesSlide26.xml" ContentType="application/vnd.openxmlformats-officedocument.presentationml.notesSlide+xml"/>
  <Override PartName="/ppt/theme/themeOverride24.xml" ContentType="application/vnd.openxmlformats-officedocument.themeOverride+xml"/>
  <Override PartName="/ppt/notesSlides/notesSlide27.xml" ContentType="application/vnd.openxmlformats-officedocument.presentationml.notesSlide+xml"/>
  <Override PartName="/ppt/theme/themeOverride25.xml" ContentType="application/vnd.openxmlformats-officedocument.themeOverride+xml"/>
  <Override PartName="/ppt/notesSlides/notesSlide28.xml" ContentType="application/vnd.openxmlformats-officedocument.presentationml.notesSlide+xml"/>
  <Override PartName="/ppt/theme/themeOverride26.xml" ContentType="application/vnd.openxmlformats-officedocument.themeOverride+xml"/>
  <Override PartName="/ppt/notesSlides/notesSlide29.xml" ContentType="application/vnd.openxmlformats-officedocument.presentationml.notesSlide+xml"/>
  <Override PartName="/ppt/theme/themeOverride27.xml" ContentType="application/vnd.openxmlformats-officedocument.themeOverride+xml"/>
  <Override PartName="/ppt/notesSlides/notesSlide30.xml" ContentType="application/vnd.openxmlformats-officedocument.presentationml.notesSlide+xml"/>
  <Override PartName="/ppt/theme/themeOverride28.xml" ContentType="application/vnd.openxmlformats-officedocument.themeOverride+xml"/>
  <Override PartName="/ppt/notesSlides/notesSlide31.xml" ContentType="application/vnd.openxmlformats-officedocument.presentationml.notesSlide+xml"/>
  <Override PartName="/ppt/theme/themeOverride29.xml" ContentType="application/vnd.openxmlformats-officedocument.themeOverride+xml"/>
  <Override PartName="/ppt/notesSlides/notesSlide32.xml" ContentType="application/vnd.openxmlformats-officedocument.presentationml.notesSlide+xml"/>
  <Override PartName="/ppt/theme/themeOverride30.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Override31.xml" ContentType="application/vnd.openxmlformats-officedocument.themeOverride+xml"/>
  <Override PartName="/ppt/tags/tag18.xml" ContentType="application/vnd.openxmlformats-officedocument.presentationml.tags+xml"/>
  <Override PartName="/ppt/theme/themeOverride32.xml" ContentType="application/vnd.openxmlformats-officedocument.themeOverr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 id="2147483720" r:id="rId4"/>
    <p:sldMasterId id="2147483761" r:id="rId5"/>
    <p:sldMasterId id="2147483810" r:id="rId6"/>
    <p:sldMasterId id="2147483978" r:id="rId7"/>
    <p:sldMasterId id="2147483991" r:id="rId8"/>
    <p:sldMasterId id="2147484065" r:id="rId9"/>
    <p:sldMasterId id="2147484102" r:id="rId10"/>
    <p:sldMasterId id="2147484165" r:id="rId11"/>
  </p:sldMasterIdLst>
  <p:notesMasterIdLst>
    <p:notesMasterId r:id="rId66"/>
  </p:notesMasterIdLst>
  <p:sldIdLst>
    <p:sldId id="256" r:id="rId12"/>
    <p:sldId id="493" r:id="rId13"/>
    <p:sldId id="264" r:id="rId14"/>
    <p:sldId id="533" r:id="rId15"/>
    <p:sldId id="502" r:id="rId16"/>
    <p:sldId id="494" r:id="rId17"/>
    <p:sldId id="495" r:id="rId18"/>
    <p:sldId id="496" r:id="rId19"/>
    <p:sldId id="497" r:id="rId20"/>
    <p:sldId id="498" r:id="rId21"/>
    <p:sldId id="499" r:id="rId22"/>
    <p:sldId id="337" r:id="rId23"/>
    <p:sldId id="455" r:id="rId24"/>
    <p:sldId id="338" r:id="rId25"/>
    <p:sldId id="340" r:id="rId26"/>
    <p:sldId id="342" r:id="rId27"/>
    <p:sldId id="344" r:id="rId28"/>
    <p:sldId id="501" r:id="rId29"/>
    <p:sldId id="349" r:id="rId30"/>
    <p:sldId id="298" r:id="rId31"/>
    <p:sldId id="458" r:id="rId32"/>
    <p:sldId id="302" r:id="rId33"/>
    <p:sldId id="471" r:id="rId34"/>
    <p:sldId id="473" r:id="rId35"/>
    <p:sldId id="305" r:id="rId36"/>
    <p:sldId id="306" r:id="rId37"/>
    <p:sldId id="472" r:id="rId38"/>
    <p:sldId id="475" r:id="rId39"/>
    <p:sldId id="476" r:id="rId40"/>
    <p:sldId id="433" r:id="rId41"/>
    <p:sldId id="477" r:id="rId42"/>
    <p:sldId id="478" r:id="rId43"/>
    <p:sldId id="479" r:id="rId44"/>
    <p:sldId id="526" r:id="rId45"/>
    <p:sldId id="480" r:id="rId46"/>
    <p:sldId id="528" r:id="rId47"/>
    <p:sldId id="431" r:id="rId48"/>
    <p:sldId id="328" r:id="rId49"/>
    <p:sldId id="523" r:id="rId50"/>
    <p:sldId id="381" r:id="rId51"/>
    <p:sldId id="383" r:id="rId52"/>
    <p:sldId id="384" r:id="rId53"/>
    <p:sldId id="402" r:id="rId54"/>
    <p:sldId id="404" r:id="rId55"/>
    <p:sldId id="385" r:id="rId56"/>
    <p:sldId id="389" r:id="rId57"/>
    <p:sldId id="390" r:id="rId58"/>
    <p:sldId id="391" r:id="rId59"/>
    <p:sldId id="393" r:id="rId60"/>
    <p:sldId id="529" r:id="rId61"/>
    <p:sldId id="530" r:id="rId62"/>
    <p:sldId id="531" r:id="rId63"/>
    <p:sldId id="532" r:id="rId64"/>
    <p:sldId id="521"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025" autoAdjust="0"/>
    <p:restoredTop sz="90091" autoAdjust="0"/>
  </p:normalViewPr>
  <p:slideViewPr>
    <p:cSldViewPr snapToGrid="0">
      <p:cViewPr varScale="1">
        <p:scale>
          <a:sx n="119" d="100"/>
          <a:sy n="119" d="100"/>
        </p:scale>
        <p:origin x="696" y="102"/>
      </p:cViewPr>
      <p:guideLst>
        <p:guide orient="horz" pos="2160"/>
        <p:guide pos="2880"/>
      </p:guideLst>
    </p:cSldViewPr>
  </p:slideViewPr>
  <p:notesTextViewPr>
    <p:cViewPr>
      <p:scale>
        <a:sx n="1" d="1"/>
        <a:sy n="1" d="1"/>
      </p:scale>
      <p:origin x="0" y="0"/>
    </p:cViewPr>
  </p:notesTextViewPr>
  <p:sorterViewPr>
    <p:cViewPr>
      <p:scale>
        <a:sx n="70" d="100"/>
        <a:sy n="70" d="100"/>
      </p:scale>
      <p:origin x="0" y="-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44.wmf"/><Relationship Id="rId4" Type="http://schemas.openxmlformats.org/officeDocument/2006/relationships/image" Target="../media/image59.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image" Target="../media/image60.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3.wmf"/><Relationship Id="rId4"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37736-4DC9-4C05-99A7-856CCC231FA5}" type="datetimeFigureOut">
              <a:rPr lang="en-US" smtClean="0"/>
              <a:pPr/>
              <a:t>10/3/2016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BAD559-58E6-437A-A7FE-2E6C4DB0F6C1}" type="slidenum">
              <a:rPr lang="en-US" smtClean="0"/>
              <a:pPr/>
              <a:t>‹#›</a:t>
            </a:fld>
            <a:endParaRPr lang="en-US"/>
          </a:p>
        </p:txBody>
      </p:sp>
    </p:spTree>
    <p:extLst>
      <p:ext uri="{BB962C8B-B14F-4D97-AF65-F5344CB8AC3E}">
        <p14:creationId xmlns:p14="http://schemas.microsoft.com/office/powerpoint/2010/main" val="938695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pPr lvl="1" eaLnBrk="1" hangingPunct="1"/>
            <a:endParaRPr lang="en-US" sz="2100" dirty="0"/>
          </a:p>
        </p:txBody>
      </p:sp>
      <p:sp>
        <p:nvSpPr>
          <p:cNvPr id="142340" name="Slide Number Placeholder 3"/>
          <p:cNvSpPr>
            <a:spLocks noGrp="1"/>
          </p:cNvSpPr>
          <p:nvPr>
            <p:ph type="sldNum" sz="quarter" idx="5"/>
          </p:nvPr>
        </p:nvSpPr>
        <p:spPr>
          <a:noFill/>
        </p:spPr>
        <p:txBody>
          <a:bodyPr/>
          <a:lstStyle/>
          <a:p>
            <a:pPr fontAlgn="base">
              <a:spcBef>
                <a:spcPct val="0"/>
              </a:spcBef>
              <a:spcAft>
                <a:spcPct val="0"/>
              </a:spcAft>
            </a:pPr>
            <a:fld id="{5FC019D3-7ED4-46AA-9A22-239C01866156}" type="slidenum">
              <a:rPr lang="en-US">
                <a:solidFill>
                  <a:prstClr val="black"/>
                </a:solidFill>
                <a:latin typeface="Arial" charset="0"/>
              </a:rPr>
              <a:pPr fontAlgn="base">
                <a:spcBef>
                  <a:spcPct val="0"/>
                </a:spcBef>
                <a:spcAft>
                  <a:spcPct val="0"/>
                </a:spcAft>
              </a:pPr>
              <a:t>2</a:t>
            </a:fld>
            <a:endParaRPr lang="en-US">
              <a:solidFill>
                <a:prstClr val="black"/>
              </a:solidFill>
              <a:latin typeface="Arial" charset="0"/>
            </a:endParaRPr>
          </a:p>
        </p:txBody>
      </p:sp>
      <p:sp>
        <p:nvSpPr>
          <p:cNvPr id="2" name="Footer Placeholder 1"/>
          <p:cNvSpPr>
            <a:spLocks noGrp="1"/>
          </p:cNvSpPr>
          <p:nvPr>
            <p:ph type="ftr" sz="quarter" idx="10"/>
          </p:nvPr>
        </p:nvSpPr>
        <p:spPr/>
        <p:txBody>
          <a:bodyPr/>
          <a:lstStyle/>
          <a:p>
            <a:r>
              <a:rPr lang="en-US">
                <a:solidFill>
                  <a:prstClr val="black"/>
                </a:solidFill>
              </a:rPr>
              <a:t>CS 376 Lecture 11 </a:t>
            </a:r>
          </a:p>
        </p:txBody>
      </p:sp>
    </p:spTree>
    <p:extLst>
      <p:ext uri="{BB962C8B-B14F-4D97-AF65-F5344CB8AC3E}">
        <p14:creationId xmlns:p14="http://schemas.microsoft.com/office/powerpoint/2010/main" val="3365903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pPr eaLnBrk="1" hangingPunct="1"/>
            <a:endParaRPr lang="en-US" dirty="0"/>
          </a:p>
        </p:txBody>
      </p:sp>
      <p:sp>
        <p:nvSpPr>
          <p:cNvPr id="136196" name="Slide Number Placeholder 3"/>
          <p:cNvSpPr>
            <a:spLocks noGrp="1"/>
          </p:cNvSpPr>
          <p:nvPr>
            <p:ph type="sldNum" sz="quarter" idx="5"/>
          </p:nvPr>
        </p:nvSpPr>
        <p:spPr>
          <a:noFill/>
        </p:spPr>
        <p:txBody>
          <a:bodyPr/>
          <a:lstStyle/>
          <a:p>
            <a:pPr fontAlgn="base">
              <a:spcBef>
                <a:spcPct val="0"/>
              </a:spcBef>
              <a:spcAft>
                <a:spcPct val="0"/>
              </a:spcAft>
            </a:pPr>
            <a:fld id="{5A485045-302E-4E1C-A4CF-80357861CAD7}" type="slidenum">
              <a:rPr lang="en-US">
                <a:solidFill>
                  <a:prstClr val="black"/>
                </a:solidFill>
                <a:latin typeface="Arial" charset="0"/>
              </a:rPr>
              <a:pPr fontAlgn="base">
                <a:spcBef>
                  <a:spcPct val="0"/>
                </a:spcBef>
                <a:spcAft>
                  <a:spcPct val="0"/>
                </a:spcAft>
              </a:pPr>
              <a:t>17</a:t>
            </a:fld>
            <a:endParaRPr lang="en-US">
              <a:solidFill>
                <a:prstClr val="black"/>
              </a:solidFill>
              <a:latin typeface="Arial" charset="0"/>
            </a:endParaRPr>
          </a:p>
        </p:txBody>
      </p:sp>
      <p:sp>
        <p:nvSpPr>
          <p:cNvPr id="2" name="Footer Placeholder 1"/>
          <p:cNvSpPr>
            <a:spLocks noGrp="1"/>
          </p:cNvSpPr>
          <p:nvPr>
            <p:ph type="ftr" sz="quarter" idx="10"/>
          </p:nvPr>
        </p:nvSpPr>
        <p:spPr/>
        <p:txBody>
          <a:bodyPr/>
          <a:lstStyle/>
          <a:p>
            <a:r>
              <a:rPr lang="en-US">
                <a:solidFill>
                  <a:prstClr val="black"/>
                </a:solidFill>
              </a:rPr>
              <a:t>CS 376 Lecture 11 </a:t>
            </a:r>
          </a:p>
        </p:txBody>
      </p:sp>
    </p:spTree>
    <p:extLst>
      <p:ext uri="{BB962C8B-B14F-4D97-AF65-F5344CB8AC3E}">
        <p14:creationId xmlns:p14="http://schemas.microsoft.com/office/powerpoint/2010/main" val="665181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pPr eaLnBrk="0" fontAlgn="base" hangingPunct="0">
              <a:spcBef>
                <a:spcPct val="0"/>
              </a:spcBef>
              <a:spcAft>
                <a:spcPct val="0"/>
              </a:spcAft>
            </a:pPr>
            <a:fld id="{963C4B86-4A2A-45C6-950F-A7D1AF166CFB}" type="slidenum">
              <a:rPr lang="en-US" b="1">
                <a:solidFill>
                  <a:srgbClr val="000000"/>
                </a:solidFill>
                <a:latin typeface="Times New Roman" pitchFamily="18" charset="0"/>
              </a:rPr>
              <a:pPr eaLnBrk="0" fontAlgn="base" hangingPunct="0">
                <a:spcBef>
                  <a:spcPct val="0"/>
                </a:spcBef>
                <a:spcAft>
                  <a:spcPct val="0"/>
                </a:spcAft>
              </a:pPr>
              <a:t>18</a:t>
            </a:fld>
            <a:endParaRPr lang="en-US" b="1">
              <a:solidFill>
                <a:srgbClr val="000000"/>
              </a:solidFill>
              <a:latin typeface="Times New Roman"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dirty="0"/>
          </a:p>
        </p:txBody>
      </p:sp>
      <p:sp>
        <p:nvSpPr>
          <p:cNvPr id="2" name="Footer Placeholder 1"/>
          <p:cNvSpPr>
            <a:spLocks noGrp="1"/>
          </p:cNvSpPr>
          <p:nvPr>
            <p:ph type="ftr" sz="quarter" idx="10"/>
          </p:nvPr>
        </p:nvSpPr>
        <p:spPr/>
        <p:txBody>
          <a:bodyPr/>
          <a:lstStyle/>
          <a:p>
            <a:r>
              <a:rPr lang="en-US">
                <a:solidFill>
                  <a:prstClr val="black"/>
                </a:solidFill>
              </a:rPr>
              <a:t>CS 376 Lecture 11 </a:t>
            </a:r>
          </a:p>
        </p:txBody>
      </p:sp>
    </p:spTree>
    <p:extLst>
      <p:ext uri="{BB962C8B-B14F-4D97-AF65-F5344CB8AC3E}">
        <p14:creationId xmlns:p14="http://schemas.microsoft.com/office/powerpoint/2010/main" val="2389784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pPr eaLnBrk="0" fontAlgn="base" hangingPunct="0">
              <a:spcBef>
                <a:spcPct val="0"/>
              </a:spcBef>
              <a:spcAft>
                <a:spcPct val="0"/>
              </a:spcAft>
            </a:pPr>
            <a:fld id="{B297D8D2-AB69-4144-A436-7673414B241E}" type="slidenum">
              <a:rPr lang="en-US" b="1">
                <a:solidFill>
                  <a:srgbClr val="000000"/>
                </a:solidFill>
                <a:latin typeface="Times New Roman" pitchFamily="18" charset="0"/>
              </a:rPr>
              <a:pPr eaLnBrk="0" fontAlgn="base" hangingPunct="0">
                <a:spcBef>
                  <a:spcPct val="0"/>
                </a:spcBef>
                <a:spcAft>
                  <a:spcPct val="0"/>
                </a:spcAft>
              </a:pPr>
              <a:t>19</a:t>
            </a:fld>
            <a:endParaRPr lang="en-US" b="1">
              <a:solidFill>
                <a:srgbClr val="000000"/>
              </a:solidFill>
              <a:latin typeface="Times New Roman" pitchFamily="18"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buFontTx/>
              <a:buNone/>
            </a:pPr>
            <a:endParaRPr lang="en-US" b="1" dirty="0"/>
          </a:p>
        </p:txBody>
      </p:sp>
      <p:sp>
        <p:nvSpPr>
          <p:cNvPr id="2" name="Footer Placeholder 1"/>
          <p:cNvSpPr>
            <a:spLocks noGrp="1"/>
          </p:cNvSpPr>
          <p:nvPr>
            <p:ph type="ftr" sz="quarter" idx="10"/>
          </p:nvPr>
        </p:nvSpPr>
        <p:spPr/>
        <p:txBody>
          <a:bodyPr/>
          <a:lstStyle/>
          <a:p>
            <a:r>
              <a:rPr lang="en-US">
                <a:solidFill>
                  <a:prstClr val="black"/>
                </a:solidFill>
              </a:rPr>
              <a:t>CS 376 Lecture 11 </a:t>
            </a:r>
          </a:p>
        </p:txBody>
      </p:sp>
    </p:spTree>
    <p:extLst>
      <p:ext uri="{BB962C8B-B14F-4D97-AF65-F5344CB8AC3E}">
        <p14:creationId xmlns:p14="http://schemas.microsoft.com/office/powerpoint/2010/main" val="446387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137220" name="Slide Number Placeholder 3"/>
          <p:cNvSpPr>
            <a:spLocks noGrp="1"/>
          </p:cNvSpPr>
          <p:nvPr>
            <p:ph type="sldNum" sz="quarter" idx="5"/>
          </p:nvPr>
        </p:nvSpPr>
        <p:spPr>
          <a:noFill/>
        </p:spPr>
        <p:txBody>
          <a:bodyPr/>
          <a:lstStyle/>
          <a:p>
            <a:pPr fontAlgn="base">
              <a:spcBef>
                <a:spcPct val="0"/>
              </a:spcBef>
              <a:spcAft>
                <a:spcPct val="0"/>
              </a:spcAft>
            </a:pPr>
            <a:fld id="{1E2A44C5-1E4D-48CB-B287-FFAE3E27A704}" type="slidenum">
              <a:rPr lang="en-US">
                <a:solidFill>
                  <a:prstClr val="black"/>
                </a:solidFill>
                <a:latin typeface="Arial" charset="0"/>
              </a:rPr>
              <a:pPr fontAlgn="base">
                <a:spcBef>
                  <a:spcPct val="0"/>
                </a:spcBef>
                <a:spcAft>
                  <a:spcPct val="0"/>
                </a:spcAft>
              </a:pPr>
              <a:t>20</a:t>
            </a:fld>
            <a:endParaRPr lang="en-US">
              <a:solidFill>
                <a:prstClr val="black"/>
              </a:solidFill>
              <a:latin typeface="Arial" charset="0"/>
            </a:endParaRPr>
          </a:p>
        </p:txBody>
      </p:sp>
    </p:spTree>
    <p:extLst>
      <p:ext uri="{BB962C8B-B14F-4D97-AF65-F5344CB8AC3E}">
        <p14:creationId xmlns:p14="http://schemas.microsoft.com/office/powerpoint/2010/main" val="2118105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2C102308-F0EB-42E9-A947-7C4E84EE364F}" type="slidenum">
              <a:rPr lang="en-US">
                <a:solidFill>
                  <a:prstClr val="black"/>
                </a:solidFill>
              </a:rPr>
              <a:pPr>
                <a:defRPr/>
              </a:pPr>
              <a:t>23</a:t>
            </a:fld>
            <a:endParaRPr lang="en-US">
              <a:solidFill>
                <a:prstClr val="black"/>
              </a:solidFill>
            </a:endParaRPr>
          </a:p>
        </p:txBody>
      </p:sp>
      <p:sp>
        <p:nvSpPr>
          <p:cNvPr id="59395" name="Rectangle 2"/>
          <p:cNvSpPr>
            <a:spLocks noGrp="1" noRot="1" noChangeAspect="1" noChangeArrowheads="1" noTextEdit="1"/>
          </p:cNvSpPr>
          <p:nvPr>
            <p:ph type="sldImg"/>
          </p:nvPr>
        </p:nvSpPr>
        <p:spPr bwMode="auto">
          <a:xfrm>
            <a:off x="-881063" y="2641600"/>
            <a:ext cx="4554538"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xfrm>
            <a:off x="2857500" y="611189"/>
            <a:ext cx="3886200" cy="792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658212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452BA4-4AE3-48FE-A5AE-1045C5041606}"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542909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endParaRPr lang="en-US" dirty="0"/>
          </a:p>
        </p:txBody>
      </p:sp>
      <p:sp>
        <p:nvSpPr>
          <p:cNvPr id="150532" name="Slide Number Placeholder 3"/>
          <p:cNvSpPr>
            <a:spLocks noGrp="1"/>
          </p:cNvSpPr>
          <p:nvPr>
            <p:ph type="sldNum" sz="quarter" idx="5"/>
          </p:nvPr>
        </p:nvSpPr>
        <p:spPr>
          <a:noFill/>
        </p:spPr>
        <p:txBody>
          <a:bodyPr/>
          <a:lstStyle/>
          <a:p>
            <a:pPr fontAlgn="base">
              <a:spcBef>
                <a:spcPct val="0"/>
              </a:spcBef>
              <a:spcAft>
                <a:spcPct val="0"/>
              </a:spcAft>
            </a:pPr>
            <a:fld id="{877A4098-A185-4946-AD28-C5C7F4584C96}" type="slidenum">
              <a:rPr lang="en-US">
                <a:solidFill>
                  <a:prstClr val="black"/>
                </a:solidFill>
                <a:latin typeface="Arial" charset="0"/>
              </a:rPr>
              <a:pPr fontAlgn="base">
                <a:spcBef>
                  <a:spcPct val="0"/>
                </a:spcBef>
                <a:spcAft>
                  <a:spcPct val="0"/>
                </a:spcAft>
              </a:pPr>
              <a:t>26</a:t>
            </a:fld>
            <a:endParaRPr lang="en-US">
              <a:solidFill>
                <a:prstClr val="black"/>
              </a:solidFill>
              <a:latin typeface="Arial" charset="0"/>
            </a:endParaRPr>
          </a:p>
        </p:txBody>
      </p:sp>
    </p:spTree>
    <p:extLst>
      <p:ext uri="{BB962C8B-B14F-4D97-AF65-F5344CB8AC3E}">
        <p14:creationId xmlns:p14="http://schemas.microsoft.com/office/powerpoint/2010/main" val="1935110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endParaRPr lang="en-US" dirty="0"/>
          </a:p>
        </p:txBody>
      </p:sp>
      <p:sp>
        <p:nvSpPr>
          <p:cNvPr id="152580" name="Slide Number Placeholder 3"/>
          <p:cNvSpPr>
            <a:spLocks noGrp="1"/>
          </p:cNvSpPr>
          <p:nvPr>
            <p:ph type="sldNum" sz="quarter" idx="5"/>
          </p:nvPr>
        </p:nvSpPr>
        <p:spPr>
          <a:noFill/>
        </p:spPr>
        <p:txBody>
          <a:bodyPr/>
          <a:lstStyle/>
          <a:p>
            <a:pPr fontAlgn="base">
              <a:spcBef>
                <a:spcPct val="0"/>
              </a:spcBef>
              <a:spcAft>
                <a:spcPct val="0"/>
              </a:spcAft>
            </a:pPr>
            <a:fld id="{76184D92-B970-4FF7-B9AB-4B1FEFD14D14}" type="slidenum">
              <a:rPr lang="en-US">
                <a:solidFill>
                  <a:prstClr val="black"/>
                </a:solidFill>
                <a:latin typeface="Arial" charset="0"/>
              </a:rPr>
              <a:pPr fontAlgn="base">
                <a:spcBef>
                  <a:spcPct val="0"/>
                </a:spcBef>
                <a:spcAft>
                  <a:spcPct val="0"/>
                </a:spcAft>
              </a:pPr>
              <a:t>28</a:t>
            </a:fld>
            <a:endParaRPr lang="en-US">
              <a:solidFill>
                <a:prstClr val="black"/>
              </a:solidFill>
              <a:latin typeface="Arial" charset="0"/>
            </a:endParaRPr>
          </a:p>
        </p:txBody>
      </p:sp>
    </p:spTree>
    <p:extLst>
      <p:ext uri="{BB962C8B-B14F-4D97-AF65-F5344CB8AC3E}">
        <p14:creationId xmlns:p14="http://schemas.microsoft.com/office/powerpoint/2010/main" val="4211596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dirty="0"/>
          </a:p>
        </p:txBody>
      </p:sp>
      <p:sp>
        <p:nvSpPr>
          <p:cNvPr id="153604" name="Slide Number Placeholder 3"/>
          <p:cNvSpPr>
            <a:spLocks noGrp="1"/>
          </p:cNvSpPr>
          <p:nvPr>
            <p:ph type="sldNum" sz="quarter" idx="5"/>
          </p:nvPr>
        </p:nvSpPr>
        <p:spPr>
          <a:noFill/>
        </p:spPr>
        <p:txBody>
          <a:bodyPr/>
          <a:lstStyle/>
          <a:p>
            <a:pPr fontAlgn="base">
              <a:spcBef>
                <a:spcPct val="0"/>
              </a:spcBef>
              <a:spcAft>
                <a:spcPct val="0"/>
              </a:spcAft>
            </a:pPr>
            <a:fld id="{106DD575-0F9E-4F6C-93C9-BF1FFE1FD7F7}" type="slidenum">
              <a:rPr lang="en-US">
                <a:solidFill>
                  <a:prstClr val="black"/>
                </a:solidFill>
                <a:latin typeface="Arial" charset="0"/>
              </a:rPr>
              <a:pPr fontAlgn="base">
                <a:spcBef>
                  <a:spcPct val="0"/>
                </a:spcBef>
                <a:spcAft>
                  <a:spcPct val="0"/>
                </a:spcAft>
              </a:pPr>
              <a:t>29</a:t>
            </a:fld>
            <a:endParaRPr lang="en-US">
              <a:solidFill>
                <a:prstClr val="black"/>
              </a:solidFill>
              <a:latin typeface="Arial" charset="0"/>
            </a:endParaRPr>
          </a:p>
        </p:txBody>
      </p:sp>
    </p:spTree>
    <p:extLst>
      <p:ext uri="{BB962C8B-B14F-4D97-AF65-F5344CB8AC3E}">
        <p14:creationId xmlns:p14="http://schemas.microsoft.com/office/powerpoint/2010/main" val="1436890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endParaRPr lang="en-US" dirty="0"/>
          </a:p>
        </p:txBody>
      </p:sp>
      <p:sp>
        <p:nvSpPr>
          <p:cNvPr id="151556" name="Slide Number Placeholder 3"/>
          <p:cNvSpPr>
            <a:spLocks noGrp="1"/>
          </p:cNvSpPr>
          <p:nvPr>
            <p:ph type="sldNum" sz="quarter" idx="5"/>
          </p:nvPr>
        </p:nvSpPr>
        <p:spPr>
          <a:noFill/>
        </p:spPr>
        <p:txBody>
          <a:bodyPr/>
          <a:lstStyle/>
          <a:p>
            <a:pPr fontAlgn="base">
              <a:spcBef>
                <a:spcPct val="0"/>
              </a:spcBef>
              <a:spcAft>
                <a:spcPct val="0"/>
              </a:spcAft>
            </a:pPr>
            <a:fld id="{87E2608A-3875-485B-8782-4C841749BD05}" type="slidenum">
              <a:rPr lang="en-US">
                <a:solidFill>
                  <a:prstClr val="black"/>
                </a:solidFill>
                <a:latin typeface="Arial" charset="0"/>
              </a:rPr>
              <a:pPr fontAlgn="base">
                <a:spcBef>
                  <a:spcPct val="0"/>
                </a:spcBef>
                <a:spcAft>
                  <a:spcPct val="0"/>
                </a:spcAft>
              </a:pPr>
              <a:t>32</a:t>
            </a:fld>
            <a:endParaRPr lang="en-US">
              <a:solidFill>
                <a:prstClr val="black"/>
              </a:solidFill>
              <a:latin typeface="Arial" charset="0"/>
            </a:endParaRPr>
          </a:p>
        </p:txBody>
      </p:sp>
    </p:spTree>
    <p:extLst>
      <p:ext uri="{BB962C8B-B14F-4D97-AF65-F5344CB8AC3E}">
        <p14:creationId xmlns:p14="http://schemas.microsoft.com/office/powerpoint/2010/main" val="1451085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452BA4-4AE3-48FE-A5AE-1045C504160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753403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5452BA4-4AE3-48FE-A5AE-1045C5041606}"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55333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139825" y="682625"/>
            <a:ext cx="4552950" cy="3414713"/>
          </a:xfrm>
          <a:ln/>
        </p:spPr>
      </p:sp>
      <p:sp>
        <p:nvSpPr>
          <p:cNvPr id="139267" name="Rectangle 3"/>
          <p:cNvSpPr>
            <a:spLocks noGrp="1" noChangeArrowheads="1"/>
          </p:cNvSpPr>
          <p:nvPr>
            <p:ph type="body" idx="1"/>
          </p:nvPr>
        </p:nvSpPr>
        <p:spPr>
          <a:xfrm>
            <a:off x="890588" y="4324350"/>
            <a:ext cx="5048250" cy="4170363"/>
          </a:xfrm>
          <a:noFill/>
          <a:ln/>
        </p:spPr>
        <p:txBody>
          <a:bodyPr/>
          <a:lstStyle/>
          <a:p>
            <a:pPr eaLnBrk="1" hangingPunct="1"/>
            <a:endParaRPr lang="en-US" dirty="0"/>
          </a:p>
        </p:txBody>
      </p:sp>
    </p:spTree>
    <p:extLst>
      <p:ext uri="{BB962C8B-B14F-4D97-AF65-F5344CB8AC3E}">
        <p14:creationId xmlns:p14="http://schemas.microsoft.com/office/powerpoint/2010/main" val="3299062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1139825" y="682625"/>
            <a:ext cx="4552950" cy="3414713"/>
          </a:xfrm>
          <a:ln/>
        </p:spPr>
      </p:sp>
      <p:sp>
        <p:nvSpPr>
          <p:cNvPr id="140291" name="Rectangle 3"/>
          <p:cNvSpPr>
            <a:spLocks noGrp="1" noChangeArrowheads="1"/>
          </p:cNvSpPr>
          <p:nvPr>
            <p:ph type="body" idx="1"/>
          </p:nvPr>
        </p:nvSpPr>
        <p:spPr>
          <a:xfrm>
            <a:off x="890588" y="4324350"/>
            <a:ext cx="5048250" cy="4170363"/>
          </a:xfrm>
          <a:noFill/>
          <a:ln/>
        </p:spPr>
        <p:txBody>
          <a:bodyPr/>
          <a:lstStyle/>
          <a:p>
            <a:pPr eaLnBrk="1" hangingPunct="1"/>
            <a:endParaRPr lang="en-US" dirty="0"/>
          </a:p>
        </p:txBody>
      </p:sp>
    </p:spTree>
    <p:extLst>
      <p:ext uri="{BB962C8B-B14F-4D97-AF65-F5344CB8AC3E}">
        <p14:creationId xmlns:p14="http://schemas.microsoft.com/office/powerpoint/2010/main" val="1157769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9BFD9-F4ED-4E29-892B-030086916847}" type="slidenum">
              <a:rPr lang="en-US"/>
              <a:pPr/>
              <a:t>37</a:t>
            </a:fld>
            <a:endParaRPr lang="en-US"/>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99810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106" eaLnBrk="0" hangingPunct="0">
              <a:defRPr>
                <a:solidFill>
                  <a:schemeClr val="tx1"/>
                </a:solidFill>
                <a:latin typeface="Arial" charset="0"/>
              </a:defRPr>
            </a:lvl1pPr>
            <a:lvl2pPr marL="742827" indent="-285703" defTabSz="957106" eaLnBrk="0" hangingPunct="0">
              <a:defRPr>
                <a:solidFill>
                  <a:schemeClr val="tx1"/>
                </a:solidFill>
                <a:latin typeface="Arial" charset="0"/>
              </a:defRPr>
            </a:lvl2pPr>
            <a:lvl3pPr marL="1142813" indent="-228562" defTabSz="957106" eaLnBrk="0" hangingPunct="0">
              <a:defRPr>
                <a:solidFill>
                  <a:schemeClr val="tx1"/>
                </a:solidFill>
                <a:latin typeface="Arial" charset="0"/>
              </a:defRPr>
            </a:lvl3pPr>
            <a:lvl4pPr marL="1599937" indent="-228562" defTabSz="957106" eaLnBrk="0" hangingPunct="0">
              <a:defRPr>
                <a:solidFill>
                  <a:schemeClr val="tx1"/>
                </a:solidFill>
                <a:latin typeface="Arial" charset="0"/>
              </a:defRPr>
            </a:lvl4pPr>
            <a:lvl5pPr marL="2057063" indent="-228562" defTabSz="957106" eaLnBrk="0" hangingPunct="0">
              <a:defRPr>
                <a:solidFill>
                  <a:schemeClr val="tx1"/>
                </a:solidFill>
                <a:latin typeface="Arial" charset="0"/>
              </a:defRPr>
            </a:lvl5pPr>
            <a:lvl6pPr marL="2514187" indent="-228562" defTabSz="957106" eaLnBrk="0" fontAlgn="base" hangingPunct="0">
              <a:spcBef>
                <a:spcPct val="0"/>
              </a:spcBef>
              <a:spcAft>
                <a:spcPct val="0"/>
              </a:spcAft>
              <a:defRPr>
                <a:solidFill>
                  <a:schemeClr val="tx1"/>
                </a:solidFill>
                <a:latin typeface="Arial" charset="0"/>
              </a:defRPr>
            </a:lvl6pPr>
            <a:lvl7pPr marL="2971313" indent="-228562" defTabSz="957106" eaLnBrk="0" fontAlgn="base" hangingPunct="0">
              <a:spcBef>
                <a:spcPct val="0"/>
              </a:spcBef>
              <a:spcAft>
                <a:spcPct val="0"/>
              </a:spcAft>
              <a:defRPr>
                <a:solidFill>
                  <a:schemeClr val="tx1"/>
                </a:solidFill>
                <a:latin typeface="Arial" charset="0"/>
              </a:defRPr>
            </a:lvl7pPr>
            <a:lvl8pPr marL="3428438" indent="-228562" defTabSz="957106" eaLnBrk="0" fontAlgn="base" hangingPunct="0">
              <a:spcBef>
                <a:spcPct val="0"/>
              </a:spcBef>
              <a:spcAft>
                <a:spcPct val="0"/>
              </a:spcAft>
              <a:defRPr>
                <a:solidFill>
                  <a:schemeClr val="tx1"/>
                </a:solidFill>
                <a:latin typeface="Arial" charset="0"/>
              </a:defRPr>
            </a:lvl8pPr>
            <a:lvl9pPr marL="3885563" indent="-228562" defTabSz="957106" eaLnBrk="0" fontAlgn="base" hangingPunct="0">
              <a:spcBef>
                <a:spcPct val="0"/>
              </a:spcBef>
              <a:spcAft>
                <a:spcPct val="0"/>
              </a:spcAft>
              <a:defRPr>
                <a:solidFill>
                  <a:schemeClr val="tx1"/>
                </a:solidFill>
                <a:latin typeface="Arial" charset="0"/>
              </a:defRPr>
            </a:lvl9pPr>
          </a:lstStyle>
          <a:p>
            <a:pPr eaLnBrk="1" hangingPunct="1"/>
            <a:fld id="{38A7E95A-33C7-4434-9D50-2DB54BF4B5B5}" type="slidenum">
              <a:rPr lang="en-US">
                <a:solidFill>
                  <a:prstClr val="black"/>
                </a:solidFill>
              </a:rPr>
              <a:pPr eaLnBrk="1" hangingPunct="1"/>
              <a:t>40</a:t>
            </a:fld>
            <a:endParaRPr lang="en-US">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Footer Placeholder 1"/>
          <p:cNvSpPr>
            <a:spLocks noGrp="1"/>
          </p:cNvSpPr>
          <p:nvPr>
            <p:ph type="ftr" sz="quarter" idx="10"/>
          </p:nvPr>
        </p:nvSpPr>
        <p:spPr/>
        <p:txBody>
          <a:bodyPr/>
          <a:lstStyle/>
          <a:p>
            <a:r>
              <a:rPr lang="en-US">
                <a:solidFill>
                  <a:prstClr val="black"/>
                </a:solidFill>
              </a:rPr>
              <a:t>CS 376 Lecture 15</a:t>
            </a:r>
          </a:p>
        </p:txBody>
      </p:sp>
    </p:spTree>
    <p:extLst>
      <p:ext uri="{BB962C8B-B14F-4D97-AF65-F5344CB8AC3E}">
        <p14:creationId xmlns:p14="http://schemas.microsoft.com/office/powerpoint/2010/main" val="1795874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106" eaLnBrk="0" hangingPunct="0">
              <a:defRPr>
                <a:solidFill>
                  <a:schemeClr val="tx1"/>
                </a:solidFill>
                <a:latin typeface="Arial" charset="0"/>
              </a:defRPr>
            </a:lvl1pPr>
            <a:lvl2pPr marL="742827" indent="-285703" defTabSz="957106" eaLnBrk="0" hangingPunct="0">
              <a:defRPr>
                <a:solidFill>
                  <a:schemeClr val="tx1"/>
                </a:solidFill>
                <a:latin typeface="Arial" charset="0"/>
              </a:defRPr>
            </a:lvl2pPr>
            <a:lvl3pPr marL="1142813" indent="-228562" defTabSz="957106" eaLnBrk="0" hangingPunct="0">
              <a:defRPr>
                <a:solidFill>
                  <a:schemeClr val="tx1"/>
                </a:solidFill>
                <a:latin typeface="Arial" charset="0"/>
              </a:defRPr>
            </a:lvl3pPr>
            <a:lvl4pPr marL="1599937" indent="-228562" defTabSz="957106" eaLnBrk="0" hangingPunct="0">
              <a:defRPr>
                <a:solidFill>
                  <a:schemeClr val="tx1"/>
                </a:solidFill>
                <a:latin typeface="Arial" charset="0"/>
              </a:defRPr>
            </a:lvl4pPr>
            <a:lvl5pPr marL="2057063" indent="-228562" defTabSz="957106" eaLnBrk="0" hangingPunct="0">
              <a:defRPr>
                <a:solidFill>
                  <a:schemeClr val="tx1"/>
                </a:solidFill>
                <a:latin typeface="Arial" charset="0"/>
              </a:defRPr>
            </a:lvl5pPr>
            <a:lvl6pPr marL="2514187" indent="-228562" defTabSz="957106" eaLnBrk="0" fontAlgn="base" hangingPunct="0">
              <a:spcBef>
                <a:spcPct val="0"/>
              </a:spcBef>
              <a:spcAft>
                <a:spcPct val="0"/>
              </a:spcAft>
              <a:defRPr>
                <a:solidFill>
                  <a:schemeClr val="tx1"/>
                </a:solidFill>
                <a:latin typeface="Arial" charset="0"/>
              </a:defRPr>
            </a:lvl6pPr>
            <a:lvl7pPr marL="2971313" indent="-228562" defTabSz="957106" eaLnBrk="0" fontAlgn="base" hangingPunct="0">
              <a:spcBef>
                <a:spcPct val="0"/>
              </a:spcBef>
              <a:spcAft>
                <a:spcPct val="0"/>
              </a:spcAft>
              <a:defRPr>
                <a:solidFill>
                  <a:schemeClr val="tx1"/>
                </a:solidFill>
                <a:latin typeface="Arial" charset="0"/>
              </a:defRPr>
            </a:lvl7pPr>
            <a:lvl8pPr marL="3428438" indent="-228562" defTabSz="957106" eaLnBrk="0" fontAlgn="base" hangingPunct="0">
              <a:spcBef>
                <a:spcPct val="0"/>
              </a:spcBef>
              <a:spcAft>
                <a:spcPct val="0"/>
              </a:spcAft>
              <a:defRPr>
                <a:solidFill>
                  <a:schemeClr val="tx1"/>
                </a:solidFill>
                <a:latin typeface="Arial" charset="0"/>
              </a:defRPr>
            </a:lvl8pPr>
            <a:lvl9pPr marL="3885563" indent="-228562" defTabSz="957106" eaLnBrk="0" fontAlgn="base" hangingPunct="0">
              <a:spcBef>
                <a:spcPct val="0"/>
              </a:spcBef>
              <a:spcAft>
                <a:spcPct val="0"/>
              </a:spcAft>
              <a:defRPr>
                <a:solidFill>
                  <a:schemeClr val="tx1"/>
                </a:solidFill>
                <a:latin typeface="Arial" charset="0"/>
              </a:defRPr>
            </a:lvl9pPr>
          </a:lstStyle>
          <a:p>
            <a:pPr eaLnBrk="1" hangingPunct="1"/>
            <a:fld id="{4FA25390-D675-42EB-9965-00E7E93B3A5C}" type="slidenum">
              <a:rPr lang="en-US">
                <a:solidFill>
                  <a:prstClr val="black"/>
                </a:solidFill>
              </a:rPr>
              <a:pPr eaLnBrk="1" hangingPunct="1"/>
              <a:t>41</a:t>
            </a:fld>
            <a:endParaRPr lang="en-US">
              <a:solidFill>
                <a:prstClr val="black"/>
              </a:solidFill>
            </a:endParaRPr>
          </a:p>
        </p:txBody>
      </p:sp>
      <p:sp>
        <p:nvSpPr>
          <p:cNvPr id="2" name="Footer Placeholder 1"/>
          <p:cNvSpPr>
            <a:spLocks noGrp="1"/>
          </p:cNvSpPr>
          <p:nvPr>
            <p:ph type="ftr" sz="quarter" idx="10"/>
          </p:nvPr>
        </p:nvSpPr>
        <p:spPr/>
        <p:txBody>
          <a:bodyPr/>
          <a:lstStyle/>
          <a:p>
            <a:r>
              <a:rPr lang="en-US">
                <a:solidFill>
                  <a:prstClr val="black"/>
                </a:solidFill>
              </a:rPr>
              <a:t>CS 376 Lecture 15</a:t>
            </a:r>
          </a:p>
        </p:txBody>
      </p:sp>
    </p:spTree>
    <p:extLst>
      <p:ext uri="{BB962C8B-B14F-4D97-AF65-F5344CB8AC3E}">
        <p14:creationId xmlns:p14="http://schemas.microsoft.com/office/powerpoint/2010/main" val="3225475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106" eaLnBrk="0" hangingPunct="0">
              <a:defRPr>
                <a:solidFill>
                  <a:schemeClr val="tx1"/>
                </a:solidFill>
                <a:latin typeface="Arial" charset="0"/>
              </a:defRPr>
            </a:lvl1pPr>
            <a:lvl2pPr marL="742827" indent="-285703" defTabSz="957106" eaLnBrk="0" hangingPunct="0">
              <a:defRPr>
                <a:solidFill>
                  <a:schemeClr val="tx1"/>
                </a:solidFill>
                <a:latin typeface="Arial" charset="0"/>
              </a:defRPr>
            </a:lvl2pPr>
            <a:lvl3pPr marL="1142813" indent="-228562" defTabSz="957106" eaLnBrk="0" hangingPunct="0">
              <a:defRPr>
                <a:solidFill>
                  <a:schemeClr val="tx1"/>
                </a:solidFill>
                <a:latin typeface="Arial" charset="0"/>
              </a:defRPr>
            </a:lvl3pPr>
            <a:lvl4pPr marL="1599937" indent="-228562" defTabSz="957106" eaLnBrk="0" hangingPunct="0">
              <a:defRPr>
                <a:solidFill>
                  <a:schemeClr val="tx1"/>
                </a:solidFill>
                <a:latin typeface="Arial" charset="0"/>
              </a:defRPr>
            </a:lvl4pPr>
            <a:lvl5pPr marL="2057063" indent="-228562" defTabSz="957106" eaLnBrk="0" hangingPunct="0">
              <a:defRPr>
                <a:solidFill>
                  <a:schemeClr val="tx1"/>
                </a:solidFill>
                <a:latin typeface="Arial" charset="0"/>
              </a:defRPr>
            </a:lvl5pPr>
            <a:lvl6pPr marL="2514187" indent="-228562" defTabSz="957106" eaLnBrk="0" fontAlgn="base" hangingPunct="0">
              <a:spcBef>
                <a:spcPct val="0"/>
              </a:spcBef>
              <a:spcAft>
                <a:spcPct val="0"/>
              </a:spcAft>
              <a:defRPr>
                <a:solidFill>
                  <a:schemeClr val="tx1"/>
                </a:solidFill>
                <a:latin typeface="Arial" charset="0"/>
              </a:defRPr>
            </a:lvl6pPr>
            <a:lvl7pPr marL="2971313" indent="-228562" defTabSz="957106" eaLnBrk="0" fontAlgn="base" hangingPunct="0">
              <a:spcBef>
                <a:spcPct val="0"/>
              </a:spcBef>
              <a:spcAft>
                <a:spcPct val="0"/>
              </a:spcAft>
              <a:defRPr>
                <a:solidFill>
                  <a:schemeClr val="tx1"/>
                </a:solidFill>
                <a:latin typeface="Arial" charset="0"/>
              </a:defRPr>
            </a:lvl7pPr>
            <a:lvl8pPr marL="3428438" indent="-228562" defTabSz="957106" eaLnBrk="0" fontAlgn="base" hangingPunct="0">
              <a:spcBef>
                <a:spcPct val="0"/>
              </a:spcBef>
              <a:spcAft>
                <a:spcPct val="0"/>
              </a:spcAft>
              <a:defRPr>
                <a:solidFill>
                  <a:schemeClr val="tx1"/>
                </a:solidFill>
                <a:latin typeface="Arial" charset="0"/>
              </a:defRPr>
            </a:lvl8pPr>
            <a:lvl9pPr marL="3885563" indent="-228562" defTabSz="957106" eaLnBrk="0" fontAlgn="base" hangingPunct="0">
              <a:spcBef>
                <a:spcPct val="0"/>
              </a:spcBef>
              <a:spcAft>
                <a:spcPct val="0"/>
              </a:spcAft>
              <a:defRPr>
                <a:solidFill>
                  <a:schemeClr val="tx1"/>
                </a:solidFill>
                <a:latin typeface="Arial" charset="0"/>
              </a:defRPr>
            </a:lvl9pPr>
          </a:lstStyle>
          <a:p>
            <a:pPr eaLnBrk="1" hangingPunct="1"/>
            <a:fld id="{24EF5C49-59CA-4065-A033-BE6330781022}" type="slidenum">
              <a:rPr lang="en-US">
                <a:solidFill>
                  <a:prstClr val="black"/>
                </a:solidFill>
              </a:rPr>
              <a:pPr eaLnBrk="1" hangingPunct="1"/>
              <a:t>42</a:t>
            </a:fld>
            <a:endParaRPr lang="en-US">
              <a:solidFill>
                <a:prstClr val="black"/>
              </a:solidFill>
            </a:endParaRPr>
          </a:p>
        </p:txBody>
      </p:sp>
      <p:sp>
        <p:nvSpPr>
          <p:cNvPr id="2" name="Footer Placeholder 1"/>
          <p:cNvSpPr>
            <a:spLocks noGrp="1"/>
          </p:cNvSpPr>
          <p:nvPr>
            <p:ph type="ftr" sz="quarter" idx="10"/>
          </p:nvPr>
        </p:nvSpPr>
        <p:spPr/>
        <p:txBody>
          <a:bodyPr/>
          <a:lstStyle/>
          <a:p>
            <a:r>
              <a:rPr lang="en-US">
                <a:solidFill>
                  <a:prstClr val="black"/>
                </a:solidFill>
              </a:rPr>
              <a:t>CS 376 Lecture 15</a:t>
            </a:r>
          </a:p>
        </p:txBody>
      </p:sp>
    </p:spTree>
    <p:extLst>
      <p:ext uri="{BB962C8B-B14F-4D97-AF65-F5344CB8AC3E}">
        <p14:creationId xmlns:p14="http://schemas.microsoft.com/office/powerpoint/2010/main" val="2741096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106" eaLnBrk="0" hangingPunct="0">
              <a:defRPr>
                <a:solidFill>
                  <a:schemeClr val="tx1"/>
                </a:solidFill>
                <a:latin typeface="Arial" charset="0"/>
              </a:defRPr>
            </a:lvl1pPr>
            <a:lvl2pPr marL="742827" indent="-285703" defTabSz="957106" eaLnBrk="0" hangingPunct="0">
              <a:defRPr>
                <a:solidFill>
                  <a:schemeClr val="tx1"/>
                </a:solidFill>
                <a:latin typeface="Arial" charset="0"/>
              </a:defRPr>
            </a:lvl2pPr>
            <a:lvl3pPr marL="1142813" indent="-228562" defTabSz="957106" eaLnBrk="0" hangingPunct="0">
              <a:defRPr>
                <a:solidFill>
                  <a:schemeClr val="tx1"/>
                </a:solidFill>
                <a:latin typeface="Arial" charset="0"/>
              </a:defRPr>
            </a:lvl3pPr>
            <a:lvl4pPr marL="1599937" indent="-228562" defTabSz="957106" eaLnBrk="0" hangingPunct="0">
              <a:defRPr>
                <a:solidFill>
                  <a:schemeClr val="tx1"/>
                </a:solidFill>
                <a:latin typeface="Arial" charset="0"/>
              </a:defRPr>
            </a:lvl4pPr>
            <a:lvl5pPr marL="2057063" indent="-228562" defTabSz="957106" eaLnBrk="0" hangingPunct="0">
              <a:defRPr>
                <a:solidFill>
                  <a:schemeClr val="tx1"/>
                </a:solidFill>
                <a:latin typeface="Arial" charset="0"/>
              </a:defRPr>
            </a:lvl5pPr>
            <a:lvl6pPr marL="2514187" indent="-228562" defTabSz="957106" eaLnBrk="0" fontAlgn="base" hangingPunct="0">
              <a:spcBef>
                <a:spcPct val="0"/>
              </a:spcBef>
              <a:spcAft>
                <a:spcPct val="0"/>
              </a:spcAft>
              <a:defRPr>
                <a:solidFill>
                  <a:schemeClr val="tx1"/>
                </a:solidFill>
                <a:latin typeface="Arial" charset="0"/>
              </a:defRPr>
            </a:lvl6pPr>
            <a:lvl7pPr marL="2971313" indent="-228562" defTabSz="957106" eaLnBrk="0" fontAlgn="base" hangingPunct="0">
              <a:spcBef>
                <a:spcPct val="0"/>
              </a:spcBef>
              <a:spcAft>
                <a:spcPct val="0"/>
              </a:spcAft>
              <a:defRPr>
                <a:solidFill>
                  <a:schemeClr val="tx1"/>
                </a:solidFill>
                <a:latin typeface="Arial" charset="0"/>
              </a:defRPr>
            </a:lvl7pPr>
            <a:lvl8pPr marL="3428438" indent="-228562" defTabSz="957106" eaLnBrk="0" fontAlgn="base" hangingPunct="0">
              <a:spcBef>
                <a:spcPct val="0"/>
              </a:spcBef>
              <a:spcAft>
                <a:spcPct val="0"/>
              </a:spcAft>
              <a:defRPr>
                <a:solidFill>
                  <a:schemeClr val="tx1"/>
                </a:solidFill>
                <a:latin typeface="Arial" charset="0"/>
              </a:defRPr>
            </a:lvl8pPr>
            <a:lvl9pPr marL="3885563" indent="-228562" defTabSz="957106" eaLnBrk="0" fontAlgn="base" hangingPunct="0">
              <a:spcBef>
                <a:spcPct val="0"/>
              </a:spcBef>
              <a:spcAft>
                <a:spcPct val="0"/>
              </a:spcAft>
              <a:defRPr>
                <a:solidFill>
                  <a:schemeClr val="tx1"/>
                </a:solidFill>
                <a:latin typeface="Arial" charset="0"/>
              </a:defRPr>
            </a:lvl9pPr>
          </a:lstStyle>
          <a:p>
            <a:pPr eaLnBrk="1" hangingPunct="1"/>
            <a:fld id="{3F8E8098-CD0F-4600-8B3A-CCA53F7513FB}" type="slidenum">
              <a:rPr lang="en-US">
                <a:solidFill>
                  <a:prstClr val="black"/>
                </a:solidFill>
              </a:rPr>
              <a:pPr eaLnBrk="1" hangingPunct="1"/>
              <a:t>43</a:t>
            </a:fld>
            <a:endParaRPr lang="en-US">
              <a:solidFill>
                <a:prstClr val="black"/>
              </a:solidFill>
            </a:endParaRPr>
          </a:p>
        </p:txBody>
      </p:sp>
      <p:sp>
        <p:nvSpPr>
          <p:cNvPr id="2" name="Footer Placeholder 1"/>
          <p:cNvSpPr>
            <a:spLocks noGrp="1"/>
          </p:cNvSpPr>
          <p:nvPr>
            <p:ph type="ftr" sz="quarter" idx="10"/>
          </p:nvPr>
        </p:nvSpPr>
        <p:spPr/>
        <p:txBody>
          <a:bodyPr/>
          <a:lstStyle/>
          <a:p>
            <a:r>
              <a:rPr lang="en-US">
                <a:solidFill>
                  <a:prstClr val="black"/>
                </a:solidFill>
              </a:rPr>
              <a:t>CS 376 Lecture 15</a:t>
            </a:r>
          </a:p>
        </p:txBody>
      </p:sp>
    </p:spTree>
    <p:extLst>
      <p:ext uri="{BB962C8B-B14F-4D97-AF65-F5344CB8AC3E}">
        <p14:creationId xmlns:p14="http://schemas.microsoft.com/office/powerpoint/2010/main" val="7264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 name="Footer Placeholder 1"/>
          <p:cNvSpPr>
            <a:spLocks noGrp="1"/>
          </p:cNvSpPr>
          <p:nvPr>
            <p:ph type="ftr" sz="quarter" idx="10"/>
          </p:nvPr>
        </p:nvSpPr>
        <p:spPr/>
        <p:txBody>
          <a:bodyPr/>
          <a:lstStyle/>
          <a:p>
            <a:r>
              <a:rPr lang="en-US">
                <a:solidFill>
                  <a:prstClr val="black"/>
                </a:solidFill>
              </a:rPr>
              <a:t>CS 376 Lecture 15</a:t>
            </a:r>
          </a:p>
        </p:txBody>
      </p:sp>
    </p:spTree>
    <p:extLst>
      <p:ext uri="{BB962C8B-B14F-4D97-AF65-F5344CB8AC3E}">
        <p14:creationId xmlns:p14="http://schemas.microsoft.com/office/powerpoint/2010/main" val="3324556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106" eaLnBrk="0" hangingPunct="0">
              <a:defRPr>
                <a:solidFill>
                  <a:schemeClr val="tx1"/>
                </a:solidFill>
                <a:latin typeface="Arial" charset="0"/>
              </a:defRPr>
            </a:lvl1pPr>
            <a:lvl2pPr marL="742827" indent="-285703" defTabSz="957106" eaLnBrk="0" hangingPunct="0">
              <a:defRPr>
                <a:solidFill>
                  <a:schemeClr val="tx1"/>
                </a:solidFill>
                <a:latin typeface="Arial" charset="0"/>
              </a:defRPr>
            </a:lvl2pPr>
            <a:lvl3pPr marL="1142813" indent="-228562" defTabSz="957106" eaLnBrk="0" hangingPunct="0">
              <a:defRPr>
                <a:solidFill>
                  <a:schemeClr val="tx1"/>
                </a:solidFill>
                <a:latin typeface="Arial" charset="0"/>
              </a:defRPr>
            </a:lvl3pPr>
            <a:lvl4pPr marL="1599937" indent="-228562" defTabSz="957106" eaLnBrk="0" hangingPunct="0">
              <a:defRPr>
                <a:solidFill>
                  <a:schemeClr val="tx1"/>
                </a:solidFill>
                <a:latin typeface="Arial" charset="0"/>
              </a:defRPr>
            </a:lvl4pPr>
            <a:lvl5pPr marL="2057063" indent="-228562" defTabSz="957106" eaLnBrk="0" hangingPunct="0">
              <a:defRPr>
                <a:solidFill>
                  <a:schemeClr val="tx1"/>
                </a:solidFill>
                <a:latin typeface="Arial" charset="0"/>
              </a:defRPr>
            </a:lvl5pPr>
            <a:lvl6pPr marL="2514187" indent="-228562" defTabSz="957106" eaLnBrk="0" fontAlgn="base" hangingPunct="0">
              <a:spcBef>
                <a:spcPct val="0"/>
              </a:spcBef>
              <a:spcAft>
                <a:spcPct val="0"/>
              </a:spcAft>
              <a:defRPr>
                <a:solidFill>
                  <a:schemeClr val="tx1"/>
                </a:solidFill>
                <a:latin typeface="Arial" charset="0"/>
              </a:defRPr>
            </a:lvl6pPr>
            <a:lvl7pPr marL="2971313" indent="-228562" defTabSz="957106" eaLnBrk="0" fontAlgn="base" hangingPunct="0">
              <a:spcBef>
                <a:spcPct val="0"/>
              </a:spcBef>
              <a:spcAft>
                <a:spcPct val="0"/>
              </a:spcAft>
              <a:defRPr>
                <a:solidFill>
                  <a:schemeClr val="tx1"/>
                </a:solidFill>
                <a:latin typeface="Arial" charset="0"/>
              </a:defRPr>
            </a:lvl7pPr>
            <a:lvl8pPr marL="3428438" indent="-228562" defTabSz="957106" eaLnBrk="0" fontAlgn="base" hangingPunct="0">
              <a:spcBef>
                <a:spcPct val="0"/>
              </a:spcBef>
              <a:spcAft>
                <a:spcPct val="0"/>
              </a:spcAft>
              <a:defRPr>
                <a:solidFill>
                  <a:schemeClr val="tx1"/>
                </a:solidFill>
                <a:latin typeface="Arial" charset="0"/>
              </a:defRPr>
            </a:lvl8pPr>
            <a:lvl9pPr marL="3885563" indent="-228562" defTabSz="957106" eaLnBrk="0" fontAlgn="base" hangingPunct="0">
              <a:spcBef>
                <a:spcPct val="0"/>
              </a:spcBef>
              <a:spcAft>
                <a:spcPct val="0"/>
              </a:spcAft>
              <a:defRPr>
                <a:solidFill>
                  <a:schemeClr val="tx1"/>
                </a:solidFill>
                <a:latin typeface="Arial" charset="0"/>
              </a:defRPr>
            </a:lvl9pPr>
          </a:lstStyle>
          <a:p>
            <a:pPr eaLnBrk="1" hangingPunct="1"/>
            <a:fld id="{FA73005B-CEC1-4C4C-BC41-6294D8693E3D}" type="slidenum">
              <a:rPr lang="en-US">
                <a:solidFill>
                  <a:prstClr val="black"/>
                </a:solidFill>
              </a:rPr>
              <a:pPr eaLnBrk="1" hangingPunct="1"/>
              <a:t>45</a:t>
            </a:fld>
            <a:endParaRPr lang="en-US">
              <a:solidFill>
                <a:prstClr val="black"/>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Footer Placeholder 1"/>
          <p:cNvSpPr>
            <a:spLocks noGrp="1"/>
          </p:cNvSpPr>
          <p:nvPr>
            <p:ph type="ftr" sz="quarter" idx="10"/>
          </p:nvPr>
        </p:nvSpPr>
        <p:spPr/>
        <p:txBody>
          <a:bodyPr/>
          <a:lstStyle/>
          <a:p>
            <a:r>
              <a:rPr lang="en-US">
                <a:solidFill>
                  <a:prstClr val="black"/>
                </a:solidFill>
              </a:rPr>
              <a:t>CS 376 Lecture 15</a:t>
            </a:r>
          </a:p>
        </p:txBody>
      </p:sp>
    </p:spTree>
    <p:extLst>
      <p:ext uri="{BB962C8B-B14F-4D97-AF65-F5344CB8AC3E}">
        <p14:creationId xmlns:p14="http://schemas.microsoft.com/office/powerpoint/2010/main" val="1340290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8D467E4-D267-4206-A6A9-A934F9955A72}" type="slidenum">
              <a:rPr lang="en-US" smtClean="0">
                <a:solidFill>
                  <a:prstClr val="black"/>
                </a:solidFill>
              </a:rPr>
              <a:pPr/>
              <a:t>4</a:t>
            </a:fld>
            <a:endParaRPr lang="en-US">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2737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Footer Placeholder 1"/>
          <p:cNvSpPr>
            <a:spLocks noGrp="1"/>
          </p:cNvSpPr>
          <p:nvPr>
            <p:ph type="ftr" sz="quarter" idx="10"/>
          </p:nvPr>
        </p:nvSpPr>
        <p:spPr/>
        <p:txBody>
          <a:bodyPr/>
          <a:lstStyle/>
          <a:p>
            <a:r>
              <a:rPr lang="en-US">
                <a:solidFill>
                  <a:prstClr val="black"/>
                </a:solidFill>
              </a:rPr>
              <a:t>CS 376 Lecture 15</a:t>
            </a:r>
          </a:p>
        </p:txBody>
      </p:sp>
    </p:spTree>
    <p:extLst>
      <p:ext uri="{BB962C8B-B14F-4D97-AF65-F5344CB8AC3E}">
        <p14:creationId xmlns:p14="http://schemas.microsoft.com/office/powerpoint/2010/main" val="2024495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106" eaLnBrk="0" hangingPunct="0">
              <a:defRPr>
                <a:solidFill>
                  <a:schemeClr val="tx1"/>
                </a:solidFill>
                <a:latin typeface="Arial" charset="0"/>
              </a:defRPr>
            </a:lvl1pPr>
            <a:lvl2pPr marL="742827" indent="-285703" defTabSz="957106" eaLnBrk="0" hangingPunct="0">
              <a:defRPr>
                <a:solidFill>
                  <a:schemeClr val="tx1"/>
                </a:solidFill>
                <a:latin typeface="Arial" charset="0"/>
              </a:defRPr>
            </a:lvl2pPr>
            <a:lvl3pPr marL="1142813" indent="-228562" defTabSz="957106" eaLnBrk="0" hangingPunct="0">
              <a:defRPr>
                <a:solidFill>
                  <a:schemeClr val="tx1"/>
                </a:solidFill>
                <a:latin typeface="Arial" charset="0"/>
              </a:defRPr>
            </a:lvl3pPr>
            <a:lvl4pPr marL="1599937" indent="-228562" defTabSz="957106" eaLnBrk="0" hangingPunct="0">
              <a:defRPr>
                <a:solidFill>
                  <a:schemeClr val="tx1"/>
                </a:solidFill>
                <a:latin typeface="Arial" charset="0"/>
              </a:defRPr>
            </a:lvl4pPr>
            <a:lvl5pPr marL="2057063" indent="-228562" defTabSz="957106" eaLnBrk="0" hangingPunct="0">
              <a:defRPr>
                <a:solidFill>
                  <a:schemeClr val="tx1"/>
                </a:solidFill>
                <a:latin typeface="Arial" charset="0"/>
              </a:defRPr>
            </a:lvl5pPr>
            <a:lvl6pPr marL="2514187" indent="-228562" defTabSz="957106" eaLnBrk="0" fontAlgn="base" hangingPunct="0">
              <a:spcBef>
                <a:spcPct val="0"/>
              </a:spcBef>
              <a:spcAft>
                <a:spcPct val="0"/>
              </a:spcAft>
              <a:defRPr>
                <a:solidFill>
                  <a:schemeClr val="tx1"/>
                </a:solidFill>
                <a:latin typeface="Arial" charset="0"/>
              </a:defRPr>
            </a:lvl6pPr>
            <a:lvl7pPr marL="2971313" indent="-228562" defTabSz="957106" eaLnBrk="0" fontAlgn="base" hangingPunct="0">
              <a:spcBef>
                <a:spcPct val="0"/>
              </a:spcBef>
              <a:spcAft>
                <a:spcPct val="0"/>
              </a:spcAft>
              <a:defRPr>
                <a:solidFill>
                  <a:schemeClr val="tx1"/>
                </a:solidFill>
                <a:latin typeface="Arial" charset="0"/>
              </a:defRPr>
            </a:lvl7pPr>
            <a:lvl8pPr marL="3428438" indent="-228562" defTabSz="957106" eaLnBrk="0" fontAlgn="base" hangingPunct="0">
              <a:spcBef>
                <a:spcPct val="0"/>
              </a:spcBef>
              <a:spcAft>
                <a:spcPct val="0"/>
              </a:spcAft>
              <a:defRPr>
                <a:solidFill>
                  <a:schemeClr val="tx1"/>
                </a:solidFill>
                <a:latin typeface="Arial" charset="0"/>
              </a:defRPr>
            </a:lvl8pPr>
            <a:lvl9pPr marL="3885563" indent="-228562" defTabSz="957106" eaLnBrk="0" fontAlgn="base" hangingPunct="0">
              <a:spcBef>
                <a:spcPct val="0"/>
              </a:spcBef>
              <a:spcAft>
                <a:spcPct val="0"/>
              </a:spcAft>
              <a:defRPr>
                <a:solidFill>
                  <a:schemeClr val="tx1"/>
                </a:solidFill>
                <a:latin typeface="Arial" charset="0"/>
              </a:defRPr>
            </a:lvl9pPr>
          </a:lstStyle>
          <a:p>
            <a:pPr eaLnBrk="1" hangingPunct="1"/>
            <a:fld id="{7C930C4E-EEB2-4109-AFF8-18399617E0A5}" type="slidenum">
              <a:rPr lang="en-US">
                <a:solidFill>
                  <a:prstClr val="black"/>
                </a:solidFill>
              </a:rPr>
              <a:pPr eaLnBrk="1" hangingPunct="1"/>
              <a:t>47</a:t>
            </a:fld>
            <a:endParaRPr lang="en-US">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Footer Placeholder 1"/>
          <p:cNvSpPr>
            <a:spLocks noGrp="1"/>
          </p:cNvSpPr>
          <p:nvPr>
            <p:ph type="ftr" sz="quarter" idx="10"/>
          </p:nvPr>
        </p:nvSpPr>
        <p:spPr/>
        <p:txBody>
          <a:bodyPr/>
          <a:lstStyle/>
          <a:p>
            <a:r>
              <a:rPr lang="en-US">
                <a:solidFill>
                  <a:prstClr val="black"/>
                </a:solidFill>
              </a:rPr>
              <a:t>CS 376 Lecture 15</a:t>
            </a:r>
          </a:p>
        </p:txBody>
      </p:sp>
    </p:spTree>
    <p:extLst>
      <p:ext uri="{BB962C8B-B14F-4D97-AF65-F5344CB8AC3E}">
        <p14:creationId xmlns:p14="http://schemas.microsoft.com/office/powerpoint/2010/main" val="35420202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Footer Placeholder 1"/>
          <p:cNvSpPr>
            <a:spLocks noGrp="1"/>
          </p:cNvSpPr>
          <p:nvPr>
            <p:ph type="ftr" sz="quarter" idx="10"/>
          </p:nvPr>
        </p:nvSpPr>
        <p:spPr/>
        <p:txBody>
          <a:bodyPr/>
          <a:lstStyle/>
          <a:p>
            <a:r>
              <a:rPr lang="en-US">
                <a:solidFill>
                  <a:prstClr val="black"/>
                </a:solidFill>
              </a:rPr>
              <a:t>CS 376 Lecture 15</a:t>
            </a:r>
          </a:p>
        </p:txBody>
      </p:sp>
    </p:spTree>
    <p:extLst>
      <p:ext uri="{BB962C8B-B14F-4D97-AF65-F5344CB8AC3E}">
        <p14:creationId xmlns:p14="http://schemas.microsoft.com/office/powerpoint/2010/main" val="19278108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106" eaLnBrk="0" hangingPunct="0">
              <a:defRPr>
                <a:solidFill>
                  <a:schemeClr val="tx1"/>
                </a:solidFill>
                <a:latin typeface="Arial" charset="0"/>
              </a:defRPr>
            </a:lvl1pPr>
            <a:lvl2pPr marL="742827" indent="-285703" defTabSz="957106" eaLnBrk="0" hangingPunct="0">
              <a:defRPr>
                <a:solidFill>
                  <a:schemeClr val="tx1"/>
                </a:solidFill>
                <a:latin typeface="Arial" charset="0"/>
              </a:defRPr>
            </a:lvl2pPr>
            <a:lvl3pPr marL="1142813" indent="-228562" defTabSz="957106" eaLnBrk="0" hangingPunct="0">
              <a:defRPr>
                <a:solidFill>
                  <a:schemeClr val="tx1"/>
                </a:solidFill>
                <a:latin typeface="Arial" charset="0"/>
              </a:defRPr>
            </a:lvl3pPr>
            <a:lvl4pPr marL="1599937" indent="-228562" defTabSz="957106" eaLnBrk="0" hangingPunct="0">
              <a:defRPr>
                <a:solidFill>
                  <a:schemeClr val="tx1"/>
                </a:solidFill>
                <a:latin typeface="Arial" charset="0"/>
              </a:defRPr>
            </a:lvl4pPr>
            <a:lvl5pPr marL="2057063" indent="-228562" defTabSz="957106" eaLnBrk="0" hangingPunct="0">
              <a:defRPr>
                <a:solidFill>
                  <a:schemeClr val="tx1"/>
                </a:solidFill>
                <a:latin typeface="Arial" charset="0"/>
              </a:defRPr>
            </a:lvl5pPr>
            <a:lvl6pPr marL="2514187" indent="-228562" defTabSz="957106" eaLnBrk="0" fontAlgn="base" hangingPunct="0">
              <a:spcBef>
                <a:spcPct val="0"/>
              </a:spcBef>
              <a:spcAft>
                <a:spcPct val="0"/>
              </a:spcAft>
              <a:defRPr>
                <a:solidFill>
                  <a:schemeClr val="tx1"/>
                </a:solidFill>
                <a:latin typeface="Arial" charset="0"/>
              </a:defRPr>
            </a:lvl6pPr>
            <a:lvl7pPr marL="2971313" indent="-228562" defTabSz="957106" eaLnBrk="0" fontAlgn="base" hangingPunct="0">
              <a:spcBef>
                <a:spcPct val="0"/>
              </a:spcBef>
              <a:spcAft>
                <a:spcPct val="0"/>
              </a:spcAft>
              <a:defRPr>
                <a:solidFill>
                  <a:schemeClr val="tx1"/>
                </a:solidFill>
                <a:latin typeface="Arial" charset="0"/>
              </a:defRPr>
            </a:lvl7pPr>
            <a:lvl8pPr marL="3428438" indent="-228562" defTabSz="957106" eaLnBrk="0" fontAlgn="base" hangingPunct="0">
              <a:spcBef>
                <a:spcPct val="0"/>
              </a:spcBef>
              <a:spcAft>
                <a:spcPct val="0"/>
              </a:spcAft>
              <a:defRPr>
                <a:solidFill>
                  <a:schemeClr val="tx1"/>
                </a:solidFill>
                <a:latin typeface="Arial" charset="0"/>
              </a:defRPr>
            </a:lvl8pPr>
            <a:lvl9pPr marL="3885563" indent="-228562" defTabSz="957106" eaLnBrk="0" fontAlgn="base" hangingPunct="0">
              <a:spcBef>
                <a:spcPct val="0"/>
              </a:spcBef>
              <a:spcAft>
                <a:spcPct val="0"/>
              </a:spcAft>
              <a:defRPr>
                <a:solidFill>
                  <a:schemeClr val="tx1"/>
                </a:solidFill>
                <a:latin typeface="Arial" charset="0"/>
              </a:defRPr>
            </a:lvl9pPr>
          </a:lstStyle>
          <a:p>
            <a:pPr eaLnBrk="1" hangingPunct="1"/>
            <a:fld id="{749CDE60-4027-424F-8291-99EF55A2E8A4}" type="slidenum">
              <a:rPr lang="en-US">
                <a:solidFill>
                  <a:prstClr val="black"/>
                </a:solidFill>
              </a:rPr>
              <a:pPr eaLnBrk="1" hangingPunct="1"/>
              <a:t>49</a:t>
            </a:fld>
            <a:endParaRPr lang="en-US" dirty="0">
              <a:solidFill>
                <a:prstClr val="black"/>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Footer Placeholder 1"/>
          <p:cNvSpPr>
            <a:spLocks noGrp="1"/>
          </p:cNvSpPr>
          <p:nvPr>
            <p:ph type="ftr" sz="quarter" idx="10"/>
          </p:nvPr>
        </p:nvSpPr>
        <p:spPr/>
        <p:txBody>
          <a:bodyPr/>
          <a:lstStyle/>
          <a:p>
            <a:r>
              <a:rPr lang="en-US" dirty="0">
                <a:solidFill>
                  <a:prstClr val="black"/>
                </a:solidFill>
              </a:rPr>
              <a:t>CS 376 Lecture 15</a:t>
            </a:r>
          </a:p>
        </p:txBody>
      </p:sp>
    </p:spTree>
    <p:extLst>
      <p:ext uri="{BB962C8B-B14F-4D97-AF65-F5344CB8AC3E}">
        <p14:creationId xmlns:p14="http://schemas.microsoft.com/office/powerpoint/2010/main" val="42757652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We</a:t>
            </a:r>
            <a:r>
              <a:rPr lang="en-US" baseline="0" dirty="0"/>
              <a:t> can use homogeneous coordinates to write camera matrix in linear form.</a:t>
            </a:r>
            <a:endParaRPr lang="en-US" dirty="0"/>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D38E04A-61AE-4F70-8735-F6523DDCF32B}"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50</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9009733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2EB0E87-DCF3-4582-845A-38D3B57B6775}"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0607462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review:</a:t>
            </a:r>
          </a:p>
          <a:p>
            <a:r>
              <a:rPr lang="en-US" baseline="0" dirty="0"/>
              <a:t>  1)  Example of my eye and their eye, where both coordinate frames are known.  Suppose that I know a 3D point on the board in relation to me, and I want to figure out where that point will appear on their retina.  First, I translate from my eye to their eye.  Then, I rotate from my orientation to theirs.  Finally, I project from 3D onto the 2D visual field.</a:t>
            </a:r>
          </a:p>
          <a:p>
            <a:r>
              <a:rPr lang="en-US" baseline="0" dirty="0"/>
              <a:t>  2) Suppose I know x, K, R, and t.  Can I compute X?  What can I know about X?</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EA13999-41D4-4B40-AFC6-99FBFE0D6424}"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0414851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fld id="{1789A2B0-787D-42D0-B8C5-7BD2C7934DC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base" latinLnBrk="0" hangingPunct="1">
                <a:lnSpc>
                  <a:spcPct val="100000"/>
                </a:lnSpc>
                <a:spcBef>
                  <a:spcPct val="0"/>
                </a:spcBef>
                <a:spcAft>
                  <a:spcPct val="0"/>
                </a:spcAft>
                <a:buClrTx/>
                <a:buSzTx/>
                <a:buFontTx/>
                <a:buNone/>
                <a:tabLst/>
                <a:defRPr/>
              </a:pPr>
              <a:t>54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68194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pPr eaLnBrk="0" fontAlgn="base" hangingPunct="0">
              <a:spcBef>
                <a:spcPct val="0"/>
              </a:spcBef>
              <a:spcAft>
                <a:spcPct val="0"/>
              </a:spcAft>
            </a:pPr>
            <a:fld id="{B81BEE6C-8003-487E-94AB-C8D250478A66}" type="slidenum">
              <a:rPr lang="en-US" b="1">
                <a:solidFill>
                  <a:srgbClr val="000000"/>
                </a:solidFill>
                <a:latin typeface="Times New Roman" pitchFamily="18" charset="0"/>
              </a:rPr>
              <a:pPr eaLnBrk="0" fontAlgn="base" hangingPunct="0">
                <a:spcBef>
                  <a:spcPct val="0"/>
                </a:spcBef>
                <a:spcAft>
                  <a:spcPct val="0"/>
                </a:spcAft>
              </a:pPr>
              <a:t>5</a:t>
            </a:fld>
            <a:endParaRPr lang="en-US" b="1">
              <a:solidFill>
                <a:srgbClr val="000000"/>
              </a:solidFill>
              <a:latin typeface="Times New Roman"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dirty="0"/>
          </a:p>
        </p:txBody>
      </p:sp>
      <p:sp>
        <p:nvSpPr>
          <p:cNvPr id="2" name="Footer Placeholder 1"/>
          <p:cNvSpPr>
            <a:spLocks noGrp="1"/>
          </p:cNvSpPr>
          <p:nvPr>
            <p:ph type="ftr" sz="quarter" idx="10"/>
          </p:nvPr>
        </p:nvSpPr>
        <p:spPr/>
        <p:txBody>
          <a:bodyPr/>
          <a:lstStyle/>
          <a:p>
            <a:r>
              <a:rPr lang="en-US">
                <a:solidFill>
                  <a:prstClr val="black"/>
                </a:solidFill>
              </a:rPr>
              <a:t>CS 376 Lecture 11 </a:t>
            </a:r>
          </a:p>
        </p:txBody>
      </p:sp>
    </p:spTree>
    <p:extLst>
      <p:ext uri="{BB962C8B-B14F-4D97-AF65-F5344CB8AC3E}">
        <p14:creationId xmlns:p14="http://schemas.microsoft.com/office/powerpoint/2010/main" val="834080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endParaRPr lang="en-US" dirty="0"/>
          </a:p>
        </p:txBody>
      </p:sp>
      <p:sp>
        <p:nvSpPr>
          <p:cNvPr id="133124" name="Slide Number Placeholder 3"/>
          <p:cNvSpPr>
            <a:spLocks noGrp="1"/>
          </p:cNvSpPr>
          <p:nvPr>
            <p:ph type="sldNum" sz="quarter" idx="5"/>
          </p:nvPr>
        </p:nvSpPr>
        <p:spPr>
          <a:noFill/>
        </p:spPr>
        <p:txBody>
          <a:bodyPr/>
          <a:lstStyle/>
          <a:p>
            <a:pPr fontAlgn="base">
              <a:spcBef>
                <a:spcPct val="0"/>
              </a:spcBef>
              <a:spcAft>
                <a:spcPct val="0"/>
              </a:spcAft>
            </a:pPr>
            <a:fld id="{9E01DF5E-0CD5-4AED-A742-0C998A588BAC}" type="slidenum">
              <a:rPr lang="en-US">
                <a:solidFill>
                  <a:prstClr val="black"/>
                </a:solidFill>
                <a:latin typeface="Arial" charset="0"/>
              </a:rPr>
              <a:pPr fontAlgn="base">
                <a:spcBef>
                  <a:spcPct val="0"/>
                </a:spcBef>
                <a:spcAft>
                  <a:spcPct val="0"/>
                </a:spcAft>
              </a:pPr>
              <a:t>7</a:t>
            </a:fld>
            <a:endParaRPr lang="en-US">
              <a:solidFill>
                <a:prstClr val="black"/>
              </a:solidFill>
              <a:latin typeface="Arial" charset="0"/>
            </a:endParaRPr>
          </a:p>
        </p:txBody>
      </p:sp>
      <p:sp>
        <p:nvSpPr>
          <p:cNvPr id="2" name="Footer Placeholder 1"/>
          <p:cNvSpPr>
            <a:spLocks noGrp="1"/>
          </p:cNvSpPr>
          <p:nvPr>
            <p:ph type="ftr" sz="quarter" idx="10"/>
          </p:nvPr>
        </p:nvSpPr>
        <p:spPr/>
        <p:txBody>
          <a:bodyPr/>
          <a:lstStyle/>
          <a:p>
            <a:r>
              <a:rPr lang="en-US">
                <a:solidFill>
                  <a:prstClr val="black"/>
                </a:solidFill>
              </a:rPr>
              <a:t>CS 376 Lecture 11 </a:t>
            </a:r>
          </a:p>
        </p:txBody>
      </p:sp>
    </p:spTree>
    <p:extLst>
      <p:ext uri="{BB962C8B-B14F-4D97-AF65-F5344CB8AC3E}">
        <p14:creationId xmlns:p14="http://schemas.microsoft.com/office/powerpoint/2010/main" val="4163436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50BC1BC-018B-4752-8C88-D43E30D97030}" type="slidenum">
              <a:rPr lang="en-US">
                <a:solidFill>
                  <a:prstClr val="black"/>
                </a:solidFill>
              </a:rPr>
              <a:pPr/>
              <a:t>8</a:t>
            </a:fld>
            <a:endParaRPr lang="en-US">
              <a:solidFill>
                <a:prstClr val="black"/>
              </a:solidFill>
            </a:endParaRPr>
          </a:p>
        </p:txBody>
      </p:sp>
      <p:sp>
        <p:nvSpPr>
          <p:cNvPr id="33795" name="Rectangle 2"/>
          <p:cNvSpPr>
            <a:spLocks noGrp="1" noRot="1" noChangeAspect="1" noChangeArrowheads="1" noTextEdit="1"/>
          </p:cNvSpPr>
          <p:nvPr>
            <p:ph type="sldImg"/>
          </p:nvPr>
        </p:nvSpPr>
        <p:spPr>
          <a:xfrm>
            <a:off x="1168400" y="698500"/>
            <a:ext cx="4598988" cy="3449638"/>
          </a:xfrm>
          <a:ln/>
        </p:spPr>
      </p:sp>
      <p:sp>
        <p:nvSpPr>
          <p:cNvPr id="33796" name="Rectangle 3"/>
          <p:cNvSpPr>
            <a:spLocks noGrp="1" noChangeArrowheads="1"/>
          </p:cNvSpPr>
          <p:nvPr>
            <p:ph type="body" idx="1"/>
          </p:nvPr>
        </p:nvSpPr>
        <p:spPr>
          <a:xfrm>
            <a:off x="924147" y="4386594"/>
            <a:ext cx="5085907" cy="4153158"/>
          </a:xfrm>
          <a:noFill/>
          <a:ln/>
        </p:spPr>
        <p:txBody>
          <a:bodyPr/>
          <a:lstStyle/>
          <a:p>
            <a:endParaRPr lang="ru-RU"/>
          </a:p>
        </p:txBody>
      </p:sp>
    </p:spTree>
    <p:extLst>
      <p:ext uri="{BB962C8B-B14F-4D97-AF65-F5344CB8AC3E}">
        <p14:creationId xmlns:p14="http://schemas.microsoft.com/office/powerpoint/2010/main" val="2292352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endParaRPr lang="en-US" dirty="0"/>
          </a:p>
        </p:txBody>
      </p:sp>
      <p:sp>
        <p:nvSpPr>
          <p:cNvPr id="135172" name="Slide Number Placeholder 3"/>
          <p:cNvSpPr>
            <a:spLocks noGrp="1"/>
          </p:cNvSpPr>
          <p:nvPr>
            <p:ph type="sldNum" sz="quarter" idx="5"/>
          </p:nvPr>
        </p:nvSpPr>
        <p:spPr>
          <a:noFill/>
        </p:spPr>
        <p:txBody>
          <a:bodyPr/>
          <a:lstStyle/>
          <a:p>
            <a:pPr fontAlgn="base">
              <a:spcBef>
                <a:spcPct val="0"/>
              </a:spcBef>
              <a:spcAft>
                <a:spcPct val="0"/>
              </a:spcAft>
            </a:pPr>
            <a:fld id="{1E8EC9E4-6449-4780-BE8B-62299E17CD34}" type="slidenum">
              <a:rPr lang="en-US">
                <a:solidFill>
                  <a:prstClr val="black"/>
                </a:solidFill>
                <a:latin typeface="Arial" charset="0"/>
              </a:rPr>
              <a:pPr fontAlgn="base">
                <a:spcBef>
                  <a:spcPct val="0"/>
                </a:spcBef>
                <a:spcAft>
                  <a:spcPct val="0"/>
                </a:spcAft>
              </a:pPr>
              <a:t>11</a:t>
            </a:fld>
            <a:endParaRPr lang="en-US">
              <a:solidFill>
                <a:prstClr val="black"/>
              </a:solidFill>
              <a:latin typeface="Arial" charset="0"/>
            </a:endParaRPr>
          </a:p>
        </p:txBody>
      </p:sp>
      <p:sp>
        <p:nvSpPr>
          <p:cNvPr id="2" name="Footer Placeholder 1"/>
          <p:cNvSpPr>
            <a:spLocks noGrp="1"/>
          </p:cNvSpPr>
          <p:nvPr>
            <p:ph type="ftr" sz="quarter" idx="10"/>
          </p:nvPr>
        </p:nvSpPr>
        <p:spPr/>
        <p:txBody>
          <a:bodyPr/>
          <a:lstStyle/>
          <a:p>
            <a:r>
              <a:rPr lang="en-US">
                <a:solidFill>
                  <a:prstClr val="black"/>
                </a:solidFill>
              </a:rPr>
              <a:t>CS 376 Lecture 11 </a:t>
            </a:r>
          </a:p>
        </p:txBody>
      </p:sp>
    </p:spTree>
    <p:extLst>
      <p:ext uri="{BB962C8B-B14F-4D97-AF65-F5344CB8AC3E}">
        <p14:creationId xmlns:p14="http://schemas.microsoft.com/office/powerpoint/2010/main" val="1044442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26C2C5-82E7-47D2-97FB-E2DE053A92DB}" type="slidenum">
              <a:rPr lang="en-US" smtClean="0">
                <a:solidFill>
                  <a:prstClr val="black"/>
                </a:solidFill>
              </a:rPr>
              <a:pPr/>
              <a:t>12</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CS 376 Lecture 11 </a:t>
            </a:r>
          </a:p>
        </p:txBody>
      </p:sp>
    </p:spTree>
    <p:extLst>
      <p:ext uri="{BB962C8B-B14F-4D97-AF65-F5344CB8AC3E}">
        <p14:creationId xmlns:p14="http://schemas.microsoft.com/office/powerpoint/2010/main" val="1819183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178" eaLnBrk="0" hangingPunct="0">
              <a:defRPr>
                <a:solidFill>
                  <a:schemeClr val="tx1"/>
                </a:solidFill>
                <a:latin typeface="Arial" charset="0"/>
              </a:defRPr>
            </a:lvl1pPr>
            <a:lvl2pPr marL="742883" indent="-285725" defTabSz="957178" eaLnBrk="0" hangingPunct="0">
              <a:defRPr>
                <a:solidFill>
                  <a:schemeClr val="tx1"/>
                </a:solidFill>
                <a:latin typeface="Arial" charset="0"/>
              </a:defRPr>
            </a:lvl2pPr>
            <a:lvl3pPr marL="1142898" indent="-228580" defTabSz="957178" eaLnBrk="0" hangingPunct="0">
              <a:defRPr>
                <a:solidFill>
                  <a:schemeClr val="tx1"/>
                </a:solidFill>
                <a:latin typeface="Arial" charset="0"/>
              </a:defRPr>
            </a:lvl3pPr>
            <a:lvl4pPr marL="1600057" indent="-228580" defTabSz="957178" eaLnBrk="0" hangingPunct="0">
              <a:defRPr>
                <a:solidFill>
                  <a:schemeClr val="tx1"/>
                </a:solidFill>
                <a:latin typeface="Arial" charset="0"/>
              </a:defRPr>
            </a:lvl4pPr>
            <a:lvl5pPr marL="2057217" indent="-228580" defTabSz="957178" eaLnBrk="0" hangingPunct="0">
              <a:defRPr>
                <a:solidFill>
                  <a:schemeClr val="tx1"/>
                </a:solidFill>
                <a:latin typeface="Arial" charset="0"/>
              </a:defRPr>
            </a:lvl5pPr>
            <a:lvl6pPr marL="2514376" indent="-228580" defTabSz="957178" eaLnBrk="0" fontAlgn="base" hangingPunct="0">
              <a:spcBef>
                <a:spcPct val="0"/>
              </a:spcBef>
              <a:spcAft>
                <a:spcPct val="0"/>
              </a:spcAft>
              <a:defRPr>
                <a:solidFill>
                  <a:schemeClr val="tx1"/>
                </a:solidFill>
                <a:latin typeface="Arial" charset="0"/>
              </a:defRPr>
            </a:lvl6pPr>
            <a:lvl7pPr marL="2971536" indent="-228580" defTabSz="957178" eaLnBrk="0" fontAlgn="base" hangingPunct="0">
              <a:spcBef>
                <a:spcPct val="0"/>
              </a:spcBef>
              <a:spcAft>
                <a:spcPct val="0"/>
              </a:spcAft>
              <a:defRPr>
                <a:solidFill>
                  <a:schemeClr val="tx1"/>
                </a:solidFill>
                <a:latin typeface="Arial" charset="0"/>
              </a:defRPr>
            </a:lvl7pPr>
            <a:lvl8pPr marL="3428694" indent="-228580" defTabSz="957178" eaLnBrk="0" fontAlgn="base" hangingPunct="0">
              <a:spcBef>
                <a:spcPct val="0"/>
              </a:spcBef>
              <a:spcAft>
                <a:spcPct val="0"/>
              </a:spcAft>
              <a:defRPr>
                <a:solidFill>
                  <a:schemeClr val="tx1"/>
                </a:solidFill>
                <a:latin typeface="Arial" charset="0"/>
              </a:defRPr>
            </a:lvl8pPr>
            <a:lvl9pPr marL="3885854" indent="-228580" defTabSz="957178" eaLnBrk="0" fontAlgn="base" hangingPunct="0">
              <a:spcBef>
                <a:spcPct val="0"/>
              </a:spcBef>
              <a:spcAft>
                <a:spcPct val="0"/>
              </a:spcAft>
              <a:defRPr>
                <a:solidFill>
                  <a:schemeClr val="tx1"/>
                </a:solidFill>
                <a:latin typeface="Arial" charset="0"/>
              </a:defRPr>
            </a:lvl9pPr>
          </a:lstStyle>
          <a:p>
            <a:pPr eaLnBrk="1" hangingPunct="1"/>
            <a:fld id="{5A896AAB-D4E7-4DB9-87F0-B173F9176A43}" type="slidenum">
              <a:rPr lang="en-US">
                <a:solidFill>
                  <a:prstClr val="black"/>
                </a:solidFill>
              </a:rPr>
              <a:pPr eaLnBrk="1" hangingPunct="1"/>
              <a:t>15</a:t>
            </a:fld>
            <a:endParaRPr lang="en-US">
              <a:solidFill>
                <a:prstClr val="black"/>
              </a:solidFill>
            </a:endParaRPr>
          </a:p>
        </p:txBody>
      </p:sp>
      <p:sp>
        <p:nvSpPr>
          <p:cNvPr id="2" name="Footer Placeholder 1"/>
          <p:cNvSpPr>
            <a:spLocks noGrp="1"/>
          </p:cNvSpPr>
          <p:nvPr>
            <p:ph type="ftr" sz="quarter" idx="10"/>
          </p:nvPr>
        </p:nvSpPr>
        <p:spPr/>
        <p:txBody>
          <a:bodyPr/>
          <a:lstStyle/>
          <a:p>
            <a:r>
              <a:rPr lang="en-US">
                <a:solidFill>
                  <a:prstClr val="black"/>
                </a:solidFill>
              </a:rPr>
              <a:t>CS 376 Lecture 11 </a:t>
            </a:r>
          </a:p>
        </p:txBody>
      </p:sp>
    </p:spTree>
    <p:extLst>
      <p:ext uri="{BB962C8B-B14F-4D97-AF65-F5344CB8AC3E}">
        <p14:creationId xmlns:p14="http://schemas.microsoft.com/office/powerpoint/2010/main" val="158331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EF7FD94-9782-41F3-B2A5-0D7934C54F0C}" type="datetimeFigureOut">
              <a:rPr lang="en-US" smtClean="0">
                <a:solidFill>
                  <a:prstClr val="black">
                    <a:tint val="75000"/>
                  </a:prstClr>
                </a:solidFill>
              </a:rPr>
              <a:pPr/>
              <a:t>10/3/2016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548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F7FD94-9782-41F3-B2A5-0D7934C54F0C}" type="datetimeFigureOut">
              <a:rPr lang="en-US" smtClean="0">
                <a:solidFill>
                  <a:prstClr val="black">
                    <a:tint val="75000"/>
                  </a:prstClr>
                </a:solidFill>
              </a:rPr>
              <a:pPr/>
              <a:t>10/3/2016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9137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540FB32-32D6-43D9-A2F3-25A29A2DBF26}" type="datetimeFigureOut">
              <a:rPr lang="en-US">
                <a:solidFill>
                  <a:prstClr val="black">
                    <a:tint val="75000"/>
                  </a:prstClr>
                </a:solidFill>
              </a:rPr>
              <a:pPr>
                <a:defRPr/>
              </a:pPr>
              <a:t>10/3/2016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42F42B7-5FC1-43AF-B94E-1D756C54962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820826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6B9216-4BAF-43B7-9150-A906AA7D6FC7}" type="datetimeFigureOut">
              <a:rPr lang="en-US">
                <a:solidFill>
                  <a:prstClr val="black">
                    <a:tint val="75000"/>
                  </a:prstClr>
                </a:solidFill>
              </a:rPr>
              <a:pPr>
                <a:defRPr/>
              </a:pPr>
              <a:t>10/3/2016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DFA232C-3F89-4DA4-B405-8EC82EF0A6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48944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2377360-6A3D-47CE-A548-09EBFB85498A}" type="datetimeFigureOut">
              <a:rPr lang="en-US">
                <a:solidFill>
                  <a:prstClr val="black">
                    <a:tint val="75000"/>
                  </a:prstClr>
                </a:solidFill>
              </a:rPr>
              <a:pPr>
                <a:defRPr/>
              </a:pPr>
              <a:t>10/3/2016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AAF3B5-752B-4349-9D9B-C9B01C7642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715959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1EAD0CC-0C82-4AAA-B57A-F279565B300D}" type="datetimeFigureOut">
              <a:rPr lang="en-US">
                <a:solidFill>
                  <a:prstClr val="black">
                    <a:tint val="75000"/>
                  </a:prstClr>
                </a:solidFill>
              </a:rPr>
              <a:pPr>
                <a:defRPr/>
              </a:pPr>
              <a:t>10/3/2016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C6D2DC1-E254-43AF-9197-E67E863878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470461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10/3/2016</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1995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10/3/2016</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9682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10/3/2016</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6711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10/3/2016</a:t>
            </a:fld>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1688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10/3/2016</a:t>
            </a:fld>
            <a:endParaRPr lang="en-US">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8756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10/3/2016</a:t>
            </a:fld>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173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F7FD94-9782-41F3-B2A5-0D7934C54F0C}" type="datetimeFigureOut">
              <a:rPr lang="en-US" smtClean="0">
                <a:solidFill>
                  <a:prstClr val="black">
                    <a:tint val="75000"/>
                  </a:prstClr>
                </a:solidFill>
              </a:rPr>
              <a:pPr/>
              <a:t>10/3/2016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4459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10/3/2016</a:t>
            </a:fld>
            <a:endParaRPr lang="en-US">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85723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10/3/2016</a:t>
            </a:fld>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83416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10/3/2016</a:t>
            </a:fld>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80115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10/3/2016</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08905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10/3/2016</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62966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a:t>Click to edit Master title style</a:t>
            </a:r>
          </a:p>
        </p:txBody>
      </p:sp>
      <p:sp>
        <p:nvSpPr>
          <p:cNvPr id="3" name="Text Placeholder 2"/>
          <p:cNvSpPr>
            <a:spLocks noGrp="1"/>
          </p:cNvSpPr>
          <p:nvPr>
            <p:ph type="body" sz="half" idx="1"/>
          </p:nvPr>
        </p:nvSpPr>
        <p:spPr>
          <a:xfrm>
            <a:off x="685800" y="9144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73C75FB-2373-4000-8620-B9B5F50B3A74}"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7123010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a:t>Click to edit Master title style</a:t>
            </a:r>
          </a:p>
        </p:txBody>
      </p:sp>
      <p:sp>
        <p:nvSpPr>
          <p:cNvPr id="3" name="Chart Placeholder 2"/>
          <p:cNvSpPr>
            <a:spLocks noGrp="1"/>
          </p:cNvSpPr>
          <p:nvPr>
            <p:ph type="chart" idx="1"/>
          </p:nvPr>
        </p:nvSpPr>
        <p:spPr>
          <a:xfrm>
            <a:off x="685800" y="914400"/>
            <a:ext cx="7772400" cy="5257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10/3/2016</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4123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5C5A932-85BB-4E1C-BB7F-E5ED56AE3834}" type="datetime1">
              <a:rPr lang="en-US" smtClean="0">
                <a:solidFill>
                  <a:prstClr val="black">
                    <a:tint val="75000"/>
                  </a:prstClr>
                </a:solidFill>
              </a:rPr>
              <a:pPr>
                <a:defRPr/>
              </a:pPr>
              <a:t>10/3/2016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F213ED9-5A0B-4A31-954B-2A54A108E81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575635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1F5FF27C-6055-4ED6-A600-C2CACBE0607E}" type="datetime1">
              <a:rPr lang="en-US" smtClean="0">
                <a:solidFill>
                  <a:prstClr val="black">
                    <a:tint val="75000"/>
                  </a:prstClr>
                </a:solidFill>
              </a:rPr>
              <a:pPr>
                <a:defRPr/>
              </a:pPr>
              <a:t>10/3/2016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F88BE6-D0E6-4FA5-A5C6-AF6DB92BA8A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147529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6CE1B31-C8D1-4A0E-BB57-0D393249058B}" type="datetime1">
              <a:rPr lang="en-US" smtClean="0">
                <a:solidFill>
                  <a:prstClr val="black">
                    <a:tint val="75000"/>
                  </a:prstClr>
                </a:solidFill>
              </a:rPr>
              <a:pPr>
                <a:defRPr/>
              </a:pPr>
              <a:t>10/3/2016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E17E4F-D037-4C32-8A72-16E6101325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80073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3DFE37D-0399-4782-ACCC-41C6582A829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76278443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48DB82-981A-4E78-9C3B-49E819429233}" type="datetime1">
              <a:rPr lang="en-US" smtClean="0">
                <a:solidFill>
                  <a:prstClr val="black">
                    <a:tint val="75000"/>
                  </a:prstClr>
                </a:solidFill>
              </a:rPr>
              <a:pPr>
                <a:defRPr/>
              </a:pPr>
              <a:t>10/3/2016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BBBDDFB-8755-4DAB-83C3-C2137D7AEE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924414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215A32A-325B-46D8-B137-D34A74CE8DD4}" type="datetime1">
              <a:rPr lang="en-US" smtClean="0">
                <a:solidFill>
                  <a:prstClr val="black">
                    <a:tint val="75000"/>
                  </a:prstClr>
                </a:solidFill>
              </a:rPr>
              <a:pPr>
                <a:defRPr/>
              </a:pPr>
              <a:t>10/3/2016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79C5821-7A2A-4B75-9372-AD219CD435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586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9F16703-ACFE-4CDA-914F-119DF3B5990D}" type="datetime1">
              <a:rPr lang="en-US" smtClean="0">
                <a:solidFill>
                  <a:prstClr val="black">
                    <a:tint val="75000"/>
                  </a:prstClr>
                </a:solidFill>
              </a:rPr>
              <a:pPr>
                <a:defRPr/>
              </a:pPr>
              <a:t>10/3/2016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F49F74F-E1BA-481A-9488-C3D953712C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36698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FF7971C-6E64-4334-8963-AEFCE8AFE44F}" type="datetime1">
              <a:rPr lang="en-US" smtClean="0">
                <a:solidFill>
                  <a:prstClr val="black">
                    <a:tint val="75000"/>
                  </a:prstClr>
                </a:solidFill>
              </a:rPr>
              <a:pPr>
                <a:defRPr/>
              </a:pPr>
              <a:t>10/3/2016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CB45972-3906-42E4-B419-283498EC60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63682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D67395-90EF-4363-B715-E3197A63C454}" type="datetime1">
              <a:rPr lang="en-US" smtClean="0">
                <a:solidFill>
                  <a:prstClr val="black">
                    <a:tint val="75000"/>
                  </a:prstClr>
                </a:solidFill>
              </a:rPr>
              <a:pPr>
                <a:defRPr/>
              </a:pPr>
              <a:t>10/3/2016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6E27FB2-42E4-4193-9FF7-5E1B62D4FB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605279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BC6FA20-4F78-47D3-A8EB-16D18E4B7B33}" type="datetime1">
              <a:rPr lang="en-US" smtClean="0">
                <a:solidFill>
                  <a:prstClr val="black">
                    <a:tint val="75000"/>
                  </a:prstClr>
                </a:solidFill>
              </a:rPr>
              <a:pPr>
                <a:defRPr/>
              </a:pPr>
              <a:t>10/3/2016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D1916EB-F8A5-4114-9CA6-17A0800FA3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66820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ECA86F-3D5F-4D57-8616-74979E5A5CAA}" type="datetime1">
              <a:rPr lang="en-US" smtClean="0">
                <a:solidFill>
                  <a:prstClr val="black">
                    <a:tint val="75000"/>
                  </a:prstClr>
                </a:solidFill>
              </a:rPr>
              <a:pPr>
                <a:defRPr/>
              </a:pPr>
              <a:t>10/3/2016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D1194E1-1295-4EEB-B5B3-E50E5BF992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9881310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D317318-7758-41FF-BB6A-4ABC79EDB290}" type="datetime1">
              <a:rPr lang="en-US" smtClean="0">
                <a:solidFill>
                  <a:prstClr val="black">
                    <a:tint val="75000"/>
                  </a:prstClr>
                </a:solidFill>
              </a:rPr>
              <a:pPr>
                <a:defRPr/>
              </a:pPr>
              <a:t>10/3/2016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FA7B8B3-B96D-45F2-A102-918AF287C5A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00343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A653087-A45F-4E7E-8A0B-022321B6A9A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29404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A3FCA5C-1058-44E4-9BEF-B7DD58ECFA33}"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552885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91C46FF-051C-4417-BFCD-C33BCFC3007D}"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959032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7386BE5-8C8C-4CA7-A34B-7167F91EBBF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56872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03AD704-75B4-4EED-BB56-66A6FBA0736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070969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D4FF8AD-E0AB-4224-90B0-25063A38E42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62651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C734C93-0044-4DA3-A71E-86D267CB126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419899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F7FD94-9782-41F3-B2A5-0D7934C54F0C}" type="datetimeFigureOut">
              <a:rPr lang="en-US" smtClean="0">
                <a:solidFill>
                  <a:prstClr val="black">
                    <a:tint val="75000"/>
                  </a:prstClr>
                </a:solidFill>
              </a:rPr>
              <a:pPr/>
              <a:t>10/3/2016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408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70158DE-57D3-4497-B383-F0E55D5CF61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706791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FD52F32-A75F-403B-B111-3F89478CA95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006840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9552460-B472-4652-A7B3-F000F9CBB89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364584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B578671-BC63-4268-A039-47FF559CCC3D}"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149951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78F5198-E7B0-4C7A-B8E9-C7BFD319E2BC}"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692521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571D604-E064-4B77-AC3C-7ADF2A9E577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8283794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5CDDE9F-014E-48BD-95C2-EFB3FBED0771}"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4783817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F2BD687-42AD-4455-A59F-ED7CC1206545}"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70659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1EC538B-9FB9-43FF-B22F-3A37D8158458}"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80066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E31FCD2-3380-4CB7-89C0-55B8FE12DBD7}"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388654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F7FD94-9782-41F3-B2A5-0D7934C54F0C}" type="datetimeFigureOut">
              <a:rPr lang="en-US" smtClean="0">
                <a:solidFill>
                  <a:prstClr val="black">
                    <a:tint val="75000"/>
                  </a:prstClr>
                </a:solidFill>
              </a:rPr>
              <a:pPr/>
              <a:t>10/3/2016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336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93064CF-F021-4B00-8F05-5DD2AB070329}"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181470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05CBBE1-7778-41E5-AD5E-997358AB63F0}"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664767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2145D1D-2258-4CFF-ACAA-A209128F0E1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789190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9A4E6AB-1900-4A2A-92B3-D001A7F4FAE8}"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6090304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98F466A-FB8A-44AC-8124-F15668B96B56}"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2832463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6A585EC-33ED-4BDF-9A81-E70F1ABDFCA4}"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8586820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9FA588A-274E-450B-9BBB-4FAED9595066}"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7179978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478BEF7-F514-46A2-B6ED-A610827ABA87}"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998047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FF0A687-61BF-4D48-860D-E0334468BBA1}"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7729373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1CB89CE-55E9-419A-A2EF-4349E5080B98}"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779359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F7FD94-9782-41F3-B2A5-0D7934C54F0C}" type="datetimeFigureOut">
              <a:rPr lang="en-US" smtClean="0">
                <a:solidFill>
                  <a:prstClr val="black">
                    <a:tint val="75000"/>
                  </a:prstClr>
                </a:solidFill>
              </a:rPr>
              <a:pPr/>
              <a:t>10/3/2016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1558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E97FFF7-47F4-41B7-BFFD-A71969F75455}"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3019385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4E812C3-78BE-4FFA-866B-731D27015691}"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714528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AFE8EB8-BE31-48FC-BD55-E7636109EDED}"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9259478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DA41C3D-07E3-4795-BCDF-BF4D51DFB5BE}"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087308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9DD0E20-865B-4477-8212-2040FCF4CAE3}"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621665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a:t>Click to edit Master title style</a:t>
            </a:r>
          </a:p>
        </p:txBody>
      </p:sp>
      <p:sp>
        <p:nvSpPr>
          <p:cNvPr id="3" name="Text Placeholder 2"/>
          <p:cNvSpPr>
            <a:spLocks noGrp="1"/>
          </p:cNvSpPr>
          <p:nvPr>
            <p:ph type="body" sz="half" idx="1"/>
          </p:nvPr>
        </p:nvSpPr>
        <p:spPr>
          <a:xfrm>
            <a:off x="685800" y="9144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73C75FB-2373-4000-8620-B9B5F50B3A74}"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4892586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a:t>Click to edit Master title style</a:t>
            </a:r>
          </a:p>
        </p:txBody>
      </p:sp>
      <p:sp>
        <p:nvSpPr>
          <p:cNvPr id="3" name="Chart Placeholder 2"/>
          <p:cNvSpPr>
            <a:spLocks noGrp="1"/>
          </p:cNvSpPr>
          <p:nvPr>
            <p:ph type="chart" idx="1"/>
          </p:nvPr>
        </p:nvSpPr>
        <p:spPr>
          <a:xfrm>
            <a:off x="685800" y="914400"/>
            <a:ext cx="7772400" cy="5257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E86B591-ACE6-48FB-A7B5-69BBE5878DC6}"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381875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7D1A206-AA2F-4491-9355-E73762D42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0359587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6650EC2-E408-4E5F-9BA1-518D84946784}"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5032554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DBA378A-6A8C-4A79-B795-2135F8A0601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53421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F7FD94-9782-41F3-B2A5-0D7934C54F0C}" type="datetimeFigureOut">
              <a:rPr lang="en-US" smtClean="0">
                <a:solidFill>
                  <a:prstClr val="black">
                    <a:tint val="75000"/>
                  </a:prstClr>
                </a:solidFill>
              </a:rPr>
              <a:pPr/>
              <a:t>10/3/2016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2886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7431504-C6C0-465A-9B7E-27072C15E180}"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4624225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7CE5E2B-8C06-4433-9A97-B94D92356B7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1510640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86F863D-7495-4D91-B9D1-5E017028CEC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9212119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5EF3354-CD96-4B66-A60D-FA6BBD80C854}"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8199840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2FCD817-3392-497D-ADC5-624D2B19FB71}"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1514060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06557F6-226C-43EA-935E-8BFF8D973ED6}"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945037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644C35A-4CBF-44FF-B109-4490639DD2D7}"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56310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7A3127E-40F5-4F91-95C0-AB5D5B9F916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2085824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82307C8-829D-4BED-80D0-396216B14B1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7364809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B6C3202-6032-4398-816A-8AC20E230EC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014748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F7FD94-9782-41F3-B2A5-0D7934C54F0C}" type="datetimeFigureOut">
              <a:rPr lang="en-US" smtClean="0">
                <a:solidFill>
                  <a:prstClr val="black">
                    <a:tint val="75000"/>
                  </a:prstClr>
                </a:solidFill>
              </a:rPr>
              <a:pPr/>
              <a:t>10/3/2016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3793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731CB19-1C00-46EB-95E5-FC6DE6FE5CC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968136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FBD2DE4-3975-4D81-9234-8C24AEADCFA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0938134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8ACB6DE-3EC2-4600-BA32-ECA1B2995D5D}"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0232129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F36629A-99BA-43CE-910B-DE79E020FC0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6580440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985158D-3111-4441-A775-49823B22BC2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2979020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52AFC6A-C4FA-4FAE-8CCF-DCD4EF18CEE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0231383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CC0164F-EAAB-4283-99BF-B9E43435467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810177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E53CB9A-9E34-4D09-8302-9742DF7F18E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626483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F2B9EF0-7E4F-4554-8D12-4A5B9B407E73}"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117510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A66157C-4016-434D-8329-A6BA8E355C7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727616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7FD94-9782-41F3-B2A5-0D7934C54F0C}" type="datetimeFigureOut">
              <a:rPr lang="en-US" smtClean="0">
                <a:solidFill>
                  <a:prstClr val="black">
                    <a:tint val="75000"/>
                  </a:prstClr>
                </a:solidFill>
              </a:rPr>
              <a:pPr/>
              <a:t>10/3/2016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6314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7D1A206-AA2F-4491-9355-E73762D429FA}"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5705255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6650EC2-E408-4E5F-9BA1-518D84946784}"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42286344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DBA378A-6A8C-4A79-B795-2135F8A0601B}"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0768611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7431504-C6C0-465A-9B7E-27072C15E18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5621478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7CE5E2B-8C06-4433-9A97-B94D92356B7B}"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1596735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86F863D-7495-4D91-B9D1-5E017028CECA}"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5733318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5EF3354-CD96-4B66-A60D-FA6BBD80C854}"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9188207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2FCD817-3392-497D-ADC5-624D2B19FB71}"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703767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06557F6-226C-43EA-935E-8BFF8D973ED6}"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42916258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644C35A-4CBF-44FF-B109-4490639DD2D7}"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66885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F7FD94-9782-41F3-B2A5-0D7934C54F0C}" type="datetimeFigureOut">
              <a:rPr lang="en-US" smtClean="0">
                <a:solidFill>
                  <a:prstClr val="black">
                    <a:tint val="75000"/>
                  </a:prstClr>
                </a:solidFill>
              </a:rPr>
              <a:pPr/>
              <a:t>10/3/2016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7105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7A3127E-40F5-4F91-95C0-AB5D5B9F916B}"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0705813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FB1D190-F0A8-4BB2-9566-41A732BBF196}"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6549448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7D1A206-AA2F-4491-9355-E73762D429FA}" type="slidenum">
              <a:rPr lang="en-US" smtClean="0"/>
              <a:pPr fontAlgn="base">
                <a:spcBef>
                  <a:spcPct val="0"/>
                </a:spcBef>
                <a:spcAft>
                  <a:spcPct val="0"/>
                </a:spcAft>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56650EC2-E408-4E5F-9BA1-518D84946784}" type="slidenum">
              <a:rPr lang="en-US" smtClean="0"/>
              <a:pPr fontAlgn="base">
                <a:spcBef>
                  <a:spcPct val="0"/>
                </a:spcBef>
                <a:spcAft>
                  <a:spcPct val="0"/>
                </a:spcAft>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DBA378A-6A8C-4A79-B795-2135F8A0601B}" type="slidenum">
              <a:rPr lang="en-US" smtClean="0"/>
              <a:pPr fontAlgn="base">
                <a:spcBef>
                  <a:spcPct val="0"/>
                </a:spcBef>
                <a:spcAft>
                  <a:spcPct val="0"/>
                </a:spcAft>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27431504-C6C0-465A-9B7E-27072C15E180}" type="slidenum">
              <a:rPr lang="en-US" smtClean="0"/>
              <a:pPr fontAlgn="base">
                <a:spcBef>
                  <a:spcPct val="0"/>
                </a:spcBef>
                <a:spcAft>
                  <a:spcPct val="0"/>
                </a:spcAft>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97CE5E2B-8C06-4433-9A97-B94D92356B7B}" type="slidenum">
              <a:rPr lang="en-US" smtClean="0"/>
              <a:pPr fontAlgn="base">
                <a:spcBef>
                  <a:spcPct val="0"/>
                </a:spcBef>
                <a:spcAft>
                  <a:spcPct val="0"/>
                </a:spcAft>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B86F863D-7495-4D91-B9D1-5E017028CECA}" type="slidenum">
              <a:rPr lang="en-US" smtClean="0"/>
              <a:pPr fontAlgn="base">
                <a:spcBef>
                  <a:spcPct val="0"/>
                </a:spcBef>
                <a:spcAft>
                  <a:spcPct val="0"/>
                </a:spcAft>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45EF3354-CD96-4B66-A60D-FA6BBD80C854}" type="slidenum">
              <a:rPr lang="en-US" smtClean="0"/>
              <a:pPr fontAlgn="base">
                <a:spcBef>
                  <a:spcPct val="0"/>
                </a:spcBef>
                <a:spcAft>
                  <a:spcPct val="0"/>
                </a:spcAft>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62FCD817-3392-497D-ADC5-624D2B19FB71}" type="slidenum">
              <a:rPr lang="en-US" smtClean="0"/>
              <a:pPr fontAlgn="base">
                <a:spcBef>
                  <a:spcPct val="0"/>
                </a:spcBef>
                <a:spcAft>
                  <a:spcPct val="0"/>
                </a:spcAft>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F7FD94-9782-41F3-B2A5-0D7934C54F0C}" type="datetimeFigureOut">
              <a:rPr lang="en-US" smtClean="0">
                <a:solidFill>
                  <a:prstClr val="black">
                    <a:tint val="75000"/>
                  </a:prstClr>
                </a:solidFill>
              </a:rPr>
              <a:pPr/>
              <a:t>10/3/2016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168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06557F6-226C-43EA-935E-8BFF8D973ED6}" type="slidenum">
              <a:rPr lang="en-US" smtClean="0"/>
              <a:pPr fontAlgn="base">
                <a:spcBef>
                  <a:spcPct val="0"/>
                </a:spcBef>
                <a:spcAft>
                  <a:spcPct val="0"/>
                </a:spcAft>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644C35A-4CBF-44FF-B109-4490639DD2D7}" type="slidenum">
              <a:rPr lang="en-US" smtClean="0"/>
              <a:pPr fontAlgn="base">
                <a:spcBef>
                  <a:spcPct val="0"/>
                </a:spcBef>
                <a:spcAft>
                  <a:spcPct val="0"/>
                </a:spcAft>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D7A3127E-40F5-4F91-95C0-AB5D5B9F916B}" type="slidenum">
              <a:rPr lang="en-US" smtClean="0"/>
              <a:pPr fontAlgn="base">
                <a:spcBef>
                  <a:spcPct val="0"/>
                </a:spcBef>
                <a:spcAft>
                  <a:spcPct val="0"/>
                </a:spcAft>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2403F4A-22E7-4867-8356-D6C974CA502A}" type="datetimeFigureOut">
              <a:rPr lang="en-US">
                <a:solidFill>
                  <a:prstClr val="black">
                    <a:tint val="75000"/>
                  </a:prstClr>
                </a:solidFill>
              </a:rPr>
              <a:pPr>
                <a:defRPr/>
              </a:pPr>
              <a:t>10/3/2016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8697EE5-9B1D-48EF-B619-A2DEE0A0DD9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937415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A521C0C8-AF91-49D9-81BD-D7B6B91E0A25}" type="datetimeFigureOut">
              <a:rPr lang="en-US">
                <a:solidFill>
                  <a:prstClr val="black">
                    <a:tint val="75000"/>
                  </a:prstClr>
                </a:solidFill>
              </a:rPr>
              <a:pPr>
                <a:defRPr/>
              </a:pPr>
              <a:t>10/3/2016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F6499D-3621-477C-B4CA-E43E7D78A0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54220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D6257E5-AF58-486B-A1AE-56BB4ADAE94A}" type="datetimeFigureOut">
              <a:rPr lang="en-US">
                <a:solidFill>
                  <a:prstClr val="black">
                    <a:tint val="75000"/>
                  </a:prstClr>
                </a:solidFill>
              </a:rPr>
              <a:pPr>
                <a:defRPr/>
              </a:pPr>
              <a:t>10/3/2016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42D348A-37D4-4A78-85F8-F886D5A6E9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86966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F83DFB9-EFA8-45B6-9197-429CE1B09FDC}" type="datetimeFigureOut">
              <a:rPr lang="en-US">
                <a:solidFill>
                  <a:prstClr val="black">
                    <a:tint val="75000"/>
                  </a:prstClr>
                </a:solidFill>
              </a:rPr>
              <a:pPr>
                <a:defRPr/>
              </a:pPr>
              <a:t>10/3/2016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1CF592E-F22D-405C-9B5E-726500C88E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23536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888C80F-442C-4ED8-A9E0-D8C369C96E47}" type="datetimeFigureOut">
              <a:rPr lang="en-US">
                <a:solidFill>
                  <a:prstClr val="black">
                    <a:tint val="75000"/>
                  </a:prstClr>
                </a:solidFill>
              </a:rPr>
              <a:pPr>
                <a:defRPr/>
              </a:pPr>
              <a:t>10/3/2016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260D8F9-E9BD-4B4E-9B5E-5D693304FB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53392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EE5ACA9-DFA1-4CA8-9A25-B2A89A4B0C91}" type="datetimeFigureOut">
              <a:rPr lang="en-US">
                <a:solidFill>
                  <a:prstClr val="black">
                    <a:tint val="75000"/>
                  </a:prstClr>
                </a:solidFill>
              </a:rPr>
              <a:pPr>
                <a:defRPr/>
              </a:pPr>
              <a:t>10/3/2016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3525111-6A06-441B-B171-D84CCC4D9F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36603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03A42B-3F48-445D-813A-C86C0B384E56}" type="datetimeFigureOut">
              <a:rPr lang="en-US">
                <a:solidFill>
                  <a:prstClr val="black">
                    <a:tint val="75000"/>
                  </a:prstClr>
                </a:solidFill>
              </a:rPr>
              <a:pPr>
                <a:defRPr/>
              </a:pPr>
              <a:t>10/3/2016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8E11757-1FD2-48B8-B968-D0A4939D86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10961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1.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7FD94-9782-41F3-B2A5-0D7934C54F0C}" type="datetimeFigureOut">
              <a:rPr lang="en-US" smtClean="0">
                <a:solidFill>
                  <a:prstClr val="black">
                    <a:tint val="75000"/>
                  </a:prstClr>
                </a:solidFill>
              </a:rPr>
              <a:pPr/>
              <a:t>10/3/2016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4958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6858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5059" name="Rectangle 3"/>
          <p:cNvSpPr>
            <a:spLocks noGrp="1" noChangeArrowheads="1"/>
          </p:cNvSpPr>
          <p:nvPr>
            <p:ph type="body" idx="1"/>
          </p:nvPr>
        </p:nvSpPr>
        <p:spPr bwMode="auto">
          <a:xfrm>
            <a:off x="685800" y="9144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8" charset="0"/>
              </a:defRPr>
            </a:lvl1pPr>
          </a:lstStyle>
          <a:p>
            <a:fld id="{7C7B0B04-5B08-449E-9A80-4C83B77B7073}" type="datetimeFigureOut">
              <a:rPr lang="en-US" smtClean="0"/>
              <a:pPr/>
              <a:t>10/3/2016</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pitchFamily="18" charset="0"/>
              </a:defRPr>
            </a:lvl1pPr>
          </a:lstStyle>
          <a:p>
            <a:fld id="{C4388728-ECF9-405A-8F50-53431964C9F8}" type="slidenum">
              <a:rPr lang="en-US" smtClean="0"/>
              <a:pPr/>
              <a:t>‹#›</a:t>
            </a:fld>
            <a:endParaRPr lang="en-US"/>
          </a:p>
        </p:txBody>
      </p:sp>
      <p:sp>
        <p:nvSpPr>
          <p:cNvPr id="1031" name="Line 7"/>
          <p:cNvSpPr>
            <a:spLocks noChangeShapeType="1"/>
          </p:cNvSpPr>
          <p:nvPr/>
        </p:nvSpPr>
        <p:spPr bwMode="auto">
          <a:xfrm>
            <a:off x="685800" y="838200"/>
            <a:ext cx="7772400" cy="0"/>
          </a:xfrm>
          <a:prstGeom prst="line">
            <a:avLst/>
          </a:prstGeom>
          <a:noFill/>
          <a:ln w="3810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Tree>
    <p:extLst>
      <p:ext uri="{BB962C8B-B14F-4D97-AF65-F5344CB8AC3E}">
        <p14:creationId xmlns:p14="http://schemas.microsoft.com/office/powerpoint/2010/main" val="3822981424"/>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 id="2147484115" r:id="rId13"/>
  </p:sldLayoutIdLst>
  <p:txStyles>
    <p:title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pitchFamily="34" charset="0"/>
        </a:defRPr>
      </a:lvl2pPr>
      <a:lvl3pPr algn="l" rtl="0" eaLnBrk="0" fontAlgn="base" hangingPunct="0">
        <a:spcBef>
          <a:spcPct val="0"/>
        </a:spcBef>
        <a:spcAft>
          <a:spcPct val="0"/>
        </a:spcAft>
        <a:defRPr sz="3400">
          <a:solidFill>
            <a:schemeClr val="tx2"/>
          </a:solidFill>
          <a:latin typeface="Arial" pitchFamily="34" charset="0"/>
        </a:defRPr>
      </a:lvl3pPr>
      <a:lvl4pPr algn="l" rtl="0" eaLnBrk="0" fontAlgn="base" hangingPunct="0">
        <a:spcBef>
          <a:spcPct val="0"/>
        </a:spcBef>
        <a:spcAft>
          <a:spcPct val="0"/>
        </a:spcAft>
        <a:defRPr sz="3400">
          <a:solidFill>
            <a:schemeClr val="tx2"/>
          </a:solidFill>
          <a:latin typeface="Arial" pitchFamily="34" charset="0"/>
        </a:defRPr>
      </a:lvl4pPr>
      <a:lvl5pPr algn="l" rtl="0" eaLnBrk="0" fontAlgn="base" hangingPunct="0">
        <a:spcBef>
          <a:spcPct val="0"/>
        </a:spcBef>
        <a:spcAft>
          <a:spcPct val="0"/>
        </a:spcAft>
        <a:defRPr sz="3400">
          <a:solidFill>
            <a:schemeClr val="tx2"/>
          </a:solidFill>
          <a:latin typeface="Arial" pitchFamily="34" charset="0"/>
        </a:defRPr>
      </a:lvl5pPr>
      <a:lvl6pPr marL="457200" algn="l" rtl="0" eaLnBrk="0" fontAlgn="base" hangingPunct="0">
        <a:spcBef>
          <a:spcPct val="0"/>
        </a:spcBef>
        <a:spcAft>
          <a:spcPct val="0"/>
        </a:spcAft>
        <a:defRPr sz="3400">
          <a:solidFill>
            <a:schemeClr val="tx2"/>
          </a:solidFill>
          <a:latin typeface="Arial" pitchFamily="34" charset="0"/>
        </a:defRPr>
      </a:lvl6pPr>
      <a:lvl7pPr marL="914400" algn="l" rtl="0" eaLnBrk="0" fontAlgn="base" hangingPunct="0">
        <a:spcBef>
          <a:spcPct val="0"/>
        </a:spcBef>
        <a:spcAft>
          <a:spcPct val="0"/>
        </a:spcAft>
        <a:defRPr sz="3400">
          <a:solidFill>
            <a:schemeClr val="tx2"/>
          </a:solidFill>
          <a:latin typeface="Arial" pitchFamily="34" charset="0"/>
        </a:defRPr>
      </a:lvl7pPr>
      <a:lvl8pPr marL="1371600" algn="l" rtl="0" eaLnBrk="0" fontAlgn="base" hangingPunct="0">
        <a:spcBef>
          <a:spcPct val="0"/>
        </a:spcBef>
        <a:spcAft>
          <a:spcPct val="0"/>
        </a:spcAft>
        <a:defRPr sz="3400">
          <a:solidFill>
            <a:schemeClr val="tx2"/>
          </a:solidFill>
          <a:latin typeface="Arial" pitchFamily="34" charset="0"/>
        </a:defRPr>
      </a:lvl8pPr>
      <a:lvl9pPr marL="1828800" algn="l" rtl="0" eaLnBrk="0" fontAlgn="base" hangingPunct="0">
        <a:spcBef>
          <a:spcPct val="0"/>
        </a:spcBef>
        <a:spcAft>
          <a:spcPct val="0"/>
        </a:spcAft>
        <a:defRPr sz="3400">
          <a:solidFill>
            <a:schemeClr val="tx2"/>
          </a:solidFill>
          <a:latin typeface="Arial" pitchFamily="34"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0668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B51AF99-A6AF-4ADD-AA09-035C10E8479A}" type="datetime1">
              <a:rPr lang="en-US" smtClean="0">
                <a:solidFill>
                  <a:prstClr val="black">
                    <a:tint val="75000"/>
                  </a:prstClr>
                </a:solidFill>
              </a:rPr>
              <a:pPr>
                <a:defRPr/>
              </a:pPr>
              <a:t>10/3/2016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3D5E663-3A5B-4AF0-A77F-EACA1A9218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11319754"/>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hf hdr="0" ftr="0" dt="0"/>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eaLnBrk="1" fontAlgn="base" hangingPunct="1">
        <a:spcBef>
          <a:spcPct val="0"/>
        </a:spcBef>
        <a:spcAft>
          <a:spcPct val="0"/>
        </a:spcAft>
        <a:defRPr sz="3600">
          <a:solidFill>
            <a:schemeClr val="tx1"/>
          </a:solidFill>
          <a:latin typeface="Calibri" pitchFamily="34" charset="0"/>
        </a:defRPr>
      </a:lvl6pPr>
      <a:lvl7pPr marL="914400" algn="l" rtl="0" eaLnBrk="1" fontAlgn="base" hangingPunct="1">
        <a:spcBef>
          <a:spcPct val="0"/>
        </a:spcBef>
        <a:spcAft>
          <a:spcPct val="0"/>
        </a:spcAft>
        <a:defRPr sz="3600">
          <a:solidFill>
            <a:schemeClr val="tx1"/>
          </a:solidFill>
          <a:latin typeface="Calibri" pitchFamily="34" charset="0"/>
        </a:defRPr>
      </a:lvl7pPr>
      <a:lvl8pPr marL="1371600" algn="l" rtl="0" eaLnBrk="1" fontAlgn="base" hangingPunct="1">
        <a:spcBef>
          <a:spcPct val="0"/>
        </a:spcBef>
        <a:spcAft>
          <a:spcPct val="0"/>
        </a:spcAft>
        <a:defRPr sz="3600">
          <a:solidFill>
            <a:schemeClr val="tx1"/>
          </a:solidFill>
          <a:latin typeface="Calibri" pitchFamily="34" charset="0"/>
        </a:defRPr>
      </a:lvl8pPr>
      <a:lvl9pPr marL="1828800" algn="l" rtl="0" eaLnBrk="1" fontAlgn="base" hangingPunct="1">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EC30B9F3-849D-4788-85CF-CB5DFEF19A35}"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2962075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17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mn-lt"/>
              </a:defRPr>
            </a:lvl1pPr>
          </a:lstStyle>
          <a:p>
            <a:pPr fontAlgn="base">
              <a:spcBef>
                <a:spcPct val="0"/>
              </a:spcBef>
              <a:spcAft>
                <a:spcPct val="0"/>
              </a:spcAft>
              <a:defRPr/>
            </a:pPr>
            <a:fld id="{A92C6408-1467-423A-B813-9A92C0032DD4}"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1317890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6858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5059" name="Rectangle 3"/>
          <p:cNvSpPr>
            <a:spLocks noGrp="1" noChangeArrowheads="1"/>
          </p:cNvSpPr>
          <p:nvPr>
            <p:ph type="body" idx="1"/>
          </p:nvPr>
        </p:nvSpPr>
        <p:spPr bwMode="auto">
          <a:xfrm>
            <a:off x="685800" y="9144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8"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8"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pitchFamily="18" charset="0"/>
              </a:defRPr>
            </a:lvl1pPr>
          </a:lstStyle>
          <a:p>
            <a:pPr fontAlgn="base">
              <a:spcBef>
                <a:spcPct val="0"/>
              </a:spcBef>
              <a:spcAft>
                <a:spcPct val="0"/>
              </a:spcAft>
              <a:defRPr/>
            </a:pPr>
            <a:fld id="{E94C24D8-48A4-4CF3-98D9-EC4A8A48760F}" type="slidenum">
              <a:rPr lang="en-US"/>
              <a:pPr fontAlgn="base">
                <a:spcBef>
                  <a:spcPct val="0"/>
                </a:spcBef>
                <a:spcAft>
                  <a:spcPct val="0"/>
                </a:spcAft>
                <a:defRPr/>
              </a:pPr>
              <a:t>‹#›</a:t>
            </a:fld>
            <a:endParaRPr lang="en-US"/>
          </a:p>
        </p:txBody>
      </p:sp>
      <p:sp>
        <p:nvSpPr>
          <p:cNvPr id="1031" name="Line 7"/>
          <p:cNvSpPr>
            <a:spLocks noChangeShapeType="1"/>
          </p:cNvSpPr>
          <p:nvPr/>
        </p:nvSpPr>
        <p:spPr bwMode="auto">
          <a:xfrm>
            <a:off x="685800" y="838200"/>
            <a:ext cx="7772400" cy="0"/>
          </a:xfrm>
          <a:prstGeom prst="line">
            <a:avLst/>
          </a:prstGeom>
          <a:noFill/>
          <a:ln w="3810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Tree>
    <p:extLst>
      <p:ext uri="{BB962C8B-B14F-4D97-AF65-F5344CB8AC3E}">
        <p14:creationId xmlns:p14="http://schemas.microsoft.com/office/powerpoint/2010/main" val="245912695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pitchFamily="34" charset="0"/>
        </a:defRPr>
      </a:lvl2pPr>
      <a:lvl3pPr algn="l" rtl="0" eaLnBrk="0" fontAlgn="base" hangingPunct="0">
        <a:spcBef>
          <a:spcPct val="0"/>
        </a:spcBef>
        <a:spcAft>
          <a:spcPct val="0"/>
        </a:spcAft>
        <a:defRPr sz="3400">
          <a:solidFill>
            <a:schemeClr val="tx2"/>
          </a:solidFill>
          <a:latin typeface="Arial" pitchFamily="34" charset="0"/>
        </a:defRPr>
      </a:lvl3pPr>
      <a:lvl4pPr algn="l" rtl="0" eaLnBrk="0" fontAlgn="base" hangingPunct="0">
        <a:spcBef>
          <a:spcPct val="0"/>
        </a:spcBef>
        <a:spcAft>
          <a:spcPct val="0"/>
        </a:spcAft>
        <a:defRPr sz="3400">
          <a:solidFill>
            <a:schemeClr val="tx2"/>
          </a:solidFill>
          <a:latin typeface="Arial" pitchFamily="34" charset="0"/>
        </a:defRPr>
      </a:lvl4pPr>
      <a:lvl5pPr algn="l" rtl="0" eaLnBrk="0" fontAlgn="base" hangingPunct="0">
        <a:spcBef>
          <a:spcPct val="0"/>
        </a:spcBef>
        <a:spcAft>
          <a:spcPct val="0"/>
        </a:spcAft>
        <a:defRPr sz="3400">
          <a:solidFill>
            <a:schemeClr val="tx2"/>
          </a:solidFill>
          <a:latin typeface="Arial" pitchFamily="34" charset="0"/>
        </a:defRPr>
      </a:lvl5pPr>
      <a:lvl6pPr marL="457200" algn="l" rtl="0" eaLnBrk="0" fontAlgn="base" hangingPunct="0">
        <a:spcBef>
          <a:spcPct val="0"/>
        </a:spcBef>
        <a:spcAft>
          <a:spcPct val="0"/>
        </a:spcAft>
        <a:defRPr sz="3400">
          <a:solidFill>
            <a:schemeClr val="tx2"/>
          </a:solidFill>
          <a:latin typeface="Arial" pitchFamily="34" charset="0"/>
        </a:defRPr>
      </a:lvl6pPr>
      <a:lvl7pPr marL="914400" algn="l" rtl="0" eaLnBrk="0" fontAlgn="base" hangingPunct="0">
        <a:spcBef>
          <a:spcPct val="0"/>
        </a:spcBef>
        <a:spcAft>
          <a:spcPct val="0"/>
        </a:spcAft>
        <a:defRPr sz="3400">
          <a:solidFill>
            <a:schemeClr val="tx2"/>
          </a:solidFill>
          <a:latin typeface="Arial" pitchFamily="34" charset="0"/>
        </a:defRPr>
      </a:lvl7pPr>
      <a:lvl8pPr marL="1371600" algn="l" rtl="0" eaLnBrk="0" fontAlgn="base" hangingPunct="0">
        <a:spcBef>
          <a:spcPct val="0"/>
        </a:spcBef>
        <a:spcAft>
          <a:spcPct val="0"/>
        </a:spcAft>
        <a:defRPr sz="3400">
          <a:solidFill>
            <a:schemeClr val="tx2"/>
          </a:solidFill>
          <a:latin typeface="Arial" pitchFamily="34" charset="0"/>
        </a:defRPr>
      </a:lvl8pPr>
      <a:lvl9pPr marL="1828800" algn="l" rtl="0" eaLnBrk="0" fontAlgn="base" hangingPunct="0">
        <a:spcBef>
          <a:spcPct val="0"/>
        </a:spcBef>
        <a:spcAft>
          <a:spcPct val="0"/>
        </a:spcAft>
        <a:defRPr sz="3400">
          <a:solidFill>
            <a:schemeClr val="tx2"/>
          </a:solidFill>
          <a:latin typeface="Arial" pitchFamily="34"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6858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5843" name="Rectangle 3"/>
          <p:cNvSpPr>
            <a:spLocks noGrp="1" noChangeArrowheads="1"/>
          </p:cNvSpPr>
          <p:nvPr>
            <p:ph type="body" idx="1"/>
          </p:nvPr>
        </p:nvSpPr>
        <p:spPr bwMode="auto">
          <a:xfrm>
            <a:off x="685800" y="9144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solidFill>
                  <a:srgbClr val="000000"/>
                </a:solidFill>
                <a:latin typeface="Times New Roman" pitchFamily="18"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solidFill>
                  <a:srgbClr val="000000"/>
                </a:solidFill>
                <a:latin typeface="Times New Roman" pitchFamily="18"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solidFill>
                  <a:srgbClr val="000000"/>
                </a:solidFill>
                <a:latin typeface="Times New Roman" pitchFamily="18" charset="0"/>
              </a:defRPr>
            </a:lvl1pPr>
          </a:lstStyle>
          <a:p>
            <a:pPr fontAlgn="base">
              <a:spcBef>
                <a:spcPct val="0"/>
              </a:spcBef>
              <a:spcAft>
                <a:spcPct val="0"/>
              </a:spcAft>
              <a:defRPr/>
            </a:pPr>
            <a:fld id="{6FB1D190-F0A8-4BB2-9566-41A732BBF196}" type="slidenum">
              <a:rPr lang="en-US"/>
              <a:pPr fontAlgn="base">
                <a:spcBef>
                  <a:spcPct val="0"/>
                </a:spcBef>
                <a:spcAft>
                  <a:spcPct val="0"/>
                </a:spcAft>
                <a:defRPr/>
              </a:pPr>
              <a:t>‹#›</a:t>
            </a:fld>
            <a:endParaRPr lang="en-US"/>
          </a:p>
        </p:txBody>
      </p:sp>
      <p:sp>
        <p:nvSpPr>
          <p:cNvPr id="1031" name="Line 7"/>
          <p:cNvSpPr>
            <a:spLocks noChangeShapeType="1"/>
          </p:cNvSpPr>
          <p:nvPr/>
        </p:nvSpPr>
        <p:spPr bwMode="auto">
          <a:xfrm>
            <a:off x="685800" y="838200"/>
            <a:ext cx="7772400" cy="0"/>
          </a:xfrm>
          <a:prstGeom prst="line">
            <a:avLst/>
          </a:prstGeom>
          <a:noFill/>
          <a:ln w="38100">
            <a:solidFill>
              <a:schemeClr val="tx1"/>
            </a:solidFill>
            <a:round/>
            <a:headEnd/>
            <a:tailEnd/>
          </a:ln>
          <a:effectLst/>
        </p:spPr>
        <p:txBody>
          <a:bodyPr wrap="none" anchor="ctr"/>
          <a:lstStyle/>
          <a:p>
            <a:pPr eaLnBrk="0" fontAlgn="base" hangingPunct="0">
              <a:spcBef>
                <a:spcPct val="0"/>
              </a:spcBef>
              <a:spcAft>
                <a:spcPct val="0"/>
              </a:spcAft>
              <a:defRPr/>
            </a:pPr>
            <a:endParaRPr lang="en-US" sz="2400" b="1">
              <a:solidFill>
                <a:srgbClr val="000000"/>
              </a:solidFill>
              <a:latin typeface="Times New Roman" pitchFamily="18" charset="0"/>
            </a:endParaRPr>
          </a:p>
        </p:txBody>
      </p:sp>
    </p:spTree>
    <p:extLst>
      <p:ext uri="{BB962C8B-B14F-4D97-AF65-F5344CB8AC3E}">
        <p14:creationId xmlns:p14="http://schemas.microsoft.com/office/powerpoint/2010/main" val="261003490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pitchFamily="34" charset="0"/>
        </a:defRPr>
      </a:lvl2pPr>
      <a:lvl3pPr algn="l" rtl="0" eaLnBrk="0" fontAlgn="base" hangingPunct="0">
        <a:spcBef>
          <a:spcPct val="0"/>
        </a:spcBef>
        <a:spcAft>
          <a:spcPct val="0"/>
        </a:spcAft>
        <a:defRPr sz="3400">
          <a:solidFill>
            <a:schemeClr val="tx2"/>
          </a:solidFill>
          <a:latin typeface="Arial" pitchFamily="34" charset="0"/>
        </a:defRPr>
      </a:lvl3pPr>
      <a:lvl4pPr algn="l" rtl="0" eaLnBrk="0" fontAlgn="base" hangingPunct="0">
        <a:spcBef>
          <a:spcPct val="0"/>
        </a:spcBef>
        <a:spcAft>
          <a:spcPct val="0"/>
        </a:spcAft>
        <a:defRPr sz="3400">
          <a:solidFill>
            <a:schemeClr val="tx2"/>
          </a:solidFill>
          <a:latin typeface="Arial" pitchFamily="34" charset="0"/>
        </a:defRPr>
      </a:lvl4pPr>
      <a:lvl5pPr algn="l" rtl="0" eaLnBrk="0" fontAlgn="base" hangingPunct="0">
        <a:spcBef>
          <a:spcPct val="0"/>
        </a:spcBef>
        <a:spcAft>
          <a:spcPct val="0"/>
        </a:spcAft>
        <a:defRPr sz="3400">
          <a:solidFill>
            <a:schemeClr val="tx2"/>
          </a:solidFill>
          <a:latin typeface="Arial" pitchFamily="34" charset="0"/>
        </a:defRPr>
      </a:lvl5pPr>
      <a:lvl6pPr marL="457200" algn="l" rtl="0" eaLnBrk="0" fontAlgn="base" hangingPunct="0">
        <a:spcBef>
          <a:spcPct val="0"/>
        </a:spcBef>
        <a:spcAft>
          <a:spcPct val="0"/>
        </a:spcAft>
        <a:defRPr sz="3400">
          <a:solidFill>
            <a:schemeClr val="tx2"/>
          </a:solidFill>
          <a:latin typeface="Arial" pitchFamily="34" charset="0"/>
        </a:defRPr>
      </a:lvl6pPr>
      <a:lvl7pPr marL="914400" algn="l" rtl="0" eaLnBrk="0" fontAlgn="base" hangingPunct="0">
        <a:spcBef>
          <a:spcPct val="0"/>
        </a:spcBef>
        <a:spcAft>
          <a:spcPct val="0"/>
        </a:spcAft>
        <a:defRPr sz="3400">
          <a:solidFill>
            <a:schemeClr val="tx2"/>
          </a:solidFill>
          <a:latin typeface="Arial" pitchFamily="34" charset="0"/>
        </a:defRPr>
      </a:lvl7pPr>
      <a:lvl8pPr marL="1371600" algn="l" rtl="0" eaLnBrk="0" fontAlgn="base" hangingPunct="0">
        <a:spcBef>
          <a:spcPct val="0"/>
        </a:spcBef>
        <a:spcAft>
          <a:spcPct val="0"/>
        </a:spcAft>
        <a:defRPr sz="3400">
          <a:solidFill>
            <a:schemeClr val="tx2"/>
          </a:solidFill>
          <a:latin typeface="Arial" pitchFamily="34" charset="0"/>
        </a:defRPr>
      </a:lvl8pPr>
      <a:lvl9pPr marL="1828800" algn="l" rtl="0" eaLnBrk="0" fontAlgn="base" hangingPunct="0">
        <a:spcBef>
          <a:spcPct val="0"/>
        </a:spcBef>
        <a:spcAft>
          <a:spcPct val="0"/>
        </a:spcAft>
        <a:defRPr sz="3400">
          <a:solidFill>
            <a:schemeClr val="tx2"/>
          </a:solidFill>
          <a:latin typeface="Arial" pitchFamily="34"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8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fontAlgn="base">
              <a:spcBef>
                <a:spcPct val="0"/>
              </a:spcBef>
              <a:spcAft>
                <a:spcPct val="0"/>
              </a:spcAft>
              <a:defRPr/>
            </a:pPr>
            <a:fld id="{1A6C9532-855A-4EA1-B8EB-122CC0DEAC22}"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393624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7C7B0B04-5B08-449E-9A80-4C83B77B7073}" type="datetimeFigureOut">
              <a:rPr lang="en-US" smtClean="0"/>
              <a:pPr/>
              <a:t>10/3/2016</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4388728-ECF9-405A-8F50-53431964C9F8}" type="slidenum">
              <a:rPr lang="en-US" smtClean="0"/>
              <a:pPr/>
              <a:t>‹#›</a:t>
            </a:fld>
            <a:endParaRPr lang="en-US"/>
          </a:p>
        </p:txBody>
      </p:sp>
    </p:spTree>
    <p:extLst>
      <p:ext uri="{BB962C8B-B14F-4D97-AF65-F5344CB8AC3E}">
        <p14:creationId xmlns:p14="http://schemas.microsoft.com/office/powerpoint/2010/main" val="2348524990"/>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0668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7C7B0B04-5B08-449E-9A80-4C83B77B7073}" type="datetimeFigureOut">
              <a:rPr lang="en-US" smtClean="0"/>
              <a:pPr/>
              <a:t>10/3/2016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C4388728-ECF9-405A-8F50-53431964C9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0668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42EADCD-5430-47CB-B558-01CE57ACCFDB}" type="datetimeFigureOut">
              <a:rPr lang="en-US">
                <a:solidFill>
                  <a:prstClr val="black">
                    <a:tint val="75000"/>
                  </a:prstClr>
                </a:solidFill>
              </a:rPr>
              <a:pPr>
                <a:defRPr/>
              </a:pPr>
              <a:t>10/3/2016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78D95D2-85AF-416D-B7C8-431D4047B9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7026414"/>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35.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3.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5.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11.bin"/><Relationship Id="rId3" Type="http://schemas.openxmlformats.org/officeDocument/2006/relationships/slideLayout" Target="../slideLayouts/slideLayout35.xml"/><Relationship Id="rId7" Type="http://schemas.openxmlformats.org/officeDocument/2006/relationships/oleObject" Target="../embeddings/oleObject8.bin"/><Relationship Id="rId12" Type="http://schemas.openxmlformats.org/officeDocument/2006/relationships/image" Target="../media/image15.wmf"/><Relationship Id="rId17" Type="http://schemas.openxmlformats.org/officeDocument/2006/relationships/image" Target="../media/image18.gif"/><Relationship Id="rId2" Type="http://schemas.openxmlformats.org/officeDocument/2006/relationships/vmlDrawing" Target="../drawings/vmlDrawing4.vml"/><Relationship Id="rId16" Type="http://schemas.openxmlformats.org/officeDocument/2006/relationships/image" Target="../media/image17.wmf"/><Relationship Id="rId1" Type="http://schemas.openxmlformats.org/officeDocument/2006/relationships/themeOverride" Target="../theme/themeOverride5.xml"/><Relationship Id="rId6" Type="http://schemas.openxmlformats.org/officeDocument/2006/relationships/image" Target="../media/image12.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14.wmf"/><Relationship Id="rId4" Type="http://schemas.openxmlformats.org/officeDocument/2006/relationships/notesSlide" Target="../notesSlides/notesSlide8.xml"/><Relationship Id="rId9" Type="http://schemas.openxmlformats.org/officeDocument/2006/relationships/oleObject" Target="../embeddings/oleObject9.bin"/><Relationship Id="rId14" Type="http://schemas.openxmlformats.org/officeDocument/2006/relationships/image" Target="../media/image16.wm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6.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23.wmf"/><Relationship Id="rId3" Type="http://schemas.openxmlformats.org/officeDocument/2006/relationships/slideLayout" Target="../slideLayouts/slideLayout39.xml"/><Relationship Id="rId7" Type="http://schemas.openxmlformats.org/officeDocument/2006/relationships/image" Target="../media/image20.wmf"/><Relationship Id="rId12" Type="http://schemas.openxmlformats.org/officeDocument/2006/relationships/oleObject" Target="../embeddings/oleObject17.bin"/><Relationship Id="rId2" Type="http://schemas.openxmlformats.org/officeDocument/2006/relationships/vmlDrawing" Target="../drawings/vmlDrawing5.vml"/><Relationship Id="rId1" Type="http://schemas.openxmlformats.org/officeDocument/2006/relationships/themeOverride" Target="../theme/themeOverride7.xml"/><Relationship Id="rId6" Type="http://schemas.openxmlformats.org/officeDocument/2006/relationships/oleObject" Target="../embeddings/oleObject14.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21.wmf"/></Relationships>
</file>

<file path=ppt/slides/_rels/slide15.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25.png"/><Relationship Id="rId2" Type="http://schemas.openxmlformats.org/officeDocument/2006/relationships/tags" Target="../tags/tag1.xml"/><Relationship Id="rId1" Type="http://schemas.openxmlformats.org/officeDocument/2006/relationships/themeOverride" Target="../theme/themeOverride8.xml"/><Relationship Id="rId6" Type="http://schemas.openxmlformats.org/officeDocument/2006/relationships/image" Target="../media/image24.png"/><Relationship Id="rId5" Type="http://schemas.openxmlformats.org/officeDocument/2006/relationships/notesSlide" Target="../notesSlides/notesSlide9.xml"/><Relationship Id="rId4"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45.xml"/><Relationship Id="rId1" Type="http://schemas.openxmlformats.org/officeDocument/2006/relationships/vmlDrawing" Target="../drawings/vmlDrawing6.vml"/><Relationship Id="rId6" Type="http://schemas.openxmlformats.org/officeDocument/2006/relationships/image" Target="../media/image27.wmf"/><Relationship Id="rId5" Type="http://schemas.openxmlformats.org/officeDocument/2006/relationships/oleObject" Target="../embeddings/oleObject19.bin"/><Relationship Id="rId4" Type="http://schemas.openxmlformats.org/officeDocument/2006/relationships/image" Target="../media/image26.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5.xml"/><Relationship Id="rId1" Type="http://schemas.openxmlformats.org/officeDocument/2006/relationships/vmlDrawing" Target="../drawings/vmlDrawing7.vml"/><Relationship Id="rId5" Type="http://schemas.openxmlformats.org/officeDocument/2006/relationships/image" Target="../media/image28.wmf"/><Relationship Id="rId4" Type="http://schemas.openxmlformats.org/officeDocument/2006/relationships/oleObject" Target="../embeddings/oleObject20.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11.xml"/><Relationship Id="rId7" Type="http://schemas.openxmlformats.org/officeDocument/2006/relationships/image" Target="../media/image30.wmf"/><Relationship Id="rId2" Type="http://schemas.openxmlformats.org/officeDocument/2006/relationships/slideLayout" Target="../slideLayouts/slideLayout48.xml"/><Relationship Id="rId1" Type="http://schemas.openxmlformats.org/officeDocument/2006/relationships/vmlDrawing" Target="../drawings/vmlDrawing8.vml"/><Relationship Id="rId6" Type="http://schemas.openxmlformats.org/officeDocument/2006/relationships/oleObject" Target="../embeddings/oleObject22.bin"/><Relationship Id="rId11" Type="http://schemas.openxmlformats.org/officeDocument/2006/relationships/image" Target="../media/image32.wmf"/><Relationship Id="rId5" Type="http://schemas.openxmlformats.org/officeDocument/2006/relationships/image" Target="../media/image29.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31.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12.xml"/><Relationship Id="rId7" Type="http://schemas.openxmlformats.org/officeDocument/2006/relationships/image" Target="../media/image33.wmf"/><Relationship Id="rId2" Type="http://schemas.openxmlformats.org/officeDocument/2006/relationships/slideLayout" Target="../slideLayouts/slideLayout48.xml"/><Relationship Id="rId1" Type="http://schemas.openxmlformats.org/officeDocument/2006/relationships/vmlDrawing" Target="../drawings/vmlDrawing9.vml"/><Relationship Id="rId6" Type="http://schemas.openxmlformats.org/officeDocument/2006/relationships/oleObject" Target="../embeddings/oleObject26.bin"/><Relationship Id="rId5" Type="http://schemas.openxmlformats.org/officeDocument/2006/relationships/image" Target="../media/image32.wmf"/><Relationship Id="rId4" Type="http://schemas.openxmlformats.org/officeDocument/2006/relationships/oleObject" Target="../embeddings/oleObject25.bin"/><Relationship Id="rId9" Type="http://schemas.openxmlformats.org/officeDocument/2006/relationships/image" Target="../media/image34.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5.xml"/><Relationship Id="rId1" Type="http://schemas.openxmlformats.org/officeDocument/2006/relationships/vmlDrawing" Target="../drawings/vmlDrawing10.vml"/><Relationship Id="rId5" Type="http://schemas.openxmlformats.org/officeDocument/2006/relationships/image" Target="../media/image35.wmf"/><Relationship Id="rId4" Type="http://schemas.openxmlformats.org/officeDocument/2006/relationships/oleObject" Target="../embeddings/oleObject28.bin"/></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35.xml"/><Relationship Id="rId7" Type="http://schemas.openxmlformats.org/officeDocument/2006/relationships/image" Target="../media/image37.wmf"/><Relationship Id="rId2" Type="http://schemas.openxmlformats.org/officeDocument/2006/relationships/vmlDrawing" Target="../drawings/vmlDrawing11.vml"/><Relationship Id="rId1" Type="http://schemas.openxmlformats.org/officeDocument/2006/relationships/themeOverride" Target="../theme/themeOverride9.xml"/><Relationship Id="rId6" Type="http://schemas.openxmlformats.org/officeDocument/2006/relationships/oleObject" Target="../embeddings/oleObject30.bin"/><Relationship Id="rId5" Type="http://schemas.openxmlformats.org/officeDocument/2006/relationships/image" Target="../media/image36.wmf"/><Relationship Id="rId4" Type="http://schemas.openxmlformats.org/officeDocument/2006/relationships/oleObject" Target="../embeddings/oleObject29.bin"/></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05.xml"/><Relationship Id="rId1" Type="http://schemas.openxmlformats.org/officeDocument/2006/relationships/themeOverride" Target="../theme/themeOverride10.xml"/><Relationship Id="rId5" Type="http://schemas.openxmlformats.org/officeDocument/2006/relationships/image" Target="../media/image41.jpe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5.xml"/><Relationship Id="rId1" Type="http://schemas.openxmlformats.org/officeDocument/2006/relationships/themeOverride" Target="../theme/themeOverride11.xml"/><Relationship Id="rId5" Type="http://schemas.openxmlformats.org/officeDocument/2006/relationships/image" Target="../media/image43.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5.xml"/><Relationship Id="rId1" Type="http://schemas.openxmlformats.org/officeDocument/2006/relationships/themeOverride" Target="../theme/themeOverride12.xml"/><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5.xml"/><Relationship Id="rId1" Type="http://schemas.openxmlformats.org/officeDocument/2006/relationships/vmlDrawing" Target="../drawings/vmlDrawing12.vml"/><Relationship Id="rId5" Type="http://schemas.openxmlformats.org/officeDocument/2006/relationships/image" Target="../media/image44.wmf"/><Relationship Id="rId4" Type="http://schemas.openxmlformats.org/officeDocument/2006/relationships/oleObject" Target="../embeddings/oleObject31.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48.wmf"/><Relationship Id="rId3" Type="http://schemas.openxmlformats.org/officeDocument/2006/relationships/slideLayout" Target="../slideLayouts/slideLayout105.xml"/><Relationship Id="rId7" Type="http://schemas.openxmlformats.org/officeDocument/2006/relationships/image" Target="../media/image45.wmf"/><Relationship Id="rId12" Type="http://schemas.openxmlformats.org/officeDocument/2006/relationships/oleObject" Target="../embeddings/oleObject35.bin"/><Relationship Id="rId17" Type="http://schemas.openxmlformats.org/officeDocument/2006/relationships/image" Target="../media/image50.wmf"/><Relationship Id="rId2" Type="http://schemas.openxmlformats.org/officeDocument/2006/relationships/vmlDrawing" Target="../drawings/vmlDrawing13.vml"/><Relationship Id="rId16" Type="http://schemas.openxmlformats.org/officeDocument/2006/relationships/oleObject" Target="../embeddings/oleObject37.bin"/><Relationship Id="rId1" Type="http://schemas.openxmlformats.org/officeDocument/2006/relationships/themeOverride" Target="../theme/themeOverride13.xml"/><Relationship Id="rId6" Type="http://schemas.openxmlformats.org/officeDocument/2006/relationships/oleObject" Target="../embeddings/oleObject32.bin"/><Relationship Id="rId11" Type="http://schemas.openxmlformats.org/officeDocument/2006/relationships/image" Target="../media/image47.wmf"/><Relationship Id="rId5" Type="http://schemas.openxmlformats.org/officeDocument/2006/relationships/image" Target="../media/image41.jpeg"/><Relationship Id="rId15" Type="http://schemas.openxmlformats.org/officeDocument/2006/relationships/image" Target="../media/image49.wmf"/><Relationship Id="rId10" Type="http://schemas.openxmlformats.org/officeDocument/2006/relationships/oleObject" Target="../embeddings/oleObject34.bin"/><Relationship Id="rId4" Type="http://schemas.openxmlformats.org/officeDocument/2006/relationships/notesSlide" Target="../notesSlides/notesSlide17.xml"/><Relationship Id="rId9" Type="http://schemas.openxmlformats.org/officeDocument/2006/relationships/image" Target="../media/image46.wmf"/><Relationship Id="rId14" Type="http://schemas.openxmlformats.org/officeDocument/2006/relationships/oleObject" Target="../embeddings/oleObject36.bin"/></Relationships>
</file>

<file path=ppt/slides/_rels/slide29.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slideLayout" Target="../slideLayouts/slideLayout115.xml"/><Relationship Id="rId7" Type="http://schemas.openxmlformats.org/officeDocument/2006/relationships/oleObject" Target="../embeddings/oleObject39.bin"/><Relationship Id="rId2" Type="http://schemas.openxmlformats.org/officeDocument/2006/relationships/vmlDrawing" Target="../drawings/vmlDrawing14.vml"/><Relationship Id="rId1" Type="http://schemas.openxmlformats.org/officeDocument/2006/relationships/themeOverride" Target="../theme/themeOverride14.xml"/><Relationship Id="rId6" Type="http://schemas.openxmlformats.org/officeDocument/2006/relationships/image" Target="../media/image51.wmf"/><Relationship Id="rId5" Type="http://schemas.openxmlformats.org/officeDocument/2006/relationships/oleObject" Target="../embeddings/oleObject38.bin"/><Relationship Id="rId4"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slideLayout" Target="../slideLayouts/slideLayout105.xml"/><Relationship Id="rId7" Type="http://schemas.openxmlformats.org/officeDocument/2006/relationships/image" Target="../media/image54.wmf"/><Relationship Id="rId2" Type="http://schemas.openxmlformats.org/officeDocument/2006/relationships/vmlDrawing" Target="../drawings/vmlDrawing15.vml"/><Relationship Id="rId1" Type="http://schemas.openxmlformats.org/officeDocument/2006/relationships/themeOverride" Target="../theme/themeOverride15.xml"/><Relationship Id="rId6" Type="http://schemas.openxmlformats.org/officeDocument/2006/relationships/oleObject" Target="../embeddings/oleObject41.bin"/><Relationship Id="rId11" Type="http://schemas.openxmlformats.org/officeDocument/2006/relationships/image" Target="../media/image56.wmf"/><Relationship Id="rId5" Type="http://schemas.openxmlformats.org/officeDocument/2006/relationships/image" Target="../media/image53.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55.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59.wmf"/><Relationship Id="rId3" Type="http://schemas.openxmlformats.org/officeDocument/2006/relationships/slideLayout" Target="../slideLayouts/slideLayout105.xml"/><Relationship Id="rId7" Type="http://schemas.openxmlformats.org/officeDocument/2006/relationships/image" Target="../media/image41.jpeg"/><Relationship Id="rId12" Type="http://schemas.openxmlformats.org/officeDocument/2006/relationships/oleObject" Target="../embeddings/oleObject47.bin"/><Relationship Id="rId2" Type="http://schemas.openxmlformats.org/officeDocument/2006/relationships/vmlDrawing" Target="../drawings/vmlDrawing16.vml"/><Relationship Id="rId1" Type="http://schemas.openxmlformats.org/officeDocument/2006/relationships/themeOverride" Target="../theme/themeOverride16.xml"/><Relationship Id="rId6" Type="http://schemas.openxmlformats.org/officeDocument/2006/relationships/image" Target="../media/image44.wmf"/><Relationship Id="rId11" Type="http://schemas.openxmlformats.org/officeDocument/2006/relationships/image" Target="../media/image58.wmf"/><Relationship Id="rId5" Type="http://schemas.openxmlformats.org/officeDocument/2006/relationships/oleObject" Target="../embeddings/oleObject44.bin"/><Relationship Id="rId10" Type="http://schemas.openxmlformats.org/officeDocument/2006/relationships/oleObject" Target="../embeddings/oleObject46.bin"/><Relationship Id="rId4" Type="http://schemas.openxmlformats.org/officeDocument/2006/relationships/notesSlide" Target="../notesSlides/notesSlide19.xml"/><Relationship Id="rId9" Type="http://schemas.openxmlformats.org/officeDocument/2006/relationships/image" Target="../media/image57.wmf"/></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05.xml"/><Relationship Id="rId1" Type="http://schemas.openxmlformats.org/officeDocument/2006/relationships/themeOverride" Target="../theme/themeOverride17.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5.xml"/><Relationship Id="rId1" Type="http://schemas.openxmlformats.org/officeDocument/2006/relationships/themeOverride" Target="../theme/themeOverride18.xml"/><Relationship Id="rId5" Type="http://schemas.openxmlformats.org/officeDocument/2006/relationships/image" Target="../media/image3.pn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5.xml"/><Relationship Id="rId1" Type="http://schemas.openxmlformats.org/officeDocument/2006/relationships/themeOverride" Target="../theme/themeOverride19.xml"/></Relationships>
</file>

<file path=ppt/slides/_rels/slide3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35.xml"/><Relationship Id="rId3" Type="http://schemas.openxmlformats.org/officeDocument/2006/relationships/tags" Target="../tags/tag3.xml"/><Relationship Id="rId21" Type="http://schemas.openxmlformats.org/officeDocument/2006/relationships/image" Target="../media/image60.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vmlDrawing" Target="../drawings/vmlDrawing17.vml"/><Relationship Id="rId16" Type="http://schemas.openxmlformats.org/officeDocument/2006/relationships/tags" Target="../tags/tag16.xml"/><Relationship Id="rId20" Type="http://schemas.openxmlformats.org/officeDocument/2006/relationships/oleObject" Target="../embeddings/oleObject48.bin"/><Relationship Id="rId1" Type="http://schemas.openxmlformats.org/officeDocument/2006/relationships/themeOverride" Target="../theme/themeOverride20.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61.png"/><Relationship Id="rId10" Type="http://schemas.openxmlformats.org/officeDocument/2006/relationships/tags" Target="../tags/tag10.xml"/><Relationship Id="rId19" Type="http://schemas.openxmlformats.org/officeDocument/2006/relationships/notesSlide" Target="../notesSlides/notesSlide23.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oleObject" Target="../embeddings/oleObject49.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1.xml"/><Relationship Id="rId1" Type="http://schemas.openxmlformats.org/officeDocument/2006/relationships/themeOverride" Target="../theme/themeOverride2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1.xml"/><Relationship Id="rId1" Type="http://schemas.openxmlformats.org/officeDocument/2006/relationships/themeOverride" Target="../theme/themeOverride22.xml"/><Relationship Id="rId4" Type="http://schemas.openxmlformats.org/officeDocument/2006/relationships/image" Target="../media/image62.wm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1.xml"/><Relationship Id="rId1" Type="http://schemas.openxmlformats.org/officeDocument/2006/relationships/themeOverride" Target="../theme/themeOverride23.xml"/><Relationship Id="rId4" Type="http://schemas.openxmlformats.org/officeDocument/2006/relationships/image" Target="../media/image63.w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1.xml"/><Relationship Id="rId1" Type="http://schemas.openxmlformats.org/officeDocument/2006/relationships/themeOverride" Target="../theme/themeOverride24.xml"/><Relationship Id="rId4" Type="http://schemas.openxmlformats.org/officeDocument/2006/relationships/image" Target="../media/image64.w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1.xml"/><Relationship Id="rId1" Type="http://schemas.openxmlformats.org/officeDocument/2006/relationships/themeOverride" Target="../theme/themeOverride25.xml"/><Relationship Id="rId4" Type="http://schemas.openxmlformats.org/officeDocument/2006/relationships/image" Target="../media/image65.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1.xml"/><Relationship Id="rId1" Type="http://schemas.openxmlformats.org/officeDocument/2006/relationships/themeOverride" Target="../theme/themeOverride26.xml"/><Relationship Id="rId4" Type="http://schemas.openxmlformats.org/officeDocument/2006/relationships/image" Target="../media/image66.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1.xml"/><Relationship Id="rId1" Type="http://schemas.openxmlformats.org/officeDocument/2006/relationships/themeOverride" Target="../theme/themeOverride27.xml"/><Relationship Id="rId4" Type="http://schemas.openxmlformats.org/officeDocument/2006/relationships/image" Target="../media/image67.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1.xml"/><Relationship Id="rId1" Type="http://schemas.openxmlformats.org/officeDocument/2006/relationships/themeOverride" Target="../theme/themeOverride28.xml"/><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1.xml"/><Relationship Id="rId1" Type="http://schemas.openxmlformats.org/officeDocument/2006/relationships/themeOverride" Target="../theme/themeOverride29.xml"/><Relationship Id="rId4" Type="http://schemas.openxmlformats.org/officeDocument/2006/relationships/image" Target="../media/image69.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1.xml"/><Relationship Id="rId1" Type="http://schemas.openxmlformats.org/officeDocument/2006/relationships/themeOverride" Target="../theme/themeOverride3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5.xml"/><Relationship Id="rId1" Type="http://schemas.openxmlformats.org/officeDocument/2006/relationships/themeOverride" Target="../theme/themeOverride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99.xml"/><Relationship Id="rId1" Type="http://schemas.openxmlformats.org/officeDocument/2006/relationships/vmlDrawing" Target="../drawings/vmlDrawing18.vml"/><Relationship Id="rId6" Type="http://schemas.openxmlformats.org/officeDocument/2006/relationships/image" Target="../media/image71.png"/><Relationship Id="rId5" Type="http://schemas.openxmlformats.org/officeDocument/2006/relationships/image" Target="../media/image70.wmf"/><Relationship Id="rId4" Type="http://schemas.openxmlformats.org/officeDocument/2006/relationships/oleObject" Target="../embeddings/oleObject50.bin"/></Relationships>
</file>

<file path=ppt/slides/_rels/slide5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notesSlide" Target="../notesSlides/notesSlide35.xml"/><Relationship Id="rId7" Type="http://schemas.openxmlformats.org/officeDocument/2006/relationships/image" Target="../media/image73.wmf"/><Relationship Id="rId2" Type="http://schemas.openxmlformats.org/officeDocument/2006/relationships/slideLayout" Target="../slideLayouts/slideLayout99.xml"/><Relationship Id="rId1" Type="http://schemas.openxmlformats.org/officeDocument/2006/relationships/vmlDrawing" Target="../drawings/vmlDrawing19.vml"/><Relationship Id="rId6" Type="http://schemas.openxmlformats.org/officeDocument/2006/relationships/oleObject" Target="../embeddings/oleObject52.bin"/><Relationship Id="rId5" Type="http://schemas.openxmlformats.org/officeDocument/2006/relationships/image" Target="../media/image72.wmf"/><Relationship Id="rId4" Type="http://schemas.openxmlformats.org/officeDocument/2006/relationships/oleObject" Target="../embeddings/oleObject51.bin"/></Relationships>
</file>

<file path=ppt/slides/_rels/slide5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notesSlide" Target="../notesSlides/notesSlide36.xml"/><Relationship Id="rId7" Type="http://schemas.openxmlformats.org/officeDocument/2006/relationships/image" Target="../media/image75.wmf"/><Relationship Id="rId2" Type="http://schemas.openxmlformats.org/officeDocument/2006/relationships/slideLayout" Target="../slideLayouts/slideLayout118.xml"/><Relationship Id="rId1" Type="http://schemas.openxmlformats.org/officeDocument/2006/relationships/vmlDrawing" Target="../drawings/vmlDrawing20.vml"/><Relationship Id="rId6" Type="http://schemas.openxmlformats.org/officeDocument/2006/relationships/oleObject" Target="../embeddings/oleObject54.bin"/><Relationship Id="rId5" Type="http://schemas.openxmlformats.org/officeDocument/2006/relationships/image" Target="../media/image74.wmf"/><Relationship Id="rId4" Type="http://schemas.openxmlformats.org/officeDocument/2006/relationships/oleObject" Target="../embeddings/oleObject53.bin"/></Relationships>
</file>

<file path=ppt/slides/_rels/slide53.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tags" Target="../tags/tag18.xml"/><Relationship Id="rId7" Type="http://schemas.openxmlformats.org/officeDocument/2006/relationships/oleObject" Target="../embeddings/oleObject56.bin"/><Relationship Id="rId2" Type="http://schemas.openxmlformats.org/officeDocument/2006/relationships/vmlDrawing" Target="../drawings/vmlDrawing21.vml"/><Relationship Id="rId1" Type="http://schemas.openxmlformats.org/officeDocument/2006/relationships/themeOverride" Target="../theme/themeOverride31.xml"/><Relationship Id="rId6" Type="http://schemas.openxmlformats.org/officeDocument/2006/relationships/image" Target="../media/image76.wmf"/><Relationship Id="rId5" Type="http://schemas.openxmlformats.org/officeDocument/2006/relationships/oleObject" Target="../embeddings/oleObject55.bin"/><Relationship Id="rId4" Type="http://schemas.openxmlformats.org/officeDocument/2006/relationships/slideLayout" Target="../slideLayouts/slideLayout118.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vmlDrawing" Target="../drawings/vmlDrawing22.vml"/><Relationship Id="rId1" Type="http://schemas.openxmlformats.org/officeDocument/2006/relationships/themeOverride" Target="../theme/themeOverride32.xml"/><Relationship Id="rId6" Type="http://schemas.openxmlformats.org/officeDocument/2006/relationships/image" Target="../media/image77.wmf"/><Relationship Id="rId5" Type="http://schemas.openxmlformats.org/officeDocument/2006/relationships/oleObject" Target="../embeddings/oleObject57.bin"/><Relationship Id="rId4" Type="http://schemas.openxmlformats.org/officeDocument/2006/relationships/notesSlide" Target="../notesSlides/notesSlide3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5.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5.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5.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76135"/>
            <a:ext cx="9144000" cy="2590800"/>
          </a:xfrm>
        </p:spPr>
        <p:txBody>
          <a:bodyPr>
            <a:normAutofit/>
          </a:bodyPr>
          <a:lstStyle/>
          <a:p>
            <a:r>
              <a:rPr lang="en-US" sz="4000" i="1" dirty="0">
                <a:solidFill>
                  <a:srgbClr val="7030A0"/>
                </a:solidFill>
                <a:effectLst>
                  <a:outerShdw blurRad="38100" dist="38100" dir="2700000" algn="tl">
                    <a:srgbClr val="000000">
                      <a:alpha val="43137"/>
                    </a:srgbClr>
                  </a:outerShdw>
                </a:effectLst>
              </a:rPr>
              <a:t>CS 1674: Intro to Computer Vision</a:t>
            </a:r>
            <a:r>
              <a:rPr lang="en-US" sz="5400" dirty="0">
                <a:solidFill>
                  <a:srgbClr val="7030A0"/>
                </a:solidFill>
                <a:effectLst>
                  <a:outerShdw blurRad="38100" dist="38100" dir="2700000" algn="tl">
                    <a:srgbClr val="000000">
                      <a:alpha val="43137"/>
                    </a:srgbClr>
                  </a:outerShdw>
                </a:effectLst>
              </a:rPr>
              <a:t/>
            </a:r>
            <a:br>
              <a:rPr lang="en-US" sz="5400" dirty="0">
                <a:solidFill>
                  <a:srgbClr val="7030A0"/>
                </a:solidFill>
                <a:effectLst>
                  <a:outerShdw blurRad="38100" dist="38100" dir="2700000" algn="tl">
                    <a:srgbClr val="000000">
                      <a:alpha val="43137"/>
                    </a:srgbClr>
                  </a:outerShdw>
                </a:effectLst>
              </a:rPr>
            </a:br>
            <a:r>
              <a:rPr lang="en-US" sz="5400" b="1" dirty="0">
                <a:solidFill>
                  <a:srgbClr val="7030A0"/>
                </a:solidFill>
                <a:effectLst>
                  <a:outerShdw blurRad="38100" dist="38100" dir="2700000" algn="tl">
                    <a:srgbClr val="000000">
                      <a:alpha val="43137"/>
                    </a:srgbClr>
                  </a:outerShdw>
                </a:effectLst>
              </a:rPr>
              <a:t>Affine and Projective </a:t>
            </a:r>
            <a:r>
              <a:rPr lang="en-US" sz="5400" b="1" dirty="0" smtClean="0">
                <a:solidFill>
                  <a:srgbClr val="7030A0"/>
                </a:solidFill>
                <a:effectLst>
                  <a:outerShdw blurRad="38100" dist="38100" dir="2700000" algn="tl">
                    <a:srgbClr val="000000">
                      <a:alpha val="43137"/>
                    </a:srgbClr>
                  </a:outerShdw>
                </a:effectLst>
              </a:rPr>
              <a:t>Transformations</a:t>
            </a:r>
            <a:endParaRPr lang="en-US" sz="5400" b="1" dirty="0">
              <a:solidFill>
                <a:srgbClr val="7030A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919335"/>
            <a:ext cx="6400800" cy="2133600"/>
          </a:xfrm>
        </p:spPr>
        <p:txBody>
          <a:bodyPr/>
          <a:lstStyle/>
          <a:p>
            <a:pPr>
              <a:spcBef>
                <a:spcPts val="0"/>
              </a:spcBef>
            </a:pPr>
            <a:r>
              <a:rPr lang="en-US" sz="3600" dirty="0">
                <a:solidFill>
                  <a:schemeClr val="tx1"/>
                </a:solidFill>
              </a:rPr>
              <a:t>Prof. Adriana </a:t>
            </a:r>
            <a:r>
              <a:rPr lang="en-US" sz="3600" dirty="0" err="1">
                <a:solidFill>
                  <a:schemeClr val="tx1"/>
                </a:solidFill>
              </a:rPr>
              <a:t>Kovashka</a:t>
            </a:r>
            <a:r>
              <a:rPr lang="en-US" sz="3600" dirty="0">
                <a:solidFill>
                  <a:schemeClr val="tx1"/>
                </a:solidFill>
              </a:rPr>
              <a:t/>
            </a:r>
            <a:br>
              <a:rPr lang="en-US" sz="3600" dirty="0">
                <a:solidFill>
                  <a:schemeClr val="tx1"/>
                </a:solidFill>
              </a:rPr>
            </a:br>
            <a:r>
              <a:rPr lang="en-US" sz="3600" dirty="0">
                <a:solidFill>
                  <a:schemeClr val="tx1"/>
                </a:solidFill>
              </a:rPr>
              <a:t>University of Pittsburgh</a:t>
            </a:r>
          </a:p>
          <a:p>
            <a:pPr>
              <a:spcBef>
                <a:spcPts val="0"/>
              </a:spcBef>
            </a:pPr>
            <a:r>
              <a:rPr lang="en-US" sz="3600">
                <a:solidFill>
                  <a:schemeClr val="tx1"/>
                </a:solidFill>
              </a:rPr>
              <a:t>October 3, </a:t>
            </a:r>
            <a:r>
              <a:rPr lang="en-US" sz="3600" dirty="0">
                <a:solidFill>
                  <a:schemeClr val="tx1"/>
                </a:solidFill>
              </a:rPr>
              <a:t>2016</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685162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687388" y="76200"/>
            <a:ext cx="7770812" cy="838200"/>
          </a:xfrm>
        </p:spPr>
        <p:txBody>
          <a:bodyPr/>
          <a:lstStyle/>
          <a:p>
            <a:r>
              <a:rPr lang="en-US"/>
              <a:t>Scaling</a:t>
            </a:r>
          </a:p>
        </p:txBody>
      </p:sp>
      <p:sp>
        <p:nvSpPr>
          <p:cNvPr id="3077" name="Rectangle 3"/>
          <p:cNvSpPr>
            <a:spLocks noGrp="1" noChangeArrowheads="1"/>
          </p:cNvSpPr>
          <p:nvPr>
            <p:ph type="body" idx="1"/>
          </p:nvPr>
        </p:nvSpPr>
        <p:spPr>
          <a:xfrm>
            <a:off x="533400" y="1403350"/>
            <a:ext cx="7772400" cy="4114800"/>
          </a:xfrm>
        </p:spPr>
        <p:txBody>
          <a:bodyPr/>
          <a:lstStyle/>
          <a:p>
            <a:r>
              <a:rPr lang="en-US"/>
              <a:t>Scaling operation:</a:t>
            </a:r>
          </a:p>
          <a:p>
            <a:endParaRPr lang="en-US"/>
          </a:p>
          <a:p>
            <a:endParaRPr lang="en-US"/>
          </a:p>
          <a:p>
            <a:r>
              <a:rPr lang="en-US"/>
              <a:t>Or, in matrix form:</a:t>
            </a:r>
          </a:p>
        </p:txBody>
      </p:sp>
      <p:graphicFrame>
        <p:nvGraphicFramePr>
          <p:cNvPr id="3074" name="Object 2"/>
          <p:cNvGraphicFramePr>
            <a:graphicFrameLocks noChangeAspect="1"/>
          </p:cNvGraphicFramePr>
          <p:nvPr/>
        </p:nvGraphicFramePr>
        <p:xfrm>
          <a:off x="4837113" y="1384300"/>
          <a:ext cx="1328737" cy="1292225"/>
        </p:xfrm>
        <a:graphic>
          <a:graphicData uri="http://schemas.openxmlformats.org/presentationml/2006/ole">
            <mc:AlternateContent xmlns:mc="http://schemas.openxmlformats.org/markup-compatibility/2006">
              <mc:Choice xmlns:v="urn:schemas-microsoft-com:vml" Requires="v">
                <p:oleObj spid="_x0000_s529529" name="Equation" r:id="rId3" imgW="444240" imgH="431640" progId="Equation.3">
                  <p:embed/>
                </p:oleObj>
              </mc:Choice>
              <mc:Fallback>
                <p:oleObj name="Equation" r:id="rId3" imgW="44424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7113" y="1384300"/>
                        <a:ext cx="1328737" cy="12922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2"/>
                            </a:solidFill>
                            <a:miter lim="800000"/>
                            <a:headEnd/>
                            <a:tailEnd/>
                          </a14:hiddenLine>
                        </a:ext>
                      </a:extLst>
                    </p:spPr>
                  </p:pic>
                </p:oleObj>
              </mc:Fallback>
            </mc:AlternateContent>
          </a:graphicData>
        </a:graphic>
      </p:graphicFrame>
      <p:graphicFrame>
        <p:nvGraphicFramePr>
          <p:cNvPr id="717829" name="Object 3"/>
          <p:cNvGraphicFramePr>
            <a:graphicFrameLocks noChangeAspect="1"/>
          </p:cNvGraphicFramePr>
          <p:nvPr>
            <p:extLst>
              <p:ext uri="{D42A27DB-BD31-4B8C-83A1-F6EECF244321}">
                <p14:modId xmlns:p14="http://schemas.microsoft.com/office/powerpoint/2010/main" val="749608292"/>
              </p:ext>
            </p:extLst>
          </p:nvPr>
        </p:nvGraphicFramePr>
        <p:xfrm>
          <a:off x="5434965" y="3460750"/>
          <a:ext cx="3387725" cy="1370013"/>
        </p:xfrm>
        <a:graphic>
          <a:graphicData uri="http://schemas.openxmlformats.org/presentationml/2006/ole">
            <mc:AlternateContent xmlns:mc="http://schemas.openxmlformats.org/markup-compatibility/2006">
              <mc:Choice xmlns:v="urn:schemas-microsoft-com:vml" Requires="v">
                <p:oleObj spid="_x0000_s529530" name="Equation" r:id="rId5" imgW="1130040" imgH="457200" progId="Equation.3">
                  <p:embed/>
                </p:oleObj>
              </mc:Choice>
              <mc:Fallback>
                <p:oleObj name="Equation" r:id="rId5" imgW="1130040" imgH="457200" progId="Equation.3">
                  <p:embed/>
                  <p:pic>
                    <p:nvPicPr>
                      <p:cNvPr id="0" name=""/>
                      <p:cNvPicPr>
                        <a:picLocks noChangeAspect="1" noChangeArrowheads="1"/>
                      </p:cNvPicPr>
                      <p:nvPr/>
                    </p:nvPicPr>
                    <p:blipFill>
                      <a:blip r:embed="rId6"/>
                      <a:srcRect/>
                      <a:stretch>
                        <a:fillRect/>
                      </a:stretch>
                    </p:blipFill>
                    <p:spPr bwMode="auto">
                      <a:xfrm>
                        <a:off x="5434965" y="3460750"/>
                        <a:ext cx="3387725" cy="1370013"/>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2"/>
                            </a:solidFill>
                            <a:miter lim="800000"/>
                            <a:headEnd/>
                            <a:tailEnd/>
                          </a14:hiddenLine>
                        </a:ext>
                      </a:extLst>
                    </p:spPr>
                  </p:pic>
                </p:oleObj>
              </mc:Fallback>
            </mc:AlternateContent>
          </a:graphicData>
        </a:graphic>
      </p:graphicFrame>
      <p:grpSp>
        <p:nvGrpSpPr>
          <p:cNvPr id="2" name="Group 1"/>
          <p:cNvGrpSpPr/>
          <p:nvPr/>
        </p:nvGrpSpPr>
        <p:grpSpPr>
          <a:xfrm>
            <a:off x="6188741" y="4908550"/>
            <a:ext cx="2336800" cy="685800"/>
            <a:chOff x="4767263" y="4908550"/>
            <a:chExt cx="2336800" cy="685800"/>
          </a:xfrm>
        </p:grpSpPr>
        <p:sp>
          <p:nvSpPr>
            <p:cNvPr id="717830" name="AutoShape 6"/>
            <p:cNvSpPr>
              <a:spLocks/>
            </p:cNvSpPr>
            <p:nvPr/>
          </p:nvSpPr>
          <p:spPr bwMode="auto">
            <a:xfrm rot="16200000">
              <a:off x="5811838" y="4413250"/>
              <a:ext cx="228600" cy="1219200"/>
            </a:xfrm>
            <a:prstGeom prst="leftBrace">
              <a:avLst>
                <a:gd name="adj1" fmla="val 44444"/>
                <a:gd name="adj2" fmla="val 50000"/>
              </a:avLst>
            </a:prstGeom>
            <a:noFill/>
            <a:ln w="38100">
              <a:solidFill>
                <a:schemeClr val="tx2"/>
              </a:solidFill>
              <a:round/>
              <a:headEnd/>
              <a:tailEnd/>
            </a:ln>
          </p:spPr>
          <p:txBody>
            <a:bodyPr vert="eaVert" wrap="none" anchor="ctr"/>
            <a:lstStyle/>
            <a:p>
              <a:pPr algn="ctr" fontAlgn="base">
                <a:spcBef>
                  <a:spcPct val="0"/>
                </a:spcBef>
                <a:spcAft>
                  <a:spcPct val="0"/>
                </a:spcAft>
              </a:pPr>
              <a:endParaRPr lang="ru-RU">
                <a:solidFill>
                  <a:srgbClr val="FFFFFF"/>
                </a:solidFill>
                <a:latin typeface="Times New Roman" pitchFamily="18" charset="0"/>
              </a:endParaRPr>
            </a:p>
          </p:txBody>
        </p:sp>
        <p:sp>
          <p:nvSpPr>
            <p:cNvPr id="717831" name="Text Box 7"/>
            <p:cNvSpPr txBox="1">
              <a:spLocks noChangeArrowheads="1"/>
            </p:cNvSpPr>
            <p:nvPr/>
          </p:nvSpPr>
          <p:spPr bwMode="auto">
            <a:xfrm>
              <a:off x="4767263" y="5137150"/>
              <a:ext cx="2336800" cy="457200"/>
            </a:xfrm>
            <a:prstGeom prst="rect">
              <a:avLst/>
            </a:prstGeom>
            <a:noFill/>
            <a:ln w="38100">
              <a:noFill/>
              <a:miter lim="800000"/>
              <a:headEnd/>
              <a:tailEnd/>
            </a:ln>
          </p:spPr>
          <p:txBody>
            <a:bodyPr wrap="none" anchor="ctr">
              <a:spAutoFit/>
            </a:bodyPr>
            <a:lstStyle/>
            <a:p>
              <a:pPr algn="ctr" eaLnBrk="0" fontAlgn="base" hangingPunct="0">
                <a:spcBef>
                  <a:spcPct val="0"/>
                </a:spcBef>
                <a:spcAft>
                  <a:spcPct val="0"/>
                </a:spcAft>
              </a:pPr>
              <a:r>
                <a:rPr lang="en-US" sz="2400" i="1">
                  <a:solidFill>
                    <a:srgbClr val="000000"/>
                  </a:solidFill>
                </a:rPr>
                <a:t>scaling matrix S</a:t>
              </a:r>
              <a:endParaRPr lang="en-US" sz="2400">
                <a:solidFill>
                  <a:srgbClr val="000000"/>
                </a:solidFill>
              </a:endParaRPr>
            </a:p>
          </p:txBody>
        </p:sp>
      </p:grpSp>
      <p:sp>
        <p:nvSpPr>
          <p:cNvPr id="9" name="TextBox 8"/>
          <p:cNvSpPr txBox="1"/>
          <p:nvPr/>
        </p:nvSpPr>
        <p:spPr>
          <a:xfrm>
            <a:off x="-1" y="6609979"/>
            <a:ext cx="3090741" cy="246221"/>
          </a:xfrm>
          <a:prstGeom prst="rect">
            <a:avLst/>
          </a:prstGeom>
          <a:noFill/>
        </p:spPr>
        <p:txBody>
          <a:bodyPr wrap="square" rtlCol="0">
            <a:spAutoFit/>
          </a:bodyPr>
          <a:lstStyle/>
          <a:p>
            <a:r>
              <a:rPr lang="en-US" sz="1000" dirty="0" err="1">
                <a:solidFill>
                  <a:srgbClr val="000000"/>
                </a:solidFill>
              </a:rPr>
              <a:t>Alyosha</a:t>
            </a:r>
            <a:r>
              <a:rPr lang="en-US" sz="1000" dirty="0">
                <a:solidFill>
                  <a:srgbClr val="000000"/>
                </a:solidFill>
              </a:rPr>
              <a:t> </a:t>
            </a:r>
            <a:r>
              <a:rPr lang="en-US" sz="1000" dirty="0" err="1">
                <a:solidFill>
                  <a:srgbClr val="000000"/>
                </a:solidFill>
              </a:rPr>
              <a:t>Efros</a:t>
            </a:r>
            <a:endParaRPr lang="en-US" sz="1000" dirty="0">
              <a:solidFill>
                <a:srgbClr val="000000"/>
              </a:solidFill>
            </a:endParaRPr>
          </a:p>
        </p:txBody>
      </p:sp>
      <p:graphicFrame>
        <p:nvGraphicFramePr>
          <p:cNvPr id="17" name="Object 3"/>
          <p:cNvGraphicFramePr>
            <a:graphicFrameLocks noChangeAspect="1"/>
          </p:cNvGraphicFramePr>
          <p:nvPr>
            <p:extLst>
              <p:ext uri="{D42A27DB-BD31-4B8C-83A1-F6EECF244321}">
                <p14:modId xmlns:p14="http://schemas.microsoft.com/office/powerpoint/2010/main" val="495038136"/>
              </p:ext>
            </p:extLst>
          </p:nvPr>
        </p:nvGraphicFramePr>
        <p:xfrm>
          <a:off x="5427205" y="3425076"/>
          <a:ext cx="3367659" cy="1408113"/>
        </p:xfrm>
        <a:graphic>
          <a:graphicData uri="http://schemas.openxmlformats.org/presentationml/2006/ole">
            <mc:AlternateContent xmlns:mc="http://schemas.openxmlformats.org/markup-compatibility/2006">
              <mc:Choice xmlns:v="urn:schemas-microsoft-com:vml" Requires="v">
                <p:oleObj spid="_x0000_s529531" name="Equation" r:id="rId7" imgW="1091880" imgH="469800" progId="Equation.3">
                  <p:embed/>
                </p:oleObj>
              </mc:Choice>
              <mc:Fallback>
                <p:oleObj name="Equation" r:id="rId7" imgW="1091880" imgH="469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7205" y="3425076"/>
                        <a:ext cx="3367659" cy="1408113"/>
                      </a:xfrm>
                      <a:prstGeom prst="rect">
                        <a:avLst/>
                      </a:prstGeom>
                      <a:solidFill>
                        <a:schemeClr val="bg1"/>
                      </a:solidFill>
                      <a:ln>
                        <a:noFill/>
                      </a:ln>
                      <a:extLst/>
                    </p:spPr>
                  </p:pic>
                </p:oleObj>
              </mc:Fallback>
            </mc:AlternateContent>
          </a:graphicData>
        </a:graphic>
      </p:graphicFrame>
      <p:graphicFrame>
        <p:nvGraphicFramePr>
          <p:cNvPr id="10" name="Object 3"/>
          <p:cNvGraphicFramePr>
            <a:graphicFrameLocks noChangeAspect="1"/>
          </p:cNvGraphicFramePr>
          <p:nvPr>
            <p:extLst>
              <p:ext uri="{D42A27DB-BD31-4B8C-83A1-F6EECF244321}">
                <p14:modId xmlns:p14="http://schemas.microsoft.com/office/powerpoint/2010/main" val="3451976409"/>
              </p:ext>
            </p:extLst>
          </p:nvPr>
        </p:nvGraphicFramePr>
        <p:xfrm>
          <a:off x="281765" y="3460750"/>
          <a:ext cx="4416425" cy="1370013"/>
        </p:xfrm>
        <a:graphic>
          <a:graphicData uri="http://schemas.openxmlformats.org/presentationml/2006/ole">
            <mc:AlternateContent xmlns:mc="http://schemas.openxmlformats.org/markup-compatibility/2006">
              <mc:Choice xmlns:v="urn:schemas-microsoft-com:vml" Requires="v">
                <p:oleObj spid="_x0000_s529532" name="Equation" r:id="rId9" imgW="1473120" imgH="457200" progId="Equation.3">
                  <p:embed/>
                </p:oleObj>
              </mc:Choice>
              <mc:Fallback>
                <p:oleObj name="Equation" r:id="rId9" imgW="1473120" imgH="457200" progId="Equation.3">
                  <p:embed/>
                  <p:pic>
                    <p:nvPicPr>
                      <p:cNvPr id="0" name=""/>
                      <p:cNvPicPr>
                        <a:picLocks noChangeAspect="1" noChangeArrowheads="1"/>
                      </p:cNvPicPr>
                      <p:nvPr/>
                    </p:nvPicPr>
                    <p:blipFill>
                      <a:blip r:embed="rId10"/>
                      <a:srcRect/>
                      <a:stretch>
                        <a:fillRect/>
                      </a:stretch>
                    </p:blipFill>
                    <p:spPr bwMode="auto">
                      <a:xfrm>
                        <a:off x="281765" y="3460750"/>
                        <a:ext cx="4416425" cy="1370013"/>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2"/>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9718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8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87388" y="76200"/>
            <a:ext cx="7770812" cy="838200"/>
          </a:xfrm>
        </p:spPr>
        <p:txBody>
          <a:bodyPr/>
          <a:lstStyle/>
          <a:p>
            <a:r>
              <a:rPr lang="en-US"/>
              <a:t>2D Linear Transformations</a:t>
            </a:r>
          </a:p>
        </p:txBody>
      </p:sp>
      <p:sp>
        <p:nvSpPr>
          <p:cNvPr id="6148" name="Rectangle 3"/>
          <p:cNvSpPr>
            <a:spLocks noGrp="1" noChangeArrowheads="1"/>
          </p:cNvSpPr>
          <p:nvPr>
            <p:ph type="body" idx="1"/>
          </p:nvPr>
        </p:nvSpPr>
        <p:spPr>
          <a:xfrm>
            <a:off x="687388" y="2443163"/>
            <a:ext cx="7770812" cy="4787900"/>
          </a:xfrm>
        </p:spPr>
        <p:txBody>
          <a:bodyPr/>
          <a:lstStyle/>
          <a:p>
            <a:r>
              <a:rPr lang="en-US" dirty="0">
                <a:solidFill>
                  <a:srgbClr val="000000"/>
                </a:solidFill>
              </a:rPr>
              <a:t>Only linear 2D transformations can be represented with a 2x2 matrix.</a:t>
            </a:r>
            <a:endParaRPr lang="en-US" dirty="0"/>
          </a:p>
          <a:p>
            <a:pPr>
              <a:lnSpc>
                <a:spcPct val="90000"/>
              </a:lnSpc>
            </a:pPr>
            <a:r>
              <a:rPr lang="en-US" dirty="0"/>
              <a:t>Linear transformations are combinations of …</a:t>
            </a:r>
          </a:p>
          <a:p>
            <a:pPr lvl="1">
              <a:lnSpc>
                <a:spcPct val="90000"/>
              </a:lnSpc>
            </a:pPr>
            <a:r>
              <a:rPr lang="en-US" sz="2400" dirty="0"/>
              <a:t>Scale,</a:t>
            </a:r>
          </a:p>
          <a:p>
            <a:pPr lvl="1">
              <a:lnSpc>
                <a:spcPct val="90000"/>
              </a:lnSpc>
            </a:pPr>
            <a:r>
              <a:rPr lang="en-US" sz="2400" dirty="0"/>
              <a:t>Rotation,</a:t>
            </a:r>
          </a:p>
          <a:p>
            <a:pPr lvl="1">
              <a:lnSpc>
                <a:spcPct val="90000"/>
              </a:lnSpc>
            </a:pPr>
            <a:r>
              <a:rPr lang="en-US" sz="2400" dirty="0"/>
              <a:t>Shear, and</a:t>
            </a:r>
          </a:p>
          <a:p>
            <a:pPr lvl="1">
              <a:lnSpc>
                <a:spcPct val="90000"/>
              </a:lnSpc>
            </a:pPr>
            <a:r>
              <a:rPr lang="en-US" sz="2400" dirty="0"/>
              <a:t>Mirror</a:t>
            </a:r>
          </a:p>
        </p:txBody>
      </p:sp>
      <p:graphicFrame>
        <p:nvGraphicFramePr>
          <p:cNvPr id="6146" name="Object 2"/>
          <p:cNvGraphicFramePr>
            <a:graphicFrameLocks noChangeAspect="1"/>
          </p:cNvGraphicFramePr>
          <p:nvPr/>
        </p:nvGraphicFramePr>
        <p:xfrm>
          <a:off x="3074988" y="1092200"/>
          <a:ext cx="2773362" cy="1131888"/>
        </p:xfrm>
        <a:graphic>
          <a:graphicData uri="http://schemas.openxmlformats.org/presentationml/2006/ole">
            <mc:AlternateContent xmlns:mc="http://schemas.openxmlformats.org/markup-compatibility/2006">
              <mc:Choice xmlns:v="urn:schemas-microsoft-com:vml" Requires="v">
                <p:oleObj spid="_x0000_s530471" name="Equation" r:id="rId4" imgW="1117440" imgH="457200" progId="Equation.3">
                  <p:embed/>
                </p:oleObj>
              </mc:Choice>
              <mc:Fallback>
                <p:oleObj name="Equation" r:id="rId4" imgW="111744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4988" y="1092200"/>
                        <a:ext cx="2773362" cy="1131888"/>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6" name="TextBox 5"/>
          <p:cNvSpPr txBox="1"/>
          <p:nvPr/>
        </p:nvSpPr>
        <p:spPr>
          <a:xfrm>
            <a:off x="-1" y="6609979"/>
            <a:ext cx="3090741" cy="246221"/>
          </a:xfrm>
          <a:prstGeom prst="rect">
            <a:avLst/>
          </a:prstGeom>
          <a:noFill/>
        </p:spPr>
        <p:txBody>
          <a:bodyPr wrap="square" rtlCol="0">
            <a:spAutoFit/>
          </a:bodyPr>
          <a:lstStyle/>
          <a:p>
            <a:r>
              <a:rPr lang="en-US" sz="1000" dirty="0" err="1">
                <a:solidFill>
                  <a:srgbClr val="000000"/>
                </a:solidFill>
                <a:cs typeface="Arial" panose="020B0604020202020204" pitchFamily="34" charset="0"/>
              </a:rPr>
              <a:t>Alyosha</a:t>
            </a:r>
            <a:r>
              <a:rPr lang="en-US" sz="1000" dirty="0">
                <a:solidFill>
                  <a:srgbClr val="000000"/>
                </a:solidFill>
                <a:cs typeface="Arial" panose="020B0604020202020204" pitchFamily="34" charset="0"/>
              </a:rPr>
              <a:t> </a:t>
            </a:r>
            <a:r>
              <a:rPr lang="en-US" sz="1000" dirty="0" err="1">
                <a:solidFill>
                  <a:srgbClr val="000000"/>
                </a:solidFill>
                <a:cs typeface="Arial" panose="020B0604020202020204" pitchFamily="34" charset="0"/>
              </a:rPr>
              <a:t>Efros</a:t>
            </a:r>
            <a:endParaRPr lang="en-US" sz="1000" dirty="0">
              <a:solidFill>
                <a:srgbClr val="000000"/>
              </a:solidFill>
              <a:cs typeface="Arial" panose="020B0604020202020204" pitchFamily="34" charset="0"/>
            </a:endParaRPr>
          </a:p>
        </p:txBody>
      </p:sp>
    </p:spTree>
    <p:extLst>
      <p:ext uri="{BB962C8B-B14F-4D97-AF65-F5344CB8AC3E}">
        <p14:creationId xmlns:p14="http://schemas.microsoft.com/office/powerpoint/2010/main" val="3799647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5" name="Text Box 4"/>
          <p:cNvSpPr txBox="1">
            <a:spLocks noChangeArrowheads="1"/>
          </p:cNvSpPr>
          <p:nvPr/>
        </p:nvSpPr>
        <p:spPr bwMode="auto">
          <a:xfrm>
            <a:off x="838200" y="3055938"/>
            <a:ext cx="3579813" cy="51911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800">
                <a:solidFill>
                  <a:srgbClr val="000000"/>
                </a:solidFill>
              </a:rPr>
              <a:t>2D Rotate around (0,0)?</a:t>
            </a:r>
          </a:p>
        </p:txBody>
      </p:sp>
      <p:graphicFrame>
        <p:nvGraphicFramePr>
          <p:cNvPr id="4098" name="Object 2"/>
          <p:cNvGraphicFramePr>
            <a:graphicFrameLocks noChangeAspect="1"/>
          </p:cNvGraphicFramePr>
          <p:nvPr/>
        </p:nvGraphicFramePr>
        <p:xfrm>
          <a:off x="1143000" y="3649663"/>
          <a:ext cx="3224213" cy="782637"/>
        </p:xfrm>
        <a:graphic>
          <a:graphicData uri="http://schemas.openxmlformats.org/presentationml/2006/ole">
            <mc:AlternateContent xmlns:mc="http://schemas.openxmlformats.org/markup-compatibility/2006">
              <mc:Choice xmlns:v="urn:schemas-microsoft-com:vml" Requires="v">
                <p:oleObj spid="_x0000_s20892" name="Equation" r:id="rId5" imgW="1459866" imgH="355446" progId="Equation.3">
                  <p:embed/>
                </p:oleObj>
              </mc:Choice>
              <mc:Fallback>
                <p:oleObj name="Equation" r:id="rId5" imgW="1459866" imgH="355446" progId="Equation.3">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649663"/>
                        <a:ext cx="3224213" cy="782637"/>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726022" name="Object 3"/>
          <p:cNvGraphicFramePr>
            <a:graphicFrameLocks noChangeAspect="1"/>
          </p:cNvGraphicFramePr>
          <p:nvPr/>
        </p:nvGraphicFramePr>
        <p:xfrm>
          <a:off x="5016500" y="3594100"/>
          <a:ext cx="3454400" cy="930275"/>
        </p:xfrm>
        <a:graphic>
          <a:graphicData uri="http://schemas.openxmlformats.org/presentationml/2006/ole">
            <mc:AlternateContent xmlns:mc="http://schemas.openxmlformats.org/markup-compatibility/2006">
              <mc:Choice xmlns:v="urn:schemas-microsoft-com:vml" Requires="v">
                <p:oleObj spid="_x0000_s20893" name="Equation" r:id="rId7" imgW="1701800" imgH="457200" progId="Equation.3">
                  <p:embed/>
                </p:oleObj>
              </mc:Choice>
              <mc:Fallback>
                <p:oleObj name="Equation" r:id="rId7" imgW="1701800" imgH="457200" progId="Equation.3">
                  <p:embed/>
                  <p:pic>
                    <p:nvPicPr>
                      <p:cNvPr id="0"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6500" y="3594100"/>
                        <a:ext cx="3454400" cy="930275"/>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4106" name="Text Box 7"/>
          <p:cNvSpPr txBox="1">
            <a:spLocks noChangeArrowheads="1"/>
          </p:cNvSpPr>
          <p:nvPr/>
        </p:nvSpPr>
        <p:spPr bwMode="auto">
          <a:xfrm>
            <a:off x="838200" y="4721225"/>
            <a:ext cx="1677988" cy="51911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800">
                <a:solidFill>
                  <a:srgbClr val="000000"/>
                </a:solidFill>
              </a:rPr>
              <a:t>2D Shear?</a:t>
            </a:r>
          </a:p>
        </p:txBody>
      </p:sp>
      <p:graphicFrame>
        <p:nvGraphicFramePr>
          <p:cNvPr id="4100" name="Object 4"/>
          <p:cNvGraphicFramePr>
            <a:graphicFrameLocks noChangeAspect="1"/>
          </p:cNvGraphicFramePr>
          <p:nvPr/>
        </p:nvGraphicFramePr>
        <p:xfrm>
          <a:off x="1101725" y="5311775"/>
          <a:ext cx="2101850" cy="1006475"/>
        </p:xfrm>
        <a:graphic>
          <a:graphicData uri="http://schemas.openxmlformats.org/presentationml/2006/ole">
            <mc:AlternateContent xmlns:mc="http://schemas.openxmlformats.org/markup-compatibility/2006">
              <mc:Choice xmlns:v="urn:schemas-microsoft-com:vml" Requires="v">
                <p:oleObj spid="_x0000_s20894" name="Equation" r:id="rId9" imgW="952500" imgH="457200" progId="Equation.3">
                  <p:embed/>
                </p:oleObj>
              </mc:Choice>
              <mc:Fallback>
                <p:oleObj name="Equation" r:id="rId9" imgW="952500" imgH="457200" progId="Equation.3">
                  <p:embed/>
                  <p:pic>
                    <p:nvPicPr>
                      <p:cNvPr id="0"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1725" y="5311775"/>
                        <a:ext cx="2101850" cy="1006475"/>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726025" name="Object 5"/>
          <p:cNvGraphicFramePr>
            <a:graphicFrameLocks noChangeAspect="1"/>
          </p:cNvGraphicFramePr>
          <p:nvPr/>
        </p:nvGraphicFramePr>
        <p:xfrm>
          <a:off x="5046663" y="5241925"/>
          <a:ext cx="3249612" cy="1133475"/>
        </p:xfrm>
        <a:graphic>
          <a:graphicData uri="http://schemas.openxmlformats.org/presentationml/2006/ole">
            <mc:AlternateContent xmlns:mc="http://schemas.openxmlformats.org/markup-compatibility/2006">
              <mc:Choice xmlns:v="urn:schemas-microsoft-com:vml" Requires="v">
                <p:oleObj spid="_x0000_s20895" name="Equation" r:id="rId11" imgW="1384300" imgH="482600" progId="Equation.3">
                  <p:embed/>
                </p:oleObj>
              </mc:Choice>
              <mc:Fallback>
                <p:oleObj name="Equation" r:id="rId11" imgW="1384300" imgH="482600" progId="Equation.3">
                  <p:embed/>
                  <p:pic>
                    <p:nvPicPr>
                      <p:cNvPr id="0"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46663" y="5241925"/>
                        <a:ext cx="3249612" cy="1133475"/>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4108" name="Text Box 7"/>
          <p:cNvSpPr txBox="1">
            <a:spLocks noChangeArrowheads="1"/>
          </p:cNvSpPr>
          <p:nvPr/>
        </p:nvSpPr>
        <p:spPr bwMode="auto">
          <a:xfrm>
            <a:off x="846138" y="1165225"/>
            <a:ext cx="2124075" cy="52387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800">
                <a:solidFill>
                  <a:srgbClr val="000000"/>
                </a:solidFill>
              </a:rPr>
              <a:t>2D Scaling?</a:t>
            </a:r>
          </a:p>
        </p:txBody>
      </p:sp>
      <p:graphicFrame>
        <p:nvGraphicFramePr>
          <p:cNvPr id="4102" name="Object 4"/>
          <p:cNvGraphicFramePr>
            <a:graphicFrameLocks noChangeAspect="1"/>
          </p:cNvGraphicFramePr>
          <p:nvPr/>
        </p:nvGraphicFramePr>
        <p:xfrm>
          <a:off x="1220788" y="1616075"/>
          <a:ext cx="1631950" cy="1212850"/>
        </p:xfrm>
        <a:graphic>
          <a:graphicData uri="http://schemas.openxmlformats.org/presentationml/2006/ole">
            <mc:AlternateContent xmlns:mc="http://schemas.openxmlformats.org/markup-compatibility/2006">
              <mc:Choice xmlns:v="urn:schemas-microsoft-com:vml" Requires="v">
                <p:oleObj spid="_x0000_s20896" name="Equation" r:id="rId13" imgW="647419" imgH="482391" progId="Equation.3">
                  <p:embed/>
                </p:oleObj>
              </mc:Choice>
              <mc:Fallback>
                <p:oleObj name="Equation" r:id="rId13" imgW="647419" imgH="482391" progId="Equation.3">
                  <p:embed/>
                  <p:pic>
                    <p:nvPicPr>
                      <p:cNvPr id="0"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20788" y="1616075"/>
                        <a:ext cx="1631950" cy="1212850"/>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725001" name="Object 5"/>
          <p:cNvGraphicFramePr>
            <a:graphicFrameLocks noChangeAspect="1"/>
          </p:cNvGraphicFramePr>
          <p:nvPr/>
        </p:nvGraphicFramePr>
        <p:xfrm>
          <a:off x="4973638" y="1566863"/>
          <a:ext cx="2847975" cy="1116012"/>
        </p:xfrm>
        <a:graphic>
          <a:graphicData uri="http://schemas.openxmlformats.org/presentationml/2006/ole">
            <mc:AlternateContent xmlns:mc="http://schemas.openxmlformats.org/markup-compatibility/2006">
              <mc:Choice xmlns:v="urn:schemas-microsoft-com:vml" Requires="v">
                <p:oleObj spid="_x0000_s20897" name="Equation" r:id="rId15" imgW="1231366" imgH="482391" progId="Equation.3">
                  <p:embed/>
                </p:oleObj>
              </mc:Choice>
              <mc:Fallback>
                <p:oleObj name="Equation" r:id="rId15" imgW="1231366" imgH="482391" progId="Equation.3">
                  <p:embed/>
                  <p:pic>
                    <p:nvPicPr>
                      <p:cNvPr id="0" name="Picture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73638" y="1566863"/>
                        <a:ext cx="2847975" cy="1116012"/>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13" name="TextBox 12"/>
          <p:cNvSpPr txBox="1"/>
          <p:nvPr/>
        </p:nvSpPr>
        <p:spPr>
          <a:xfrm>
            <a:off x="-1" y="6609979"/>
            <a:ext cx="3090741" cy="246221"/>
          </a:xfrm>
          <a:prstGeom prst="rect">
            <a:avLst/>
          </a:prstGeom>
          <a:noFill/>
        </p:spPr>
        <p:txBody>
          <a:bodyPr wrap="square" rtlCol="0">
            <a:spAutoFit/>
          </a:bodyPr>
          <a:lstStyle/>
          <a:p>
            <a:r>
              <a:rPr lang="en-US" sz="1000" dirty="0">
                <a:solidFill>
                  <a:srgbClr val="000000"/>
                </a:solidFill>
              </a:rPr>
              <a:t>Modified from </a:t>
            </a:r>
            <a:r>
              <a:rPr lang="en-US" sz="1000" dirty="0" err="1">
                <a:solidFill>
                  <a:srgbClr val="000000"/>
                </a:solidFill>
              </a:rPr>
              <a:t>Alyosha</a:t>
            </a:r>
            <a:r>
              <a:rPr lang="en-US" sz="1000" dirty="0">
                <a:solidFill>
                  <a:srgbClr val="000000"/>
                </a:solidFill>
              </a:rPr>
              <a:t> </a:t>
            </a:r>
            <a:r>
              <a:rPr lang="en-US" sz="1000" dirty="0" err="1">
                <a:solidFill>
                  <a:srgbClr val="000000"/>
                </a:solidFill>
              </a:rPr>
              <a:t>Efros</a:t>
            </a:r>
            <a:endParaRPr lang="en-US" sz="1000" dirty="0">
              <a:solidFill>
                <a:srgbClr val="000000"/>
              </a:solidFill>
            </a:endParaRPr>
          </a:p>
        </p:txBody>
      </p:sp>
      <p:pic>
        <p:nvPicPr>
          <p:cNvPr id="20543" name="Picture 63" descr="https://www.siggraph.org/education/materials/HyperGraph/modeling/mod_tran/2dshear1.gif"/>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01663" y="4831879"/>
            <a:ext cx="1959525" cy="3763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96509" y="6611779"/>
            <a:ext cx="5836854" cy="246221"/>
          </a:xfrm>
          <a:prstGeom prst="rect">
            <a:avLst/>
          </a:prstGeom>
          <a:noFill/>
        </p:spPr>
        <p:txBody>
          <a:bodyPr wrap="none" rtlCol="0">
            <a:spAutoFit/>
          </a:bodyPr>
          <a:lstStyle/>
          <a:p>
            <a:r>
              <a:rPr lang="en-US" sz="1000" dirty="0"/>
              <a:t>Fig. from https://www.siggraph.org/education/materials/HyperGraph/modeling/mod_tran/2dshear.htm</a:t>
            </a:r>
          </a:p>
        </p:txBody>
      </p:sp>
      <p:sp>
        <p:nvSpPr>
          <p:cNvPr id="3" name="Title 2"/>
          <p:cNvSpPr>
            <a:spLocks noGrp="1"/>
          </p:cNvSpPr>
          <p:nvPr>
            <p:ph type="title"/>
          </p:nvPr>
        </p:nvSpPr>
        <p:spPr>
          <a:xfrm>
            <a:off x="685800" y="76200"/>
            <a:ext cx="7936832" cy="838200"/>
          </a:xfrm>
        </p:spPr>
        <p:txBody>
          <a:bodyPr/>
          <a:lstStyle/>
          <a:p>
            <a:r>
              <a:rPr lang="en-US" sz="2800" dirty="0"/>
              <a:t>What transforms can we write with </a:t>
            </a:r>
            <a:r>
              <a:rPr lang="en-US" sz="2800" dirty="0" smtClean="0"/>
              <a:t>a 2x2 </a:t>
            </a:r>
            <a:r>
              <a:rPr lang="en-US" sz="2800" dirty="0"/>
              <a:t>matrix?</a:t>
            </a:r>
          </a:p>
        </p:txBody>
      </p:sp>
    </p:spTree>
    <p:extLst>
      <p:ext uri="{BB962C8B-B14F-4D97-AF65-F5344CB8AC3E}">
        <p14:creationId xmlns:p14="http://schemas.microsoft.com/office/powerpoint/2010/main" val="39679569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260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26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4503738" y="1914128"/>
            <a:ext cx="3683444" cy="3693319"/>
          </a:xfrm>
          <a:prstGeom prst="rect">
            <a:avLst/>
          </a:prstGeom>
          <a:noFill/>
          <a:ln w="38100">
            <a:noFill/>
            <a:miter lim="800000"/>
            <a:headEnd/>
            <a:tailEnd/>
          </a:ln>
        </p:spPr>
        <p:txBody>
          <a:bodyPr wrap="none" anchor="ctr">
            <a:spAutoFit/>
          </a:bodyPr>
          <a:lstStyle/>
          <a:p>
            <a:r>
              <a:rPr lang="en-US" dirty="0">
                <a:solidFill>
                  <a:srgbClr val="CC3300"/>
                </a:solidFill>
              </a:rPr>
              <a:t>Polar coordinates…</a:t>
            </a:r>
            <a:endParaRPr lang="en-US" dirty="0"/>
          </a:p>
          <a:p>
            <a:r>
              <a:rPr lang="en-US" dirty="0"/>
              <a:t>x = r </a:t>
            </a:r>
            <a:r>
              <a:rPr lang="en-US" dirty="0" err="1"/>
              <a:t>cos</a:t>
            </a:r>
            <a:r>
              <a:rPr lang="en-US" dirty="0"/>
              <a:t> (</a:t>
            </a:r>
            <a:r>
              <a:rPr lang="en-US" dirty="0">
                <a:latin typeface="Symbol" pitchFamily="18" charset="2"/>
                <a:sym typeface="Symbol" pitchFamily="18" charset="2"/>
              </a:rPr>
              <a:t>f</a:t>
            </a:r>
            <a:r>
              <a:rPr lang="en-US" dirty="0"/>
              <a:t>)</a:t>
            </a:r>
          </a:p>
          <a:p>
            <a:r>
              <a:rPr lang="en-US" dirty="0"/>
              <a:t>y = r sin (</a:t>
            </a:r>
            <a:r>
              <a:rPr lang="en-US" dirty="0">
                <a:latin typeface="Symbol" pitchFamily="18" charset="2"/>
                <a:sym typeface="Symbol" pitchFamily="18" charset="2"/>
              </a:rPr>
              <a:t>f</a:t>
            </a:r>
            <a:r>
              <a:rPr lang="en-US" dirty="0"/>
              <a:t>)</a:t>
            </a:r>
          </a:p>
          <a:p>
            <a:r>
              <a:rPr lang="en-US" dirty="0"/>
              <a:t>x’ = r </a:t>
            </a:r>
            <a:r>
              <a:rPr lang="en-US" dirty="0" err="1"/>
              <a:t>cos</a:t>
            </a:r>
            <a:r>
              <a:rPr lang="en-US" dirty="0"/>
              <a:t> (</a:t>
            </a:r>
            <a:r>
              <a:rPr lang="en-US" dirty="0">
                <a:latin typeface="Symbol" pitchFamily="18" charset="2"/>
                <a:sym typeface="Symbol" pitchFamily="18" charset="2"/>
              </a:rPr>
              <a:t>f</a:t>
            </a:r>
            <a:r>
              <a:rPr lang="en-US" dirty="0"/>
              <a:t> + </a:t>
            </a:r>
            <a:r>
              <a:rPr lang="en-US" dirty="0">
                <a:sym typeface="Symbol" pitchFamily="18" charset="2"/>
              </a:rPr>
              <a:t></a:t>
            </a:r>
            <a:r>
              <a:rPr lang="en-US" dirty="0"/>
              <a:t>)</a:t>
            </a:r>
          </a:p>
          <a:p>
            <a:r>
              <a:rPr lang="en-US" dirty="0"/>
              <a:t>y’ = r sin (</a:t>
            </a:r>
            <a:r>
              <a:rPr lang="en-US" dirty="0">
                <a:latin typeface="Symbol" pitchFamily="18" charset="2"/>
                <a:sym typeface="Symbol" pitchFamily="18" charset="2"/>
              </a:rPr>
              <a:t>f</a:t>
            </a:r>
            <a:r>
              <a:rPr lang="en-US" dirty="0"/>
              <a:t> + </a:t>
            </a:r>
            <a:r>
              <a:rPr lang="en-US" dirty="0">
                <a:sym typeface="Symbol" pitchFamily="18" charset="2"/>
              </a:rPr>
              <a:t></a:t>
            </a:r>
            <a:r>
              <a:rPr lang="en-US" dirty="0"/>
              <a:t>)</a:t>
            </a:r>
          </a:p>
          <a:p>
            <a:endParaRPr lang="en-US" dirty="0"/>
          </a:p>
          <a:p>
            <a:r>
              <a:rPr lang="en-US" dirty="0">
                <a:solidFill>
                  <a:srgbClr val="CC3300"/>
                </a:solidFill>
              </a:rPr>
              <a:t>Trig Identity…</a:t>
            </a:r>
          </a:p>
          <a:p>
            <a:r>
              <a:rPr lang="en-US" dirty="0"/>
              <a:t>x’ = r </a:t>
            </a:r>
            <a:r>
              <a:rPr lang="en-US" dirty="0" err="1"/>
              <a:t>cos</a:t>
            </a:r>
            <a:r>
              <a:rPr lang="en-US" dirty="0"/>
              <a:t>(</a:t>
            </a:r>
            <a:r>
              <a:rPr lang="en-US" dirty="0">
                <a:latin typeface="Symbol" pitchFamily="18" charset="2"/>
                <a:sym typeface="Symbol" pitchFamily="18" charset="2"/>
              </a:rPr>
              <a:t>f</a:t>
            </a:r>
            <a:r>
              <a:rPr lang="en-US" dirty="0"/>
              <a:t>) </a:t>
            </a:r>
            <a:r>
              <a:rPr lang="en-US" dirty="0" err="1"/>
              <a:t>cos</a:t>
            </a:r>
            <a:r>
              <a:rPr lang="en-US" dirty="0"/>
              <a:t>(</a:t>
            </a:r>
            <a:r>
              <a:rPr lang="en-US" dirty="0">
                <a:sym typeface="Symbol" pitchFamily="18" charset="2"/>
              </a:rPr>
              <a:t></a:t>
            </a:r>
            <a:r>
              <a:rPr lang="en-US" dirty="0"/>
              <a:t>) – r sin(</a:t>
            </a:r>
            <a:r>
              <a:rPr lang="en-US" dirty="0">
                <a:latin typeface="Symbol" pitchFamily="18" charset="2"/>
                <a:sym typeface="Symbol" pitchFamily="18" charset="2"/>
              </a:rPr>
              <a:t>f</a:t>
            </a:r>
            <a:r>
              <a:rPr lang="en-US" dirty="0"/>
              <a:t>) sin(</a:t>
            </a:r>
            <a:r>
              <a:rPr lang="en-US" dirty="0">
                <a:sym typeface="Symbol" pitchFamily="18" charset="2"/>
              </a:rPr>
              <a:t></a:t>
            </a:r>
            <a:r>
              <a:rPr lang="en-US" dirty="0"/>
              <a:t>)</a:t>
            </a:r>
          </a:p>
          <a:p>
            <a:r>
              <a:rPr lang="en-US" dirty="0"/>
              <a:t>y’ = r sin(</a:t>
            </a:r>
            <a:r>
              <a:rPr lang="en-US" dirty="0">
                <a:latin typeface="Symbol" pitchFamily="18" charset="2"/>
                <a:sym typeface="Symbol" pitchFamily="18" charset="2"/>
              </a:rPr>
              <a:t>f</a:t>
            </a:r>
            <a:r>
              <a:rPr lang="en-US" dirty="0"/>
              <a:t>) </a:t>
            </a:r>
            <a:r>
              <a:rPr lang="en-US" dirty="0" err="1"/>
              <a:t>cos</a:t>
            </a:r>
            <a:r>
              <a:rPr lang="en-US" dirty="0"/>
              <a:t>(</a:t>
            </a:r>
            <a:r>
              <a:rPr lang="en-US" dirty="0">
                <a:sym typeface="Symbol" pitchFamily="18" charset="2"/>
              </a:rPr>
              <a:t></a:t>
            </a:r>
            <a:r>
              <a:rPr lang="en-US" dirty="0"/>
              <a:t>) + r </a:t>
            </a:r>
            <a:r>
              <a:rPr lang="en-US" dirty="0" err="1"/>
              <a:t>cos</a:t>
            </a:r>
            <a:r>
              <a:rPr lang="en-US" dirty="0"/>
              <a:t>(</a:t>
            </a:r>
            <a:r>
              <a:rPr lang="en-US" dirty="0">
                <a:latin typeface="Symbol" pitchFamily="18" charset="2"/>
                <a:sym typeface="Symbol" pitchFamily="18" charset="2"/>
              </a:rPr>
              <a:t>f</a:t>
            </a:r>
            <a:r>
              <a:rPr lang="en-US" dirty="0"/>
              <a:t>) sin(</a:t>
            </a:r>
            <a:r>
              <a:rPr lang="en-US" dirty="0">
                <a:sym typeface="Symbol" pitchFamily="18" charset="2"/>
              </a:rPr>
              <a:t></a:t>
            </a:r>
            <a:r>
              <a:rPr lang="en-US" dirty="0"/>
              <a:t>)</a:t>
            </a:r>
          </a:p>
          <a:p>
            <a:endParaRPr lang="en-US" dirty="0"/>
          </a:p>
          <a:p>
            <a:r>
              <a:rPr lang="en-US" dirty="0">
                <a:solidFill>
                  <a:srgbClr val="CC3300"/>
                </a:solidFill>
              </a:rPr>
              <a:t>Substitute…</a:t>
            </a:r>
          </a:p>
          <a:p>
            <a:r>
              <a:rPr lang="en-US" dirty="0"/>
              <a:t>x’ = x </a:t>
            </a:r>
            <a:r>
              <a:rPr lang="en-US" b="1" dirty="0" err="1"/>
              <a:t>cos</a:t>
            </a:r>
            <a:r>
              <a:rPr lang="en-US" dirty="0"/>
              <a:t>(</a:t>
            </a:r>
            <a:r>
              <a:rPr lang="en-US" dirty="0">
                <a:sym typeface="Symbol" pitchFamily="18" charset="2"/>
              </a:rPr>
              <a:t>) - y </a:t>
            </a:r>
            <a:r>
              <a:rPr lang="en-US" b="1" dirty="0">
                <a:sym typeface="Symbol" pitchFamily="18" charset="2"/>
              </a:rPr>
              <a:t>sin</a:t>
            </a:r>
            <a:r>
              <a:rPr lang="en-US" dirty="0">
                <a:sym typeface="Symbol" pitchFamily="18" charset="2"/>
              </a:rPr>
              <a:t>()</a:t>
            </a:r>
          </a:p>
          <a:p>
            <a:r>
              <a:rPr lang="en-US" dirty="0">
                <a:sym typeface="Symbol" pitchFamily="18" charset="2"/>
              </a:rPr>
              <a:t>y’ = x </a:t>
            </a:r>
            <a:r>
              <a:rPr lang="en-US" b="1" dirty="0">
                <a:sym typeface="Symbol" pitchFamily="18" charset="2"/>
              </a:rPr>
              <a:t>sin</a:t>
            </a:r>
            <a:r>
              <a:rPr lang="en-US" dirty="0">
                <a:sym typeface="Symbol" pitchFamily="18" charset="2"/>
              </a:rPr>
              <a:t>() + y </a:t>
            </a:r>
            <a:r>
              <a:rPr lang="en-US" b="1" dirty="0" err="1">
                <a:sym typeface="Symbol" pitchFamily="18" charset="2"/>
              </a:rPr>
              <a:t>cos</a:t>
            </a:r>
            <a:r>
              <a:rPr lang="en-US" dirty="0">
                <a:sym typeface="Symbol" pitchFamily="18" charset="2"/>
              </a:rPr>
              <a:t>()</a:t>
            </a:r>
          </a:p>
        </p:txBody>
      </p:sp>
      <p:grpSp>
        <p:nvGrpSpPr>
          <p:cNvPr id="2" name="Group 4"/>
          <p:cNvGrpSpPr>
            <a:grpSpLocks/>
          </p:cNvGrpSpPr>
          <p:nvPr/>
        </p:nvGrpSpPr>
        <p:grpSpPr bwMode="auto">
          <a:xfrm>
            <a:off x="0" y="2743200"/>
            <a:ext cx="3714750" cy="2949575"/>
            <a:chOff x="128" y="829"/>
            <a:chExt cx="4138" cy="2963"/>
          </a:xfrm>
        </p:grpSpPr>
        <p:sp>
          <p:nvSpPr>
            <p:cNvPr id="25608" name="Oval 5"/>
            <p:cNvSpPr>
              <a:spLocks noChangeArrowheads="1"/>
            </p:cNvSpPr>
            <p:nvPr/>
          </p:nvSpPr>
          <p:spPr bwMode="auto">
            <a:xfrm>
              <a:off x="1512" y="1248"/>
              <a:ext cx="108" cy="96"/>
            </a:xfrm>
            <a:prstGeom prst="ellipse">
              <a:avLst/>
            </a:prstGeom>
            <a:solidFill>
              <a:schemeClr val="accent2"/>
            </a:solidFill>
            <a:ln w="38100">
              <a:solidFill>
                <a:schemeClr val="tx1"/>
              </a:solidFill>
              <a:round/>
              <a:headEnd/>
              <a:tailEnd/>
            </a:ln>
          </p:spPr>
          <p:txBody>
            <a:bodyPr wrap="none" anchor="ctr"/>
            <a:lstStyle/>
            <a:p>
              <a:endParaRPr lang="en-US"/>
            </a:p>
          </p:txBody>
        </p:sp>
        <p:sp>
          <p:nvSpPr>
            <p:cNvPr id="25609" name="Line 6"/>
            <p:cNvSpPr>
              <a:spLocks noChangeShapeType="1"/>
            </p:cNvSpPr>
            <p:nvPr/>
          </p:nvSpPr>
          <p:spPr bwMode="auto">
            <a:xfrm>
              <a:off x="810" y="1008"/>
              <a:ext cx="0" cy="2784"/>
            </a:xfrm>
            <a:prstGeom prst="line">
              <a:avLst/>
            </a:prstGeom>
            <a:noFill/>
            <a:ln w="38100">
              <a:solidFill>
                <a:schemeClr val="tx1"/>
              </a:solidFill>
              <a:round/>
              <a:headEnd type="triangle" w="med" len="med"/>
              <a:tailEnd/>
            </a:ln>
          </p:spPr>
          <p:txBody>
            <a:bodyPr wrap="none" anchor="ctr"/>
            <a:lstStyle/>
            <a:p>
              <a:endParaRPr lang="en-US"/>
            </a:p>
          </p:txBody>
        </p:sp>
        <p:sp>
          <p:nvSpPr>
            <p:cNvPr id="25610" name="Line 7"/>
            <p:cNvSpPr>
              <a:spLocks noChangeShapeType="1"/>
            </p:cNvSpPr>
            <p:nvPr/>
          </p:nvSpPr>
          <p:spPr bwMode="auto">
            <a:xfrm>
              <a:off x="810" y="3792"/>
              <a:ext cx="3456" cy="0"/>
            </a:xfrm>
            <a:prstGeom prst="line">
              <a:avLst/>
            </a:prstGeom>
            <a:noFill/>
            <a:ln w="38100">
              <a:solidFill>
                <a:schemeClr val="tx1"/>
              </a:solidFill>
              <a:round/>
              <a:headEnd/>
              <a:tailEnd type="triangle" w="med" len="med"/>
            </a:ln>
          </p:spPr>
          <p:txBody>
            <a:bodyPr wrap="none" anchor="ctr"/>
            <a:lstStyle/>
            <a:p>
              <a:endParaRPr lang="en-US"/>
            </a:p>
          </p:txBody>
        </p:sp>
        <p:sp>
          <p:nvSpPr>
            <p:cNvPr id="25611" name="Oval 8"/>
            <p:cNvSpPr>
              <a:spLocks noChangeArrowheads="1"/>
            </p:cNvSpPr>
            <p:nvPr/>
          </p:nvSpPr>
          <p:spPr bwMode="auto">
            <a:xfrm>
              <a:off x="2908" y="2264"/>
              <a:ext cx="108" cy="96"/>
            </a:xfrm>
            <a:prstGeom prst="ellipse">
              <a:avLst/>
            </a:prstGeom>
            <a:solidFill>
              <a:schemeClr val="hlink"/>
            </a:solidFill>
            <a:ln w="38100">
              <a:solidFill>
                <a:schemeClr val="tx1"/>
              </a:solidFill>
              <a:round/>
              <a:headEnd/>
              <a:tailEnd/>
            </a:ln>
          </p:spPr>
          <p:txBody>
            <a:bodyPr wrap="none" anchor="ctr"/>
            <a:lstStyle/>
            <a:p>
              <a:endParaRPr lang="en-US"/>
            </a:p>
          </p:txBody>
        </p:sp>
        <p:sp>
          <p:nvSpPr>
            <p:cNvPr id="25612" name="Line 9"/>
            <p:cNvSpPr>
              <a:spLocks noChangeShapeType="1"/>
            </p:cNvSpPr>
            <p:nvPr/>
          </p:nvSpPr>
          <p:spPr bwMode="auto">
            <a:xfrm flipV="1">
              <a:off x="810" y="2352"/>
              <a:ext cx="2106" cy="1440"/>
            </a:xfrm>
            <a:prstGeom prst="line">
              <a:avLst/>
            </a:prstGeom>
            <a:noFill/>
            <a:ln w="38100">
              <a:solidFill>
                <a:schemeClr val="tx1"/>
              </a:solidFill>
              <a:round/>
              <a:headEnd/>
              <a:tailEnd type="triangle" w="med" len="med"/>
            </a:ln>
          </p:spPr>
          <p:txBody>
            <a:bodyPr wrap="none" anchor="ctr"/>
            <a:lstStyle/>
            <a:p>
              <a:endParaRPr lang="en-US"/>
            </a:p>
          </p:txBody>
        </p:sp>
        <p:sp>
          <p:nvSpPr>
            <p:cNvPr id="25613" name="Line 10"/>
            <p:cNvSpPr>
              <a:spLocks noChangeShapeType="1"/>
            </p:cNvSpPr>
            <p:nvPr/>
          </p:nvSpPr>
          <p:spPr bwMode="auto">
            <a:xfrm rot="19268048" flipV="1">
              <a:off x="128" y="1832"/>
              <a:ext cx="2106" cy="1440"/>
            </a:xfrm>
            <a:prstGeom prst="line">
              <a:avLst/>
            </a:prstGeom>
            <a:noFill/>
            <a:ln w="38100">
              <a:solidFill>
                <a:schemeClr val="tx1"/>
              </a:solidFill>
              <a:round/>
              <a:headEnd/>
              <a:tailEnd type="triangle" w="med" len="med"/>
            </a:ln>
          </p:spPr>
          <p:txBody>
            <a:bodyPr wrap="none" anchor="ctr"/>
            <a:lstStyle/>
            <a:p>
              <a:endParaRPr lang="en-US"/>
            </a:p>
          </p:txBody>
        </p:sp>
        <p:sp>
          <p:nvSpPr>
            <p:cNvPr id="25614" name="Text Box 11"/>
            <p:cNvSpPr txBox="1">
              <a:spLocks noChangeArrowheads="1"/>
            </p:cNvSpPr>
            <p:nvPr/>
          </p:nvSpPr>
          <p:spPr bwMode="auto">
            <a:xfrm>
              <a:off x="903" y="2853"/>
              <a:ext cx="497" cy="827"/>
            </a:xfrm>
            <a:prstGeom prst="rect">
              <a:avLst/>
            </a:prstGeom>
            <a:noFill/>
            <a:ln w="38100">
              <a:noFill/>
              <a:miter lim="800000"/>
              <a:headEnd/>
              <a:tailEnd/>
            </a:ln>
          </p:spPr>
          <p:txBody>
            <a:bodyPr wrap="none" anchor="ctr">
              <a:spAutoFit/>
            </a:bodyPr>
            <a:lstStyle/>
            <a:p>
              <a:pPr algn="ctr"/>
              <a:r>
                <a:rPr lang="en-US" sz="4800" dirty="0">
                  <a:sym typeface="Symbol" pitchFamily="18" charset="2"/>
                </a:rPr>
                <a:t></a:t>
              </a:r>
              <a:endParaRPr lang="en-US" sz="4800" dirty="0"/>
            </a:p>
          </p:txBody>
        </p:sp>
        <p:sp>
          <p:nvSpPr>
            <p:cNvPr id="25615" name="Text Box 12"/>
            <p:cNvSpPr txBox="1">
              <a:spLocks noChangeArrowheads="1"/>
            </p:cNvSpPr>
            <p:nvPr/>
          </p:nvSpPr>
          <p:spPr bwMode="auto">
            <a:xfrm>
              <a:off x="2915" y="1741"/>
              <a:ext cx="1274" cy="705"/>
            </a:xfrm>
            <a:prstGeom prst="rect">
              <a:avLst/>
            </a:prstGeom>
            <a:noFill/>
            <a:ln w="38100">
              <a:noFill/>
              <a:miter lim="800000"/>
              <a:headEnd/>
              <a:tailEnd/>
            </a:ln>
          </p:spPr>
          <p:txBody>
            <a:bodyPr wrap="none" anchor="ctr">
              <a:spAutoFit/>
            </a:bodyPr>
            <a:lstStyle/>
            <a:p>
              <a:r>
                <a:rPr lang="en-US" sz="4000"/>
                <a:t>(x, y)</a:t>
              </a:r>
            </a:p>
          </p:txBody>
        </p:sp>
        <p:sp>
          <p:nvSpPr>
            <p:cNvPr id="25616" name="Text Box 13"/>
            <p:cNvSpPr txBox="1">
              <a:spLocks noChangeArrowheads="1"/>
            </p:cNvSpPr>
            <p:nvPr/>
          </p:nvSpPr>
          <p:spPr bwMode="auto">
            <a:xfrm>
              <a:off x="1656" y="829"/>
              <a:ext cx="1610" cy="705"/>
            </a:xfrm>
            <a:prstGeom prst="rect">
              <a:avLst/>
            </a:prstGeom>
            <a:noFill/>
            <a:ln w="38100">
              <a:noFill/>
              <a:miter lim="800000"/>
              <a:headEnd/>
              <a:tailEnd/>
            </a:ln>
          </p:spPr>
          <p:txBody>
            <a:bodyPr wrap="none" anchor="ctr">
              <a:spAutoFit/>
            </a:bodyPr>
            <a:lstStyle/>
            <a:p>
              <a:r>
                <a:rPr lang="en-US" sz="4000"/>
                <a:t>(x’, y’)</a:t>
              </a:r>
            </a:p>
          </p:txBody>
        </p:sp>
      </p:grpSp>
      <p:sp>
        <p:nvSpPr>
          <p:cNvPr id="25605" name="Rectangle 14"/>
          <p:cNvSpPr>
            <a:spLocks noChangeArrowheads="1"/>
          </p:cNvSpPr>
          <p:nvPr/>
        </p:nvSpPr>
        <p:spPr bwMode="auto">
          <a:xfrm>
            <a:off x="1117600" y="5029200"/>
            <a:ext cx="604838" cy="641350"/>
          </a:xfrm>
          <a:prstGeom prst="rect">
            <a:avLst/>
          </a:prstGeom>
          <a:noFill/>
          <a:ln w="12700" algn="ctr">
            <a:noFill/>
            <a:miter lim="800000"/>
            <a:headEnd/>
            <a:tailEnd/>
          </a:ln>
        </p:spPr>
        <p:txBody>
          <a:bodyPr>
            <a:spAutoFit/>
          </a:bodyPr>
          <a:lstStyle/>
          <a:p>
            <a:pPr algn="ctr"/>
            <a:r>
              <a:rPr lang="en-US" sz="3600">
                <a:latin typeface="Symbol" pitchFamily="18" charset="2"/>
                <a:sym typeface="Symbol" pitchFamily="18" charset="2"/>
              </a:rPr>
              <a:t>f</a:t>
            </a:r>
          </a:p>
        </p:txBody>
      </p:sp>
      <p:sp>
        <p:nvSpPr>
          <p:cNvPr id="15" name="TextBox 14"/>
          <p:cNvSpPr txBox="1"/>
          <p:nvPr/>
        </p:nvSpPr>
        <p:spPr>
          <a:xfrm>
            <a:off x="-1" y="6609979"/>
            <a:ext cx="3090741" cy="246221"/>
          </a:xfrm>
          <a:prstGeom prst="rect">
            <a:avLst/>
          </a:prstGeom>
          <a:noFill/>
        </p:spPr>
        <p:txBody>
          <a:bodyPr wrap="square" rtlCol="0">
            <a:spAutoFit/>
          </a:bodyPr>
          <a:lstStyle/>
          <a:p>
            <a:r>
              <a:rPr lang="en-US" sz="1000" dirty="0">
                <a:solidFill>
                  <a:srgbClr val="000000"/>
                </a:solidFill>
              </a:rPr>
              <a:t>Derek </a:t>
            </a:r>
            <a:r>
              <a:rPr lang="en-US" sz="1000" dirty="0" err="1">
                <a:solidFill>
                  <a:srgbClr val="000000"/>
                </a:solidFill>
              </a:rPr>
              <a:t>Hoiem</a:t>
            </a:r>
            <a:endParaRPr lang="en-US" sz="1000" dirty="0">
              <a:solidFill>
                <a:srgbClr val="000000"/>
              </a:solidFill>
            </a:endParaRPr>
          </a:p>
        </p:txBody>
      </p:sp>
      <p:sp>
        <p:nvSpPr>
          <p:cNvPr id="3" name="Title 2"/>
          <p:cNvSpPr>
            <a:spLocks noGrp="1"/>
          </p:cNvSpPr>
          <p:nvPr>
            <p:ph type="title"/>
          </p:nvPr>
        </p:nvSpPr>
        <p:spPr/>
        <p:txBody>
          <a:bodyPr/>
          <a:lstStyle/>
          <a:p>
            <a:r>
              <a:rPr lang="en-US" dirty="0"/>
              <a:t>More on how to write 2-D rotation</a:t>
            </a:r>
          </a:p>
        </p:txBody>
      </p:sp>
    </p:spTree>
    <p:extLst>
      <p:ext uri="{BB962C8B-B14F-4D97-AF65-F5344CB8AC3E}">
        <p14:creationId xmlns:p14="http://schemas.microsoft.com/office/powerpoint/2010/main" val="494465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9" name="Text Box 4"/>
          <p:cNvSpPr txBox="1">
            <a:spLocks noChangeArrowheads="1"/>
          </p:cNvSpPr>
          <p:nvPr/>
        </p:nvSpPr>
        <p:spPr bwMode="auto">
          <a:xfrm>
            <a:off x="838200" y="1384300"/>
            <a:ext cx="3489325" cy="51911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800">
                <a:solidFill>
                  <a:srgbClr val="000000"/>
                </a:solidFill>
              </a:rPr>
              <a:t>2D Mirror about Y axis?</a:t>
            </a:r>
          </a:p>
        </p:txBody>
      </p:sp>
      <p:graphicFrame>
        <p:nvGraphicFramePr>
          <p:cNvPr id="5122" name="Object 2"/>
          <p:cNvGraphicFramePr>
            <a:graphicFrameLocks noChangeAspect="1"/>
          </p:cNvGraphicFramePr>
          <p:nvPr/>
        </p:nvGraphicFramePr>
        <p:xfrm>
          <a:off x="1219200" y="2035175"/>
          <a:ext cx="1009650" cy="782638"/>
        </p:xfrm>
        <a:graphic>
          <a:graphicData uri="http://schemas.openxmlformats.org/presentationml/2006/ole">
            <mc:AlternateContent xmlns:mc="http://schemas.openxmlformats.org/markup-compatibility/2006">
              <mc:Choice xmlns:v="urn:schemas-microsoft-com:vml" Requires="v">
                <p:oleObj spid="_x0000_s21841" name="Equation" r:id="rId4" imgW="457002" imgH="355446" progId="Equation.3">
                  <p:embed/>
                </p:oleObj>
              </mc:Choice>
              <mc:Fallback>
                <p:oleObj name="Equation" r:id="rId4" imgW="457002" imgH="355446" progId="Equation.3">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035175"/>
                        <a:ext cx="1009650" cy="782638"/>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18" name="Object 3"/>
          <p:cNvGraphicFramePr>
            <a:graphicFrameLocks noChangeAspect="1"/>
          </p:cNvGraphicFramePr>
          <p:nvPr/>
        </p:nvGraphicFramePr>
        <p:xfrm>
          <a:off x="4572000" y="1903413"/>
          <a:ext cx="2971800" cy="968375"/>
        </p:xfrm>
        <a:graphic>
          <a:graphicData uri="http://schemas.openxmlformats.org/presentationml/2006/ole">
            <mc:AlternateContent xmlns:mc="http://schemas.openxmlformats.org/markup-compatibility/2006">
              <mc:Choice xmlns:v="urn:schemas-microsoft-com:vml" Requires="v">
                <p:oleObj spid="_x0000_s21842" name="Equation" r:id="rId6" imgW="1168400" imgH="381000" progId="Equation.3">
                  <p:embed/>
                </p:oleObj>
              </mc:Choice>
              <mc:Fallback>
                <p:oleObj name="Equation" r:id="rId6" imgW="1168400" imgH="381000" progId="Equation.3">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903413"/>
                        <a:ext cx="2971800" cy="968375"/>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5130" name="Text Box 7"/>
          <p:cNvSpPr txBox="1">
            <a:spLocks noChangeArrowheads="1"/>
          </p:cNvSpPr>
          <p:nvPr/>
        </p:nvSpPr>
        <p:spPr bwMode="auto">
          <a:xfrm>
            <a:off x="838200" y="3289300"/>
            <a:ext cx="3105150" cy="51911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800">
                <a:solidFill>
                  <a:srgbClr val="000000"/>
                </a:solidFill>
              </a:rPr>
              <a:t>2D Mirror over (0,0)?</a:t>
            </a:r>
          </a:p>
        </p:txBody>
      </p:sp>
      <p:graphicFrame>
        <p:nvGraphicFramePr>
          <p:cNvPr id="5124" name="Object 4"/>
          <p:cNvGraphicFramePr>
            <a:graphicFrameLocks noChangeAspect="1"/>
          </p:cNvGraphicFramePr>
          <p:nvPr/>
        </p:nvGraphicFramePr>
        <p:xfrm>
          <a:off x="1295400" y="4016375"/>
          <a:ext cx="1036638" cy="782638"/>
        </p:xfrm>
        <a:graphic>
          <a:graphicData uri="http://schemas.openxmlformats.org/presentationml/2006/ole">
            <mc:AlternateContent xmlns:mc="http://schemas.openxmlformats.org/markup-compatibility/2006">
              <mc:Choice xmlns:v="urn:schemas-microsoft-com:vml" Requires="v">
                <p:oleObj spid="_x0000_s21843" name="Equation" r:id="rId8" imgW="469696" imgH="355446" progId="Equation.3">
                  <p:embed/>
                </p:oleObj>
              </mc:Choice>
              <mc:Fallback>
                <p:oleObj name="Equation" r:id="rId8" imgW="469696" imgH="355446" progId="Equation.3">
                  <p:embed/>
                  <p:pic>
                    <p:nvPicPr>
                      <p:cNvPr id="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4016375"/>
                        <a:ext cx="1036638" cy="782638"/>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21" name="Object 5"/>
          <p:cNvGraphicFramePr>
            <a:graphicFrameLocks noChangeAspect="1"/>
          </p:cNvGraphicFramePr>
          <p:nvPr/>
        </p:nvGraphicFramePr>
        <p:xfrm>
          <a:off x="4575175" y="3906838"/>
          <a:ext cx="3197225" cy="968375"/>
        </p:xfrm>
        <a:graphic>
          <a:graphicData uri="http://schemas.openxmlformats.org/presentationml/2006/ole">
            <mc:AlternateContent xmlns:mc="http://schemas.openxmlformats.org/markup-compatibility/2006">
              <mc:Choice xmlns:v="urn:schemas-microsoft-com:vml" Requires="v">
                <p:oleObj spid="_x0000_s21844" name="Equation" r:id="rId10" imgW="1257300" imgH="381000" progId="Equation.3">
                  <p:embed/>
                </p:oleObj>
              </mc:Choice>
              <mc:Fallback>
                <p:oleObj name="Equation" r:id="rId10" imgW="1257300" imgH="381000" progId="Equation.3">
                  <p:embed/>
                  <p:pic>
                    <p:nvPicPr>
                      <p:cNvPr id="0"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5175" y="3906838"/>
                        <a:ext cx="3197225" cy="968375"/>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5131" name="Text Box 4"/>
          <p:cNvSpPr txBox="1">
            <a:spLocks noChangeArrowheads="1"/>
          </p:cNvSpPr>
          <p:nvPr/>
        </p:nvSpPr>
        <p:spPr bwMode="auto">
          <a:xfrm>
            <a:off x="890588" y="5108575"/>
            <a:ext cx="2400300" cy="51911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800">
                <a:solidFill>
                  <a:srgbClr val="000000"/>
                </a:solidFill>
              </a:rPr>
              <a:t>2D Translation?</a:t>
            </a:r>
          </a:p>
        </p:txBody>
      </p:sp>
      <p:graphicFrame>
        <p:nvGraphicFramePr>
          <p:cNvPr id="5126" name="Object 2"/>
          <p:cNvGraphicFramePr>
            <a:graphicFrameLocks noChangeAspect="1"/>
          </p:cNvGraphicFramePr>
          <p:nvPr/>
        </p:nvGraphicFramePr>
        <p:xfrm>
          <a:off x="1427163" y="5648325"/>
          <a:ext cx="1425575" cy="1006475"/>
        </p:xfrm>
        <a:graphic>
          <a:graphicData uri="http://schemas.openxmlformats.org/presentationml/2006/ole">
            <mc:AlternateContent xmlns:mc="http://schemas.openxmlformats.org/markup-compatibility/2006">
              <mc:Choice xmlns:v="urn:schemas-microsoft-com:vml" Requires="v">
                <p:oleObj spid="_x0000_s21845" name="Equation" r:id="rId12" imgW="647700" imgH="457200" progId="Equation.3">
                  <p:embed/>
                </p:oleObj>
              </mc:Choice>
              <mc:Fallback>
                <p:oleObj name="Equation" r:id="rId12" imgW="647700" imgH="457200" progId="Equation.3">
                  <p:embed/>
                  <p:pic>
                    <p:nvPicPr>
                      <p:cNvPr id="0"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27163" y="5648325"/>
                        <a:ext cx="1425575" cy="1006475"/>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24" name="Text Box 7"/>
          <p:cNvSpPr txBox="1">
            <a:spLocks noChangeArrowheads="1"/>
          </p:cNvSpPr>
          <p:nvPr/>
        </p:nvSpPr>
        <p:spPr bwMode="auto">
          <a:xfrm>
            <a:off x="4735513" y="5856288"/>
            <a:ext cx="1774845" cy="46166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b="1" dirty="0" smtClean="0">
                <a:solidFill>
                  <a:srgbClr val="000000"/>
                </a:solidFill>
              </a:rPr>
              <a:t>CAN’T DO!</a:t>
            </a:r>
            <a:endParaRPr lang="en-US" sz="2400" b="1" dirty="0">
              <a:solidFill>
                <a:srgbClr val="000000"/>
              </a:solidFill>
            </a:endParaRPr>
          </a:p>
        </p:txBody>
      </p:sp>
      <p:sp>
        <p:nvSpPr>
          <p:cNvPr id="13" name="TextBox 12"/>
          <p:cNvSpPr txBox="1"/>
          <p:nvPr/>
        </p:nvSpPr>
        <p:spPr>
          <a:xfrm>
            <a:off x="-1" y="6609979"/>
            <a:ext cx="3090741" cy="246221"/>
          </a:xfrm>
          <a:prstGeom prst="rect">
            <a:avLst/>
          </a:prstGeom>
          <a:noFill/>
        </p:spPr>
        <p:txBody>
          <a:bodyPr wrap="square" rtlCol="0">
            <a:spAutoFit/>
          </a:bodyPr>
          <a:lstStyle/>
          <a:p>
            <a:r>
              <a:rPr lang="en-US" sz="1000" dirty="0" err="1">
                <a:solidFill>
                  <a:srgbClr val="000000"/>
                </a:solidFill>
              </a:rPr>
              <a:t>Alyosha</a:t>
            </a:r>
            <a:r>
              <a:rPr lang="en-US" sz="1000" dirty="0">
                <a:solidFill>
                  <a:srgbClr val="000000"/>
                </a:solidFill>
              </a:rPr>
              <a:t> </a:t>
            </a:r>
            <a:r>
              <a:rPr lang="en-US" sz="1000" dirty="0" err="1">
                <a:solidFill>
                  <a:srgbClr val="000000"/>
                </a:solidFill>
              </a:rPr>
              <a:t>Efros</a:t>
            </a:r>
            <a:endParaRPr lang="en-US" sz="1000" dirty="0">
              <a:solidFill>
                <a:srgbClr val="000000"/>
              </a:solidFill>
            </a:endParaRPr>
          </a:p>
        </p:txBody>
      </p:sp>
      <p:sp>
        <p:nvSpPr>
          <p:cNvPr id="14" name="Title 2"/>
          <p:cNvSpPr>
            <a:spLocks noGrp="1"/>
          </p:cNvSpPr>
          <p:nvPr>
            <p:ph type="title"/>
          </p:nvPr>
        </p:nvSpPr>
        <p:spPr>
          <a:xfrm>
            <a:off x="685800" y="76200"/>
            <a:ext cx="8121316" cy="838200"/>
          </a:xfrm>
        </p:spPr>
        <p:txBody>
          <a:bodyPr/>
          <a:lstStyle/>
          <a:p>
            <a:r>
              <a:rPr lang="en-US" sz="2800" dirty="0"/>
              <a:t>What transforms can we write with </a:t>
            </a:r>
            <a:r>
              <a:rPr lang="en-US" sz="2800" dirty="0" smtClean="0"/>
              <a:t>a 2x2 </a:t>
            </a:r>
            <a:r>
              <a:rPr lang="en-US" sz="2800" dirty="0"/>
              <a:t>matrix?</a:t>
            </a:r>
          </a:p>
        </p:txBody>
      </p:sp>
    </p:spTree>
    <p:extLst>
      <p:ext uri="{BB962C8B-B14F-4D97-AF65-F5344CB8AC3E}">
        <p14:creationId xmlns:p14="http://schemas.microsoft.com/office/powerpoint/2010/main" val="14948556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 Box 5"/>
          <p:cNvSpPr txBox="1">
            <a:spLocks noChangeArrowheads="1"/>
          </p:cNvSpPr>
          <p:nvPr/>
        </p:nvSpPr>
        <p:spPr bwMode="auto">
          <a:xfrm>
            <a:off x="3325926" y="3184525"/>
            <a:ext cx="2625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sz="2000">
                <a:solidFill>
                  <a:srgbClr val="000000"/>
                </a:solidFill>
              </a:rPr>
              <a:t>homogeneous image </a:t>
            </a:r>
          </a:p>
          <a:p>
            <a:pPr algn="ctr" fontAlgn="base">
              <a:spcBef>
                <a:spcPct val="0"/>
              </a:spcBef>
              <a:spcAft>
                <a:spcPct val="0"/>
              </a:spcAft>
            </a:pPr>
            <a:r>
              <a:rPr lang="en-US" sz="2000">
                <a:solidFill>
                  <a:srgbClr val="000000"/>
                </a:solidFill>
              </a:rPr>
              <a:t>coordinates</a:t>
            </a:r>
          </a:p>
        </p:txBody>
      </p:sp>
      <p:sp>
        <p:nvSpPr>
          <p:cNvPr id="19" name="Rectangle 7"/>
          <p:cNvSpPr>
            <a:spLocks noChangeArrowheads="1"/>
          </p:cNvSpPr>
          <p:nvPr/>
        </p:nvSpPr>
        <p:spPr bwMode="auto">
          <a:xfrm>
            <a:off x="752588" y="41910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pPr>
            <a:r>
              <a:rPr lang="en-US" sz="2800" dirty="0">
                <a:solidFill>
                  <a:srgbClr val="000000"/>
                </a:solidFill>
              </a:rPr>
              <a:t>Converting </a:t>
            </a:r>
            <a:r>
              <a:rPr lang="en-US" sz="2800" i="1" dirty="0">
                <a:solidFill>
                  <a:srgbClr val="000000"/>
                </a:solidFill>
              </a:rPr>
              <a:t>from</a:t>
            </a:r>
            <a:r>
              <a:rPr lang="en-US" sz="2800" dirty="0">
                <a:solidFill>
                  <a:srgbClr val="000000"/>
                </a:solidFill>
              </a:rPr>
              <a:t> homogeneous coordinates</a:t>
            </a:r>
          </a:p>
        </p:txBody>
      </p:sp>
      <p:pic>
        <p:nvPicPr>
          <p:cNvPr id="20" name="Picture 8" descr="Edittex"/>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3121139" y="2033588"/>
            <a:ext cx="1843087"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descr="Edittex"/>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3121139" y="4800600"/>
            <a:ext cx="26225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7"/>
          <p:cNvSpPr>
            <a:spLocks noChangeArrowheads="1"/>
          </p:cNvSpPr>
          <p:nvPr/>
        </p:nvSpPr>
        <p:spPr bwMode="auto">
          <a:xfrm>
            <a:off x="904988" y="1295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pPr>
            <a:r>
              <a:rPr lang="en-US" sz="2800" dirty="0">
                <a:solidFill>
                  <a:srgbClr val="000000"/>
                </a:solidFill>
              </a:rPr>
              <a:t>To convert to homogeneous coordinates:</a:t>
            </a:r>
          </a:p>
        </p:txBody>
      </p:sp>
      <p:sp>
        <p:nvSpPr>
          <p:cNvPr id="8" name="TextBox 7"/>
          <p:cNvSpPr txBox="1"/>
          <p:nvPr/>
        </p:nvSpPr>
        <p:spPr>
          <a:xfrm>
            <a:off x="-1" y="6609979"/>
            <a:ext cx="3090741" cy="246221"/>
          </a:xfrm>
          <a:prstGeom prst="rect">
            <a:avLst/>
          </a:prstGeom>
          <a:noFill/>
        </p:spPr>
        <p:txBody>
          <a:bodyPr wrap="square" rtlCol="0">
            <a:spAutoFit/>
          </a:bodyPr>
          <a:lstStyle/>
          <a:p>
            <a:r>
              <a:rPr lang="en-US" sz="1000" dirty="0">
                <a:solidFill>
                  <a:srgbClr val="000000"/>
                </a:solidFill>
              </a:rPr>
              <a:t>Kristen </a:t>
            </a:r>
            <a:r>
              <a:rPr lang="en-US" sz="1000" dirty="0" err="1">
                <a:solidFill>
                  <a:srgbClr val="000000"/>
                </a:solidFill>
              </a:rPr>
              <a:t>Grauman</a:t>
            </a:r>
            <a:endParaRPr lang="en-US" sz="1000" dirty="0">
              <a:solidFill>
                <a:srgbClr val="000000"/>
              </a:solidFill>
            </a:endParaRPr>
          </a:p>
        </p:txBody>
      </p:sp>
      <p:sp>
        <p:nvSpPr>
          <p:cNvPr id="2" name="Title 1"/>
          <p:cNvSpPr>
            <a:spLocks noGrp="1"/>
          </p:cNvSpPr>
          <p:nvPr>
            <p:ph type="title"/>
          </p:nvPr>
        </p:nvSpPr>
        <p:spPr/>
        <p:txBody>
          <a:bodyPr/>
          <a:lstStyle/>
          <a:p>
            <a:r>
              <a:rPr lang="en-US" sz="3200" dirty="0"/>
              <a:t>Homogeneous coordinates</a:t>
            </a:r>
            <a:endParaRPr lang="en-US" dirty="0"/>
          </a:p>
        </p:txBody>
      </p:sp>
    </p:spTree>
    <p:extLst>
      <p:ext uri="{BB962C8B-B14F-4D97-AF65-F5344CB8AC3E}">
        <p14:creationId xmlns:p14="http://schemas.microsoft.com/office/powerpoint/2010/main" val="20901891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ct 2"/>
          <p:cNvGraphicFramePr>
            <a:graphicFrameLocks noChangeAspect="1"/>
          </p:cNvGraphicFramePr>
          <p:nvPr>
            <p:extLst>
              <p:ext uri="{D42A27DB-BD31-4B8C-83A1-F6EECF244321}">
                <p14:modId xmlns:p14="http://schemas.microsoft.com/office/powerpoint/2010/main" val="3253434633"/>
              </p:ext>
            </p:extLst>
          </p:nvPr>
        </p:nvGraphicFramePr>
        <p:xfrm>
          <a:off x="2792290" y="1977904"/>
          <a:ext cx="3649663" cy="1411287"/>
        </p:xfrm>
        <a:graphic>
          <a:graphicData uri="http://schemas.openxmlformats.org/presentationml/2006/ole">
            <mc:AlternateContent xmlns:mc="http://schemas.openxmlformats.org/markup-compatibility/2006">
              <mc:Choice xmlns:v="urn:schemas-microsoft-com:vml" Requires="v">
                <p:oleObj spid="_x0000_s24704" name="Equation" r:id="rId3" imgW="1904760" imgH="736560" progId="Equation.3">
                  <p:embed/>
                </p:oleObj>
              </mc:Choice>
              <mc:Fallback>
                <p:oleObj name="Equation" r:id="rId3" imgW="1904760" imgH="736560" progId="Equation.3">
                  <p:embed/>
                  <p:pic>
                    <p:nvPicPr>
                      <p:cNvPr id="0" name=""/>
                      <p:cNvPicPr>
                        <a:picLocks noGrp="1" noChangeAspect="1" noChangeArrowheads="1"/>
                      </p:cNvPicPr>
                      <p:nvPr/>
                    </p:nvPicPr>
                    <p:blipFill>
                      <a:blip r:embed="rId4"/>
                      <a:srcRect/>
                      <a:stretch>
                        <a:fillRect/>
                      </a:stretch>
                    </p:blipFill>
                    <p:spPr bwMode="auto">
                      <a:xfrm>
                        <a:off x="2792290" y="1977904"/>
                        <a:ext cx="3649663" cy="1411287"/>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9219" name="Rectangle 2"/>
          <p:cNvSpPr>
            <a:spLocks noGrp="1" noChangeArrowheads="1"/>
          </p:cNvSpPr>
          <p:nvPr>
            <p:ph type="title"/>
          </p:nvPr>
        </p:nvSpPr>
        <p:spPr/>
        <p:txBody>
          <a:bodyPr/>
          <a:lstStyle/>
          <a:p>
            <a:r>
              <a:rPr lang="en-US"/>
              <a:t>Translation</a:t>
            </a:r>
          </a:p>
        </p:txBody>
      </p:sp>
      <p:graphicFrame>
        <p:nvGraphicFramePr>
          <p:cNvPr id="9218" name="Object 2"/>
          <p:cNvGraphicFramePr>
            <a:graphicFrameLocks noGrp="1" noChangeAspect="1"/>
          </p:cNvGraphicFramePr>
          <p:nvPr>
            <p:ph sz="half" idx="2"/>
          </p:nvPr>
        </p:nvGraphicFramePr>
        <p:xfrm>
          <a:off x="2747963" y="1981200"/>
          <a:ext cx="3722687" cy="1411288"/>
        </p:xfrm>
        <a:graphic>
          <a:graphicData uri="http://schemas.openxmlformats.org/presentationml/2006/ole">
            <mc:AlternateContent xmlns:mc="http://schemas.openxmlformats.org/markup-compatibility/2006">
              <mc:Choice xmlns:v="urn:schemas-microsoft-com:vml" Requires="v">
                <p:oleObj spid="_x0000_s24705" name="Equation" r:id="rId5" imgW="1943100" imgH="736600" progId="Equation.3">
                  <p:embed/>
                </p:oleObj>
              </mc:Choice>
              <mc:Fallback>
                <p:oleObj name="Equation" r:id="rId5" imgW="1943100" imgH="736600" progId="Equation.3">
                  <p:embed/>
                  <p:pic>
                    <p:nvPicPr>
                      <p:cNvPr id="0" name="Picture 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7963" y="1981200"/>
                        <a:ext cx="3722687" cy="1411288"/>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pSp>
        <p:nvGrpSpPr>
          <p:cNvPr id="2" name="Group 5"/>
          <p:cNvGrpSpPr>
            <a:grpSpLocks/>
          </p:cNvGrpSpPr>
          <p:nvPr/>
        </p:nvGrpSpPr>
        <p:grpSpPr bwMode="auto">
          <a:xfrm>
            <a:off x="1503363" y="3830638"/>
            <a:ext cx="2541587" cy="2287587"/>
            <a:chOff x="816" y="2208"/>
            <a:chExt cx="1920" cy="1728"/>
          </a:xfrm>
        </p:grpSpPr>
        <p:sp>
          <p:nvSpPr>
            <p:cNvPr id="9255" name="Line 6"/>
            <p:cNvSpPr>
              <a:spLocks noChangeShapeType="1"/>
            </p:cNvSpPr>
            <p:nvPr/>
          </p:nvSpPr>
          <p:spPr bwMode="auto">
            <a:xfrm>
              <a:off x="1056" y="2208"/>
              <a:ext cx="0" cy="1728"/>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56" name="Line 7"/>
            <p:cNvSpPr>
              <a:spLocks noChangeShapeType="1"/>
            </p:cNvSpPr>
            <p:nvPr/>
          </p:nvSpPr>
          <p:spPr bwMode="auto">
            <a:xfrm>
              <a:off x="816" y="3744"/>
              <a:ext cx="1920"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57" name="Line 8"/>
            <p:cNvSpPr>
              <a:spLocks noChangeShapeType="1"/>
            </p:cNvSpPr>
            <p:nvPr/>
          </p:nvSpPr>
          <p:spPr bwMode="auto">
            <a:xfrm>
              <a:off x="1248"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58" name="Line 9"/>
            <p:cNvSpPr>
              <a:spLocks noChangeShapeType="1"/>
            </p:cNvSpPr>
            <p:nvPr/>
          </p:nvSpPr>
          <p:spPr bwMode="auto">
            <a:xfrm>
              <a:off x="1440"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59" name="Line 10"/>
            <p:cNvSpPr>
              <a:spLocks noChangeShapeType="1"/>
            </p:cNvSpPr>
            <p:nvPr/>
          </p:nvSpPr>
          <p:spPr bwMode="auto">
            <a:xfrm>
              <a:off x="1632"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60" name="Line 11"/>
            <p:cNvSpPr>
              <a:spLocks noChangeShapeType="1"/>
            </p:cNvSpPr>
            <p:nvPr/>
          </p:nvSpPr>
          <p:spPr bwMode="auto">
            <a:xfrm>
              <a:off x="1824"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61" name="Line 12"/>
            <p:cNvSpPr>
              <a:spLocks noChangeShapeType="1"/>
            </p:cNvSpPr>
            <p:nvPr/>
          </p:nvSpPr>
          <p:spPr bwMode="auto">
            <a:xfrm>
              <a:off x="2016"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62" name="Line 13"/>
            <p:cNvSpPr>
              <a:spLocks noChangeShapeType="1"/>
            </p:cNvSpPr>
            <p:nvPr/>
          </p:nvSpPr>
          <p:spPr bwMode="auto">
            <a:xfrm>
              <a:off x="2208"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63" name="Line 14"/>
            <p:cNvSpPr>
              <a:spLocks noChangeShapeType="1"/>
            </p:cNvSpPr>
            <p:nvPr/>
          </p:nvSpPr>
          <p:spPr bwMode="auto">
            <a:xfrm>
              <a:off x="2400"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64" name="Line 15"/>
            <p:cNvSpPr>
              <a:spLocks noChangeShapeType="1"/>
            </p:cNvSpPr>
            <p:nvPr/>
          </p:nvSpPr>
          <p:spPr bwMode="auto">
            <a:xfrm>
              <a:off x="2592"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65" name="Line 16"/>
            <p:cNvSpPr>
              <a:spLocks noChangeShapeType="1"/>
            </p:cNvSpPr>
            <p:nvPr/>
          </p:nvSpPr>
          <p:spPr bwMode="auto">
            <a:xfrm>
              <a:off x="1008" y="3552"/>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66" name="Line 17"/>
            <p:cNvSpPr>
              <a:spLocks noChangeShapeType="1"/>
            </p:cNvSpPr>
            <p:nvPr/>
          </p:nvSpPr>
          <p:spPr bwMode="auto">
            <a:xfrm>
              <a:off x="1008" y="3360"/>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67" name="Line 18"/>
            <p:cNvSpPr>
              <a:spLocks noChangeShapeType="1"/>
            </p:cNvSpPr>
            <p:nvPr/>
          </p:nvSpPr>
          <p:spPr bwMode="auto">
            <a:xfrm>
              <a:off x="1008" y="3168"/>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68" name="Line 19"/>
            <p:cNvSpPr>
              <a:spLocks noChangeShapeType="1"/>
            </p:cNvSpPr>
            <p:nvPr/>
          </p:nvSpPr>
          <p:spPr bwMode="auto">
            <a:xfrm>
              <a:off x="1008" y="2976"/>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69" name="Line 20"/>
            <p:cNvSpPr>
              <a:spLocks noChangeShapeType="1"/>
            </p:cNvSpPr>
            <p:nvPr/>
          </p:nvSpPr>
          <p:spPr bwMode="auto">
            <a:xfrm>
              <a:off x="1008" y="2784"/>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70" name="Line 21"/>
            <p:cNvSpPr>
              <a:spLocks noChangeShapeType="1"/>
            </p:cNvSpPr>
            <p:nvPr/>
          </p:nvSpPr>
          <p:spPr bwMode="auto">
            <a:xfrm>
              <a:off x="1008" y="2592"/>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71" name="Line 22"/>
            <p:cNvSpPr>
              <a:spLocks noChangeShapeType="1"/>
            </p:cNvSpPr>
            <p:nvPr/>
          </p:nvSpPr>
          <p:spPr bwMode="auto">
            <a:xfrm>
              <a:off x="1008" y="2400"/>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72" name="Line 23"/>
            <p:cNvSpPr>
              <a:spLocks noChangeShapeType="1"/>
            </p:cNvSpPr>
            <p:nvPr/>
          </p:nvSpPr>
          <p:spPr bwMode="auto">
            <a:xfrm>
              <a:off x="1008" y="2208"/>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grpSp>
      <p:grpSp>
        <p:nvGrpSpPr>
          <p:cNvPr id="3" name="Group 24"/>
          <p:cNvGrpSpPr>
            <a:grpSpLocks/>
          </p:cNvGrpSpPr>
          <p:nvPr/>
        </p:nvGrpSpPr>
        <p:grpSpPr bwMode="auto">
          <a:xfrm>
            <a:off x="2328863" y="4719638"/>
            <a:ext cx="763587" cy="890587"/>
            <a:chOff x="1440" y="2928"/>
            <a:chExt cx="576" cy="672"/>
          </a:xfrm>
        </p:grpSpPr>
        <p:sp>
          <p:nvSpPr>
            <p:cNvPr id="9252" name="Freeform 25" descr="Horizontal brick"/>
            <p:cNvSpPr>
              <a:spLocks/>
            </p:cNvSpPr>
            <p:nvPr/>
          </p:nvSpPr>
          <p:spPr bwMode="auto">
            <a:xfrm>
              <a:off x="1536" y="2928"/>
              <a:ext cx="96" cy="144"/>
            </a:xfrm>
            <a:custGeom>
              <a:avLst/>
              <a:gdLst>
                <a:gd name="T0" fmla="*/ 0 w 96"/>
                <a:gd name="T1" fmla="*/ 144 h 144"/>
                <a:gd name="T2" fmla="*/ 0 w 96"/>
                <a:gd name="T3" fmla="*/ 0 h 144"/>
                <a:gd name="T4" fmla="*/ 96 w 96"/>
                <a:gd name="T5" fmla="*/ 0 h 144"/>
                <a:gd name="T6" fmla="*/ 96 w 96"/>
                <a:gd name="T7" fmla="*/ 96 h 144"/>
                <a:gd name="T8" fmla="*/ 0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0" y="0"/>
                  </a:lnTo>
                  <a:lnTo>
                    <a:pt x="96" y="0"/>
                  </a:lnTo>
                  <a:lnTo>
                    <a:pt x="96" y="96"/>
                  </a:lnTo>
                  <a:lnTo>
                    <a:pt x="0" y="144"/>
                  </a:lnTo>
                  <a:close/>
                </a:path>
              </a:pathLst>
            </a:custGeom>
            <a:pattFill prst="horzBrick">
              <a:fgClr>
                <a:srgbClr val="032389"/>
              </a:fgClr>
              <a:bgClr>
                <a:srgbClr val="FFFFFF"/>
              </a:bgClr>
            </a:pattFill>
            <a:ln w="38100">
              <a:solidFill>
                <a:schemeClr val="tx2"/>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253" name="Rectangle 26"/>
            <p:cNvSpPr>
              <a:spLocks noChangeArrowheads="1"/>
            </p:cNvSpPr>
            <p:nvPr/>
          </p:nvSpPr>
          <p:spPr bwMode="auto">
            <a:xfrm>
              <a:off x="1440" y="3168"/>
              <a:ext cx="576" cy="432"/>
            </a:xfrm>
            <a:prstGeom prst="rect">
              <a:avLst/>
            </a:prstGeom>
            <a:solidFill>
              <a:srgbClr val="FFFFFF"/>
            </a:solidFill>
            <a:ln w="38100">
              <a:solidFill>
                <a:schemeClr val="hlink"/>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254" name="Freeform 27"/>
            <p:cNvSpPr>
              <a:spLocks/>
            </p:cNvSpPr>
            <p:nvPr/>
          </p:nvSpPr>
          <p:spPr bwMode="auto">
            <a:xfrm>
              <a:off x="1440" y="2976"/>
              <a:ext cx="576" cy="192"/>
            </a:xfrm>
            <a:custGeom>
              <a:avLst/>
              <a:gdLst>
                <a:gd name="T0" fmla="*/ 0 w 576"/>
                <a:gd name="T1" fmla="*/ 192 h 192"/>
                <a:gd name="T2" fmla="*/ 240 w 576"/>
                <a:gd name="T3" fmla="*/ 0 h 192"/>
                <a:gd name="T4" fmla="*/ 336 w 576"/>
                <a:gd name="T5" fmla="*/ 0 h 192"/>
                <a:gd name="T6" fmla="*/ 576 w 576"/>
                <a:gd name="T7" fmla="*/ 192 h 192"/>
                <a:gd name="T8" fmla="*/ 0 w 576"/>
                <a:gd name="T9" fmla="*/ 192 h 192"/>
                <a:gd name="T10" fmla="*/ 0 60000 65536"/>
                <a:gd name="T11" fmla="*/ 0 60000 65536"/>
                <a:gd name="T12" fmla="*/ 0 60000 65536"/>
                <a:gd name="T13" fmla="*/ 0 60000 65536"/>
                <a:gd name="T14" fmla="*/ 0 60000 65536"/>
                <a:gd name="T15" fmla="*/ 0 w 576"/>
                <a:gd name="T16" fmla="*/ 0 h 192"/>
                <a:gd name="T17" fmla="*/ 576 w 576"/>
                <a:gd name="T18" fmla="*/ 192 h 192"/>
              </a:gdLst>
              <a:ahLst/>
              <a:cxnLst>
                <a:cxn ang="T10">
                  <a:pos x="T0" y="T1"/>
                </a:cxn>
                <a:cxn ang="T11">
                  <a:pos x="T2" y="T3"/>
                </a:cxn>
                <a:cxn ang="T12">
                  <a:pos x="T4" y="T5"/>
                </a:cxn>
                <a:cxn ang="T13">
                  <a:pos x="T6" y="T7"/>
                </a:cxn>
                <a:cxn ang="T14">
                  <a:pos x="T8" y="T9"/>
                </a:cxn>
              </a:cxnLst>
              <a:rect l="T15" t="T16" r="T17" b="T18"/>
              <a:pathLst>
                <a:path w="576" h="192">
                  <a:moveTo>
                    <a:pt x="0" y="192"/>
                  </a:moveTo>
                  <a:lnTo>
                    <a:pt x="240" y="0"/>
                  </a:lnTo>
                  <a:lnTo>
                    <a:pt x="336" y="0"/>
                  </a:lnTo>
                  <a:lnTo>
                    <a:pt x="576" y="192"/>
                  </a:lnTo>
                  <a:lnTo>
                    <a:pt x="0" y="192"/>
                  </a:lnTo>
                  <a:close/>
                </a:path>
              </a:pathLst>
            </a:custGeom>
            <a:solidFill>
              <a:srgbClr val="FFFFFF"/>
            </a:solidFill>
            <a:ln w="38100">
              <a:solidFill>
                <a:schemeClr val="hlink"/>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grpSp>
        <p:nvGrpSpPr>
          <p:cNvPr id="4" name="Group 28"/>
          <p:cNvGrpSpPr>
            <a:grpSpLocks/>
          </p:cNvGrpSpPr>
          <p:nvPr/>
        </p:nvGrpSpPr>
        <p:grpSpPr bwMode="auto">
          <a:xfrm>
            <a:off x="5316538" y="3830638"/>
            <a:ext cx="2541587" cy="2287587"/>
            <a:chOff x="816" y="2208"/>
            <a:chExt cx="1920" cy="1728"/>
          </a:xfrm>
        </p:grpSpPr>
        <p:sp>
          <p:nvSpPr>
            <p:cNvPr id="9234" name="Line 29"/>
            <p:cNvSpPr>
              <a:spLocks noChangeShapeType="1"/>
            </p:cNvSpPr>
            <p:nvPr/>
          </p:nvSpPr>
          <p:spPr bwMode="auto">
            <a:xfrm>
              <a:off x="1056" y="2208"/>
              <a:ext cx="0" cy="1728"/>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35" name="Line 30"/>
            <p:cNvSpPr>
              <a:spLocks noChangeShapeType="1"/>
            </p:cNvSpPr>
            <p:nvPr/>
          </p:nvSpPr>
          <p:spPr bwMode="auto">
            <a:xfrm>
              <a:off x="816" y="3744"/>
              <a:ext cx="1920"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36" name="Line 31"/>
            <p:cNvSpPr>
              <a:spLocks noChangeShapeType="1"/>
            </p:cNvSpPr>
            <p:nvPr/>
          </p:nvSpPr>
          <p:spPr bwMode="auto">
            <a:xfrm>
              <a:off x="1248"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37" name="Line 32"/>
            <p:cNvSpPr>
              <a:spLocks noChangeShapeType="1"/>
            </p:cNvSpPr>
            <p:nvPr/>
          </p:nvSpPr>
          <p:spPr bwMode="auto">
            <a:xfrm>
              <a:off x="1440"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38" name="Line 33"/>
            <p:cNvSpPr>
              <a:spLocks noChangeShapeType="1"/>
            </p:cNvSpPr>
            <p:nvPr/>
          </p:nvSpPr>
          <p:spPr bwMode="auto">
            <a:xfrm>
              <a:off x="1632"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39" name="Line 34"/>
            <p:cNvSpPr>
              <a:spLocks noChangeShapeType="1"/>
            </p:cNvSpPr>
            <p:nvPr/>
          </p:nvSpPr>
          <p:spPr bwMode="auto">
            <a:xfrm>
              <a:off x="1824"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40" name="Line 35"/>
            <p:cNvSpPr>
              <a:spLocks noChangeShapeType="1"/>
            </p:cNvSpPr>
            <p:nvPr/>
          </p:nvSpPr>
          <p:spPr bwMode="auto">
            <a:xfrm>
              <a:off x="2016"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41" name="Line 36"/>
            <p:cNvSpPr>
              <a:spLocks noChangeShapeType="1"/>
            </p:cNvSpPr>
            <p:nvPr/>
          </p:nvSpPr>
          <p:spPr bwMode="auto">
            <a:xfrm>
              <a:off x="2208"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42" name="Line 37"/>
            <p:cNvSpPr>
              <a:spLocks noChangeShapeType="1"/>
            </p:cNvSpPr>
            <p:nvPr/>
          </p:nvSpPr>
          <p:spPr bwMode="auto">
            <a:xfrm>
              <a:off x="2400"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43" name="Line 38"/>
            <p:cNvSpPr>
              <a:spLocks noChangeShapeType="1"/>
            </p:cNvSpPr>
            <p:nvPr/>
          </p:nvSpPr>
          <p:spPr bwMode="auto">
            <a:xfrm>
              <a:off x="2592"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44" name="Line 39"/>
            <p:cNvSpPr>
              <a:spLocks noChangeShapeType="1"/>
            </p:cNvSpPr>
            <p:nvPr/>
          </p:nvSpPr>
          <p:spPr bwMode="auto">
            <a:xfrm>
              <a:off x="1008" y="3552"/>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45" name="Line 40"/>
            <p:cNvSpPr>
              <a:spLocks noChangeShapeType="1"/>
            </p:cNvSpPr>
            <p:nvPr/>
          </p:nvSpPr>
          <p:spPr bwMode="auto">
            <a:xfrm>
              <a:off x="1008" y="3360"/>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46" name="Line 41"/>
            <p:cNvSpPr>
              <a:spLocks noChangeShapeType="1"/>
            </p:cNvSpPr>
            <p:nvPr/>
          </p:nvSpPr>
          <p:spPr bwMode="auto">
            <a:xfrm>
              <a:off x="1008" y="3168"/>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47" name="Line 42"/>
            <p:cNvSpPr>
              <a:spLocks noChangeShapeType="1"/>
            </p:cNvSpPr>
            <p:nvPr/>
          </p:nvSpPr>
          <p:spPr bwMode="auto">
            <a:xfrm>
              <a:off x="1008" y="2976"/>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48" name="Line 43"/>
            <p:cNvSpPr>
              <a:spLocks noChangeShapeType="1"/>
            </p:cNvSpPr>
            <p:nvPr/>
          </p:nvSpPr>
          <p:spPr bwMode="auto">
            <a:xfrm>
              <a:off x="1008" y="2784"/>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49" name="Line 44"/>
            <p:cNvSpPr>
              <a:spLocks noChangeShapeType="1"/>
            </p:cNvSpPr>
            <p:nvPr/>
          </p:nvSpPr>
          <p:spPr bwMode="auto">
            <a:xfrm>
              <a:off x="1008" y="2592"/>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50" name="Line 45"/>
            <p:cNvSpPr>
              <a:spLocks noChangeShapeType="1"/>
            </p:cNvSpPr>
            <p:nvPr/>
          </p:nvSpPr>
          <p:spPr bwMode="auto">
            <a:xfrm>
              <a:off x="1008" y="2400"/>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9251" name="Line 46"/>
            <p:cNvSpPr>
              <a:spLocks noChangeShapeType="1"/>
            </p:cNvSpPr>
            <p:nvPr/>
          </p:nvSpPr>
          <p:spPr bwMode="auto">
            <a:xfrm>
              <a:off x="1008" y="2208"/>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grpSp>
      <p:sp>
        <p:nvSpPr>
          <p:cNvPr id="9223" name="AutoShape 47"/>
          <p:cNvSpPr>
            <a:spLocks noChangeArrowheads="1"/>
          </p:cNvSpPr>
          <p:nvPr/>
        </p:nvSpPr>
        <p:spPr bwMode="auto">
          <a:xfrm>
            <a:off x="4298950" y="4846638"/>
            <a:ext cx="636588" cy="319087"/>
          </a:xfrm>
          <a:prstGeom prst="rightArrow">
            <a:avLst>
              <a:gd name="adj1" fmla="val 50000"/>
              <a:gd name="adj2" fmla="val 49876"/>
            </a:avLst>
          </a:prstGeom>
          <a:solidFill>
            <a:srgbClr val="FFFF00"/>
          </a:solidFill>
          <a:ln w="28575">
            <a:solidFill>
              <a:schemeClr val="accent1"/>
            </a:solidFill>
            <a:miter lim="800000"/>
            <a:headEnd/>
            <a:tailEnd type="none" w="sm" len="sm"/>
          </a:ln>
        </p:spPr>
        <p:txBody>
          <a:bodyPr wrap="none" anchor="ctr"/>
          <a:lstStyle/>
          <a:p>
            <a:pPr algn="ctr" eaLnBrk="0" fontAlgn="base" hangingPunct="0">
              <a:spcBef>
                <a:spcPct val="0"/>
              </a:spcBef>
              <a:spcAft>
                <a:spcPct val="0"/>
              </a:spcAft>
            </a:pPr>
            <a:endParaRPr lang="ru-RU" sz="2400" i="1">
              <a:solidFill>
                <a:srgbClr val="FFFF00"/>
              </a:solidFill>
            </a:endParaRPr>
          </a:p>
        </p:txBody>
      </p:sp>
      <p:sp>
        <p:nvSpPr>
          <p:cNvPr id="9224" name="Text Box 48"/>
          <p:cNvSpPr txBox="1">
            <a:spLocks noChangeArrowheads="1"/>
          </p:cNvSpPr>
          <p:nvPr/>
        </p:nvSpPr>
        <p:spPr bwMode="auto">
          <a:xfrm>
            <a:off x="4252913" y="5097463"/>
            <a:ext cx="750887" cy="822325"/>
          </a:xfrm>
          <a:prstGeom prst="rect">
            <a:avLst/>
          </a:prstGeom>
          <a:noFill/>
          <a:ln w="38100">
            <a:noFill/>
            <a:miter lim="800000"/>
            <a:headEnd/>
            <a:tailEnd/>
          </a:ln>
        </p:spPr>
        <p:txBody>
          <a:bodyPr wrap="none" anchor="ctr">
            <a:spAutoFit/>
          </a:bodyPr>
          <a:lstStyle/>
          <a:p>
            <a:pPr algn="ctr" eaLnBrk="0" fontAlgn="base" hangingPunct="0">
              <a:spcBef>
                <a:spcPct val="0"/>
              </a:spcBef>
              <a:spcAft>
                <a:spcPct val="0"/>
              </a:spcAft>
            </a:pPr>
            <a:r>
              <a:rPr lang="en-US" sz="2400">
                <a:solidFill>
                  <a:srgbClr val="000000"/>
                </a:solidFill>
                <a:latin typeface="Times New Roman" pitchFamily="18" charset="0"/>
                <a:sym typeface="Symbol" pitchFamily="18" charset="2"/>
              </a:rPr>
              <a:t>t</a:t>
            </a:r>
            <a:r>
              <a:rPr lang="en-US" sz="2400" baseline="-25000">
                <a:solidFill>
                  <a:srgbClr val="000000"/>
                </a:solidFill>
                <a:latin typeface="Times New Roman" pitchFamily="18" charset="0"/>
                <a:sym typeface="Symbol" pitchFamily="18" charset="2"/>
              </a:rPr>
              <a:t>x</a:t>
            </a:r>
            <a:r>
              <a:rPr lang="en-US" sz="2400">
                <a:solidFill>
                  <a:srgbClr val="000000"/>
                </a:solidFill>
                <a:latin typeface="Times New Roman" pitchFamily="18" charset="0"/>
                <a:sym typeface="Symbol" pitchFamily="18" charset="2"/>
              </a:rPr>
              <a:t> = 2</a:t>
            </a:r>
            <a:r>
              <a:rPr lang="en-US" sz="2400">
                <a:solidFill>
                  <a:srgbClr val="000000"/>
                </a:solidFill>
                <a:latin typeface="Times New Roman" pitchFamily="18" charset="0"/>
              </a:rPr>
              <a:t/>
            </a:r>
            <a:br>
              <a:rPr lang="en-US" sz="2400">
                <a:solidFill>
                  <a:srgbClr val="000000"/>
                </a:solidFill>
                <a:latin typeface="Times New Roman" pitchFamily="18" charset="0"/>
              </a:rPr>
            </a:br>
            <a:r>
              <a:rPr lang="en-US" sz="2400">
                <a:solidFill>
                  <a:srgbClr val="000000"/>
                </a:solidFill>
                <a:latin typeface="Times New Roman" pitchFamily="18" charset="0"/>
              </a:rPr>
              <a:t>t</a:t>
            </a:r>
            <a:r>
              <a:rPr lang="en-US" sz="2400" baseline="-25000">
                <a:solidFill>
                  <a:srgbClr val="000000"/>
                </a:solidFill>
                <a:latin typeface="Times New Roman" pitchFamily="18" charset="0"/>
              </a:rPr>
              <a:t>y</a:t>
            </a:r>
            <a:r>
              <a:rPr lang="en-US" sz="2400">
                <a:solidFill>
                  <a:srgbClr val="000000"/>
                </a:solidFill>
                <a:latin typeface="Times New Roman" pitchFamily="18" charset="0"/>
              </a:rPr>
              <a:t> </a:t>
            </a:r>
            <a:r>
              <a:rPr lang="en-US" sz="2400">
                <a:solidFill>
                  <a:srgbClr val="000000"/>
                </a:solidFill>
                <a:latin typeface="Times New Roman" pitchFamily="18" charset="0"/>
                <a:sym typeface="Symbol" pitchFamily="18" charset="2"/>
              </a:rPr>
              <a:t>= 1</a:t>
            </a:r>
            <a:endParaRPr lang="en-US" sz="2400">
              <a:solidFill>
                <a:srgbClr val="000000"/>
              </a:solidFill>
              <a:latin typeface="Times New Roman" pitchFamily="18" charset="0"/>
            </a:endParaRPr>
          </a:p>
        </p:txBody>
      </p:sp>
      <p:grpSp>
        <p:nvGrpSpPr>
          <p:cNvPr id="5" name="Group 49"/>
          <p:cNvGrpSpPr>
            <a:grpSpLocks/>
          </p:cNvGrpSpPr>
          <p:nvPr/>
        </p:nvGrpSpPr>
        <p:grpSpPr bwMode="auto">
          <a:xfrm>
            <a:off x="6651625" y="4516438"/>
            <a:ext cx="763588" cy="890587"/>
            <a:chOff x="1440" y="2928"/>
            <a:chExt cx="576" cy="672"/>
          </a:xfrm>
        </p:grpSpPr>
        <p:sp>
          <p:nvSpPr>
            <p:cNvPr id="9231" name="Freeform 50" descr="Horizontal brick"/>
            <p:cNvSpPr>
              <a:spLocks/>
            </p:cNvSpPr>
            <p:nvPr/>
          </p:nvSpPr>
          <p:spPr bwMode="auto">
            <a:xfrm>
              <a:off x="1536" y="2928"/>
              <a:ext cx="96" cy="144"/>
            </a:xfrm>
            <a:custGeom>
              <a:avLst/>
              <a:gdLst>
                <a:gd name="T0" fmla="*/ 0 w 96"/>
                <a:gd name="T1" fmla="*/ 144 h 144"/>
                <a:gd name="T2" fmla="*/ 0 w 96"/>
                <a:gd name="T3" fmla="*/ 0 h 144"/>
                <a:gd name="T4" fmla="*/ 96 w 96"/>
                <a:gd name="T5" fmla="*/ 0 h 144"/>
                <a:gd name="T6" fmla="*/ 96 w 96"/>
                <a:gd name="T7" fmla="*/ 96 h 144"/>
                <a:gd name="T8" fmla="*/ 0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0" y="0"/>
                  </a:lnTo>
                  <a:lnTo>
                    <a:pt x="96" y="0"/>
                  </a:lnTo>
                  <a:lnTo>
                    <a:pt x="96" y="96"/>
                  </a:lnTo>
                  <a:lnTo>
                    <a:pt x="0" y="144"/>
                  </a:lnTo>
                  <a:close/>
                </a:path>
              </a:pathLst>
            </a:custGeom>
            <a:pattFill prst="horzBrick">
              <a:fgClr>
                <a:srgbClr val="032389"/>
              </a:fgClr>
              <a:bgClr>
                <a:srgbClr val="FFFFFF"/>
              </a:bgClr>
            </a:pattFill>
            <a:ln w="38100">
              <a:solidFill>
                <a:schemeClr val="tx2"/>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232" name="Rectangle 51"/>
            <p:cNvSpPr>
              <a:spLocks noChangeArrowheads="1"/>
            </p:cNvSpPr>
            <p:nvPr/>
          </p:nvSpPr>
          <p:spPr bwMode="auto">
            <a:xfrm>
              <a:off x="1440" y="3168"/>
              <a:ext cx="576" cy="432"/>
            </a:xfrm>
            <a:prstGeom prst="rect">
              <a:avLst/>
            </a:prstGeom>
            <a:solidFill>
              <a:srgbClr val="FFFFFF"/>
            </a:solidFill>
            <a:ln w="38100">
              <a:solidFill>
                <a:schemeClr val="hlink"/>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233" name="Freeform 52"/>
            <p:cNvSpPr>
              <a:spLocks/>
            </p:cNvSpPr>
            <p:nvPr/>
          </p:nvSpPr>
          <p:spPr bwMode="auto">
            <a:xfrm>
              <a:off x="1440" y="2976"/>
              <a:ext cx="576" cy="192"/>
            </a:xfrm>
            <a:custGeom>
              <a:avLst/>
              <a:gdLst>
                <a:gd name="T0" fmla="*/ 0 w 576"/>
                <a:gd name="T1" fmla="*/ 192 h 192"/>
                <a:gd name="T2" fmla="*/ 240 w 576"/>
                <a:gd name="T3" fmla="*/ 0 h 192"/>
                <a:gd name="T4" fmla="*/ 336 w 576"/>
                <a:gd name="T5" fmla="*/ 0 h 192"/>
                <a:gd name="T6" fmla="*/ 576 w 576"/>
                <a:gd name="T7" fmla="*/ 192 h 192"/>
                <a:gd name="T8" fmla="*/ 0 w 576"/>
                <a:gd name="T9" fmla="*/ 192 h 192"/>
                <a:gd name="T10" fmla="*/ 0 60000 65536"/>
                <a:gd name="T11" fmla="*/ 0 60000 65536"/>
                <a:gd name="T12" fmla="*/ 0 60000 65536"/>
                <a:gd name="T13" fmla="*/ 0 60000 65536"/>
                <a:gd name="T14" fmla="*/ 0 60000 65536"/>
                <a:gd name="T15" fmla="*/ 0 w 576"/>
                <a:gd name="T16" fmla="*/ 0 h 192"/>
                <a:gd name="T17" fmla="*/ 576 w 576"/>
                <a:gd name="T18" fmla="*/ 192 h 192"/>
              </a:gdLst>
              <a:ahLst/>
              <a:cxnLst>
                <a:cxn ang="T10">
                  <a:pos x="T0" y="T1"/>
                </a:cxn>
                <a:cxn ang="T11">
                  <a:pos x="T2" y="T3"/>
                </a:cxn>
                <a:cxn ang="T12">
                  <a:pos x="T4" y="T5"/>
                </a:cxn>
                <a:cxn ang="T13">
                  <a:pos x="T6" y="T7"/>
                </a:cxn>
                <a:cxn ang="T14">
                  <a:pos x="T8" y="T9"/>
                </a:cxn>
              </a:cxnLst>
              <a:rect l="T15" t="T16" r="T17" b="T18"/>
              <a:pathLst>
                <a:path w="576" h="192">
                  <a:moveTo>
                    <a:pt x="0" y="192"/>
                  </a:moveTo>
                  <a:lnTo>
                    <a:pt x="240" y="0"/>
                  </a:lnTo>
                  <a:lnTo>
                    <a:pt x="336" y="0"/>
                  </a:lnTo>
                  <a:lnTo>
                    <a:pt x="576" y="192"/>
                  </a:lnTo>
                  <a:lnTo>
                    <a:pt x="0" y="192"/>
                  </a:lnTo>
                  <a:close/>
                </a:path>
              </a:pathLst>
            </a:custGeom>
            <a:solidFill>
              <a:srgbClr val="FFFFFF"/>
            </a:solidFill>
            <a:ln w="38100">
              <a:solidFill>
                <a:schemeClr val="hlink"/>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sp>
        <p:nvSpPr>
          <p:cNvPr id="9226" name="AutoShape 53"/>
          <p:cNvSpPr>
            <a:spLocks noChangeArrowheads="1"/>
          </p:cNvSpPr>
          <p:nvPr/>
        </p:nvSpPr>
        <p:spPr bwMode="auto">
          <a:xfrm>
            <a:off x="5776913" y="1603375"/>
            <a:ext cx="381000" cy="333375"/>
          </a:xfrm>
          <a:prstGeom prst="downArrow">
            <a:avLst>
              <a:gd name="adj1" fmla="val 46870"/>
              <a:gd name="adj2" fmla="val 47023"/>
            </a:avLst>
          </a:prstGeom>
          <a:solidFill>
            <a:schemeClr val="tx2"/>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ru-RU" sz="2400">
              <a:solidFill>
                <a:srgbClr val="000000"/>
              </a:solidFill>
            </a:endParaRPr>
          </a:p>
        </p:txBody>
      </p:sp>
      <p:sp>
        <p:nvSpPr>
          <p:cNvPr id="9227" name="AutoShape 54"/>
          <p:cNvSpPr>
            <a:spLocks noChangeArrowheads="1"/>
          </p:cNvSpPr>
          <p:nvPr/>
        </p:nvSpPr>
        <p:spPr bwMode="auto">
          <a:xfrm>
            <a:off x="4791075" y="1566863"/>
            <a:ext cx="381000" cy="333375"/>
          </a:xfrm>
          <a:prstGeom prst="downArrow">
            <a:avLst>
              <a:gd name="adj1" fmla="val 46870"/>
              <a:gd name="adj2" fmla="val 47023"/>
            </a:avLst>
          </a:prstGeom>
          <a:solidFill>
            <a:schemeClr val="tx2"/>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ru-RU" sz="2400">
              <a:solidFill>
                <a:srgbClr val="000000"/>
              </a:solidFill>
            </a:endParaRPr>
          </a:p>
        </p:txBody>
      </p:sp>
      <p:sp>
        <p:nvSpPr>
          <p:cNvPr id="9228" name="AutoShape 55"/>
          <p:cNvSpPr>
            <a:spLocks noChangeArrowheads="1"/>
          </p:cNvSpPr>
          <p:nvPr/>
        </p:nvSpPr>
        <p:spPr bwMode="auto">
          <a:xfrm>
            <a:off x="2855913" y="1566863"/>
            <a:ext cx="381000" cy="333375"/>
          </a:xfrm>
          <a:prstGeom prst="downArrow">
            <a:avLst>
              <a:gd name="adj1" fmla="val 46870"/>
              <a:gd name="adj2" fmla="val 47023"/>
            </a:avLst>
          </a:prstGeom>
          <a:solidFill>
            <a:schemeClr val="tx2"/>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ru-RU" sz="2400">
              <a:solidFill>
                <a:srgbClr val="000000"/>
              </a:solidFill>
            </a:endParaRPr>
          </a:p>
        </p:txBody>
      </p:sp>
      <p:sp>
        <p:nvSpPr>
          <p:cNvPr id="9229" name="Rectangle 57"/>
          <p:cNvSpPr>
            <a:spLocks noChangeArrowheads="1"/>
          </p:cNvSpPr>
          <p:nvPr/>
        </p:nvSpPr>
        <p:spPr bwMode="auto">
          <a:xfrm>
            <a:off x="2381250" y="982663"/>
            <a:ext cx="3900488" cy="457200"/>
          </a:xfrm>
          <a:prstGeom prst="rect">
            <a:avLst/>
          </a:prstGeom>
          <a:noFill/>
          <a:ln w="9525">
            <a:noFill/>
            <a:miter lim="800000"/>
            <a:headEnd/>
            <a:tailEnd/>
          </a:ln>
        </p:spPr>
        <p:txBody>
          <a:bodyPr wrap="none">
            <a:spAutoFit/>
          </a:bodyPr>
          <a:lstStyle/>
          <a:p>
            <a:pPr eaLnBrk="0" fontAlgn="base" hangingPunct="0">
              <a:spcBef>
                <a:spcPct val="20000"/>
              </a:spcBef>
              <a:spcAft>
                <a:spcPct val="0"/>
              </a:spcAft>
            </a:pPr>
            <a:r>
              <a:rPr lang="en-US" sz="2400">
                <a:solidFill>
                  <a:srgbClr val="000000"/>
                </a:solidFill>
              </a:rPr>
              <a:t>Homogeneous Coordinates</a:t>
            </a:r>
          </a:p>
        </p:txBody>
      </p:sp>
      <p:sp>
        <p:nvSpPr>
          <p:cNvPr id="57" name="TextBox 56"/>
          <p:cNvSpPr txBox="1"/>
          <p:nvPr/>
        </p:nvSpPr>
        <p:spPr>
          <a:xfrm>
            <a:off x="-1" y="6609979"/>
            <a:ext cx="3090741" cy="246221"/>
          </a:xfrm>
          <a:prstGeom prst="rect">
            <a:avLst/>
          </a:prstGeom>
          <a:noFill/>
        </p:spPr>
        <p:txBody>
          <a:bodyPr wrap="square" rtlCol="0">
            <a:spAutoFit/>
          </a:bodyPr>
          <a:lstStyle/>
          <a:p>
            <a:r>
              <a:rPr lang="en-US" sz="1000" dirty="0" err="1">
                <a:solidFill>
                  <a:srgbClr val="000000"/>
                </a:solidFill>
              </a:rPr>
              <a:t>Alyosha</a:t>
            </a:r>
            <a:r>
              <a:rPr lang="en-US" sz="1000" dirty="0">
                <a:solidFill>
                  <a:srgbClr val="000000"/>
                </a:solidFill>
              </a:rPr>
              <a:t> </a:t>
            </a:r>
            <a:r>
              <a:rPr lang="en-US" sz="1000" dirty="0" err="1">
                <a:solidFill>
                  <a:srgbClr val="000000"/>
                </a:solidFill>
              </a:rPr>
              <a:t>Efros</a:t>
            </a:r>
            <a:endParaRPr lang="en-US" sz="1000" dirty="0">
              <a:solidFill>
                <a:srgbClr val="000000"/>
              </a:solidFill>
            </a:endParaRPr>
          </a:p>
        </p:txBody>
      </p:sp>
    </p:spTree>
    <p:extLst>
      <p:ext uri="{BB962C8B-B14F-4D97-AF65-F5344CB8AC3E}">
        <p14:creationId xmlns:p14="http://schemas.microsoft.com/office/powerpoint/2010/main" val="41116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687388" y="76200"/>
            <a:ext cx="7770812" cy="838200"/>
          </a:xfrm>
        </p:spPr>
        <p:txBody>
          <a:bodyPr/>
          <a:lstStyle/>
          <a:p>
            <a:r>
              <a:rPr lang="en-US"/>
              <a:t>2D Affine Transformations</a:t>
            </a:r>
          </a:p>
        </p:txBody>
      </p:sp>
      <p:sp>
        <p:nvSpPr>
          <p:cNvPr id="11268" name="Rectangle 3"/>
          <p:cNvSpPr>
            <a:spLocks noGrp="1" noChangeArrowheads="1"/>
          </p:cNvSpPr>
          <p:nvPr>
            <p:ph type="body" idx="1"/>
          </p:nvPr>
        </p:nvSpPr>
        <p:spPr>
          <a:xfrm>
            <a:off x="460375" y="3173413"/>
            <a:ext cx="8566150" cy="4940300"/>
          </a:xfrm>
        </p:spPr>
        <p:txBody>
          <a:bodyPr/>
          <a:lstStyle/>
          <a:p>
            <a:r>
              <a:rPr lang="en-US" dirty="0"/>
              <a:t>Affine transformations are combinations of …</a:t>
            </a:r>
          </a:p>
          <a:p>
            <a:pPr lvl="1"/>
            <a:r>
              <a:rPr lang="en-US" sz="2400" dirty="0"/>
              <a:t>Linear transformations, and</a:t>
            </a:r>
          </a:p>
          <a:p>
            <a:pPr lvl="1"/>
            <a:r>
              <a:rPr lang="en-US" sz="2400" dirty="0"/>
              <a:t>Translations</a:t>
            </a:r>
          </a:p>
          <a:p>
            <a:endParaRPr lang="en-US" sz="1200" dirty="0"/>
          </a:p>
          <a:p>
            <a:r>
              <a:rPr lang="en-US" dirty="0" smtClean="0"/>
              <a:t>Maps lines to lines, parallel </a:t>
            </a:r>
            <a:r>
              <a:rPr lang="en-US" dirty="0"/>
              <a:t>lines remain parallel</a:t>
            </a:r>
          </a:p>
          <a:p>
            <a:pPr lvl="1"/>
            <a:endParaRPr lang="en-US" sz="1800" dirty="0"/>
          </a:p>
        </p:txBody>
      </p:sp>
      <p:graphicFrame>
        <p:nvGraphicFramePr>
          <p:cNvPr id="11266" name="Object 2"/>
          <p:cNvGraphicFramePr>
            <a:graphicFrameLocks noChangeAspect="1"/>
          </p:cNvGraphicFramePr>
          <p:nvPr/>
        </p:nvGraphicFramePr>
        <p:xfrm>
          <a:off x="2989263" y="1328738"/>
          <a:ext cx="2808287" cy="1441450"/>
        </p:xfrm>
        <a:graphic>
          <a:graphicData uri="http://schemas.openxmlformats.org/presentationml/2006/ole">
            <mc:AlternateContent xmlns:mc="http://schemas.openxmlformats.org/markup-compatibility/2006">
              <mc:Choice xmlns:v="urn:schemas-microsoft-com:vml" Requires="v">
                <p:oleObj spid="_x0000_s26693" name="Equation" r:id="rId4" imgW="1384300" imgH="711200" progId="Equation.3">
                  <p:embed/>
                </p:oleObj>
              </mc:Choice>
              <mc:Fallback>
                <p:oleObj name="Equation" r:id="rId4" imgW="1384300" imgH="7112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9263" y="1328738"/>
                        <a:ext cx="2808287" cy="1441450"/>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5" name="Rectangle 9"/>
          <p:cNvSpPr>
            <a:spLocks noChangeArrowheads="1"/>
          </p:cNvSpPr>
          <p:nvPr/>
        </p:nvSpPr>
        <p:spPr bwMode="auto">
          <a:xfrm>
            <a:off x="3299984" y="5607408"/>
            <a:ext cx="457200" cy="381000"/>
          </a:xfrm>
          <a:prstGeom prst="rect">
            <a:avLst/>
          </a:prstGeom>
          <a:solidFill>
            <a:srgbClr val="0033CC"/>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6" name="AutoShape 10"/>
          <p:cNvSpPr>
            <a:spLocks noChangeArrowheads="1"/>
          </p:cNvSpPr>
          <p:nvPr/>
        </p:nvSpPr>
        <p:spPr bwMode="auto">
          <a:xfrm rot="-1318191">
            <a:off x="4311222" y="5455008"/>
            <a:ext cx="1143000" cy="457200"/>
          </a:xfrm>
          <a:prstGeom prst="parallelogram">
            <a:avLst>
              <a:gd name="adj" fmla="val 62500"/>
            </a:avLst>
          </a:prstGeom>
          <a:solidFill>
            <a:srgbClr val="0033CC"/>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7" name="AutoShape 13"/>
          <p:cNvSpPr>
            <a:spLocks noChangeArrowheads="1"/>
          </p:cNvSpPr>
          <p:nvPr/>
        </p:nvSpPr>
        <p:spPr bwMode="auto">
          <a:xfrm>
            <a:off x="3909584" y="5683608"/>
            <a:ext cx="304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8" name="TextBox 7"/>
          <p:cNvSpPr txBox="1"/>
          <p:nvPr/>
        </p:nvSpPr>
        <p:spPr>
          <a:xfrm>
            <a:off x="-1" y="6609979"/>
            <a:ext cx="3090741" cy="246221"/>
          </a:xfrm>
          <a:prstGeom prst="rect">
            <a:avLst/>
          </a:prstGeom>
          <a:noFill/>
        </p:spPr>
        <p:txBody>
          <a:bodyPr wrap="square" rtlCol="0">
            <a:spAutoFit/>
          </a:bodyPr>
          <a:lstStyle/>
          <a:p>
            <a:r>
              <a:rPr lang="en-US" sz="1000" dirty="0" smtClean="0">
                <a:solidFill>
                  <a:srgbClr val="000000"/>
                </a:solidFill>
              </a:rPr>
              <a:t>Adapted from </a:t>
            </a:r>
            <a:r>
              <a:rPr lang="en-US" sz="1000" dirty="0" err="1" smtClean="0">
                <a:solidFill>
                  <a:srgbClr val="000000"/>
                </a:solidFill>
              </a:rPr>
              <a:t>Alyosha</a:t>
            </a:r>
            <a:r>
              <a:rPr lang="en-US" sz="1000" dirty="0" smtClean="0">
                <a:solidFill>
                  <a:srgbClr val="000000"/>
                </a:solidFill>
              </a:rPr>
              <a:t> </a:t>
            </a:r>
            <a:r>
              <a:rPr lang="en-US" sz="1000" dirty="0" err="1">
                <a:solidFill>
                  <a:srgbClr val="000000"/>
                </a:solidFill>
              </a:rPr>
              <a:t>Efros</a:t>
            </a:r>
            <a:endParaRPr lang="en-US" sz="1000" dirty="0">
              <a:solidFill>
                <a:srgbClr val="000000"/>
              </a:solidFill>
            </a:endParaRPr>
          </a:p>
        </p:txBody>
      </p:sp>
    </p:spTree>
    <p:extLst>
      <p:ext uri="{BB962C8B-B14F-4D97-AF65-F5344CB8AC3E}">
        <p14:creationId xmlns:p14="http://schemas.microsoft.com/office/powerpoint/2010/main" val="2714718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2"/>
          <p:cNvSpPr>
            <a:spLocks noGrp="1" noChangeArrowheads="1"/>
          </p:cNvSpPr>
          <p:nvPr>
            <p:ph type="title"/>
          </p:nvPr>
        </p:nvSpPr>
        <p:spPr/>
        <p:txBody>
          <a:bodyPr/>
          <a:lstStyle/>
          <a:p>
            <a:r>
              <a:rPr lang="en-US" dirty="0"/>
              <a:t>Fitting an affine transformation</a:t>
            </a:r>
          </a:p>
        </p:txBody>
      </p:sp>
      <p:sp>
        <p:nvSpPr>
          <p:cNvPr id="15367" name="Rectangle 3"/>
          <p:cNvSpPr>
            <a:spLocks noGrp="1" noChangeArrowheads="1"/>
          </p:cNvSpPr>
          <p:nvPr>
            <p:ph type="body" idx="1"/>
          </p:nvPr>
        </p:nvSpPr>
        <p:spPr/>
        <p:txBody>
          <a:bodyPr/>
          <a:lstStyle/>
          <a:p>
            <a:pPr>
              <a:buFontTx/>
              <a:buChar char="•"/>
            </a:pPr>
            <a:r>
              <a:rPr lang="en-US"/>
              <a:t>Assuming we know the correspondences, how do we get the transformation?</a:t>
            </a:r>
          </a:p>
        </p:txBody>
      </p:sp>
      <p:graphicFrame>
        <p:nvGraphicFramePr>
          <p:cNvPr id="15362" name="Object 2"/>
          <p:cNvGraphicFramePr>
            <a:graphicFrameLocks noGrp="1" noChangeAspect="1"/>
          </p:cNvGraphicFramePr>
          <p:nvPr>
            <p:ph sz="quarter" idx="4294967295"/>
          </p:nvPr>
        </p:nvGraphicFramePr>
        <p:xfrm>
          <a:off x="5638800" y="2209800"/>
          <a:ext cx="730250" cy="365125"/>
        </p:xfrm>
        <a:graphic>
          <a:graphicData uri="http://schemas.openxmlformats.org/presentationml/2006/ole">
            <mc:AlternateContent xmlns:mc="http://schemas.openxmlformats.org/markup-compatibility/2006">
              <mc:Choice xmlns:v="urn:schemas-microsoft-com:vml" Requires="v">
                <p:oleObj spid="_x0000_s532630" name="Equation" r:id="rId4" imgW="457200" imgH="228600" progId="Equation.3">
                  <p:embed/>
                </p:oleObj>
              </mc:Choice>
              <mc:Fallback>
                <p:oleObj name="Equation" r:id="rId4" imgW="4572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209800"/>
                        <a:ext cx="730250"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8" name="Line 17"/>
          <p:cNvSpPr>
            <a:spLocks noChangeShapeType="1"/>
          </p:cNvSpPr>
          <p:nvPr/>
        </p:nvSpPr>
        <p:spPr bwMode="auto">
          <a:xfrm flipV="1">
            <a:off x="4191000" y="3165475"/>
            <a:ext cx="914400" cy="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a:solidFill>
                <a:srgbClr val="000000"/>
              </a:solidFill>
            </a:endParaRPr>
          </a:p>
        </p:txBody>
      </p:sp>
      <p:grpSp>
        <p:nvGrpSpPr>
          <p:cNvPr id="2" name="Group 18"/>
          <p:cNvGrpSpPr>
            <a:grpSpLocks/>
          </p:cNvGrpSpPr>
          <p:nvPr/>
        </p:nvGrpSpPr>
        <p:grpSpPr bwMode="auto">
          <a:xfrm>
            <a:off x="1676400" y="1946275"/>
            <a:ext cx="2241550" cy="2320925"/>
            <a:chOff x="3052" y="698"/>
            <a:chExt cx="1412" cy="1462"/>
          </a:xfrm>
        </p:grpSpPr>
        <p:sp>
          <p:nvSpPr>
            <p:cNvPr id="15378" name="AutoShape 19">
              <a:hlinkClick r:id="" action="ppaction://hlinkshowjump?jump=firstslide" highlightClick="1"/>
            </p:cNvPr>
            <p:cNvSpPr>
              <a:spLocks noChangeArrowheads="1"/>
            </p:cNvSpPr>
            <p:nvPr/>
          </p:nvSpPr>
          <p:spPr bwMode="auto">
            <a:xfrm>
              <a:off x="3052" y="698"/>
              <a:ext cx="1412" cy="1462"/>
            </a:xfrm>
            <a:prstGeom prst="actionButtonHome">
              <a:avLst/>
            </a:prstGeom>
            <a:solidFill>
              <a:schemeClr val="bg2">
                <a:alpha val="25098"/>
              </a:schemeClr>
            </a:solidFill>
            <a:ln w="9525">
              <a:noFill/>
              <a:miter lim="800000"/>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15379" name="Oval 20"/>
            <p:cNvSpPr>
              <a:spLocks noChangeAspect="1" noChangeArrowheads="1"/>
            </p:cNvSpPr>
            <p:nvPr/>
          </p:nvSpPr>
          <p:spPr bwMode="auto">
            <a:xfrm>
              <a:off x="3717" y="863"/>
              <a:ext cx="75" cy="75"/>
            </a:xfrm>
            <a:prstGeom prst="ellipse">
              <a:avLst/>
            </a:prstGeom>
            <a:solidFill>
              <a:srgbClr val="FF0000"/>
            </a:solidFill>
            <a:ln w="9525">
              <a:solidFill>
                <a:schemeClr val="tx1"/>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15380" name="Oval 21"/>
            <p:cNvSpPr>
              <a:spLocks noChangeAspect="1" noChangeArrowheads="1"/>
            </p:cNvSpPr>
            <p:nvPr/>
          </p:nvSpPr>
          <p:spPr bwMode="auto">
            <a:xfrm>
              <a:off x="4101" y="1898"/>
              <a:ext cx="75" cy="75"/>
            </a:xfrm>
            <a:prstGeom prst="ellipse">
              <a:avLst/>
            </a:prstGeom>
            <a:solidFill>
              <a:schemeClr val="folHlink"/>
            </a:solidFill>
            <a:ln w="9525">
              <a:solidFill>
                <a:schemeClr val="tx1"/>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15381" name="Oval 22"/>
            <p:cNvSpPr>
              <a:spLocks noChangeAspect="1" noChangeArrowheads="1"/>
            </p:cNvSpPr>
            <p:nvPr/>
          </p:nvSpPr>
          <p:spPr bwMode="auto">
            <a:xfrm>
              <a:off x="3648" y="1653"/>
              <a:ext cx="75" cy="75"/>
            </a:xfrm>
            <a:prstGeom prst="ellipse">
              <a:avLst/>
            </a:prstGeom>
            <a:solidFill>
              <a:srgbClr val="00FF00"/>
            </a:solidFill>
            <a:ln w="9525">
              <a:solidFill>
                <a:schemeClr val="tx1"/>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15382" name="Oval 23"/>
            <p:cNvSpPr>
              <a:spLocks noChangeAspect="1" noChangeArrowheads="1"/>
            </p:cNvSpPr>
            <p:nvPr/>
          </p:nvSpPr>
          <p:spPr bwMode="auto">
            <a:xfrm>
              <a:off x="3189" y="1392"/>
              <a:ext cx="75" cy="75"/>
            </a:xfrm>
            <a:prstGeom prst="ellipse">
              <a:avLst/>
            </a:prstGeom>
            <a:solidFill>
              <a:srgbClr val="FF00FF"/>
            </a:solidFill>
            <a:ln w="9525">
              <a:solidFill>
                <a:schemeClr val="tx1"/>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15383" name="Oval 24"/>
            <p:cNvSpPr>
              <a:spLocks noChangeAspect="1" noChangeArrowheads="1"/>
            </p:cNvSpPr>
            <p:nvPr/>
          </p:nvSpPr>
          <p:spPr bwMode="auto">
            <a:xfrm>
              <a:off x="4032" y="1200"/>
              <a:ext cx="75" cy="75"/>
            </a:xfrm>
            <a:prstGeom prst="ellipse">
              <a:avLst/>
            </a:prstGeom>
            <a:solidFill>
              <a:srgbClr val="FFFF00"/>
            </a:solidFill>
            <a:ln w="9525">
              <a:solidFill>
                <a:schemeClr val="tx1"/>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grpSp>
      <p:sp>
        <p:nvSpPr>
          <p:cNvPr id="15370" name="AutoShape 26">
            <a:hlinkClick r:id="" action="ppaction://hlinkshowjump?jump=firstslide" highlightClick="1"/>
          </p:cNvPr>
          <p:cNvSpPr>
            <a:spLocks noChangeArrowheads="1"/>
          </p:cNvSpPr>
          <p:nvPr/>
        </p:nvSpPr>
        <p:spPr bwMode="auto">
          <a:xfrm rot="1247942">
            <a:off x="5410200" y="2209800"/>
            <a:ext cx="1479550" cy="1787525"/>
          </a:xfrm>
          <a:prstGeom prst="actionButtonHome">
            <a:avLst/>
          </a:prstGeom>
          <a:solidFill>
            <a:schemeClr val="bg2">
              <a:alpha val="25098"/>
            </a:schemeClr>
          </a:solidFill>
          <a:ln w="9525">
            <a:noFill/>
            <a:miter lim="800000"/>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15371" name="Oval 27"/>
          <p:cNvSpPr>
            <a:spLocks noChangeAspect="1" noChangeArrowheads="1"/>
          </p:cNvSpPr>
          <p:nvPr/>
        </p:nvSpPr>
        <p:spPr bwMode="auto">
          <a:xfrm>
            <a:off x="6281738" y="2547938"/>
            <a:ext cx="119062" cy="119062"/>
          </a:xfrm>
          <a:prstGeom prst="ellipse">
            <a:avLst/>
          </a:prstGeom>
          <a:solidFill>
            <a:srgbClr val="FF0000"/>
          </a:solidFill>
          <a:ln w="9525">
            <a:solidFill>
              <a:schemeClr val="tx1"/>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15372" name="Oval 28"/>
          <p:cNvSpPr>
            <a:spLocks noChangeAspect="1" noChangeArrowheads="1"/>
          </p:cNvSpPr>
          <p:nvPr/>
        </p:nvSpPr>
        <p:spPr bwMode="auto">
          <a:xfrm>
            <a:off x="6280150" y="3690938"/>
            <a:ext cx="119063" cy="119062"/>
          </a:xfrm>
          <a:prstGeom prst="ellipse">
            <a:avLst/>
          </a:prstGeom>
          <a:solidFill>
            <a:schemeClr val="folHlink"/>
          </a:solidFill>
          <a:ln w="9525">
            <a:solidFill>
              <a:schemeClr val="tx1"/>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15373" name="Oval 29"/>
          <p:cNvSpPr>
            <a:spLocks noChangeAspect="1" noChangeArrowheads="1"/>
          </p:cNvSpPr>
          <p:nvPr/>
        </p:nvSpPr>
        <p:spPr bwMode="auto">
          <a:xfrm>
            <a:off x="5899150" y="3268663"/>
            <a:ext cx="119063" cy="119062"/>
          </a:xfrm>
          <a:prstGeom prst="ellipse">
            <a:avLst/>
          </a:prstGeom>
          <a:solidFill>
            <a:srgbClr val="00FF00"/>
          </a:solidFill>
          <a:ln w="9525">
            <a:solidFill>
              <a:schemeClr val="tx1"/>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15374" name="Oval 30"/>
          <p:cNvSpPr>
            <a:spLocks noChangeAspect="1" noChangeArrowheads="1"/>
          </p:cNvSpPr>
          <p:nvPr/>
        </p:nvSpPr>
        <p:spPr bwMode="auto">
          <a:xfrm>
            <a:off x="5594350" y="2854325"/>
            <a:ext cx="119063" cy="119063"/>
          </a:xfrm>
          <a:prstGeom prst="ellipse">
            <a:avLst/>
          </a:prstGeom>
          <a:solidFill>
            <a:srgbClr val="FF00FF"/>
          </a:solidFill>
          <a:ln w="9525">
            <a:solidFill>
              <a:schemeClr val="tx1"/>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15375" name="Oval 31"/>
          <p:cNvSpPr>
            <a:spLocks noChangeAspect="1" noChangeArrowheads="1"/>
          </p:cNvSpPr>
          <p:nvPr/>
        </p:nvSpPr>
        <p:spPr bwMode="auto">
          <a:xfrm>
            <a:off x="6465888" y="2930525"/>
            <a:ext cx="119062" cy="119063"/>
          </a:xfrm>
          <a:prstGeom prst="ellipse">
            <a:avLst/>
          </a:prstGeom>
          <a:solidFill>
            <a:srgbClr val="FFFF00"/>
          </a:solidFill>
          <a:ln w="9525">
            <a:solidFill>
              <a:schemeClr val="tx1"/>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graphicFrame>
        <p:nvGraphicFramePr>
          <p:cNvPr id="15363" name="Object 3"/>
          <p:cNvGraphicFramePr>
            <a:graphicFrameLocks noGrp="1" noChangeAspect="1"/>
          </p:cNvGraphicFramePr>
          <p:nvPr>
            <p:ph sz="quarter" idx="4294967295"/>
          </p:nvPr>
        </p:nvGraphicFramePr>
        <p:xfrm>
          <a:off x="1981200" y="1981200"/>
          <a:ext cx="730250" cy="365125"/>
        </p:xfrm>
        <a:graphic>
          <a:graphicData uri="http://schemas.openxmlformats.org/presentationml/2006/ole">
            <mc:AlternateContent xmlns:mc="http://schemas.openxmlformats.org/markup-compatibility/2006">
              <mc:Choice xmlns:v="urn:schemas-microsoft-com:vml" Requires="v">
                <p:oleObj spid="_x0000_s532631" name="Equation" r:id="rId6" imgW="457200" imgH="228600" progId="Equation.3">
                  <p:embed/>
                </p:oleObj>
              </mc:Choice>
              <mc:Fallback>
                <p:oleObj name="Equation" r:id="rId6" imgW="4572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1981200"/>
                        <a:ext cx="730250"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4357" name="Object 4"/>
          <p:cNvGraphicFramePr>
            <a:graphicFrameLocks noGrp="1" noChangeAspect="1"/>
          </p:cNvGraphicFramePr>
          <p:nvPr>
            <p:ph sz="half" idx="4294967295"/>
          </p:nvPr>
        </p:nvGraphicFramePr>
        <p:xfrm>
          <a:off x="563563" y="4953000"/>
          <a:ext cx="3551237" cy="1006475"/>
        </p:xfrm>
        <a:graphic>
          <a:graphicData uri="http://schemas.openxmlformats.org/presentationml/2006/ole">
            <mc:AlternateContent xmlns:mc="http://schemas.openxmlformats.org/markup-compatibility/2006">
              <mc:Choice xmlns:v="urn:schemas-microsoft-com:vml" Requires="v">
                <p:oleObj spid="_x0000_s532632" name="Equation" r:id="rId8" imgW="1701720" imgH="482400" progId="Equation.3">
                  <p:embed/>
                </p:oleObj>
              </mc:Choice>
              <mc:Fallback>
                <p:oleObj name="Equation" r:id="rId8" imgW="1701720" imgH="482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563" y="4953000"/>
                        <a:ext cx="3551237"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4359" name="Object 5"/>
          <p:cNvGraphicFramePr>
            <a:graphicFrameLocks noGrp="1" noChangeAspect="1"/>
          </p:cNvGraphicFramePr>
          <p:nvPr>
            <p:ph sz="half" idx="4294967295"/>
          </p:nvPr>
        </p:nvGraphicFramePr>
        <p:xfrm>
          <a:off x="4495800" y="4038600"/>
          <a:ext cx="4525963" cy="2797175"/>
        </p:xfrm>
        <a:graphic>
          <a:graphicData uri="http://schemas.openxmlformats.org/presentationml/2006/ole">
            <mc:AlternateContent xmlns:mc="http://schemas.openxmlformats.org/markup-compatibility/2006">
              <mc:Choice xmlns:v="urn:schemas-microsoft-com:vml" Requires="v">
                <p:oleObj spid="_x0000_s532633" name="Equation" r:id="rId10" imgW="2260440" imgH="1396800" progId="Equation.3">
                  <p:embed/>
                </p:oleObj>
              </mc:Choice>
              <mc:Fallback>
                <p:oleObj name="Equation" r:id="rId10" imgW="2260440" imgH="1396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5800" y="4038600"/>
                        <a:ext cx="4525963" cy="279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1"/>
          <p:cNvSpPr>
            <a:spLocks noChangeArrowheads="1"/>
          </p:cNvSpPr>
          <p:nvPr/>
        </p:nvSpPr>
        <p:spPr bwMode="auto">
          <a:xfrm>
            <a:off x="4681538" y="4706938"/>
            <a:ext cx="2811462" cy="1497012"/>
          </a:xfrm>
          <a:prstGeom prst="rect">
            <a:avLst/>
          </a:prstGeom>
          <a:solidFill>
            <a:schemeClr val="bg1"/>
          </a:solidFill>
          <a:ln w="9525" algn="ctr">
            <a:noFill/>
            <a:round/>
            <a:headEnd/>
            <a:tailEnd/>
          </a:ln>
        </p:spPr>
        <p:txBody>
          <a:bodyP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23" name="Rectangle 22"/>
          <p:cNvSpPr>
            <a:spLocks noChangeArrowheads="1"/>
          </p:cNvSpPr>
          <p:nvPr/>
        </p:nvSpPr>
        <p:spPr bwMode="auto">
          <a:xfrm>
            <a:off x="8515350" y="4633913"/>
            <a:ext cx="365125" cy="1679575"/>
          </a:xfrm>
          <a:prstGeom prst="rect">
            <a:avLst/>
          </a:prstGeom>
          <a:solidFill>
            <a:schemeClr val="bg1"/>
          </a:solidFill>
          <a:ln w="9525" algn="ctr">
            <a:noFill/>
            <a:round/>
            <a:headEnd/>
            <a:tailEnd/>
          </a:ln>
        </p:spPr>
        <p:txBody>
          <a:bodyP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24" name="TextBox 23"/>
          <p:cNvSpPr txBox="1"/>
          <p:nvPr/>
        </p:nvSpPr>
        <p:spPr>
          <a:xfrm>
            <a:off x="-1" y="6609979"/>
            <a:ext cx="3090741" cy="246221"/>
          </a:xfrm>
          <a:prstGeom prst="rect">
            <a:avLst/>
          </a:prstGeom>
          <a:noFill/>
        </p:spPr>
        <p:txBody>
          <a:bodyPr wrap="square" rtlCol="0">
            <a:spAutoFit/>
          </a:bodyPr>
          <a:lstStyle/>
          <a:p>
            <a:r>
              <a:rPr lang="en-US" sz="1000" dirty="0" err="1">
                <a:solidFill>
                  <a:srgbClr val="000000"/>
                </a:solidFill>
              </a:rPr>
              <a:t>Alyosha</a:t>
            </a:r>
            <a:r>
              <a:rPr lang="en-US" sz="1000" dirty="0">
                <a:solidFill>
                  <a:srgbClr val="000000"/>
                </a:solidFill>
              </a:rPr>
              <a:t> </a:t>
            </a:r>
            <a:r>
              <a:rPr lang="en-US" sz="1000" dirty="0" err="1">
                <a:solidFill>
                  <a:srgbClr val="000000"/>
                </a:solidFill>
              </a:rPr>
              <a:t>Efros</a:t>
            </a:r>
            <a:endParaRPr lang="en-US" sz="1000" dirty="0">
              <a:solidFill>
                <a:srgbClr val="000000"/>
              </a:solidFill>
            </a:endParaRPr>
          </a:p>
        </p:txBody>
      </p:sp>
    </p:spTree>
    <p:extLst>
      <p:ext uri="{BB962C8B-B14F-4D97-AF65-F5344CB8AC3E}">
        <p14:creationId xmlns:p14="http://schemas.microsoft.com/office/powerpoint/2010/main" val="103795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43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r>
              <a:rPr lang="en-US"/>
              <a:t>Fitting an affine transformation</a:t>
            </a:r>
          </a:p>
        </p:txBody>
      </p:sp>
      <p:sp>
        <p:nvSpPr>
          <p:cNvPr id="19460" name="Rectangle 6"/>
          <p:cNvSpPr>
            <a:spLocks noGrp="1" noChangeArrowheads="1"/>
          </p:cNvSpPr>
          <p:nvPr>
            <p:ph type="body" idx="1"/>
          </p:nvPr>
        </p:nvSpPr>
        <p:spPr>
          <a:xfrm>
            <a:off x="685800" y="4117975"/>
            <a:ext cx="7772400" cy="2232025"/>
          </a:xfrm>
        </p:spPr>
        <p:txBody>
          <a:bodyPr/>
          <a:lstStyle/>
          <a:p>
            <a:pPr>
              <a:buFontTx/>
              <a:buChar char="•"/>
            </a:pPr>
            <a:r>
              <a:rPr lang="en-US" dirty="0"/>
              <a:t>How many matches (correspondence pairs) do we need to solve for the transformation parameters?</a:t>
            </a:r>
          </a:p>
          <a:p>
            <a:pPr>
              <a:buFontTx/>
              <a:buChar char="•"/>
            </a:pPr>
            <a:r>
              <a:rPr lang="en-US" dirty="0"/>
              <a:t>Once we have solved for the parameters, how do we compute                       given                   ? </a:t>
            </a:r>
          </a:p>
          <a:p>
            <a:pPr>
              <a:buFontTx/>
              <a:buChar char="•"/>
            </a:pPr>
            <a:r>
              <a:rPr lang="en-US" dirty="0"/>
              <a:t>Where do the matches come from?</a:t>
            </a:r>
          </a:p>
          <a:p>
            <a:pPr>
              <a:buFontTx/>
              <a:buChar char="•"/>
            </a:pPr>
            <a:endParaRPr lang="en-US" dirty="0"/>
          </a:p>
        </p:txBody>
      </p:sp>
      <p:graphicFrame>
        <p:nvGraphicFramePr>
          <p:cNvPr id="16386" name="Object 2"/>
          <p:cNvGraphicFramePr>
            <a:graphicFrameLocks noGrp="1" noChangeAspect="1"/>
          </p:cNvGraphicFramePr>
          <p:nvPr>
            <p:ph idx="4294967295"/>
          </p:nvPr>
        </p:nvGraphicFramePr>
        <p:xfrm>
          <a:off x="1828800" y="1066800"/>
          <a:ext cx="4648200" cy="2873375"/>
        </p:xfrm>
        <a:graphic>
          <a:graphicData uri="http://schemas.openxmlformats.org/presentationml/2006/ole">
            <mc:AlternateContent xmlns:mc="http://schemas.openxmlformats.org/markup-compatibility/2006">
              <mc:Choice xmlns:v="urn:schemas-microsoft-com:vml" Requires="v">
                <p:oleObj spid="_x0000_s30915" name="Equation" r:id="rId4" imgW="2260600" imgH="1397000" progId="Equation.3">
                  <p:embed/>
                </p:oleObj>
              </mc:Choice>
              <mc:Fallback>
                <p:oleObj name="Equation" r:id="rId4" imgW="2260600" imgH="1397000" progId="Equation.3">
                  <p:embed/>
                  <p:pic>
                    <p:nvPicPr>
                      <p:cNvPr id="0" name="Picture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066800"/>
                        <a:ext cx="4648200" cy="287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5"/>
          <p:cNvGraphicFramePr>
            <a:graphicFrameLocks noChangeAspect="1"/>
          </p:cNvGraphicFramePr>
          <p:nvPr>
            <p:extLst>
              <p:ext uri="{D42A27DB-BD31-4B8C-83A1-F6EECF244321}">
                <p14:modId xmlns:p14="http://schemas.microsoft.com/office/powerpoint/2010/main" val="4259577753"/>
              </p:ext>
            </p:extLst>
          </p:nvPr>
        </p:nvGraphicFramePr>
        <p:xfrm>
          <a:off x="4999893" y="5296507"/>
          <a:ext cx="1533525" cy="511175"/>
        </p:xfrm>
        <a:graphic>
          <a:graphicData uri="http://schemas.openxmlformats.org/presentationml/2006/ole">
            <mc:AlternateContent xmlns:mc="http://schemas.openxmlformats.org/markup-compatibility/2006">
              <mc:Choice xmlns:v="urn:schemas-microsoft-com:vml" Requires="v">
                <p:oleObj spid="_x0000_s30916" name="Equation" r:id="rId6" imgW="685800" imgH="228600" progId="Equation.3">
                  <p:embed/>
                </p:oleObj>
              </mc:Choice>
              <mc:Fallback>
                <p:oleObj name="Equation" r:id="rId6" imgW="685800" imgH="22860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9893" y="5296507"/>
                        <a:ext cx="1533525"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1" y="6609979"/>
            <a:ext cx="3090741" cy="246221"/>
          </a:xfrm>
          <a:prstGeom prst="rect">
            <a:avLst/>
          </a:prstGeom>
          <a:noFill/>
        </p:spPr>
        <p:txBody>
          <a:bodyPr wrap="square" rtlCol="0">
            <a:spAutoFit/>
          </a:bodyPr>
          <a:lstStyle/>
          <a:p>
            <a:r>
              <a:rPr lang="en-US" sz="1000" dirty="0">
                <a:solidFill>
                  <a:srgbClr val="000000"/>
                </a:solidFill>
              </a:rPr>
              <a:t>Modified from Kristen </a:t>
            </a:r>
            <a:r>
              <a:rPr lang="en-US" sz="1000" dirty="0" err="1">
                <a:solidFill>
                  <a:srgbClr val="000000"/>
                </a:solidFill>
              </a:rPr>
              <a:t>Grauman</a:t>
            </a:r>
            <a:endParaRPr lang="en-US" sz="1000" dirty="0">
              <a:solidFill>
                <a:srgbClr val="000000"/>
              </a:solidFill>
            </a:endParaRPr>
          </a:p>
        </p:txBody>
      </p:sp>
      <p:graphicFrame>
        <p:nvGraphicFramePr>
          <p:cNvPr id="8" name="Object 5"/>
          <p:cNvGraphicFramePr>
            <a:graphicFrameLocks noChangeAspect="1"/>
          </p:cNvGraphicFramePr>
          <p:nvPr>
            <p:extLst>
              <p:ext uri="{D42A27DB-BD31-4B8C-83A1-F6EECF244321}">
                <p14:modId xmlns:p14="http://schemas.microsoft.com/office/powerpoint/2010/main" val="2809885514"/>
              </p:ext>
            </p:extLst>
          </p:nvPr>
        </p:nvGraphicFramePr>
        <p:xfrm>
          <a:off x="2390775" y="5296507"/>
          <a:ext cx="1762125" cy="511175"/>
        </p:xfrm>
        <a:graphic>
          <a:graphicData uri="http://schemas.openxmlformats.org/presentationml/2006/ole">
            <mc:AlternateContent xmlns:mc="http://schemas.openxmlformats.org/markup-compatibility/2006">
              <mc:Choice xmlns:v="urn:schemas-microsoft-com:vml" Requires="v">
                <p:oleObj spid="_x0000_s30917" name="Equation" r:id="rId8" imgW="787320" imgH="228600" progId="Equation.3">
                  <p:embed/>
                </p:oleObj>
              </mc:Choice>
              <mc:Fallback>
                <p:oleObj name="Equation" r:id="rId8" imgW="787320" imgH="228600" progId="Equation.3">
                  <p:embed/>
                  <p:pic>
                    <p:nvPicPr>
                      <p:cNvPr id="0" name=""/>
                      <p:cNvPicPr>
                        <a:picLocks noChangeAspect="1" noChangeArrowheads="1"/>
                      </p:cNvPicPr>
                      <p:nvPr/>
                    </p:nvPicPr>
                    <p:blipFill>
                      <a:blip r:embed="rId9"/>
                      <a:srcRect/>
                      <a:stretch>
                        <a:fillRect/>
                      </a:stretch>
                    </p:blipFill>
                    <p:spPr bwMode="auto">
                      <a:xfrm>
                        <a:off x="2390775" y="5296507"/>
                        <a:ext cx="1762125"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0618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09575" y="0"/>
            <a:ext cx="8229600" cy="1143000"/>
          </a:xfrm>
        </p:spPr>
        <p:txBody>
          <a:bodyPr/>
          <a:lstStyle/>
          <a:p>
            <a:pPr eaLnBrk="1" hangingPunct="1"/>
            <a:r>
              <a:rPr lang="en-US" sz="4000" dirty="0"/>
              <a:t>Alignment problem</a:t>
            </a:r>
          </a:p>
        </p:txBody>
      </p:sp>
      <p:sp>
        <p:nvSpPr>
          <p:cNvPr id="3" name="Content Placeholder 2"/>
          <p:cNvSpPr>
            <a:spLocks noGrp="1"/>
          </p:cNvSpPr>
          <p:nvPr>
            <p:ph idx="1"/>
          </p:nvPr>
        </p:nvSpPr>
        <p:spPr>
          <a:xfrm>
            <a:off x="457200" y="1238250"/>
            <a:ext cx="8229600" cy="2924175"/>
          </a:xfrm>
        </p:spPr>
        <p:txBody>
          <a:bodyPr/>
          <a:lstStyle/>
          <a:p>
            <a:pPr eaLnBrk="1" hangingPunct="1"/>
            <a:r>
              <a:rPr lang="en-US" sz="2400" dirty="0"/>
              <a:t>We previously discussed how to match features across images, of the same or different objects</a:t>
            </a:r>
          </a:p>
          <a:p>
            <a:pPr eaLnBrk="1" hangingPunct="1"/>
            <a:r>
              <a:rPr lang="en-US" sz="2400" dirty="0"/>
              <a:t>Now let’s focus on the case of “two images of the same object”(e.g. </a:t>
            </a:r>
            <a:r>
              <a:rPr lang="en-US" sz="2400" dirty="0" smtClean="0"/>
              <a:t>x</a:t>
            </a:r>
            <a:r>
              <a:rPr lang="en-US" sz="2400" baseline="-25000" dirty="0" smtClean="0"/>
              <a:t>i</a:t>
            </a:r>
            <a:r>
              <a:rPr lang="en-US" sz="2400" dirty="0" smtClean="0"/>
              <a:t> </a:t>
            </a:r>
            <a:r>
              <a:rPr lang="en-US" sz="2400" dirty="0"/>
              <a:t>and </a:t>
            </a:r>
            <a:r>
              <a:rPr lang="en-US" sz="2400" dirty="0" smtClean="0"/>
              <a:t>x</a:t>
            </a:r>
            <a:r>
              <a:rPr lang="en-US" sz="2400" baseline="-25000" dirty="0" smtClean="0"/>
              <a:t>i</a:t>
            </a:r>
            <a:r>
              <a:rPr lang="en-US" sz="2400" dirty="0"/>
              <a:t>’) and examine it in more detail</a:t>
            </a:r>
          </a:p>
          <a:p>
            <a:pPr eaLnBrk="1" hangingPunct="1"/>
            <a:r>
              <a:rPr lang="en-US" sz="2400" dirty="0"/>
              <a:t>What transformation relates </a:t>
            </a:r>
            <a:r>
              <a:rPr lang="en-US" sz="2400" dirty="0" smtClean="0"/>
              <a:t>x</a:t>
            </a:r>
            <a:r>
              <a:rPr lang="en-US" sz="2000" baseline="-25000" dirty="0" smtClean="0"/>
              <a:t>i</a:t>
            </a:r>
            <a:r>
              <a:rPr lang="en-US" sz="2000" dirty="0" smtClean="0"/>
              <a:t> </a:t>
            </a:r>
            <a:r>
              <a:rPr lang="en-US" sz="2000" dirty="0"/>
              <a:t>and </a:t>
            </a:r>
            <a:r>
              <a:rPr lang="en-US" sz="2400" dirty="0" smtClean="0"/>
              <a:t>x</a:t>
            </a:r>
            <a:r>
              <a:rPr lang="en-US" sz="2000" baseline="-25000" dirty="0" smtClean="0"/>
              <a:t>i</a:t>
            </a:r>
            <a:r>
              <a:rPr lang="en-US" sz="2000" dirty="0"/>
              <a:t>’?</a:t>
            </a:r>
          </a:p>
          <a:p>
            <a:pPr eaLnBrk="1" hangingPunct="1"/>
            <a:r>
              <a:rPr lang="en-US" sz="2400" dirty="0"/>
              <a:t>In </a:t>
            </a:r>
            <a:r>
              <a:rPr lang="en-US" sz="2400" i="1" dirty="0"/>
              <a:t>alignment</a:t>
            </a:r>
            <a:r>
              <a:rPr lang="en-US" sz="2400" dirty="0"/>
              <a:t>, we will </a:t>
            </a:r>
            <a:r>
              <a:rPr lang="en-US" sz="2400" b="1" dirty="0"/>
              <a:t>fit the parameters of some transformation</a:t>
            </a:r>
            <a:r>
              <a:rPr lang="en-US" sz="2400" dirty="0"/>
              <a:t> according to a set of matching feature pairs (“correspondences”).</a:t>
            </a:r>
          </a:p>
        </p:txBody>
      </p:sp>
      <p:grpSp>
        <p:nvGrpSpPr>
          <p:cNvPr id="6" name="Group 5"/>
          <p:cNvGrpSpPr/>
          <p:nvPr/>
        </p:nvGrpSpPr>
        <p:grpSpPr>
          <a:xfrm>
            <a:off x="3901393" y="4020018"/>
            <a:ext cx="4370387" cy="2784475"/>
            <a:chOff x="2341109" y="3721100"/>
            <a:chExt cx="4370387" cy="2784475"/>
          </a:xfrm>
        </p:grpSpPr>
        <p:grpSp>
          <p:nvGrpSpPr>
            <p:cNvPr id="4" name="Group 3"/>
            <p:cNvGrpSpPr/>
            <p:nvPr/>
          </p:nvGrpSpPr>
          <p:grpSpPr>
            <a:xfrm>
              <a:off x="2341109" y="4184650"/>
              <a:ext cx="4370387" cy="2320925"/>
              <a:chOff x="2341109" y="4184650"/>
              <a:chExt cx="4370387" cy="2320925"/>
            </a:xfrm>
          </p:grpSpPr>
          <p:grpSp>
            <p:nvGrpSpPr>
              <p:cNvPr id="2" name="Group 22"/>
              <p:cNvGrpSpPr>
                <a:grpSpLocks/>
              </p:cNvGrpSpPr>
              <p:nvPr/>
            </p:nvGrpSpPr>
            <p:grpSpPr bwMode="auto">
              <a:xfrm>
                <a:off x="2341109" y="4184650"/>
                <a:ext cx="4370387" cy="2320925"/>
                <a:chOff x="1276" y="2666"/>
                <a:chExt cx="3284" cy="1462"/>
              </a:xfrm>
            </p:grpSpPr>
            <p:sp>
              <p:nvSpPr>
                <p:cNvPr id="74761" name="Line 23"/>
                <p:cNvSpPr>
                  <a:spLocks noChangeShapeType="1"/>
                </p:cNvSpPr>
                <p:nvPr/>
              </p:nvSpPr>
              <p:spPr bwMode="auto">
                <a:xfrm flipV="1">
                  <a:off x="2860" y="3434"/>
                  <a:ext cx="576" cy="0"/>
                </a:xfrm>
                <a:prstGeom prst="line">
                  <a:avLst/>
                </a:prstGeom>
                <a:noFill/>
                <a:ln w="38100">
                  <a:solidFill>
                    <a:srgbClr val="000000"/>
                  </a:solidFill>
                  <a:round/>
                  <a:headEnd/>
                  <a:tailEnd type="triangle" w="med" len="med"/>
                </a:ln>
              </p:spPr>
              <p:txBody>
                <a:bodyPr/>
                <a:lstStyle/>
                <a:p>
                  <a:pPr fontAlgn="base">
                    <a:spcBef>
                      <a:spcPct val="0"/>
                    </a:spcBef>
                    <a:spcAft>
                      <a:spcPct val="0"/>
                    </a:spcAft>
                  </a:pPr>
                  <a:endParaRPr lang="en-US">
                    <a:solidFill>
                      <a:srgbClr val="000000"/>
                    </a:solidFill>
                  </a:endParaRPr>
                </a:p>
              </p:txBody>
            </p:sp>
            <p:sp>
              <p:nvSpPr>
                <p:cNvPr id="74762" name="AutoShape 24">
                  <a:hlinkClick r:id="" action="ppaction://hlinkshowjump?jump=firstslide" highlightClick="1"/>
                </p:cNvPr>
                <p:cNvSpPr>
                  <a:spLocks noChangeArrowheads="1"/>
                </p:cNvSpPr>
                <p:nvPr/>
              </p:nvSpPr>
              <p:spPr bwMode="auto">
                <a:xfrm>
                  <a:off x="1276" y="2666"/>
                  <a:ext cx="1412" cy="1462"/>
                </a:xfrm>
                <a:prstGeom prst="actionButtonHome">
                  <a:avLst/>
                </a:prstGeom>
                <a:solidFill>
                  <a:srgbClr val="808080">
                    <a:alpha val="25098"/>
                  </a:srgbClr>
                </a:solidFill>
                <a:ln w="9525">
                  <a:noFill/>
                  <a:miter lim="800000"/>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74763" name="Oval 25"/>
                <p:cNvSpPr>
                  <a:spLocks noChangeAspect="1" noChangeArrowheads="1"/>
                </p:cNvSpPr>
                <p:nvPr/>
              </p:nvSpPr>
              <p:spPr bwMode="auto">
                <a:xfrm>
                  <a:off x="1941" y="2831"/>
                  <a:ext cx="75" cy="75"/>
                </a:xfrm>
                <a:prstGeom prst="ellipse">
                  <a:avLst/>
                </a:prstGeom>
                <a:solidFill>
                  <a:srgbClr val="FF0000"/>
                </a:solidFill>
                <a:ln w="9525">
                  <a:solidFill>
                    <a:srgbClr val="000000"/>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74764" name="Oval 26"/>
                <p:cNvSpPr>
                  <a:spLocks noChangeAspect="1" noChangeArrowheads="1"/>
                </p:cNvSpPr>
                <p:nvPr/>
              </p:nvSpPr>
              <p:spPr bwMode="auto">
                <a:xfrm>
                  <a:off x="2325" y="3866"/>
                  <a:ext cx="75" cy="75"/>
                </a:xfrm>
                <a:prstGeom prst="ellipse">
                  <a:avLst/>
                </a:prstGeom>
                <a:solidFill>
                  <a:srgbClr val="0000FF"/>
                </a:solidFill>
                <a:ln w="9525">
                  <a:solidFill>
                    <a:srgbClr val="000000"/>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74765" name="Oval 27"/>
                <p:cNvSpPr>
                  <a:spLocks noChangeAspect="1" noChangeArrowheads="1"/>
                </p:cNvSpPr>
                <p:nvPr/>
              </p:nvSpPr>
              <p:spPr bwMode="auto">
                <a:xfrm>
                  <a:off x="1872" y="3621"/>
                  <a:ext cx="75" cy="75"/>
                </a:xfrm>
                <a:prstGeom prst="ellipse">
                  <a:avLst/>
                </a:prstGeom>
                <a:solidFill>
                  <a:srgbClr val="00FF00"/>
                </a:solidFill>
                <a:ln w="9525">
                  <a:solidFill>
                    <a:srgbClr val="000000"/>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74766" name="Oval 28"/>
                <p:cNvSpPr>
                  <a:spLocks noChangeAspect="1" noChangeArrowheads="1"/>
                </p:cNvSpPr>
                <p:nvPr/>
              </p:nvSpPr>
              <p:spPr bwMode="auto">
                <a:xfrm>
                  <a:off x="1413" y="3360"/>
                  <a:ext cx="75" cy="75"/>
                </a:xfrm>
                <a:prstGeom prst="ellipse">
                  <a:avLst/>
                </a:prstGeom>
                <a:solidFill>
                  <a:srgbClr val="FF00FF"/>
                </a:solidFill>
                <a:ln w="9525">
                  <a:solidFill>
                    <a:srgbClr val="000000"/>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74767" name="Oval 29"/>
                <p:cNvSpPr>
                  <a:spLocks noChangeAspect="1" noChangeArrowheads="1"/>
                </p:cNvSpPr>
                <p:nvPr/>
              </p:nvSpPr>
              <p:spPr bwMode="auto">
                <a:xfrm>
                  <a:off x="2256" y="3168"/>
                  <a:ext cx="75" cy="75"/>
                </a:xfrm>
                <a:prstGeom prst="ellipse">
                  <a:avLst/>
                </a:prstGeom>
                <a:solidFill>
                  <a:srgbClr val="FFFF00"/>
                </a:solidFill>
                <a:ln w="9525">
                  <a:solidFill>
                    <a:srgbClr val="000000"/>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74768" name="AutoShape 30">
                  <a:hlinkClick r:id="" action="ppaction://hlinkshowjump?jump=firstslide" highlightClick="1"/>
                </p:cNvPr>
                <p:cNvSpPr>
                  <a:spLocks noChangeArrowheads="1"/>
                </p:cNvSpPr>
                <p:nvPr/>
              </p:nvSpPr>
              <p:spPr bwMode="auto">
                <a:xfrm rot="1247942">
                  <a:off x="3628" y="2954"/>
                  <a:ext cx="932" cy="1126"/>
                </a:xfrm>
                <a:prstGeom prst="actionButtonHome">
                  <a:avLst/>
                </a:prstGeom>
                <a:solidFill>
                  <a:srgbClr val="808080">
                    <a:alpha val="25098"/>
                  </a:srgbClr>
                </a:solidFill>
                <a:ln w="9525">
                  <a:noFill/>
                  <a:miter lim="800000"/>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74769" name="Oval 31"/>
                <p:cNvSpPr>
                  <a:spLocks noChangeAspect="1" noChangeArrowheads="1"/>
                </p:cNvSpPr>
                <p:nvPr/>
              </p:nvSpPr>
              <p:spPr bwMode="auto">
                <a:xfrm>
                  <a:off x="4176" y="3168"/>
                  <a:ext cx="75" cy="75"/>
                </a:xfrm>
                <a:prstGeom prst="ellipse">
                  <a:avLst/>
                </a:prstGeom>
                <a:solidFill>
                  <a:srgbClr val="FF0000"/>
                </a:solidFill>
                <a:ln w="9525">
                  <a:solidFill>
                    <a:srgbClr val="000000"/>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74770" name="Oval 32"/>
                <p:cNvSpPr>
                  <a:spLocks noChangeAspect="1" noChangeArrowheads="1"/>
                </p:cNvSpPr>
                <p:nvPr/>
              </p:nvSpPr>
              <p:spPr bwMode="auto">
                <a:xfrm>
                  <a:off x="4176" y="3887"/>
                  <a:ext cx="75" cy="75"/>
                </a:xfrm>
                <a:prstGeom prst="ellipse">
                  <a:avLst/>
                </a:prstGeom>
                <a:solidFill>
                  <a:srgbClr val="0000FF"/>
                </a:solidFill>
                <a:ln w="9525">
                  <a:solidFill>
                    <a:srgbClr val="000000"/>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74771" name="Oval 33"/>
                <p:cNvSpPr>
                  <a:spLocks noChangeAspect="1" noChangeArrowheads="1"/>
                </p:cNvSpPr>
                <p:nvPr/>
              </p:nvSpPr>
              <p:spPr bwMode="auto">
                <a:xfrm>
                  <a:off x="3936" y="3621"/>
                  <a:ext cx="75" cy="75"/>
                </a:xfrm>
                <a:prstGeom prst="ellipse">
                  <a:avLst/>
                </a:prstGeom>
                <a:solidFill>
                  <a:srgbClr val="00FF00"/>
                </a:solidFill>
                <a:ln w="9525">
                  <a:solidFill>
                    <a:srgbClr val="000000"/>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74772" name="Oval 34"/>
                <p:cNvSpPr>
                  <a:spLocks noChangeAspect="1" noChangeArrowheads="1"/>
                </p:cNvSpPr>
                <p:nvPr/>
              </p:nvSpPr>
              <p:spPr bwMode="auto">
                <a:xfrm>
                  <a:off x="3744" y="3360"/>
                  <a:ext cx="75" cy="75"/>
                </a:xfrm>
                <a:prstGeom prst="ellipse">
                  <a:avLst/>
                </a:prstGeom>
                <a:solidFill>
                  <a:srgbClr val="FF00FF"/>
                </a:solidFill>
                <a:ln w="9525">
                  <a:solidFill>
                    <a:srgbClr val="000000"/>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74773" name="Oval 35"/>
                <p:cNvSpPr>
                  <a:spLocks noChangeAspect="1" noChangeArrowheads="1"/>
                </p:cNvSpPr>
                <p:nvPr/>
              </p:nvSpPr>
              <p:spPr bwMode="auto">
                <a:xfrm>
                  <a:off x="4293" y="3408"/>
                  <a:ext cx="75" cy="75"/>
                </a:xfrm>
                <a:prstGeom prst="ellipse">
                  <a:avLst/>
                </a:prstGeom>
                <a:solidFill>
                  <a:srgbClr val="FFFF00"/>
                </a:solidFill>
                <a:ln w="9525">
                  <a:solidFill>
                    <a:srgbClr val="000000"/>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grpSp>
          <p:sp>
            <p:nvSpPr>
              <p:cNvPr id="63" name="Text Box 36"/>
              <p:cNvSpPr txBox="1">
                <a:spLocks noChangeArrowheads="1"/>
              </p:cNvSpPr>
              <p:nvPr/>
            </p:nvSpPr>
            <p:spPr bwMode="auto">
              <a:xfrm>
                <a:off x="4632325" y="4926013"/>
                <a:ext cx="354013"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i="1">
                    <a:solidFill>
                      <a:srgbClr val="000000"/>
                    </a:solidFill>
                    <a:latin typeface="Times New Roman" pitchFamily="18" charset="0"/>
                  </a:rPr>
                  <a:t>T</a:t>
                </a:r>
              </a:p>
            </p:txBody>
          </p:sp>
        </p:grpSp>
        <p:sp>
          <p:nvSpPr>
            <p:cNvPr id="64" name="Text Box 37"/>
            <p:cNvSpPr txBox="1">
              <a:spLocks noChangeArrowheads="1"/>
            </p:cNvSpPr>
            <p:nvPr/>
          </p:nvSpPr>
          <p:spPr bwMode="auto">
            <a:xfrm>
              <a:off x="3086100" y="3721100"/>
              <a:ext cx="376238"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i="1">
                  <a:solidFill>
                    <a:srgbClr val="000000"/>
                  </a:solidFill>
                  <a:latin typeface="Times New Roman" pitchFamily="18" charset="0"/>
                </a:rPr>
                <a:t>x</a:t>
              </a:r>
              <a:r>
                <a:rPr lang="en-US" sz="2400" i="1" baseline="-25000">
                  <a:solidFill>
                    <a:srgbClr val="000000"/>
                  </a:solidFill>
                  <a:latin typeface="Times New Roman" pitchFamily="18" charset="0"/>
                </a:rPr>
                <a:t>i</a:t>
              </a:r>
            </a:p>
          </p:txBody>
        </p:sp>
        <p:grpSp>
          <p:nvGrpSpPr>
            <p:cNvPr id="5" name="Group 4"/>
            <p:cNvGrpSpPr/>
            <p:nvPr/>
          </p:nvGrpSpPr>
          <p:grpSpPr>
            <a:xfrm>
              <a:off x="6178550" y="4159250"/>
              <a:ext cx="417118" cy="457200"/>
              <a:chOff x="6178550" y="4159250"/>
              <a:chExt cx="417118" cy="457200"/>
            </a:xfrm>
          </p:grpSpPr>
          <p:sp>
            <p:nvSpPr>
              <p:cNvPr id="65" name="Text Box 38"/>
              <p:cNvSpPr txBox="1">
                <a:spLocks noChangeArrowheads="1"/>
              </p:cNvSpPr>
              <p:nvPr/>
            </p:nvSpPr>
            <p:spPr bwMode="auto">
              <a:xfrm>
                <a:off x="6178550" y="4159250"/>
                <a:ext cx="376238"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i="1" dirty="0">
                    <a:solidFill>
                      <a:srgbClr val="000000"/>
                    </a:solidFill>
                    <a:latin typeface="Times New Roman" pitchFamily="18" charset="0"/>
                  </a:rPr>
                  <a:t>x</a:t>
                </a:r>
                <a:r>
                  <a:rPr lang="en-US" sz="2400" i="1" baseline="-25000" dirty="0">
                    <a:solidFill>
                      <a:srgbClr val="000000"/>
                    </a:solidFill>
                    <a:latin typeface="Times New Roman" pitchFamily="18" charset="0"/>
                  </a:rPr>
                  <a:t>i</a:t>
                </a:r>
              </a:p>
            </p:txBody>
          </p:sp>
          <p:sp>
            <p:nvSpPr>
              <p:cNvPr id="66" name="Text Box 39"/>
              <p:cNvSpPr txBox="1">
                <a:spLocks noChangeArrowheads="1"/>
              </p:cNvSpPr>
              <p:nvPr/>
            </p:nvSpPr>
            <p:spPr bwMode="auto">
              <a:xfrm>
                <a:off x="6348018" y="4226947"/>
                <a:ext cx="247650" cy="36671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b="1" i="1" dirty="0">
                    <a:solidFill>
                      <a:srgbClr val="000000"/>
                    </a:solidFill>
                    <a:latin typeface="Times New Roman" pitchFamily="18" charset="0"/>
                    <a:cs typeface="Times New Roman" pitchFamily="18" charset="0"/>
                  </a:rPr>
                  <a:t>'</a:t>
                </a:r>
              </a:p>
            </p:txBody>
          </p:sp>
        </p:grpSp>
      </p:grpSp>
      <p:sp>
        <p:nvSpPr>
          <p:cNvPr id="26" name="TextBox 25"/>
          <p:cNvSpPr txBox="1"/>
          <p:nvPr/>
        </p:nvSpPr>
        <p:spPr>
          <a:xfrm>
            <a:off x="-1" y="6609979"/>
            <a:ext cx="3090741" cy="246221"/>
          </a:xfrm>
          <a:prstGeom prst="rect">
            <a:avLst/>
          </a:prstGeom>
          <a:noFill/>
        </p:spPr>
        <p:txBody>
          <a:bodyPr wrap="square" rtlCol="0">
            <a:spAutoFit/>
          </a:bodyPr>
          <a:lstStyle/>
          <a:p>
            <a:r>
              <a:rPr lang="en-US" sz="1000" dirty="0">
                <a:solidFill>
                  <a:srgbClr val="000000"/>
                </a:solidFill>
              </a:rPr>
              <a:t>Adapted from Kristen </a:t>
            </a:r>
            <a:r>
              <a:rPr lang="en-US" sz="1000" dirty="0" err="1">
                <a:solidFill>
                  <a:srgbClr val="000000"/>
                </a:solidFill>
              </a:rPr>
              <a:t>Grauman</a:t>
            </a:r>
            <a:r>
              <a:rPr lang="en-US" sz="1000" dirty="0">
                <a:solidFill>
                  <a:srgbClr val="000000"/>
                </a:solidFill>
              </a:rPr>
              <a:t> and Derek </a:t>
            </a:r>
            <a:r>
              <a:rPr lang="en-US" sz="1000" dirty="0" err="1">
                <a:solidFill>
                  <a:srgbClr val="000000"/>
                </a:solidFill>
              </a:rPr>
              <a:t>Hoiem</a:t>
            </a:r>
            <a:endParaRPr lang="en-US" sz="1000" dirty="0">
              <a:solidFill>
                <a:srgbClr val="000000"/>
              </a:solidFill>
            </a:endParaRPr>
          </a:p>
        </p:txBody>
      </p:sp>
    </p:spTree>
    <p:extLst>
      <p:ext uri="{BB962C8B-B14F-4D97-AF65-F5344CB8AC3E}">
        <p14:creationId xmlns:p14="http://schemas.microsoft.com/office/powerpoint/2010/main" val="158257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87388" y="76200"/>
            <a:ext cx="7770812" cy="838200"/>
          </a:xfrm>
        </p:spPr>
        <p:txBody>
          <a:bodyPr/>
          <a:lstStyle/>
          <a:p>
            <a:r>
              <a:rPr lang="en-US"/>
              <a:t>Projective Transformations</a:t>
            </a:r>
          </a:p>
        </p:txBody>
      </p:sp>
      <p:sp>
        <p:nvSpPr>
          <p:cNvPr id="12292" name="Rectangle 3"/>
          <p:cNvSpPr>
            <a:spLocks noGrp="1" noChangeArrowheads="1"/>
          </p:cNvSpPr>
          <p:nvPr>
            <p:ph type="body" idx="1"/>
          </p:nvPr>
        </p:nvSpPr>
        <p:spPr>
          <a:xfrm>
            <a:off x="577850" y="2516188"/>
            <a:ext cx="8566150" cy="4940300"/>
          </a:xfrm>
        </p:spPr>
        <p:txBody>
          <a:bodyPr/>
          <a:lstStyle/>
          <a:p>
            <a:r>
              <a:rPr lang="en-US"/>
              <a:t>Projective transformations:</a:t>
            </a:r>
          </a:p>
          <a:p>
            <a:pPr lvl="1"/>
            <a:r>
              <a:rPr lang="en-US" sz="2400"/>
              <a:t>Affine transformations, and</a:t>
            </a:r>
          </a:p>
          <a:p>
            <a:pPr lvl="1"/>
            <a:r>
              <a:rPr lang="en-US" sz="2400"/>
              <a:t>Projective warps</a:t>
            </a:r>
          </a:p>
          <a:p>
            <a:endParaRPr lang="en-US" sz="1200"/>
          </a:p>
          <a:p>
            <a:r>
              <a:rPr lang="en-US"/>
              <a:t>Parallel lines do not necessarily remain parallel</a:t>
            </a:r>
          </a:p>
        </p:txBody>
      </p:sp>
      <p:graphicFrame>
        <p:nvGraphicFramePr>
          <p:cNvPr id="12290" name="Object 2"/>
          <p:cNvGraphicFramePr>
            <a:graphicFrameLocks noChangeAspect="1"/>
          </p:cNvGraphicFramePr>
          <p:nvPr/>
        </p:nvGraphicFramePr>
        <p:xfrm>
          <a:off x="3001963" y="1165225"/>
          <a:ext cx="2811462" cy="1184275"/>
        </p:xfrm>
        <a:graphic>
          <a:graphicData uri="http://schemas.openxmlformats.org/presentationml/2006/ole">
            <mc:AlternateContent xmlns:mc="http://schemas.openxmlformats.org/markup-compatibility/2006">
              <mc:Choice xmlns:v="urn:schemas-microsoft-com:vml" Requires="v">
                <p:oleObj spid="_x0000_s6216" name="Equation" r:id="rId4" imgW="1384300" imgH="584200" progId="">
                  <p:embed/>
                </p:oleObj>
              </mc:Choice>
              <mc:Fallback>
                <p:oleObj name="Equation" r:id="rId4" imgW="1384300" imgH="58420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1963" y="1165225"/>
                        <a:ext cx="2811462" cy="1184275"/>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6" name="Rectangle 17"/>
          <p:cNvSpPr>
            <a:spLocks noChangeArrowheads="1"/>
          </p:cNvSpPr>
          <p:nvPr/>
        </p:nvSpPr>
        <p:spPr bwMode="auto">
          <a:xfrm>
            <a:off x="3352800" y="5105400"/>
            <a:ext cx="457200" cy="381000"/>
          </a:xfrm>
          <a:prstGeom prst="rect">
            <a:avLst/>
          </a:prstGeom>
          <a:solidFill>
            <a:srgbClr val="0033CC"/>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8" name="AutoShape 19"/>
          <p:cNvSpPr>
            <a:spLocks noChangeArrowheads="1"/>
          </p:cNvSpPr>
          <p:nvPr/>
        </p:nvSpPr>
        <p:spPr bwMode="auto">
          <a:xfrm>
            <a:off x="3962400" y="5181600"/>
            <a:ext cx="304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9" name="Freeform 20"/>
          <p:cNvSpPr>
            <a:spLocks/>
          </p:cNvSpPr>
          <p:nvPr/>
        </p:nvSpPr>
        <p:spPr bwMode="auto">
          <a:xfrm>
            <a:off x="4495800" y="4953000"/>
            <a:ext cx="914400" cy="685800"/>
          </a:xfrm>
          <a:custGeom>
            <a:avLst/>
            <a:gdLst/>
            <a:ahLst/>
            <a:cxnLst>
              <a:cxn ang="0">
                <a:pos x="0" y="384"/>
              </a:cxn>
              <a:cxn ang="0">
                <a:pos x="96" y="96"/>
              </a:cxn>
              <a:cxn ang="0">
                <a:pos x="528" y="0"/>
              </a:cxn>
              <a:cxn ang="0">
                <a:pos x="576" y="432"/>
              </a:cxn>
              <a:cxn ang="0">
                <a:pos x="0" y="384"/>
              </a:cxn>
            </a:cxnLst>
            <a:rect l="0" t="0" r="r" b="b"/>
            <a:pathLst>
              <a:path w="576" h="432">
                <a:moveTo>
                  <a:pt x="0" y="384"/>
                </a:moveTo>
                <a:lnTo>
                  <a:pt x="96" y="96"/>
                </a:lnTo>
                <a:lnTo>
                  <a:pt x="528" y="0"/>
                </a:lnTo>
                <a:lnTo>
                  <a:pt x="576" y="432"/>
                </a:lnTo>
                <a:lnTo>
                  <a:pt x="0" y="384"/>
                </a:lnTo>
                <a:close/>
              </a:path>
            </a:pathLst>
          </a:custGeom>
          <a:solidFill>
            <a:srgbClr val="0000CC"/>
          </a:solidFill>
          <a:ln w="9525">
            <a:solidFill>
              <a:schemeClr val="tx1"/>
            </a:solidFill>
            <a:round/>
            <a:headEnd/>
            <a:tailEnd/>
          </a:ln>
          <a:effectLst/>
        </p:spPr>
        <p:txBody>
          <a:bodyP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10" name="Text Box 90"/>
          <p:cNvSpPr txBox="1">
            <a:spLocks noChangeArrowheads="1"/>
          </p:cNvSpPr>
          <p:nvPr/>
        </p:nvSpPr>
        <p:spPr bwMode="auto">
          <a:xfrm>
            <a:off x="5670" y="6609930"/>
            <a:ext cx="1582737" cy="246221"/>
          </a:xfrm>
          <a:prstGeom prst="rect">
            <a:avLst/>
          </a:prstGeom>
          <a:noFill/>
          <a:ln w="9525">
            <a:noFill/>
            <a:miter lim="800000"/>
            <a:headEnd/>
            <a:tailEnd/>
          </a:ln>
        </p:spPr>
        <p:txBody>
          <a:bodyPr wrap="square">
            <a:spAutoFit/>
          </a:bodyPr>
          <a:lstStyle/>
          <a:p>
            <a:pPr>
              <a:spcBef>
                <a:spcPct val="50000"/>
              </a:spcBef>
              <a:defRPr/>
            </a:pPr>
            <a:r>
              <a:rPr lang="en-US" sz="1000" kern="0" dirty="0">
                <a:solidFill>
                  <a:srgbClr val="000000"/>
                </a:solidFill>
                <a:cs typeface="Arial" panose="020B0604020202020204" pitchFamily="34" charset="0"/>
              </a:rPr>
              <a:t>Kristen </a:t>
            </a:r>
            <a:r>
              <a:rPr lang="en-US" sz="1000" kern="0" dirty="0" err="1">
                <a:solidFill>
                  <a:srgbClr val="000000"/>
                </a:solidFill>
                <a:cs typeface="Arial" panose="020B0604020202020204" pitchFamily="34" charset="0"/>
              </a:rPr>
              <a:t>Grauman</a:t>
            </a:r>
            <a:endParaRPr lang="en-US" sz="1000" kern="0" dirty="0">
              <a:solidFill>
                <a:srgbClr val="000000"/>
              </a:solidFill>
              <a:cs typeface="Arial" panose="020B0604020202020204" pitchFamily="34" charset="0"/>
            </a:endParaRPr>
          </a:p>
        </p:txBody>
      </p:sp>
    </p:spTree>
    <p:extLst>
      <p:ext uri="{BB962C8B-B14F-4D97-AF65-F5344CB8AC3E}">
        <p14:creationId xmlns:p14="http://schemas.microsoft.com/office/powerpoint/2010/main" val="3515584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Title 1"/>
          <p:cNvSpPr>
            <a:spLocks noGrp="1"/>
          </p:cNvSpPr>
          <p:nvPr>
            <p:ph type="title"/>
          </p:nvPr>
        </p:nvSpPr>
        <p:spPr/>
        <p:txBody>
          <a:bodyPr>
            <a:noAutofit/>
          </a:bodyPr>
          <a:lstStyle/>
          <a:p>
            <a:pPr>
              <a:defRPr/>
            </a:pPr>
            <a:r>
              <a:rPr lang="en-US" sz="3200" dirty="0"/>
              <a:t>Projection: world </a:t>
            </a:r>
            <a:r>
              <a:rPr lang="en-US" sz="3200" dirty="0" err="1"/>
              <a:t>coord</a:t>
            </a:r>
            <a:r>
              <a:rPr lang="en-US" sz="3200" dirty="0"/>
              <a:t> </a:t>
            </a:r>
            <a:r>
              <a:rPr lang="en-US" sz="3200" dirty="0">
                <a:sym typeface="Wingdings" pitchFamily="2" charset="2"/>
              </a:rPr>
              <a:t> image </a:t>
            </a:r>
            <a:r>
              <a:rPr lang="en-US" sz="3200" dirty="0" err="1">
                <a:sym typeface="Wingdings" pitchFamily="2" charset="2"/>
              </a:rPr>
              <a:t>coord</a:t>
            </a:r>
            <a:endParaRPr lang="en-US" sz="3200" dirty="0"/>
          </a:p>
        </p:txBody>
      </p:sp>
      <p:grpSp>
        <p:nvGrpSpPr>
          <p:cNvPr id="2" name="Group 3"/>
          <p:cNvGrpSpPr/>
          <p:nvPr/>
        </p:nvGrpSpPr>
        <p:grpSpPr>
          <a:xfrm>
            <a:off x="762000" y="1905000"/>
            <a:ext cx="7150100" cy="3914775"/>
            <a:chOff x="0" y="1038100"/>
            <a:chExt cx="7150100" cy="3914775"/>
          </a:xfrm>
        </p:grpSpPr>
        <p:sp>
          <p:nvSpPr>
            <p:cNvPr id="6" name="Rectangle 5"/>
            <p:cNvSpPr/>
            <p:nvPr/>
          </p:nvSpPr>
          <p:spPr>
            <a:xfrm>
              <a:off x="0" y="1564575"/>
              <a:ext cx="3581400" cy="2514600"/>
            </a:xfrm>
            <a:prstGeom prst="rect">
              <a:avLst/>
            </a:prstGeom>
            <a:solidFill>
              <a:schemeClr val="bg1">
                <a:lumMod val="95000"/>
              </a:schemeClr>
            </a:solidFill>
            <a:ln>
              <a:solidFill>
                <a:schemeClr val="tx1"/>
              </a:solidFill>
            </a:ln>
            <a:scene3d>
              <a:camera prst="perspectiveContrastingRightFacing">
                <a:rot lat="0" lon="180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lumMod val="95000"/>
                  </a:prstClr>
                </a:solidFill>
              </a:endParaRPr>
            </a:p>
          </p:txBody>
        </p:sp>
        <p:grpSp>
          <p:nvGrpSpPr>
            <p:cNvPr id="3" name="Group 23"/>
            <p:cNvGrpSpPr>
              <a:grpSpLocks noChangeAspect="1"/>
            </p:cNvGrpSpPr>
            <p:nvPr/>
          </p:nvGrpSpPr>
          <p:grpSpPr>
            <a:xfrm rot="10800000">
              <a:off x="1447800" y="2362200"/>
              <a:ext cx="318038" cy="1567316"/>
              <a:chOff x="5029200" y="2090284"/>
              <a:chExt cx="457200" cy="2253116"/>
            </a:xfrm>
            <a:scene3d>
              <a:camera prst="isometricOffAxis2Right"/>
              <a:lightRig rig="threePt" dir="t"/>
            </a:scene3d>
          </p:grpSpPr>
          <p:sp>
            <p:nvSpPr>
              <p:cNvPr id="40" name="Rectangle 39"/>
              <p:cNvSpPr/>
              <p:nvPr/>
            </p:nvSpPr>
            <p:spPr>
              <a:xfrm>
                <a:off x="5029200" y="2819400"/>
                <a:ext cx="457200" cy="1524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41" name="Freeform 40"/>
              <p:cNvSpPr/>
              <p:nvPr/>
            </p:nvSpPr>
            <p:spPr>
              <a:xfrm rot="21339833">
                <a:off x="5130616" y="2090284"/>
                <a:ext cx="267284" cy="677167"/>
              </a:xfrm>
              <a:custGeom>
                <a:avLst/>
                <a:gdLst>
                  <a:gd name="connsiteX0" fmla="*/ 186047 w 364177"/>
                  <a:gd name="connsiteY0" fmla="*/ 3958 h 744186"/>
                  <a:gd name="connsiteX1" fmla="*/ 7917 w 364177"/>
                  <a:gd name="connsiteY1" fmla="*/ 324592 h 744186"/>
                  <a:gd name="connsiteX2" fmla="*/ 138546 w 364177"/>
                  <a:gd name="connsiteY2" fmla="*/ 740228 h 744186"/>
                  <a:gd name="connsiteX3" fmla="*/ 352302 w 364177"/>
                  <a:gd name="connsiteY3" fmla="*/ 348343 h 744186"/>
                  <a:gd name="connsiteX4" fmla="*/ 186047 w 364177"/>
                  <a:gd name="connsiteY4" fmla="*/ 3958 h 744186"/>
                  <a:gd name="connsiteX0" fmla="*/ 267082 w 445212"/>
                  <a:gd name="connsiteY0" fmla="*/ 1697 h 739664"/>
                  <a:gd name="connsiteX1" fmla="*/ 7916 w 445212"/>
                  <a:gd name="connsiteY1" fmla="*/ 356267 h 739664"/>
                  <a:gd name="connsiteX2" fmla="*/ 219581 w 445212"/>
                  <a:gd name="connsiteY2" fmla="*/ 737967 h 739664"/>
                  <a:gd name="connsiteX3" fmla="*/ 433337 w 445212"/>
                  <a:gd name="connsiteY3" fmla="*/ 346082 h 739664"/>
                  <a:gd name="connsiteX4" fmla="*/ 267082 w 445212"/>
                  <a:gd name="connsiteY4" fmla="*/ 1697 h 739664"/>
                  <a:gd name="connsiteX0" fmla="*/ 267084 w 514677"/>
                  <a:gd name="connsiteY0" fmla="*/ 16504 h 769278"/>
                  <a:gd name="connsiteX1" fmla="*/ 7918 w 514677"/>
                  <a:gd name="connsiteY1" fmla="*/ 371074 h 769278"/>
                  <a:gd name="connsiteX2" fmla="*/ 219583 w 514677"/>
                  <a:gd name="connsiteY2" fmla="*/ 752774 h 769278"/>
                  <a:gd name="connsiteX3" fmla="*/ 502803 w 514677"/>
                  <a:gd name="connsiteY3" fmla="*/ 470100 h 769278"/>
                  <a:gd name="connsiteX4" fmla="*/ 267084 w 514677"/>
                  <a:gd name="connsiteY4" fmla="*/ 16504 h 769278"/>
                  <a:gd name="connsiteX0" fmla="*/ 286213 w 533808"/>
                  <a:gd name="connsiteY0" fmla="*/ 8823 h 753916"/>
                  <a:gd name="connsiteX1" fmla="*/ 7917 w 533808"/>
                  <a:gd name="connsiteY1" fmla="*/ 515356 h 753916"/>
                  <a:gd name="connsiteX2" fmla="*/ 238712 w 533808"/>
                  <a:gd name="connsiteY2" fmla="*/ 745093 h 753916"/>
                  <a:gd name="connsiteX3" fmla="*/ 521932 w 533808"/>
                  <a:gd name="connsiteY3" fmla="*/ 462419 h 753916"/>
                  <a:gd name="connsiteX4" fmla="*/ 286213 w 533808"/>
                  <a:gd name="connsiteY4" fmla="*/ 8823 h 753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808" h="753916">
                    <a:moveTo>
                      <a:pt x="286213" y="8823"/>
                    </a:moveTo>
                    <a:cubicBezTo>
                      <a:pt x="200544" y="17646"/>
                      <a:pt x="15834" y="392644"/>
                      <a:pt x="7917" y="515356"/>
                    </a:cubicBezTo>
                    <a:cubicBezTo>
                      <a:pt x="0" y="638068"/>
                      <a:pt x="153043" y="753916"/>
                      <a:pt x="238712" y="745093"/>
                    </a:cubicBezTo>
                    <a:cubicBezTo>
                      <a:pt x="324381" y="736270"/>
                      <a:pt x="510057" y="585131"/>
                      <a:pt x="521932" y="462419"/>
                    </a:cubicBezTo>
                    <a:cubicBezTo>
                      <a:pt x="533807" y="339707"/>
                      <a:pt x="371882" y="0"/>
                      <a:pt x="286213" y="882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cxnSp>
            <p:nvCxnSpPr>
              <p:cNvPr id="42" name="Straight Connector 41"/>
              <p:cNvCxnSpPr>
                <a:stCxn id="40" idx="0"/>
                <a:endCxn id="41" idx="2"/>
              </p:cNvCxnSpPr>
              <p:nvPr/>
            </p:nvCxnSpPr>
            <p:spPr>
              <a:xfrm rot="5400000" flipH="1" flipV="1">
                <a:off x="5236615" y="2780833"/>
                <a:ext cx="59753" cy="17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 name="Straight Connector 7"/>
            <p:cNvCxnSpPr/>
            <p:nvPr/>
          </p:nvCxnSpPr>
          <p:spPr>
            <a:xfrm rot="10800000" flipV="1">
              <a:off x="1600200" y="2819400"/>
              <a:ext cx="2057400" cy="10586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 name="Group 24"/>
            <p:cNvGrpSpPr/>
            <p:nvPr/>
          </p:nvGrpSpPr>
          <p:grpSpPr>
            <a:xfrm>
              <a:off x="5562600" y="1752600"/>
              <a:ext cx="464125" cy="2336241"/>
              <a:chOff x="7162800" y="1914134"/>
              <a:chExt cx="464125" cy="2336241"/>
            </a:xfrm>
          </p:grpSpPr>
          <p:grpSp>
            <p:nvGrpSpPr>
              <p:cNvPr id="5" name="Group 18"/>
              <p:cNvGrpSpPr/>
              <p:nvPr/>
            </p:nvGrpSpPr>
            <p:grpSpPr>
              <a:xfrm>
                <a:off x="7162800" y="2474025"/>
                <a:ext cx="464125" cy="1776350"/>
                <a:chOff x="6324600" y="2971800"/>
                <a:chExt cx="464125" cy="1776350"/>
              </a:xfrm>
            </p:grpSpPr>
            <p:sp>
              <p:nvSpPr>
                <p:cNvPr id="35" name="Oval 34"/>
                <p:cNvSpPr/>
                <p:nvPr/>
              </p:nvSpPr>
              <p:spPr>
                <a:xfrm>
                  <a:off x="6324600" y="4519550"/>
                  <a:ext cx="457200" cy="2286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6" name="Rectangle 35"/>
                <p:cNvSpPr/>
                <p:nvPr/>
              </p:nvSpPr>
              <p:spPr>
                <a:xfrm>
                  <a:off x="6324600" y="3124200"/>
                  <a:ext cx="4572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37" name="Oval 36"/>
                <p:cNvSpPr/>
                <p:nvPr/>
              </p:nvSpPr>
              <p:spPr>
                <a:xfrm>
                  <a:off x="6324600" y="2971800"/>
                  <a:ext cx="457200" cy="2286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cxnSp>
              <p:nvCxnSpPr>
                <p:cNvPr id="38" name="Straight Connector 37"/>
                <p:cNvCxnSpPr/>
                <p:nvPr/>
              </p:nvCxnSpPr>
              <p:spPr>
                <a:xfrm rot="10800000" flipV="1">
                  <a:off x="6324600" y="3086100"/>
                  <a:ext cx="0" cy="15621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6788725" y="3112325"/>
                  <a:ext cx="0" cy="15621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Freeform 33"/>
              <p:cNvSpPr/>
              <p:nvPr/>
            </p:nvSpPr>
            <p:spPr>
              <a:xfrm rot="21339833">
                <a:off x="7250048" y="1914134"/>
                <a:ext cx="267284" cy="677167"/>
              </a:xfrm>
              <a:custGeom>
                <a:avLst/>
                <a:gdLst>
                  <a:gd name="connsiteX0" fmla="*/ 186047 w 364177"/>
                  <a:gd name="connsiteY0" fmla="*/ 3958 h 744186"/>
                  <a:gd name="connsiteX1" fmla="*/ 7917 w 364177"/>
                  <a:gd name="connsiteY1" fmla="*/ 324592 h 744186"/>
                  <a:gd name="connsiteX2" fmla="*/ 138546 w 364177"/>
                  <a:gd name="connsiteY2" fmla="*/ 740228 h 744186"/>
                  <a:gd name="connsiteX3" fmla="*/ 352302 w 364177"/>
                  <a:gd name="connsiteY3" fmla="*/ 348343 h 744186"/>
                  <a:gd name="connsiteX4" fmla="*/ 186047 w 364177"/>
                  <a:gd name="connsiteY4" fmla="*/ 3958 h 744186"/>
                  <a:gd name="connsiteX0" fmla="*/ 267082 w 445212"/>
                  <a:gd name="connsiteY0" fmla="*/ 1697 h 739664"/>
                  <a:gd name="connsiteX1" fmla="*/ 7916 w 445212"/>
                  <a:gd name="connsiteY1" fmla="*/ 356267 h 739664"/>
                  <a:gd name="connsiteX2" fmla="*/ 219581 w 445212"/>
                  <a:gd name="connsiteY2" fmla="*/ 737967 h 739664"/>
                  <a:gd name="connsiteX3" fmla="*/ 433337 w 445212"/>
                  <a:gd name="connsiteY3" fmla="*/ 346082 h 739664"/>
                  <a:gd name="connsiteX4" fmla="*/ 267082 w 445212"/>
                  <a:gd name="connsiteY4" fmla="*/ 1697 h 739664"/>
                  <a:gd name="connsiteX0" fmla="*/ 267084 w 514677"/>
                  <a:gd name="connsiteY0" fmla="*/ 16504 h 769278"/>
                  <a:gd name="connsiteX1" fmla="*/ 7918 w 514677"/>
                  <a:gd name="connsiteY1" fmla="*/ 371074 h 769278"/>
                  <a:gd name="connsiteX2" fmla="*/ 219583 w 514677"/>
                  <a:gd name="connsiteY2" fmla="*/ 752774 h 769278"/>
                  <a:gd name="connsiteX3" fmla="*/ 502803 w 514677"/>
                  <a:gd name="connsiteY3" fmla="*/ 470100 h 769278"/>
                  <a:gd name="connsiteX4" fmla="*/ 267084 w 514677"/>
                  <a:gd name="connsiteY4" fmla="*/ 16504 h 769278"/>
                  <a:gd name="connsiteX0" fmla="*/ 286213 w 533808"/>
                  <a:gd name="connsiteY0" fmla="*/ 8823 h 753916"/>
                  <a:gd name="connsiteX1" fmla="*/ 7917 w 533808"/>
                  <a:gd name="connsiteY1" fmla="*/ 515356 h 753916"/>
                  <a:gd name="connsiteX2" fmla="*/ 238712 w 533808"/>
                  <a:gd name="connsiteY2" fmla="*/ 745093 h 753916"/>
                  <a:gd name="connsiteX3" fmla="*/ 521932 w 533808"/>
                  <a:gd name="connsiteY3" fmla="*/ 462419 h 753916"/>
                  <a:gd name="connsiteX4" fmla="*/ 286213 w 533808"/>
                  <a:gd name="connsiteY4" fmla="*/ 8823 h 753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808" h="753916">
                    <a:moveTo>
                      <a:pt x="286213" y="8823"/>
                    </a:moveTo>
                    <a:cubicBezTo>
                      <a:pt x="200544" y="17646"/>
                      <a:pt x="15834" y="392644"/>
                      <a:pt x="7917" y="515356"/>
                    </a:cubicBezTo>
                    <a:cubicBezTo>
                      <a:pt x="0" y="638068"/>
                      <a:pt x="153043" y="753916"/>
                      <a:pt x="238712" y="745093"/>
                    </a:cubicBezTo>
                    <a:cubicBezTo>
                      <a:pt x="324381" y="736270"/>
                      <a:pt x="510057" y="585131"/>
                      <a:pt x="521932" y="462419"/>
                    </a:cubicBezTo>
                    <a:cubicBezTo>
                      <a:pt x="533807" y="339707"/>
                      <a:pt x="371882" y="0"/>
                      <a:pt x="286213" y="882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grpSp>
        <p:sp>
          <p:nvSpPr>
            <p:cNvPr id="10" name="TextBox 9"/>
            <p:cNvSpPr txBox="1"/>
            <p:nvPr/>
          </p:nvSpPr>
          <p:spPr>
            <a:xfrm>
              <a:off x="3205350" y="3276600"/>
              <a:ext cx="1138050" cy="646331"/>
            </a:xfrm>
            <a:prstGeom prst="rect">
              <a:avLst/>
            </a:prstGeom>
            <a:noFill/>
          </p:spPr>
          <p:txBody>
            <a:bodyPr wrap="square" rtlCol="0">
              <a:spAutoFit/>
            </a:bodyPr>
            <a:lstStyle/>
            <a:p>
              <a:pPr algn="ctr" fontAlgn="base">
                <a:spcBef>
                  <a:spcPct val="0"/>
                </a:spcBef>
                <a:spcAft>
                  <a:spcPct val="0"/>
                </a:spcAft>
              </a:pPr>
              <a:r>
                <a:rPr lang="en-US" dirty="0">
                  <a:solidFill>
                    <a:prstClr val="black"/>
                  </a:solidFill>
                  <a:latin typeface="Arial" charset="0"/>
                </a:rPr>
                <a:t>Camera center</a:t>
              </a:r>
            </a:p>
          </p:txBody>
        </p:sp>
        <p:graphicFrame>
          <p:nvGraphicFramePr>
            <p:cNvPr id="11" name="Object 10"/>
            <p:cNvGraphicFramePr>
              <a:graphicFrameLocks noChangeAspect="1"/>
            </p:cNvGraphicFramePr>
            <p:nvPr>
              <p:extLst>
                <p:ext uri="{D42A27DB-BD31-4B8C-83A1-F6EECF244321}">
                  <p14:modId xmlns:p14="http://schemas.microsoft.com/office/powerpoint/2010/main" val="3574790474"/>
                </p:ext>
              </p:extLst>
            </p:nvPr>
          </p:nvGraphicFramePr>
          <p:xfrm>
            <a:off x="6154738" y="1088900"/>
            <a:ext cx="995362" cy="1357313"/>
          </p:xfrm>
          <a:graphic>
            <a:graphicData uri="http://schemas.openxmlformats.org/presentationml/2006/ole">
              <mc:AlternateContent xmlns:mc="http://schemas.openxmlformats.org/markup-compatibility/2006">
                <mc:Choice xmlns:v="urn:schemas-microsoft-com:vml" Requires="v">
                  <p:oleObj spid="_x0000_s515182" name="Equation" r:id="rId4" imgW="520560" imgH="711000" progId="Equation.3">
                    <p:embed/>
                  </p:oleObj>
                </mc:Choice>
                <mc:Fallback>
                  <p:oleObj name="Equation" r:id="rId4" imgW="520560" imgH="711000" progId="Equation.3">
                    <p:embed/>
                    <p:pic>
                      <p:nvPicPr>
                        <p:cNvPr id="0" name=""/>
                        <p:cNvPicPr>
                          <a:picLocks noChangeAspect="1" noChangeArrowheads="1"/>
                        </p:cNvPicPr>
                        <p:nvPr/>
                      </p:nvPicPr>
                      <p:blipFill>
                        <a:blip r:embed="rId5"/>
                        <a:srcRect/>
                        <a:stretch>
                          <a:fillRect/>
                        </a:stretch>
                      </p:blipFill>
                      <p:spPr bwMode="auto">
                        <a:xfrm>
                          <a:off x="6154738" y="1088900"/>
                          <a:ext cx="995362" cy="1357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5586350" y="1038100"/>
              <a:ext cx="378630" cy="1015663"/>
            </a:xfrm>
            <a:prstGeom prst="rect">
              <a:avLst/>
            </a:prstGeom>
            <a:noFill/>
          </p:spPr>
          <p:txBody>
            <a:bodyPr wrap="none" rtlCol="0">
              <a:spAutoFit/>
            </a:bodyPr>
            <a:lstStyle/>
            <a:p>
              <a:pPr fontAlgn="base">
                <a:spcBef>
                  <a:spcPct val="0"/>
                </a:spcBef>
                <a:spcAft>
                  <a:spcPct val="0"/>
                </a:spcAft>
              </a:pPr>
              <a:r>
                <a:rPr lang="en-US" sz="6000" dirty="0">
                  <a:solidFill>
                    <a:srgbClr val="FFC000"/>
                  </a:solidFill>
                  <a:latin typeface="Arial" charset="0"/>
                </a:rPr>
                <a:t>.</a:t>
              </a:r>
            </a:p>
          </p:txBody>
        </p:sp>
        <p:sp>
          <p:nvSpPr>
            <p:cNvPr id="13" name="TextBox 12"/>
            <p:cNvSpPr txBox="1"/>
            <p:nvPr/>
          </p:nvSpPr>
          <p:spPr>
            <a:xfrm>
              <a:off x="1430975" y="3164775"/>
              <a:ext cx="378630" cy="1015663"/>
            </a:xfrm>
            <a:prstGeom prst="rect">
              <a:avLst/>
            </a:prstGeom>
            <a:noFill/>
          </p:spPr>
          <p:txBody>
            <a:bodyPr wrap="none" rtlCol="0">
              <a:spAutoFit/>
            </a:bodyPr>
            <a:lstStyle/>
            <a:p>
              <a:pPr fontAlgn="base">
                <a:spcBef>
                  <a:spcPct val="0"/>
                </a:spcBef>
                <a:spcAft>
                  <a:spcPct val="0"/>
                </a:spcAft>
              </a:pPr>
              <a:r>
                <a:rPr lang="en-US" sz="6000" dirty="0">
                  <a:solidFill>
                    <a:srgbClr val="1F497D"/>
                  </a:solidFill>
                  <a:latin typeface="Arial" charset="0"/>
                </a:rPr>
                <a:t>.</a:t>
              </a:r>
            </a:p>
          </p:txBody>
        </p:sp>
        <p:cxnSp>
          <p:nvCxnSpPr>
            <p:cNvPr id="14" name="Straight Connector 13"/>
            <p:cNvCxnSpPr/>
            <p:nvPr/>
          </p:nvCxnSpPr>
          <p:spPr>
            <a:xfrm rot="10800000">
              <a:off x="1905000" y="2819400"/>
              <a:ext cx="17526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728850" y="2097975"/>
              <a:ext cx="378630" cy="1015663"/>
            </a:xfrm>
            <a:prstGeom prst="rect">
              <a:avLst/>
            </a:prstGeom>
            <a:noFill/>
          </p:spPr>
          <p:txBody>
            <a:bodyPr wrap="none" rtlCol="0">
              <a:spAutoFit/>
            </a:bodyPr>
            <a:lstStyle/>
            <a:p>
              <a:pPr fontAlgn="base">
                <a:spcBef>
                  <a:spcPct val="0"/>
                </a:spcBef>
                <a:spcAft>
                  <a:spcPct val="0"/>
                </a:spcAft>
              </a:pPr>
              <a:r>
                <a:rPr lang="en-US" sz="6000" dirty="0">
                  <a:solidFill>
                    <a:prstClr val="black"/>
                  </a:solidFill>
                  <a:latin typeface="Arial" charset="0"/>
                </a:rPr>
                <a:t>.</a:t>
              </a:r>
            </a:p>
          </p:txBody>
        </p:sp>
        <p:sp>
          <p:nvSpPr>
            <p:cNvPr id="16" name="Oval 15"/>
            <p:cNvSpPr/>
            <p:nvPr/>
          </p:nvSpPr>
          <p:spPr>
            <a:xfrm>
              <a:off x="3476895" y="2314700"/>
              <a:ext cx="304800" cy="9906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8" name="TextBox 17"/>
            <p:cNvSpPr txBox="1"/>
            <p:nvPr/>
          </p:nvSpPr>
          <p:spPr>
            <a:xfrm>
              <a:off x="2743200" y="2474025"/>
              <a:ext cx="292068" cy="369332"/>
            </a:xfrm>
            <a:prstGeom prst="rect">
              <a:avLst/>
            </a:prstGeom>
            <a:noFill/>
          </p:spPr>
          <p:txBody>
            <a:bodyPr wrap="none" rtlCol="0">
              <a:spAutoFit/>
            </a:bodyPr>
            <a:lstStyle/>
            <a:p>
              <a:pPr fontAlgn="base">
                <a:spcBef>
                  <a:spcPct val="0"/>
                </a:spcBef>
                <a:spcAft>
                  <a:spcPct val="0"/>
                </a:spcAft>
              </a:pPr>
              <a:r>
                <a:rPr lang="en-US" i="1" dirty="0">
                  <a:solidFill>
                    <a:prstClr val="black"/>
                  </a:solidFill>
                  <a:latin typeface="Arial" charset="0"/>
                </a:rPr>
                <a:t>f'</a:t>
              </a:r>
            </a:p>
          </p:txBody>
        </p:sp>
        <p:cxnSp>
          <p:nvCxnSpPr>
            <p:cNvPr id="19" name="Straight Connector 18"/>
            <p:cNvCxnSpPr/>
            <p:nvPr/>
          </p:nvCxnSpPr>
          <p:spPr>
            <a:xfrm>
              <a:off x="5779325" y="1816925"/>
              <a:ext cx="11875" cy="77130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733800" y="2819400"/>
              <a:ext cx="1890831"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48200" y="2474025"/>
              <a:ext cx="300082" cy="369332"/>
            </a:xfrm>
            <a:prstGeom prst="rect">
              <a:avLst/>
            </a:prstGeom>
            <a:noFill/>
          </p:spPr>
          <p:txBody>
            <a:bodyPr wrap="none" rtlCol="0">
              <a:spAutoFit/>
            </a:bodyPr>
            <a:lstStyle/>
            <a:p>
              <a:pPr fontAlgn="base">
                <a:spcBef>
                  <a:spcPct val="0"/>
                </a:spcBef>
                <a:spcAft>
                  <a:spcPct val="0"/>
                </a:spcAft>
              </a:pPr>
              <a:r>
                <a:rPr lang="en-US" i="1" dirty="0">
                  <a:solidFill>
                    <a:prstClr val="black"/>
                  </a:solidFill>
                  <a:latin typeface="Arial" charset="0"/>
                </a:rPr>
                <a:t>z</a:t>
              </a:r>
            </a:p>
          </p:txBody>
        </p:sp>
        <p:sp>
          <p:nvSpPr>
            <p:cNvPr id="22" name="TextBox 21"/>
            <p:cNvSpPr txBox="1"/>
            <p:nvPr/>
          </p:nvSpPr>
          <p:spPr>
            <a:xfrm>
              <a:off x="5378470" y="2057459"/>
              <a:ext cx="304800" cy="369332"/>
            </a:xfrm>
            <a:prstGeom prst="rect">
              <a:avLst/>
            </a:prstGeom>
            <a:noFill/>
          </p:spPr>
          <p:txBody>
            <a:bodyPr wrap="square" rtlCol="0">
              <a:spAutoFit/>
            </a:bodyPr>
            <a:lstStyle/>
            <a:p>
              <a:pPr fontAlgn="base">
                <a:spcBef>
                  <a:spcPct val="0"/>
                </a:spcBef>
                <a:spcAft>
                  <a:spcPct val="0"/>
                </a:spcAft>
              </a:pPr>
              <a:r>
                <a:rPr lang="en-US" i="1" dirty="0">
                  <a:solidFill>
                    <a:prstClr val="black"/>
                  </a:solidFill>
                  <a:latin typeface="Arial" charset="0"/>
                </a:rPr>
                <a:t>y</a:t>
              </a:r>
            </a:p>
          </p:txBody>
        </p:sp>
        <p:graphicFrame>
          <p:nvGraphicFramePr>
            <p:cNvPr id="23" name="Object 3"/>
            <p:cNvGraphicFramePr>
              <a:graphicFrameLocks noChangeAspect="1"/>
            </p:cNvGraphicFramePr>
            <p:nvPr>
              <p:extLst>
                <p:ext uri="{D42A27DB-BD31-4B8C-83A1-F6EECF244321}">
                  <p14:modId xmlns:p14="http://schemas.microsoft.com/office/powerpoint/2010/main" val="4107103224"/>
                </p:ext>
              </p:extLst>
            </p:nvPr>
          </p:nvGraphicFramePr>
          <p:xfrm>
            <a:off x="1471613" y="4079750"/>
            <a:ext cx="993775" cy="873125"/>
          </p:xfrm>
          <a:graphic>
            <a:graphicData uri="http://schemas.openxmlformats.org/presentationml/2006/ole">
              <mc:AlternateContent xmlns:mc="http://schemas.openxmlformats.org/markup-compatibility/2006">
                <mc:Choice xmlns:v="urn:schemas-microsoft-com:vml" Requires="v">
                  <p:oleObj spid="_x0000_s515183" name="Equation" r:id="rId6" imgW="520560" imgH="457200" progId="Equation.3">
                    <p:embed/>
                  </p:oleObj>
                </mc:Choice>
                <mc:Fallback>
                  <p:oleObj name="Equation" r:id="rId6" imgW="520560" imgH="457200" progId="Equation.3">
                    <p:embed/>
                    <p:pic>
                      <p:nvPicPr>
                        <p:cNvPr id="0" name=""/>
                        <p:cNvPicPr>
                          <a:picLocks noChangeAspect="1" noChangeArrowheads="1"/>
                        </p:cNvPicPr>
                        <p:nvPr/>
                      </p:nvPicPr>
                      <p:blipFill>
                        <a:blip r:embed="rId7"/>
                        <a:srcRect/>
                        <a:stretch>
                          <a:fillRect/>
                        </a:stretch>
                      </p:blipFill>
                      <p:spPr bwMode="auto">
                        <a:xfrm>
                          <a:off x="1471613" y="4079750"/>
                          <a:ext cx="993775"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5"/>
            <p:cNvSpPr txBox="1"/>
            <p:nvPr/>
          </p:nvSpPr>
          <p:spPr>
            <a:xfrm>
              <a:off x="3471945" y="2108537"/>
              <a:ext cx="378630" cy="1015663"/>
            </a:xfrm>
            <a:prstGeom prst="rect">
              <a:avLst/>
            </a:prstGeom>
            <a:noFill/>
          </p:spPr>
          <p:txBody>
            <a:bodyPr wrap="none" rtlCol="0">
              <a:spAutoFit/>
            </a:bodyPr>
            <a:lstStyle/>
            <a:p>
              <a:pPr fontAlgn="base">
                <a:spcBef>
                  <a:spcPct val="0"/>
                </a:spcBef>
                <a:spcAft>
                  <a:spcPct val="0"/>
                </a:spcAft>
              </a:pPr>
              <a:r>
                <a:rPr lang="en-US" sz="6000" dirty="0">
                  <a:solidFill>
                    <a:prstClr val="black"/>
                  </a:solidFill>
                  <a:latin typeface="Arial" charset="0"/>
                </a:rPr>
                <a:t>.</a:t>
              </a:r>
            </a:p>
          </p:txBody>
        </p:sp>
        <p:sp>
          <p:nvSpPr>
            <p:cNvPr id="25" name="TextBox 24"/>
            <p:cNvSpPr txBox="1"/>
            <p:nvPr/>
          </p:nvSpPr>
          <p:spPr>
            <a:xfrm>
              <a:off x="1663668" y="1864736"/>
              <a:ext cx="1066800" cy="646331"/>
            </a:xfrm>
            <a:prstGeom prst="rect">
              <a:avLst/>
            </a:prstGeom>
            <a:noFill/>
          </p:spPr>
          <p:txBody>
            <a:bodyPr wrap="square" rtlCol="0">
              <a:spAutoFit/>
            </a:bodyPr>
            <a:lstStyle/>
            <a:p>
              <a:pPr algn="ctr" fontAlgn="base">
                <a:spcBef>
                  <a:spcPct val="0"/>
                </a:spcBef>
                <a:spcAft>
                  <a:spcPct val="0"/>
                </a:spcAft>
              </a:pPr>
              <a:r>
                <a:rPr lang="en-US" dirty="0">
                  <a:solidFill>
                    <a:prstClr val="black"/>
                  </a:solidFill>
                  <a:latin typeface="Arial" charset="0"/>
                </a:rPr>
                <a:t>Optical center</a:t>
              </a:r>
            </a:p>
          </p:txBody>
        </p:sp>
        <p:cxnSp>
          <p:nvCxnSpPr>
            <p:cNvPr id="26" name="Straight Arrow Connector 25"/>
            <p:cNvCxnSpPr/>
            <p:nvPr/>
          </p:nvCxnSpPr>
          <p:spPr>
            <a:xfrm rot="5400000">
              <a:off x="1790700" y="2628900"/>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5814950" y="1747650"/>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1372394" y="4190206"/>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1676400" y="3886200"/>
              <a:ext cx="2286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1371600" y="3352800"/>
              <a:ext cx="10668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828800" y="3124200"/>
              <a:ext cx="351378" cy="369332"/>
            </a:xfrm>
            <a:prstGeom prst="rect">
              <a:avLst/>
            </a:prstGeom>
            <a:noFill/>
          </p:spPr>
          <p:txBody>
            <a:bodyPr wrap="none" rtlCol="0">
              <a:spAutoFit/>
            </a:bodyPr>
            <a:lstStyle/>
            <a:p>
              <a:pPr fontAlgn="base">
                <a:spcBef>
                  <a:spcPct val="0"/>
                </a:spcBef>
                <a:spcAft>
                  <a:spcPct val="0"/>
                </a:spcAft>
              </a:pPr>
              <a:r>
                <a:rPr lang="en-US" i="1" dirty="0">
                  <a:solidFill>
                    <a:prstClr val="black"/>
                  </a:solidFill>
                  <a:latin typeface="Arial" charset="0"/>
                </a:rPr>
                <a:t>y’</a:t>
              </a:r>
            </a:p>
          </p:txBody>
        </p:sp>
        <p:sp>
          <p:nvSpPr>
            <p:cNvPr id="32" name="TextBox 31"/>
            <p:cNvSpPr txBox="1"/>
            <p:nvPr/>
          </p:nvSpPr>
          <p:spPr>
            <a:xfrm>
              <a:off x="1612075" y="3762293"/>
              <a:ext cx="351378" cy="369332"/>
            </a:xfrm>
            <a:prstGeom prst="rect">
              <a:avLst/>
            </a:prstGeom>
            <a:noFill/>
          </p:spPr>
          <p:txBody>
            <a:bodyPr wrap="none" rtlCol="0">
              <a:spAutoFit/>
            </a:bodyPr>
            <a:lstStyle/>
            <a:p>
              <a:pPr fontAlgn="base">
                <a:spcBef>
                  <a:spcPct val="0"/>
                </a:spcBef>
                <a:spcAft>
                  <a:spcPct val="0"/>
                </a:spcAft>
              </a:pPr>
              <a:r>
                <a:rPr lang="en-US" i="1" dirty="0">
                  <a:solidFill>
                    <a:prstClr val="black"/>
                  </a:solidFill>
                  <a:latin typeface="Arial" charset="0"/>
                </a:rPr>
                <a:t>x’</a:t>
              </a:r>
            </a:p>
          </p:txBody>
        </p:sp>
        <p:cxnSp>
          <p:nvCxnSpPr>
            <p:cNvPr id="17" name="Straight Connector 16"/>
            <p:cNvCxnSpPr>
              <a:stCxn id="34" idx="0"/>
            </p:cNvCxnSpPr>
            <p:nvPr/>
          </p:nvCxnSpPr>
          <p:spPr>
            <a:xfrm flipH="1">
              <a:off x="3657600" y="1760740"/>
              <a:ext cx="2110530" cy="11061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3" name="Straight Connector 42"/>
          <p:cNvCxnSpPr/>
          <p:nvPr/>
        </p:nvCxnSpPr>
        <p:spPr>
          <a:xfrm flipV="1">
            <a:off x="6407906" y="3530992"/>
            <a:ext cx="145294" cy="14397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425811" y="3533500"/>
            <a:ext cx="304800" cy="369332"/>
          </a:xfrm>
          <a:prstGeom prst="rect">
            <a:avLst/>
          </a:prstGeom>
          <a:noFill/>
        </p:spPr>
        <p:txBody>
          <a:bodyPr wrap="square" rtlCol="0">
            <a:spAutoFit/>
          </a:bodyPr>
          <a:lstStyle/>
          <a:p>
            <a:pPr fontAlgn="base">
              <a:spcBef>
                <a:spcPct val="0"/>
              </a:spcBef>
              <a:spcAft>
                <a:spcPct val="0"/>
              </a:spcAft>
            </a:pPr>
            <a:r>
              <a:rPr lang="en-US" i="1" dirty="0">
                <a:solidFill>
                  <a:prstClr val="black"/>
                </a:solidFill>
                <a:latin typeface="Arial" charset="0"/>
              </a:rPr>
              <a:t>x</a:t>
            </a:r>
          </a:p>
        </p:txBody>
      </p:sp>
      <p:sp>
        <p:nvSpPr>
          <p:cNvPr id="44" name="Text Box 4"/>
          <p:cNvSpPr txBox="1">
            <a:spLocks noChangeArrowheads="1"/>
          </p:cNvSpPr>
          <p:nvPr/>
        </p:nvSpPr>
        <p:spPr bwMode="auto">
          <a:xfrm>
            <a:off x="0" y="6607298"/>
            <a:ext cx="36419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1050" dirty="0">
                <a:solidFill>
                  <a:srgbClr val="000000"/>
                </a:solidFill>
              </a:rPr>
              <a:t>Modified from Derek </a:t>
            </a:r>
            <a:r>
              <a:rPr lang="en-US" sz="1050" dirty="0" err="1">
                <a:solidFill>
                  <a:srgbClr val="000000"/>
                </a:solidFill>
              </a:rPr>
              <a:t>Hoiem</a:t>
            </a:r>
            <a:r>
              <a:rPr lang="en-US" sz="1050" dirty="0">
                <a:solidFill>
                  <a:srgbClr val="000000"/>
                </a:solidFill>
              </a:rPr>
              <a:t> and Kristen </a:t>
            </a:r>
            <a:r>
              <a:rPr lang="en-US" sz="1050" dirty="0" err="1">
                <a:solidFill>
                  <a:srgbClr val="000000"/>
                </a:solidFill>
              </a:rPr>
              <a:t>Grauman</a:t>
            </a:r>
            <a:endParaRPr lang="en-US" sz="1050" dirty="0">
              <a:solidFill>
                <a:srgbClr val="000000"/>
              </a:solidFill>
            </a:endParaRPr>
          </a:p>
        </p:txBody>
      </p:sp>
      <p:grpSp>
        <p:nvGrpSpPr>
          <p:cNvPr id="45" name="Group 44"/>
          <p:cNvGrpSpPr/>
          <p:nvPr/>
        </p:nvGrpSpPr>
        <p:grpSpPr>
          <a:xfrm>
            <a:off x="5245712" y="5324475"/>
            <a:ext cx="3833813" cy="1533525"/>
            <a:chOff x="2600325" y="5145088"/>
            <a:chExt cx="3833813" cy="1533525"/>
          </a:xfrm>
        </p:grpSpPr>
        <p:grpSp>
          <p:nvGrpSpPr>
            <p:cNvPr id="46" name="Group 4"/>
            <p:cNvGrpSpPr>
              <a:grpSpLocks/>
            </p:cNvGrpSpPr>
            <p:nvPr/>
          </p:nvGrpSpPr>
          <p:grpSpPr bwMode="auto">
            <a:xfrm>
              <a:off x="2617788" y="5346700"/>
              <a:ext cx="3779837" cy="1122363"/>
              <a:chOff x="2109" y="3385"/>
              <a:chExt cx="2381" cy="707"/>
            </a:xfrm>
          </p:grpSpPr>
          <p:pic>
            <p:nvPicPr>
              <p:cNvPr id="52"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l="42816" t="69298" r="38101" b="23660"/>
              <a:stretch>
                <a:fillRect/>
              </a:stretch>
            </p:blipFill>
            <p:spPr bwMode="auto">
              <a:xfrm>
                <a:off x="2290" y="3385"/>
                <a:ext cx="1769"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 Box 6"/>
              <p:cNvSpPr txBox="1">
                <a:spLocks noChangeArrowheads="1"/>
              </p:cNvSpPr>
              <p:nvPr/>
            </p:nvSpPr>
            <p:spPr bwMode="auto">
              <a:xfrm>
                <a:off x="2109" y="3861"/>
                <a:ext cx="106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dirty="0">
                    <a:solidFill>
                      <a:srgbClr val="000000"/>
                    </a:solidFill>
                  </a:rPr>
                  <a:t>Scene point</a:t>
                </a:r>
              </a:p>
            </p:txBody>
          </p:sp>
          <p:sp>
            <p:nvSpPr>
              <p:cNvPr id="54" name="Text Box 7"/>
              <p:cNvSpPr txBox="1">
                <a:spLocks noChangeArrowheads="1"/>
              </p:cNvSpPr>
              <p:nvPr/>
            </p:nvSpPr>
            <p:spPr bwMode="auto">
              <a:xfrm>
                <a:off x="3174" y="3857"/>
                <a:ext cx="1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solidFill>
                      <a:srgbClr val="000000"/>
                    </a:solidFill>
                  </a:rPr>
                  <a:t>Image coordinates</a:t>
                </a:r>
              </a:p>
            </p:txBody>
          </p:sp>
        </p:grpSp>
        <p:pic>
          <p:nvPicPr>
            <p:cNvPr id="48"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l="49915" t="69658" r="47400" b="23677"/>
            <a:stretch>
              <a:fillRect/>
            </a:stretch>
          </p:blipFill>
          <p:spPr bwMode="auto">
            <a:xfrm>
              <a:off x="3951288" y="6030913"/>
              <a:ext cx="3952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48"/>
            <p:cNvSpPr/>
            <p:nvPr/>
          </p:nvSpPr>
          <p:spPr>
            <a:xfrm>
              <a:off x="2600325" y="5145088"/>
              <a:ext cx="3833813" cy="1460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50" name="TextBox 49"/>
            <p:cNvSpPr txBox="1">
              <a:spLocks noChangeArrowheads="1"/>
            </p:cNvSpPr>
            <p:nvPr/>
          </p:nvSpPr>
          <p:spPr bwMode="auto">
            <a:xfrm>
              <a:off x="4564185" y="5310586"/>
              <a:ext cx="612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000" b="1" dirty="0">
                  <a:solidFill>
                    <a:srgbClr val="FFFFFF"/>
                  </a:solidFill>
                </a:rPr>
                <a:t>‘</a:t>
              </a:r>
              <a:r>
                <a:rPr lang="en-US" sz="2000" b="1" dirty="0">
                  <a:latin typeface="Calibri" panose="020F0502020204030204" pitchFamily="34" charset="0"/>
                </a:rPr>
                <a:t>’</a:t>
              </a:r>
            </a:p>
          </p:txBody>
        </p:sp>
        <p:sp>
          <p:nvSpPr>
            <p:cNvPr id="51" name="TextBox 50"/>
            <p:cNvSpPr txBox="1">
              <a:spLocks noChangeArrowheads="1"/>
            </p:cNvSpPr>
            <p:nvPr/>
          </p:nvSpPr>
          <p:spPr bwMode="auto">
            <a:xfrm>
              <a:off x="5158762" y="5306068"/>
              <a:ext cx="612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000" b="1" dirty="0">
                  <a:solidFill>
                    <a:srgbClr val="FFFFFF"/>
                  </a:solidFill>
                </a:rPr>
                <a:t>‘</a:t>
              </a:r>
              <a:r>
                <a:rPr lang="en-US" sz="2000" b="1" dirty="0">
                  <a:latin typeface="Calibri" panose="020F0502020204030204" pitchFamily="34" charset="0"/>
                </a:rPr>
                <a:t>’</a:t>
              </a:r>
            </a:p>
          </p:txBody>
        </p:sp>
      </p:grpSp>
      <p:grpSp>
        <p:nvGrpSpPr>
          <p:cNvPr id="45060" name="Group 45059"/>
          <p:cNvGrpSpPr/>
          <p:nvPr/>
        </p:nvGrpSpPr>
        <p:grpSpPr>
          <a:xfrm>
            <a:off x="7340270" y="4777425"/>
            <a:ext cx="940923" cy="683091"/>
            <a:chOff x="7340270" y="4802364"/>
            <a:chExt cx="940923" cy="683091"/>
          </a:xfrm>
        </p:grpSpPr>
        <p:sp>
          <p:nvSpPr>
            <p:cNvPr id="55" name="TextBox 54"/>
            <p:cNvSpPr txBox="1"/>
            <p:nvPr/>
          </p:nvSpPr>
          <p:spPr>
            <a:xfrm>
              <a:off x="7929815" y="4802364"/>
              <a:ext cx="351378" cy="369332"/>
            </a:xfrm>
            <a:prstGeom prst="rect">
              <a:avLst/>
            </a:prstGeom>
            <a:noFill/>
          </p:spPr>
          <p:txBody>
            <a:bodyPr wrap="none" rtlCol="0">
              <a:spAutoFit/>
            </a:bodyPr>
            <a:lstStyle/>
            <a:p>
              <a:pPr fontAlgn="base">
                <a:spcBef>
                  <a:spcPct val="0"/>
                </a:spcBef>
                <a:spcAft>
                  <a:spcPct val="0"/>
                </a:spcAft>
              </a:pPr>
              <a:r>
                <a:rPr lang="en-US" i="1" dirty="0">
                  <a:solidFill>
                    <a:prstClr val="black"/>
                  </a:solidFill>
                  <a:latin typeface="Arial" charset="0"/>
                </a:rPr>
                <a:t>y’</a:t>
              </a:r>
            </a:p>
          </p:txBody>
        </p:sp>
        <p:sp>
          <p:nvSpPr>
            <p:cNvPr id="56" name="TextBox 55"/>
            <p:cNvSpPr txBox="1"/>
            <p:nvPr/>
          </p:nvSpPr>
          <p:spPr>
            <a:xfrm>
              <a:off x="7340270" y="4804614"/>
              <a:ext cx="351378" cy="369332"/>
            </a:xfrm>
            <a:prstGeom prst="rect">
              <a:avLst/>
            </a:prstGeom>
            <a:noFill/>
          </p:spPr>
          <p:txBody>
            <a:bodyPr wrap="none" rtlCol="0">
              <a:spAutoFit/>
            </a:bodyPr>
            <a:lstStyle/>
            <a:p>
              <a:pPr fontAlgn="base">
                <a:spcBef>
                  <a:spcPct val="0"/>
                </a:spcBef>
                <a:spcAft>
                  <a:spcPct val="0"/>
                </a:spcAft>
              </a:pPr>
              <a:r>
                <a:rPr lang="en-US" i="1" dirty="0">
                  <a:solidFill>
                    <a:prstClr val="black"/>
                  </a:solidFill>
                  <a:latin typeface="Arial" charset="0"/>
                </a:rPr>
                <a:t>x’</a:t>
              </a:r>
            </a:p>
          </p:txBody>
        </p:sp>
        <p:cxnSp>
          <p:nvCxnSpPr>
            <p:cNvPr id="9" name="Straight Arrow Connector 8"/>
            <p:cNvCxnSpPr>
              <a:stCxn id="55" idx="2"/>
              <a:endCxn id="51" idx="0"/>
            </p:cNvCxnSpPr>
            <p:nvPr/>
          </p:nvCxnSpPr>
          <p:spPr>
            <a:xfrm>
              <a:off x="8105504" y="5171696"/>
              <a:ext cx="5033" cy="3137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057" name="Straight Arrow Connector 45056"/>
            <p:cNvCxnSpPr>
              <a:stCxn id="56" idx="2"/>
            </p:cNvCxnSpPr>
            <p:nvPr/>
          </p:nvCxnSpPr>
          <p:spPr>
            <a:xfrm>
              <a:off x="7515959" y="5173946"/>
              <a:ext cx="0" cy="3115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395581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11188" y="5711825"/>
            <a:ext cx="8305800" cy="1295400"/>
          </a:xfrm>
          <a:prstGeom prst="rect">
            <a:avLst/>
          </a:prstGeom>
          <a:noFill/>
          <a:ln w="9525">
            <a:noFill/>
            <a:miter lim="800000"/>
            <a:headEnd/>
            <a:tailEnd/>
          </a:ln>
          <a:effectLst/>
        </p:spPr>
        <p:txBody>
          <a:bodyPr/>
          <a:lstStyle/>
          <a:p>
            <a:pPr marL="342900" indent="-342900" fontAlgn="base">
              <a:spcBef>
                <a:spcPct val="20000"/>
              </a:spcBef>
              <a:spcAft>
                <a:spcPct val="0"/>
              </a:spcAft>
              <a:defRPr/>
            </a:pPr>
            <a:r>
              <a:rPr lang="en-US" sz="2400" dirty="0">
                <a:solidFill>
                  <a:srgbClr val="000000"/>
                </a:solidFill>
              </a:rPr>
              <a:t>Obtain a wider angle view by combining multiple images.</a:t>
            </a:r>
            <a:endParaRPr lang="en-US" sz="2400" i="1" dirty="0">
              <a:solidFill>
                <a:srgbClr val="000000"/>
              </a:solidFill>
            </a:endParaRPr>
          </a:p>
        </p:txBody>
      </p:sp>
      <p:pic>
        <p:nvPicPr>
          <p:cNvPr id="78852" name="Picture 5" descr="MCj04316170000[1]"/>
          <p:cNvPicPr>
            <a:picLocks noChangeAspect="1" noChangeArrowheads="1"/>
          </p:cNvPicPr>
          <p:nvPr/>
        </p:nvPicPr>
        <p:blipFill>
          <a:blip r:embed="rId3" cstate="print"/>
          <a:srcRect/>
          <a:stretch>
            <a:fillRect/>
          </a:stretch>
        </p:blipFill>
        <p:spPr bwMode="auto">
          <a:xfrm>
            <a:off x="152400" y="2514600"/>
            <a:ext cx="2209800" cy="2209800"/>
          </a:xfrm>
          <a:prstGeom prst="rect">
            <a:avLst/>
          </a:prstGeom>
          <a:noFill/>
          <a:ln w="9525">
            <a:noFill/>
            <a:miter lim="800000"/>
            <a:headEnd/>
            <a:tailEnd/>
          </a:ln>
        </p:spPr>
      </p:pic>
      <p:sp>
        <p:nvSpPr>
          <p:cNvPr id="6" name="Line 7"/>
          <p:cNvSpPr>
            <a:spLocks noChangeShapeType="1"/>
          </p:cNvSpPr>
          <p:nvPr/>
        </p:nvSpPr>
        <p:spPr bwMode="auto">
          <a:xfrm flipH="1">
            <a:off x="762000" y="3962400"/>
            <a:ext cx="838200" cy="914400"/>
          </a:xfrm>
          <a:prstGeom prst="line">
            <a:avLst/>
          </a:prstGeom>
          <a:noFill/>
          <a:ln w="25400">
            <a:solidFill>
              <a:srgbClr val="FF0000"/>
            </a:solidFill>
            <a:round/>
            <a:headEnd/>
            <a:tailEnd type="triangle" w="lg" len="lg"/>
          </a:ln>
        </p:spPr>
        <p:txBody>
          <a:bodyPr/>
          <a:lstStyle/>
          <a:p>
            <a:pPr fontAlgn="base">
              <a:spcBef>
                <a:spcPct val="0"/>
              </a:spcBef>
              <a:spcAft>
                <a:spcPct val="0"/>
              </a:spcAft>
            </a:pPr>
            <a:endParaRPr lang="en-US">
              <a:solidFill>
                <a:srgbClr val="000000"/>
              </a:solidFill>
            </a:endParaRPr>
          </a:p>
        </p:txBody>
      </p:sp>
      <p:sp>
        <p:nvSpPr>
          <p:cNvPr id="7" name="Line 8"/>
          <p:cNvSpPr>
            <a:spLocks noChangeShapeType="1"/>
          </p:cNvSpPr>
          <p:nvPr/>
        </p:nvSpPr>
        <p:spPr bwMode="auto">
          <a:xfrm flipH="1">
            <a:off x="1066800" y="3962400"/>
            <a:ext cx="533400" cy="1066800"/>
          </a:xfrm>
          <a:prstGeom prst="line">
            <a:avLst/>
          </a:prstGeom>
          <a:noFill/>
          <a:ln w="25400">
            <a:solidFill>
              <a:srgbClr val="FF0000"/>
            </a:solidFill>
            <a:round/>
            <a:headEnd/>
            <a:tailEnd type="triangle" w="lg" len="lg"/>
          </a:ln>
        </p:spPr>
        <p:txBody>
          <a:bodyPr/>
          <a:lstStyle/>
          <a:p>
            <a:pPr fontAlgn="base">
              <a:spcBef>
                <a:spcPct val="0"/>
              </a:spcBef>
              <a:spcAft>
                <a:spcPct val="0"/>
              </a:spcAft>
            </a:pPr>
            <a:endParaRPr lang="en-US">
              <a:solidFill>
                <a:srgbClr val="000000"/>
              </a:solidFill>
            </a:endParaRPr>
          </a:p>
        </p:txBody>
      </p:sp>
      <p:sp>
        <p:nvSpPr>
          <p:cNvPr id="8" name="Line 9"/>
          <p:cNvSpPr>
            <a:spLocks noChangeShapeType="1"/>
          </p:cNvSpPr>
          <p:nvPr/>
        </p:nvSpPr>
        <p:spPr bwMode="auto">
          <a:xfrm flipH="1">
            <a:off x="1371600" y="3962400"/>
            <a:ext cx="228600" cy="1143000"/>
          </a:xfrm>
          <a:prstGeom prst="line">
            <a:avLst/>
          </a:prstGeom>
          <a:noFill/>
          <a:ln w="25400">
            <a:solidFill>
              <a:srgbClr val="FF0000"/>
            </a:solidFill>
            <a:round/>
            <a:headEnd/>
            <a:tailEnd type="triangle" w="lg" len="lg"/>
          </a:ln>
        </p:spPr>
        <p:txBody>
          <a:bodyPr/>
          <a:lstStyle/>
          <a:p>
            <a:pPr fontAlgn="base">
              <a:spcBef>
                <a:spcPct val="0"/>
              </a:spcBef>
              <a:spcAft>
                <a:spcPct val="0"/>
              </a:spcAft>
            </a:pPr>
            <a:endParaRPr lang="en-US">
              <a:solidFill>
                <a:srgbClr val="000000"/>
              </a:solidFill>
            </a:endParaRPr>
          </a:p>
        </p:txBody>
      </p:sp>
      <p:sp>
        <p:nvSpPr>
          <p:cNvPr id="9" name="Line 12"/>
          <p:cNvSpPr>
            <a:spLocks noChangeShapeType="1"/>
          </p:cNvSpPr>
          <p:nvPr/>
        </p:nvSpPr>
        <p:spPr bwMode="auto">
          <a:xfrm>
            <a:off x="1600200" y="3962400"/>
            <a:ext cx="152400" cy="1219200"/>
          </a:xfrm>
          <a:prstGeom prst="line">
            <a:avLst/>
          </a:prstGeom>
          <a:noFill/>
          <a:ln w="25400">
            <a:solidFill>
              <a:srgbClr val="FF0000"/>
            </a:solidFill>
            <a:round/>
            <a:headEnd/>
            <a:tailEnd type="triangle" w="lg" len="lg"/>
          </a:ln>
        </p:spPr>
        <p:txBody>
          <a:bodyPr/>
          <a:lstStyle/>
          <a:p>
            <a:pPr fontAlgn="base">
              <a:spcBef>
                <a:spcPct val="0"/>
              </a:spcBef>
              <a:spcAft>
                <a:spcPct val="0"/>
              </a:spcAft>
            </a:pPr>
            <a:endParaRPr lang="en-US">
              <a:solidFill>
                <a:srgbClr val="000000"/>
              </a:solidFill>
            </a:endParaRPr>
          </a:p>
        </p:txBody>
      </p:sp>
      <p:sp>
        <p:nvSpPr>
          <p:cNvPr id="10" name="Line 13"/>
          <p:cNvSpPr>
            <a:spLocks noChangeShapeType="1"/>
          </p:cNvSpPr>
          <p:nvPr/>
        </p:nvSpPr>
        <p:spPr bwMode="auto">
          <a:xfrm>
            <a:off x="1600200" y="3962400"/>
            <a:ext cx="609600" cy="1143000"/>
          </a:xfrm>
          <a:prstGeom prst="line">
            <a:avLst/>
          </a:prstGeom>
          <a:noFill/>
          <a:ln w="25400">
            <a:solidFill>
              <a:srgbClr val="FF0000"/>
            </a:solidFill>
            <a:round/>
            <a:headEnd/>
            <a:tailEnd type="triangle" w="lg" len="lg"/>
          </a:ln>
        </p:spPr>
        <p:txBody>
          <a:bodyPr/>
          <a:lstStyle/>
          <a:p>
            <a:pPr fontAlgn="base">
              <a:spcBef>
                <a:spcPct val="0"/>
              </a:spcBef>
              <a:spcAft>
                <a:spcPct val="0"/>
              </a:spcAft>
            </a:pPr>
            <a:endParaRPr lang="en-US">
              <a:solidFill>
                <a:srgbClr val="000000"/>
              </a:solidFill>
            </a:endParaRPr>
          </a:p>
        </p:txBody>
      </p:sp>
      <p:sp>
        <p:nvSpPr>
          <p:cNvPr id="11" name="Line 14"/>
          <p:cNvSpPr>
            <a:spLocks noChangeShapeType="1"/>
          </p:cNvSpPr>
          <p:nvPr/>
        </p:nvSpPr>
        <p:spPr bwMode="auto">
          <a:xfrm>
            <a:off x="1600200" y="3962400"/>
            <a:ext cx="914400" cy="914400"/>
          </a:xfrm>
          <a:prstGeom prst="line">
            <a:avLst/>
          </a:prstGeom>
          <a:noFill/>
          <a:ln w="25400">
            <a:solidFill>
              <a:srgbClr val="FF0000"/>
            </a:solidFill>
            <a:round/>
            <a:headEnd/>
            <a:tailEnd type="triangle" w="lg" len="lg"/>
          </a:ln>
        </p:spPr>
        <p:txBody>
          <a:bodyPr/>
          <a:lstStyle/>
          <a:p>
            <a:pPr fontAlgn="base">
              <a:spcBef>
                <a:spcPct val="0"/>
              </a:spcBef>
              <a:spcAft>
                <a:spcPct val="0"/>
              </a:spcAft>
            </a:pPr>
            <a:endParaRPr lang="en-US">
              <a:solidFill>
                <a:srgbClr val="000000"/>
              </a:solidFill>
            </a:endParaRPr>
          </a:p>
        </p:txBody>
      </p:sp>
      <p:sp>
        <p:nvSpPr>
          <p:cNvPr id="12" name="Line 15"/>
          <p:cNvSpPr>
            <a:spLocks noChangeShapeType="1"/>
          </p:cNvSpPr>
          <p:nvPr/>
        </p:nvSpPr>
        <p:spPr bwMode="auto">
          <a:xfrm>
            <a:off x="1600200" y="3962400"/>
            <a:ext cx="1066800" cy="533400"/>
          </a:xfrm>
          <a:prstGeom prst="line">
            <a:avLst/>
          </a:prstGeom>
          <a:noFill/>
          <a:ln w="25400">
            <a:solidFill>
              <a:srgbClr val="FF0000"/>
            </a:solidFill>
            <a:round/>
            <a:headEnd/>
            <a:tailEnd type="triangle" w="lg" len="lg"/>
          </a:ln>
        </p:spPr>
        <p:txBody>
          <a:bodyPr/>
          <a:lstStyle/>
          <a:p>
            <a:pPr fontAlgn="base">
              <a:spcBef>
                <a:spcPct val="0"/>
              </a:spcBef>
              <a:spcAft>
                <a:spcPct val="0"/>
              </a:spcAft>
            </a:pPr>
            <a:endParaRPr lang="en-US">
              <a:solidFill>
                <a:srgbClr val="000000"/>
              </a:solidFill>
            </a:endParaRPr>
          </a:p>
        </p:txBody>
      </p:sp>
      <p:pic>
        <p:nvPicPr>
          <p:cNvPr id="22" name="Picture 4" descr="fig7"/>
          <p:cNvPicPr>
            <a:picLocks noChangeAspect="1" noChangeArrowheads="1"/>
          </p:cNvPicPr>
          <p:nvPr/>
        </p:nvPicPr>
        <p:blipFill>
          <a:blip r:embed="rId4" cstate="print"/>
          <a:srcRect/>
          <a:stretch>
            <a:fillRect/>
          </a:stretch>
        </p:blipFill>
        <p:spPr bwMode="auto">
          <a:xfrm>
            <a:off x="0" y="1566863"/>
            <a:ext cx="2552700" cy="1276350"/>
          </a:xfrm>
          <a:prstGeom prst="rect">
            <a:avLst/>
          </a:prstGeom>
          <a:noFill/>
          <a:ln w="9525">
            <a:noFill/>
            <a:miter lim="800000"/>
            <a:headEnd/>
            <a:tailEnd/>
          </a:ln>
        </p:spPr>
      </p:pic>
      <p:pic>
        <p:nvPicPr>
          <p:cNvPr id="24" name="Picture 23" descr="wall.jpg"/>
          <p:cNvPicPr>
            <a:picLocks noChangeAspect="1"/>
          </p:cNvPicPr>
          <p:nvPr/>
        </p:nvPicPr>
        <p:blipFill>
          <a:blip r:embed="rId5" cstate="print"/>
          <a:srcRect l="3477" r="73260" b="47403"/>
          <a:stretch>
            <a:fillRect/>
          </a:stretch>
        </p:blipFill>
        <p:spPr bwMode="auto">
          <a:xfrm>
            <a:off x="2344738" y="1027113"/>
            <a:ext cx="1460500" cy="2219325"/>
          </a:xfrm>
          <a:prstGeom prst="rect">
            <a:avLst/>
          </a:prstGeom>
          <a:noFill/>
          <a:ln w="9525">
            <a:noFill/>
            <a:miter lim="800000"/>
            <a:headEnd/>
            <a:tailEnd/>
          </a:ln>
        </p:spPr>
      </p:pic>
      <p:grpSp>
        <p:nvGrpSpPr>
          <p:cNvPr id="2" name="Group 28"/>
          <p:cNvGrpSpPr>
            <a:grpSpLocks/>
          </p:cNvGrpSpPr>
          <p:nvPr/>
        </p:nvGrpSpPr>
        <p:grpSpPr bwMode="auto">
          <a:xfrm>
            <a:off x="2351088" y="3392488"/>
            <a:ext cx="6529387" cy="2043112"/>
            <a:chOff x="1584960" y="3648078"/>
            <a:chExt cx="6528801" cy="2042538"/>
          </a:xfrm>
        </p:grpSpPr>
        <p:sp>
          <p:nvSpPr>
            <p:cNvPr id="78867" name="TextBox 21"/>
            <p:cNvSpPr txBox="1">
              <a:spLocks noChangeArrowheads="1"/>
            </p:cNvSpPr>
            <p:nvPr/>
          </p:nvSpPr>
          <p:spPr bwMode="auto">
            <a:xfrm rot="5400000">
              <a:off x="7109681" y="4579187"/>
              <a:ext cx="1716056" cy="292104"/>
            </a:xfrm>
            <a:prstGeom prst="rect">
              <a:avLst/>
            </a:prstGeom>
            <a:noFill/>
            <a:ln w="9525">
              <a:noFill/>
              <a:miter lim="800000"/>
              <a:headEnd/>
              <a:tailEnd/>
            </a:ln>
          </p:spPr>
          <p:txBody>
            <a:bodyPr>
              <a:spAutoFit/>
            </a:bodyPr>
            <a:lstStyle/>
            <a:p>
              <a:pPr fontAlgn="base">
                <a:spcBef>
                  <a:spcPct val="0"/>
                </a:spcBef>
                <a:spcAft>
                  <a:spcPct val="0"/>
                </a:spcAft>
              </a:pPr>
              <a:r>
                <a:rPr lang="en-US" sz="1300" b="1" dirty="0">
                  <a:solidFill>
                    <a:srgbClr val="000000"/>
                  </a:solidFill>
                </a:rPr>
                <a:t>image from S. Seitz</a:t>
              </a:r>
            </a:p>
          </p:txBody>
        </p:sp>
        <p:pic>
          <p:nvPicPr>
            <p:cNvPr id="78868" name="Picture 24" descr="wall.jpg"/>
            <p:cNvPicPr>
              <a:picLocks noChangeAspect="1"/>
            </p:cNvPicPr>
            <p:nvPr/>
          </p:nvPicPr>
          <p:blipFill>
            <a:blip r:embed="rId5" cstate="print"/>
            <a:srcRect t="51581"/>
            <a:stretch>
              <a:fillRect/>
            </a:stretch>
          </p:blipFill>
          <p:spPr bwMode="auto">
            <a:xfrm>
              <a:off x="1584960" y="3648078"/>
              <a:ext cx="6278880" cy="2042538"/>
            </a:xfrm>
            <a:prstGeom prst="rect">
              <a:avLst/>
            </a:prstGeom>
            <a:noFill/>
            <a:ln w="9525">
              <a:noFill/>
              <a:miter lim="800000"/>
              <a:headEnd/>
              <a:tailEnd/>
            </a:ln>
          </p:spPr>
        </p:pic>
      </p:grpSp>
      <p:pic>
        <p:nvPicPr>
          <p:cNvPr id="26" name="Picture 25" descr="wall.jpg"/>
          <p:cNvPicPr>
            <a:picLocks noChangeAspect="1"/>
          </p:cNvPicPr>
          <p:nvPr/>
        </p:nvPicPr>
        <p:blipFill>
          <a:blip r:embed="rId5" cstate="print"/>
          <a:srcRect l="71997" r="4642" b="47403"/>
          <a:stretch>
            <a:fillRect/>
          </a:stretch>
        </p:blipFill>
        <p:spPr bwMode="auto">
          <a:xfrm>
            <a:off x="7127875" y="1027113"/>
            <a:ext cx="1466850" cy="2219325"/>
          </a:xfrm>
          <a:prstGeom prst="rect">
            <a:avLst/>
          </a:prstGeom>
          <a:noFill/>
          <a:ln w="9525">
            <a:noFill/>
            <a:miter lim="800000"/>
            <a:headEnd/>
            <a:tailEnd/>
          </a:ln>
        </p:spPr>
      </p:pic>
      <p:pic>
        <p:nvPicPr>
          <p:cNvPr id="27" name="Picture 26" descr="wall.jpg"/>
          <p:cNvPicPr>
            <a:picLocks noChangeAspect="1"/>
          </p:cNvPicPr>
          <p:nvPr/>
        </p:nvPicPr>
        <p:blipFill>
          <a:blip r:embed="rId5" cstate="print"/>
          <a:srcRect l="49899" r="28003" b="47403"/>
          <a:stretch>
            <a:fillRect/>
          </a:stretch>
        </p:blipFill>
        <p:spPr bwMode="auto">
          <a:xfrm>
            <a:off x="5630863" y="1027113"/>
            <a:ext cx="1387475" cy="2219325"/>
          </a:xfrm>
          <a:prstGeom prst="rect">
            <a:avLst/>
          </a:prstGeom>
          <a:noFill/>
          <a:ln w="9525">
            <a:noFill/>
            <a:miter lim="800000"/>
            <a:headEnd/>
            <a:tailEnd/>
          </a:ln>
        </p:spPr>
      </p:pic>
      <p:pic>
        <p:nvPicPr>
          <p:cNvPr id="28" name="Picture 27" descr="wall.jpg"/>
          <p:cNvPicPr>
            <a:picLocks noChangeAspect="1"/>
          </p:cNvPicPr>
          <p:nvPr/>
        </p:nvPicPr>
        <p:blipFill rotWithShape="1">
          <a:blip r:embed="rId5" cstate="print"/>
          <a:srcRect l="27221" r="50445" b="47403"/>
          <a:stretch/>
        </p:blipFill>
        <p:spPr bwMode="auto">
          <a:xfrm>
            <a:off x="3987800" y="1019175"/>
            <a:ext cx="1402347" cy="2219325"/>
          </a:xfrm>
          <a:prstGeom prst="rect">
            <a:avLst/>
          </a:prstGeom>
          <a:noFill/>
          <a:ln w="9525">
            <a:noFill/>
            <a:miter lim="800000"/>
            <a:headEnd/>
            <a:tailEnd/>
          </a:ln>
        </p:spPr>
      </p:pic>
      <p:sp>
        <p:nvSpPr>
          <p:cNvPr id="30" name="TextBox 29"/>
          <p:cNvSpPr txBox="1">
            <a:spLocks noChangeArrowheads="1"/>
          </p:cNvSpPr>
          <p:nvPr/>
        </p:nvSpPr>
        <p:spPr bwMode="auto">
          <a:xfrm>
            <a:off x="8515350" y="2005013"/>
            <a:ext cx="1022350" cy="369887"/>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rPr>
              <a:t>. . .</a:t>
            </a:r>
          </a:p>
        </p:txBody>
      </p:sp>
      <p:sp>
        <p:nvSpPr>
          <p:cNvPr id="21" name="TextBox 20"/>
          <p:cNvSpPr txBox="1"/>
          <p:nvPr/>
        </p:nvSpPr>
        <p:spPr>
          <a:xfrm>
            <a:off x="0" y="6604084"/>
            <a:ext cx="4638502" cy="253916"/>
          </a:xfrm>
          <a:prstGeom prst="rect">
            <a:avLst/>
          </a:prstGeom>
          <a:noFill/>
        </p:spPr>
        <p:txBody>
          <a:bodyPr wrap="square" rtlCol="0">
            <a:spAutoFit/>
          </a:bodyPr>
          <a:lstStyle/>
          <a:p>
            <a:r>
              <a:rPr lang="en-US" sz="1050" dirty="0">
                <a:latin typeface="Calibri" panose="020F0502020204030204" pitchFamily="34" charset="0"/>
              </a:rPr>
              <a:t>Kristen </a:t>
            </a:r>
            <a:r>
              <a:rPr lang="en-US" sz="1050" dirty="0" err="1">
                <a:latin typeface="Calibri" panose="020F0502020204030204" pitchFamily="34" charset="0"/>
              </a:rPr>
              <a:t>Grauman</a:t>
            </a:r>
            <a:endParaRPr lang="en-US" sz="1050" dirty="0">
              <a:latin typeface="Calibri" panose="020F0502020204030204" pitchFamily="34" charset="0"/>
            </a:endParaRPr>
          </a:p>
        </p:txBody>
      </p:sp>
      <p:sp>
        <p:nvSpPr>
          <p:cNvPr id="3" name="Title 2"/>
          <p:cNvSpPr>
            <a:spLocks noGrp="1"/>
          </p:cNvSpPr>
          <p:nvPr>
            <p:ph type="title"/>
          </p:nvPr>
        </p:nvSpPr>
        <p:spPr/>
        <p:txBody>
          <a:bodyPr/>
          <a:lstStyle/>
          <a:p>
            <a:r>
              <a:rPr lang="en-US" dirty="0" smtClean="0"/>
              <a:t>Image mosaics: Goals</a:t>
            </a:r>
            <a:endParaRPr lang="en-US" dirty="0"/>
          </a:p>
        </p:txBody>
      </p:sp>
    </p:spTree>
    <p:extLst>
      <p:ext uri="{BB962C8B-B14F-4D97-AF65-F5344CB8AC3E}">
        <p14:creationId xmlns:p14="http://schemas.microsoft.com/office/powerpoint/2010/main" val="42463573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Image mosaics: Camera setup</a:t>
            </a:r>
            <a:endParaRPr lang="en-US" dirty="0"/>
          </a:p>
        </p:txBody>
      </p:sp>
      <p:sp>
        <p:nvSpPr>
          <p:cNvPr id="20483" name="Content Placeholder 36"/>
          <p:cNvSpPr>
            <a:spLocks noGrp="1"/>
          </p:cNvSpPr>
          <p:nvPr>
            <p:ph idx="1"/>
          </p:nvPr>
        </p:nvSpPr>
        <p:spPr>
          <a:xfrm>
            <a:off x="457200" y="1066800"/>
            <a:ext cx="8229600" cy="5059363"/>
          </a:xfrm>
        </p:spPr>
        <p:txBody>
          <a:bodyPr/>
          <a:lstStyle/>
          <a:p>
            <a:r>
              <a:rPr lang="en-US" sz="2400" dirty="0"/>
              <a:t>Two images with </a:t>
            </a:r>
            <a:r>
              <a:rPr lang="en-US" sz="2400" dirty="0" smtClean="0"/>
              <a:t>camera rotation/zoom </a:t>
            </a:r>
            <a:r>
              <a:rPr lang="en-US" sz="2400" dirty="0"/>
              <a:t>but no translation</a:t>
            </a:r>
          </a:p>
          <a:p>
            <a:endParaRPr lang="en-US" sz="2800" dirty="0"/>
          </a:p>
        </p:txBody>
      </p:sp>
      <p:grpSp>
        <p:nvGrpSpPr>
          <p:cNvPr id="2" name="Group 3"/>
          <p:cNvGrpSpPr>
            <a:grpSpLocks/>
          </p:cNvGrpSpPr>
          <p:nvPr/>
        </p:nvGrpSpPr>
        <p:grpSpPr bwMode="auto">
          <a:xfrm rot="19877824">
            <a:off x="2897773" y="4693921"/>
            <a:ext cx="2667000" cy="1524000"/>
            <a:chOff x="2064" y="2736"/>
            <a:chExt cx="1680" cy="960"/>
          </a:xfrm>
        </p:grpSpPr>
        <p:grpSp>
          <p:nvGrpSpPr>
            <p:cNvPr id="3" name="Group 4"/>
            <p:cNvGrpSpPr>
              <a:grpSpLocks/>
            </p:cNvGrpSpPr>
            <p:nvPr/>
          </p:nvGrpSpPr>
          <p:grpSpPr bwMode="auto">
            <a:xfrm>
              <a:off x="2064" y="2736"/>
              <a:ext cx="1680" cy="960"/>
              <a:chOff x="1776" y="2928"/>
              <a:chExt cx="768" cy="624"/>
            </a:xfrm>
          </p:grpSpPr>
          <p:sp>
            <p:nvSpPr>
              <p:cNvPr id="20516" name="Line 5"/>
              <p:cNvSpPr>
                <a:spLocks noChangeShapeType="1"/>
              </p:cNvSpPr>
              <p:nvPr/>
            </p:nvSpPr>
            <p:spPr bwMode="auto">
              <a:xfrm>
                <a:off x="1776" y="2928"/>
                <a:ext cx="384" cy="624"/>
              </a:xfrm>
              <a:prstGeom prst="line">
                <a:avLst/>
              </a:prstGeom>
              <a:noFill/>
              <a:ln w="25400">
                <a:solidFill>
                  <a:srgbClr val="00B05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0517" name="Line 6"/>
              <p:cNvSpPr>
                <a:spLocks noChangeShapeType="1"/>
              </p:cNvSpPr>
              <p:nvPr/>
            </p:nvSpPr>
            <p:spPr bwMode="auto">
              <a:xfrm flipV="1">
                <a:off x="2160" y="2928"/>
                <a:ext cx="384" cy="624"/>
              </a:xfrm>
              <a:prstGeom prst="line">
                <a:avLst/>
              </a:prstGeom>
              <a:noFill/>
              <a:ln w="25400">
                <a:solidFill>
                  <a:srgbClr val="00B05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
          <p:nvSpPr>
            <p:cNvPr id="20515" name="Line 7"/>
            <p:cNvSpPr>
              <a:spLocks noChangeShapeType="1"/>
            </p:cNvSpPr>
            <p:nvPr/>
          </p:nvSpPr>
          <p:spPr bwMode="auto">
            <a:xfrm>
              <a:off x="2064" y="2742"/>
              <a:ext cx="1680" cy="0"/>
            </a:xfrm>
            <a:prstGeom prst="line">
              <a:avLst/>
            </a:prstGeom>
            <a:noFill/>
            <a:ln w="25400">
              <a:solidFill>
                <a:srgbClr val="00B05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grpSp>
        <p:nvGrpSpPr>
          <p:cNvPr id="4" name="Group 8"/>
          <p:cNvGrpSpPr>
            <a:grpSpLocks/>
          </p:cNvGrpSpPr>
          <p:nvPr/>
        </p:nvGrpSpPr>
        <p:grpSpPr bwMode="auto">
          <a:xfrm>
            <a:off x="76200" y="4602480"/>
            <a:ext cx="9067800" cy="1524000"/>
            <a:chOff x="48" y="2736"/>
            <a:chExt cx="5712" cy="960"/>
          </a:xfrm>
        </p:grpSpPr>
        <p:grpSp>
          <p:nvGrpSpPr>
            <p:cNvPr id="5" name="Group 9"/>
            <p:cNvGrpSpPr>
              <a:grpSpLocks/>
            </p:cNvGrpSpPr>
            <p:nvPr/>
          </p:nvGrpSpPr>
          <p:grpSpPr bwMode="auto">
            <a:xfrm>
              <a:off x="48" y="2736"/>
              <a:ext cx="5712" cy="960"/>
              <a:chOff x="1776" y="2928"/>
              <a:chExt cx="768" cy="624"/>
            </a:xfrm>
          </p:grpSpPr>
          <p:sp>
            <p:nvSpPr>
              <p:cNvPr id="20512" name="Line 10"/>
              <p:cNvSpPr>
                <a:spLocks noChangeShapeType="1"/>
              </p:cNvSpPr>
              <p:nvPr/>
            </p:nvSpPr>
            <p:spPr bwMode="auto">
              <a:xfrm>
                <a:off x="1776" y="2928"/>
                <a:ext cx="384" cy="624"/>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0513" name="Line 11"/>
              <p:cNvSpPr>
                <a:spLocks noChangeShapeType="1"/>
              </p:cNvSpPr>
              <p:nvPr/>
            </p:nvSpPr>
            <p:spPr bwMode="auto">
              <a:xfrm flipV="1">
                <a:off x="2160" y="2928"/>
                <a:ext cx="384" cy="624"/>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
          <p:nvSpPr>
            <p:cNvPr id="20511" name="Line 12"/>
            <p:cNvSpPr>
              <a:spLocks noChangeShapeType="1"/>
            </p:cNvSpPr>
            <p:nvPr/>
          </p:nvSpPr>
          <p:spPr bwMode="auto">
            <a:xfrm>
              <a:off x="48" y="2742"/>
              <a:ext cx="5664" cy="0"/>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grpSp>
        <p:nvGrpSpPr>
          <p:cNvPr id="6" name="Group 13"/>
          <p:cNvGrpSpPr>
            <a:grpSpLocks/>
          </p:cNvGrpSpPr>
          <p:nvPr/>
        </p:nvGrpSpPr>
        <p:grpSpPr bwMode="auto">
          <a:xfrm rot="1988904">
            <a:off x="3667125" y="4723856"/>
            <a:ext cx="2667000" cy="1524000"/>
            <a:chOff x="2064" y="2736"/>
            <a:chExt cx="1680" cy="960"/>
          </a:xfrm>
        </p:grpSpPr>
        <p:grpSp>
          <p:nvGrpSpPr>
            <p:cNvPr id="7" name="Group 14"/>
            <p:cNvGrpSpPr>
              <a:grpSpLocks/>
            </p:cNvGrpSpPr>
            <p:nvPr/>
          </p:nvGrpSpPr>
          <p:grpSpPr bwMode="auto">
            <a:xfrm>
              <a:off x="2064" y="2736"/>
              <a:ext cx="1680" cy="960"/>
              <a:chOff x="1776" y="2928"/>
              <a:chExt cx="768" cy="624"/>
            </a:xfrm>
          </p:grpSpPr>
          <p:sp>
            <p:nvSpPr>
              <p:cNvPr id="20508" name="Line 15"/>
              <p:cNvSpPr>
                <a:spLocks noChangeShapeType="1"/>
              </p:cNvSpPr>
              <p:nvPr/>
            </p:nvSpPr>
            <p:spPr bwMode="auto">
              <a:xfrm>
                <a:off x="1776" y="2928"/>
                <a:ext cx="384" cy="624"/>
              </a:xfrm>
              <a:prstGeom prst="line">
                <a:avLst/>
              </a:prstGeom>
              <a:noFill/>
              <a:ln w="25400">
                <a:solidFill>
                  <a:srgbClr val="7030A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0509" name="Line 16"/>
              <p:cNvSpPr>
                <a:spLocks noChangeShapeType="1"/>
              </p:cNvSpPr>
              <p:nvPr/>
            </p:nvSpPr>
            <p:spPr bwMode="auto">
              <a:xfrm flipV="1">
                <a:off x="2160" y="2928"/>
                <a:ext cx="384" cy="624"/>
              </a:xfrm>
              <a:prstGeom prst="line">
                <a:avLst/>
              </a:prstGeom>
              <a:noFill/>
              <a:ln w="25400">
                <a:solidFill>
                  <a:srgbClr val="7030A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
          <p:nvSpPr>
            <p:cNvPr id="20507" name="Line 17"/>
            <p:cNvSpPr>
              <a:spLocks noChangeShapeType="1"/>
            </p:cNvSpPr>
            <p:nvPr/>
          </p:nvSpPr>
          <p:spPr bwMode="auto">
            <a:xfrm>
              <a:off x="2064" y="2742"/>
              <a:ext cx="1680" cy="0"/>
            </a:xfrm>
            <a:prstGeom prst="line">
              <a:avLst/>
            </a:prstGeom>
            <a:noFill/>
            <a:ln w="25400">
              <a:solidFill>
                <a:srgbClr val="7030A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
        <p:nvSpPr>
          <p:cNvPr id="20487" name="Text Box 21"/>
          <p:cNvSpPr txBox="1">
            <a:spLocks noChangeArrowheads="1"/>
          </p:cNvSpPr>
          <p:nvPr/>
        </p:nvSpPr>
        <p:spPr bwMode="auto">
          <a:xfrm>
            <a:off x="2895600" y="6431280"/>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a:solidFill>
                  <a:srgbClr val="000000"/>
                </a:solidFill>
              </a:rPr>
              <a:t>Camera Center</a:t>
            </a:r>
          </a:p>
        </p:txBody>
      </p:sp>
      <p:sp>
        <p:nvSpPr>
          <p:cNvPr id="20488" name="Line 22"/>
          <p:cNvSpPr>
            <a:spLocks noChangeShapeType="1"/>
          </p:cNvSpPr>
          <p:nvPr/>
        </p:nvSpPr>
        <p:spPr bwMode="auto">
          <a:xfrm flipV="1">
            <a:off x="4343400" y="6202680"/>
            <a:ext cx="228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pic>
        <p:nvPicPr>
          <p:cNvPr id="473128" name="Picture 40" descr="small-P1010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935480"/>
            <a:ext cx="3254375"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3129" name="Picture 41" descr="small-P101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1935480"/>
            <a:ext cx="3254375"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53"/>
          <p:cNvGrpSpPr>
            <a:grpSpLocks/>
          </p:cNvGrpSpPr>
          <p:nvPr/>
        </p:nvGrpSpPr>
        <p:grpSpPr bwMode="auto">
          <a:xfrm>
            <a:off x="3124200" y="3110230"/>
            <a:ext cx="2535238" cy="196850"/>
            <a:chOff x="1968" y="1796"/>
            <a:chExt cx="1597" cy="124"/>
          </a:xfrm>
        </p:grpSpPr>
        <p:sp>
          <p:nvSpPr>
            <p:cNvPr id="20498" name="Oval 51"/>
            <p:cNvSpPr>
              <a:spLocks noChangeAspect="1" noChangeArrowheads="1"/>
            </p:cNvSpPr>
            <p:nvPr/>
          </p:nvSpPr>
          <p:spPr bwMode="auto">
            <a:xfrm>
              <a:off x="1968" y="1851"/>
              <a:ext cx="69" cy="69"/>
            </a:xfrm>
            <a:prstGeom prst="ellipse">
              <a:avLst/>
            </a:prstGeom>
            <a:solidFill>
              <a:srgbClr val="FF0000"/>
            </a:solidFill>
            <a:ln w="9525">
              <a:solidFill>
                <a:schemeClr val="bg1"/>
              </a:solidFill>
              <a:round/>
              <a:headEnd/>
              <a:tailEnd/>
            </a:ln>
          </p:spPr>
          <p:txBody>
            <a:bodyPr wrap="none" anchor="ctr"/>
            <a:lstStyle/>
            <a:p>
              <a:endParaRPr lang="en-US">
                <a:solidFill>
                  <a:srgbClr val="000000"/>
                </a:solidFill>
              </a:endParaRPr>
            </a:p>
          </p:txBody>
        </p:sp>
        <p:sp>
          <p:nvSpPr>
            <p:cNvPr id="20499" name="Oval 52"/>
            <p:cNvSpPr>
              <a:spLocks noChangeAspect="1" noChangeArrowheads="1"/>
            </p:cNvSpPr>
            <p:nvPr/>
          </p:nvSpPr>
          <p:spPr bwMode="auto">
            <a:xfrm>
              <a:off x="3496" y="1796"/>
              <a:ext cx="69" cy="69"/>
            </a:xfrm>
            <a:prstGeom prst="ellipse">
              <a:avLst/>
            </a:prstGeom>
            <a:solidFill>
              <a:srgbClr val="FF0000"/>
            </a:solidFill>
            <a:ln w="9525">
              <a:solidFill>
                <a:schemeClr val="bg1"/>
              </a:solidFill>
              <a:round/>
              <a:headEnd/>
              <a:tailEnd/>
            </a:ln>
          </p:spPr>
          <p:txBody>
            <a:bodyPr wrap="none" anchor="ctr"/>
            <a:lstStyle/>
            <a:p>
              <a:endParaRPr lang="en-US">
                <a:solidFill>
                  <a:srgbClr val="000000"/>
                </a:solidFill>
              </a:endParaRPr>
            </a:p>
          </p:txBody>
        </p:sp>
      </p:grpSp>
      <p:sp>
        <p:nvSpPr>
          <p:cNvPr id="38" name="TextBox 37"/>
          <p:cNvSpPr txBox="1"/>
          <p:nvPr/>
        </p:nvSpPr>
        <p:spPr>
          <a:xfrm>
            <a:off x="0" y="6581001"/>
            <a:ext cx="2044149" cy="276999"/>
          </a:xfrm>
          <a:prstGeom prst="rect">
            <a:avLst/>
          </a:prstGeom>
          <a:noFill/>
        </p:spPr>
        <p:txBody>
          <a:bodyPr wrap="none" rtlCol="0">
            <a:spAutoFit/>
          </a:bodyPr>
          <a:lstStyle/>
          <a:p>
            <a:r>
              <a:rPr lang="en-US" sz="1200" dirty="0">
                <a:solidFill>
                  <a:srgbClr val="000000"/>
                </a:solidFill>
              </a:rPr>
              <a:t>Adapted from Derek </a:t>
            </a:r>
            <a:r>
              <a:rPr lang="en-US" sz="1200" dirty="0" err="1">
                <a:solidFill>
                  <a:srgbClr val="000000"/>
                </a:solidFill>
              </a:rPr>
              <a:t>Hoiem</a:t>
            </a:r>
            <a:endParaRPr lang="en-US" sz="1200" dirty="0">
              <a:solidFill>
                <a:srgbClr val="000000"/>
              </a:solidFill>
            </a:endParaRPr>
          </a:p>
        </p:txBody>
      </p:sp>
      <p:grpSp>
        <p:nvGrpSpPr>
          <p:cNvPr id="9" name="Group 45"/>
          <p:cNvGrpSpPr>
            <a:grpSpLocks/>
          </p:cNvGrpSpPr>
          <p:nvPr/>
        </p:nvGrpSpPr>
        <p:grpSpPr bwMode="auto">
          <a:xfrm rot="20912172">
            <a:off x="4321558" y="3325460"/>
            <a:ext cx="1556178" cy="2679512"/>
            <a:chOff x="2898" y="2031"/>
            <a:chExt cx="967" cy="1665"/>
          </a:xfrm>
        </p:grpSpPr>
        <p:sp>
          <p:nvSpPr>
            <p:cNvPr id="20500" name="Line 24"/>
            <p:cNvSpPr>
              <a:spLocks noChangeShapeType="1"/>
            </p:cNvSpPr>
            <p:nvPr/>
          </p:nvSpPr>
          <p:spPr bwMode="auto">
            <a:xfrm flipV="1">
              <a:off x="2898" y="2031"/>
              <a:ext cx="967" cy="1665"/>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0502" name="Oval 33"/>
            <p:cNvSpPr>
              <a:spLocks noChangeAspect="1" noChangeArrowheads="1"/>
            </p:cNvSpPr>
            <p:nvPr/>
          </p:nvSpPr>
          <p:spPr bwMode="auto">
            <a:xfrm>
              <a:off x="3361" y="2806"/>
              <a:ext cx="69" cy="69"/>
            </a:xfrm>
            <a:prstGeom prst="ellipse">
              <a:avLst/>
            </a:prstGeom>
            <a:solidFill>
              <a:srgbClr val="7030A0"/>
            </a:solidFill>
            <a:ln w="9525">
              <a:solidFill>
                <a:schemeClr val="bg1"/>
              </a:solidFill>
              <a:round/>
              <a:headEnd/>
              <a:tailEnd/>
            </a:ln>
          </p:spPr>
          <p:txBody>
            <a:bodyPr wrap="none" anchor="ctr"/>
            <a:lstStyle/>
            <a:p>
              <a:endParaRPr lang="en-US">
                <a:solidFill>
                  <a:srgbClr val="000000"/>
                </a:solidFill>
              </a:endParaRPr>
            </a:p>
          </p:txBody>
        </p:sp>
      </p:grpSp>
      <p:grpSp>
        <p:nvGrpSpPr>
          <p:cNvPr id="41" name="Group 45"/>
          <p:cNvGrpSpPr>
            <a:grpSpLocks/>
          </p:cNvGrpSpPr>
          <p:nvPr/>
        </p:nvGrpSpPr>
        <p:grpSpPr bwMode="auto">
          <a:xfrm rot="18251543">
            <a:off x="3143231" y="3339890"/>
            <a:ext cx="1535113" cy="2733701"/>
            <a:chOff x="2898" y="2031"/>
            <a:chExt cx="967" cy="1665"/>
          </a:xfrm>
        </p:grpSpPr>
        <p:sp>
          <p:nvSpPr>
            <p:cNvPr id="42" name="Line 24"/>
            <p:cNvSpPr>
              <a:spLocks noChangeShapeType="1"/>
            </p:cNvSpPr>
            <p:nvPr/>
          </p:nvSpPr>
          <p:spPr bwMode="auto">
            <a:xfrm flipV="1">
              <a:off x="2898" y="2031"/>
              <a:ext cx="967" cy="1665"/>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43" name="Oval 33"/>
            <p:cNvSpPr>
              <a:spLocks noChangeAspect="1" noChangeArrowheads="1"/>
            </p:cNvSpPr>
            <p:nvPr/>
          </p:nvSpPr>
          <p:spPr bwMode="auto">
            <a:xfrm>
              <a:off x="3325" y="2869"/>
              <a:ext cx="69" cy="69"/>
            </a:xfrm>
            <a:prstGeom prst="ellipse">
              <a:avLst/>
            </a:prstGeom>
            <a:solidFill>
              <a:srgbClr val="00B050"/>
            </a:solidFill>
            <a:ln w="9525">
              <a:solidFill>
                <a:schemeClr val="accent1"/>
              </a:solidFill>
              <a:round/>
              <a:headEnd/>
              <a:tailEnd/>
            </a:ln>
          </p:spPr>
          <p:txBody>
            <a:bodyPr wrap="none" anchor="ctr"/>
            <a:lstStyle/>
            <a:p>
              <a:endParaRPr lang="en-US">
                <a:solidFill>
                  <a:srgbClr val="000000"/>
                </a:solidFill>
              </a:endParaRPr>
            </a:p>
          </p:txBody>
        </p:sp>
      </p:grpSp>
      <p:sp>
        <p:nvSpPr>
          <p:cNvPr id="34" name="Oval 50"/>
          <p:cNvSpPr>
            <a:spLocks noChangeAspect="1" noChangeArrowheads="1"/>
          </p:cNvSpPr>
          <p:nvPr/>
        </p:nvSpPr>
        <p:spPr bwMode="auto">
          <a:xfrm>
            <a:off x="7535779" y="2729607"/>
            <a:ext cx="109538" cy="109538"/>
          </a:xfrm>
          <a:prstGeom prst="ellipse">
            <a:avLst/>
          </a:prstGeom>
          <a:solidFill>
            <a:srgbClr val="00FF00"/>
          </a:solidFill>
          <a:ln w="9525">
            <a:solidFill>
              <a:schemeClr val="bg1"/>
            </a:solidFill>
            <a:round/>
            <a:headEnd/>
            <a:tailEnd/>
          </a:ln>
        </p:spPr>
        <p:txBody>
          <a:bodyPr wrap="none" anchor="ctr"/>
          <a:lstStyle/>
          <a:p>
            <a:endParaRPr lang="en-US"/>
          </a:p>
        </p:txBody>
      </p:sp>
      <p:sp>
        <p:nvSpPr>
          <p:cNvPr id="40" name="Line 24"/>
          <p:cNvSpPr>
            <a:spLocks noChangeShapeType="1"/>
          </p:cNvSpPr>
          <p:nvPr/>
        </p:nvSpPr>
        <p:spPr bwMode="auto">
          <a:xfrm flipV="1">
            <a:off x="4609194" y="2823103"/>
            <a:ext cx="2953681" cy="328666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45" name="Oval 33"/>
          <p:cNvSpPr>
            <a:spLocks noChangeAspect="1" noChangeArrowheads="1"/>
          </p:cNvSpPr>
          <p:nvPr/>
        </p:nvSpPr>
        <p:spPr bwMode="auto">
          <a:xfrm rot="20912172">
            <a:off x="5577624" y="4945737"/>
            <a:ext cx="109538" cy="109538"/>
          </a:xfrm>
          <a:prstGeom prst="ellipse">
            <a:avLst/>
          </a:prstGeom>
          <a:solidFill>
            <a:srgbClr val="7030A0"/>
          </a:solidFill>
          <a:ln w="9525">
            <a:solidFill>
              <a:schemeClr val="bg1"/>
            </a:solidFill>
            <a:round/>
            <a:headEnd/>
            <a:tailEnd/>
          </a:ln>
        </p:spPr>
        <p:txBody>
          <a:bodyPr wrap="none" anchor="ctr"/>
          <a:lstStyle/>
          <a:p>
            <a:endParaRPr lang="en-US">
              <a:solidFill>
                <a:srgbClr val="000000"/>
              </a:solidFill>
            </a:endParaRPr>
          </a:p>
        </p:txBody>
      </p:sp>
    </p:spTree>
    <p:extLst>
      <p:ext uri="{BB962C8B-B14F-4D97-AF65-F5344CB8AC3E}">
        <p14:creationId xmlns:p14="http://schemas.microsoft.com/office/powerpoint/2010/main" val="42147232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5181600" y="990600"/>
            <a:ext cx="2349500" cy="3992563"/>
            <a:chOff x="3264" y="624"/>
            <a:chExt cx="1480" cy="2515"/>
          </a:xfrm>
        </p:grpSpPr>
        <p:sp>
          <p:nvSpPr>
            <p:cNvPr id="81964" name="Line 3"/>
            <p:cNvSpPr>
              <a:spLocks noChangeShapeType="1"/>
            </p:cNvSpPr>
            <p:nvPr/>
          </p:nvSpPr>
          <p:spPr bwMode="auto">
            <a:xfrm>
              <a:off x="3264" y="624"/>
              <a:ext cx="0" cy="2448"/>
            </a:xfrm>
            <a:prstGeom prst="line">
              <a:avLst/>
            </a:prstGeom>
            <a:noFill/>
            <a:ln w="19050">
              <a:solidFill>
                <a:schemeClr val="tx1"/>
              </a:solidFill>
              <a:round/>
              <a:headEnd/>
              <a:tailEnd/>
            </a:ln>
          </p:spPr>
          <p:txBody>
            <a:bodyPr/>
            <a:lstStyle/>
            <a:p>
              <a:pPr fontAlgn="base">
                <a:spcBef>
                  <a:spcPct val="0"/>
                </a:spcBef>
                <a:spcAft>
                  <a:spcPct val="0"/>
                </a:spcAft>
              </a:pPr>
              <a:endParaRPr lang="en-US">
                <a:solidFill>
                  <a:srgbClr val="000000"/>
                </a:solidFill>
              </a:endParaRPr>
            </a:p>
          </p:txBody>
        </p:sp>
        <p:sp>
          <p:nvSpPr>
            <p:cNvPr id="81965" name="Text Box 4"/>
            <p:cNvSpPr txBox="1">
              <a:spLocks noChangeArrowheads="1"/>
            </p:cNvSpPr>
            <p:nvPr/>
          </p:nvSpPr>
          <p:spPr bwMode="auto">
            <a:xfrm>
              <a:off x="3631" y="2887"/>
              <a:ext cx="1113" cy="25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000" dirty="0">
                  <a:solidFill>
                    <a:srgbClr val="000000"/>
                  </a:solidFill>
                </a:rPr>
                <a:t>mosaic plane </a:t>
              </a:r>
            </a:p>
          </p:txBody>
        </p:sp>
        <p:sp>
          <p:nvSpPr>
            <p:cNvPr id="81966" name="Line 5"/>
            <p:cNvSpPr>
              <a:spLocks noChangeShapeType="1"/>
            </p:cNvSpPr>
            <p:nvPr/>
          </p:nvSpPr>
          <p:spPr bwMode="auto">
            <a:xfrm flipH="1" flipV="1">
              <a:off x="3312" y="2832"/>
              <a:ext cx="336" cy="192"/>
            </a:xfrm>
            <a:prstGeom prst="line">
              <a:avLst/>
            </a:prstGeom>
            <a:noFill/>
            <a:ln w="12700">
              <a:solidFill>
                <a:schemeClr val="tx1"/>
              </a:solidFill>
              <a:round/>
              <a:headEnd/>
              <a:tailEnd type="triangle" w="med" len="med"/>
            </a:ln>
          </p:spPr>
          <p:txBody>
            <a:bodyPr/>
            <a:lstStyle/>
            <a:p>
              <a:pPr fontAlgn="base">
                <a:spcBef>
                  <a:spcPct val="0"/>
                </a:spcBef>
                <a:spcAft>
                  <a:spcPct val="0"/>
                </a:spcAft>
              </a:pPr>
              <a:endParaRPr lang="en-US">
                <a:solidFill>
                  <a:srgbClr val="000000"/>
                </a:solidFill>
              </a:endParaRPr>
            </a:p>
          </p:txBody>
        </p:sp>
      </p:grpSp>
      <p:grpSp>
        <p:nvGrpSpPr>
          <p:cNvPr id="3" name="Group 6"/>
          <p:cNvGrpSpPr>
            <a:grpSpLocks/>
          </p:cNvGrpSpPr>
          <p:nvPr/>
        </p:nvGrpSpPr>
        <p:grpSpPr bwMode="auto">
          <a:xfrm>
            <a:off x="3244850" y="1828800"/>
            <a:ext cx="946150" cy="1143000"/>
            <a:chOff x="1180" y="816"/>
            <a:chExt cx="596" cy="720"/>
          </a:xfrm>
        </p:grpSpPr>
        <p:sp>
          <p:nvSpPr>
            <p:cNvPr id="81957" name="Line 7"/>
            <p:cNvSpPr>
              <a:spLocks noChangeShapeType="1"/>
            </p:cNvSpPr>
            <p:nvPr/>
          </p:nvSpPr>
          <p:spPr bwMode="auto">
            <a:xfrm>
              <a:off x="1392" y="816"/>
              <a:ext cx="384" cy="480"/>
            </a:xfrm>
            <a:prstGeom prst="line">
              <a:avLst/>
            </a:prstGeom>
            <a:noFill/>
            <a:ln w="19050">
              <a:solidFill>
                <a:schemeClr val="tx1"/>
              </a:solidFill>
              <a:round/>
              <a:headEnd/>
              <a:tailEnd/>
            </a:ln>
          </p:spPr>
          <p:txBody>
            <a:bodyPr/>
            <a:lstStyle/>
            <a:p>
              <a:pPr fontAlgn="base">
                <a:spcBef>
                  <a:spcPct val="0"/>
                </a:spcBef>
                <a:spcAft>
                  <a:spcPct val="0"/>
                </a:spcAft>
              </a:pPr>
              <a:endParaRPr lang="en-US">
                <a:solidFill>
                  <a:srgbClr val="000000"/>
                </a:solidFill>
              </a:endParaRPr>
            </a:p>
          </p:txBody>
        </p:sp>
        <p:grpSp>
          <p:nvGrpSpPr>
            <p:cNvPr id="4" name="Group 8"/>
            <p:cNvGrpSpPr>
              <a:grpSpLocks/>
            </p:cNvGrpSpPr>
            <p:nvPr/>
          </p:nvGrpSpPr>
          <p:grpSpPr bwMode="auto">
            <a:xfrm rot="2180804">
              <a:off x="1180" y="1128"/>
              <a:ext cx="260" cy="408"/>
              <a:chOff x="3979" y="3269"/>
              <a:chExt cx="260" cy="408"/>
            </a:xfrm>
          </p:grpSpPr>
          <p:sp>
            <p:nvSpPr>
              <p:cNvPr id="81959" name="Freeform 9"/>
              <p:cNvSpPr>
                <a:spLocks/>
              </p:cNvSpPr>
              <p:nvPr/>
            </p:nvSpPr>
            <p:spPr bwMode="auto">
              <a:xfrm>
                <a:off x="3984" y="3371"/>
                <a:ext cx="180" cy="306"/>
              </a:xfrm>
              <a:custGeom>
                <a:avLst/>
                <a:gdLst>
                  <a:gd name="T0" fmla="*/ 12 w 202"/>
                  <a:gd name="T1" fmla="*/ 305 h 306"/>
                  <a:gd name="T2" fmla="*/ 0 w 202"/>
                  <a:gd name="T3" fmla="*/ 22 h 306"/>
                  <a:gd name="T4" fmla="*/ 7 w 202"/>
                  <a:gd name="T5" fmla="*/ 13 h 306"/>
                  <a:gd name="T6" fmla="*/ 12 w 202"/>
                  <a:gd name="T7" fmla="*/ 14 h 306"/>
                  <a:gd name="T8" fmla="*/ 17 w 202"/>
                  <a:gd name="T9" fmla="*/ 13 h 306"/>
                  <a:gd name="T10" fmla="*/ 18 w 202"/>
                  <a:gd name="T11" fmla="*/ 10 h 306"/>
                  <a:gd name="T12" fmla="*/ 21 w 202"/>
                  <a:gd name="T13" fmla="*/ 11 h 306"/>
                  <a:gd name="T14" fmla="*/ 25 w 202"/>
                  <a:gd name="T15" fmla="*/ 7 h 306"/>
                  <a:gd name="T16" fmla="*/ 29 w 202"/>
                  <a:gd name="T17" fmla="*/ 9 h 306"/>
                  <a:gd name="T18" fmla="*/ 33 w 202"/>
                  <a:gd name="T19" fmla="*/ 6 h 306"/>
                  <a:gd name="T20" fmla="*/ 37 w 202"/>
                  <a:gd name="T21" fmla="*/ 5 h 306"/>
                  <a:gd name="T22" fmla="*/ 41 w 202"/>
                  <a:gd name="T23" fmla="*/ 3 h 306"/>
                  <a:gd name="T24" fmla="*/ 45 w 202"/>
                  <a:gd name="T25" fmla="*/ 4 h 306"/>
                  <a:gd name="T26" fmla="*/ 49 w 202"/>
                  <a:gd name="T27" fmla="*/ 3 h 306"/>
                  <a:gd name="T28" fmla="*/ 53 w 202"/>
                  <a:gd name="T29" fmla="*/ 0 h 306"/>
                  <a:gd name="T30" fmla="*/ 59 w 202"/>
                  <a:gd name="T31" fmla="*/ 0 h 306"/>
                  <a:gd name="T32" fmla="*/ 63 w 202"/>
                  <a:gd name="T33" fmla="*/ 1 h 306"/>
                  <a:gd name="T34" fmla="*/ 66 w 202"/>
                  <a:gd name="T35" fmla="*/ 1 h 306"/>
                  <a:gd name="T36" fmla="*/ 69 w 202"/>
                  <a:gd name="T37" fmla="*/ 3 h 306"/>
                  <a:gd name="T38" fmla="*/ 73 w 202"/>
                  <a:gd name="T39" fmla="*/ 4 h 306"/>
                  <a:gd name="T40" fmla="*/ 78 w 202"/>
                  <a:gd name="T41" fmla="*/ 7 h 306"/>
                  <a:gd name="T42" fmla="*/ 82 w 202"/>
                  <a:gd name="T43" fmla="*/ 7 h 306"/>
                  <a:gd name="T44" fmla="*/ 88 w 202"/>
                  <a:gd name="T45" fmla="*/ 10 h 306"/>
                  <a:gd name="T46" fmla="*/ 91 w 202"/>
                  <a:gd name="T47" fmla="*/ 12 h 306"/>
                  <a:gd name="T48" fmla="*/ 96 w 202"/>
                  <a:gd name="T49" fmla="*/ 11 h 306"/>
                  <a:gd name="T50" fmla="*/ 99 w 202"/>
                  <a:gd name="T51" fmla="*/ 16 h 306"/>
                  <a:gd name="T52" fmla="*/ 104 w 202"/>
                  <a:gd name="T53" fmla="*/ 17 h 306"/>
                  <a:gd name="T54" fmla="*/ 107 w 202"/>
                  <a:gd name="T55" fmla="*/ 19 h 306"/>
                  <a:gd name="T56" fmla="*/ 111 w 202"/>
                  <a:gd name="T57" fmla="*/ 21 h 306"/>
                  <a:gd name="T58" fmla="*/ 113 w 202"/>
                  <a:gd name="T59" fmla="*/ 24 h 306"/>
                  <a:gd name="T60" fmla="*/ 116 w 202"/>
                  <a:gd name="T61" fmla="*/ 27 h 306"/>
                  <a:gd name="T62" fmla="*/ 120 w 202"/>
                  <a:gd name="T63" fmla="*/ 31 h 306"/>
                  <a:gd name="T64" fmla="*/ 121 w 202"/>
                  <a:gd name="T65" fmla="*/ 35 h 306"/>
                  <a:gd name="T66" fmla="*/ 124 w 202"/>
                  <a:gd name="T67" fmla="*/ 36 h 306"/>
                  <a:gd name="T68" fmla="*/ 127 w 202"/>
                  <a:gd name="T69" fmla="*/ 41 h 306"/>
                  <a:gd name="T70" fmla="*/ 129 w 202"/>
                  <a:gd name="T71" fmla="*/ 44 h 306"/>
                  <a:gd name="T72" fmla="*/ 134 w 202"/>
                  <a:gd name="T73" fmla="*/ 46 h 306"/>
                  <a:gd name="T74" fmla="*/ 136 w 202"/>
                  <a:gd name="T75" fmla="*/ 50 h 306"/>
                  <a:gd name="T76" fmla="*/ 140 w 202"/>
                  <a:gd name="T77" fmla="*/ 53 h 306"/>
                  <a:gd name="T78" fmla="*/ 142 w 202"/>
                  <a:gd name="T79" fmla="*/ 55 h 306"/>
                  <a:gd name="T80" fmla="*/ 144 w 202"/>
                  <a:gd name="T81" fmla="*/ 59 h 306"/>
                  <a:gd name="T82" fmla="*/ 147 w 202"/>
                  <a:gd name="T83" fmla="*/ 62 h 306"/>
                  <a:gd name="T84" fmla="*/ 148 w 202"/>
                  <a:gd name="T85" fmla="*/ 67 h 306"/>
                  <a:gd name="T86" fmla="*/ 150 w 202"/>
                  <a:gd name="T87" fmla="*/ 73 h 306"/>
                  <a:gd name="T88" fmla="*/ 152 w 202"/>
                  <a:gd name="T89" fmla="*/ 76 h 306"/>
                  <a:gd name="T90" fmla="*/ 156 w 202"/>
                  <a:gd name="T91" fmla="*/ 80 h 306"/>
                  <a:gd name="T92" fmla="*/ 157 w 202"/>
                  <a:gd name="T93" fmla="*/ 84 h 306"/>
                  <a:gd name="T94" fmla="*/ 159 w 202"/>
                  <a:gd name="T95" fmla="*/ 90 h 306"/>
                  <a:gd name="T96" fmla="*/ 160 w 202"/>
                  <a:gd name="T97" fmla="*/ 99 h 306"/>
                  <a:gd name="T98" fmla="*/ 12 w 202"/>
                  <a:gd name="T99" fmla="*/ 305 h 3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2"/>
                  <a:gd name="T151" fmla="*/ 0 h 306"/>
                  <a:gd name="T152" fmla="*/ 202 w 202"/>
                  <a:gd name="T153" fmla="*/ 306 h 3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2" h="306">
                    <a:moveTo>
                      <a:pt x="16" y="305"/>
                    </a:moveTo>
                    <a:lnTo>
                      <a:pt x="0" y="22"/>
                    </a:lnTo>
                    <a:lnTo>
                      <a:pt x="9" y="13"/>
                    </a:lnTo>
                    <a:lnTo>
                      <a:pt x="15" y="14"/>
                    </a:lnTo>
                    <a:lnTo>
                      <a:pt x="21" y="13"/>
                    </a:lnTo>
                    <a:lnTo>
                      <a:pt x="22" y="10"/>
                    </a:lnTo>
                    <a:lnTo>
                      <a:pt x="27" y="11"/>
                    </a:lnTo>
                    <a:lnTo>
                      <a:pt x="31" y="7"/>
                    </a:lnTo>
                    <a:lnTo>
                      <a:pt x="37" y="9"/>
                    </a:lnTo>
                    <a:lnTo>
                      <a:pt x="41" y="6"/>
                    </a:lnTo>
                    <a:lnTo>
                      <a:pt x="46" y="5"/>
                    </a:lnTo>
                    <a:lnTo>
                      <a:pt x="52" y="3"/>
                    </a:lnTo>
                    <a:lnTo>
                      <a:pt x="57" y="4"/>
                    </a:lnTo>
                    <a:lnTo>
                      <a:pt x="62" y="3"/>
                    </a:lnTo>
                    <a:lnTo>
                      <a:pt x="66" y="0"/>
                    </a:lnTo>
                    <a:lnTo>
                      <a:pt x="74" y="0"/>
                    </a:lnTo>
                    <a:lnTo>
                      <a:pt x="80" y="1"/>
                    </a:lnTo>
                    <a:lnTo>
                      <a:pt x="83" y="1"/>
                    </a:lnTo>
                    <a:lnTo>
                      <a:pt x="86" y="3"/>
                    </a:lnTo>
                    <a:lnTo>
                      <a:pt x="92" y="4"/>
                    </a:lnTo>
                    <a:lnTo>
                      <a:pt x="98" y="7"/>
                    </a:lnTo>
                    <a:lnTo>
                      <a:pt x="103" y="7"/>
                    </a:lnTo>
                    <a:lnTo>
                      <a:pt x="111" y="10"/>
                    </a:lnTo>
                    <a:lnTo>
                      <a:pt x="115" y="12"/>
                    </a:lnTo>
                    <a:lnTo>
                      <a:pt x="121" y="11"/>
                    </a:lnTo>
                    <a:lnTo>
                      <a:pt x="125" y="16"/>
                    </a:lnTo>
                    <a:lnTo>
                      <a:pt x="131" y="17"/>
                    </a:lnTo>
                    <a:lnTo>
                      <a:pt x="135" y="19"/>
                    </a:lnTo>
                    <a:lnTo>
                      <a:pt x="140" y="21"/>
                    </a:lnTo>
                    <a:lnTo>
                      <a:pt x="142" y="24"/>
                    </a:lnTo>
                    <a:lnTo>
                      <a:pt x="146" y="27"/>
                    </a:lnTo>
                    <a:lnTo>
                      <a:pt x="151" y="31"/>
                    </a:lnTo>
                    <a:lnTo>
                      <a:pt x="153" y="35"/>
                    </a:lnTo>
                    <a:lnTo>
                      <a:pt x="156" y="36"/>
                    </a:lnTo>
                    <a:lnTo>
                      <a:pt x="160" y="41"/>
                    </a:lnTo>
                    <a:lnTo>
                      <a:pt x="163" y="44"/>
                    </a:lnTo>
                    <a:lnTo>
                      <a:pt x="168" y="46"/>
                    </a:lnTo>
                    <a:lnTo>
                      <a:pt x="172" y="50"/>
                    </a:lnTo>
                    <a:lnTo>
                      <a:pt x="176" y="53"/>
                    </a:lnTo>
                    <a:lnTo>
                      <a:pt x="178" y="55"/>
                    </a:lnTo>
                    <a:lnTo>
                      <a:pt x="182" y="59"/>
                    </a:lnTo>
                    <a:lnTo>
                      <a:pt x="185" y="62"/>
                    </a:lnTo>
                    <a:lnTo>
                      <a:pt x="186" y="67"/>
                    </a:lnTo>
                    <a:lnTo>
                      <a:pt x="189" y="73"/>
                    </a:lnTo>
                    <a:lnTo>
                      <a:pt x="192" y="76"/>
                    </a:lnTo>
                    <a:lnTo>
                      <a:pt x="196" y="80"/>
                    </a:lnTo>
                    <a:lnTo>
                      <a:pt x="198" y="84"/>
                    </a:lnTo>
                    <a:lnTo>
                      <a:pt x="200" y="90"/>
                    </a:lnTo>
                    <a:lnTo>
                      <a:pt x="201" y="99"/>
                    </a:lnTo>
                    <a:lnTo>
                      <a:pt x="16" y="305"/>
                    </a:lnTo>
                  </a:path>
                </a:pathLst>
              </a:custGeom>
              <a:solidFill>
                <a:schemeClr val="bg1"/>
              </a:solidFill>
              <a:ln w="9525" cap="rnd">
                <a:noFill/>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1960" name="Arc 10"/>
              <p:cNvSpPr>
                <a:spLocks/>
              </p:cNvSpPr>
              <p:nvPr/>
            </p:nvSpPr>
            <p:spPr bwMode="auto">
              <a:xfrm rot="-1380000">
                <a:off x="4011" y="3348"/>
                <a:ext cx="132" cy="149"/>
              </a:xfrm>
              <a:custGeom>
                <a:avLst/>
                <a:gdLst>
                  <a:gd name="T0" fmla="*/ 0 w 21745"/>
                  <a:gd name="T1" fmla="*/ 0 h 21600"/>
                  <a:gd name="T2" fmla="*/ 0 w 21745"/>
                  <a:gd name="T3" fmla="*/ 0 h 21600"/>
                  <a:gd name="T4" fmla="*/ 0 w 21745"/>
                  <a:gd name="T5" fmla="*/ 0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solidFill>
                <a:schemeClr val="bg1"/>
              </a:solidFill>
              <a:ln w="25400" cap="rnd">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1961" name="Line 11"/>
              <p:cNvSpPr>
                <a:spLocks noChangeShapeType="1"/>
              </p:cNvSpPr>
              <p:nvPr/>
            </p:nvSpPr>
            <p:spPr bwMode="auto">
              <a:xfrm>
                <a:off x="3979" y="3269"/>
                <a:ext cx="20" cy="407"/>
              </a:xfrm>
              <a:prstGeom prst="line">
                <a:avLst/>
              </a:prstGeom>
              <a:noFill/>
              <a:ln w="25400">
                <a:solidFill>
                  <a:schemeClr val="tx1"/>
                </a:solidFill>
                <a:round/>
                <a:headEnd type="none" w="sm" len="sm"/>
                <a:tailEnd type="none" w="sm" len="sm"/>
              </a:ln>
            </p:spPr>
            <p:txBody>
              <a:bodyPr wrap="none" anchor="ctr"/>
              <a:lstStyle/>
              <a:p>
                <a:pPr fontAlgn="base">
                  <a:spcBef>
                    <a:spcPct val="0"/>
                  </a:spcBef>
                  <a:spcAft>
                    <a:spcPct val="0"/>
                  </a:spcAft>
                </a:pPr>
                <a:endParaRPr lang="en-US">
                  <a:solidFill>
                    <a:srgbClr val="000000"/>
                  </a:solidFill>
                </a:endParaRPr>
              </a:p>
            </p:txBody>
          </p:sp>
          <p:sp>
            <p:nvSpPr>
              <p:cNvPr id="81962" name="Oval 12"/>
              <p:cNvSpPr>
                <a:spLocks noChangeArrowheads="1"/>
              </p:cNvSpPr>
              <p:nvPr/>
            </p:nvSpPr>
            <p:spPr bwMode="auto">
              <a:xfrm rot="-3960000">
                <a:off x="4047" y="3351"/>
                <a:ext cx="71" cy="111"/>
              </a:xfrm>
              <a:prstGeom prst="ellipse">
                <a:avLst/>
              </a:prstGeom>
              <a:solidFill>
                <a:schemeClr val="tx1"/>
              </a:solidFill>
              <a:ln w="12700">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1963" name="Line 13"/>
              <p:cNvSpPr>
                <a:spLocks noChangeShapeType="1"/>
              </p:cNvSpPr>
              <p:nvPr/>
            </p:nvSpPr>
            <p:spPr bwMode="auto">
              <a:xfrm flipV="1">
                <a:off x="3999" y="3376"/>
                <a:ext cx="240" cy="300"/>
              </a:xfrm>
              <a:prstGeom prst="line">
                <a:avLst/>
              </a:prstGeom>
              <a:noFill/>
              <a:ln w="25400">
                <a:solidFill>
                  <a:schemeClr val="tx1"/>
                </a:solidFill>
                <a:round/>
                <a:headEnd type="none" w="sm" len="sm"/>
                <a:tailEnd type="none" w="sm" len="sm"/>
              </a:ln>
            </p:spPr>
            <p:txBody>
              <a:bodyPr wrap="none" anchor="ctr"/>
              <a:lstStyle/>
              <a:p>
                <a:pPr fontAlgn="base">
                  <a:spcBef>
                    <a:spcPct val="0"/>
                  </a:spcBef>
                  <a:spcAft>
                    <a:spcPct val="0"/>
                  </a:spcAft>
                </a:pPr>
                <a:endParaRPr lang="en-US">
                  <a:solidFill>
                    <a:srgbClr val="000000"/>
                  </a:solidFill>
                </a:endParaRPr>
              </a:p>
            </p:txBody>
          </p:sp>
        </p:grpSp>
      </p:grpSp>
      <p:sp>
        <p:nvSpPr>
          <p:cNvPr id="81924" name="Rectangle 14"/>
          <p:cNvSpPr>
            <a:spLocks noGrp="1" noChangeArrowheads="1"/>
          </p:cNvSpPr>
          <p:nvPr>
            <p:ph type="title"/>
          </p:nvPr>
        </p:nvSpPr>
        <p:spPr>
          <a:xfrm>
            <a:off x="685799" y="76200"/>
            <a:ext cx="8458201" cy="838200"/>
          </a:xfrm>
        </p:spPr>
        <p:txBody>
          <a:bodyPr/>
          <a:lstStyle/>
          <a:p>
            <a:r>
              <a:rPr lang="en-US" dirty="0">
                <a:solidFill>
                  <a:schemeClr val="tx1"/>
                </a:solidFill>
              </a:rPr>
              <a:t>Mosaic: Many 2D views of same 3D object</a:t>
            </a:r>
          </a:p>
        </p:txBody>
      </p:sp>
      <p:sp>
        <p:nvSpPr>
          <p:cNvPr id="81925" name="Rectangle 15"/>
          <p:cNvSpPr>
            <a:spLocks noGrp="1" noChangeArrowheads="1"/>
          </p:cNvSpPr>
          <p:nvPr>
            <p:ph idx="1"/>
          </p:nvPr>
        </p:nvSpPr>
        <p:spPr>
          <a:xfrm>
            <a:off x="685800" y="5181600"/>
            <a:ext cx="7772400" cy="1524000"/>
          </a:xfrm>
        </p:spPr>
        <p:txBody>
          <a:bodyPr>
            <a:normAutofit/>
          </a:bodyPr>
          <a:lstStyle/>
          <a:p>
            <a:pPr>
              <a:lnSpc>
                <a:spcPct val="90000"/>
              </a:lnSpc>
            </a:pPr>
            <a:r>
              <a:rPr lang="en-US"/>
              <a:t>The mosaic has a natural interpretation in 3D</a:t>
            </a:r>
          </a:p>
          <a:p>
            <a:pPr lvl="1">
              <a:lnSpc>
                <a:spcPct val="90000"/>
              </a:lnSpc>
            </a:pPr>
            <a:r>
              <a:rPr lang="en-US"/>
              <a:t>The images are reprojected onto a common plane</a:t>
            </a:r>
          </a:p>
          <a:p>
            <a:pPr lvl="1">
              <a:lnSpc>
                <a:spcPct val="90000"/>
              </a:lnSpc>
            </a:pPr>
            <a:r>
              <a:rPr lang="en-US"/>
              <a:t>The mosaic is formed on this plane</a:t>
            </a:r>
          </a:p>
          <a:p>
            <a:pPr lvl="1">
              <a:lnSpc>
                <a:spcPct val="90000"/>
              </a:lnSpc>
            </a:pPr>
            <a:r>
              <a:rPr lang="en-US"/>
              <a:t>Mosaic is a </a:t>
            </a:r>
            <a:r>
              <a:rPr lang="en-US" i="1"/>
              <a:t>synthetic wide-angle camera</a:t>
            </a:r>
          </a:p>
        </p:txBody>
      </p:sp>
      <p:grpSp>
        <p:nvGrpSpPr>
          <p:cNvPr id="5" name="Group 16"/>
          <p:cNvGrpSpPr>
            <a:grpSpLocks/>
          </p:cNvGrpSpPr>
          <p:nvPr/>
        </p:nvGrpSpPr>
        <p:grpSpPr bwMode="auto">
          <a:xfrm>
            <a:off x="3124200" y="2286000"/>
            <a:ext cx="990600" cy="914400"/>
            <a:chOff x="1104" y="1104"/>
            <a:chExt cx="624" cy="576"/>
          </a:xfrm>
        </p:grpSpPr>
        <p:grpSp>
          <p:nvGrpSpPr>
            <p:cNvPr id="6" name="Group 17"/>
            <p:cNvGrpSpPr>
              <a:grpSpLocks/>
            </p:cNvGrpSpPr>
            <p:nvPr/>
          </p:nvGrpSpPr>
          <p:grpSpPr bwMode="auto">
            <a:xfrm rot="4164331">
              <a:off x="1178" y="1270"/>
              <a:ext cx="260" cy="408"/>
              <a:chOff x="3979" y="3269"/>
              <a:chExt cx="260" cy="408"/>
            </a:xfrm>
          </p:grpSpPr>
          <p:sp>
            <p:nvSpPr>
              <p:cNvPr id="81952" name="Freeform 18"/>
              <p:cNvSpPr>
                <a:spLocks/>
              </p:cNvSpPr>
              <p:nvPr/>
            </p:nvSpPr>
            <p:spPr bwMode="auto">
              <a:xfrm>
                <a:off x="3984" y="3371"/>
                <a:ext cx="180" cy="306"/>
              </a:xfrm>
              <a:custGeom>
                <a:avLst/>
                <a:gdLst>
                  <a:gd name="T0" fmla="*/ 12 w 202"/>
                  <a:gd name="T1" fmla="*/ 305 h 306"/>
                  <a:gd name="T2" fmla="*/ 0 w 202"/>
                  <a:gd name="T3" fmla="*/ 22 h 306"/>
                  <a:gd name="T4" fmla="*/ 7 w 202"/>
                  <a:gd name="T5" fmla="*/ 13 h 306"/>
                  <a:gd name="T6" fmla="*/ 12 w 202"/>
                  <a:gd name="T7" fmla="*/ 14 h 306"/>
                  <a:gd name="T8" fmla="*/ 17 w 202"/>
                  <a:gd name="T9" fmla="*/ 13 h 306"/>
                  <a:gd name="T10" fmla="*/ 18 w 202"/>
                  <a:gd name="T11" fmla="*/ 10 h 306"/>
                  <a:gd name="T12" fmla="*/ 21 w 202"/>
                  <a:gd name="T13" fmla="*/ 11 h 306"/>
                  <a:gd name="T14" fmla="*/ 25 w 202"/>
                  <a:gd name="T15" fmla="*/ 7 h 306"/>
                  <a:gd name="T16" fmla="*/ 29 w 202"/>
                  <a:gd name="T17" fmla="*/ 9 h 306"/>
                  <a:gd name="T18" fmla="*/ 33 w 202"/>
                  <a:gd name="T19" fmla="*/ 6 h 306"/>
                  <a:gd name="T20" fmla="*/ 37 w 202"/>
                  <a:gd name="T21" fmla="*/ 5 h 306"/>
                  <a:gd name="T22" fmla="*/ 41 w 202"/>
                  <a:gd name="T23" fmla="*/ 3 h 306"/>
                  <a:gd name="T24" fmla="*/ 45 w 202"/>
                  <a:gd name="T25" fmla="*/ 4 h 306"/>
                  <a:gd name="T26" fmla="*/ 49 w 202"/>
                  <a:gd name="T27" fmla="*/ 3 h 306"/>
                  <a:gd name="T28" fmla="*/ 53 w 202"/>
                  <a:gd name="T29" fmla="*/ 0 h 306"/>
                  <a:gd name="T30" fmla="*/ 59 w 202"/>
                  <a:gd name="T31" fmla="*/ 0 h 306"/>
                  <a:gd name="T32" fmla="*/ 63 w 202"/>
                  <a:gd name="T33" fmla="*/ 1 h 306"/>
                  <a:gd name="T34" fmla="*/ 66 w 202"/>
                  <a:gd name="T35" fmla="*/ 1 h 306"/>
                  <a:gd name="T36" fmla="*/ 69 w 202"/>
                  <a:gd name="T37" fmla="*/ 3 h 306"/>
                  <a:gd name="T38" fmla="*/ 73 w 202"/>
                  <a:gd name="T39" fmla="*/ 4 h 306"/>
                  <a:gd name="T40" fmla="*/ 78 w 202"/>
                  <a:gd name="T41" fmla="*/ 7 h 306"/>
                  <a:gd name="T42" fmla="*/ 82 w 202"/>
                  <a:gd name="T43" fmla="*/ 7 h 306"/>
                  <a:gd name="T44" fmla="*/ 88 w 202"/>
                  <a:gd name="T45" fmla="*/ 10 h 306"/>
                  <a:gd name="T46" fmla="*/ 91 w 202"/>
                  <a:gd name="T47" fmla="*/ 12 h 306"/>
                  <a:gd name="T48" fmla="*/ 96 w 202"/>
                  <a:gd name="T49" fmla="*/ 11 h 306"/>
                  <a:gd name="T50" fmla="*/ 99 w 202"/>
                  <a:gd name="T51" fmla="*/ 16 h 306"/>
                  <a:gd name="T52" fmla="*/ 104 w 202"/>
                  <a:gd name="T53" fmla="*/ 17 h 306"/>
                  <a:gd name="T54" fmla="*/ 107 w 202"/>
                  <a:gd name="T55" fmla="*/ 19 h 306"/>
                  <a:gd name="T56" fmla="*/ 111 w 202"/>
                  <a:gd name="T57" fmla="*/ 21 h 306"/>
                  <a:gd name="T58" fmla="*/ 113 w 202"/>
                  <a:gd name="T59" fmla="*/ 24 h 306"/>
                  <a:gd name="T60" fmla="*/ 116 w 202"/>
                  <a:gd name="T61" fmla="*/ 27 h 306"/>
                  <a:gd name="T62" fmla="*/ 120 w 202"/>
                  <a:gd name="T63" fmla="*/ 31 h 306"/>
                  <a:gd name="T64" fmla="*/ 121 w 202"/>
                  <a:gd name="T65" fmla="*/ 35 h 306"/>
                  <a:gd name="T66" fmla="*/ 124 w 202"/>
                  <a:gd name="T67" fmla="*/ 36 h 306"/>
                  <a:gd name="T68" fmla="*/ 127 w 202"/>
                  <a:gd name="T69" fmla="*/ 41 h 306"/>
                  <a:gd name="T70" fmla="*/ 129 w 202"/>
                  <a:gd name="T71" fmla="*/ 44 h 306"/>
                  <a:gd name="T72" fmla="*/ 134 w 202"/>
                  <a:gd name="T73" fmla="*/ 46 h 306"/>
                  <a:gd name="T74" fmla="*/ 136 w 202"/>
                  <a:gd name="T75" fmla="*/ 50 h 306"/>
                  <a:gd name="T76" fmla="*/ 140 w 202"/>
                  <a:gd name="T77" fmla="*/ 53 h 306"/>
                  <a:gd name="T78" fmla="*/ 142 w 202"/>
                  <a:gd name="T79" fmla="*/ 55 h 306"/>
                  <a:gd name="T80" fmla="*/ 144 w 202"/>
                  <a:gd name="T81" fmla="*/ 59 h 306"/>
                  <a:gd name="T82" fmla="*/ 147 w 202"/>
                  <a:gd name="T83" fmla="*/ 62 h 306"/>
                  <a:gd name="T84" fmla="*/ 148 w 202"/>
                  <a:gd name="T85" fmla="*/ 67 h 306"/>
                  <a:gd name="T86" fmla="*/ 150 w 202"/>
                  <a:gd name="T87" fmla="*/ 73 h 306"/>
                  <a:gd name="T88" fmla="*/ 152 w 202"/>
                  <a:gd name="T89" fmla="*/ 76 h 306"/>
                  <a:gd name="T90" fmla="*/ 156 w 202"/>
                  <a:gd name="T91" fmla="*/ 80 h 306"/>
                  <a:gd name="T92" fmla="*/ 157 w 202"/>
                  <a:gd name="T93" fmla="*/ 84 h 306"/>
                  <a:gd name="T94" fmla="*/ 159 w 202"/>
                  <a:gd name="T95" fmla="*/ 90 h 306"/>
                  <a:gd name="T96" fmla="*/ 160 w 202"/>
                  <a:gd name="T97" fmla="*/ 99 h 306"/>
                  <a:gd name="T98" fmla="*/ 12 w 202"/>
                  <a:gd name="T99" fmla="*/ 305 h 3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2"/>
                  <a:gd name="T151" fmla="*/ 0 h 306"/>
                  <a:gd name="T152" fmla="*/ 202 w 202"/>
                  <a:gd name="T153" fmla="*/ 306 h 3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2" h="306">
                    <a:moveTo>
                      <a:pt x="16" y="305"/>
                    </a:moveTo>
                    <a:lnTo>
                      <a:pt x="0" y="22"/>
                    </a:lnTo>
                    <a:lnTo>
                      <a:pt x="9" y="13"/>
                    </a:lnTo>
                    <a:lnTo>
                      <a:pt x="15" y="14"/>
                    </a:lnTo>
                    <a:lnTo>
                      <a:pt x="21" y="13"/>
                    </a:lnTo>
                    <a:lnTo>
                      <a:pt x="22" y="10"/>
                    </a:lnTo>
                    <a:lnTo>
                      <a:pt x="27" y="11"/>
                    </a:lnTo>
                    <a:lnTo>
                      <a:pt x="31" y="7"/>
                    </a:lnTo>
                    <a:lnTo>
                      <a:pt x="37" y="9"/>
                    </a:lnTo>
                    <a:lnTo>
                      <a:pt x="41" y="6"/>
                    </a:lnTo>
                    <a:lnTo>
                      <a:pt x="46" y="5"/>
                    </a:lnTo>
                    <a:lnTo>
                      <a:pt x="52" y="3"/>
                    </a:lnTo>
                    <a:lnTo>
                      <a:pt x="57" y="4"/>
                    </a:lnTo>
                    <a:lnTo>
                      <a:pt x="62" y="3"/>
                    </a:lnTo>
                    <a:lnTo>
                      <a:pt x="66" y="0"/>
                    </a:lnTo>
                    <a:lnTo>
                      <a:pt x="74" y="0"/>
                    </a:lnTo>
                    <a:lnTo>
                      <a:pt x="80" y="1"/>
                    </a:lnTo>
                    <a:lnTo>
                      <a:pt x="83" y="1"/>
                    </a:lnTo>
                    <a:lnTo>
                      <a:pt x="86" y="3"/>
                    </a:lnTo>
                    <a:lnTo>
                      <a:pt x="92" y="4"/>
                    </a:lnTo>
                    <a:lnTo>
                      <a:pt x="98" y="7"/>
                    </a:lnTo>
                    <a:lnTo>
                      <a:pt x="103" y="7"/>
                    </a:lnTo>
                    <a:lnTo>
                      <a:pt x="111" y="10"/>
                    </a:lnTo>
                    <a:lnTo>
                      <a:pt x="115" y="12"/>
                    </a:lnTo>
                    <a:lnTo>
                      <a:pt x="121" y="11"/>
                    </a:lnTo>
                    <a:lnTo>
                      <a:pt x="125" y="16"/>
                    </a:lnTo>
                    <a:lnTo>
                      <a:pt x="131" y="17"/>
                    </a:lnTo>
                    <a:lnTo>
                      <a:pt x="135" y="19"/>
                    </a:lnTo>
                    <a:lnTo>
                      <a:pt x="140" y="21"/>
                    </a:lnTo>
                    <a:lnTo>
                      <a:pt x="142" y="24"/>
                    </a:lnTo>
                    <a:lnTo>
                      <a:pt x="146" y="27"/>
                    </a:lnTo>
                    <a:lnTo>
                      <a:pt x="151" y="31"/>
                    </a:lnTo>
                    <a:lnTo>
                      <a:pt x="153" y="35"/>
                    </a:lnTo>
                    <a:lnTo>
                      <a:pt x="156" y="36"/>
                    </a:lnTo>
                    <a:lnTo>
                      <a:pt x="160" y="41"/>
                    </a:lnTo>
                    <a:lnTo>
                      <a:pt x="163" y="44"/>
                    </a:lnTo>
                    <a:lnTo>
                      <a:pt x="168" y="46"/>
                    </a:lnTo>
                    <a:lnTo>
                      <a:pt x="172" y="50"/>
                    </a:lnTo>
                    <a:lnTo>
                      <a:pt x="176" y="53"/>
                    </a:lnTo>
                    <a:lnTo>
                      <a:pt x="178" y="55"/>
                    </a:lnTo>
                    <a:lnTo>
                      <a:pt x="182" y="59"/>
                    </a:lnTo>
                    <a:lnTo>
                      <a:pt x="185" y="62"/>
                    </a:lnTo>
                    <a:lnTo>
                      <a:pt x="186" y="67"/>
                    </a:lnTo>
                    <a:lnTo>
                      <a:pt x="189" y="73"/>
                    </a:lnTo>
                    <a:lnTo>
                      <a:pt x="192" y="76"/>
                    </a:lnTo>
                    <a:lnTo>
                      <a:pt x="196" y="80"/>
                    </a:lnTo>
                    <a:lnTo>
                      <a:pt x="198" y="84"/>
                    </a:lnTo>
                    <a:lnTo>
                      <a:pt x="200" y="90"/>
                    </a:lnTo>
                    <a:lnTo>
                      <a:pt x="201" y="99"/>
                    </a:lnTo>
                    <a:lnTo>
                      <a:pt x="16" y="305"/>
                    </a:lnTo>
                  </a:path>
                </a:pathLst>
              </a:custGeom>
              <a:solidFill>
                <a:schemeClr val="bg1"/>
              </a:solidFill>
              <a:ln w="9525" cap="rnd">
                <a:noFill/>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1953" name="Arc 19"/>
              <p:cNvSpPr>
                <a:spLocks/>
              </p:cNvSpPr>
              <p:nvPr/>
            </p:nvSpPr>
            <p:spPr bwMode="auto">
              <a:xfrm rot="-1380000">
                <a:off x="4011" y="3348"/>
                <a:ext cx="132" cy="149"/>
              </a:xfrm>
              <a:custGeom>
                <a:avLst/>
                <a:gdLst>
                  <a:gd name="T0" fmla="*/ 0 w 21745"/>
                  <a:gd name="T1" fmla="*/ 0 h 21600"/>
                  <a:gd name="T2" fmla="*/ 0 w 21745"/>
                  <a:gd name="T3" fmla="*/ 0 h 21600"/>
                  <a:gd name="T4" fmla="*/ 0 w 21745"/>
                  <a:gd name="T5" fmla="*/ 0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solidFill>
                <a:schemeClr val="bg1"/>
              </a:solidFill>
              <a:ln w="25400" cap="rnd">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1954" name="Line 20"/>
              <p:cNvSpPr>
                <a:spLocks noChangeShapeType="1"/>
              </p:cNvSpPr>
              <p:nvPr/>
            </p:nvSpPr>
            <p:spPr bwMode="auto">
              <a:xfrm>
                <a:off x="3979" y="3269"/>
                <a:ext cx="20" cy="407"/>
              </a:xfrm>
              <a:prstGeom prst="line">
                <a:avLst/>
              </a:prstGeom>
              <a:noFill/>
              <a:ln w="25400">
                <a:solidFill>
                  <a:schemeClr val="tx1"/>
                </a:solidFill>
                <a:round/>
                <a:headEnd type="none" w="sm" len="sm"/>
                <a:tailEnd type="none" w="sm" len="sm"/>
              </a:ln>
            </p:spPr>
            <p:txBody>
              <a:bodyPr wrap="none" anchor="ctr"/>
              <a:lstStyle/>
              <a:p>
                <a:pPr fontAlgn="base">
                  <a:spcBef>
                    <a:spcPct val="0"/>
                  </a:spcBef>
                  <a:spcAft>
                    <a:spcPct val="0"/>
                  </a:spcAft>
                </a:pPr>
                <a:endParaRPr lang="en-US">
                  <a:solidFill>
                    <a:srgbClr val="000000"/>
                  </a:solidFill>
                </a:endParaRPr>
              </a:p>
            </p:txBody>
          </p:sp>
          <p:sp>
            <p:nvSpPr>
              <p:cNvPr id="81955" name="Oval 21"/>
              <p:cNvSpPr>
                <a:spLocks noChangeArrowheads="1"/>
              </p:cNvSpPr>
              <p:nvPr/>
            </p:nvSpPr>
            <p:spPr bwMode="auto">
              <a:xfrm rot="-3960000">
                <a:off x="4047" y="3351"/>
                <a:ext cx="71" cy="111"/>
              </a:xfrm>
              <a:prstGeom prst="ellipse">
                <a:avLst/>
              </a:prstGeom>
              <a:solidFill>
                <a:schemeClr val="tx1"/>
              </a:solidFill>
              <a:ln w="12700">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1956" name="Line 22"/>
              <p:cNvSpPr>
                <a:spLocks noChangeShapeType="1"/>
              </p:cNvSpPr>
              <p:nvPr/>
            </p:nvSpPr>
            <p:spPr bwMode="auto">
              <a:xfrm flipV="1">
                <a:off x="3999" y="3376"/>
                <a:ext cx="240" cy="300"/>
              </a:xfrm>
              <a:prstGeom prst="line">
                <a:avLst/>
              </a:prstGeom>
              <a:noFill/>
              <a:ln w="25400">
                <a:solidFill>
                  <a:schemeClr val="tx1"/>
                </a:solidFill>
                <a:round/>
                <a:headEnd type="none" w="sm" len="sm"/>
                <a:tailEnd type="none" w="sm" len="sm"/>
              </a:ln>
            </p:spPr>
            <p:txBody>
              <a:bodyPr wrap="none" anchor="ctr"/>
              <a:lstStyle/>
              <a:p>
                <a:pPr fontAlgn="base">
                  <a:spcBef>
                    <a:spcPct val="0"/>
                  </a:spcBef>
                  <a:spcAft>
                    <a:spcPct val="0"/>
                  </a:spcAft>
                </a:pPr>
                <a:endParaRPr lang="en-US">
                  <a:solidFill>
                    <a:srgbClr val="000000"/>
                  </a:solidFill>
                </a:endParaRPr>
              </a:p>
            </p:txBody>
          </p:sp>
        </p:grpSp>
        <p:sp>
          <p:nvSpPr>
            <p:cNvPr id="81951" name="Line 23"/>
            <p:cNvSpPr>
              <a:spLocks noChangeShapeType="1"/>
            </p:cNvSpPr>
            <p:nvPr/>
          </p:nvSpPr>
          <p:spPr bwMode="auto">
            <a:xfrm>
              <a:off x="1680" y="1104"/>
              <a:ext cx="48" cy="576"/>
            </a:xfrm>
            <a:prstGeom prst="line">
              <a:avLst/>
            </a:prstGeom>
            <a:noFill/>
            <a:ln w="19050">
              <a:solidFill>
                <a:schemeClr val="tx1"/>
              </a:solidFill>
              <a:round/>
              <a:headEnd/>
              <a:tailEnd/>
            </a:ln>
          </p:spPr>
          <p:txBody>
            <a:bodyPr/>
            <a:lstStyle/>
            <a:p>
              <a:pPr fontAlgn="base">
                <a:spcBef>
                  <a:spcPct val="0"/>
                </a:spcBef>
                <a:spcAft>
                  <a:spcPct val="0"/>
                </a:spcAft>
              </a:pPr>
              <a:endParaRPr lang="en-US">
                <a:solidFill>
                  <a:srgbClr val="000000"/>
                </a:solidFill>
              </a:endParaRPr>
            </a:p>
          </p:txBody>
        </p:sp>
      </p:grpSp>
      <p:grpSp>
        <p:nvGrpSpPr>
          <p:cNvPr id="7" name="Group 24"/>
          <p:cNvGrpSpPr>
            <a:grpSpLocks/>
          </p:cNvGrpSpPr>
          <p:nvPr/>
        </p:nvGrpSpPr>
        <p:grpSpPr bwMode="auto">
          <a:xfrm rot="20250102" flipV="1">
            <a:off x="3321050" y="2393950"/>
            <a:ext cx="946150" cy="1143000"/>
            <a:chOff x="1180" y="816"/>
            <a:chExt cx="596" cy="720"/>
          </a:xfrm>
        </p:grpSpPr>
        <p:sp>
          <p:nvSpPr>
            <p:cNvPr id="81943" name="Line 25"/>
            <p:cNvSpPr>
              <a:spLocks noChangeShapeType="1"/>
            </p:cNvSpPr>
            <p:nvPr/>
          </p:nvSpPr>
          <p:spPr bwMode="auto">
            <a:xfrm>
              <a:off x="1392" y="816"/>
              <a:ext cx="384" cy="480"/>
            </a:xfrm>
            <a:prstGeom prst="line">
              <a:avLst/>
            </a:prstGeom>
            <a:noFill/>
            <a:ln w="19050">
              <a:solidFill>
                <a:schemeClr val="tx1"/>
              </a:solidFill>
              <a:round/>
              <a:headEnd/>
              <a:tailEnd/>
            </a:ln>
          </p:spPr>
          <p:txBody>
            <a:bodyPr/>
            <a:lstStyle/>
            <a:p>
              <a:pPr fontAlgn="base">
                <a:spcBef>
                  <a:spcPct val="0"/>
                </a:spcBef>
                <a:spcAft>
                  <a:spcPct val="0"/>
                </a:spcAft>
              </a:pPr>
              <a:endParaRPr lang="en-US">
                <a:solidFill>
                  <a:srgbClr val="000000"/>
                </a:solidFill>
              </a:endParaRPr>
            </a:p>
          </p:txBody>
        </p:sp>
        <p:grpSp>
          <p:nvGrpSpPr>
            <p:cNvPr id="8" name="Group 26"/>
            <p:cNvGrpSpPr>
              <a:grpSpLocks/>
            </p:cNvGrpSpPr>
            <p:nvPr/>
          </p:nvGrpSpPr>
          <p:grpSpPr bwMode="auto">
            <a:xfrm rot="2180804">
              <a:off x="1180" y="1128"/>
              <a:ext cx="260" cy="408"/>
              <a:chOff x="3979" y="3269"/>
              <a:chExt cx="260" cy="408"/>
            </a:xfrm>
          </p:grpSpPr>
          <p:sp>
            <p:nvSpPr>
              <p:cNvPr id="81945" name="Freeform 27"/>
              <p:cNvSpPr>
                <a:spLocks/>
              </p:cNvSpPr>
              <p:nvPr/>
            </p:nvSpPr>
            <p:spPr bwMode="auto">
              <a:xfrm>
                <a:off x="3984" y="3371"/>
                <a:ext cx="180" cy="306"/>
              </a:xfrm>
              <a:custGeom>
                <a:avLst/>
                <a:gdLst>
                  <a:gd name="T0" fmla="*/ 12 w 202"/>
                  <a:gd name="T1" fmla="*/ 305 h 306"/>
                  <a:gd name="T2" fmla="*/ 0 w 202"/>
                  <a:gd name="T3" fmla="*/ 22 h 306"/>
                  <a:gd name="T4" fmla="*/ 7 w 202"/>
                  <a:gd name="T5" fmla="*/ 13 h 306"/>
                  <a:gd name="T6" fmla="*/ 12 w 202"/>
                  <a:gd name="T7" fmla="*/ 14 h 306"/>
                  <a:gd name="T8" fmla="*/ 17 w 202"/>
                  <a:gd name="T9" fmla="*/ 13 h 306"/>
                  <a:gd name="T10" fmla="*/ 18 w 202"/>
                  <a:gd name="T11" fmla="*/ 10 h 306"/>
                  <a:gd name="T12" fmla="*/ 21 w 202"/>
                  <a:gd name="T13" fmla="*/ 11 h 306"/>
                  <a:gd name="T14" fmla="*/ 25 w 202"/>
                  <a:gd name="T15" fmla="*/ 7 h 306"/>
                  <a:gd name="T16" fmla="*/ 29 w 202"/>
                  <a:gd name="T17" fmla="*/ 9 h 306"/>
                  <a:gd name="T18" fmla="*/ 33 w 202"/>
                  <a:gd name="T19" fmla="*/ 6 h 306"/>
                  <a:gd name="T20" fmla="*/ 37 w 202"/>
                  <a:gd name="T21" fmla="*/ 5 h 306"/>
                  <a:gd name="T22" fmla="*/ 41 w 202"/>
                  <a:gd name="T23" fmla="*/ 3 h 306"/>
                  <a:gd name="T24" fmla="*/ 45 w 202"/>
                  <a:gd name="T25" fmla="*/ 4 h 306"/>
                  <a:gd name="T26" fmla="*/ 49 w 202"/>
                  <a:gd name="T27" fmla="*/ 3 h 306"/>
                  <a:gd name="T28" fmla="*/ 53 w 202"/>
                  <a:gd name="T29" fmla="*/ 0 h 306"/>
                  <a:gd name="T30" fmla="*/ 59 w 202"/>
                  <a:gd name="T31" fmla="*/ 0 h 306"/>
                  <a:gd name="T32" fmla="*/ 63 w 202"/>
                  <a:gd name="T33" fmla="*/ 1 h 306"/>
                  <a:gd name="T34" fmla="*/ 66 w 202"/>
                  <a:gd name="T35" fmla="*/ 1 h 306"/>
                  <a:gd name="T36" fmla="*/ 69 w 202"/>
                  <a:gd name="T37" fmla="*/ 3 h 306"/>
                  <a:gd name="T38" fmla="*/ 73 w 202"/>
                  <a:gd name="T39" fmla="*/ 4 h 306"/>
                  <a:gd name="T40" fmla="*/ 78 w 202"/>
                  <a:gd name="T41" fmla="*/ 7 h 306"/>
                  <a:gd name="T42" fmla="*/ 82 w 202"/>
                  <a:gd name="T43" fmla="*/ 7 h 306"/>
                  <a:gd name="T44" fmla="*/ 88 w 202"/>
                  <a:gd name="T45" fmla="*/ 10 h 306"/>
                  <a:gd name="T46" fmla="*/ 91 w 202"/>
                  <a:gd name="T47" fmla="*/ 12 h 306"/>
                  <a:gd name="T48" fmla="*/ 96 w 202"/>
                  <a:gd name="T49" fmla="*/ 11 h 306"/>
                  <a:gd name="T50" fmla="*/ 99 w 202"/>
                  <a:gd name="T51" fmla="*/ 16 h 306"/>
                  <a:gd name="T52" fmla="*/ 104 w 202"/>
                  <a:gd name="T53" fmla="*/ 17 h 306"/>
                  <a:gd name="T54" fmla="*/ 107 w 202"/>
                  <a:gd name="T55" fmla="*/ 19 h 306"/>
                  <a:gd name="T56" fmla="*/ 111 w 202"/>
                  <a:gd name="T57" fmla="*/ 21 h 306"/>
                  <a:gd name="T58" fmla="*/ 113 w 202"/>
                  <a:gd name="T59" fmla="*/ 24 h 306"/>
                  <a:gd name="T60" fmla="*/ 116 w 202"/>
                  <a:gd name="T61" fmla="*/ 27 h 306"/>
                  <a:gd name="T62" fmla="*/ 120 w 202"/>
                  <a:gd name="T63" fmla="*/ 31 h 306"/>
                  <a:gd name="T64" fmla="*/ 121 w 202"/>
                  <a:gd name="T65" fmla="*/ 35 h 306"/>
                  <a:gd name="T66" fmla="*/ 124 w 202"/>
                  <a:gd name="T67" fmla="*/ 36 h 306"/>
                  <a:gd name="T68" fmla="*/ 127 w 202"/>
                  <a:gd name="T69" fmla="*/ 41 h 306"/>
                  <a:gd name="T70" fmla="*/ 129 w 202"/>
                  <a:gd name="T71" fmla="*/ 44 h 306"/>
                  <a:gd name="T72" fmla="*/ 134 w 202"/>
                  <a:gd name="T73" fmla="*/ 46 h 306"/>
                  <a:gd name="T74" fmla="*/ 136 w 202"/>
                  <a:gd name="T75" fmla="*/ 50 h 306"/>
                  <a:gd name="T76" fmla="*/ 140 w 202"/>
                  <a:gd name="T77" fmla="*/ 53 h 306"/>
                  <a:gd name="T78" fmla="*/ 142 w 202"/>
                  <a:gd name="T79" fmla="*/ 55 h 306"/>
                  <a:gd name="T80" fmla="*/ 144 w 202"/>
                  <a:gd name="T81" fmla="*/ 59 h 306"/>
                  <a:gd name="T82" fmla="*/ 147 w 202"/>
                  <a:gd name="T83" fmla="*/ 62 h 306"/>
                  <a:gd name="T84" fmla="*/ 148 w 202"/>
                  <a:gd name="T85" fmla="*/ 67 h 306"/>
                  <a:gd name="T86" fmla="*/ 150 w 202"/>
                  <a:gd name="T87" fmla="*/ 73 h 306"/>
                  <a:gd name="T88" fmla="*/ 152 w 202"/>
                  <a:gd name="T89" fmla="*/ 76 h 306"/>
                  <a:gd name="T90" fmla="*/ 156 w 202"/>
                  <a:gd name="T91" fmla="*/ 80 h 306"/>
                  <a:gd name="T92" fmla="*/ 157 w 202"/>
                  <a:gd name="T93" fmla="*/ 84 h 306"/>
                  <a:gd name="T94" fmla="*/ 159 w 202"/>
                  <a:gd name="T95" fmla="*/ 90 h 306"/>
                  <a:gd name="T96" fmla="*/ 160 w 202"/>
                  <a:gd name="T97" fmla="*/ 99 h 306"/>
                  <a:gd name="T98" fmla="*/ 12 w 202"/>
                  <a:gd name="T99" fmla="*/ 305 h 3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2"/>
                  <a:gd name="T151" fmla="*/ 0 h 306"/>
                  <a:gd name="T152" fmla="*/ 202 w 202"/>
                  <a:gd name="T153" fmla="*/ 306 h 3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2" h="306">
                    <a:moveTo>
                      <a:pt x="16" y="305"/>
                    </a:moveTo>
                    <a:lnTo>
                      <a:pt x="0" y="22"/>
                    </a:lnTo>
                    <a:lnTo>
                      <a:pt x="9" y="13"/>
                    </a:lnTo>
                    <a:lnTo>
                      <a:pt x="15" y="14"/>
                    </a:lnTo>
                    <a:lnTo>
                      <a:pt x="21" y="13"/>
                    </a:lnTo>
                    <a:lnTo>
                      <a:pt x="22" y="10"/>
                    </a:lnTo>
                    <a:lnTo>
                      <a:pt x="27" y="11"/>
                    </a:lnTo>
                    <a:lnTo>
                      <a:pt x="31" y="7"/>
                    </a:lnTo>
                    <a:lnTo>
                      <a:pt x="37" y="9"/>
                    </a:lnTo>
                    <a:lnTo>
                      <a:pt x="41" y="6"/>
                    </a:lnTo>
                    <a:lnTo>
                      <a:pt x="46" y="5"/>
                    </a:lnTo>
                    <a:lnTo>
                      <a:pt x="52" y="3"/>
                    </a:lnTo>
                    <a:lnTo>
                      <a:pt x="57" y="4"/>
                    </a:lnTo>
                    <a:lnTo>
                      <a:pt x="62" y="3"/>
                    </a:lnTo>
                    <a:lnTo>
                      <a:pt x="66" y="0"/>
                    </a:lnTo>
                    <a:lnTo>
                      <a:pt x="74" y="0"/>
                    </a:lnTo>
                    <a:lnTo>
                      <a:pt x="80" y="1"/>
                    </a:lnTo>
                    <a:lnTo>
                      <a:pt x="83" y="1"/>
                    </a:lnTo>
                    <a:lnTo>
                      <a:pt x="86" y="3"/>
                    </a:lnTo>
                    <a:lnTo>
                      <a:pt x="92" y="4"/>
                    </a:lnTo>
                    <a:lnTo>
                      <a:pt x="98" y="7"/>
                    </a:lnTo>
                    <a:lnTo>
                      <a:pt x="103" y="7"/>
                    </a:lnTo>
                    <a:lnTo>
                      <a:pt x="111" y="10"/>
                    </a:lnTo>
                    <a:lnTo>
                      <a:pt x="115" y="12"/>
                    </a:lnTo>
                    <a:lnTo>
                      <a:pt x="121" y="11"/>
                    </a:lnTo>
                    <a:lnTo>
                      <a:pt x="125" y="16"/>
                    </a:lnTo>
                    <a:lnTo>
                      <a:pt x="131" y="17"/>
                    </a:lnTo>
                    <a:lnTo>
                      <a:pt x="135" y="19"/>
                    </a:lnTo>
                    <a:lnTo>
                      <a:pt x="140" y="21"/>
                    </a:lnTo>
                    <a:lnTo>
                      <a:pt x="142" y="24"/>
                    </a:lnTo>
                    <a:lnTo>
                      <a:pt x="146" y="27"/>
                    </a:lnTo>
                    <a:lnTo>
                      <a:pt x="151" y="31"/>
                    </a:lnTo>
                    <a:lnTo>
                      <a:pt x="153" y="35"/>
                    </a:lnTo>
                    <a:lnTo>
                      <a:pt x="156" y="36"/>
                    </a:lnTo>
                    <a:lnTo>
                      <a:pt x="160" y="41"/>
                    </a:lnTo>
                    <a:lnTo>
                      <a:pt x="163" y="44"/>
                    </a:lnTo>
                    <a:lnTo>
                      <a:pt x="168" y="46"/>
                    </a:lnTo>
                    <a:lnTo>
                      <a:pt x="172" y="50"/>
                    </a:lnTo>
                    <a:lnTo>
                      <a:pt x="176" y="53"/>
                    </a:lnTo>
                    <a:lnTo>
                      <a:pt x="178" y="55"/>
                    </a:lnTo>
                    <a:lnTo>
                      <a:pt x="182" y="59"/>
                    </a:lnTo>
                    <a:lnTo>
                      <a:pt x="185" y="62"/>
                    </a:lnTo>
                    <a:lnTo>
                      <a:pt x="186" y="67"/>
                    </a:lnTo>
                    <a:lnTo>
                      <a:pt x="189" y="73"/>
                    </a:lnTo>
                    <a:lnTo>
                      <a:pt x="192" y="76"/>
                    </a:lnTo>
                    <a:lnTo>
                      <a:pt x="196" y="80"/>
                    </a:lnTo>
                    <a:lnTo>
                      <a:pt x="198" y="84"/>
                    </a:lnTo>
                    <a:lnTo>
                      <a:pt x="200" y="90"/>
                    </a:lnTo>
                    <a:lnTo>
                      <a:pt x="201" y="99"/>
                    </a:lnTo>
                    <a:lnTo>
                      <a:pt x="16" y="305"/>
                    </a:lnTo>
                  </a:path>
                </a:pathLst>
              </a:custGeom>
              <a:solidFill>
                <a:schemeClr val="bg1"/>
              </a:solidFill>
              <a:ln w="9525" cap="rnd">
                <a:noFill/>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1946" name="Arc 28"/>
              <p:cNvSpPr>
                <a:spLocks/>
              </p:cNvSpPr>
              <p:nvPr/>
            </p:nvSpPr>
            <p:spPr bwMode="auto">
              <a:xfrm rot="-1380000">
                <a:off x="4011" y="3348"/>
                <a:ext cx="132" cy="149"/>
              </a:xfrm>
              <a:custGeom>
                <a:avLst/>
                <a:gdLst>
                  <a:gd name="T0" fmla="*/ 0 w 21745"/>
                  <a:gd name="T1" fmla="*/ 0 h 21600"/>
                  <a:gd name="T2" fmla="*/ 0 w 21745"/>
                  <a:gd name="T3" fmla="*/ 0 h 21600"/>
                  <a:gd name="T4" fmla="*/ 0 w 21745"/>
                  <a:gd name="T5" fmla="*/ 0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solidFill>
                <a:schemeClr val="bg1"/>
              </a:solidFill>
              <a:ln w="25400" cap="rnd">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1947" name="Line 29"/>
              <p:cNvSpPr>
                <a:spLocks noChangeShapeType="1"/>
              </p:cNvSpPr>
              <p:nvPr/>
            </p:nvSpPr>
            <p:spPr bwMode="auto">
              <a:xfrm>
                <a:off x="3979" y="3269"/>
                <a:ext cx="20" cy="407"/>
              </a:xfrm>
              <a:prstGeom prst="line">
                <a:avLst/>
              </a:prstGeom>
              <a:noFill/>
              <a:ln w="25400">
                <a:solidFill>
                  <a:schemeClr val="tx1"/>
                </a:solidFill>
                <a:round/>
                <a:headEnd type="none" w="sm" len="sm"/>
                <a:tailEnd type="none" w="sm" len="sm"/>
              </a:ln>
            </p:spPr>
            <p:txBody>
              <a:bodyPr wrap="none" anchor="ctr"/>
              <a:lstStyle/>
              <a:p>
                <a:pPr fontAlgn="base">
                  <a:spcBef>
                    <a:spcPct val="0"/>
                  </a:spcBef>
                  <a:spcAft>
                    <a:spcPct val="0"/>
                  </a:spcAft>
                </a:pPr>
                <a:endParaRPr lang="en-US">
                  <a:solidFill>
                    <a:srgbClr val="000000"/>
                  </a:solidFill>
                </a:endParaRPr>
              </a:p>
            </p:txBody>
          </p:sp>
          <p:sp>
            <p:nvSpPr>
              <p:cNvPr id="81948" name="Oval 30"/>
              <p:cNvSpPr>
                <a:spLocks noChangeArrowheads="1"/>
              </p:cNvSpPr>
              <p:nvPr/>
            </p:nvSpPr>
            <p:spPr bwMode="auto">
              <a:xfrm rot="-3960000">
                <a:off x="4047" y="3351"/>
                <a:ext cx="71" cy="111"/>
              </a:xfrm>
              <a:prstGeom prst="ellipse">
                <a:avLst/>
              </a:prstGeom>
              <a:solidFill>
                <a:schemeClr val="tx1"/>
              </a:solidFill>
              <a:ln w="12700">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1949" name="Line 31"/>
              <p:cNvSpPr>
                <a:spLocks noChangeShapeType="1"/>
              </p:cNvSpPr>
              <p:nvPr/>
            </p:nvSpPr>
            <p:spPr bwMode="auto">
              <a:xfrm flipV="1">
                <a:off x="3999" y="3376"/>
                <a:ext cx="240" cy="300"/>
              </a:xfrm>
              <a:prstGeom prst="line">
                <a:avLst/>
              </a:prstGeom>
              <a:noFill/>
              <a:ln w="25400">
                <a:solidFill>
                  <a:schemeClr val="tx1"/>
                </a:solidFill>
                <a:round/>
                <a:headEnd type="none" w="sm" len="sm"/>
                <a:tailEnd type="none" w="sm" len="sm"/>
              </a:ln>
            </p:spPr>
            <p:txBody>
              <a:bodyPr wrap="none" anchor="ctr"/>
              <a:lstStyle/>
              <a:p>
                <a:pPr fontAlgn="base">
                  <a:spcBef>
                    <a:spcPct val="0"/>
                  </a:spcBef>
                  <a:spcAft>
                    <a:spcPct val="0"/>
                  </a:spcAft>
                </a:pPr>
                <a:endParaRPr lang="en-US">
                  <a:solidFill>
                    <a:srgbClr val="000000"/>
                  </a:solidFill>
                </a:endParaRPr>
              </a:p>
            </p:txBody>
          </p:sp>
        </p:grpSp>
      </p:grpSp>
      <p:grpSp>
        <p:nvGrpSpPr>
          <p:cNvPr id="9" name="Group 32"/>
          <p:cNvGrpSpPr>
            <a:grpSpLocks/>
          </p:cNvGrpSpPr>
          <p:nvPr/>
        </p:nvGrpSpPr>
        <p:grpSpPr bwMode="auto">
          <a:xfrm>
            <a:off x="3124200" y="1676400"/>
            <a:ext cx="2057400" cy="1905000"/>
            <a:chOff x="1968" y="1056"/>
            <a:chExt cx="1296" cy="1200"/>
          </a:xfrm>
        </p:grpSpPr>
        <p:sp>
          <p:nvSpPr>
            <p:cNvPr id="81940" name="Line 33"/>
            <p:cNvSpPr>
              <a:spLocks noChangeShapeType="1"/>
            </p:cNvSpPr>
            <p:nvPr/>
          </p:nvSpPr>
          <p:spPr bwMode="auto">
            <a:xfrm flipV="1">
              <a:off x="1968" y="1056"/>
              <a:ext cx="1296" cy="720"/>
            </a:xfrm>
            <a:prstGeom prst="line">
              <a:avLst/>
            </a:prstGeom>
            <a:noFill/>
            <a:ln w="12700">
              <a:solidFill>
                <a:schemeClr val="folHlink"/>
              </a:solidFill>
              <a:prstDash val="dash"/>
              <a:round/>
              <a:headEnd/>
              <a:tailEnd/>
            </a:ln>
          </p:spPr>
          <p:txBody>
            <a:bodyPr/>
            <a:lstStyle/>
            <a:p>
              <a:pPr fontAlgn="base">
                <a:spcBef>
                  <a:spcPct val="0"/>
                </a:spcBef>
                <a:spcAft>
                  <a:spcPct val="0"/>
                </a:spcAft>
              </a:pPr>
              <a:endParaRPr lang="en-US">
                <a:solidFill>
                  <a:srgbClr val="000000"/>
                </a:solidFill>
              </a:endParaRPr>
            </a:p>
          </p:txBody>
        </p:sp>
        <p:sp>
          <p:nvSpPr>
            <p:cNvPr id="81941" name="Line 34"/>
            <p:cNvSpPr>
              <a:spLocks noChangeShapeType="1"/>
            </p:cNvSpPr>
            <p:nvPr/>
          </p:nvSpPr>
          <p:spPr bwMode="auto">
            <a:xfrm>
              <a:off x="1968" y="1776"/>
              <a:ext cx="1296" cy="480"/>
            </a:xfrm>
            <a:prstGeom prst="line">
              <a:avLst/>
            </a:prstGeom>
            <a:noFill/>
            <a:ln w="12700">
              <a:solidFill>
                <a:schemeClr val="folHlink"/>
              </a:solidFill>
              <a:prstDash val="dash"/>
              <a:round/>
              <a:headEnd/>
              <a:tailEnd/>
            </a:ln>
          </p:spPr>
          <p:txBody>
            <a:bodyPr/>
            <a:lstStyle/>
            <a:p>
              <a:pPr fontAlgn="base">
                <a:spcBef>
                  <a:spcPct val="0"/>
                </a:spcBef>
                <a:spcAft>
                  <a:spcPct val="0"/>
                </a:spcAft>
              </a:pPr>
              <a:endParaRPr lang="en-US">
                <a:solidFill>
                  <a:srgbClr val="000000"/>
                </a:solidFill>
              </a:endParaRPr>
            </a:p>
          </p:txBody>
        </p:sp>
        <p:sp>
          <p:nvSpPr>
            <p:cNvPr id="81942" name="Line 35"/>
            <p:cNvSpPr>
              <a:spLocks noChangeShapeType="1"/>
            </p:cNvSpPr>
            <p:nvPr/>
          </p:nvSpPr>
          <p:spPr bwMode="auto">
            <a:xfrm>
              <a:off x="3236" y="1056"/>
              <a:ext cx="0" cy="1200"/>
            </a:xfrm>
            <a:prstGeom prst="line">
              <a:avLst/>
            </a:prstGeom>
            <a:noFill/>
            <a:ln w="38100">
              <a:solidFill>
                <a:schemeClr val="folHlink"/>
              </a:solidFill>
              <a:round/>
              <a:headEnd/>
              <a:tailEnd/>
            </a:ln>
          </p:spPr>
          <p:txBody>
            <a:bodyPr/>
            <a:lstStyle/>
            <a:p>
              <a:pPr fontAlgn="base">
                <a:spcBef>
                  <a:spcPct val="0"/>
                </a:spcBef>
                <a:spcAft>
                  <a:spcPct val="0"/>
                </a:spcAft>
              </a:pPr>
              <a:endParaRPr lang="en-US">
                <a:solidFill>
                  <a:srgbClr val="000000"/>
                </a:solidFill>
              </a:endParaRPr>
            </a:p>
          </p:txBody>
        </p:sp>
      </p:grpSp>
      <p:grpSp>
        <p:nvGrpSpPr>
          <p:cNvPr id="10" name="Group 36"/>
          <p:cNvGrpSpPr>
            <a:grpSpLocks/>
          </p:cNvGrpSpPr>
          <p:nvPr/>
        </p:nvGrpSpPr>
        <p:grpSpPr bwMode="auto">
          <a:xfrm>
            <a:off x="3124200" y="990600"/>
            <a:ext cx="2057400" cy="1828800"/>
            <a:chOff x="1968" y="624"/>
            <a:chExt cx="1296" cy="1152"/>
          </a:xfrm>
        </p:grpSpPr>
        <p:sp>
          <p:nvSpPr>
            <p:cNvPr id="81937" name="Line 37"/>
            <p:cNvSpPr>
              <a:spLocks noChangeShapeType="1"/>
            </p:cNvSpPr>
            <p:nvPr/>
          </p:nvSpPr>
          <p:spPr bwMode="auto">
            <a:xfrm flipV="1">
              <a:off x="1968" y="1488"/>
              <a:ext cx="1296" cy="288"/>
            </a:xfrm>
            <a:prstGeom prst="line">
              <a:avLst/>
            </a:prstGeom>
            <a:noFill/>
            <a:ln w="12700">
              <a:solidFill>
                <a:srgbClr val="33CC33"/>
              </a:solidFill>
              <a:prstDash val="dash"/>
              <a:round/>
              <a:headEnd/>
              <a:tailEnd/>
            </a:ln>
          </p:spPr>
          <p:txBody>
            <a:bodyPr/>
            <a:lstStyle/>
            <a:p>
              <a:pPr fontAlgn="base">
                <a:spcBef>
                  <a:spcPct val="0"/>
                </a:spcBef>
                <a:spcAft>
                  <a:spcPct val="0"/>
                </a:spcAft>
              </a:pPr>
              <a:endParaRPr lang="en-US">
                <a:solidFill>
                  <a:srgbClr val="000000"/>
                </a:solidFill>
              </a:endParaRPr>
            </a:p>
          </p:txBody>
        </p:sp>
        <p:sp>
          <p:nvSpPr>
            <p:cNvPr id="81938" name="Line 38"/>
            <p:cNvSpPr>
              <a:spLocks noChangeShapeType="1"/>
            </p:cNvSpPr>
            <p:nvPr/>
          </p:nvSpPr>
          <p:spPr bwMode="auto">
            <a:xfrm flipV="1">
              <a:off x="1968" y="624"/>
              <a:ext cx="1296" cy="1152"/>
            </a:xfrm>
            <a:prstGeom prst="line">
              <a:avLst/>
            </a:prstGeom>
            <a:noFill/>
            <a:ln w="12700">
              <a:solidFill>
                <a:srgbClr val="33CC33"/>
              </a:solidFill>
              <a:prstDash val="dash"/>
              <a:round/>
              <a:headEnd/>
              <a:tailEnd/>
            </a:ln>
          </p:spPr>
          <p:txBody>
            <a:bodyPr/>
            <a:lstStyle/>
            <a:p>
              <a:pPr fontAlgn="base">
                <a:spcBef>
                  <a:spcPct val="0"/>
                </a:spcBef>
                <a:spcAft>
                  <a:spcPct val="0"/>
                </a:spcAft>
              </a:pPr>
              <a:endParaRPr lang="en-US">
                <a:solidFill>
                  <a:srgbClr val="000000"/>
                </a:solidFill>
              </a:endParaRPr>
            </a:p>
          </p:txBody>
        </p:sp>
        <p:sp>
          <p:nvSpPr>
            <p:cNvPr id="81939" name="Line 39"/>
            <p:cNvSpPr>
              <a:spLocks noChangeShapeType="1"/>
            </p:cNvSpPr>
            <p:nvPr/>
          </p:nvSpPr>
          <p:spPr bwMode="auto">
            <a:xfrm>
              <a:off x="3264" y="624"/>
              <a:ext cx="0" cy="864"/>
            </a:xfrm>
            <a:prstGeom prst="line">
              <a:avLst/>
            </a:prstGeom>
            <a:noFill/>
            <a:ln w="38100">
              <a:solidFill>
                <a:srgbClr val="33CC33"/>
              </a:solidFill>
              <a:round/>
              <a:headEnd/>
              <a:tailEnd/>
            </a:ln>
          </p:spPr>
          <p:txBody>
            <a:bodyPr/>
            <a:lstStyle/>
            <a:p>
              <a:pPr fontAlgn="base">
                <a:spcBef>
                  <a:spcPct val="0"/>
                </a:spcBef>
                <a:spcAft>
                  <a:spcPct val="0"/>
                </a:spcAft>
              </a:pPr>
              <a:endParaRPr lang="en-US">
                <a:solidFill>
                  <a:srgbClr val="000000"/>
                </a:solidFill>
              </a:endParaRPr>
            </a:p>
          </p:txBody>
        </p:sp>
      </p:grpSp>
      <p:grpSp>
        <p:nvGrpSpPr>
          <p:cNvPr id="11" name="Group 40"/>
          <p:cNvGrpSpPr>
            <a:grpSpLocks/>
          </p:cNvGrpSpPr>
          <p:nvPr/>
        </p:nvGrpSpPr>
        <p:grpSpPr bwMode="auto">
          <a:xfrm>
            <a:off x="3124200" y="2438400"/>
            <a:ext cx="2057400" cy="2362200"/>
            <a:chOff x="1968" y="1536"/>
            <a:chExt cx="1296" cy="1488"/>
          </a:xfrm>
        </p:grpSpPr>
        <p:grpSp>
          <p:nvGrpSpPr>
            <p:cNvPr id="12" name="Group 41"/>
            <p:cNvGrpSpPr>
              <a:grpSpLocks/>
            </p:cNvGrpSpPr>
            <p:nvPr/>
          </p:nvGrpSpPr>
          <p:grpSpPr bwMode="auto">
            <a:xfrm>
              <a:off x="1968" y="1536"/>
              <a:ext cx="1296" cy="1488"/>
              <a:chOff x="1968" y="1536"/>
              <a:chExt cx="1296" cy="1488"/>
            </a:xfrm>
          </p:grpSpPr>
          <p:sp>
            <p:nvSpPr>
              <p:cNvPr id="81934" name="Line 42"/>
              <p:cNvSpPr>
                <a:spLocks noChangeShapeType="1"/>
              </p:cNvSpPr>
              <p:nvPr/>
            </p:nvSpPr>
            <p:spPr bwMode="auto">
              <a:xfrm flipV="1">
                <a:off x="1968" y="1536"/>
                <a:ext cx="1296" cy="240"/>
              </a:xfrm>
              <a:prstGeom prst="line">
                <a:avLst/>
              </a:prstGeom>
              <a:noFill/>
              <a:ln w="12700">
                <a:solidFill>
                  <a:srgbClr val="FF0000"/>
                </a:solidFill>
                <a:prstDash val="dash"/>
                <a:round/>
                <a:headEnd/>
                <a:tailEnd/>
              </a:ln>
            </p:spPr>
            <p:txBody>
              <a:bodyPr/>
              <a:lstStyle/>
              <a:p>
                <a:pPr fontAlgn="base">
                  <a:spcBef>
                    <a:spcPct val="0"/>
                  </a:spcBef>
                  <a:spcAft>
                    <a:spcPct val="0"/>
                  </a:spcAft>
                </a:pPr>
                <a:endParaRPr lang="en-US">
                  <a:solidFill>
                    <a:srgbClr val="000000"/>
                  </a:solidFill>
                </a:endParaRPr>
              </a:p>
            </p:txBody>
          </p:sp>
          <p:sp>
            <p:nvSpPr>
              <p:cNvPr id="81935" name="Line 43"/>
              <p:cNvSpPr>
                <a:spLocks noChangeShapeType="1"/>
              </p:cNvSpPr>
              <p:nvPr/>
            </p:nvSpPr>
            <p:spPr bwMode="auto">
              <a:xfrm>
                <a:off x="1968" y="1776"/>
                <a:ext cx="1296" cy="1248"/>
              </a:xfrm>
              <a:prstGeom prst="line">
                <a:avLst/>
              </a:prstGeom>
              <a:noFill/>
              <a:ln w="12700">
                <a:solidFill>
                  <a:srgbClr val="FF0000"/>
                </a:solidFill>
                <a:prstDash val="dash"/>
                <a:round/>
                <a:headEnd/>
                <a:tailEnd/>
              </a:ln>
            </p:spPr>
            <p:txBody>
              <a:bodyPr/>
              <a:lstStyle/>
              <a:p>
                <a:pPr fontAlgn="base">
                  <a:spcBef>
                    <a:spcPct val="0"/>
                  </a:spcBef>
                  <a:spcAft>
                    <a:spcPct val="0"/>
                  </a:spcAft>
                </a:pPr>
                <a:endParaRPr lang="en-US">
                  <a:solidFill>
                    <a:srgbClr val="000000"/>
                  </a:solidFill>
                </a:endParaRPr>
              </a:p>
            </p:txBody>
          </p:sp>
          <p:sp>
            <p:nvSpPr>
              <p:cNvPr id="81936" name="Line 44"/>
              <p:cNvSpPr>
                <a:spLocks noChangeShapeType="1"/>
              </p:cNvSpPr>
              <p:nvPr/>
            </p:nvSpPr>
            <p:spPr bwMode="auto">
              <a:xfrm>
                <a:off x="3264" y="1536"/>
                <a:ext cx="0" cy="1488"/>
              </a:xfrm>
              <a:prstGeom prst="line">
                <a:avLst/>
              </a:prstGeom>
              <a:noFill/>
              <a:ln w="38100">
                <a:solidFill>
                  <a:srgbClr val="FF0000"/>
                </a:solidFill>
                <a:round/>
                <a:headEnd/>
                <a:tailEnd/>
              </a:ln>
            </p:spPr>
            <p:txBody>
              <a:bodyPr/>
              <a:lstStyle/>
              <a:p>
                <a:pPr fontAlgn="base">
                  <a:spcBef>
                    <a:spcPct val="0"/>
                  </a:spcBef>
                  <a:spcAft>
                    <a:spcPct val="0"/>
                  </a:spcAft>
                </a:pPr>
                <a:endParaRPr lang="en-US">
                  <a:solidFill>
                    <a:srgbClr val="000000"/>
                  </a:solidFill>
                </a:endParaRPr>
              </a:p>
            </p:txBody>
          </p:sp>
        </p:grpSp>
        <p:sp>
          <p:nvSpPr>
            <p:cNvPr id="81933" name="Line 45"/>
            <p:cNvSpPr>
              <a:spLocks noChangeShapeType="1"/>
            </p:cNvSpPr>
            <p:nvPr/>
          </p:nvSpPr>
          <p:spPr bwMode="auto">
            <a:xfrm>
              <a:off x="2640" y="1968"/>
              <a:ext cx="480" cy="144"/>
            </a:xfrm>
            <a:prstGeom prst="line">
              <a:avLst/>
            </a:prstGeom>
            <a:noFill/>
            <a:ln w="12700">
              <a:solidFill>
                <a:srgbClr val="FF0000"/>
              </a:solidFill>
              <a:round/>
              <a:headEnd/>
              <a:tailEnd type="triangle" w="med" len="med"/>
            </a:ln>
          </p:spPr>
          <p:txBody>
            <a:bodyPr/>
            <a:lstStyle/>
            <a:p>
              <a:pPr fontAlgn="base">
                <a:spcBef>
                  <a:spcPct val="0"/>
                </a:spcBef>
                <a:spcAft>
                  <a:spcPct val="0"/>
                </a:spcAft>
              </a:pPr>
              <a:endParaRPr lang="en-US">
                <a:solidFill>
                  <a:srgbClr val="000000"/>
                </a:solidFill>
              </a:endParaRPr>
            </a:p>
          </p:txBody>
        </p:sp>
      </p:grpSp>
      <p:sp>
        <p:nvSpPr>
          <p:cNvPr id="47" name="TextBox 29"/>
          <p:cNvSpPr txBox="1">
            <a:spLocks noChangeArrowheads="1"/>
          </p:cNvSpPr>
          <p:nvPr/>
        </p:nvSpPr>
        <p:spPr bwMode="auto">
          <a:xfrm>
            <a:off x="0" y="6586423"/>
            <a:ext cx="2555875" cy="261610"/>
          </a:xfrm>
          <a:prstGeom prst="rect">
            <a:avLst/>
          </a:prstGeom>
          <a:noFill/>
          <a:ln w="9525">
            <a:noFill/>
            <a:miter lim="800000"/>
            <a:headEnd/>
            <a:tailEnd/>
          </a:ln>
        </p:spPr>
        <p:txBody>
          <a:bodyPr>
            <a:spAutoFit/>
          </a:bodyPr>
          <a:lstStyle/>
          <a:p>
            <a:pPr fontAlgn="base">
              <a:spcBef>
                <a:spcPct val="0"/>
              </a:spcBef>
              <a:spcAft>
                <a:spcPct val="0"/>
              </a:spcAft>
            </a:pPr>
            <a:r>
              <a:rPr lang="en-US" sz="1050" dirty="0">
                <a:solidFill>
                  <a:srgbClr val="000000"/>
                </a:solidFill>
              </a:rPr>
              <a:t>Steve Seitz</a:t>
            </a:r>
          </a:p>
        </p:txBody>
      </p:sp>
    </p:spTree>
    <p:extLst>
      <p:ext uri="{BB962C8B-B14F-4D97-AF65-F5344CB8AC3E}">
        <p14:creationId xmlns:p14="http://schemas.microsoft.com/office/powerpoint/2010/main" val="21488926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DDDDDD"/>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subTnLst>
                                    <p:animClr clrSpc="rgb" dir="cw">
                                      <p:cBhvr override="childStyle">
                                        <p:cTn dur="1" fill="hold" display="0" masterRel="nextClick" afterEffect="1"/>
                                        <p:tgtEl>
                                          <p:spTgt spid="5"/>
                                        </p:tgtEl>
                                        <p:attrNameLst>
                                          <p:attrName>ppt_c</p:attrName>
                                        </p:attrNameLst>
                                      </p:cBhvr>
                                      <p:to>
                                        <a:srgbClr val="DDDDDD"/>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subTnLst>
                                    <p:audio>
                                      <p:cMediaNode mute="1">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dirty="0" smtClean="0"/>
              <a:t>Image </a:t>
            </a:r>
            <a:r>
              <a:rPr lang="en-US" dirty="0" err="1"/>
              <a:t>reprojection</a:t>
            </a:r>
            <a:endParaRPr lang="en-US" dirty="0"/>
          </a:p>
        </p:txBody>
      </p:sp>
      <p:sp>
        <p:nvSpPr>
          <p:cNvPr id="82947" name="Rectangle 3"/>
          <p:cNvSpPr>
            <a:spLocks noGrp="1" noChangeArrowheads="1"/>
          </p:cNvSpPr>
          <p:nvPr>
            <p:ph type="body" idx="1"/>
          </p:nvPr>
        </p:nvSpPr>
        <p:spPr/>
        <p:txBody>
          <a:bodyPr/>
          <a:lstStyle/>
          <a:p>
            <a:r>
              <a:rPr lang="en-US"/>
              <a:t>Basic question</a:t>
            </a:r>
          </a:p>
          <a:p>
            <a:pPr lvl="1"/>
            <a:r>
              <a:rPr lang="en-US" sz="1800"/>
              <a:t>How to relate two images from the same camera center?</a:t>
            </a:r>
          </a:p>
          <a:p>
            <a:pPr lvl="2"/>
            <a:r>
              <a:rPr lang="en-US" sz="1600"/>
              <a:t>how to map a pixel from PP1 to PP2</a:t>
            </a:r>
          </a:p>
        </p:txBody>
      </p:sp>
      <p:sp>
        <p:nvSpPr>
          <p:cNvPr id="82948" name="Freeform 4"/>
          <p:cNvSpPr>
            <a:spLocks/>
          </p:cNvSpPr>
          <p:nvPr/>
        </p:nvSpPr>
        <p:spPr bwMode="auto">
          <a:xfrm>
            <a:off x="7618413" y="1143000"/>
            <a:ext cx="1220787" cy="839788"/>
          </a:xfrm>
          <a:custGeom>
            <a:avLst/>
            <a:gdLst>
              <a:gd name="T0" fmla="*/ 167311325 w 865"/>
              <a:gd name="T1" fmla="*/ 0 h 529"/>
              <a:gd name="T2" fmla="*/ 143410722 w 865"/>
              <a:gd name="T3" fmla="*/ 60483783 h 529"/>
              <a:gd name="T4" fmla="*/ 143410722 w 865"/>
              <a:gd name="T5" fmla="*/ 120967566 h 529"/>
              <a:gd name="T6" fmla="*/ 95606692 w 865"/>
              <a:gd name="T7" fmla="*/ 181451324 h 529"/>
              <a:gd name="T8" fmla="*/ 71704655 w 865"/>
              <a:gd name="T9" fmla="*/ 241935132 h 529"/>
              <a:gd name="T10" fmla="*/ 71704655 w 865"/>
              <a:gd name="T11" fmla="*/ 302418890 h 529"/>
              <a:gd name="T12" fmla="*/ 71704655 w 865"/>
              <a:gd name="T13" fmla="*/ 362902648 h 529"/>
              <a:gd name="T14" fmla="*/ 47804052 w 865"/>
              <a:gd name="T15" fmla="*/ 423386505 h 529"/>
              <a:gd name="T16" fmla="*/ 23902026 w 865"/>
              <a:gd name="T17" fmla="*/ 483870263 h 529"/>
              <a:gd name="T18" fmla="*/ 0 w 865"/>
              <a:gd name="T19" fmla="*/ 544354021 h 529"/>
              <a:gd name="T20" fmla="*/ 0 w 865"/>
              <a:gd name="T21" fmla="*/ 604837779 h 529"/>
              <a:gd name="T22" fmla="*/ 0 w 865"/>
              <a:gd name="T23" fmla="*/ 665321538 h 529"/>
              <a:gd name="T24" fmla="*/ 23902026 w 865"/>
              <a:gd name="T25" fmla="*/ 725805296 h 529"/>
              <a:gd name="T26" fmla="*/ 23902026 w 865"/>
              <a:gd name="T27" fmla="*/ 786289054 h 529"/>
              <a:gd name="T28" fmla="*/ 47804052 w 865"/>
              <a:gd name="T29" fmla="*/ 846773010 h 529"/>
              <a:gd name="T30" fmla="*/ 47804052 w 865"/>
              <a:gd name="T31" fmla="*/ 907256768 h 529"/>
              <a:gd name="T32" fmla="*/ 71704655 w 865"/>
              <a:gd name="T33" fmla="*/ 967740526 h 529"/>
              <a:gd name="T34" fmla="*/ 71704655 w 865"/>
              <a:gd name="T35" fmla="*/ 1028224285 h 529"/>
              <a:gd name="T36" fmla="*/ 95606692 w 865"/>
              <a:gd name="T37" fmla="*/ 1088708043 h 529"/>
              <a:gd name="T38" fmla="*/ 119508707 w 865"/>
              <a:gd name="T39" fmla="*/ 1149191801 h 529"/>
              <a:gd name="T40" fmla="*/ 1697021175 w 865"/>
              <a:gd name="T41" fmla="*/ 1330643075 h 529"/>
              <a:gd name="T42" fmla="*/ 1601414527 w 865"/>
              <a:gd name="T43" fmla="*/ 1209675559 h 529"/>
              <a:gd name="T44" fmla="*/ 1577512512 w 865"/>
              <a:gd name="T45" fmla="*/ 1149191801 h 529"/>
              <a:gd name="T46" fmla="*/ 1553610498 w 865"/>
              <a:gd name="T47" fmla="*/ 1058466164 h 529"/>
              <a:gd name="T48" fmla="*/ 1529709894 w 865"/>
              <a:gd name="T49" fmla="*/ 997982405 h 529"/>
              <a:gd name="T50" fmla="*/ 1505807879 w 865"/>
              <a:gd name="T51" fmla="*/ 937498647 h 529"/>
              <a:gd name="T52" fmla="*/ 1481905864 w 865"/>
              <a:gd name="T53" fmla="*/ 877014889 h 529"/>
              <a:gd name="T54" fmla="*/ 1481905864 w 865"/>
              <a:gd name="T55" fmla="*/ 816530933 h 529"/>
              <a:gd name="T56" fmla="*/ 1481905864 w 865"/>
              <a:gd name="T57" fmla="*/ 725805296 h 529"/>
              <a:gd name="T58" fmla="*/ 1481905864 w 865"/>
              <a:gd name="T59" fmla="*/ 665321538 h 529"/>
              <a:gd name="T60" fmla="*/ 1481905864 w 865"/>
              <a:gd name="T61" fmla="*/ 604837779 h 529"/>
              <a:gd name="T62" fmla="*/ 1529709894 w 865"/>
              <a:gd name="T63" fmla="*/ 544354021 h 529"/>
              <a:gd name="T64" fmla="*/ 1529709894 w 865"/>
              <a:gd name="T65" fmla="*/ 483870263 h 529"/>
              <a:gd name="T66" fmla="*/ 1553610498 w 865"/>
              <a:gd name="T67" fmla="*/ 423386505 h 529"/>
              <a:gd name="T68" fmla="*/ 1601414527 w 865"/>
              <a:gd name="T69" fmla="*/ 393144527 h 529"/>
              <a:gd name="T70" fmla="*/ 1601414527 w 865"/>
              <a:gd name="T71" fmla="*/ 332660769 h 529"/>
              <a:gd name="T72" fmla="*/ 1649217145 w 865"/>
              <a:gd name="T73" fmla="*/ 272177011 h 529"/>
              <a:gd name="T74" fmla="*/ 1697021175 w 865"/>
              <a:gd name="T75" fmla="*/ 241935132 h 529"/>
              <a:gd name="T76" fmla="*/ 1720923190 w 865"/>
              <a:gd name="T77" fmla="*/ 181451324 h 529"/>
              <a:gd name="T78" fmla="*/ 167311325 w 865"/>
              <a:gd name="T79" fmla="*/ 0 h 5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29"/>
              <a:gd name="T122" fmla="*/ 865 w 865"/>
              <a:gd name="T123" fmla="*/ 529 h 5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29">
                <a:moveTo>
                  <a:pt x="84" y="0"/>
                </a:moveTo>
                <a:lnTo>
                  <a:pt x="72" y="24"/>
                </a:lnTo>
                <a:lnTo>
                  <a:pt x="72" y="48"/>
                </a:lnTo>
                <a:lnTo>
                  <a:pt x="48" y="72"/>
                </a:lnTo>
                <a:lnTo>
                  <a:pt x="36" y="96"/>
                </a:lnTo>
                <a:lnTo>
                  <a:pt x="36" y="120"/>
                </a:lnTo>
                <a:lnTo>
                  <a:pt x="36" y="144"/>
                </a:lnTo>
                <a:lnTo>
                  <a:pt x="24" y="168"/>
                </a:lnTo>
                <a:lnTo>
                  <a:pt x="12" y="192"/>
                </a:lnTo>
                <a:lnTo>
                  <a:pt x="0" y="216"/>
                </a:lnTo>
                <a:lnTo>
                  <a:pt x="0" y="240"/>
                </a:lnTo>
                <a:lnTo>
                  <a:pt x="0" y="264"/>
                </a:lnTo>
                <a:lnTo>
                  <a:pt x="12" y="288"/>
                </a:lnTo>
                <a:lnTo>
                  <a:pt x="12" y="312"/>
                </a:lnTo>
                <a:lnTo>
                  <a:pt x="24" y="336"/>
                </a:lnTo>
                <a:lnTo>
                  <a:pt x="24" y="360"/>
                </a:lnTo>
                <a:lnTo>
                  <a:pt x="36" y="384"/>
                </a:lnTo>
                <a:lnTo>
                  <a:pt x="36" y="408"/>
                </a:lnTo>
                <a:lnTo>
                  <a:pt x="48" y="432"/>
                </a:lnTo>
                <a:lnTo>
                  <a:pt x="60" y="456"/>
                </a:lnTo>
                <a:lnTo>
                  <a:pt x="852" y="528"/>
                </a:lnTo>
                <a:lnTo>
                  <a:pt x="804" y="480"/>
                </a:lnTo>
                <a:lnTo>
                  <a:pt x="792" y="456"/>
                </a:lnTo>
                <a:lnTo>
                  <a:pt x="780" y="420"/>
                </a:lnTo>
                <a:lnTo>
                  <a:pt x="768" y="396"/>
                </a:lnTo>
                <a:lnTo>
                  <a:pt x="756" y="372"/>
                </a:lnTo>
                <a:lnTo>
                  <a:pt x="744" y="348"/>
                </a:lnTo>
                <a:lnTo>
                  <a:pt x="744" y="324"/>
                </a:lnTo>
                <a:lnTo>
                  <a:pt x="744" y="288"/>
                </a:lnTo>
                <a:lnTo>
                  <a:pt x="744" y="264"/>
                </a:lnTo>
                <a:lnTo>
                  <a:pt x="744" y="240"/>
                </a:lnTo>
                <a:lnTo>
                  <a:pt x="768" y="216"/>
                </a:lnTo>
                <a:lnTo>
                  <a:pt x="768" y="192"/>
                </a:lnTo>
                <a:lnTo>
                  <a:pt x="780" y="168"/>
                </a:lnTo>
                <a:lnTo>
                  <a:pt x="804" y="156"/>
                </a:lnTo>
                <a:lnTo>
                  <a:pt x="804" y="132"/>
                </a:lnTo>
                <a:lnTo>
                  <a:pt x="828" y="108"/>
                </a:lnTo>
                <a:lnTo>
                  <a:pt x="852" y="96"/>
                </a:lnTo>
                <a:lnTo>
                  <a:pt x="864" y="72"/>
                </a:lnTo>
                <a:lnTo>
                  <a:pt x="84" y="0"/>
                </a:lnTo>
              </a:path>
            </a:pathLst>
          </a:custGeom>
          <a:gradFill rotWithShape="0">
            <a:gsLst>
              <a:gs pos="0">
                <a:srgbClr val="012501"/>
              </a:gs>
              <a:gs pos="100000">
                <a:srgbClr val="037C03"/>
              </a:gs>
            </a:gsLst>
            <a:lin ang="18900000" scaled="1"/>
          </a:gradFill>
          <a:ln w="9525" cap="rnd">
            <a:noFill/>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2949" name="Freeform 5"/>
          <p:cNvSpPr>
            <a:spLocks/>
          </p:cNvSpPr>
          <p:nvPr/>
        </p:nvSpPr>
        <p:spPr bwMode="auto">
          <a:xfrm>
            <a:off x="6584950" y="2057400"/>
            <a:ext cx="1492250" cy="1525588"/>
          </a:xfrm>
          <a:custGeom>
            <a:avLst/>
            <a:gdLst>
              <a:gd name="T0" fmla="*/ 2104732946 w 1057"/>
              <a:gd name="T1" fmla="*/ 604837743 h 961"/>
              <a:gd name="T2" fmla="*/ 0 w 1057"/>
              <a:gd name="T3" fmla="*/ 0 h 961"/>
              <a:gd name="T4" fmla="*/ 0 w 1057"/>
              <a:gd name="T5" fmla="*/ 1814513427 h 961"/>
              <a:gd name="T6" fmla="*/ 2104732946 w 1057"/>
              <a:gd name="T7" fmla="*/ 2147483647 h 961"/>
              <a:gd name="T8" fmla="*/ 2104732946 w 1057"/>
              <a:gd name="T9" fmla="*/ 604837743 h 961"/>
              <a:gd name="T10" fmla="*/ 0 60000 65536"/>
              <a:gd name="T11" fmla="*/ 0 60000 65536"/>
              <a:gd name="T12" fmla="*/ 0 60000 65536"/>
              <a:gd name="T13" fmla="*/ 0 60000 65536"/>
              <a:gd name="T14" fmla="*/ 0 60000 65536"/>
              <a:gd name="T15" fmla="*/ 0 w 1057"/>
              <a:gd name="T16" fmla="*/ 0 h 961"/>
              <a:gd name="T17" fmla="*/ 1057 w 1057"/>
              <a:gd name="T18" fmla="*/ 961 h 961"/>
            </a:gdLst>
            <a:ahLst/>
            <a:cxnLst>
              <a:cxn ang="T10">
                <a:pos x="T0" y="T1"/>
              </a:cxn>
              <a:cxn ang="T11">
                <a:pos x="T2" y="T3"/>
              </a:cxn>
              <a:cxn ang="T12">
                <a:pos x="T4" y="T5"/>
              </a:cxn>
              <a:cxn ang="T13">
                <a:pos x="T6" y="T7"/>
              </a:cxn>
              <a:cxn ang="T14">
                <a:pos x="T8" y="T9"/>
              </a:cxn>
            </a:cxnLst>
            <a:rect l="T15" t="T16" r="T17" b="T18"/>
            <a:pathLst>
              <a:path w="1057" h="961">
                <a:moveTo>
                  <a:pt x="1056" y="240"/>
                </a:moveTo>
                <a:lnTo>
                  <a:pt x="0" y="0"/>
                </a:lnTo>
                <a:lnTo>
                  <a:pt x="0" y="720"/>
                </a:lnTo>
                <a:lnTo>
                  <a:pt x="1056" y="960"/>
                </a:lnTo>
                <a:lnTo>
                  <a:pt x="1056" y="240"/>
                </a:lnTo>
              </a:path>
            </a:pathLst>
          </a:custGeom>
          <a:solidFill>
            <a:schemeClr val="bg1"/>
          </a:solidFill>
          <a:ln w="19050" cap="rnd">
            <a:solidFill>
              <a:schemeClr val="bg2"/>
            </a:solidFill>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2950" name="Freeform 6"/>
          <p:cNvSpPr>
            <a:spLocks/>
          </p:cNvSpPr>
          <p:nvPr/>
        </p:nvSpPr>
        <p:spPr bwMode="auto">
          <a:xfrm>
            <a:off x="6381750" y="3552825"/>
            <a:ext cx="1220788" cy="2001838"/>
          </a:xfrm>
          <a:custGeom>
            <a:avLst/>
            <a:gdLst>
              <a:gd name="T0" fmla="*/ 0 w 865"/>
              <a:gd name="T1" fmla="*/ 2086689882 h 1261"/>
              <a:gd name="T2" fmla="*/ 1720926011 w 865"/>
              <a:gd name="T3" fmla="*/ 2147483647 h 1261"/>
              <a:gd name="T4" fmla="*/ 1720926011 w 865"/>
              <a:gd name="T5" fmla="*/ 1043344941 h 1261"/>
              <a:gd name="T6" fmla="*/ 0 w 865"/>
              <a:gd name="T7" fmla="*/ 0 h 1261"/>
              <a:gd name="T8" fmla="*/ 0 w 865"/>
              <a:gd name="T9" fmla="*/ 2086689882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chemeClr val="bg1"/>
          </a:solidFill>
          <a:ln w="19050" cap="rnd">
            <a:solidFill>
              <a:schemeClr val="bg2"/>
            </a:solidFill>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2951" name="Freeform 7"/>
          <p:cNvSpPr>
            <a:spLocks/>
          </p:cNvSpPr>
          <p:nvPr/>
        </p:nvSpPr>
        <p:spPr bwMode="auto">
          <a:xfrm>
            <a:off x="6324600" y="5351463"/>
            <a:ext cx="285750" cy="485775"/>
          </a:xfrm>
          <a:custGeom>
            <a:avLst/>
            <a:gdLst>
              <a:gd name="T0" fmla="*/ 32018147 w 202"/>
              <a:gd name="T1" fmla="*/ 768648342 h 306"/>
              <a:gd name="T2" fmla="*/ 0 w 202"/>
              <a:gd name="T3" fmla="*/ 55443440 h 306"/>
              <a:gd name="T4" fmla="*/ 18009323 w 202"/>
              <a:gd name="T5" fmla="*/ 32761237 h 306"/>
              <a:gd name="T6" fmla="*/ 30016483 w 202"/>
              <a:gd name="T7" fmla="*/ 35282186 h 306"/>
              <a:gd name="T8" fmla="*/ 42023638 w 202"/>
              <a:gd name="T9" fmla="*/ 32761237 h 306"/>
              <a:gd name="T10" fmla="*/ 44023888 w 202"/>
              <a:gd name="T11" fmla="*/ 25201559 h 306"/>
              <a:gd name="T12" fmla="*/ 54029389 w 202"/>
              <a:gd name="T13" fmla="*/ 27720926 h 306"/>
              <a:gd name="T14" fmla="*/ 62034631 w 202"/>
              <a:gd name="T15" fmla="*/ 17640299 h 306"/>
              <a:gd name="T16" fmla="*/ 74040371 w 202"/>
              <a:gd name="T17" fmla="*/ 22682197 h 306"/>
              <a:gd name="T18" fmla="*/ 82045612 w 202"/>
              <a:gd name="T19" fmla="*/ 15120938 h 306"/>
              <a:gd name="T20" fmla="*/ 92051103 w 202"/>
              <a:gd name="T21" fmla="*/ 12599986 h 306"/>
              <a:gd name="T22" fmla="*/ 104056865 w 202"/>
              <a:gd name="T23" fmla="*/ 7559675 h 306"/>
              <a:gd name="T24" fmla="*/ 114062356 w 202"/>
              <a:gd name="T25" fmla="*/ 10080624 h 306"/>
              <a:gd name="T26" fmla="*/ 124067847 w 202"/>
              <a:gd name="T27" fmla="*/ 7559675 h 306"/>
              <a:gd name="T28" fmla="*/ 132073088 w 202"/>
              <a:gd name="T29" fmla="*/ 0 h 306"/>
              <a:gd name="T30" fmla="*/ 148082157 w 202"/>
              <a:gd name="T31" fmla="*/ 0 h 306"/>
              <a:gd name="T32" fmla="*/ 160087897 w 202"/>
              <a:gd name="T33" fmla="*/ 2520950 h 306"/>
              <a:gd name="T34" fmla="*/ 166091474 w 202"/>
              <a:gd name="T35" fmla="*/ 2520950 h 306"/>
              <a:gd name="T36" fmla="*/ 172095052 w 202"/>
              <a:gd name="T37" fmla="*/ 7559675 h 306"/>
              <a:gd name="T38" fmla="*/ 184102206 w 202"/>
              <a:gd name="T39" fmla="*/ 10080624 h 306"/>
              <a:gd name="T40" fmla="*/ 196107991 w 202"/>
              <a:gd name="T41" fmla="*/ 17640299 h 306"/>
              <a:gd name="T42" fmla="*/ 206113482 w 202"/>
              <a:gd name="T43" fmla="*/ 17640299 h 306"/>
              <a:gd name="T44" fmla="*/ 222122550 w 202"/>
              <a:gd name="T45" fmla="*/ 25201559 h 306"/>
              <a:gd name="T46" fmla="*/ 230126377 w 202"/>
              <a:gd name="T47" fmla="*/ 30241875 h 306"/>
              <a:gd name="T48" fmla="*/ 242133531 w 202"/>
              <a:gd name="T49" fmla="*/ 27720926 h 306"/>
              <a:gd name="T50" fmla="*/ 250137358 w 202"/>
              <a:gd name="T51" fmla="*/ 40322496 h 306"/>
              <a:gd name="T52" fmla="*/ 262144513 w 202"/>
              <a:gd name="T53" fmla="*/ 42843445 h 306"/>
              <a:gd name="T54" fmla="*/ 270149754 w 202"/>
              <a:gd name="T55" fmla="*/ 47883756 h 306"/>
              <a:gd name="T56" fmla="*/ 280155245 w 202"/>
              <a:gd name="T57" fmla="*/ 52922491 h 306"/>
              <a:gd name="T58" fmla="*/ 284157158 w 202"/>
              <a:gd name="T59" fmla="*/ 60483751 h 306"/>
              <a:gd name="T60" fmla="*/ 292160985 w 202"/>
              <a:gd name="T61" fmla="*/ 68043423 h 306"/>
              <a:gd name="T62" fmla="*/ 302166476 w 202"/>
              <a:gd name="T63" fmla="*/ 78124044 h 306"/>
              <a:gd name="T64" fmla="*/ 306168389 w 202"/>
              <a:gd name="T65" fmla="*/ 88206252 h 306"/>
              <a:gd name="T66" fmla="*/ 312171967 w 202"/>
              <a:gd name="T67" fmla="*/ 90725614 h 306"/>
              <a:gd name="T68" fmla="*/ 320177208 w 202"/>
              <a:gd name="T69" fmla="*/ 103325596 h 306"/>
              <a:gd name="T70" fmla="*/ 326179371 w 202"/>
              <a:gd name="T71" fmla="*/ 110886880 h 306"/>
              <a:gd name="T72" fmla="*/ 336184862 w 202"/>
              <a:gd name="T73" fmla="*/ 115927191 h 306"/>
              <a:gd name="T74" fmla="*/ 344190103 w 202"/>
              <a:gd name="T75" fmla="*/ 126007812 h 306"/>
              <a:gd name="T76" fmla="*/ 352193930 w 202"/>
              <a:gd name="T77" fmla="*/ 133567484 h 306"/>
              <a:gd name="T78" fmla="*/ 356197258 w 202"/>
              <a:gd name="T79" fmla="*/ 138607794 h 306"/>
              <a:gd name="T80" fmla="*/ 364201085 w 202"/>
              <a:gd name="T81" fmla="*/ 148688415 h 306"/>
              <a:gd name="T82" fmla="*/ 370204662 w 202"/>
              <a:gd name="T83" fmla="*/ 156249675 h 306"/>
              <a:gd name="T84" fmla="*/ 372205000 w 202"/>
              <a:gd name="T85" fmla="*/ 168851245 h 306"/>
              <a:gd name="T86" fmla="*/ 378208577 w 202"/>
              <a:gd name="T87" fmla="*/ 183972176 h 306"/>
              <a:gd name="T88" fmla="*/ 384212155 w 202"/>
              <a:gd name="T89" fmla="*/ 191531848 h 306"/>
              <a:gd name="T90" fmla="*/ 392215982 w 202"/>
              <a:gd name="T91" fmla="*/ 201612469 h 306"/>
              <a:gd name="T92" fmla="*/ 396219310 w 202"/>
              <a:gd name="T93" fmla="*/ 211693140 h 306"/>
              <a:gd name="T94" fmla="*/ 400221223 w 202"/>
              <a:gd name="T95" fmla="*/ 226814071 h 306"/>
              <a:gd name="T96" fmla="*/ 402221472 w 202"/>
              <a:gd name="T97" fmla="*/ 249494675 h 306"/>
              <a:gd name="T98" fmla="*/ 32018147 w 202"/>
              <a:gd name="T99" fmla="*/ 768648342 h 3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2"/>
              <a:gd name="T151" fmla="*/ 0 h 306"/>
              <a:gd name="T152" fmla="*/ 202 w 202"/>
              <a:gd name="T153" fmla="*/ 306 h 3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2" h="306">
                <a:moveTo>
                  <a:pt x="16" y="305"/>
                </a:moveTo>
                <a:lnTo>
                  <a:pt x="0" y="22"/>
                </a:lnTo>
                <a:lnTo>
                  <a:pt x="9" y="13"/>
                </a:lnTo>
                <a:lnTo>
                  <a:pt x="15" y="14"/>
                </a:lnTo>
                <a:lnTo>
                  <a:pt x="21" y="13"/>
                </a:lnTo>
                <a:lnTo>
                  <a:pt x="22" y="10"/>
                </a:lnTo>
                <a:lnTo>
                  <a:pt x="27" y="11"/>
                </a:lnTo>
                <a:lnTo>
                  <a:pt x="31" y="7"/>
                </a:lnTo>
                <a:lnTo>
                  <a:pt x="37" y="9"/>
                </a:lnTo>
                <a:lnTo>
                  <a:pt x="41" y="6"/>
                </a:lnTo>
                <a:lnTo>
                  <a:pt x="46" y="5"/>
                </a:lnTo>
                <a:lnTo>
                  <a:pt x="52" y="3"/>
                </a:lnTo>
                <a:lnTo>
                  <a:pt x="57" y="4"/>
                </a:lnTo>
                <a:lnTo>
                  <a:pt x="62" y="3"/>
                </a:lnTo>
                <a:lnTo>
                  <a:pt x="66" y="0"/>
                </a:lnTo>
                <a:lnTo>
                  <a:pt x="74" y="0"/>
                </a:lnTo>
                <a:lnTo>
                  <a:pt x="80" y="1"/>
                </a:lnTo>
                <a:lnTo>
                  <a:pt x="83" y="1"/>
                </a:lnTo>
                <a:lnTo>
                  <a:pt x="86" y="3"/>
                </a:lnTo>
                <a:lnTo>
                  <a:pt x="92" y="4"/>
                </a:lnTo>
                <a:lnTo>
                  <a:pt x="98" y="7"/>
                </a:lnTo>
                <a:lnTo>
                  <a:pt x="103" y="7"/>
                </a:lnTo>
                <a:lnTo>
                  <a:pt x="111" y="10"/>
                </a:lnTo>
                <a:lnTo>
                  <a:pt x="115" y="12"/>
                </a:lnTo>
                <a:lnTo>
                  <a:pt x="121" y="11"/>
                </a:lnTo>
                <a:lnTo>
                  <a:pt x="125" y="16"/>
                </a:lnTo>
                <a:lnTo>
                  <a:pt x="131" y="17"/>
                </a:lnTo>
                <a:lnTo>
                  <a:pt x="135" y="19"/>
                </a:lnTo>
                <a:lnTo>
                  <a:pt x="140" y="21"/>
                </a:lnTo>
                <a:lnTo>
                  <a:pt x="142" y="24"/>
                </a:lnTo>
                <a:lnTo>
                  <a:pt x="146" y="27"/>
                </a:lnTo>
                <a:lnTo>
                  <a:pt x="151" y="31"/>
                </a:lnTo>
                <a:lnTo>
                  <a:pt x="153" y="35"/>
                </a:lnTo>
                <a:lnTo>
                  <a:pt x="156" y="36"/>
                </a:lnTo>
                <a:lnTo>
                  <a:pt x="160" y="41"/>
                </a:lnTo>
                <a:lnTo>
                  <a:pt x="163" y="44"/>
                </a:lnTo>
                <a:lnTo>
                  <a:pt x="168" y="46"/>
                </a:lnTo>
                <a:lnTo>
                  <a:pt x="172" y="50"/>
                </a:lnTo>
                <a:lnTo>
                  <a:pt x="176" y="53"/>
                </a:lnTo>
                <a:lnTo>
                  <a:pt x="178" y="55"/>
                </a:lnTo>
                <a:lnTo>
                  <a:pt x="182" y="59"/>
                </a:lnTo>
                <a:lnTo>
                  <a:pt x="185" y="62"/>
                </a:lnTo>
                <a:lnTo>
                  <a:pt x="186" y="67"/>
                </a:lnTo>
                <a:lnTo>
                  <a:pt x="189" y="73"/>
                </a:lnTo>
                <a:lnTo>
                  <a:pt x="192" y="76"/>
                </a:lnTo>
                <a:lnTo>
                  <a:pt x="196" y="80"/>
                </a:lnTo>
                <a:lnTo>
                  <a:pt x="198" y="84"/>
                </a:lnTo>
                <a:lnTo>
                  <a:pt x="200" y="90"/>
                </a:lnTo>
                <a:lnTo>
                  <a:pt x="201" y="99"/>
                </a:lnTo>
                <a:lnTo>
                  <a:pt x="16" y="305"/>
                </a:lnTo>
              </a:path>
            </a:pathLst>
          </a:custGeom>
          <a:solidFill>
            <a:schemeClr val="bg1"/>
          </a:solidFill>
          <a:ln w="9525" cap="rnd">
            <a:noFill/>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2952" name="Arc 8"/>
          <p:cNvSpPr>
            <a:spLocks/>
          </p:cNvSpPr>
          <p:nvPr/>
        </p:nvSpPr>
        <p:spPr bwMode="auto">
          <a:xfrm rot="-1380000">
            <a:off x="6367463" y="5314950"/>
            <a:ext cx="209550" cy="236538"/>
          </a:xfrm>
          <a:custGeom>
            <a:avLst/>
            <a:gdLst>
              <a:gd name="T0" fmla="*/ 0 w 21745"/>
              <a:gd name="T1" fmla="*/ 0 h 21600"/>
              <a:gd name="T2" fmla="*/ 19460057 w 21745"/>
              <a:gd name="T3" fmla="*/ 28365813 h 21600"/>
              <a:gd name="T4" fmla="*/ 129729 w 21745"/>
              <a:gd name="T5" fmla="*/ 28365813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solidFill>
            <a:schemeClr val="bg1"/>
          </a:solidFill>
          <a:ln w="25400" cap="rnd">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2953" name="Line 9"/>
          <p:cNvSpPr>
            <a:spLocks noChangeShapeType="1"/>
          </p:cNvSpPr>
          <p:nvPr/>
        </p:nvSpPr>
        <p:spPr bwMode="auto">
          <a:xfrm>
            <a:off x="6316663" y="5189538"/>
            <a:ext cx="31750" cy="646112"/>
          </a:xfrm>
          <a:prstGeom prst="line">
            <a:avLst/>
          </a:prstGeom>
          <a:noFill/>
          <a:ln w="25400">
            <a:solidFill>
              <a:schemeClr val="tx1"/>
            </a:solidFill>
            <a:round/>
            <a:headEnd type="none" w="sm" len="sm"/>
            <a:tailEnd type="none" w="sm" len="sm"/>
          </a:ln>
        </p:spPr>
        <p:txBody>
          <a:bodyPr wrap="none" anchor="ctr"/>
          <a:lstStyle/>
          <a:p>
            <a:pPr fontAlgn="base">
              <a:spcBef>
                <a:spcPct val="0"/>
              </a:spcBef>
              <a:spcAft>
                <a:spcPct val="0"/>
              </a:spcAft>
            </a:pPr>
            <a:endParaRPr lang="en-US">
              <a:solidFill>
                <a:srgbClr val="000000"/>
              </a:solidFill>
            </a:endParaRPr>
          </a:p>
        </p:txBody>
      </p:sp>
      <p:sp>
        <p:nvSpPr>
          <p:cNvPr id="82954" name="Oval 10"/>
          <p:cNvSpPr>
            <a:spLocks noChangeArrowheads="1"/>
          </p:cNvSpPr>
          <p:nvPr/>
        </p:nvSpPr>
        <p:spPr bwMode="auto">
          <a:xfrm rot="-3960000">
            <a:off x="6424613" y="5319713"/>
            <a:ext cx="112712" cy="176212"/>
          </a:xfrm>
          <a:prstGeom prst="ellipse">
            <a:avLst/>
          </a:prstGeom>
          <a:solidFill>
            <a:schemeClr val="tx1"/>
          </a:solidFill>
          <a:ln w="12700">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2955" name="Line 11"/>
          <p:cNvSpPr>
            <a:spLocks noChangeShapeType="1"/>
          </p:cNvSpPr>
          <p:nvPr/>
        </p:nvSpPr>
        <p:spPr bwMode="auto">
          <a:xfrm flipV="1">
            <a:off x="6348413" y="5359400"/>
            <a:ext cx="381000" cy="476250"/>
          </a:xfrm>
          <a:prstGeom prst="line">
            <a:avLst/>
          </a:prstGeom>
          <a:noFill/>
          <a:ln w="25400">
            <a:solidFill>
              <a:schemeClr val="tx1"/>
            </a:solidFill>
            <a:round/>
            <a:headEnd type="none" w="sm" len="sm"/>
            <a:tailEnd type="none" w="sm" len="sm"/>
          </a:ln>
        </p:spPr>
        <p:txBody>
          <a:bodyPr wrap="none" anchor="ctr"/>
          <a:lstStyle/>
          <a:p>
            <a:pPr fontAlgn="base">
              <a:spcBef>
                <a:spcPct val="0"/>
              </a:spcBef>
              <a:spcAft>
                <a:spcPct val="0"/>
              </a:spcAft>
            </a:pPr>
            <a:endParaRPr lang="en-US">
              <a:solidFill>
                <a:srgbClr val="000000"/>
              </a:solidFill>
            </a:endParaRPr>
          </a:p>
        </p:txBody>
      </p:sp>
      <p:sp>
        <p:nvSpPr>
          <p:cNvPr id="82956" name="Text Box 12"/>
          <p:cNvSpPr txBox="1">
            <a:spLocks noChangeArrowheads="1"/>
          </p:cNvSpPr>
          <p:nvPr/>
        </p:nvSpPr>
        <p:spPr bwMode="auto">
          <a:xfrm>
            <a:off x="8077200" y="2449513"/>
            <a:ext cx="665163" cy="39687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000">
                <a:solidFill>
                  <a:srgbClr val="000000"/>
                </a:solidFill>
              </a:rPr>
              <a:t>PP2</a:t>
            </a:r>
          </a:p>
        </p:txBody>
      </p:sp>
      <p:sp>
        <p:nvSpPr>
          <p:cNvPr id="82957" name="Text Box 13"/>
          <p:cNvSpPr txBox="1">
            <a:spLocks noChangeArrowheads="1"/>
          </p:cNvSpPr>
          <p:nvPr/>
        </p:nvSpPr>
        <p:spPr bwMode="auto">
          <a:xfrm>
            <a:off x="7620000" y="4175125"/>
            <a:ext cx="665163" cy="39687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000">
                <a:solidFill>
                  <a:srgbClr val="000000"/>
                </a:solidFill>
              </a:rPr>
              <a:t>PP1</a:t>
            </a:r>
          </a:p>
        </p:txBody>
      </p:sp>
      <p:sp>
        <p:nvSpPr>
          <p:cNvPr id="647182" name="Rectangle 14"/>
          <p:cNvSpPr>
            <a:spLocks noChangeArrowheads="1"/>
          </p:cNvSpPr>
          <p:nvPr/>
        </p:nvSpPr>
        <p:spPr bwMode="auto">
          <a:xfrm>
            <a:off x="685800" y="2743200"/>
            <a:ext cx="6172200" cy="1219200"/>
          </a:xfrm>
          <a:prstGeom prst="rect">
            <a:avLst/>
          </a:prstGeom>
          <a:noFill/>
          <a:ln w="9525">
            <a:noFill/>
            <a:miter lim="800000"/>
            <a:headEnd/>
            <a:tailEnd/>
          </a:ln>
        </p:spPr>
        <p:txBody>
          <a:bodyPr/>
          <a:lstStyle/>
          <a:p>
            <a:pPr marL="342900" indent="-342900" eaLnBrk="0" fontAlgn="base" hangingPunct="0">
              <a:spcBef>
                <a:spcPct val="20000"/>
              </a:spcBef>
              <a:spcAft>
                <a:spcPct val="0"/>
              </a:spcAft>
            </a:pPr>
            <a:r>
              <a:rPr lang="en-US" sz="2400" dirty="0">
                <a:solidFill>
                  <a:srgbClr val="000000"/>
                </a:solidFill>
              </a:rPr>
              <a:t>Answer</a:t>
            </a:r>
          </a:p>
          <a:p>
            <a:pPr marL="742950" lvl="1" indent="-285750" eaLnBrk="0" fontAlgn="base" hangingPunct="0">
              <a:spcBef>
                <a:spcPct val="20000"/>
              </a:spcBef>
              <a:spcAft>
                <a:spcPct val="0"/>
              </a:spcAft>
              <a:buFontTx/>
              <a:buChar char="•"/>
            </a:pPr>
            <a:r>
              <a:rPr lang="en-US" dirty="0">
                <a:solidFill>
                  <a:srgbClr val="000000"/>
                </a:solidFill>
              </a:rPr>
              <a:t>Cast a ray through each pixel in PP1</a:t>
            </a:r>
          </a:p>
          <a:p>
            <a:pPr marL="742950" lvl="1" indent="-285750" eaLnBrk="0" fontAlgn="base" hangingPunct="0">
              <a:spcBef>
                <a:spcPct val="20000"/>
              </a:spcBef>
              <a:spcAft>
                <a:spcPct val="0"/>
              </a:spcAft>
              <a:buFontTx/>
              <a:buChar char="•"/>
            </a:pPr>
            <a:r>
              <a:rPr lang="en-US" dirty="0">
                <a:solidFill>
                  <a:srgbClr val="000000"/>
                </a:solidFill>
              </a:rPr>
              <a:t>Draw the pixel where that ray intersects PP2</a:t>
            </a:r>
          </a:p>
        </p:txBody>
      </p:sp>
      <p:grpSp>
        <p:nvGrpSpPr>
          <p:cNvPr id="2" name="Group 15"/>
          <p:cNvGrpSpPr>
            <a:grpSpLocks/>
          </p:cNvGrpSpPr>
          <p:nvPr/>
        </p:nvGrpSpPr>
        <p:grpSpPr bwMode="auto">
          <a:xfrm>
            <a:off x="6518275" y="1447800"/>
            <a:ext cx="1625600" cy="3886200"/>
            <a:chOff x="4106" y="912"/>
            <a:chExt cx="1024" cy="2448"/>
          </a:xfrm>
        </p:grpSpPr>
        <p:sp>
          <p:nvSpPr>
            <p:cNvPr id="82962" name="Line 16"/>
            <p:cNvSpPr>
              <a:spLocks noChangeShapeType="1"/>
            </p:cNvSpPr>
            <p:nvPr/>
          </p:nvSpPr>
          <p:spPr bwMode="auto">
            <a:xfrm flipV="1">
              <a:off x="4891" y="912"/>
              <a:ext cx="239" cy="564"/>
            </a:xfrm>
            <a:prstGeom prst="line">
              <a:avLst/>
            </a:prstGeom>
            <a:noFill/>
            <a:ln w="19050">
              <a:solidFill>
                <a:schemeClr val="tx1"/>
              </a:solidFill>
              <a:round/>
              <a:headEnd type="none" w="sm" len="sm"/>
              <a:tailEnd type="none" w="sm" len="sm"/>
            </a:ln>
          </p:spPr>
          <p:txBody>
            <a:bodyPr wrap="none" anchor="ctr"/>
            <a:lstStyle/>
            <a:p>
              <a:pPr fontAlgn="base">
                <a:spcBef>
                  <a:spcPct val="0"/>
                </a:spcBef>
                <a:spcAft>
                  <a:spcPct val="0"/>
                </a:spcAft>
              </a:pPr>
              <a:endParaRPr lang="en-US">
                <a:solidFill>
                  <a:srgbClr val="000000"/>
                </a:solidFill>
              </a:endParaRPr>
            </a:p>
          </p:txBody>
        </p:sp>
        <p:sp>
          <p:nvSpPr>
            <p:cNvPr id="82963" name="Line 17"/>
            <p:cNvSpPr>
              <a:spLocks noChangeShapeType="1"/>
            </p:cNvSpPr>
            <p:nvPr/>
          </p:nvSpPr>
          <p:spPr bwMode="auto">
            <a:xfrm flipV="1">
              <a:off x="4468" y="1764"/>
              <a:ext cx="299" cy="716"/>
            </a:xfrm>
            <a:prstGeom prst="line">
              <a:avLst/>
            </a:prstGeom>
            <a:noFill/>
            <a:ln w="19050">
              <a:solidFill>
                <a:schemeClr val="tx1"/>
              </a:solidFill>
              <a:round/>
              <a:headEnd type="none" w="sm" len="sm"/>
              <a:tailEnd type="none" w="sm" len="sm"/>
            </a:ln>
          </p:spPr>
          <p:txBody>
            <a:bodyPr wrap="none" anchor="ctr"/>
            <a:lstStyle/>
            <a:p>
              <a:pPr fontAlgn="base">
                <a:spcBef>
                  <a:spcPct val="0"/>
                </a:spcBef>
                <a:spcAft>
                  <a:spcPct val="0"/>
                </a:spcAft>
              </a:pPr>
              <a:endParaRPr lang="en-US">
                <a:solidFill>
                  <a:srgbClr val="000000"/>
                </a:solidFill>
              </a:endParaRPr>
            </a:p>
          </p:txBody>
        </p:sp>
        <p:sp>
          <p:nvSpPr>
            <p:cNvPr id="82964" name="Line 18"/>
            <p:cNvSpPr>
              <a:spLocks noChangeShapeType="1"/>
            </p:cNvSpPr>
            <p:nvPr/>
          </p:nvSpPr>
          <p:spPr bwMode="auto">
            <a:xfrm flipV="1">
              <a:off x="4106" y="2868"/>
              <a:ext cx="202" cy="492"/>
            </a:xfrm>
            <a:prstGeom prst="line">
              <a:avLst/>
            </a:prstGeom>
            <a:noFill/>
            <a:ln w="19050">
              <a:solidFill>
                <a:schemeClr val="tx1"/>
              </a:solidFill>
              <a:round/>
              <a:headEnd type="none" w="sm" len="sm"/>
              <a:tailEnd type="none" w="sm" len="sm"/>
            </a:ln>
          </p:spPr>
          <p:txBody>
            <a:bodyPr wrap="none" anchor="ctr"/>
            <a:lstStyle/>
            <a:p>
              <a:pPr fontAlgn="base">
                <a:spcBef>
                  <a:spcPct val="0"/>
                </a:spcBef>
                <a:spcAft>
                  <a:spcPct val="0"/>
                </a:spcAft>
              </a:pPr>
              <a:endParaRPr lang="en-US">
                <a:solidFill>
                  <a:srgbClr val="000000"/>
                </a:solidFill>
              </a:endParaRPr>
            </a:p>
          </p:txBody>
        </p:sp>
        <p:sp>
          <p:nvSpPr>
            <p:cNvPr id="82965" name="Oval 19"/>
            <p:cNvSpPr>
              <a:spLocks noChangeArrowheads="1"/>
            </p:cNvSpPr>
            <p:nvPr/>
          </p:nvSpPr>
          <p:spPr bwMode="auto">
            <a:xfrm>
              <a:off x="4743" y="1735"/>
              <a:ext cx="48" cy="48"/>
            </a:xfrm>
            <a:prstGeom prst="ellipse">
              <a:avLst/>
            </a:prstGeom>
            <a:solidFill>
              <a:srgbClr val="008000"/>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2966" name="Oval 20"/>
            <p:cNvSpPr>
              <a:spLocks noChangeArrowheads="1"/>
            </p:cNvSpPr>
            <p:nvPr/>
          </p:nvSpPr>
          <p:spPr bwMode="auto">
            <a:xfrm>
              <a:off x="4287" y="2839"/>
              <a:ext cx="48" cy="48"/>
            </a:xfrm>
            <a:prstGeom prst="ellipse">
              <a:avLst/>
            </a:prstGeom>
            <a:solidFill>
              <a:srgbClr val="008000"/>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sp>
        <p:nvSpPr>
          <p:cNvPr id="647190" name="Text Box 22"/>
          <p:cNvSpPr txBox="1">
            <a:spLocks noChangeArrowheads="1"/>
          </p:cNvSpPr>
          <p:nvPr/>
        </p:nvSpPr>
        <p:spPr bwMode="auto">
          <a:xfrm>
            <a:off x="628650" y="4268788"/>
            <a:ext cx="4965700" cy="1292662"/>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2400" dirty="0">
                <a:solidFill>
                  <a:srgbClr val="000000"/>
                </a:solidFill>
              </a:rPr>
              <a:t>Observation:</a:t>
            </a:r>
          </a:p>
          <a:p>
            <a:pPr marL="800100" lvl="1" indent="-342900" eaLnBrk="0" fontAlgn="base" hangingPunct="0">
              <a:spcBef>
                <a:spcPct val="0"/>
              </a:spcBef>
              <a:spcAft>
                <a:spcPct val="0"/>
              </a:spcAft>
              <a:buFont typeface="Arial" panose="020B0604020202020204" pitchFamily="34" charset="0"/>
              <a:buChar char="•"/>
            </a:pPr>
            <a:r>
              <a:rPr lang="en-US" dirty="0">
                <a:solidFill>
                  <a:srgbClr val="000000"/>
                </a:solidFill>
              </a:rPr>
              <a:t>Rather than thinking of this as a 3D </a:t>
            </a:r>
            <a:r>
              <a:rPr lang="en-US" dirty="0" err="1">
                <a:solidFill>
                  <a:srgbClr val="000000"/>
                </a:solidFill>
              </a:rPr>
              <a:t>reprojection</a:t>
            </a:r>
            <a:r>
              <a:rPr lang="en-US" dirty="0">
                <a:solidFill>
                  <a:srgbClr val="000000"/>
                </a:solidFill>
              </a:rPr>
              <a:t>, think of it as a 2D </a:t>
            </a:r>
            <a:r>
              <a:rPr lang="en-US" b="1" dirty="0">
                <a:solidFill>
                  <a:srgbClr val="000000"/>
                </a:solidFill>
              </a:rPr>
              <a:t>image warp</a:t>
            </a:r>
            <a:r>
              <a:rPr lang="en-US" dirty="0">
                <a:solidFill>
                  <a:srgbClr val="000000"/>
                </a:solidFill>
              </a:rPr>
              <a:t> from one image to another.</a:t>
            </a:r>
          </a:p>
        </p:txBody>
      </p:sp>
      <p:sp>
        <p:nvSpPr>
          <p:cNvPr id="23" name="TextBox 29"/>
          <p:cNvSpPr txBox="1">
            <a:spLocks noChangeArrowheads="1"/>
          </p:cNvSpPr>
          <p:nvPr/>
        </p:nvSpPr>
        <p:spPr bwMode="auto">
          <a:xfrm>
            <a:off x="0" y="6586423"/>
            <a:ext cx="2555875" cy="261610"/>
          </a:xfrm>
          <a:prstGeom prst="rect">
            <a:avLst/>
          </a:prstGeom>
          <a:noFill/>
          <a:ln w="9525">
            <a:noFill/>
            <a:miter lim="800000"/>
            <a:headEnd/>
            <a:tailEnd/>
          </a:ln>
        </p:spPr>
        <p:txBody>
          <a:bodyPr>
            <a:spAutoFit/>
          </a:bodyPr>
          <a:lstStyle/>
          <a:p>
            <a:pPr fontAlgn="base">
              <a:spcBef>
                <a:spcPct val="0"/>
              </a:spcBef>
              <a:spcAft>
                <a:spcPct val="0"/>
              </a:spcAft>
            </a:pPr>
            <a:r>
              <a:rPr lang="en-US" sz="1050" dirty="0" err="1">
                <a:solidFill>
                  <a:srgbClr val="000000"/>
                </a:solidFill>
              </a:rPr>
              <a:t>Alyosha</a:t>
            </a:r>
            <a:r>
              <a:rPr lang="en-US" sz="1050" dirty="0">
                <a:solidFill>
                  <a:srgbClr val="000000"/>
                </a:solidFill>
              </a:rPr>
              <a:t> </a:t>
            </a:r>
            <a:r>
              <a:rPr lang="en-US" sz="1050" dirty="0" err="1">
                <a:solidFill>
                  <a:srgbClr val="000000"/>
                </a:solidFill>
              </a:rPr>
              <a:t>Efros</a:t>
            </a:r>
            <a:endParaRPr lang="en-US" sz="1050" dirty="0">
              <a:solidFill>
                <a:srgbClr val="000000"/>
              </a:solidFill>
            </a:endParaRPr>
          </a:p>
        </p:txBody>
      </p:sp>
    </p:spTree>
    <p:extLst>
      <p:ext uri="{BB962C8B-B14F-4D97-AF65-F5344CB8AC3E}">
        <p14:creationId xmlns:p14="http://schemas.microsoft.com/office/powerpoint/2010/main" val="8120780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718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4718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471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7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182" grpId="0" build="p" autoUpdateAnimBg="0"/>
      <p:bldP spid="64719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dirty="0" smtClean="0"/>
              <a:t>Projective transforms</a:t>
            </a:r>
            <a:endParaRPr lang="en-US" dirty="0"/>
          </a:p>
        </p:txBody>
      </p:sp>
      <p:sp>
        <p:nvSpPr>
          <p:cNvPr id="672771" name="Rectangle 3"/>
          <p:cNvSpPr>
            <a:spLocks noGrp="1" noChangeArrowheads="1"/>
          </p:cNvSpPr>
          <p:nvPr>
            <p:ph type="body" idx="1"/>
          </p:nvPr>
        </p:nvSpPr>
        <p:spPr>
          <a:xfrm>
            <a:off x="609600" y="1143000"/>
            <a:ext cx="8305800" cy="3200400"/>
          </a:xfrm>
        </p:spPr>
        <p:txBody>
          <a:bodyPr/>
          <a:lstStyle/>
          <a:p>
            <a:r>
              <a:rPr lang="en-US" dirty="0"/>
              <a:t>A projective transform is a mapping between any two PPs with the same center of projection</a:t>
            </a:r>
          </a:p>
          <a:p>
            <a:pPr lvl="1"/>
            <a:r>
              <a:rPr lang="en-US" dirty="0"/>
              <a:t>rectangle should map to arbitrary quadrilateral </a:t>
            </a:r>
          </a:p>
          <a:p>
            <a:pPr lvl="1"/>
            <a:r>
              <a:rPr lang="en-US" dirty="0"/>
              <a:t>parallel lines aren’t</a:t>
            </a:r>
          </a:p>
          <a:p>
            <a:pPr lvl="1"/>
            <a:r>
              <a:rPr lang="en-US" dirty="0"/>
              <a:t>but </a:t>
            </a:r>
            <a:r>
              <a:rPr lang="en-US" dirty="0" smtClean="0"/>
              <a:t>preserves </a:t>
            </a:r>
            <a:r>
              <a:rPr lang="en-US" dirty="0"/>
              <a:t>straight lines</a:t>
            </a:r>
          </a:p>
          <a:p>
            <a:r>
              <a:rPr lang="en-US" dirty="0" smtClean="0"/>
              <a:t>Also called </a:t>
            </a:r>
            <a:r>
              <a:rPr lang="en-US" b="1" dirty="0" err="1"/>
              <a:t>Homography</a:t>
            </a:r>
            <a:endParaRPr lang="en-US" b="1" dirty="0"/>
          </a:p>
          <a:p>
            <a:pPr lvl="1"/>
            <a:endParaRPr lang="en-US" dirty="0"/>
          </a:p>
        </p:txBody>
      </p:sp>
      <p:sp>
        <p:nvSpPr>
          <p:cNvPr id="17413" name="Freeform 4"/>
          <p:cNvSpPr>
            <a:spLocks/>
          </p:cNvSpPr>
          <p:nvPr/>
        </p:nvSpPr>
        <p:spPr bwMode="auto">
          <a:xfrm>
            <a:off x="6440487" y="2620962"/>
            <a:ext cx="1492250" cy="1525588"/>
          </a:xfrm>
          <a:custGeom>
            <a:avLst/>
            <a:gdLst>
              <a:gd name="T0" fmla="*/ 2104732946 w 1057"/>
              <a:gd name="T1" fmla="*/ 604837347 h 961"/>
              <a:gd name="T2" fmla="*/ 0 w 1057"/>
              <a:gd name="T3" fmla="*/ 0 h 961"/>
              <a:gd name="T4" fmla="*/ 0 w 1057"/>
              <a:gd name="T5" fmla="*/ 1814512238 h 961"/>
              <a:gd name="T6" fmla="*/ 2104732946 w 1057"/>
              <a:gd name="T7" fmla="*/ 2147483647 h 961"/>
              <a:gd name="T8" fmla="*/ 2104732946 w 1057"/>
              <a:gd name="T9" fmla="*/ 604837347 h 961"/>
              <a:gd name="T10" fmla="*/ 0 60000 65536"/>
              <a:gd name="T11" fmla="*/ 0 60000 65536"/>
              <a:gd name="T12" fmla="*/ 0 60000 65536"/>
              <a:gd name="T13" fmla="*/ 0 60000 65536"/>
              <a:gd name="T14" fmla="*/ 0 60000 65536"/>
              <a:gd name="T15" fmla="*/ 0 w 1057"/>
              <a:gd name="T16" fmla="*/ 0 h 961"/>
              <a:gd name="T17" fmla="*/ 1057 w 1057"/>
              <a:gd name="T18" fmla="*/ 961 h 961"/>
            </a:gdLst>
            <a:ahLst/>
            <a:cxnLst>
              <a:cxn ang="T10">
                <a:pos x="T0" y="T1"/>
              </a:cxn>
              <a:cxn ang="T11">
                <a:pos x="T2" y="T3"/>
              </a:cxn>
              <a:cxn ang="T12">
                <a:pos x="T4" y="T5"/>
              </a:cxn>
              <a:cxn ang="T13">
                <a:pos x="T6" y="T7"/>
              </a:cxn>
              <a:cxn ang="T14">
                <a:pos x="T8" y="T9"/>
              </a:cxn>
            </a:cxnLst>
            <a:rect l="T15" t="T16" r="T17" b="T18"/>
            <a:pathLst>
              <a:path w="1057" h="961">
                <a:moveTo>
                  <a:pt x="1056" y="240"/>
                </a:moveTo>
                <a:lnTo>
                  <a:pt x="0" y="0"/>
                </a:lnTo>
                <a:lnTo>
                  <a:pt x="0" y="720"/>
                </a:lnTo>
                <a:lnTo>
                  <a:pt x="1056" y="960"/>
                </a:lnTo>
                <a:lnTo>
                  <a:pt x="1056" y="240"/>
                </a:lnTo>
              </a:path>
            </a:pathLst>
          </a:custGeom>
          <a:solidFill>
            <a:schemeClr val="bg1"/>
          </a:solidFill>
          <a:ln w="19050" cap="rnd">
            <a:solidFill>
              <a:schemeClr val="bg2"/>
            </a:solidFill>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7414" name="Freeform 5"/>
          <p:cNvSpPr>
            <a:spLocks/>
          </p:cNvSpPr>
          <p:nvPr/>
        </p:nvSpPr>
        <p:spPr bwMode="auto">
          <a:xfrm>
            <a:off x="6237287" y="4116387"/>
            <a:ext cx="1220788" cy="2001838"/>
          </a:xfrm>
          <a:custGeom>
            <a:avLst/>
            <a:gdLst>
              <a:gd name="T0" fmla="*/ 0 w 865"/>
              <a:gd name="T1" fmla="*/ 2086688840 h 1261"/>
              <a:gd name="T2" fmla="*/ 1720923190 w 865"/>
              <a:gd name="T3" fmla="*/ 2147483647 h 1261"/>
              <a:gd name="T4" fmla="*/ 1720923190 w 865"/>
              <a:gd name="T5" fmla="*/ 1043344420 h 1261"/>
              <a:gd name="T6" fmla="*/ 0 w 865"/>
              <a:gd name="T7" fmla="*/ 0 h 1261"/>
              <a:gd name="T8" fmla="*/ 0 w 865"/>
              <a:gd name="T9" fmla="*/ 2086688840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chemeClr val="bg1"/>
          </a:solidFill>
          <a:ln w="19050" cap="rnd">
            <a:solidFill>
              <a:schemeClr val="bg2"/>
            </a:solidFill>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7415" name="Freeform 6"/>
          <p:cNvSpPr>
            <a:spLocks/>
          </p:cNvSpPr>
          <p:nvPr/>
        </p:nvSpPr>
        <p:spPr bwMode="auto">
          <a:xfrm>
            <a:off x="6180137" y="5915025"/>
            <a:ext cx="285750" cy="485775"/>
          </a:xfrm>
          <a:custGeom>
            <a:avLst/>
            <a:gdLst>
              <a:gd name="T0" fmla="*/ 32018147 w 202"/>
              <a:gd name="T1" fmla="*/ 768648342 h 306"/>
              <a:gd name="T2" fmla="*/ 0 w 202"/>
              <a:gd name="T3" fmla="*/ 55443440 h 306"/>
              <a:gd name="T4" fmla="*/ 18009323 w 202"/>
              <a:gd name="T5" fmla="*/ 32761237 h 306"/>
              <a:gd name="T6" fmla="*/ 30016483 w 202"/>
              <a:gd name="T7" fmla="*/ 35282186 h 306"/>
              <a:gd name="T8" fmla="*/ 42023638 w 202"/>
              <a:gd name="T9" fmla="*/ 32761237 h 306"/>
              <a:gd name="T10" fmla="*/ 44023888 w 202"/>
              <a:gd name="T11" fmla="*/ 25201559 h 306"/>
              <a:gd name="T12" fmla="*/ 54029389 w 202"/>
              <a:gd name="T13" fmla="*/ 27720926 h 306"/>
              <a:gd name="T14" fmla="*/ 62034631 w 202"/>
              <a:gd name="T15" fmla="*/ 17640299 h 306"/>
              <a:gd name="T16" fmla="*/ 74040371 w 202"/>
              <a:gd name="T17" fmla="*/ 22682197 h 306"/>
              <a:gd name="T18" fmla="*/ 82045612 w 202"/>
              <a:gd name="T19" fmla="*/ 15120938 h 306"/>
              <a:gd name="T20" fmla="*/ 92051103 w 202"/>
              <a:gd name="T21" fmla="*/ 12599986 h 306"/>
              <a:gd name="T22" fmla="*/ 104056865 w 202"/>
              <a:gd name="T23" fmla="*/ 7559675 h 306"/>
              <a:gd name="T24" fmla="*/ 114062356 w 202"/>
              <a:gd name="T25" fmla="*/ 10080624 h 306"/>
              <a:gd name="T26" fmla="*/ 124067847 w 202"/>
              <a:gd name="T27" fmla="*/ 7559675 h 306"/>
              <a:gd name="T28" fmla="*/ 132073088 w 202"/>
              <a:gd name="T29" fmla="*/ 0 h 306"/>
              <a:gd name="T30" fmla="*/ 148082157 w 202"/>
              <a:gd name="T31" fmla="*/ 0 h 306"/>
              <a:gd name="T32" fmla="*/ 160087897 w 202"/>
              <a:gd name="T33" fmla="*/ 2520950 h 306"/>
              <a:gd name="T34" fmla="*/ 166091474 w 202"/>
              <a:gd name="T35" fmla="*/ 2520950 h 306"/>
              <a:gd name="T36" fmla="*/ 172095052 w 202"/>
              <a:gd name="T37" fmla="*/ 7559675 h 306"/>
              <a:gd name="T38" fmla="*/ 184102206 w 202"/>
              <a:gd name="T39" fmla="*/ 10080624 h 306"/>
              <a:gd name="T40" fmla="*/ 196107991 w 202"/>
              <a:gd name="T41" fmla="*/ 17640299 h 306"/>
              <a:gd name="T42" fmla="*/ 206113482 w 202"/>
              <a:gd name="T43" fmla="*/ 17640299 h 306"/>
              <a:gd name="T44" fmla="*/ 222122550 w 202"/>
              <a:gd name="T45" fmla="*/ 25201559 h 306"/>
              <a:gd name="T46" fmla="*/ 230126377 w 202"/>
              <a:gd name="T47" fmla="*/ 30241875 h 306"/>
              <a:gd name="T48" fmla="*/ 242133531 w 202"/>
              <a:gd name="T49" fmla="*/ 27720926 h 306"/>
              <a:gd name="T50" fmla="*/ 250137358 w 202"/>
              <a:gd name="T51" fmla="*/ 40322496 h 306"/>
              <a:gd name="T52" fmla="*/ 262144513 w 202"/>
              <a:gd name="T53" fmla="*/ 42843445 h 306"/>
              <a:gd name="T54" fmla="*/ 270149754 w 202"/>
              <a:gd name="T55" fmla="*/ 47883756 h 306"/>
              <a:gd name="T56" fmla="*/ 280155245 w 202"/>
              <a:gd name="T57" fmla="*/ 52922491 h 306"/>
              <a:gd name="T58" fmla="*/ 284157158 w 202"/>
              <a:gd name="T59" fmla="*/ 60483751 h 306"/>
              <a:gd name="T60" fmla="*/ 292160985 w 202"/>
              <a:gd name="T61" fmla="*/ 68043423 h 306"/>
              <a:gd name="T62" fmla="*/ 302166476 w 202"/>
              <a:gd name="T63" fmla="*/ 78124044 h 306"/>
              <a:gd name="T64" fmla="*/ 306168389 w 202"/>
              <a:gd name="T65" fmla="*/ 88206252 h 306"/>
              <a:gd name="T66" fmla="*/ 312171967 w 202"/>
              <a:gd name="T67" fmla="*/ 90725614 h 306"/>
              <a:gd name="T68" fmla="*/ 320177208 w 202"/>
              <a:gd name="T69" fmla="*/ 103325596 h 306"/>
              <a:gd name="T70" fmla="*/ 326179371 w 202"/>
              <a:gd name="T71" fmla="*/ 110886880 h 306"/>
              <a:gd name="T72" fmla="*/ 336184862 w 202"/>
              <a:gd name="T73" fmla="*/ 115927191 h 306"/>
              <a:gd name="T74" fmla="*/ 344190103 w 202"/>
              <a:gd name="T75" fmla="*/ 126007812 h 306"/>
              <a:gd name="T76" fmla="*/ 352193930 w 202"/>
              <a:gd name="T77" fmla="*/ 133567484 h 306"/>
              <a:gd name="T78" fmla="*/ 356197258 w 202"/>
              <a:gd name="T79" fmla="*/ 138607794 h 306"/>
              <a:gd name="T80" fmla="*/ 364201085 w 202"/>
              <a:gd name="T81" fmla="*/ 148688415 h 306"/>
              <a:gd name="T82" fmla="*/ 370204662 w 202"/>
              <a:gd name="T83" fmla="*/ 156249675 h 306"/>
              <a:gd name="T84" fmla="*/ 372205000 w 202"/>
              <a:gd name="T85" fmla="*/ 168851245 h 306"/>
              <a:gd name="T86" fmla="*/ 378208577 w 202"/>
              <a:gd name="T87" fmla="*/ 183972176 h 306"/>
              <a:gd name="T88" fmla="*/ 384212155 w 202"/>
              <a:gd name="T89" fmla="*/ 191531848 h 306"/>
              <a:gd name="T90" fmla="*/ 392215982 w 202"/>
              <a:gd name="T91" fmla="*/ 201612469 h 306"/>
              <a:gd name="T92" fmla="*/ 396219310 w 202"/>
              <a:gd name="T93" fmla="*/ 211693140 h 306"/>
              <a:gd name="T94" fmla="*/ 400221223 w 202"/>
              <a:gd name="T95" fmla="*/ 226814071 h 306"/>
              <a:gd name="T96" fmla="*/ 402221472 w 202"/>
              <a:gd name="T97" fmla="*/ 249494675 h 306"/>
              <a:gd name="T98" fmla="*/ 32018147 w 202"/>
              <a:gd name="T99" fmla="*/ 768648342 h 3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2"/>
              <a:gd name="T151" fmla="*/ 0 h 306"/>
              <a:gd name="T152" fmla="*/ 202 w 202"/>
              <a:gd name="T153" fmla="*/ 306 h 3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2" h="306">
                <a:moveTo>
                  <a:pt x="16" y="305"/>
                </a:moveTo>
                <a:lnTo>
                  <a:pt x="0" y="22"/>
                </a:lnTo>
                <a:lnTo>
                  <a:pt x="9" y="13"/>
                </a:lnTo>
                <a:lnTo>
                  <a:pt x="15" y="14"/>
                </a:lnTo>
                <a:lnTo>
                  <a:pt x="21" y="13"/>
                </a:lnTo>
                <a:lnTo>
                  <a:pt x="22" y="10"/>
                </a:lnTo>
                <a:lnTo>
                  <a:pt x="27" y="11"/>
                </a:lnTo>
                <a:lnTo>
                  <a:pt x="31" y="7"/>
                </a:lnTo>
                <a:lnTo>
                  <a:pt x="37" y="9"/>
                </a:lnTo>
                <a:lnTo>
                  <a:pt x="41" y="6"/>
                </a:lnTo>
                <a:lnTo>
                  <a:pt x="46" y="5"/>
                </a:lnTo>
                <a:lnTo>
                  <a:pt x="52" y="3"/>
                </a:lnTo>
                <a:lnTo>
                  <a:pt x="57" y="4"/>
                </a:lnTo>
                <a:lnTo>
                  <a:pt x="62" y="3"/>
                </a:lnTo>
                <a:lnTo>
                  <a:pt x="66" y="0"/>
                </a:lnTo>
                <a:lnTo>
                  <a:pt x="74" y="0"/>
                </a:lnTo>
                <a:lnTo>
                  <a:pt x="80" y="1"/>
                </a:lnTo>
                <a:lnTo>
                  <a:pt x="83" y="1"/>
                </a:lnTo>
                <a:lnTo>
                  <a:pt x="86" y="3"/>
                </a:lnTo>
                <a:lnTo>
                  <a:pt x="92" y="4"/>
                </a:lnTo>
                <a:lnTo>
                  <a:pt x="98" y="7"/>
                </a:lnTo>
                <a:lnTo>
                  <a:pt x="103" y="7"/>
                </a:lnTo>
                <a:lnTo>
                  <a:pt x="111" y="10"/>
                </a:lnTo>
                <a:lnTo>
                  <a:pt x="115" y="12"/>
                </a:lnTo>
                <a:lnTo>
                  <a:pt x="121" y="11"/>
                </a:lnTo>
                <a:lnTo>
                  <a:pt x="125" y="16"/>
                </a:lnTo>
                <a:lnTo>
                  <a:pt x="131" y="17"/>
                </a:lnTo>
                <a:lnTo>
                  <a:pt x="135" y="19"/>
                </a:lnTo>
                <a:lnTo>
                  <a:pt x="140" y="21"/>
                </a:lnTo>
                <a:lnTo>
                  <a:pt x="142" y="24"/>
                </a:lnTo>
                <a:lnTo>
                  <a:pt x="146" y="27"/>
                </a:lnTo>
                <a:lnTo>
                  <a:pt x="151" y="31"/>
                </a:lnTo>
                <a:lnTo>
                  <a:pt x="153" y="35"/>
                </a:lnTo>
                <a:lnTo>
                  <a:pt x="156" y="36"/>
                </a:lnTo>
                <a:lnTo>
                  <a:pt x="160" y="41"/>
                </a:lnTo>
                <a:lnTo>
                  <a:pt x="163" y="44"/>
                </a:lnTo>
                <a:lnTo>
                  <a:pt x="168" y="46"/>
                </a:lnTo>
                <a:lnTo>
                  <a:pt x="172" y="50"/>
                </a:lnTo>
                <a:lnTo>
                  <a:pt x="176" y="53"/>
                </a:lnTo>
                <a:lnTo>
                  <a:pt x="178" y="55"/>
                </a:lnTo>
                <a:lnTo>
                  <a:pt x="182" y="59"/>
                </a:lnTo>
                <a:lnTo>
                  <a:pt x="185" y="62"/>
                </a:lnTo>
                <a:lnTo>
                  <a:pt x="186" y="67"/>
                </a:lnTo>
                <a:lnTo>
                  <a:pt x="189" y="73"/>
                </a:lnTo>
                <a:lnTo>
                  <a:pt x="192" y="76"/>
                </a:lnTo>
                <a:lnTo>
                  <a:pt x="196" y="80"/>
                </a:lnTo>
                <a:lnTo>
                  <a:pt x="198" y="84"/>
                </a:lnTo>
                <a:lnTo>
                  <a:pt x="200" y="90"/>
                </a:lnTo>
                <a:lnTo>
                  <a:pt x="201" y="99"/>
                </a:lnTo>
                <a:lnTo>
                  <a:pt x="16" y="305"/>
                </a:lnTo>
              </a:path>
            </a:pathLst>
          </a:custGeom>
          <a:solidFill>
            <a:schemeClr val="bg1"/>
          </a:solidFill>
          <a:ln w="9525" cap="rnd">
            <a:noFill/>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7416" name="Arc 7"/>
          <p:cNvSpPr>
            <a:spLocks/>
          </p:cNvSpPr>
          <p:nvPr/>
        </p:nvSpPr>
        <p:spPr bwMode="auto">
          <a:xfrm rot="-1380000">
            <a:off x="6223000" y="5878512"/>
            <a:ext cx="209550" cy="236538"/>
          </a:xfrm>
          <a:custGeom>
            <a:avLst/>
            <a:gdLst>
              <a:gd name="T0" fmla="*/ 0 w 21745"/>
              <a:gd name="T1" fmla="*/ 0 h 21600"/>
              <a:gd name="T2" fmla="*/ 19460057 w 21745"/>
              <a:gd name="T3" fmla="*/ 28365452 h 21600"/>
              <a:gd name="T4" fmla="*/ 129729 w 21745"/>
              <a:gd name="T5" fmla="*/ 28365452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solidFill>
            <a:schemeClr val="bg1"/>
          </a:solidFill>
          <a:ln w="25400" cap="rnd">
            <a:solidFill>
              <a:schemeClr val="tx1"/>
            </a:solidFill>
            <a:round/>
            <a:headEnd type="none" w="sm" len="sm"/>
            <a:tailEnd type="none" w="sm" len="sm"/>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7417" name="Line 8"/>
          <p:cNvSpPr>
            <a:spLocks noChangeShapeType="1"/>
          </p:cNvSpPr>
          <p:nvPr/>
        </p:nvSpPr>
        <p:spPr bwMode="auto">
          <a:xfrm>
            <a:off x="6172200" y="5753100"/>
            <a:ext cx="31750" cy="646112"/>
          </a:xfrm>
          <a:prstGeom prst="line">
            <a:avLst/>
          </a:prstGeom>
          <a:noFill/>
          <a:ln w="25400">
            <a:solidFill>
              <a:schemeClr val="tx1"/>
            </a:solidFill>
            <a:round/>
            <a:headEnd type="none" w="sm" len="sm"/>
            <a:tailEnd type="none" w="sm" len="sm"/>
          </a:ln>
        </p:spPr>
        <p:txBody>
          <a:bodyPr wrap="none" anchor="ctr"/>
          <a:lstStyle/>
          <a:p>
            <a:pPr fontAlgn="base">
              <a:spcBef>
                <a:spcPct val="0"/>
              </a:spcBef>
              <a:spcAft>
                <a:spcPct val="0"/>
              </a:spcAft>
            </a:pPr>
            <a:endParaRPr lang="en-US">
              <a:solidFill>
                <a:srgbClr val="000000"/>
              </a:solidFill>
            </a:endParaRPr>
          </a:p>
        </p:txBody>
      </p:sp>
      <p:sp>
        <p:nvSpPr>
          <p:cNvPr id="17418" name="Oval 9"/>
          <p:cNvSpPr>
            <a:spLocks noChangeArrowheads="1"/>
          </p:cNvSpPr>
          <p:nvPr/>
        </p:nvSpPr>
        <p:spPr bwMode="auto">
          <a:xfrm rot="-3960000">
            <a:off x="6280150" y="5883275"/>
            <a:ext cx="112712" cy="176212"/>
          </a:xfrm>
          <a:prstGeom prst="ellipse">
            <a:avLst/>
          </a:prstGeom>
          <a:solidFill>
            <a:schemeClr val="tx1"/>
          </a:solidFill>
          <a:ln w="12700">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7419" name="Line 10"/>
          <p:cNvSpPr>
            <a:spLocks noChangeShapeType="1"/>
          </p:cNvSpPr>
          <p:nvPr/>
        </p:nvSpPr>
        <p:spPr bwMode="auto">
          <a:xfrm flipV="1">
            <a:off x="6203950" y="5922962"/>
            <a:ext cx="381000" cy="476250"/>
          </a:xfrm>
          <a:prstGeom prst="line">
            <a:avLst/>
          </a:prstGeom>
          <a:noFill/>
          <a:ln w="25400">
            <a:solidFill>
              <a:schemeClr val="tx1"/>
            </a:solidFill>
            <a:round/>
            <a:headEnd type="none" w="sm" len="sm"/>
            <a:tailEnd type="none" w="sm" len="sm"/>
          </a:ln>
        </p:spPr>
        <p:txBody>
          <a:bodyPr wrap="none" anchor="ctr"/>
          <a:lstStyle/>
          <a:p>
            <a:pPr fontAlgn="base">
              <a:spcBef>
                <a:spcPct val="0"/>
              </a:spcBef>
              <a:spcAft>
                <a:spcPct val="0"/>
              </a:spcAft>
            </a:pPr>
            <a:endParaRPr lang="en-US">
              <a:solidFill>
                <a:srgbClr val="000000"/>
              </a:solidFill>
            </a:endParaRPr>
          </a:p>
        </p:txBody>
      </p:sp>
      <p:sp>
        <p:nvSpPr>
          <p:cNvPr id="17420" name="Text Box 11"/>
          <p:cNvSpPr txBox="1">
            <a:spLocks noChangeArrowheads="1"/>
          </p:cNvSpPr>
          <p:nvPr/>
        </p:nvSpPr>
        <p:spPr bwMode="auto">
          <a:xfrm>
            <a:off x="7932737" y="3013075"/>
            <a:ext cx="665163" cy="39687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000">
                <a:solidFill>
                  <a:srgbClr val="000000"/>
                </a:solidFill>
              </a:rPr>
              <a:t>PP2</a:t>
            </a:r>
          </a:p>
        </p:txBody>
      </p:sp>
      <p:sp>
        <p:nvSpPr>
          <p:cNvPr id="17421" name="Text Box 12"/>
          <p:cNvSpPr txBox="1">
            <a:spLocks noChangeArrowheads="1"/>
          </p:cNvSpPr>
          <p:nvPr/>
        </p:nvSpPr>
        <p:spPr bwMode="auto">
          <a:xfrm>
            <a:off x="7475537" y="4738687"/>
            <a:ext cx="665163" cy="39687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000">
                <a:solidFill>
                  <a:srgbClr val="000000"/>
                </a:solidFill>
              </a:rPr>
              <a:t>PP1</a:t>
            </a:r>
          </a:p>
        </p:txBody>
      </p:sp>
      <p:grpSp>
        <p:nvGrpSpPr>
          <p:cNvPr id="2" name="Group 13"/>
          <p:cNvGrpSpPr>
            <a:grpSpLocks/>
          </p:cNvGrpSpPr>
          <p:nvPr/>
        </p:nvGrpSpPr>
        <p:grpSpPr bwMode="auto">
          <a:xfrm>
            <a:off x="6332537" y="2057400"/>
            <a:ext cx="1625600" cy="3886200"/>
            <a:chOff x="4106" y="912"/>
            <a:chExt cx="1024" cy="2448"/>
          </a:xfrm>
        </p:grpSpPr>
        <p:sp>
          <p:nvSpPr>
            <p:cNvPr id="17428" name="Line 14"/>
            <p:cNvSpPr>
              <a:spLocks noChangeShapeType="1"/>
            </p:cNvSpPr>
            <p:nvPr/>
          </p:nvSpPr>
          <p:spPr bwMode="auto">
            <a:xfrm flipV="1">
              <a:off x="4891" y="912"/>
              <a:ext cx="239" cy="564"/>
            </a:xfrm>
            <a:prstGeom prst="line">
              <a:avLst/>
            </a:prstGeom>
            <a:noFill/>
            <a:ln w="19050">
              <a:solidFill>
                <a:schemeClr val="tx1"/>
              </a:solidFill>
              <a:round/>
              <a:headEnd type="none" w="sm" len="sm"/>
              <a:tailEnd type="none" w="sm" len="sm"/>
            </a:ln>
          </p:spPr>
          <p:txBody>
            <a:bodyPr wrap="none" anchor="ctr"/>
            <a:lstStyle/>
            <a:p>
              <a:pPr fontAlgn="base">
                <a:spcBef>
                  <a:spcPct val="0"/>
                </a:spcBef>
                <a:spcAft>
                  <a:spcPct val="0"/>
                </a:spcAft>
              </a:pPr>
              <a:endParaRPr lang="en-US">
                <a:solidFill>
                  <a:srgbClr val="000000"/>
                </a:solidFill>
              </a:endParaRPr>
            </a:p>
          </p:txBody>
        </p:sp>
        <p:sp>
          <p:nvSpPr>
            <p:cNvPr id="17429" name="Line 15"/>
            <p:cNvSpPr>
              <a:spLocks noChangeShapeType="1"/>
            </p:cNvSpPr>
            <p:nvPr/>
          </p:nvSpPr>
          <p:spPr bwMode="auto">
            <a:xfrm flipV="1">
              <a:off x="4468" y="1764"/>
              <a:ext cx="299" cy="716"/>
            </a:xfrm>
            <a:prstGeom prst="line">
              <a:avLst/>
            </a:prstGeom>
            <a:noFill/>
            <a:ln w="19050">
              <a:solidFill>
                <a:schemeClr val="tx1"/>
              </a:solidFill>
              <a:round/>
              <a:headEnd type="none" w="sm" len="sm"/>
              <a:tailEnd type="none" w="sm" len="sm"/>
            </a:ln>
          </p:spPr>
          <p:txBody>
            <a:bodyPr wrap="none" anchor="ctr"/>
            <a:lstStyle/>
            <a:p>
              <a:pPr fontAlgn="base">
                <a:spcBef>
                  <a:spcPct val="0"/>
                </a:spcBef>
                <a:spcAft>
                  <a:spcPct val="0"/>
                </a:spcAft>
              </a:pPr>
              <a:endParaRPr lang="en-US">
                <a:solidFill>
                  <a:srgbClr val="000000"/>
                </a:solidFill>
              </a:endParaRPr>
            </a:p>
          </p:txBody>
        </p:sp>
        <p:sp>
          <p:nvSpPr>
            <p:cNvPr id="17430" name="Line 16"/>
            <p:cNvSpPr>
              <a:spLocks noChangeShapeType="1"/>
            </p:cNvSpPr>
            <p:nvPr/>
          </p:nvSpPr>
          <p:spPr bwMode="auto">
            <a:xfrm flipV="1">
              <a:off x="4106" y="2868"/>
              <a:ext cx="202" cy="492"/>
            </a:xfrm>
            <a:prstGeom prst="line">
              <a:avLst/>
            </a:prstGeom>
            <a:noFill/>
            <a:ln w="19050">
              <a:solidFill>
                <a:schemeClr val="tx1"/>
              </a:solidFill>
              <a:round/>
              <a:headEnd type="none" w="sm" len="sm"/>
              <a:tailEnd type="none" w="sm" len="sm"/>
            </a:ln>
          </p:spPr>
          <p:txBody>
            <a:bodyPr wrap="none" anchor="ctr"/>
            <a:lstStyle/>
            <a:p>
              <a:pPr fontAlgn="base">
                <a:spcBef>
                  <a:spcPct val="0"/>
                </a:spcBef>
                <a:spcAft>
                  <a:spcPct val="0"/>
                </a:spcAft>
              </a:pPr>
              <a:endParaRPr lang="en-US">
                <a:solidFill>
                  <a:srgbClr val="000000"/>
                </a:solidFill>
              </a:endParaRPr>
            </a:p>
          </p:txBody>
        </p:sp>
        <p:sp>
          <p:nvSpPr>
            <p:cNvPr id="17431" name="Oval 17"/>
            <p:cNvSpPr>
              <a:spLocks noChangeArrowheads="1"/>
            </p:cNvSpPr>
            <p:nvPr/>
          </p:nvSpPr>
          <p:spPr bwMode="auto">
            <a:xfrm>
              <a:off x="4743" y="1735"/>
              <a:ext cx="48" cy="48"/>
            </a:xfrm>
            <a:prstGeom prst="ellipse">
              <a:avLst/>
            </a:prstGeom>
            <a:solidFill>
              <a:srgbClr val="008000"/>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7432" name="Oval 18"/>
            <p:cNvSpPr>
              <a:spLocks noChangeArrowheads="1"/>
            </p:cNvSpPr>
            <p:nvPr/>
          </p:nvSpPr>
          <p:spPr bwMode="auto">
            <a:xfrm>
              <a:off x="4287" y="2839"/>
              <a:ext cx="48" cy="48"/>
            </a:xfrm>
            <a:prstGeom prst="ellipse">
              <a:avLst/>
            </a:prstGeom>
            <a:solidFill>
              <a:srgbClr val="008000"/>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grpSp>
        <p:nvGrpSpPr>
          <p:cNvPr id="3" name="Group 25"/>
          <p:cNvGrpSpPr>
            <a:grpSpLocks/>
          </p:cNvGrpSpPr>
          <p:nvPr/>
        </p:nvGrpSpPr>
        <p:grpSpPr bwMode="auto">
          <a:xfrm>
            <a:off x="1431925" y="4546600"/>
            <a:ext cx="2416175" cy="1219200"/>
            <a:chOff x="864" y="2544"/>
            <a:chExt cx="1522" cy="768"/>
          </a:xfrm>
        </p:grpSpPr>
        <p:graphicFrame>
          <p:nvGraphicFramePr>
            <p:cNvPr id="17410" name="Object 2"/>
            <p:cNvGraphicFramePr>
              <a:graphicFrameLocks noChangeAspect="1"/>
            </p:cNvGraphicFramePr>
            <p:nvPr/>
          </p:nvGraphicFramePr>
          <p:xfrm>
            <a:off x="864" y="2544"/>
            <a:ext cx="1509" cy="593"/>
          </p:xfrm>
          <a:graphic>
            <a:graphicData uri="http://schemas.openxmlformats.org/presentationml/2006/ole">
              <mc:AlternateContent xmlns:mc="http://schemas.openxmlformats.org/markup-compatibility/2006">
                <mc:Choice xmlns:v="urn:schemas-microsoft-com:vml" Requires="v">
                  <p:oleObj spid="_x0000_s7240" name="Equation" r:id="rId4" imgW="1485255" imgH="583947" progId="Equation.3">
                    <p:embed/>
                  </p:oleObj>
                </mc:Choice>
                <mc:Fallback>
                  <p:oleObj name="Equation" r:id="rId4" imgW="1485255" imgH="583947"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2544"/>
                          <a:ext cx="1509" cy="5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5" name="Text Box 20"/>
            <p:cNvSpPr txBox="1">
              <a:spLocks noChangeArrowheads="1"/>
            </p:cNvSpPr>
            <p:nvPr/>
          </p:nvSpPr>
          <p:spPr bwMode="auto">
            <a:xfrm>
              <a:off x="1618" y="3024"/>
              <a:ext cx="274" cy="288"/>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000000"/>
                  </a:solidFill>
                  <a:latin typeface="Times New Roman" pitchFamily="18" charset="0"/>
                </a:rPr>
                <a:t>H</a:t>
              </a:r>
            </a:p>
          </p:txBody>
        </p:sp>
        <p:sp>
          <p:nvSpPr>
            <p:cNvPr id="17426" name="Text Box 21"/>
            <p:cNvSpPr txBox="1">
              <a:spLocks noChangeArrowheads="1"/>
            </p:cNvSpPr>
            <p:nvPr/>
          </p:nvSpPr>
          <p:spPr bwMode="auto">
            <a:xfrm>
              <a:off x="2112" y="3024"/>
              <a:ext cx="274" cy="288"/>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000000"/>
                  </a:solidFill>
                  <a:latin typeface="Times New Roman" pitchFamily="18" charset="0"/>
                </a:rPr>
                <a:t>p</a:t>
              </a:r>
            </a:p>
          </p:txBody>
        </p:sp>
        <p:sp>
          <p:nvSpPr>
            <p:cNvPr id="17427" name="Text Box 22"/>
            <p:cNvSpPr txBox="1">
              <a:spLocks noChangeArrowheads="1"/>
            </p:cNvSpPr>
            <p:nvPr/>
          </p:nvSpPr>
          <p:spPr bwMode="auto">
            <a:xfrm>
              <a:off x="898" y="3024"/>
              <a:ext cx="302" cy="288"/>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000000"/>
                  </a:solidFill>
                  <a:latin typeface="Times New Roman" pitchFamily="18" charset="0"/>
                </a:rPr>
                <a:t>p’</a:t>
              </a:r>
              <a:r>
                <a:rPr lang="en-US" sz="2400">
                  <a:solidFill>
                    <a:srgbClr val="000000"/>
                  </a:solidFill>
                  <a:latin typeface="Times New Roman" pitchFamily="18" charset="0"/>
                </a:rPr>
                <a:t>  </a:t>
              </a:r>
            </a:p>
          </p:txBody>
        </p:sp>
      </p:grpSp>
      <p:sp>
        <p:nvSpPr>
          <p:cNvPr id="25" name="TextBox 29"/>
          <p:cNvSpPr txBox="1">
            <a:spLocks noChangeArrowheads="1"/>
          </p:cNvSpPr>
          <p:nvPr/>
        </p:nvSpPr>
        <p:spPr bwMode="auto">
          <a:xfrm>
            <a:off x="0" y="6586423"/>
            <a:ext cx="2555875" cy="261610"/>
          </a:xfrm>
          <a:prstGeom prst="rect">
            <a:avLst/>
          </a:prstGeom>
          <a:noFill/>
          <a:ln w="9525">
            <a:noFill/>
            <a:miter lim="800000"/>
            <a:headEnd/>
            <a:tailEnd/>
          </a:ln>
        </p:spPr>
        <p:txBody>
          <a:bodyPr>
            <a:spAutoFit/>
          </a:bodyPr>
          <a:lstStyle/>
          <a:p>
            <a:pPr fontAlgn="base">
              <a:spcBef>
                <a:spcPct val="0"/>
              </a:spcBef>
              <a:spcAft>
                <a:spcPct val="0"/>
              </a:spcAft>
            </a:pPr>
            <a:r>
              <a:rPr lang="en-US" sz="1050" dirty="0" smtClean="0">
                <a:solidFill>
                  <a:srgbClr val="000000"/>
                </a:solidFill>
              </a:rPr>
              <a:t>Adapted from </a:t>
            </a:r>
            <a:r>
              <a:rPr lang="en-US" sz="1050" dirty="0" err="1" smtClean="0">
                <a:solidFill>
                  <a:srgbClr val="000000"/>
                </a:solidFill>
              </a:rPr>
              <a:t>Alyosha</a:t>
            </a:r>
            <a:r>
              <a:rPr lang="en-US" sz="1050" dirty="0" smtClean="0">
                <a:solidFill>
                  <a:srgbClr val="000000"/>
                </a:solidFill>
              </a:rPr>
              <a:t> </a:t>
            </a:r>
            <a:r>
              <a:rPr lang="en-US" sz="1050" dirty="0" err="1">
                <a:solidFill>
                  <a:srgbClr val="000000"/>
                </a:solidFill>
              </a:rPr>
              <a:t>Efros</a:t>
            </a:r>
            <a:endParaRPr lang="en-US" sz="1050" dirty="0">
              <a:solidFill>
                <a:srgbClr val="000000"/>
              </a:solidFill>
            </a:endParaRPr>
          </a:p>
        </p:txBody>
      </p:sp>
    </p:spTree>
    <p:extLst>
      <p:ext uri="{BB962C8B-B14F-4D97-AF65-F5344CB8AC3E}">
        <p14:creationId xmlns:p14="http://schemas.microsoft.com/office/powerpoint/2010/main" val="65723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72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27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27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277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277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71"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82600" y="168275"/>
            <a:ext cx="8229600" cy="1143000"/>
          </a:xfrm>
        </p:spPr>
        <p:txBody>
          <a:bodyPr>
            <a:normAutofit fontScale="90000"/>
          </a:bodyPr>
          <a:lstStyle/>
          <a:p>
            <a:r>
              <a:rPr lang="en-US" sz="4000" dirty="0"/>
              <a:t>How to stitch together a panorama (a.k.a. mosaic)?</a:t>
            </a:r>
          </a:p>
        </p:txBody>
      </p:sp>
      <p:sp>
        <p:nvSpPr>
          <p:cNvPr id="644099" name="Rectangle 3"/>
          <p:cNvSpPr>
            <a:spLocks noGrp="1" noChangeArrowheads="1"/>
          </p:cNvSpPr>
          <p:nvPr>
            <p:ph idx="1"/>
          </p:nvPr>
        </p:nvSpPr>
        <p:spPr>
          <a:xfrm>
            <a:off x="152400" y="1524000"/>
            <a:ext cx="8915400" cy="4525963"/>
          </a:xfrm>
        </p:spPr>
        <p:txBody>
          <a:bodyPr/>
          <a:lstStyle/>
          <a:p>
            <a:r>
              <a:rPr lang="en-US" sz="2800" dirty="0"/>
              <a:t>Basic Procedure</a:t>
            </a:r>
          </a:p>
          <a:p>
            <a:pPr lvl="1"/>
            <a:r>
              <a:rPr lang="en-US" sz="2400" dirty="0"/>
              <a:t>Take a sequence of images from the same position</a:t>
            </a:r>
          </a:p>
          <a:p>
            <a:pPr lvl="2"/>
            <a:r>
              <a:rPr lang="en-US" sz="2000" dirty="0"/>
              <a:t>Rotate the camera about its optical center</a:t>
            </a:r>
          </a:p>
          <a:p>
            <a:pPr lvl="1"/>
            <a:r>
              <a:rPr lang="en-US" sz="2400" b="1" dirty="0">
                <a:solidFill>
                  <a:srgbClr val="0070C0"/>
                </a:solidFill>
              </a:rPr>
              <a:t>Compute the </a:t>
            </a:r>
            <a:r>
              <a:rPr lang="en-US" sz="2400" b="1" dirty="0" err="1">
                <a:solidFill>
                  <a:srgbClr val="0070C0"/>
                </a:solidFill>
              </a:rPr>
              <a:t>homography</a:t>
            </a:r>
            <a:r>
              <a:rPr lang="en-US" sz="2400" b="1" dirty="0">
                <a:solidFill>
                  <a:srgbClr val="0070C0"/>
                </a:solidFill>
              </a:rPr>
              <a:t> </a:t>
            </a:r>
            <a:r>
              <a:rPr lang="en-US" sz="2400" b="1" dirty="0"/>
              <a:t>(transformation) between second image and first</a:t>
            </a:r>
          </a:p>
          <a:p>
            <a:pPr lvl="1"/>
            <a:r>
              <a:rPr lang="en-US" sz="2400" b="1" dirty="0">
                <a:solidFill>
                  <a:srgbClr val="00B050"/>
                </a:solidFill>
              </a:rPr>
              <a:t>Transform the second image </a:t>
            </a:r>
            <a:r>
              <a:rPr lang="en-US" sz="2400" b="1" dirty="0"/>
              <a:t>to overlap with the first</a:t>
            </a:r>
          </a:p>
          <a:p>
            <a:pPr lvl="1"/>
            <a:r>
              <a:rPr lang="en-US" sz="2400" dirty="0"/>
              <a:t>Blend the two together to create a mosaic</a:t>
            </a:r>
          </a:p>
          <a:p>
            <a:pPr lvl="1"/>
            <a:r>
              <a:rPr lang="en-US" sz="2400" dirty="0"/>
              <a:t>(If there are more images, repeat)</a:t>
            </a:r>
          </a:p>
          <a:p>
            <a:pPr lvl="1">
              <a:buNone/>
            </a:pPr>
            <a:endParaRPr lang="en-US" sz="2400" dirty="0"/>
          </a:p>
        </p:txBody>
      </p:sp>
      <p:sp>
        <p:nvSpPr>
          <p:cNvPr id="79876" name="TextBox 3"/>
          <p:cNvSpPr txBox="1">
            <a:spLocks noChangeArrowheads="1"/>
          </p:cNvSpPr>
          <p:nvPr/>
        </p:nvSpPr>
        <p:spPr bwMode="auto">
          <a:xfrm>
            <a:off x="0" y="6596390"/>
            <a:ext cx="2555875" cy="261610"/>
          </a:xfrm>
          <a:prstGeom prst="rect">
            <a:avLst/>
          </a:prstGeom>
          <a:noFill/>
          <a:ln w="9525">
            <a:noFill/>
            <a:miter lim="800000"/>
            <a:headEnd/>
            <a:tailEnd/>
          </a:ln>
        </p:spPr>
        <p:txBody>
          <a:bodyPr>
            <a:spAutoFit/>
          </a:bodyPr>
          <a:lstStyle/>
          <a:p>
            <a:pPr fontAlgn="base">
              <a:spcBef>
                <a:spcPct val="0"/>
              </a:spcBef>
              <a:spcAft>
                <a:spcPct val="0"/>
              </a:spcAft>
            </a:pPr>
            <a:r>
              <a:rPr lang="en-US" sz="1050" dirty="0">
                <a:solidFill>
                  <a:srgbClr val="000000"/>
                </a:solidFill>
              </a:rPr>
              <a:t>Modified from Steve Seitz</a:t>
            </a:r>
          </a:p>
        </p:txBody>
      </p:sp>
    </p:spTree>
    <p:extLst>
      <p:ext uri="{BB962C8B-B14F-4D97-AF65-F5344CB8AC3E}">
        <p14:creationId xmlns:p14="http://schemas.microsoft.com/office/powerpoint/2010/main" val="341312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40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4409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4409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64409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64409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64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099"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65" name="Picture 15" descr="wall.jpg"/>
          <p:cNvPicPr>
            <a:picLocks noChangeAspect="1"/>
          </p:cNvPicPr>
          <p:nvPr/>
        </p:nvPicPr>
        <p:blipFill>
          <a:blip r:embed="rId5" cstate="print"/>
          <a:srcRect l="49899" r="28003" b="47403"/>
          <a:stretch>
            <a:fillRect/>
          </a:stretch>
        </p:blipFill>
        <p:spPr bwMode="auto">
          <a:xfrm>
            <a:off x="4243388" y="1019175"/>
            <a:ext cx="2409825" cy="3852863"/>
          </a:xfrm>
          <a:prstGeom prst="rect">
            <a:avLst/>
          </a:prstGeom>
          <a:noFill/>
          <a:ln w="9525">
            <a:noFill/>
            <a:miter lim="800000"/>
            <a:headEnd/>
            <a:tailEnd/>
          </a:ln>
        </p:spPr>
      </p:pic>
      <p:pic>
        <p:nvPicPr>
          <p:cNvPr id="19466" name="Picture 16" descr="wall.jpg"/>
          <p:cNvPicPr>
            <a:picLocks noChangeAspect="1"/>
          </p:cNvPicPr>
          <p:nvPr/>
        </p:nvPicPr>
        <p:blipFill>
          <a:blip r:embed="rId5" cstate="print"/>
          <a:srcRect l="27220" r="50101" b="47403"/>
          <a:stretch>
            <a:fillRect/>
          </a:stretch>
        </p:blipFill>
        <p:spPr bwMode="auto">
          <a:xfrm>
            <a:off x="1687513" y="1019175"/>
            <a:ext cx="2473325" cy="3852863"/>
          </a:xfrm>
          <a:prstGeom prst="rect">
            <a:avLst/>
          </a:prstGeom>
          <a:noFill/>
          <a:ln w="9525">
            <a:noFill/>
            <a:miter lim="800000"/>
            <a:headEnd/>
            <a:tailEnd/>
          </a:ln>
        </p:spPr>
      </p:pic>
      <p:grpSp>
        <p:nvGrpSpPr>
          <p:cNvPr id="2" name="Group 17"/>
          <p:cNvGrpSpPr>
            <a:grpSpLocks/>
          </p:cNvGrpSpPr>
          <p:nvPr/>
        </p:nvGrpSpPr>
        <p:grpSpPr bwMode="auto">
          <a:xfrm>
            <a:off x="185738" y="1092200"/>
            <a:ext cx="3300412" cy="885825"/>
            <a:chOff x="185738" y="1092200"/>
            <a:chExt cx="3300205" cy="885613"/>
          </a:xfrm>
        </p:grpSpPr>
        <p:sp>
          <p:nvSpPr>
            <p:cNvPr id="19" name="Oval 18"/>
            <p:cNvSpPr/>
            <p:nvPr/>
          </p:nvSpPr>
          <p:spPr>
            <a:xfrm>
              <a:off x="3366888" y="1858779"/>
              <a:ext cx="119055" cy="1190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graphicFrame>
          <p:nvGraphicFramePr>
            <p:cNvPr id="19459" name="Object 5"/>
            <p:cNvGraphicFramePr>
              <a:graphicFrameLocks noChangeAspect="1"/>
            </p:cNvGraphicFramePr>
            <p:nvPr/>
          </p:nvGraphicFramePr>
          <p:xfrm>
            <a:off x="185738" y="1092200"/>
            <a:ext cx="1504950" cy="730250"/>
          </p:xfrm>
          <a:graphic>
            <a:graphicData uri="http://schemas.openxmlformats.org/presentationml/2006/ole">
              <mc:AlternateContent xmlns:mc="http://schemas.openxmlformats.org/markup-compatibility/2006">
                <mc:Choice xmlns:v="urn:schemas-microsoft-com:vml" Requires="v">
                  <p:oleObj spid="_x0000_s525542" name="Equation" r:id="rId6" imgW="444114" imgH="215713" progId="Equation.3">
                    <p:embed/>
                  </p:oleObj>
                </mc:Choice>
                <mc:Fallback>
                  <p:oleObj name="Equation" r:id="rId6" imgW="444114" imgH="21571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738" y="1092200"/>
                          <a:ext cx="1504950"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7" name="Straight Arrow Connector 26"/>
            <p:cNvCxnSpPr>
              <a:endCxn id="19" idx="1"/>
            </p:cNvCxnSpPr>
            <p:nvPr/>
          </p:nvCxnSpPr>
          <p:spPr>
            <a:xfrm>
              <a:off x="1504867" y="1530245"/>
              <a:ext cx="1879482" cy="345992"/>
            </a:xfrm>
            <a:prstGeom prst="straightConnector1">
              <a:avLst/>
            </a:prstGeom>
            <a:ln w="381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3" name="Group 20"/>
          <p:cNvGrpSpPr>
            <a:grpSpLocks/>
          </p:cNvGrpSpPr>
          <p:nvPr/>
        </p:nvGrpSpPr>
        <p:grpSpPr bwMode="auto">
          <a:xfrm>
            <a:off x="5083175" y="1055688"/>
            <a:ext cx="3246438" cy="958850"/>
            <a:chOff x="5083182" y="1055688"/>
            <a:chExt cx="3246431" cy="958638"/>
          </a:xfrm>
        </p:grpSpPr>
        <p:sp>
          <p:nvSpPr>
            <p:cNvPr id="20" name="Oval 19"/>
            <p:cNvSpPr/>
            <p:nvPr/>
          </p:nvSpPr>
          <p:spPr>
            <a:xfrm>
              <a:off x="5083182" y="1895289"/>
              <a:ext cx="119063" cy="11903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graphicFrame>
          <p:nvGraphicFramePr>
            <p:cNvPr id="19458" name="Object 4"/>
            <p:cNvGraphicFramePr>
              <a:graphicFrameLocks noChangeAspect="1"/>
            </p:cNvGraphicFramePr>
            <p:nvPr/>
          </p:nvGraphicFramePr>
          <p:xfrm>
            <a:off x="7054850" y="1055688"/>
            <a:ext cx="1274763" cy="619125"/>
          </p:xfrm>
          <a:graphic>
            <a:graphicData uri="http://schemas.openxmlformats.org/presentationml/2006/ole">
              <mc:AlternateContent xmlns:mc="http://schemas.openxmlformats.org/markup-compatibility/2006">
                <mc:Choice xmlns:v="urn:schemas-microsoft-com:vml" Requires="v">
                  <p:oleObj spid="_x0000_s525543" name="Equation" r:id="rId8" imgW="444114" imgH="215713" progId="Equation.3">
                    <p:embed/>
                  </p:oleObj>
                </mc:Choice>
                <mc:Fallback>
                  <p:oleObj name="Equation" r:id="rId8" imgW="444114" imgH="21571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54850" y="1055688"/>
                          <a:ext cx="1274763"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 name="Straight Arrow Connector 30"/>
            <p:cNvCxnSpPr>
              <a:endCxn id="20" idx="5"/>
            </p:cNvCxnSpPr>
            <p:nvPr/>
          </p:nvCxnSpPr>
          <p:spPr>
            <a:xfrm rot="10800000" flipV="1">
              <a:off x="5184782" y="1347723"/>
              <a:ext cx="1906584" cy="649143"/>
            </a:xfrm>
            <a:prstGeom prst="straightConnector1">
              <a:avLst/>
            </a:prstGeom>
            <a:ln w="381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19469" name="Rectangle 23"/>
          <p:cNvSpPr>
            <a:spLocks noChangeArrowheads="1"/>
          </p:cNvSpPr>
          <p:nvPr/>
        </p:nvSpPr>
        <p:spPr bwMode="auto">
          <a:xfrm>
            <a:off x="600075" y="4926013"/>
            <a:ext cx="8543925" cy="1524000"/>
          </a:xfrm>
          <a:prstGeom prst="rect">
            <a:avLst/>
          </a:prstGeom>
          <a:noFill/>
          <a:ln w="9525">
            <a:noFill/>
            <a:miter lim="800000"/>
            <a:headEnd/>
            <a:tailEnd/>
          </a:ln>
        </p:spPr>
        <p:txBody>
          <a:bodyPr/>
          <a:lstStyle/>
          <a:p>
            <a:pPr marL="342900" indent="-342900" eaLnBrk="0" fontAlgn="base" hangingPunct="0">
              <a:spcBef>
                <a:spcPct val="20000"/>
              </a:spcBef>
              <a:spcAft>
                <a:spcPct val="0"/>
              </a:spcAft>
            </a:pPr>
            <a:r>
              <a:rPr lang="en-US" sz="2400">
                <a:solidFill>
                  <a:srgbClr val="000000"/>
                </a:solidFill>
              </a:rPr>
              <a:t>To </a:t>
            </a:r>
            <a:r>
              <a:rPr lang="en-US" sz="2400" b="1">
                <a:solidFill>
                  <a:srgbClr val="000000"/>
                </a:solidFill>
              </a:rPr>
              <a:t>compute </a:t>
            </a:r>
            <a:r>
              <a:rPr lang="en-US" sz="2400">
                <a:solidFill>
                  <a:srgbClr val="000000"/>
                </a:solidFill>
              </a:rPr>
              <a:t>the</a:t>
            </a:r>
            <a:r>
              <a:rPr lang="en-US" sz="2400" b="1">
                <a:solidFill>
                  <a:srgbClr val="000000"/>
                </a:solidFill>
              </a:rPr>
              <a:t> </a:t>
            </a:r>
            <a:r>
              <a:rPr lang="en-US" sz="2400">
                <a:solidFill>
                  <a:srgbClr val="000000"/>
                </a:solidFill>
              </a:rPr>
              <a:t>homography given pairs of corresponding points in the images, we need to set up an equation where the parameters of </a:t>
            </a:r>
            <a:r>
              <a:rPr lang="en-US" sz="2400" b="1">
                <a:solidFill>
                  <a:srgbClr val="000000"/>
                </a:solidFill>
              </a:rPr>
              <a:t>H</a:t>
            </a:r>
            <a:r>
              <a:rPr lang="en-US" sz="2400">
                <a:solidFill>
                  <a:srgbClr val="000000"/>
                </a:solidFill>
              </a:rPr>
              <a:t> are the unknowns…</a:t>
            </a:r>
          </a:p>
        </p:txBody>
      </p:sp>
      <p:sp>
        <p:nvSpPr>
          <p:cNvPr id="26" name="Oval 25"/>
          <p:cNvSpPr/>
          <p:nvPr/>
        </p:nvSpPr>
        <p:spPr>
          <a:xfrm>
            <a:off x="5338763" y="2041525"/>
            <a:ext cx="119062" cy="11906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graphicFrame>
        <p:nvGraphicFramePr>
          <p:cNvPr id="19460" name="Object 6"/>
          <p:cNvGraphicFramePr>
            <a:graphicFrameLocks noChangeAspect="1"/>
          </p:cNvGraphicFramePr>
          <p:nvPr/>
        </p:nvGraphicFramePr>
        <p:xfrm>
          <a:off x="7237413" y="1968500"/>
          <a:ext cx="1346200" cy="619125"/>
        </p:xfrm>
        <a:graphic>
          <a:graphicData uri="http://schemas.openxmlformats.org/presentationml/2006/ole">
            <mc:AlternateContent xmlns:mc="http://schemas.openxmlformats.org/markup-compatibility/2006">
              <mc:Choice xmlns:v="urn:schemas-microsoft-com:vml" Requires="v">
                <p:oleObj spid="_x0000_s525544" name="Equation" r:id="rId10" imgW="469696" imgH="215806" progId="Equation.3">
                  <p:embed/>
                </p:oleObj>
              </mc:Choice>
              <mc:Fallback>
                <p:oleObj name="Equation" r:id="rId10" imgW="469696" imgH="215806"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7413" y="1968500"/>
                        <a:ext cx="1346200"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9" name="Straight Arrow Connector 28"/>
          <p:cNvCxnSpPr>
            <a:endCxn id="26" idx="5"/>
          </p:cNvCxnSpPr>
          <p:nvPr/>
        </p:nvCxnSpPr>
        <p:spPr>
          <a:xfrm rot="10800000">
            <a:off x="5440363" y="2143125"/>
            <a:ext cx="1797050" cy="190500"/>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graphicFrame>
        <p:nvGraphicFramePr>
          <p:cNvPr id="19461" name="Object 7"/>
          <p:cNvGraphicFramePr>
            <a:graphicFrameLocks noChangeAspect="1"/>
          </p:cNvGraphicFramePr>
          <p:nvPr/>
        </p:nvGraphicFramePr>
        <p:xfrm>
          <a:off x="122238" y="2189163"/>
          <a:ext cx="1346200" cy="619125"/>
        </p:xfrm>
        <a:graphic>
          <a:graphicData uri="http://schemas.openxmlformats.org/presentationml/2006/ole">
            <mc:AlternateContent xmlns:mc="http://schemas.openxmlformats.org/markup-compatibility/2006">
              <mc:Choice xmlns:v="urn:schemas-microsoft-com:vml" Requires="v">
                <p:oleObj spid="_x0000_s525545" name="Equation" r:id="rId12" imgW="469696" imgH="215806" progId="Equation.3">
                  <p:embed/>
                </p:oleObj>
              </mc:Choice>
              <mc:Fallback>
                <p:oleObj name="Equation" r:id="rId12" imgW="469696" imgH="215806"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2238" y="2189163"/>
                        <a:ext cx="1346200"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Oval 34"/>
          <p:cNvSpPr/>
          <p:nvPr/>
        </p:nvSpPr>
        <p:spPr>
          <a:xfrm>
            <a:off x="3686175" y="1958975"/>
            <a:ext cx="119063" cy="11906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36" name="Straight Arrow Connector 35"/>
          <p:cNvCxnSpPr/>
          <p:nvPr/>
        </p:nvCxnSpPr>
        <p:spPr>
          <a:xfrm flipV="1">
            <a:off x="1468438" y="2151063"/>
            <a:ext cx="2300287" cy="373062"/>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9474" name="TextBox 41"/>
          <p:cNvSpPr txBox="1">
            <a:spLocks noChangeArrowheads="1"/>
          </p:cNvSpPr>
          <p:nvPr/>
        </p:nvSpPr>
        <p:spPr bwMode="auto">
          <a:xfrm rot="5400000">
            <a:off x="667544" y="3024981"/>
            <a:ext cx="584200" cy="369888"/>
          </a:xfrm>
          <a:prstGeom prst="rect">
            <a:avLst/>
          </a:prstGeom>
          <a:noFill/>
          <a:ln w="9525">
            <a:noFill/>
            <a:miter lim="800000"/>
            <a:headEnd/>
            <a:tailEnd/>
          </a:ln>
        </p:spPr>
        <p:txBody>
          <a:bodyPr>
            <a:spAutoFit/>
          </a:bodyPr>
          <a:lstStyle/>
          <a:p>
            <a:pPr fontAlgn="base">
              <a:spcBef>
                <a:spcPct val="0"/>
              </a:spcBef>
              <a:spcAft>
                <a:spcPct val="0"/>
              </a:spcAft>
            </a:pPr>
            <a:r>
              <a:rPr lang="en-US" b="1">
                <a:solidFill>
                  <a:srgbClr val="000000"/>
                </a:solidFill>
              </a:rPr>
              <a:t>…</a:t>
            </a:r>
          </a:p>
        </p:txBody>
      </p:sp>
      <p:sp>
        <p:nvSpPr>
          <p:cNvPr id="19475" name="TextBox 42"/>
          <p:cNvSpPr txBox="1">
            <a:spLocks noChangeArrowheads="1"/>
          </p:cNvSpPr>
          <p:nvPr/>
        </p:nvSpPr>
        <p:spPr bwMode="auto">
          <a:xfrm rot="5400000">
            <a:off x="7600157" y="2842419"/>
            <a:ext cx="584200" cy="369887"/>
          </a:xfrm>
          <a:prstGeom prst="rect">
            <a:avLst/>
          </a:prstGeom>
          <a:noFill/>
          <a:ln w="9525">
            <a:noFill/>
            <a:miter lim="800000"/>
            <a:headEnd/>
            <a:tailEnd/>
          </a:ln>
        </p:spPr>
        <p:txBody>
          <a:bodyPr>
            <a:spAutoFit/>
          </a:bodyPr>
          <a:lstStyle/>
          <a:p>
            <a:pPr fontAlgn="base">
              <a:spcBef>
                <a:spcPct val="0"/>
              </a:spcBef>
              <a:spcAft>
                <a:spcPct val="0"/>
              </a:spcAft>
            </a:pPr>
            <a:r>
              <a:rPr lang="en-US" b="1">
                <a:solidFill>
                  <a:srgbClr val="000000"/>
                </a:solidFill>
              </a:rPr>
              <a:t>…</a:t>
            </a:r>
          </a:p>
        </p:txBody>
      </p:sp>
      <p:graphicFrame>
        <p:nvGraphicFramePr>
          <p:cNvPr id="19462" name="Object 8"/>
          <p:cNvGraphicFramePr>
            <a:graphicFrameLocks noChangeAspect="1"/>
          </p:cNvGraphicFramePr>
          <p:nvPr/>
        </p:nvGraphicFramePr>
        <p:xfrm>
          <a:off x="153988" y="3667125"/>
          <a:ext cx="1382712" cy="654050"/>
        </p:xfrm>
        <a:graphic>
          <a:graphicData uri="http://schemas.openxmlformats.org/presentationml/2006/ole">
            <mc:AlternateContent xmlns:mc="http://schemas.openxmlformats.org/markup-compatibility/2006">
              <mc:Choice xmlns:v="urn:schemas-microsoft-com:vml" Requires="v">
                <p:oleObj spid="_x0000_s525546" name="Equation" r:id="rId14" imgW="482391" imgH="228501" progId="Equation.3">
                  <p:embed/>
                </p:oleObj>
              </mc:Choice>
              <mc:Fallback>
                <p:oleObj name="Equation" r:id="rId14" imgW="482391" imgH="228501"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3988" y="3667125"/>
                        <a:ext cx="1382712"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3" name="Object 9"/>
          <p:cNvGraphicFramePr>
            <a:graphicFrameLocks noChangeAspect="1"/>
          </p:cNvGraphicFramePr>
          <p:nvPr/>
        </p:nvGraphicFramePr>
        <p:xfrm>
          <a:off x="7273925" y="3648075"/>
          <a:ext cx="1382713" cy="654050"/>
        </p:xfrm>
        <a:graphic>
          <a:graphicData uri="http://schemas.openxmlformats.org/presentationml/2006/ole">
            <mc:AlternateContent xmlns:mc="http://schemas.openxmlformats.org/markup-compatibility/2006">
              <mc:Choice xmlns:v="urn:schemas-microsoft-com:vml" Requires="v">
                <p:oleObj spid="_x0000_s525547" name="Equation" r:id="rId16" imgW="482391" imgH="228501" progId="Equation.3">
                  <p:embed/>
                </p:oleObj>
              </mc:Choice>
              <mc:Fallback>
                <p:oleObj name="Equation" r:id="rId16" imgW="482391" imgH="228501"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73925" y="3648075"/>
                        <a:ext cx="1382713"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Oval 43"/>
          <p:cNvSpPr/>
          <p:nvPr/>
        </p:nvSpPr>
        <p:spPr>
          <a:xfrm>
            <a:off x="2928938" y="3684588"/>
            <a:ext cx="119062" cy="11906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5" name="Oval 44"/>
          <p:cNvSpPr/>
          <p:nvPr/>
        </p:nvSpPr>
        <p:spPr>
          <a:xfrm>
            <a:off x="4562475" y="3757613"/>
            <a:ext cx="119063" cy="11906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47" name="Straight Arrow Connector 46"/>
          <p:cNvCxnSpPr>
            <a:endCxn id="44" idx="2"/>
          </p:cNvCxnSpPr>
          <p:nvPr/>
        </p:nvCxnSpPr>
        <p:spPr>
          <a:xfrm flipV="1">
            <a:off x="1504950" y="3743325"/>
            <a:ext cx="1423988" cy="233363"/>
          </a:xfrm>
          <a:prstGeom prst="straightConnector1">
            <a:avLst/>
          </a:prstGeom>
          <a:ln w="381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a:off x="4791075" y="3830638"/>
            <a:ext cx="2300288" cy="50800"/>
          </a:xfrm>
          <a:prstGeom prst="straightConnector1">
            <a:avLst/>
          </a:prstGeom>
          <a:ln w="381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0" y="6604084"/>
            <a:ext cx="1106393" cy="253916"/>
          </a:xfrm>
          <a:prstGeom prst="rect">
            <a:avLst/>
          </a:prstGeom>
          <a:noFill/>
        </p:spPr>
        <p:txBody>
          <a:bodyPr wrap="none" rtlCol="0">
            <a:spAutoFit/>
          </a:bodyPr>
          <a:lstStyle/>
          <a:p>
            <a:r>
              <a:rPr lang="en-US" sz="1050" dirty="0">
                <a:solidFill>
                  <a:srgbClr val="000000"/>
                </a:solidFill>
                <a:latin typeface="Calibri" panose="020F0502020204030204" pitchFamily="34" charset="0"/>
              </a:rPr>
              <a:t>Kristen </a:t>
            </a:r>
            <a:r>
              <a:rPr lang="en-US" sz="1050" dirty="0" err="1">
                <a:solidFill>
                  <a:srgbClr val="000000"/>
                </a:solidFill>
                <a:latin typeface="Calibri" panose="020F0502020204030204" pitchFamily="34" charset="0"/>
              </a:rPr>
              <a:t>Grauman</a:t>
            </a:r>
            <a:endParaRPr lang="en-US" sz="1050" dirty="0">
              <a:solidFill>
                <a:srgbClr val="000000"/>
              </a:solidFill>
              <a:latin typeface="Calibri" panose="020F0502020204030204" pitchFamily="34" charset="0"/>
            </a:endParaRPr>
          </a:p>
        </p:txBody>
      </p:sp>
      <p:sp>
        <p:nvSpPr>
          <p:cNvPr id="33" name="Rectangle 2"/>
          <p:cNvSpPr>
            <a:spLocks noGrp="1" noChangeArrowheads="1"/>
          </p:cNvSpPr>
          <p:nvPr>
            <p:ph type="title"/>
          </p:nvPr>
        </p:nvSpPr>
        <p:spPr/>
        <p:txBody>
          <a:bodyPr/>
          <a:lstStyle/>
          <a:p>
            <a:r>
              <a:rPr lang="en-US" dirty="0">
                <a:solidFill>
                  <a:srgbClr val="0070C0"/>
                </a:solidFill>
              </a:rPr>
              <a:t>Computing the </a:t>
            </a:r>
            <a:r>
              <a:rPr lang="en-US" dirty="0" err="1">
                <a:solidFill>
                  <a:srgbClr val="0070C0"/>
                </a:solidFill>
              </a:rPr>
              <a:t>homography</a:t>
            </a:r>
            <a:endParaRPr lang="en-US" dirty="0">
              <a:solidFill>
                <a:srgbClr val="0070C0"/>
              </a:solidFill>
            </a:endParaRPr>
          </a:p>
        </p:txBody>
      </p:sp>
    </p:spTree>
    <p:extLst>
      <p:ext uri="{BB962C8B-B14F-4D97-AF65-F5344CB8AC3E}">
        <p14:creationId xmlns:p14="http://schemas.microsoft.com/office/powerpoint/2010/main" val="10627296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r>
              <a:rPr lang="en-US" dirty="0">
                <a:solidFill>
                  <a:srgbClr val="0070C0"/>
                </a:solidFill>
              </a:rPr>
              <a:t>Computing the </a:t>
            </a:r>
            <a:r>
              <a:rPr lang="en-US" dirty="0" err="1">
                <a:solidFill>
                  <a:srgbClr val="0070C0"/>
                </a:solidFill>
              </a:rPr>
              <a:t>homography</a:t>
            </a:r>
            <a:endParaRPr lang="en-US" dirty="0">
              <a:solidFill>
                <a:srgbClr val="0070C0"/>
              </a:solidFill>
            </a:endParaRPr>
          </a:p>
        </p:txBody>
      </p:sp>
      <p:sp>
        <p:nvSpPr>
          <p:cNvPr id="20485" name="Rectangle 3"/>
          <p:cNvSpPr>
            <a:spLocks noGrp="1" noChangeArrowheads="1"/>
          </p:cNvSpPr>
          <p:nvPr>
            <p:ph type="body" sz="half" idx="1"/>
          </p:nvPr>
        </p:nvSpPr>
        <p:spPr>
          <a:xfrm>
            <a:off x="685800" y="2895600"/>
            <a:ext cx="7848600" cy="3810000"/>
          </a:xfrm>
        </p:spPr>
        <p:txBody>
          <a:bodyPr/>
          <a:lstStyle/>
          <a:p>
            <a:pPr marL="0" indent="0"/>
            <a:r>
              <a:rPr lang="en-US" sz="2000" dirty="0"/>
              <a:t>Can set scale factor </a:t>
            </a:r>
            <a:r>
              <a:rPr lang="en-US" sz="2000" i="1" dirty="0" err="1"/>
              <a:t>i</a:t>
            </a:r>
            <a:r>
              <a:rPr lang="en-US" sz="2000" dirty="0"/>
              <a:t>=1. So, there are 8 unknowns.</a:t>
            </a:r>
          </a:p>
          <a:p>
            <a:pPr marL="0" indent="0"/>
            <a:r>
              <a:rPr lang="en-US" sz="2000" dirty="0"/>
              <a:t>Set up a system of linear equations:</a:t>
            </a:r>
          </a:p>
          <a:p>
            <a:pPr marL="0" indent="0" algn="ctr"/>
            <a:r>
              <a:rPr lang="en-US" sz="2000" b="1" dirty="0"/>
              <a:t>Ah = b</a:t>
            </a:r>
          </a:p>
          <a:p>
            <a:pPr marL="0" indent="0"/>
            <a:r>
              <a:rPr lang="en-US" sz="2000" dirty="0"/>
              <a:t>where vector of unknowns h = [</a:t>
            </a:r>
            <a:r>
              <a:rPr lang="en-US" sz="2000" dirty="0" err="1"/>
              <a:t>a,b,c,d,e,f,g,h</a:t>
            </a:r>
            <a:r>
              <a:rPr lang="en-US" sz="2000" dirty="0"/>
              <a:t>]</a:t>
            </a:r>
            <a:r>
              <a:rPr lang="en-US" sz="2000" baseline="30000" dirty="0"/>
              <a:t>T</a:t>
            </a:r>
          </a:p>
          <a:p>
            <a:pPr marL="0" indent="0"/>
            <a:r>
              <a:rPr lang="en-US" sz="2000" dirty="0"/>
              <a:t>Need at least 8 </a:t>
            </a:r>
            <a:r>
              <a:rPr lang="en-US" sz="2000" dirty="0" err="1"/>
              <a:t>eqs</a:t>
            </a:r>
            <a:r>
              <a:rPr lang="en-US" sz="2000" dirty="0"/>
              <a:t>, but the more the better…</a:t>
            </a:r>
          </a:p>
          <a:p>
            <a:pPr marL="0" indent="0"/>
            <a:r>
              <a:rPr lang="en-US" sz="2000" dirty="0"/>
              <a:t>Solve for h. If </a:t>
            </a:r>
            <a:r>
              <a:rPr lang="en-US" sz="2000" dirty="0" err="1"/>
              <a:t>overconstrained</a:t>
            </a:r>
            <a:r>
              <a:rPr lang="en-US" sz="2000" dirty="0"/>
              <a:t>, solve using least-squares: </a:t>
            </a:r>
          </a:p>
          <a:p>
            <a:pPr marL="0" indent="0"/>
            <a:endParaRPr lang="en-US" sz="2000" dirty="0"/>
          </a:p>
        </p:txBody>
      </p:sp>
      <p:graphicFrame>
        <p:nvGraphicFramePr>
          <p:cNvPr id="20483" name="Object 3"/>
          <p:cNvGraphicFramePr>
            <a:graphicFrameLocks noGrp="1" noChangeAspect="1"/>
          </p:cNvGraphicFramePr>
          <p:nvPr>
            <p:ph sz="half" idx="2"/>
          </p:nvPr>
        </p:nvGraphicFramePr>
        <p:xfrm>
          <a:off x="3200400" y="5037138"/>
          <a:ext cx="1600200" cy="525462"/>
        </p:xfrm>
        <a:graphic>
          <a:graphicData uri="http://schemas.openxmlformats.org/presentationml/2006/ole">
            <mc:AlternateContent xmlns:mc="http://schemas.openxmlformats.org/markup-compatibility/2006">
              <mc:Choice xmlns:v="urn:schemas-microsoft-com:vml" Requires="v">
                <p:oleObj spid="_x0000_s526416" name="Equation" r:id="rId5" imgW="812447" imgH="266584" progId="Equation.3">
                  <p:embed/>
                </p:oleObj>
              </mc:Choice>
              <mc:Fallback>
                <p:oleObj name="Equation" r:id="rId5" imgW="812447" imgH="266584"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5037138"/>
                        <a:ext cx="160020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2" name="Object 2"/>
          <p:cNvGraphicFramePr>
            <a:graphicFrameLocks noChangeAspect="1"/>
          </p:cNvGraphicFramePr>
          <p:nvPr/>
        </p:nvGraphicFramePr>
        <p:xfrm>
          <a:off x="2438400" y="1295400"/>
          <a:ext cx="3259138" cy="1481138"/>
        </p:xfrm>
        <a:graphic>
          <a:graphicData uri="http://schemas.openxmlformats.org/presentationml/2006/ole">
            <mc:AlternateContent xmlns:mc="http://schemas.openxmlformats.org/markup-compatibility/2006">
              <mc:Choice xmlns:v="urn:schemas-microsoft-com:vml" Requires="v">
                <p:oleObj spid="_x0000_s526417" name="Equation" r:id="rId7" imgW="1536700" imgH="698500" progId="Equation.3">
                  <p:embed/>
                </p:oleObj>
              </mc:Choice>
              <mc:Fallback>
                <p:oleObj name="Equation" r:id="rId7" imgW="1536700" imgH="6985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1295400"/>
                        <a:ext cx="3259138" cy="1481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6" name="Rectangle 9"/>
          <p:cNvSpPr>
            <a:spLocks noChangeArrowheads="1"/>
          </p:cNvSpPr>
          <p:nvPr/>
        </p:nvSpPr>
        <p:spPr bwMode="auto">
          <a:xfrm>
            <a:off x="3386138" y="912813"/>
            <a:ext cx="1206500"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b="1">
                <a:solidFill>
                  <a:srgbClr val="000000"/>
                </a:solidFill>
              </a:rPr>
              <a:t>p’</a:t>
            </a:r>
            <a:r>
              <a:rPr lang="en-US" sz="2400">
                <a:solidFill>
                  <a:srgbClr val="000000"/>
                </a:solidFill>
              </a:rPr>
              <a:t> = </a:t>
            </a:r>
            <a:r>
              <a:rPr lang="en-US" sz="2400" b="1">
                <a:solidFill>
                  <a:srgbClr val="000000"/>
                </a:solidFill>
              </a:rPr>
              <a:t>Hp</a:t>
            </a:r>
          </a:p>
        </p:txBody>
      </p:sp>
      <p:sp>
        <p:nvSpPr>
          <p:cNvPr id="9" name="TextBox 8"/>
          <p:cNvSpPr txBox="1"/>
          <p:nvPr/>
        </p:nvSpPr>
        <p:spPr>
          <a:xfrm>
            <a:off x="0" y="6604084"/>
            <a:ext cx="1106393" cy="253916"/>
          </a:xfrm>
          <a:prstGeom prst="rect">
            <a:avLst/>
          </a:prstGeom>
          <a:noFill/>
        </p:spPr>
        <p:txBody>
          <a:bodyPr wrap="none" rtlCol="0">
            <a:spAutoFit/>
          </a:bodyPr>
          <a:lstStyle/>
          <a:p>
            <a:r>
              <a:rPr lang="en-US" sz="1050" dirty="0">
                <a:solidFill>
                  <a:srgbClr val="000000"/>
                </a:solidFill>
                <a:latin typeface="Calibri" panose="020F0502020204030204" pitchFamily="34" charset="0"/>
              </a:rPr>
              <a:t>Kristen </a:t>
            </a:r>
            <a:r>
              <a:rPr lang="en-US" sz="1050" dirty="0" err="1">
                <a:solidFill>
                  <a:srgbClr val="000000"/>
                </a:solidFill>
                <a:latin typeface="Calibri" panose="020F0502020204030204" pitchFamily="34" charset="0"/>
              </a:rPr>
              <a:t>Grauman</a:t>
            </a:r>
            <a:endParaRPr lang="en-US" sz="105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583339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1" name="Line 23"/>
          <p:cNvSpPr>
            <a:spLocks noChangeShapeType="1"/>
          </p:cNvSpPr>
          <p:nvPr/>
        </p:nvSpPr>
        <p:spPr bwMode="auto">
          <a:xfrm flipV="1">
            <a:off x="2736850" y="5527675"/>
            <a:ext cx="766763" cy="0"/>
          </a:xfrm>
          <a:prstGeom prst="line">
            <a:avLst/>
          </a:prstGeom>
          <a:noFill/>
          <a:ln w="38100">
            <a:solidFill>
              <a:srgbClr val="000000"/>
            </a:solidFill>
            <a:round/>
            <a:headEnd/>
            <a:tailEnd type="triangle" w="med" len="med"/>
          </a:ln>
        </p:spPr>
        <p:txBody>
          <a:bodyPr/>
          <a:lstStyle/>
          <a:p>
            <a:pPr fontAlgn="base">
              <a:spcBef>
                <a:spcPct val="0"/>
              </a:spcBef>
              <a:spcAft>
                <a:spcPct val="0"/>
              </a:spcAft>
            </a:pPr>
            <a:endParaRPr lang="en-US">
              <a:solidFill>
                <a:srgbClr val="000000"/>
              </a:solidFill>
            </a:endParaRPr>
          </a:p>
        </p:txBody>
      </p:sp>
      <p:sp>
        <p:nvSpPr>
          <p:cNvPr id="58372" name="AutoShape 24">
            <a:hlinkClick r:id="" action="ppaction://hlinkshowjump?jump=firstslide" highlightClick="1"/>
          </p:cNvPr>
          <p:cNvSpPr>
            <a:spLocks noChangeArrowheads="1"/>
          </p:cNvSpPr>
          <p:nvPr/>
        </p:nvSpPr>
        <p:spPr bwMode="auto">
          <a:xfrm>
            <a:off x="628650" y="4308475"/>
            <a:ext cx="1879600" cy="2320925"/>
          </a:xfrm>
          <a:prstGeom prst="actionButtonHome">
            <a:avLst/>
          </a:prstGeom>
          <a:solidFill>
            <a:srgbClr val="808080">
              <a:alpha val="25098"/>
            </a:srgbClr>
          </a:solidFill>
          <a:ln w="9525">
            <a:noFill/>
            <a:miter lim="800000"/>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58373" name="Oval 25"/>
          <p:cNvSpPr>
            <a:spLocks noChangeAspect="1" noChangeArrowheads="1"/>
          </p:cNvSpPr>
          <p:nvPr/>
        </p:nvSpPr>
        <p:spPr bwMode="auto">
          <a:xfrm>
            <a:off x="1512888" y="4570412"/>
            <a:ext cx="100012" cy="119063"/>
          </a:xfrm>
          <a:prstGeom prst="ellipse">
            <a:avLst/>
          </a:prstGeom>
          <a:solidFill>
            <a:srgbClr val="FF0000"/>
          </a:solidFill>
          <a:ln w="9525">
            <a:solidFill>
              <a:srgbClr val="000000"/>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58374" name="Oval 26"/>
          <p:cNvSpPr>
            <a:spLocks noChangeAspect="1" noChangeArrowheads="1"/>
          </p:cNvSpPr>
          <p:nvPr/>
        </p:nvSpPr>
        <p:spPr bwMode="auto">
          <a:xfrm>
            <a:off x="2024063" y="6213475"/>
            <a:ext cx="100012" cy="119062"/>
          </a:xfrm>
          <a:prstGeom prst="ellipse">
            <a:avLst/>
          </a:prstGeom>
          <a:solidFill>
            <a:srgbClr val="0000FF"/>
          </a:solidFill>
          <a:ln w="9525">
            <a:solidFill>
              <a:srgbClr val="000000"/>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58375" name="Oval 27"/>
          <p:cNvSpPr>
            <a:spLocks noChangeAspect="1" noChangeArrowheads="1"/>
          </p:cNvSpPr>
          <p:nvPr/>
        </p:nvSpPr>
        <p:spPr bwMode="auto">
          <a:xfrm>
            <a:off x="1422400" y="5824537"/>
            <a:ext cx="98425" cy="119063"/>
          </a:xfrm>
          <a:prstGeom prst="ellipse">
            <a:avLst/>
          </a:prstGeom>
          <a:solidFill>
            <a:srgbClr val="00FF00"/>
          </a:solidFill>
          <a:ln w="9525">
            <a:solidFill>
              <a:srgbClr val="000000"/>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58376" name="Oval 28"/>
          <p:cNvSpPr>
            <a:spLocks noChangeAspect="1" noChangeArrowheads="1"/>
          </p:cNvSpPr>
          <p:nvPr/>
        </p:nvSpPr>
        <p:spPr bwMode="auto">
          <a:xfrm>
            <a:off x="811213" y="5410200"/>
            <a:ext cx="100012" cy="119062"/>
          </a:xfrm>
          <a:prstGeom prst="ellipse">
            <a:avLst/>
          </a:prstGeom>
          <a:solidFill>
            <a:srgbClr val="FF00FF"/>
          </a:solidFill>
          <a:ln w="9525">
            <a:solidFill>
              <a:srgbClr val="000000"/>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58377" name="Oval 29"/>
          <p:cNvSpPr>
            <a:spLocks noChangeAspect="1" noChangeArrowheads="1"/>
          </p:cNvSpPr>
          <p:nvPr/>
        </p:nvSpPr>
        <p:spPr bwMode="auto">
          <a:xfrm>
            <a:off x="1933575" y="5105400"/>
            <a:ext cx="98425" cy="119062"/>
          </a:xfrm>
          <a:prstGeom prst="ellipse">
            <a:avLst/>
          </a:prstGeom>
          <a:solidFill>
            <a:srgbClr val="FFFF00"/>
          </a:solidFill>
          <a:ln w="9525">
            <a:solidFill>
              <a:srgbClr val="000000"/>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grpSp>
        <p:nvGrpSpPr>
          <p:cNvPr id="2" name="Group 34"/>
          <p:cNvGrpSpPr>
            <a:grpSpLocks/>
          </p:cNvGrpSpPr>
          <p:nvPr/>
        </p:nvGrpSpPr>
        <p:grpSpPr bwMode="auto">
          <a:xfrm>
            <a:off x="3759200" y="4765675"/>
            <a:ext cx="1239838" cy="1787525"/>
            <a:chOff x="3758667" y="1877985"/>
            <a:chExt cx="1240317" cy="1787525"/>
          </a:xfrm>
        </p:grpSpPr>
        <p:sp>
          <p:nvSpPr>
            <p:cNvPr id="58396" name="AutoShape 30">
              <a:hlinkClick r:id="" action="ppaction://hlinkshowjump?jump=firstslide" highlightClick="1"/>
            </p:cNvPr>
            <p:cNvSpPr>
              <a:spLocks noChangeArrowheads="1"/>
            </p:cNvSpPr>
            <p:nvPr/>
          </p:nvSpPr>
          <p:spPr bwMode="auto">
            <a:xfrm rot="1247942">
              <a:off x="3758667" y="1877985"/>
              <a:ext cx="1240317" cy="1787525"/>
            </a:xfrm>
            <a:prstGeom prst="actionButtonHome">
              <a:avLst/>
            </a:prstGeom>
            <a:solidFill>
              <a:srgbClr val="808080">
                <a:alpha val="25098"/>
              </a:srgbClr>
            </a:solidFill>
            <a:ln w="9525">
              <a:noFill/>
              <a:miter lim="800000"/>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58397" name="Oval 31"/>
            <p:cNvSpPr>
              <a:spLocks noChangeAspect="1" noChangeArrowheads="1"/>
            </p:cNvSpPr>
            <p:nvPr/>
          </p:nvSpPr>
          <p:spPr bwMode="auto">
            <a:xfrm>
              <a:off x="4487952" y="2217710"/>
              <a:ext cx="99811" cy="119063"/>
            </a:xfrm>
            <a:prstGeom prst="ellipse">
              <a:avLst/>
            </a:prstGeom>
            <a:solidFill>
              <a:srgbClr val="FF0000"/>
            </a:solidFill>
            <a:ln w="9525">
              <a:solidFill>
                <a:srgbClr val="000000"/>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58398" name="Oval 32"/>
            <p:cNvSpPr>
              <a:spLocks noChangeAspect="1" noChangeArrowheads="1"/>
            </p:cNvSpPr>
            <p:nvPr/>
          </p:nvSpPr>
          <p:spPr bwMode="auto">
            <a:xfrm>
              <a:off x="4487952" y="3359123"/>
              <a:ext cx="99811" cy="119063"/>
            </a:xfrm>
            <a:prstGeom prst="ellipse">
              <a:avLst/>
            </a:prstGeom>
            <a:solidFill>
              <a:srgbClr val="0000FF"/>
            </a:solidFill>
            <a:ln w="9525">
              <a:solidFill>
                <a:srgbClr val="000000"/>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58399" name="Oval 33"/>
            <p:cNvSpPr>
              <a:spLocks noChangeAspect="1" noChangeArrowheads="1"/>
            </p:cNvSpPr>
            <p:nvPr/>
          </p:nvSpPr>
          <p:spPr bwMode="auto">
            <a:xfrm>
              <a:off x="4168557" y="2936848"/>
              <a:ext cx="99811" cy="119063"/>
            </a:xfrm>
            <a:prstGeom prst="ellipse">
              <a:avLst/>
            </a:prstGeom>
            <a:solidFill>
              <a:srgbClr val="00FF00"/>
            </a:solidFill>
            <a:ln w="9525">
              <a:solidFill>
                <a:srgbClr val="000000"/>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58400" name="Oval 34"/>
            <p:cNvSpPr>
              <a:spLocks noChangeAspect="1" noChangeArrowheads="1"/>
            </p:cNvSpPr>
            <p:nvPr/>
          </p:nvSpPr>
          <p:spPr bwMode="auto">
            <a:xfrm>
              <a:off x="3913041" y="2522510"/>
              <a:ext cx="99811" cy="119063"/>
            </a:xfrm>
            <a:prstGeom prst="ellipse">
              <a:avLst/>
            </a:prstGeom>
            <a:solidFill>
              <a:srgbClr val="FF00FF"/>
            </a:solidFill>
            <a:ln w="9525">
              <a:solidFill>
                <a:srgbClr val="000000"/>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58401" name="Oval 35"/>
            <p:cNvSpPr>
              <a:spLocks noChangeAspect="1" noChangeArrowheads="1"/>
            </p:cNvSpPr>
            <p:nvPr/>
          </p:nvSpPr>
          <p:spPr bwMode="auto">
            <a:xfrm>
              <a:off x="4643657" y="2598710"/>
              <a:ext cx="99811" cy="119063"/>
            </a:xfrm>
            <a:prstGeom prst="ellipse">
              <a:avLst/>
            </a:prstGeom>
            <a:solidFill>
              <a:srgbClr val="FFFF00"/>
            </a:solidFill>
            <a:ln w="9525">
              <a:solidFill>
                <a:srgbClr val="000000"/>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grpSp>
      <p:sp>
        <p:nvSpPr>
          <p:cNvPr id="58379" name="Text Box 36"/>
          <p:cNvSpPr txBox="1">
            <a:spLocks noChangeArrowheads="1"/>
          </p:cNvSpPr>
          <p:nvPr/>
        </p:nvSpPr>
        <p:spPr bwMode="auto">
          <a:xfrm>
            <a:off x="2855913" y="4892675"/>
            <a:ext cx="354012"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i="1">
                <a:solidFill>
                  <a:srgbClr val="000000"/>
                </a:solidFill>
                <a:latin typeface="Times New Roman" pitchFamily="18" charset="0"/>
              </a:rPr>
              <a:t>T</a:t>
            </a:r>
          </a:p>
        </p:txBody>
      </p:sp>
      <p:sp>
        <p:nvSpPr>
          <p:cNvPr id="21" name="Line 23"/>
          <p:cNvSpPr>
            <a:spLocks noChangeShapeType="1"/>
          </p:cNvSpPr>
          <p:nvPr/>
        </p:nvSpPr>
        <p:spPr bwMode="auto">
          <a:xfrm flipV="1">
            <a:off x="2736850" y="2518153"/>
            <a:ext cx="766763" cy="0"/>
          </a:xfrm>
          <a:prstGeom prst="line">
            <a:avLst/>
          </a:prstGeom>
          <a:noFill/>
          <a:ln w="38100">
            <a:solidFill>
              <a:srgbClr val="000000"/>
            </a:solidFill>
            <a:round/>
            <a:headEnd/>
            <a:tailEnd type="triangle" w="med" len="med"/>
          </a:ln>
        </p:spPr>
        <p:txBody>
          <a:bodyPr/>
          <a:lstStyle/>
          <a:p>
            <a:pPr fontAlgn="base">
              <a:spcBef>
                <a:spcPct val="0"/>
              </a:spcBef>
              <a:spcAft>
                <a:spcPct val="0"/>
              </a:spcAft>
            </a:pPr>
            <a:endParaRPr lang="en-US">
              <a:solidFill>
                <a:srgbClr val="000000"/>
              </a:solidFill>
            </a:endParaRPr>
          </a:p>
        </p:txBody>
      </p:sp>
      <p:sp>
        <p:nvSpPr>
          <p:cNvPr id="22" name="AutoShape 24">
            <a:hlinkClick r:id="" action="ppaction://hlinkshowjump?jump=firstslide" highlightClick="1"/>
          </p:cNvPr>
          <p:cNvSpPr>
            <a:spLocks noChangeArrowheads="1"/>
          </p:cNvSpPr>
          <p:nvPr/>
        </p:nvSpPr>
        <p:spPr bwMode="auto">
          <a:xfrm>
            <a:off x="628650" y="1298953"/>
            <a:ext cx="1879600" cy="2320925"/>
          </a:xfrm>
          <a:prstGeom prst="actionButtonHome">
            <a:avLst/>
          </a:prstGeom>
          <a:solidFill>
            <a:srgbClr val="808080">
              <a:alpha val="25098"/>
            </a:srgbClr>
          </a:solidFill>
          <a:ln w="9525">
            <a:noFill/>
            <a:miter lim="800000"/>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23" name="Oval 25"/>
          <p:cNvSpPr>
            <a:spLocks noChangeAspect="1" noChangeArrowheads="1"/>
          </p:cNvSpPr>
          <p:nvPr/>
        </p:nvSpPr>
        <p:spPr bwMode="auto">
          <a:xfrm>
            <a:off x="1512888" y="1560890"/>
            <a:ext cx="100012" cy="119063"/>
          </a:xfrm>
          <a:prstGeom prst="ellipse">
            <a:avLst/>
          </a:prstGeom>
          <a:solidFill>
            <a:srgbClr val="FF0000"/>
          </a:solidFill>
          <a:ln w="9525">
            <a:solidFill>
              <a:srgbClr val="000000"/>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24" name="Oval 26"/>
          <p:cNvSpPr>
            <a:spLocks noChangeAspect="1" noChangeArrowheads="1"/>
          </p:cNvSpPr>
          <p:nvPr/>
        </p:nvSpPr>
        <p:spPr bwMode="auto">
          <a:xfrm>
            <a:off x="2024063" y="3203953"/>
            <a:ext cx="100012" cy="119062"/>
          </a:xfrm>
          <a:prstGeom prst="ellipse">
            <a:avLst/>
          </a:prstGeom>
          <a:solidFill>
            <a:srgbClr val="0000FF"/>
          </a:solidFill>
          <a:ln w="9525">
            <a:solidFill>
              <a:srgbClr val="000000"/>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25" name="Oval 27"/>
          <p:cNvSpPr>
            <a:spLocks noChangeAspect="1" noChangeArrowheads="1"/>
          </p:cNvSpPr>
          <p:nvPr/>
        </p:nvSpPr>
        <p:spPr bwMode="auto">
          <a:xfrm>
            <a:off x="1422400" y="2815015"/>
            <a:ext cx="98425" cy="119063"/>
          </a:xfrm>
          <a:prstGeom prst="ellipse">
            <a:avLst/>
          </a:prstGeom>
          <a:solidFill>
            <a:srgbClr val="00FF00"/>
          </a:solidFill>
          <a:ln w="9525">
            <a:solidFill>
              <a:srgbClr val="000000"/>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26" name="Oval 28"/>
          <p:cNvSpPr>
            <a:spLocks noChangeAspect="1" noChangeArrowheads="1"/>
          </p:cNvSpPr>
          <p:nvPr/>
        </p:nvSpPr>
        <p:spPr bwMode="auto">
          <a:xfrm>
            <a:off x="811213" y="2400678"/>
            <a:ext cx="100012" cy="119062"/>
          </a:xfrm>
          <a:prstGeom prst="ellipse">
            <a:avLst/>
          </a:prstGeom>
          <a:solidFill>
            <a:srgbClr val="FF00FF"/>
          </a:solidFill>
          <a:ln w="9525">
            <a:solidFill>
              <a:srgbClr val="000000"/>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27" name="Oval 29"/>
          <p:cNvSpPr>
            <a:spLocks noChangeAspect="1" noChangeArrowheads="1"/>
          </p:cNvSpPr>
          <p:nvPr/>
        </p:nvSpPr>
        <p:spPr bwMode="auto">
          <a:xfrm>
            <a:off x="1933575" y="2095878"/>
            <a:ext cx="98425" cy="119062"/>
          </a:xfrm>
          <a:prstGeom prst="ellipse">
            <a:avLst/>
          </a:prstGeom>
          <a:solidFill>
            <a:srgbClr val="FFFF00"/>
          </a:solidFill>
          <a:ln w="9525">
            <a:solidFill>
              <a:srgbClr val="000000"/>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28" name="AutoShape 30">
            <a:hlinkClick r:id="" action="ppaction://hlinkshowjump?jump=firstslide" highlightClick="1"/>
          </p:cNvPr>
          <p:cNvSpPr>
            <a:spLocks noChangeArrowheads="1"/>
          </p:cNvSpPr>
          <p:nvPr/>
        </p:nvSpPr>
        <p:spPr bwMode="auto">
          <a:xfrm rot="1247942">
            <a:off x="3759200" y="1756153"/>
            <a:ext cx="1239838" cy="1787525"/>
          </a:xfrm>
          <a:prstGeom prst="actionButtonHome">
            <a:avLst/>
          </a:prstGeom>
          <a:solidFill>
            <a:srgbClr val="808080">
              <a:alpha val="25098"/>
            </a:srgbClr>
          </a:solidFill>
          <a:ln w="9525">
            <a:noFill/>
            <a:miter lim="800000"/>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29" name="Oval 31"/>
          <p:cNvSpPr>
            <a:spLocks noChangeAspect="1" noChangeArrowheads="1"/>
          </p:cNvSpPr>
          <p:nvPr/>
        </p:nvSpPr>
        <p:spPr bwMode="auto">
          <a:xfrm>
            <a:off x="4487863" y="2095878"/>
            <a:ext cx="100012" cy="119062"/>
          </a:xfrm>
          <a:prstGeom prst="ellipse">
            <a:avLst/>
          </a:prstGeom>
          <a:solidFill>
            <a:srgbClr val="FF0000"/>
          </a:solidFill>
          <a:ln w="9525">
            <a:solidFill>
              <a:srgbClr val="000000"/>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30" name="Oval 32"/>
          <p:cNvSpPr>
            <a:spLocks noChangeAspect="1" noChangeArrowheads="1"/>
          </p:cNvSpPr>
          <p:nvPr/>
        </p:nvSpPr>
        <p:spPr bwMode="auto">
          <a:xfrm>
            <a:off x="4487863" y="3237290"/>
            <a:ext cx="100012" cy="119063"/>
          </a:xfrm>
          <a:prstGeom prst="ellipse">
            <a:avLst/>
          </a:prstGeom>
          <a:solidFill>
            <a:srgbClr val="0000FF"/>
          </a:solidFill>
          <a:ln w="9525">
            <a:solidFill>
              <a:srgbClr val="000000"/>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31" name="Oval 33"/>
          <p:cNvSpPr>
            <a:spLocks noChangeAspect="1" noChangeArrowheads="1"/>
          </p:cNvSpPr>
          <p:nvPr/>
        </p:nvSpPr>
        <p:spPr bwMode="auto">
          <a:xfrm>
            <a:off x="4168775" y="2815015"/>
            <a:ext cx="100013" cy="119063"/>
          </a:xfrm>
          <a:prstGeom prst="ellipse">
            <a:avLst/>
          </a:prstGeom>
          <a:solidFill>
            <a:srgbClr val="00FF00"/>
          </a:solidFill>
          <a:ln w="9525">
            <a:solidFill>
              <a:srgbClr val="000000"/>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32" name="Oval 34"/>
          <p:cNvSpPr>
            <a:spLocks noChangeAspect="1" noChangeArrowheads="1"/>
          </p:cNvSpPr>
          <p:nvPr/>
        </p:nvSpPr>
        <p:spPr bwMode="auto">
          <a:xfrm>
            <a:off x="3913188" y="2400678"/>
            <a:ext cx="100012" cy="119062"/>
          </a:xfrm>
          <a:prstGeom prst="ellipse">
            <a:avLst/>
          </a:prstGeom>
          <a:solidFill>
            <a:srgbClr val="FF00FF"/>
          </a:solidFill>
          <a:ln w="9525">
            <a:solidFill>
              <a:srgbClr val="000000"/>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33" name="Oval 35"/>
          <p:cNvSpPr>
            <a:spLocks noChangeAspect="1" noChangeArrowheads="1"/>
          </p:cNvSpPr>
          <p:nvPr/>
        </p:nvSpPr>
        <p:spPr bwMode="auto">
          <a:xfrm>
            <a:off x="4643438" y="2476878"/>
            <a:ext cx="100012" cy="119062"/>
          </a:xfrm>
          <a:prstGeom prst="ellipse">
            <a:avLst/>
          </a:prstGeom>
          <a:solidFill>
            <a:srgbClr val="FFFF00"/>
          </a:solidFill>
          <a:ln w="9525">
            <a:solidFill>
              <a:srgbClr val="000000"/>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34" name="Text Box 36"/>
          <p:cNvSpPr txBox="1">
            <a:spLocks noChangeArrowheads="1"/>
          </p:cNvSpPr>
          <p:nvPr/>
        </p:nvSpPr>
        <p:spPr bwMode="auto">
          <a:xfrm>
            <a:off x="2855913" y="1883153"/>
            <a:ext cx="354012"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i="1">
                <a:solidFill>
                  <a:srgbClr val="000000"/>
                </a:solidFill>
                <a:latin typeface="Times New Roman" pitchFamily="18" charset="0"/>
              </a:rPr>
              <a:t>T</a:t>
            </a:r>
          </a:p>
        </p:txBody>
      </p:sp>
      <p:sp>
        <p:nvSpPr>
          <p:cNvPr id="36" name="TextBox 35"/>
          <p:cNvSpPr txBox="1">
            <a:spLocks noChangeArrowheads="1"/>
          </p:cNvSpPr>
          <p:nvPr/>
        </p:nvSpPr>
        <p:spPr bwMode="auto">
          <a:xfrm>
            <a:off x="5659438" y="4600575"/>
            <a:ext cx="3294062" cy="1938337"/>
          </a:xfrm>
          <a:prstGeom prst="rect">
            <a:avLst/>
          </a:prstGeom>
          <a:noFill/>
          <a:ln w="9525">
            <a:noFill/>
            <a:miter lim="800000"/>
            <a:headEnd/>
            <a:tailEnd/>
          </a:ln>
        </p:spPr>
        <p:txBody>
          <a:bodyPr>
            <a:spAutoFit/>
          </a:bodyPr>
          <a:lstStyle/>
          <a:p>
            <a:pPr fontAlgn="base">
              <a:spcBef>
                <a:spcPct val="0"/>
              </a:spcBef>
              <a:spcAft>
                <a:spcPct val="0"/>
              </a:spcAft>
            </a:pPr>
            <a:r>
              <a:rPr lang="en-US" sz="2400" b="1" dirty="0">
                <a:solidFill>
                  <a:srgbClr val="000000"/>
                </a:solidFill>
              </a:rPr>
              <a:t>Warping</a:t>
            </a:r>
            <a:r>
              <a:rPr lang="en-US" sz="2400" dirty="0">
                <a:solidFill>
                  <a:srgbClr val="000000"/>
                </a:solidFill>
              </a:rPr>
              <a:t>: Given a source image and a transformation, what does the transformed output look like?</a:t>
            </a:r>
          </a:p>
        </p:txBody>
      </p:sp>
      <p:sp>
        <p:nvSpPr>
          <p:cNvPr id="37" name="TextBox 36"/>
          <p:cNvSpPr txBox="1">
            <a:spLocks noChangeArrowheads="1"/>
          </p:cNvSpPr>
          <p:nvPr/>
        </p:nvSpPr>
        <p:spPr bwMode="auto">
          <a:xfrm>
            <a:off x="5703888" y="1575178"/>
            <a:ext cx="3440112" cy="1569660"/>
          </a:xfrm>
          <a:prstGeom prst="rect">
            <a:avLst/>
          </a:prstGeom>
          <a:noFill/>
          <a:ln w="9525">
            <a:noFill/>
            <a:miter lim="800000"/>
            <a:headEnd/>
            <a:tailEnd/>
          </a:ln>
        </p:spPr>
        <p:txBody>
          <a:bodyPr>
            <a:spAutoFit/>
          </a:bodyPr>
          <a:lstStyle/>
          <a:p>
            <a:pPr fontAlgn="base">
              <a:spcBef>
                <a:spcPct val="0"/>
              </a:spcBef>
              <a:spcAft>
                <a:spcPct val="0"/>
              </a:spcAft>
            </a:pPr>
            <a:r>
              <a:rPr lang="en-US" sz="2400" b="1" dirty="0">
                <a:solidFill>
                  <a:srgbClr val="000000"/>
                </a:solidFill>
              </a:rPr>
              <a:t>Alignment</a:t>
            </a:r>
            <a:r>
              <a:rPr lang="en-US" sz="2400" dirty="0">
                <a:solidFill>
                  <a:srgbClr val="000000"/>
                </a:solidFill>
              </a:rPr>
              <a:t>: Given two images, what is the transformation between them?</a:t>
            </a:r>
          </a:p>
        </p:txBody>
      </p:sp>
      <p:cxnSp>
        <p:nvCxnSpPr>
          <p:cNvPr id="4" name="Straight Connector 3"/>
          <p:cNvCxnSpPr/>
          <p:nvPr/>
        </p:nvCxnSpPr>
        <p:spPr>
          <a:xfrm>
            <a:off x="152400" y="38862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 Box 90"/>
          <p:cNvSpPr txBox="1">
            <a:spLocks noChangeArrowheads="1"/>
          </p:cNvSpPr>
          <p:nvPr/>
        </p:nvSpPr>
        <p:spPr bwMode="auto">
          <a:xfrm>
            <a:off x="5670" y="6609930"/>
            <a:ext cx="1582737" cy="246221"/>
          </a:xfrm>
          <a:prstGeom prst="rect">
            <a:avLst/>
          </a:prstGeom>
          <a:noFill/>
          <a:ln w="9525">
            <a:noFill/>
            <a:miter lim="800000"/>
            <a:headEnd/>
            <a:tailEnd/>
          </a:ln>
        </p:spPr>
        <p:txBody>
          <a:bodyPr wrap="square">
            <a:spAutoFit/>
          </a:bodyPr>
          <a:lstStyle/>
          <a:p>
            <a:pPr>
              <a:spcBef>
                <a:spcPct val="50000"/>
              </a:spcBef>
              <a:defRPr/>
            </a:pPr>
            <a:r>
              <a:rPr lang="en-US" sz="1000" kern="0" dirty="0">
                <a:solidFill>
                  <a:srgbClr val="000000"/>
                </a:solidFill>
                <a:cs typeface="Arial" panose="020B0604020202020204" pitchFamily="34" charset="0"/>
              </a:rPr>
              <a:t>Kristen </a:t>
            </a:r>
            <a:r>
              <a:rPr lang="en-US" sz="1000" kern="0" dirty="0" err="1">
                <a:solidFill>
                  <a:srgbClr val="000000"/>
                </a:solidFill>
                <a:cs typeface="Arial" panose="020B0604020202020204" pitchFamily="34" charset="0"/>
              </a:rPr>
              <a:t>Grauman</a:t>
            </a:r>
            <a:endParaRPr lang="en-US" sz="1000" kern="0" dirty="0">
              <a:solidFill>
                <a:srgbClr val="000000"/>
              </a:solidFill>
              <a:cs typeface="Arial" panose="020B0604020202020204" pitchFamily="34" charset="0"/>
            </a:endParaRPr>
          </a:p>
        </p:txBody>
      </p:sp>
      <p:sp>
        <p:nvSpPr>
          <p:cNvPr id="3" name="Title 2"/>
          <p:cNvSpPr>
            <a:spLocks noGrp="1"/>
          </p:cNvSpPr>
          <p:nvPr>
            <p:ph type="title"/>
          </p:nvPr>
        </p:nvSpPr>
        <p:spPr/>
        <p:txBody>
          <a:bodyPr/>
          <a:lstStyle/>
          <a:p>
            <a:r>
              <a:rPr lang="en-US" dirty="0"/>
              <a:t>Two questions</a:t>
            </a:r>
          </a:p>
        </p:txBody>
      </p:sp>
    </p:spTree>
    <p:extLst>
      <p:ext uri="{BB962C8B-B14F-4D97-AF65-F5344CB8AC3E}">
        <p14:creationId xmlns:p14="http://schemas.microsoft.com/office/powerpoint/2010/main" val="1966450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3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3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3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3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3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37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37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nimBg="1"/>
      <p:bldP spid="58372" grpId="0" animBg="1"/>
      <p:bldP spid="58373" grpId="0" animBg="1"/>
      <p:bldP spid="58374" grpId="0" animBg="1"/>
      <p:bldP spid="58375" grpId="0" animBg="1"/>
      <p:bldP spid="58376" grpId="0" animBg="1"/>
      <p:bldP spid="58377" grpId="0" animBg="1"/>
      <p:bldP spid="58379"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Title 1"/>
          <p:cNvSpPr>
            <a:spLocks noGrp="1"/>
          </p:cNvSpPr>
          <p:nvPr>
            <p:ph type="title"/>
          </p:nvPr>
        </p:nvSpPr>
        <p:spPr/>
        <p:txBody>
          <a:bodyPr/>
          <a:lstStyle/>
          <a:p>
            <a:r>
              <a:rPr lang="en-US" dirty="0">
                <a:solidFill>
                  <a:srgbClr val="0070C0"/>
                </a:solidFill>
              </a:rPr>
              <a:t>Computing the </a:t>
            </a:r>
            <a:r>
              <a:rPr lang="en-US" dirty="0" err="1">
                <a:solidFill>
                  <a:srgbClr val="0070C0"/>
                </a:solidFill>
              </a:rPr>
              <a:t>homography</a:t>
            </a:r>
            <a:endParaRPr lang="en-US" dirty="0"/>
          </a:p>
        </p:txBody>
      </p:sp>
      <p:sp>
        <p:nvSpPr>
          <p:cNvPr id="3" name="Content Placeholder 2"/>
          <p:cNvSpPr>
            <a:spLocks noGrp="1"/>
          </p:cNvSpPr>
          <p:nvPr>
            <p:ph idx="1"/>
          </p:nvPr>
        </p:nvSpPr>
        <p:spPr>
          <a:xfrm>
            <a:off x="685800" y="1066800"/>
            <a:ext cx="8001000" cy="947737"/>
          </a:xfrm>
        </p:spPr>
        <p:txBody>
          <a:bodyPr/>
          <a:lstStyle/>
          <a:p>
            <a:pPr>
              <a:spcBef>
                <a:spcPts val="600"/>
              </a:spcBef>
              <a:buFont typeface="Arial" panose="020B0604020202020204" pitchFamily="34" charset="0"/>
              <a:buChar char="•"/>
              <a:defRPr/>
            </a:pPr>
            <a:r>
              <a:rPr lang="en-US" dirty="0"/>
              <a:t>Assume we have four matched points: How do we compute </a:t>
            </a:r>
            <a:r>
              <a:rPr lang="en-US" dirty="0" err="1"/>
              <a:t>homography</a:t>
            </a:r>
            <a:r>
              <a:rPr lang="en-US" dirty="0"/>
              <a:t> </a:t>
            </a:r>
            <a:r>
              <a:rPr lang="en-US" b="1" dirty="0"/>
              <a:t>H</a:t>
            </a:r>
            <a:r>
              <a:rPr lang="en-US" dirty="0"/>
              <a:t>?</a:t>
            </a:r>
          </a:p>
          <a:p>
            <a:pPr>
              <a:buFont typeface="Arial" charset="0"/>
              <a:buNone/>
              <a:defRPr/>
            </a:pPr>
            <a:endParaRPr lang="en-US" dirty="0"/>
          </a:p>
          <a:p>
            <a:pPr>
              <a:buFont typeface="Arial" charset="0"/>
              <a:buNone/>
              <a:defRPr/>
            </a:pPr>
            <a:endParaRPr lang="en-US" dirty="0"/>
          </a:p>
          <a:p>
            <a:pPr>
              <a:buFont typeface="Arial" charset="0"/>
              <a:buNone/>
              <a:defRPr/>
            </a:pPr>
            <a:endParaRPr lang="en-US" dirty="0"/>
          </a:p>
          <a:p>
            <a:pPr marL="514350" indent="-514350">
              <a:buFont typeface="Arial" charset="0"/>
              <a:buNone/>
              <a:defRPr/>
            </a:pPr>
            <a:endParaRPr lang="en-US" dirty="0"/>
          </a:p>
          <a:p>
            <a:pPr marL="514350" indent="-514350">
              <a:buFont typeface="+mj-lt"/>
              <a:buAutoNum type="arabicPeriod"/>
              <a:defRPr/>
            </a:pPr>
            <a:endParaRPr lang="en-US" dirty="0"/>
          </a:p>
          <a:p>
            <a:pPr marL="914400" lvl="1" indent="-514350">
              <a:buFont typeface="Calibri" pitchFamily="34" charset="0"/>
              <a:buChar char="–"/>
              <a:defRPr/>
            </a:pPr>
            <a:endParaRPr lang="en-US" dirty="0"/>
          </a:p>
        </p:txBody>
      </p:sp>
      <p:graphicFrame>
        <p:nvGraphicFramePr>
          <p:cNvPr id="1027" name="Object 3"/>
          <p:cNvGraphicFramePr>
            <a:graphicFrameLocks noChangeAspect="1"/>
          </p:cNvGraphicFramePr>
          <p:nvPr>
            <p:extLst>
              <p:ext uri="{D42A27DB-BD31-4B8C-83A1-F6EECF244321}">
                <p14:modId xmlns:p14="http://schemas.microsoft.com/office/powerpoint/2010/main" val="4082317381"/>
              </p:ext>
            </p:extLst>
          </p:nvPr>
        </p:nvGraphicFramePr>
        <p:xfrm>
          <a:off x="393700" y="4093632"/>
          <a:ext cx="6640513" cy="957263"/>
        </p:xfrm>
        <a:graphic>
          <a:graphicData uri="http://schemas.openxmlformats.org/presentationml/2006/ole">
            <mc:AlternateContent xmlns:mc="http://schemas.openxmlformats.org/markup-compatibility/2006">
              <mc:Choice xmlns:v="urn:schemas-microsoft-com:vml" Requires="v">
                <p:oleObj spid="_x0000_s507164" name="Equation" r:id="rId4" imgW="3174840" imgH="457200" progId="Equation.3">
                  <p:embed/>
                </p:oleObj>
              </mc:Choice>
              <mc:Fallback>
                <p:oleObj name="Equation" r:id="rId4" imgW="3174840" imgH="457200" progId="Equation.3">
                  <p:embed/>
                  <p:pic>
                    <p:nvPicPr>
                      <p:cNvPr id="0" name="Picture 3"/>
                      <p:cNvPicPr>
                        <a:picLocks noChangeAspect="1" noChangeArrowheads="1"/>
                      </p:cNvPicPr>
                      <p:nvPr/>
                    </p:nvPicPr>
                    <p:blipFill>
                      <a:blip r:embed="rId5"/>
                      <a:srcRect/>
                      <a:stretch>
                        <a:fillRect/>
                      </a:stretch>
                    </p:blipFill>
                    <p:spPr bwMode="auto">
                      <a:xfrm>
                        <a:off x="393700" y="4093632"/>
                        <a:ext cx="6640513" cy="95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extLst>
              <p:ext uri="{D42A27DB-BD31-4B8C-83A1-F6EECF244321}">
                <p14:modId xmlns:p14="http://schemas.microsoft.com/office/powerpoint/2010/main" val="2190042063"/>
              </p:ext>
            </p:extLst>
          </p:nvPr>
        </p:nvGraphicFramePr>
        <p:xfrm>
          <a:off x="2698126" y="2057400"/>
          <a:ext cx="1331730" cy="1405715"/>
        </p:xfrm>
        <a:graphic>
          <a:graphicData uri="http://schemas.openxmlformats.org/presentationml/2006/ole">
            <mc:AlternateContent xmlns:mc="http://schemas.openxmlformats.org/markup-compatibility/2006">
              <mc:Choice xmlns:v="urn:schemas-microsoft-com:vml" Requires="v">
                <p:oleObj spid="_x0000_s507165" name="Equation" r:id="rId6" imgW="672840" imgH="711000" progId="Equation.3">
                  <p:embed/>
                </p:oleObj>
              </mc:Choice>
              <mc:Fallback>
                <p:oleObj name="Equation" r:id="rId6" imgW="672840" imgH="711000" progId="Equation.3">
                  <p:embed/>
                  <p:pic>
                    <p:nvPicPr>
                      <p:cNvPr id="0" name="Picture 4"/>
                      <p:cNvPicPr>
                        <a:picLocks noChangeAspect="1" noChangeArrowheads="1"/>
                      </p:cNvPicPr>
                      <p:nvPr/>
                    </p:nvPicPr>
                    <p:blipFill>
                      <a:blip r:embed="rId7"/>
                      <a:srcRect/>
                      <a:stretch>
                        <a:fillRect/>
                      </a:stretch>
                    </p:blipFill>
                    <p:spPr bwMode="auto">
                      <a:xfrm>
                        <a:off x="2698126" y="2057400"/>
                        <a:ext cx="1331730" cy="1405715"/>
                      </a:xfrm>
                      <a:prstGeom prst="rect">
                        <a:avLst/>
                      </a:prstGeom>
                      <a:noFill/>
                      <a:extLst/>
                    </p:spPr>
                  </p:pic>
                </p:oleObj>
              </mc:Fallback>
            </mc:AlternateContent>
          </a:graphicData>
        </a:graphic>
      </p:graphicFrame>
      <p:graphicFrame>
        <p:nvGraphicFramePr>
          <p:cNvPr id="4" name="Object 5"/>
          <p:cNvGraphicFramePr>
            <a:graphicFrameLocks noChangeAspect="1"/>
          </p:cNvGraphicFramePr>
          <p:nvPr>
            <p:extLst>
              <p:ext uri="{D42A27DB-BD31-4B8C-83A1-F6EECF244321}">
                <p14:modId xmlns:p14="http://schemas.microsoft.com/office/powerpoint/2010/main" val="588336372"/>
              </p:ext>
            </p:extLst>
          </p:nvPr>
        </p:nvGraphicFramePr>
        <p:xfrm>
          <a:off x="4495801" y="2057400"/>
          <a:ext cx="2251075" cy="1417638"/>
        </p:xfrm>
        <a:graphic>
          <a:graphicData uri="http://schemas.openxmlformats.org/presentationml/2006/ole">
            <mc:AlternateContent xmlns:mc="http://schemas.openxmlformats.org/markup-compatibility/2006">
              <mc:Choice xmlns:v="urn:schemas-microsoft-com:vml" Requires="v">
                <p:oleObj spid="_x0000_s507166" name="Equation" r:id="rId8" imgW="1129810" imgH="710891" progId="Equation.3">
                  <p:embed/>
                </p:oleObj>
              </mc:Choice>
              <mc:Fallback>
                <p:oleObj name="Equation" r:id="rId8" imgW="1129810" imgH="710891"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1" y="2057400"/>
                        <a:ext cx="2251075" cy="1417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1803328050"/>
              </p:ext>
            </p:extLst>
          </p:nvPr>
        </p:nvGraphicFramePr>
        <p:xfrm>
          <a:off x="7428676" y="1811867"/>
          <a:ext cx="1035873" cy="3863447"/>
        </p:xfrm>
        <a:graphic>
          <a:graphicData uri="http://schemas.openxmlformats.org/presentationml/2006/ole">
            <mc:AlternateContent xmlns:mc="http://schemas.openxmlformats.org/markup-compatibility/2006">
              <mc:Choice xmlns:v="urn:schemas-microsoft-com:vml" Requires="v">
                <p:oleObj spid="_x0000_s507167" name="Equation" r:id="rId10" imgW="558800" imgH="2082800" progId="Equation.3">
                  <p:embed/>
                </p:oleObj>
              </mc:Choice>
              <mc:Fallback>
                <p:oleObj name="Equation" r:id="rId10" imgW="558800" imgH="2082800" progId="Equation.3">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28676" y="1811867"/>
                        <a:ext cx="1035873" cy="3863447"/>
                      </a:xfrm>
                      <a:prstGeom prst="rect">
                        <a:avLst/>
                      </a:prstGeom>
                      <a:noFill/>
                      <a:extLst/>
                    </p:spPr>
                  </p:pic>
                </p:oleObj>
              </mc:Fallback>
            </mc:AlternateContent>
          </a:graphicData>
        </a:graphic>
      </p:graphicFrame>
      <p:sp>
        <p:nvSpPr>
          <p:cNvPr id="9" name="TextBox 8"/>
          <p:cNvSpPr txBox="1"/>
          <p:nvPr/>
        </p:nvSpPr>
        <p:spPr>
          <a:xfrm>
            <a:off x="0" y="6581001"/>
            <a:ext cx="1003352" cy="276999"/>
          </a:xfrm>
          <a:prstGeom prst="rect">
            <a:avLst/>
          </a:prstGeom>
          <a:noFill/>
        </p:spPr>
        <p:txBody>
          <a:bodyPr wrap="none" rtlCol="0">
            <a:spAutoFit/>
          </a:bodyPr>
          <a:lstStyle/>
          <a:p>
            <a:r>
              <a:rPr lang="en-US" sz="1200" dirty="0"/>
              <a:t>Derek </a:t>
            </a:r>
            <a:r>
              <a:rPr lang="en-US" sz="1200" dirty="0" err="1"/>
              <a:t>Hoiem</a:t>
            </a:r>
            <a:endParaRPr lang="en-US" sz="1200" dirty="0"/>
          </a:p>
        </p:txBody>
      </p:sp>
      <p:sp>
        <p:nvSpPr>
          <p:cNvPr id="2" name="Rectangle 1"/>
          <p:cNvSpPr/>
          <p:nvPr/>
        </p:nvSpPr>
        <p:spPr>
          <a:xfrm>
            <a:off x="1052443" y="2490058"/>
            <a:ext cx="1786734" cy="523220"/>
          </a:xfrm>
          <a:prstGeom prst="rect">
            <a:avLst/>
          </a:prstGeom>
        </p:spPr>
        <p:txBody>
          <a:bodyPr wrap="square">
            <a:spAutoFit/>
          </a:bodyPr>
          <a:lstStyle/>
          <a:p>
            <a:r>
              <a:rPr lang="en-US" sz="2800" b="1" dirty="0">
                <a:latin typeface="Arial" charset="0"/>
              </a:rPr>
              <a:t>p’=</a:t>
            </a:r>
            <a:r>
              <a:rPr lang="en-US" sz="2800" b="1" dirty="0" err="1">
                <a:latin typeface="Arial" charset="0"/>
              </a:rPr>
              <a:t>Hp</a:t>
            </a:r>
            <a:endParaRPr lang="en-US" sz="2800" dirty="0"/>
          </a:p>
        </p:txBody>
      </p:sp>
      <p:sp>
        <p:nvSpPr>
          <p:cNvPr id="6" name="Rectangle 5"/>
          <p:cNvSpPr/>
          <p:nvPr/>
        </p:nvSpPr>
        <p:spPr>
          <a:xfrm>
            <a:off x="685799" y="5530069"/>
            <a:ext cx="8187267" cy="830997"/>
          </a:xfrm>
          <a:prstGeom prst="rect">
            <a:avLst/>
          </a:prstGeom>
        </p:spPr>
        <p:txBody>
          <a:bodyPr wrap="square">
            <a:spAutoFit/>
          </a:bodyPr>
          <a:lstStyle/>
          <a:p>
            <a:pPr marL="285750" indent="-285750">
              <a:buFont typeface="Arial" panose="020B0604020202020204" pitchFamily="34" charset="0"/>
              <a:buChar char="•"/>
            </a:pPr>
            <a:r>
              <a:rPr lang="en-US" sz="2400" dirty="0"/>
              <a:t>Apply SVD: </a:t>
            </a:r>
            <a:r>
              <a:rPr lang="en-US" sz="2400" b="1" i="1" dirty="0"/>
              <a:t>UDV</a:t>
            </a:r>
            <a:r>
              <a:rPr lang="en-US" sz="2400" i="1" baseline="30000" dirty="0"/>
              <a:t>T</a:t>
            </a:r>
            <a:r>
              <a:rPr lang="en-US" sz="2400" baseline="30000" dirty="0"/>
              <a:t> </a:t>
            </a:r>
            <a:r>
              <a:rPr lang="en-US" sz="2400" dirty="0"/>
              <a:t>= </a:t>
            </a:r>
            <a:r>
              <a:rPr lang="en-US" sz="2400" b="1" i="1" dirty="0" smtClean="0"/>
              <a:t>A </a:t>
            </a:r>
            <a:r>
              <a:rPr lang="en-US" sz="2400" b="1" i="1" dirty="0" smtClean="0">
                <a:sym typeface="Wingdings" panose="05000000000000000000" pitchFamily="2" charset="2"/>
              </a:rPr>
              <a:t> </a:t>
            </a:r>
            <a:r>
              <a:rPr lang="en-US" sz="2400" b="1" dirty="0" smtClean="0">
                <a:sym typeface="Wingdings" panose="05000000000000000000" pitchFamily="2" charset="2"/>
              </a:rPr>
              <a:t>[U, S, V] = </a:t>
            </a:r>
            <a:r>
              <a:rPr lang="en-US" sz="2400" b="1" dirty="0" err="1" smtClean="0">
                <a:sym typeface="Wingdings" panose="05000000000000000000" pitchFamily="2" charset="2"/>
              </a:rPr>
              <a:t>svd</a:t>
            </a:r>
            <a:r>
              <a:rPr lang="en-US" sz="2400" b="1" dirty="0" smtClean="0">
                <a:sym typeface="Wingdings" panose="05000000000000000000" pitchFamily="2" charset="2"/>
              </a:rPr>
              <a:t>(A); </a:t>
            </a:r>
            <a:endParaRPr lang="en-US" sz="2400" b="1" i="1" dirty="0"/>
          </a:p>
          <a:p>
            <a:pPr marL="285750" indent="-285750">
              <a:buFont typeface="Arial" panose="020B0604020202020204" pitchFamily="34" charset="0"/>
              <a:buChar char="•"/>
            </a:pPr>
            <a:r>
              <a:rPr lang="en-US" sz="2400" b="1" i="1" dirty="0"/>
              <a:t>h = </a:t>
            </a:r>
            <a:r>
              <a:rPr lang="en-US" sz="2400" b="1" i="1" dirty="0" err="1"/>
              <a:t>V</a:t>
            </a:r>
            <a:r>
              <a:rPr lang="en-US" sz="2400" baseline="-25000" dirty="0" err="1"/>
              <a:t>smallest</a:t>
            </a:r>
            <a:r>
              <a:rPr lang="en-US" sz="2400" dirty="0"/>
              <a:t> (column of </a:t>
            </a:r>
            <a:r>
              <a:rPr lang="en-US" sz="2400" b="1" i="1" dirty="0"/>
              <a:t>V</a:t>
            </a:r>
            <a:r>
              <a:rPr lang="en-US" sz="2400" dirty="0"/>
              <a:t> corr. to smallest singular value)</a:t>
            </a:r>
          </a:p>
        </p:txBody>
      </p:sp>
      <p:sp>
        <p:nvSpPr>
          <p:cNvPr id="7" name="TextBox 6"/>
          <p:cNvSpPr txBox="1"/>
          <p:nvPr/>
        </p:nvSpPr>
        <p:spPr>
          <a:xfrm>
            <a:off x="455610" y="3472782"/>
            <a:ext cx="402674" cy="523220"/>
          </a:xfrm>
          <a:prstGeom prst="rect">
            <a:avLst/>
          </a:prstGeom>
          <a:noFill/>
        </p:spPr>
        <p:txBody>
          <a:bodyPr wrap="none" rtlCol="0">
            <a:spAutoFit/>
          </a:bodyPr>
          <a:lstStyle/>
          <a:p>
            <a:r>
              <a:rPr lang="en-US" sz="2800" b="1" i="1" dirty="0"/>
              <a:t>A</a:t>
            </a:r>
            <a:endParaRPr lang="en-US" b="1" i="1" dirty="0"/>
          </a:p>
        </p:txBody>
      </p:sp>
      <p:cxnSp>
        <p:nvCxnSpPr>
          <p:cNvPr id="10" name="Straight Arrow Connector 9"/>
          <p:cNvCxnSpPr>
            <a:stCxn id="7" idx="2"/>
          </p:cNvCxnSpPr>
          <p:nvPr/>
        </p:nvCxnSpPr>
        <p:spPr>
          <a:xfrm>
            <a:off x="656947" y="3996002"/>
            <a:ext cx="346405" cy="976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82600" y="168275"/>
            <a:ext cx="8229600" cy="1143000"/>
          </a:xfrm>
        </p:spPr>
        <p:txBody>
          <a:bodyPr>
            <a:normAutofit fontScale="90000"/>
          </a:bodyPr>
          <a:lstStyle/>
          <a:p>
            <a:r>
              <a:rPr lang="en-US" sz="4000" dirty="0"/>
              <a:t>How to stitch together a panorama (a.k.a. mosaic)?</a:t>
            </a:r>
          </a:p>
        </p:txBody>
      </p:sp>
      <p:sp>
        <p:nvSpPr>
          <p:cNvPr id="644099" name="Rectangle 3"/>
          <p:cNvSpPr>
            <a:spLocks noGrp="1" noChangeArrowheads="1"/>
          </p:cNvSpPr>
          <p:nvPr>
            <p:ph idx="1"/>
          </p:nvPr>
        </p:nvSpPr>
        <p:spPr>
          <a:xfrm>
            <a:off x="152400" y="1524000"/>
            <a:ext cx="8915400" cy="4525963"/>
          </a:xfrm>
        </p:spPr>
        <p:txBody>
          <a:bodyPr/>
          <a:lstStyle/>
          <a:p>
            <a:r>
              <a:rPr lang="en-US" sz="2800" dirty="0"/>
              <a:t>Basic Procedure</a:t>
            </a:r>
          </a:p>
          <a:p>
            <a:pPr lvl="1"/>
            <a:r>
              <a:rPr lang="en-US" sz="2400" dirty="0"/>
              <a:t>Take a sequence of images from the same position</a:t>
            </a:r>
          </a:p>
          <a:p>
            <a:pPr lvl="2"/>
            <a:r>
              <a:rPr lang="en-US" sz="2000" dirty="0"/>
              <a:t>Rotate the camera about its optical center</a:t>
            </a:r>
          </a:p>
          <a:p>
            <a:pPr lvl="1"/>
            <a:r>
              <a:rPr lang="en-US" sz="2400" b="1" dirty="0">
                <a:solidFill>
                  <a:srgbClr val="0070C0"/>
                </a:solidFill>
              </a:rPr>
              <a:t>Compute the </a:t>
            </a:r>
            <a:r>
              <a:rPr lang="en-US" sz="2400" b="1" dirty="0" err="1">
                <a:solidFill>
                  <a:srgbClr val="0070C0"/>
                </a:solidFill>
              </a:rPr>
              <a:t>homography</a:t>
            </a:r>
            <a:r>
              <a:rPr lang="en-US" sz="2400" b="1" dirty="0">
                <a:solidFill>
                  <a:srgbClr val="0070C0"/>
                </a:solidFill>
              </a:rPr>
              <a:t> </a:t>
            </a:r>
            <a:r>
              <a:rPr lang="en-US" sz="2400" b="1" dirty="0"/>
              <a:t>(transformation) between second image and first</a:t>
            </a:r>
          </a:p>
          <a:p>
            <a:pPr lvl="1"/>
            <a:r>
              <a:rPr lang="en-US" sz="2400" b="1" dirty="0">
                <a:solidFill>
                  <a:srgbClr val="00B050"/>
                </a:solidFill>
              </a:rPr>
              <a:t>Transform the second image </a:t>
            </a:r>
            <a:r>
              <a:rPr lang="en-US" sz="2400" b="1" dirty="0"/>
              <a:t>to overlap with the first</a:t>
            </a:r>
          </a:p>
          <a:p>
            <a:pPr lvl="1"/>
            <a:r>
              <a:rPr lang="en-US" sz="2400" dirty="0"/>
              <a:t>Blend the two together to create a mosaic</a:t>
            </a:r>
          </a:p>
          <a:p>
            <a:pPr lvl="1"/>
            <a:r>
              <a:rPr lang="en-US" sz="2400" dirty="0"/>
              <a:t>(If there are more images, repeat)</a:t>
            </a:r>
          </a:p>
          <a:p>
            <a:pPr lvl="1">
              <a:buNone/>
            </a:pPr>
            <a:endParaRPr lang="en-US" sz="2400" dirty="0"/>
          </a:p>
        </p:txBody>
      </p:sp>
      <p:sp>
        <p:nvSpPr>
          <p:cNvPr id="79876" name="TextBox 3"/>
          <p:cNvSpPr txBox="1">
            <a:spLocks noChangeArrowheads="1"/>
          </p:cNvSpPr>
          <p:nvPr/>
        </p:nvSpPr>
        <p:spPr bwMode="auto">
          <a:xfrm>
            <a:off x="0" y="6596390"/>
            <a:ext cx="2555875" cy="261610"/>
          </a:xfrm>
          <a:prstGeom prst="rect">
            <a:avLst/>
          </a:prstGeom>
          <a:noFill/>
          <a:ln w="9525">
            <a:noFill/>
            <a:miter lim="800000"/>
            <a:headEnd/>
            <a:tailEnd/>
          </a:ln>
        </p:spPr>
        <p:txBody>
          <a:bodyPr>
            <a:spAutoFit/>
          </a:bodyPr>
          <a:lstStyle/>
          <a:p>
            <a:pPr fontAlgn="base">
              <a:spcBef>
                <a:spcPct val="0"/>
              </a:spcBef>
              <a:spcAft>
                <a:spcPct val="0"/>
              </a:spcAft>
            </a:pPr>
            <a:r>
              <a:rPr lang="en-US" sz="1050" dirty="0">
                <a:solidFill>
                  <a:srgbClr val="000000"/>
                </a:solidFill>
              </a:rPr>
              <a:t>Modified from Steve Seitz</a:t>
            </a:r>
          </a:p>
        </p:txBody>
      </p:sp>
    </p:spTree>
    <p:extLst>
      <p:ext uri="{BB962C8B-B14F-4D97-AF65-F5344CB8AC3E}">
        <p14:creationId xmlns:p14="http://schemas.microsoft.com/office/powerpoint/2010/main" val="491124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7"/>
          <p:cNvGrpSpPr>
            <a:grpSpLocks/>
          </p:cNvGrpSpPr>
          <p:nvPr/>
        </p:nvGrpSpPr>
        <p:grpSpPr bwMode="auto">
          <a:xfrm>
            <a:off x="5776913" y="4926013"/>
            <a:ext cx="3321050" cy="2300287"/>
            <a:chOff x="482544" y="1603350"/>
            <a:chExt cx="3321204" cy="2300319"/>
          </a:xfrm>
        </p:grpSpPr>
        <p:graphicFrame>
          <p:nvGraphicFramePr>
            <p:cNvPr id="18434" name="Object 2"/>
            <p:cNvGraphicFramePr>
              <a:graphicFrameLocks noChangeAspect="1"/>
            </p:cNvGraphicFramePr>
            <p:nvPr/>
          </p:nvGraphicFramePr>
          <p:xfrm>
            <a:off x="482544" y="1603350"/>
            <a:ext cx="3209265" cy="1618019"/>
          </p:xfrm>
          <a:graphic>
            <a:graphicData uri="http://schemas.openxmlformats.org/presentationml/2006/ole">
              <mc:AlternateContent xmlns:mc="http://schemas.openxmlformats.org/markup-compatibility/2006">
                <mc:Choice xmlns:v="urn:schemas-microsoft-com:vml" Requires="v">
                  <p:oleObj spid="_x0000_s527514" name="Equation" r:id="rId5" imgW="1485255" imgH="583947" progId="Equation.3">
                    <p:embed/>
                  </p:oleObj>
                </mc:Choice>
                <mc:Fallback>
                  <p:oleObj name="Equation" r:id="rId5" imgW="1485255" imgH="58394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544" y="1603350"/>
                          <a:ext cx="3209265" cy="16180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7" name="Text Box 20"/>
            <p:cNvSpPr txBox="1">
              <a:spLocks noChangeArrowheads="1"/>
            </p:cNvSpPr>
            <p:nvPr/>
          </p:nvSpPr>
          <p:spPr bwMode="auto">
            <a:xfrm>
              <a:off x="2236647" y="3117852"/>
              <a:ext cx="582729" cy="785817"/>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000000"/>
                  </a:solidFill>
                  <a:latin typeface="Times New Roman" pitchFamily="18" charset="0"/>
                </a:rPr>
                <a:t>H</a:t>
              </a:r>
            </a:p>
          </p:txBody>
        </p:sp>
        <p:sp>
          <p:nvSpPr>
            <p:cNvPr id="18448" name="Text Box 21"/>
            <p:cNvSpPr txBox="1">
              <a:spLocks noChangeArrowheads="1"/>
            </p:cNvSpPr>
            <p:nvPr/>
          </p:nvSpPr>
          <p:spPr bwMode="auto">
            <a:xfrm>
              <a:off x="3221019" y="3044826"/>
              <a:ext cx="582729" cy="785817"/>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000000"/>
                  </a:solidFill>
                  <a:latin typeface="Times New Roman" pitchFamily="18" charset="0"/>
                </a:rPr>
                <a:t>p</a:t>
              </a:r>
            </a:p>
          </p:txBody>
        </p:sp>
        <p:sp>
          <p:nvSpPr>
            <p:cNvPr id="18449" name="Text Box 22"/>
            <p:cNvSpPr txBox="1">
              <a:spLocks noChangeArrowheads="1"/>
            </p:cNvSpPr>
            <p:nvPr/>
          </p:nvSpPr>
          <p:spPr bwMode="auto">
            <a:xfrm>
              <a:off x="680065" y="3100383"/>
              <a:ext cx="642278" cy="785817"/>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400" b="1">
                  <a:solidFill>
                    <a:srgbClr val="000000"/>
                  </a:solidFill>
                  <a:latin typeface="Times New Roman" pitchFamily="18" charset="0"/>
                </a:rPr>
                <a:t>p’</a:t>
              </a:r>
              <a:r>
                <a:rPr lang="en-US" sz="2400">
                  <a:solidFill>
                    <a:srgbClr val="000000"/>
                  </a:solidFill>
                  <a:latin typeface="Times New Roman" pitchFamily="18" charset="0"/>
                </a:rPr>
                <a:t>  </a:t>
              </a:r>
            </a:p>
          </p:txBody>
        </p:sp>
      </p:grpSp>
      <p:pic>
        <p:nvPicPr>
          <p:cNvPr id="18440" name="Picture 15" descr="wall.jpg"/>
          <p:cNvPicPr>
            <a:picLocks noChangeAspect="1"/>
          </p:cNvPicPr>
          <p:nvPr/>
        </p:nvPicPr>
        <p:blipFill>
          <a:blip r:embed="rId7" cstate="print"/>
          <a:srcRect l="49899" r="28003" b="47403"/>
          <a:stretch>
            <a:fillRect/>
          </a:stretch>
        </p:blipFill>
        <p:spPr bwMode="auto">
          <a:xfrm>
            <a:off x="4243388" y="1019175"/>
            <a:ext cx="2409825" cy="3852863"/>
          </a:xfrm>
          <a:prstGeom prst="rect">
            <a:avLst/>
          </a:prstGeom>
          <a:noFill/>
          <a:ln w="9525">
            <a:noFill/>
            <a:miter lim="800000"/>
            <a:headEnd/>
            <a:tailEnd/>
          </a:ln>
        </p:spPr>
      </p:pic>
      <p:pic>
        <p:nvPicPr>
          <p:cNvPr id="18441" name="Picture 16" descr="wall.jpg"/>
          <p:cNvPicPr>
            <a:picLocks noChangeAspect="1"/>
          </p:cNvPicPr>
          <p:nvPr/>
        </p:nvPicPr>
        <p:blipFill>
          <a:blip r:embed="rId7" cstate="print"/>
          <a:srcRect l="27220" r="50101" b="47403"/>
          <a:stretch>
            <a:fillRect/>
          </a:stretch>
        </p:blipFill>
        <p:spPr bwMode="auto">
          <a:xfrm>
            <a:off x="1687513" y="1019175"/>
            <a:ext cx="2473325" cy="3852863"/>
          </a:xfrm>
          <a:prstGeom prst="rect">
            <a:avLst/>
          </a:prstGeom>
          <a:noFill/>
          <a:ln w="9525">
            <a:noFill/>
            <a:miter lim="800000"/>
            <a:headEnd/>
            <a:tailEnd/>
          </a:ln>
        </p:spPr>
      </p:pic>
      <p:sp>
        <p:nvSpPr>
          <p:cNvPr id="19" name="Oval 18"/>
          <p:cNvSpPr/>
          <p:nvPr/>
        </p:nvSpPr>
        <p:spPr>
          <a:xfrm>
            <a:off x="3367088" y="1858963"/>
            <a:ext cx="119062" cy="1190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0" name="Oval 19"/>
          <p:cNvSpPr/>
          <p:nvPr/>
        </p:nvSpPr>
        <p:spPr>
          <a:xfrm>
            <a:off x="5083175" y="1895475"/>
            <a:ext cx="119063" cy="11906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graphicFrame>
        <p:nvGraphicFramePr>
          <p:cNvPr id="22" name="Object 4"/>
          <p:cNvGraphicFramePr>
            <a:graphicFrameLocks noChangeAspect="1"/>
          </p:cNvGraphicFramePr>
          <p:nvPr/>
        </p:nvGraphicFramePr>
        <p:xfrm>
          <a:off x="6872288" y="1055688"/>
          <a:ext cx="1928812" cy="803275"/>
        </p:xfrm>
        <a:graphic>
          <a:graphicData uri="http://schemas.openxmlformats.org/presentationml/2006/ole">
            <mc:AlternateContent xmlns:mc="http://schemas.openxmlformats.org/markup-compatibility/2006">
              <mc:Choice xmlns:v="urn:schemas-microsoft-com:vml" Requires="v">
                <p:oleObj spid="_x0000_s527515" name="Equation" r:id="rId8" imgW="914400" imgH="381000" progId="Equation.3">
                  <p:embed/>
                </p:oleObj>
              </mc:Choice>
              <mc:Fallback>
                <p:oleObj name="Equation" r:id="rId8" imgW="914400" imgH="381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2288" y="1055688"/>
                        <a:ext cx="1928812" cy="803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5"/>
          <p:cNvGraphicFramePr>
            <a:graphicFrameLocks noChangeAspect="1"/>
          </p:cNvGraphicFramePr>
          <p:nvPr/>
        </p:nvGraphicFramePr>
        <p:xfrm>
          <a:off x="7091363" y="2043113"/>
          <a:ext cx="1565275" cy="619125"/>
        </p:xfrm>
        <a:graphic>
          <a:graphicData uri="http://schemas.openxmlformats.org/presentationml/2006/ole">
            <mc:AlternateContent xmlns:mc="http://schemas.openxmlformats.org/markup-compatibility/2006">
              <mc:Choice xmlns:v="urn:schemas-microsoft-com:vml" Requires="v">
                <p:oleObj spid="_x0000_s527516" name="Equation" r:id="rId10" imgW="545626" imgH="215713" progId="Equation.3">
                  <p:embed/>
                </p:oleObj>
              </mc:Choice>
              <mc:Fallback>
                <p:oleObj name="Equation" r:id="rId10" imgW="545626" imgH="215713"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91363" y="2043113"/>
                        <a:ext cx="1565275"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7"/>
          <p:cNvGraphicFramePr>
            <a:graphicFrameLocks noChangeAspect="1"/>
          </p:cNvGraphicFramePr>
          <p:nvPr/>
        </p:nvGraphicFramePr>
        <p:xfrm>
          <a:off x="336550" y="1092200"/>
          <a:ext cx="1203325" cy="730250"/>
        </p:xfrm>
        <a:graphic>
          <a:graphicData uri="http://schemas.openxmlformats.org/presentationml/2006/ole">
            <mc:AlternateContent xmlns:mc="http://schemas.openxmlformats.org/markup-compatibility/2006">
              <mc:Choice xmlns:v="urn:schemas-microsoft-com:vml" Requires="v">
                <p:oleObj spid="_x0000_s527517" name="Equation" r:id="rId12" imgW="355292" imgH="215713" progId="Equation.3">
                  <p:embed/>
                </p:oleObj>
              </mc:Choice>
              <mc:Fallback>
                <p:oleObj name="Equation" r:id="rId12" imgW="355292" imgH="215713"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6550" y="1092200"/>
                        <a:ext cx="1203325"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7" name="Straight Arrow Connector 26"/>
          <p:cNvCxnSpPr>
            <a:endCxn id="19" idx="1"/>
          </p:cNvCxnSpPr>
          <p:nvPr/>
        </p:nvCxnSpPr>
        <p:spPr>
          <a:xfrm>
            <a:off x="1504950" y="1530350"/>
            <a:ext cx="1879600" cy="346075"/>
          </a:xfrm>
          <a:prstGeom prst="straightConnector1">
            <a:avLst/>
          </a:prstGeom>
          <a:ln w="381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0800000" flipV="1">
            <a:off x="5302250" y="1420813"/>
            <a:ext cx="1570038" cy="511175"/>
          </a:xfrm>
          <a:prstGeom prst="straightConnector1">
            <a:avLst/>
          </a:prstGeom>
          <a:ln w="381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2" name="Rectangle 23"/>
          <p:cNvSpPr>
            <a:spLocks noChangeArrowheads="1"/>
          </p:cNvSpPr>
          <p:nvPr/>
        </p:nvSpPr>
        <p:spPr bwMode="auto">
          <a:xfrm>
            <a:off x="319458" y="5008563"/>
            <a:ext cx="5411788" cy="1524000"/>
          </a:xfrm>
          <a:prstGeom prst="rect">
            <a:avLst/>
          </a:prstGeom>
          <a:noFill/>
          <a:ln w="9525">
            <a:noFill/>
            <a:miter lim="800000"/>
            <a:headEnd/>
            <a:tailEnd/>
          </a:ln>
        </p:spPr>
        <p:txBody>
          <a:bodyPr/>
          <a:lstStyle/>
          <a:p>
            <a:pPr marL="342900" indent="-342900" eaLnBrk="0" fontAlgn="base" hangingPunct="0">
              <a:spcBef>
                <a:spcPct val="20000"/>
              </a:spcBef>
              <a:spcAft>
                <a:spcPct val="0"/>
              </a:spcAft>
            </a:pPr>
            <a:r>
              <a:rPr lang="en-US" sz="2000" dirty="0">
                <a:solidFill>
                  <a:srgbClr val="000000"/>
                </a:solidFill>
              </a:rPr>
              <a:t>To </a:t>
            </a:r>
            <a:r>
              <a:rPr lang="en-US" sz="2000" b="1" dirty="0">
                <a:solidFill>
                  <a:srgbClr val="000000"/>
                </a:solidFill>
              </a:rPr>
              <a:t>apply</a:t>
            </a:r>
            <a:r>
              <a:rPr lang="en-US" sz="2000" dirty="0">
                <a:solidFill>
                  <a:srgbClr val="000000"/>
                </a:solidFill>
              </a:rPr>
              <a:t> a given </a:t>
            </a:r>
            <a:r>
              <a:rPr lang="en-US" sz="2000" dirty="0" err="1">
                <a:solidFill>
                  <a:srgbClr val="000000"/>
                </a:solidFill>
              </a:rPr>
              <a:t>homography</a:t>
            </a:r>
            <a:r>
              <a:rPr lang="en-US" sz="2000" dirty="0">
                <a:solidFill>
                  <a:srgbClr val="000000"/>
                </a:solidFill>
              </a:rPr>
              <a:t> </a:t>
            </a:r>
            <a:r>
              <a:rPr lang="en-US" sz="2000" b="1" dirty="0">
                <a:solidFill>
                  <a:srgbClr val="000000"/>
                </a:solidFill>
              </a:rPr>
              <a:t>H</a:t>
            </a:r>
          </a:p>
          <a:p>
            <a:pPr marL="742950" lvl="1" indent="-285750" eaLnBrk="0" fontAlgn="base" hangingPunct="0">
              <a:spcBef>
                <a:spcPct val="20000"/>
              </a:spcBef>
              <a:spcAft>
                <a:spcPct val="0"/>
              </a:spcAft>
              <a:buFontTx/>
              <a:buChar char="•"/>
            </a:pPr>
            <a:r>
              <a:rPr lang="en-US" dirty="0">
                <a:solidFill>
                  <a:srgbClr val="000000"/>
                </a:solidFill>
              </a:rPr>
              <a:t>Compute </a:t>
            </a:r>
            <a:r>
              <a:rPr lang="en-US" b="1" dirty="0">
                <a:solidFill>
                  <a:srgbClr val="000000"/>
                </a:solidFill>
              </a:rPr>
              <a:t>p’</a:t>
            </a:r>
            <a:r>
              <a:rPr lang="en-US" dirty="0">
                <a:solidFill>
                  <a:srgbClr val="000000"/>
                </a:solidFill>
              </a:rPr>
              <a:t> = </a:t>
            </a:r>
            <a:r>
              <a:rPr lang="en-US" b="1" dirty="0" err="1">
                <a:solidFill>
                  <a:srgbClr val="000000"/>
                </a:solidFill>
              </a:rPr>
              <a:t>Hp</a:t>
            </a:r>
            <a:r>
              <a:rPr lang="en-US" b="1" dirty="0">
                <a:solidFill>
                  <a:srgbClr val="000000"/>
                </a:solidFill>
              </a:rPr>
              <a:t>   </a:t>
            </a:r>
            <a:r>
              <a:rPr lang="en-US" dirty="0">
                <a:solidFill>
                  <a:srgbClr val="000000"/>
                </a:solidFill>
              </a:rPr>
              <a:t>(regular matrix multiply)</a:t>
            </a:r>
          </a:p>
          <a:p>
            <a:pPr marL="742950" lvl="1" indent="-285750" eaLnBrk="0" fontAlgn="base" hangingPunct="0">
              <a:spcBef>
                <a:spcPct val="20000"/>
              </a:spcBef>
              <a:spcAft>
                <a:spcPct val="0"/>
              </a:spcAft>
              <a:buFontTx/>
              <a:buChar char="•"/>
            </a:pPr>
            <a:r>
              <a:rPr lang="en-US" dirty="0">
                <a:solidFill>
                  <a:srgbClr val="000000"/>
                </a:solidFill>
              </a:rPr>
              <a:t>Convert </a:t>
            </a:r>
            <a:r>
              <a:rPr lang="en-US" b="1" dirty="0">
                <a:solidFill>
                  <a:srgbClr val="000000"/>
                </a:solidFill>
              </a:rPr>
              <a:t>p’</a:t>
            </a:r>
            <a:r>
              <a:rPr lang="en-US" dirty="0">
                <a:solidFill>
                  <a:srgbClr val="000000"/>
                </a:solidFill>
              </a:rPr>
              <a:t> from homogeneous to image coordinates</a:t>
            </a:r>
          </a:p>
        </p:txBody>
      </p:sp>
      <p:sp>
        <p:nvSpPr>
          <p:cNvPr id="18" name="TextBox 17"/>
          <p:cNvSpPr txBox="1"/>
          <p:nvPr/>
        </p:nvSpPr>
        <p:spPr>
          <a:xfrm>
            <a:off x="0" y="6604084"/>
            <a:ext cx="1930337" cy="253916"/>
          </a:xfrm>
          <a:prstGeom prst="rect">
            <a:avLst/>
          </a:prstGeom>
          <a:noFill/>
        </p:spPr>
        <p:txBody>
          <a:bodyPr wrap="none" rtlCol="0">
            <a:spAutoFit/>
          </a:bodyPr>
          <a:lstStyle/>
          <a:p>
            <a:r>
              <a:rPr lang="en-US" sz="1050" dirty="0">
                <a:solidFill>
                  <a:srgbClr val="000000"/>
                </a:solidFill>
                <a:latin typeface="Calibri" panose="020F0502020204030204" pitchFamily="34" charset="0"/>
              </a:rPr>
              <a:t>Modified from Kristen </a:t>
            </a:r>
            <a:r>
              <a:rPr lang="en-US" sz="1050" dirty="0" err="1">
                <a:solidFill>
                  <a:srgbClr val="000000"/>
                </a:solidFill>
                <a:latin typeface="Calibri" panose="020F0502020204030204" pitchFamily="34" charset="0"/>
              </a:rPr>
              <a:t>Grauman</a:t>
            </a:r>
            <a:endParaRPr lang="en-US" sz="1050" dirty="0">
              <a:solidFill>
                <a:srgbClr val="000000"/>
              </a:solidFill>
              <a:latin typeface="Calibri" panose="020F0502020204030204" pitchFamily="34" charset="0"/>
            </a:endParaRPr>
          </a:p>
        </p:txBody>
      </p:sp>
      <p:sp>
        <p:nvSpPr>
          <p:cNvPr id="21" name="Title 20"/>
          <p:cNvSpPr>
            <a:spLocks noGrp="1"/>
          </p:cNvSpPr>
          <p:nvPr>
            <p:ph type="title"/>
          </p:nvPr>
        </p:nvSpPr>
        <p:spPr/>
        <p:txBody>
          <a:bodyPr/>
          <a:lstStyle/>
          <a:p>
            <a:r>
              <a:rPr lang="en-US" dirty="0">
                <a:solidFill>
                  <a:srgbClr val="00B050"/>
                </a:solidFill>
              </a:rPr>
              <a:t>Transforming the second image</a:t>
            </a:r>
          </a:p>
        </p:txBody>
      </p:sp>
      <p:sp>
        <p:nvSpPr>
          <p:cNvPr id="3" name="TextBox 2"/>
          <p:cNvSpPr txBox="1"/>
          <p:nvPr/>
        </p:nvSpPr>
        <p:spPr>
          <a:xfrm>
            <a:off x="4473686" y="839827"/>
            <a:ext cx="1890261" cy="369332"/>
          </a:xfrm>
          <a:prstGeom prst="rect">
            <a:avLst/>
          </a:prstGeom>
          <a:noFill/>
        </p:spPr>
        <p:txBody>
          <a:bodyPr wrap="none" rtlCol="0">
            <a:spAutoFit/>
          </a:bodyPr>
          <a:lstStyle/>
          <a:p>
            <a:r>
              <a:rPr lang="en-US" b="1" dirty="0">
                <a:solidFill>
                  <a:srgbClr val="000000"/>
                </a:solidFill>
              </a:rPr>
              <a:t>Image 1 canvas</a:t>
            </a:r>
          </a:p>
        </p:txBody>
      </p:sp>
      <p:sp>
        <p:nvSpPr>
          <p:cNvPr id="24" name="TextBox 23"/>
          <p:cNvSpPr txBox="1"/>
          <p:nvPr/>
        </p:nvSpPr>
        <p:spPr>
          <a:xfrm>
            <a:off x="2442274" y="834509"/>
            <a:ext cx="1043876" cy="369332"/>
          </a:xfrm>
          <a:prstGeom prst="rect">
            <a:avLst/>
          </a:prstGeom>
          <a:noFill/>
        </p:spPr>
        <p:txBody>
          <a:bodyPr wrap="none" rtlCol="0">
            <a:spAutoFit/>
          </a:bodyPr>
          <a:lstStyle/>
          <a:p>
            <a:r>
              <a:rPr lang="en-US" b="1" dirty="0">
                <a:solidFill>
                  <a:srgbClr val="000000"/>
                </a:solidFill>
              </a:rPr>
              <a:t>Image 2</a:t>
            </a:r>
          </a:p>
        </p:txBody>
      </p:sp>
    </p:spTree>
    <p:extLst>
      <p:ext uri="{BB962C8B-B14F-4D97-AF65-F5344CB8AC3E}">
        <p14:creationId xmlns:p14="http://schemas.microsoft.com/office/powerpoint/2010/main" val="17664603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3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2438400" y="3429000"/>
            <a:ext cx="1066800" cy="457200"/>
          </a:xfrm>
          <a:prstGeom prst="rect">
            <a:avLst/>
          </a:prstGeom>
          <a:noFill/>
          <a:ln w="9525">
            <a:noFill/>
            <a:miter lim="800000"/>
            <a:headEnd/>
            <a:tailEnd/>
          </a:ln>
        </p:spPr>
        <p:txBody>
          <a:bodyPr>
            <a:spAutoFit/>
          </a:bodyPr>
          <a:lstStyle/>
          <a:p>
            <a:pPr algn="ctr" fontAlgn="base">
              <a:spcBef>
                <a:spcPct val="50000"/>
              </a:spcBef>
              <a:spcAft>
                <a:spcPct val="0"/>
              </a:spcAft>
            </a:pPr>
            <a:r>
              <a:rPr lang="en-US" sz="2400" i="1">
                <a:solidFill>
                  <a:srgbClr val="000000"/>
                </a:solidFill>
                <a:latin typeface="Times New Roman" pitchFamily="18" charset="0"/>
              </a:rPr>
              <a:t>f</a:t>
            </a:r>
            <a:r>
              <a:rPr lang="en-US" sz="2400">
                <a:solidFill>
                  <a:srgbClr val="000000"/>
                </a:solidFill>
                <a:latin typeface="Times New Roman" pitchFamily="18" charset="0"/>
              </a:rPr>
              <a:t>(</a:t>
            </a:r>
            <a:r>
              <a:rPr lang="en-US" sz="2400" i="1">
                <a:solidFill>
                  <a:srgbClr val="000000"/>
                </a:solidFill>
                <a:latin typeface="Times New Roman" pitchFamily="18" charset="0"/>
              </a:rPr>
              <a:t>x,y</a:t>
            </a:r>
            <a:r>
              <a:rPr lang="en-US" sz="2400">
                <a:solidFill>
                  <a:srgbClr val="000000"/>
                </a:solidFill>
                <a:latin typeface="Times New Roman" pitchFamily="18" charset="0"/>
              </a:rPr>
              <a:t>)</a:t>
            </a:r>
          </a:p>
        </p:txBody>
      </p:sp>
      <p:sp>
        <p:nvSpPr>
          <p:cNvPr id="69635" name="Text Box 3"/>
          <p:cNvSpPr txBox="1">
            <a:spLocks noChangeArrowheads="1"/>
          </p:cNvSpPr>
          <p:nvPr/>
        </p:nvSpPr>
        <p:spPr bwMode="auto">
          <a:xfrm>
            <a:off x="5943600" y="3429000"/>
            <a:ext cx="1371600" cy="457200"/>
          </a:xfrm>
          <a:prstGeom prst="rect">
            <a:avLst/>
          </a:prstGeom>
          <a:noFill/>
          <a:ln w="9525">
            <a:noFill/>
            <a:miter lim="800000"/>
            <a:headEnd/>
            <a:tailEnd/>
          </a:ln>
        </p:spPr>
        <p:txBody>
          <a:bodyPr>
            <a:spAutoFit/>
          </a:bodyPr>
          <a:lstStyle/>
          <a:p>
            <a:pPr algn="ctr" fontAlgn="base">
              <a:spcBef>
                <a:spcPct val="50000"/>
              </a:spcBef>
              <a:spcAft>
                <a:spcPct val="0"/>
              </a:spcAft>
            </a:pPr>
            <a:r>
              <a:rPr lang="en-US" sz="2400" i="1">
                <a:solidFill>
                  <a:srgbClr val="000000"/>
                </a:solidFill>
                <a:latin typeface="Times New Roman" pitchFamily="18" charset="0"/>
              </a:rPr>
              <a:t>g</a:t>
            </a:r>
            <a:r>
              <a:rPr lang="en-US" sz="2400">
                <a:solidFill>
                  <a:srgbClr val="000000"/>
                </a:solidFill>
                <a:latin typeface="Times New Roman" pitchFamily="18" charset="0"/>
              </a:rPr>
              <a:t>(</a:t>
            </a:r>
            <a:r>
              <a:rPr lang="en-US" sz="2400" i="1">
                <a:solidFill>
                  <a:srgbClr val="000000"/>
                </a:solidFill>
                <a:latin typeface="Times New Roman" pitchFamily="18" charset="0"/>
              </a:rPr>
              <a:t>x’,y’</a:t>
            </a:r>
            <a:r>
              <a:rPr lang="en-US" sz="2400">
                <a:solidFill>
                  <a:srgbClr val="000000"/>
                </a:solidFill>
                <a:latin typeface="Times New Roman" pitchFamily="18" charset="0"/>
              </a:rPr>
              <a:t>)</a:t>
            </a:r>
          </a:p>
        </p:txBody>
      </p:sp>
      <p:sp>
        <p:nvSpPr>
          <p:cNvPr id="69636" name="Rectangle 4"/>
          <p:cNvSpPr>
            <a:spLocks noGrp="1" noChangeArrowheads="1"/>
          </p:cNvSpPr>
          <p:nvPr>
            <p:ph type="title"/>
          </p:nvPr>
        </p:nvSpPr>
        <p:spPr/>
        <p:txBody>
          <a:bodyPr/>
          <a:lstStyle/>
          <a:p>
            <a:r>
              <a:rPr lang="en-US" dirty="0">
                <a:solidFill>
                  <a:srgbClr val="00B050"/>
                </a:solidFill>
              </a:rPr>
              <a:t>Transforming the second image</a:t>
            </a:r>
            <a:endParaRPr lang="en-US" dirty="0"/>
          </a:p>
        </p:txBody>
      </p:sp>
      <p:sp>
        <p:nvSpPr>
          <p:cNvPr id="69637" name="Rectangle 5"/>
          <p:cNvSpPr>
            <a:spLocks noGrp="1" noChangeArrowheads="1"/>
          </p:cNvSpPr>
          <p:nvPr>
            <p:ph idx="1"/>
          </p:nvPr>
        </p:nvSpPr>
        <p:spPr>
          <a:xfrm>
            <a:off x="685800" y="4075611"/>
            <a:ext cx="7772400" cy="2031274"/>
          </a:xfrm>
        </p:spPr>
        <p:txBody>
          <a:bodyPr/>
          <a:lstStyle/>
          <a:p>
            <a:r>
              <a:rPr lang="en-US" b="1" dirty="0"/>
              <a:t>Forward warping: </a:t>
            </a:r>
          </a:p>
          <a:p>
            <a:r>
              <a:rPr lang="en-US" dirty="0"/>
              <a:t>Send each pixel </a:t>
            </a:r>
            <a:r>
              <a:rPr lang="en-US" i="1" dirty="0"/>
              <a:t>f</a:t>
            </a:r>
            <a:r>
              <a:rPr lang="en-US" dirty="0"/>
              <a:t>(</a:t>
            </a:r>
            <a:r>
              <a:rPr lang="en-US" i="1" dirty="0" err="1"/>
              <a:t>x,y</a:t>
            </a:r>
            <a:r>
              <a:rPr lang="en-US" dirty="0"/>
              <a:t>) to its corresponding location </a:t>
            </a:r>
          </a:p>
          <a:p>
            <a:r>
              <a:rPr lang="en-US" dirty="0"/>
              <a:t>           (</a:t>
            </a:r>
            <a:r>
              <a:rPr lang="en-US" i="1" dirty="0" err="1"/>
              <a:t>x’,y</a:t>
            </a:r>
            <a:r>
              <a:rPr lang="en-US" i="1" dirty="0"/>
              <a:t>’)</a:t>
            </a:r>
            <a:r>
              <a:rPr lang="en-US" b="1" dirty="0"/>
              <a:t> </a:t>
            </a:r>
            <a:r>
              <a:rPr lang="en-US" dirty="0"/>
              <a:t>=</a:t>
            </a:r>
            <a:r>
              <a:rPr lang="en-US" b="1" dirty="0"/>
              <a:t> </a:t>
            </a:r>
            <a:r>
              <a:rPr lang="en-US" i="1" dirty="0"/>
              <a:t>H</a:t>
            </a:r>
            <a:r>
              <a:rPr lang="en-US" dirty="0"/>
              <a:t>(</a:t>
            </a:r>
            <a:r>
              <a:rPr lang="en-US" i="1" dirty="0" err="1"/>
              <a:t>x,y</a:t>
            </a:r>
            <a:r>
              <a:rPr lang="en-US" dirty="0"/>
              <a:t>) in the right image</a:t>
            </a:r>
          </a:p>
        </p:txBody>
      </p:sp>
      <p:pic>
        <p:nvPicPr>
          <p:cNvPr id="69638" name="Picture 6" descr="HHHIMG_1166"/>
          <p:cNvPicPr>
            <a:picLocks noChangeAspect="1" noChangeArrowheads="1"/>
          </p:cNvPicPr>
          <p:nvPr/>
        </p:nvPicPr>
        <p:blipFill>
          <a:blip r:embed="rId3" cstate="print"/>
          <a:srcRect/>
          <a:stretch>
            <a:fillRect/>
          </a:stretch>
        </p:blipFill>
        <p:spPr bwMode="auto">
          <a:xfrm>
            <a:off x="1905000" y="1600200"/>
            <a:ext cx="2193925" cy="1643063"/>
          </a:xfrm>
          <a:prstGeom prst="rect">
            <a:avLst/>
          </a:prstGeom>
          <a:noFill/>
          <a:ln w="9525">
            <a:noFill/>
            <a:miter lim="800000"/>
            <a:headEnd/>
            <a:tailEnd/>
          </a:ln>
        </p:spPr>
      </p:pic>
      <p:pic>
        <p:nvPicPr>
          <p:cNvPr id="69639" name="Picture 7" descr="rotated"/>
          <p:cNvPicPr>
            <a:picLocks noChangeAspect="1" noChangeArrowheads="1"/>
          </p:cNvPicPr>
          <p:nvPr/>
        </p:nvPicPr>
        <p:blipFill>
          <a:blip r:embed="rId4" cstate="print"/>
          <a:srcRect/>
          <a:stretch>
            <a:fillRect/>
          </a:stretch>
        </p:blipFill>
        <p:spPr bwMode="auto">
          <a:xfrm>
            <a:off x="5368925" y="1447800"/>
            <a:ext cx="2632075" cy="2114550"/>
          </a:xfrm>
          <a:prstGeom prst="rect">
            <a:avLst/>
          </a:prstGeom>
          <a:noFill/>
          <a:ln w="9525">
            <a:noFill/>
            <a:miter lim="800000"/>
            <a:headEnd/>
            <a:tailEnd/>
          </a:ln>
        </p:spPr>
      </p:pic>
      <p:grpSp>
        <p:nvGrpSpPr>
          <p:cNvPr id="2" name="Group 8"/>
          <p:cNvGrpSpPr>
            <a:grpSpLocks/>
          </p:cNvGrpSpPr>
          <p:nvPr/>
        </p:nvGrpSpPr>
        <p:grpSpPr bwMode="auto">
          <a:xfrm>
            <a:off x="1752600" y="2971800"/>
            <a:ext cx="381000" cy="381000"/>
            <a:chOff x="1104" y="3312"/>
            <a:chExt cx="240" cy="240"/>
          </a:xfrm>
        </p:grpSpPr>
        <p:sp>
          <p:nvSpPr>
            <p:cNvPr id="69654" name="Line 9"/>
            <p:cNvSpPr>
              <a:spLocks noChangeShapeType="1"/>
            </p:cNvSpPr>
            <p:nvPr/>
          </p:nvSpPr>
          <p:spPr bwMode="auto">
            <a:xfrm flipV="1">
              <a:off x="1104" y="3312"/>
              <a:ext cx="0" cy="240"/>
            </a:xfrm>
            <a:prstGeom prst="line">
              <a:avLst/>
            </a:prstGeom>
            <a:noFill/>
            <a:ln w="19050">
              <a:solidFill>
                <a:schemeClr val="tx1"/>
              </a:solidFill>
              <a:round/>
              <a:headEnd/>
              <a:tailEnd type="triangle" w="med" len="lg"/>
            </a:ln>
          </p:spPr>
          <p:txBody>
            <a:bodyPr/>
            <a:lstStyle/>
            <a:p>
              <a:pPr fontAlgn="base">
                <a:spcBef>
                  <a:spcPct val="0"/>
                </a:spcBef>
                <a:spcAft>
                  <a:spcPct val="0"/>
                </a:spcAft>
              </a:pPr>
              <a:endParaRPr lang="en-US">
                <a:solidFill>
                  <a:srgbClr val="000000"/>
                </a:solidFill>
              </a:endParaRPr>
            </a:p>
          </p:txBody>
        </p:sp>
        <p:sp>
          <p:nvSpPr>
            <p:cNvPr id="69655" name="Line 10"/>
            <p:cNvSpPr>
              <a:spLocks noChangeShapeType="1"/>
            </p:cNvSpPr>
            <p:nvPr/>
          </p:nvSpPr>
          <p:spPr bwMode="auto">
            <a:xfrm flipV="1">
              <a:off x="1104" y="3552"/>
              <a:ext cx="240" cy="0"/>
            </a:xfrm>
            <a:prstGeom prst="line">
              <a:avLst/>
            </a:prstGeom>
            <a:noFill/>
            <a:ln w="19050">
              <a:solidFill>
                <a:schemeClr val="tx1"/>
              </a:solidFill>
              <a:round/>
              <a:headEnd/>
              <a:tailEnd type="triangle" w="med" len="lg"/>
            </a:ln>
          </p:spPr>
          <p:txBody>
            <a:bodyPr/>
            <a:lstStyle/>
            <a:p>
              <a:pPr fontAlgn="base">
                <a:spcBef>
                  <a:spcPct val="0"/>
                </a:spcBef>
                <a:spcAft>
                  <a:spcPct val="0"/>
                </a:spcAft>
              </a:pPr>
              <a:endParaRPr lang="en-US">
                <a:solidFill>
                  <a:srgbClr val="000000"/>
                </a:solidFill>
              </a:endParaRPr>
            </a:p>
          </p:txBody>
        </p:sp>
      </p:grpSp>
      <p:grpSp>
        <p:nvGrpSpPr>
          <p:cNvPr id="3" name="Group 11"/>
          <p:cNvGrpSpPr>
            <a:grpSpLocks/>
          </p:cNvGrpSpPr>
          <p:nvPr/>
        </p:nvGrpSpPr>
        <p:grpSpPr bwMode="auto">
          <a:xfrm>
            <a:off x="5257800" y="2971800"/>
            <a:ext cx="381000" cy="381000"/>
            <a:chOff x="1104" y="3312"/>
            <a:chExt cx="240" cy="240"/>
          </a:xfrm>
        </p:grpSpPr>
        <p:sp>
          <p:nvSpPr>
            <p:cNvPr id="69652" name="Line 12"/>
            <p:cNvSpPr>
              <a:spLocks noChangeShapeType="1"/>
            </p:cNvSpPr>
            <p:nvPr/>
          </p:nvSpPr>
          <p:spPr bwMode="auto">
            <a:xfrm flipV="1">
              <a:off x="1104" y="3312"/>
              <a:ext cx="0" cy="240"/>
            </a:xfrm>
            <a:prstGeom prst="line">
              <a:avLst/>
            </a:prstGeom>
            <a:noFill/>
            <a:ln w="19050">
              <a:solidFill>
                <a:schemeClr val="tx1"/>
              </a:solidFill>
              <a:round/>
              <a:headEnd/>
              <a:tailEnd type="triangle" w="med" len="lg"/>
            </a:ln>
          </p:spPr>
          <p:txBody>
            <a:bodyPr/>
            <a:lstStyle/>
            <a:p>
              <a:pPr fontAlgn="base">
                <a:spcBef>
                  <a:spcPct val="0"/>
                </a:spcBef>
                <a:spcAft>
                  <a:spcPct val="0"/>
                </a:spcAft>
              </a:pPr>
              <a:endParaRPr lang="en-US">
                <a:solidFill>
                  <a:srgbClr val="000000"/>
                </a:solidFill>
              </a:endParaRPr>
            </a:p>
          </p:txBody>
        </p:sp>
        <p:sp>
          <p:nvSpPr>
            <p:cNvPr id="69653" name="Line 13"/>
            <p:cNvSpPr>
              <a:spLocks noChangeShapeType="1"/>
            </p:cNvSpPr>
            <p:nvPr/>
          </p:nvSpPr>
          <p:spPr bwMode="auto">
            <a:xfrm flipV="1">
              <a:off x="1104" y="3552"/>
              <a:ext cx="240" cy="0"/>
            </a:xfrm>
            <a:prstGeom prst="line">
              <a:avLst/>
            </a:prstGeom>
            <a:noFill/>
            <a:ln w="19050">
              <a:solidFill>
                <a:schemeClr val="tx1"/>
              </a:solidFill>
              <a:round/>
              <a:headEnd/>
              <a:tailEnd type="triangle" w="med" len="lg"/>
            </a:ln>
          </p:spPr>
          <p:txBody>
            <a:bodyPr/>
            <a:lstStyle/>
            <a:p>
              <a:pPr fontAlgn="base">
                <a:spcBef>
                  <a:spcPct val="0"/>
                </a:spcBef>
                <a:spcAft>
                  <a:spcPct val="0"/>
                </a:spcAft>
              </a:pPr>
              <a:endParaRPr lang="en-US">
                <a:solidFill>
                  <a:srgbClr val="000000"/>
                </a:solidFill>
              </a:endParaRPr>
            </a:p>
          </p:txBody>
        </p:sp>
      </p:grpSp>
      <p:sp>
        <p:nvSpPr>
          <p:cNvPr id="69642" name="Text Box 14"/>
          <p:cNvSpPr txBox="1">
            <a:spLocks noChangeArrowheads="1"/>
          </p:cNvSpPr>
          <p:nvPr/>
        </p:nvSpPr>
        <p:spPr bwMode="auto">
          <a:xfrm>
            <a:off x="1752600" y="3276600"/>
            <a:ext cx="685800" cy="457200"/>
          </a:xfrm>
          <a:prstGeom prst="rect">
            <a:avLst/>
          </a:prstGeom>
          <a:noFill/>
          <a:ln w="9525">
            <a:noFill/>
            <a:miter lim="800000"/>
            <a:headEnd/>
            <a:tailEnd/>
          </a:ln>
        </p:spPr>
        <p:txBody>
          <a:bodyPr>
            <a:spAutoFit/>
          </a:bodyPr>
          <a:lstStyle/>
          <a:p>
            <a:pPr algn="ctr" fontAlgn="base">
              <a:spcBef>
                <a:spcPct val="50000"/>
              </a:spcBef>
              <a:spcAft>
                <a:spcPct val="0"/>
              </a:spcAft>
            </a:pPr>
            <a:r>
              <a:rPr lang="en-US" sz="2400" i="1">
                <a:solidFill>
                  <a:srgbClr val="000000"/>
                </a:solidFill>
                <a:latin typeface="Times New Roman" pitchFamily="18" charset="0"/>
              </a:rPr>
              <a:t>x</a:t>
            </a:r>
            <a:endParaRPr lang="en-US" sz="2400">
              <a:solidFill>
                <a:srgbClr val="000000"/>
              </a:solidFill>
              <a:latin typeface="Times New Roman" pitchFamily="18" charset="0"/>
            </a:endParaRPr>
          </a:p>
        </p:txBody>
      </p:sp>
      <p:sp>
        <p:nvSpPr>
          <p:cNvPr id="69643" name="Text Box 15"/>
          <p:cNvSpPr txBox="1">
            <a:spLocks noChangeArrowheads="1"/>
          </p:cNvSpPr>
          <p:nvPr/>
        </p:nvSpPr>
        <p:spPr bwMode="auto">
          <a:xfrm>
            <a:off x="5257800" y="3276600"/>
            <a:ext cx="685800" cy="457200"/>
          </a:xfrm>
          <a:prstGeom prst="rect">
            <a:avLst/>
          </a:prstGeom>
          <a:noFill/>
          <a:ln w="9525">
            <a:noFill/>
            <a:miter lim="800000"/>
            <a:headEnd/>
            <a:tailEnd/>
          </a:ln>
        </p:spPr>
        <p:txBody>
          <a:bodyPr>
            <a:spAutoFit/>
          </a:bodyPr>
          <a:lstStyle/>
          <a:p>
            <a:pPr algn="ctr" fontAlgn="base">
              <a:spcBef>
                <a:spcPct val="50000"/>
              </a:spcBef>
              <a:spcAft>
                <a:spcPct val="0"/>
              </a:spcAft>
            </a:pPr>
            <a:r>
              <a:rPr lang="en-US" sz="2400" i="1">
                <a:solidFill>
                  <a:srgbClr val="000000"/>
                </a:solidFill>
                <a:latin typeface="Times New Roman" pitchFamily="18" charset="0"/>
              </a:rPr>
              <a:t>x’</a:t>
            </a:r>
            <a:endParaRPr lang="en-US" sz="2400">
              <a:solidFill>
                <a:srgbClr val="000000"/>
              </a:solidFill>
              <a:latin typeface="Times New Roman" pitchFamily="18" charset="0"/>
            </a:endParaRPr>
          </a:p>
        </p:txBody>
      </p:sp>
      <p:sp>
        <p:nvSpPr>
          <p:cNvPr id="707600" name="Freeform 16"/>
          <p:cNvSpPr>
            <a:spLocks/>
          </p:cNvSpPr>
          <p:nvPr/>
        </p:nvSpPr>
        <p:spPr bwMode="auto">
          <a:xfrm>
            <a:off x="2422525" y="2438400"/>
            <a:ext cx="3352800" cy="381000"/>
          </a:xfrm>
          <a:custGeom>
            <a:avLst/>
            <a:gdLst>
              <a:gd name="T0" fmla="*/ 0 w 2160"/>
              <a:gd name="T1" fmla="*/ 504031202 h 288"/>
              <a:gd name="T2" fmla="*/ 2147483647 w 2160"/>
              <a:gd name="T3" fmla="*/ 0 h 288"/>
              <a:gd name="T4" fmla="*/ 2147483647 w 2160"/>
              <a:gd name="T5" fmla="*/ 504031202 h 288"/>
              <a:gd name="T6" fmla="*/ 0 60000 65536"/>
              <a:gd name="T7" fmla="*/ 0 60000 65536"/>
              <a:gd name="T8" fmla="*/ 0 60000 65536"/>
              <a:gd name="T9" fmla="*/ 0 w 2160"/>
              <a:gd name="T10" fmla="*/ 0 h 288"/>
              <a:gd name="T11" fmla="*/ 2160 w 2160"/>
              <a:gd name="T12" fmla="*/ 288 h 288"/>
            </a:gdLst>
            <a:ahLst/>
            <a:cxnLst>
              <a:cxn ang="T6">
                <a:pos x="T0" y="T1"/>
              </a:cxn>
              <a:cxn ang="T7">
                <a:pos x="T2" y="T3"/>
              </a:cxn>
              <a:cxn ang="T8">
                <a:pos x="T4" y="T5"/>
              </a:cxn>
            </a:cxnLst>
            <a:rect l="T9" t="T10" r="T11" b="T12"/>
            <a:pathLst>
              <a:path w="2160" h="288">
                <a:moveTo>
                  <a:pt x="0" y="288"/>
                </a:moveTo>
                <a:cubicBezTo>
                  <a:pt x="396" y="144"/>
                  <a:pt x="792" y="0"/>
                  <a:pt x="1152" y="0"/>
                </a:cubicBezTo>
                <a:cubicBezTo>
                  <a:pt x="1512" y="0"/>
                  <a:pt x="1836" y="144"/>
                  <a:pt x="2160" y="288"/>
                </a:cubicBezTo>
              </a:path>
            </a:pathLst>
          </a:custGeom>
          <a:noFill/>
          <a:ln w="25400">
            <a:solidFill>
              <a:schemeClr val="accent1"/>
            </a:solidFill>
            <a:round/>
            <a:headEnd type="none" w="lg" len="lg"/>
            <a:tailEnd type="stealth" w="lg" len="lg"/>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69645" name="Text Box 17"/>
          <p:cNvSpPr txBox="1">
            <a:spLocks noChangeArrowheads="1"/>
          </p:cNvSpPr>
          <p:nvPr/>
        </p:nvSpPr>
        <p:spPr bwMode="auto">
          <a:xfrm>
            <a:off x="4038600" y="2438400"/>
            <a:ext cx="1143000" cy="457200"/>
          </a:xfrm>
          <a:prstGeom prst="rect">
            <a:avLst/>
          </a:prstGeom>
          <a:noFill/>
          <a:ln w="9525">
            <a:noFill/>
            <a:miter lim="800000"/>
            <a:headEnd/>
            <a:tailEnd/>
          </a:ln>
        </p:spPr>
        <p:txBody>
          <a:bodyPr>
            <a:spAutoFit/>
          </a:bodyPr>
          <a:lstStyle/>
          <a:p>
            <a:pPr algn="ctr" fontAlgn="base">
              <a:spcBef>
                <a:spcPct val="50000"/>
              </a:spcBef>
              <a:spcAft>
                <a:spcPct val="0"/>
              </a:spcAft>
            </a:pPr>
            <a:r>
              <a:rPr lang="en-US" sz="2400" i="1" dirty="0">
                <a:solidFill>
                  <a:srgbClr val="000000"/>
                </a:solidFill>
                <a:latin typeface="Times New Roman" pitchFamily="18" charset="0"/>
              </a:rPr>
              <a:t>H</a:t>
            </a:r>
            <a:r>
              <a:rPr lang="en-US" sz="2400" dirty="0">
                <a:solidFill>
                  <a:srgbClr val="000000"/>
                </a:solidFill>
                <a:latin typeface="Times New Roman" pitchFamily="18" charset="0"/>
              </a:rPr>
              <a:t>(</a:t>
            </a:r>
            <a:r>
              <a:rPr lang="en-US" sz="2400" i="1" dirty="0" err="1">
                <a:solidFill>
                  <a:srgbClr val="000000"/>
                </a:solidFill>
                <a:latin typeface="Times New Roman" pitchFamily="18" charset="0"/>
              </a:rPr>
              <a:t>x,y</a:t>
            </a:r>
            <a:r>
              <a:rPr lang="en-US" sz="2400" dirty="0">
                <a:solidFill>
                  <a:srgbClr val="000000"/>
                </a:solidFill>
                <a:latin typeface="Times New Roman" pitchFamily="18" charset="0"/>
              </a:rPr>
              <a:t>)</a:t>
            </a:r>
          </a:p>
        </p:txBody>
      </p:sp>
      <p:sp>
        <p:nvSpPr>
          <p:cNvPr id="69647" name="Oval 19"/>
          <p:cNvSpPr>
            <a:spLocks noChangeArrowheads="1"/>
          </p:cNvSpPr>
          <p:nvPr/>
        </p:nvSpPr>
        <p:spPr bwMode="auto">
          <a:xfrm>
            <a:off x="2320925" y="2781300"/>
            <a:ext cx="76200" cy="76200"/>
          </a:xfrm>
          <a:prstGeom prst="ellipse">
            <a:avLst/>
          </a:prstGeom>
          <a:solidFill>
            <a:srgbClr val="FF0000"/>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707604" name="Oval 20"/>
          <p:cNvSpPr>
            <a:spLocks noChangeArrowheads="1"/>
          </p:cNvSpPr>
          <p:nvPr/>
        </p:nvSpPr>
        <p:spPr bwMode="auto">
          <a:xfrm>
            <a:off x="5768975" y="2808288"/>
            <a:ext cx="76200" cy="76200"/>
          </a:xfrm>
          <a:prstGeom prst="ellipse">
            <a:avLst/>
          </a:prstGeom>
          <a:solidFill>
            <a:srgbClr val="FF0000"/>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69649" name="Text Box 21"/>
          <p:cNvSpPr txBox="1">
            <a:spLocks noChangeArrowheads="1"/>
          </p:cNvSpPr>
          <p:nvPr/>
        </p:nvSpPr>
        <p:spPr bwMode="auto">
          <a:xfrm>
            <a:off x="1219200" y="2819400"/>
            <a:ext cx="685800" cy="457200"/>
          </a:xfrm>
          <a:prstGeom prst="rect">
            <a:avLst/>
          </a:prstGeom>
          <a:noFill/>
          <a:ln w="9525">
            <a:noFill/>
            <a:miter lim="800000"/>
            <a:headEnd/>
            <a:tailEnd/>
          </a:ln>
        </p:spPr>
        <p:txBody>
          <a:bodyPr>
            <a:spAutoFit/>
          </a:bodyPr>
          <a:lstStyle/>
          <a:p>
            <a:pPr algn="ctr" fontAlgn="base">
              <a:spcBef>
                <a:spcPct val="50000"/>
              </a:spcBef>
              <a:spcAft>
                <a:spcPct val="0"/>
              </a:spcAft>
            </a:pPr>
            <a:r>
              <a:rPr lang="en-US" sz="2400" i="1">
                <a:solidFill>
                  <a:srgbClr val="000000"/>
                </a:solidFill>
                <a:latin typeface="Times New Roman" pitchFamily="18" charset="0"/>
              </a:rPr>
              <a:t>y</a:t>
            </a:r>
            <a:endParaRPr lang="en-US" sz="2400">
              <a:solidFill>
                <a:srgbClr val="000000"/>
              </a:solidFill>
              <a:latin typeface="Times New Roman" pitchFamily="18" charset="0"/>
            </a:endParaRPr>
          </a:p>
        </p:txBody>
      </p:sp>
      <p:sp>
        <p:nvSpPr>
          <p:cNvPr id="69650" name="Text Box 22"/>
          <p:cNvSpPr txBox="1">
            <a:spLocks noChangeArrowheads="1"/>
          </p:cNvSpPr>
          <p:nvPr/>
        </p:nvSpPr>
        <p:spPr bwMode="auto">
          <a:xfrm>
            <a:off x="4724400" y="2819400"/>
            <a:ext cx="685800" cy="457200"/>
          </a:xfrm>
          <a:prstGeom prst="rect">
            <a:avLst/>
          </a:prstGeom>
          <a:noFill/>
          <a:ln w="9525">
            <a:noFill/>
            <a:miter lim="800000"/>
            <a:headEnd/>
            <a:tailEnd/>
          </a:ln>
        </p:spPr>
        <p:txBody>
          <a:bodyPr>
            <a:spAutoFit/>
          </a:bodyPr>
          <a:lstStyle/>
          <a:p>
            <a:pPr algn="ctr" fontAlgn="base">
              <a:spcBef>
                <a:spcPct val="50000"/>
              </a:spcBef>
              <a:spcAft>
                <a:spcPct val="0"/>
              </a:spcAft>
            </a:pPr>
            <a:r>
              <a:rPr lang="en-US" sz="2400" i="1">
                <a:solidFill>
                  <a:srgbClr val="000000"/>
                </a:solidFill>
                <a:latin typeface="Times New Roman" pitchFamily="18" charset="0"/>
              </a:rPr>
              <a:t>y’</a:t>
            </a:r>
            <a:endParaRPr lang="en-US" sz="2400">
              <a:solidFill>
                <a:srgbClr val="000000"/>
              </a:solidFill>
              <a:latin typeface="Times New Roman" pitchFamily="18" charset="0"/>
            </a:endParaRPr>
          </a:p>
        </p:txBody>
      </p:sp>
      <p:sp>
        <p:nvSpPr>
          <p:cNvPr id="24" name="Text Box 23"/>
          <p:cNvSpPr txBox="1">
            <a:spLocks noChangeArrowheads="1"/>
          </p:cNvSpPr>
          <p:nvPr/>
        </p:nvSpPr>
        <p:spPr bwMode="auto">
          <a:xfrm>
            <a:off x="0" y="6596390"/>
            <a:ext cx="2449513" cy="261610"/>
          </a:xfrm>
          <a:prstGeom prst="rect">
            <a:avLst/>
          </a:prstGeom>
          <a:noFill/>
          <a:ln w="9525">
            <a:noFill/>
            <a:miter lim="800000"/>
            <a:headEnd/>
            <a:tailEnd/>
          </a:ln>
        </p:spPr>
        <p:txBody>
          <a:bodyPr>
            <a:spAutoFit/>
          </a:bodyPr>
          <a:lstStyle/>
          <a:p>
            <a:pPr fontAlgn="base">
              <a:spcBef>
                <a:spcPct val="50000"/>
              </a:spcBef>
              <a:spcAft>
                <a:spcPct val="0"/>
              </a:spcAft>
            </a:pPr>
            <a:r>
              <a:rPr lang="en-US" sz="1050" dirty="0">
                <a:solidFill>
                  <a:srgbClr val="000000"/>
                </a:solidFill>
              </a:rPr>
              <a:t>Modified from </a:t>
            </a:r>
            <a:r>
              <a:rPr lang="en-US" sz="1050" dirty="0" err="1">
                <a:solidFill>
                  <a:srgbClr val="000000"/>
                </a:solidFill>
              </a:rPr>
              <a:t>Alyosha</a:t>
            </a:r>
            <a:r>
              <a:rPr lang="en-US" sz="1050" dirty="0">
                <a:solidFill>
                  <a:srgbClr val="000000"/>
                </a:solidFill>
              </a:rPr>
              <a:t> </a:t>
            </a:r>
            <a:r>
              <a:rPr lang="en-US" sz="1050" dirty="0" err="1">
                <a:solidFill>
                  <a:srgbClr val="000000"/>
                </a:solidFill>
              </a:rPr>
              <a:t>Efros</a:t>
            </a:r>
            <a:endParaRPr lang="en-US" sz="1050" dirty="0">
              <a:solidFill>
                <a:srgbClr val="000000"/>
              </a:solidFill>
            </a:endParaRPr>
          </a:p>
        </p:txBody>
      </p:sp>
      <p:sp>
        <p:nvSpPr>
          <p:cNvPr id="23" name="TextBox 22"/>
          <p:cNvSpPr txBox="1"/>
          <p:nvPr/>
        </p:nvSpPr>
        <p:spPr>
          <a:xfrm>
            <a:off x="5877151" y="1129771"/>
            <a:ext cx="1890261" cy="369332"/>
          </a:xfrm>
          <a:prstGeom prst="rect">
            <a:avLst/>
          </a:prstGeom>
          <a:noFill/>
        </p:spPr>
        <p:txBody>
          <a:bodyPr wrap="none" rtlCol="0">
            <a:spAutoFit/>
          </a:bodyPr>
          <a:lstStyle/>
          <a:p>
            <a:r>
              <a:rPr lang="en-US" b="1" dirty="0">
                <a:solidFill>
                  <a:srgbClr val="000000"/>
                </a:solidFill>
              </a:rPr>
              <a:t>Image 1 canvas</a:t>
            </a:r>
          </a:p>
        </p:txBody>
      </p:sp>
      <p:sp>
        <p:nvSpPr>
          <p:cNvPr id="25" name="TextBox 24"/>
          <p:cNvSpPr txBox="1"/>
          <p:nvPr/>
        </p:nvSpPr>
        <p:spPr>
          <a:xfrm>
            <a:off x="2461324" y="1124453"/>
            <a:ext cx="1043876" cy="369332"/>
          </a:xfrm>
          <a:prstGeom prst="rect">
            <a:avLst/>
          </a:prstGeom>
          <a:noFill/>
        </p:spPr>
        <p:txBody>
          <a:bodyPr wrap="none" rtlCol="0">
            <a:spAutoFit/>
          </a:bodyPr>
          <a:lstStyle/>
          <a:p>
            <a:r>
              <a:rPr lang="en-US" b="1" dirty="0">
                <a:solidFill>
                  <a:srgbClr val="000000"/>
                </a:solidFill>
              </a:rPr>
              <a:t>Image 2</a:t>
            </a:r>
          </a:p>
        </p:txBody>
      </p:sp>
    </p:spTree>
    <p:extLst>
      <p:ext uri="{BB962C8B-B14F-4D97-AF65-F5344CB8AC3E}">
        <p14:creationId xmlns:p14="http://schemas.microsoft.com/office/powerpoint/2010/main" val="2913443664"/>
      </p:ext>
    </p:extLst>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76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07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600" grpId="0" animBg="1"/>
      <p:bldP spid="70760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81200" y="2590800"/>
            <a:ext cx="609600" cy="609600"/>
            <a:chOff x="1248" y="3072"/>
            <a:chExt cx="384" cy="384"/>
          </a:xfrm>
        </p:grpSpPr>
        <p:sp>
          <p:nvSpPr>
            <p:cNvPr id="70685" name="Line 3"/>
            <p:cNvSpPr>
              <a:spLocks noChangeShapeType="1"/>
            </p:cNvSpPr>
            <p:nvPr/>
          </p:nvSpPr>
          <p:spPr bwMode="auto">
            <a:xfrm>
              <a:off x="1392" y="3072"/>
              <a:ext cx="0" cy="384"/>
            </a:xfrm>
            <a:prstGeom prst="line">
              <a:avLst/>
            </a:prstGeom>
            <a:noFill/>
            <a:ln w="9525">
              <a:solidFill>
                <a:schemeClr val="tx1"/>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0686" name="Line 4"/>
            <p:cNvSpPr>
              <a:spLocks noChangeShapeType="1"/>
            </p:cNvSpPr>
            <p:nvPr/>
          </p:nvSpPr>
          <p:spPr bwMode="auto">
            <a:xfrm>
              <a:off x="1488" y="3072"/>
              <a:ext cx="0" cy="384"/>
            </a:xfrm>
            <a:prstGeom prst="line">
              <a:avLst/>
            </a:prstGeom>
            <a:noFill/>
            <a:ln w="9525">
              <a:solidFill>
                <a:schemeClr val="tx1"/>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0687" name="Line 5"/>
            <p:cNvSpPr>
              <a:spLocks noChangeShapeType="1"/>
            </p:cNvSpPr>
            <p:nvPr/>
          </p:nvSpPr>
          <p:spPr bwMode="auto">
            <a:xfrm flipV="1">
              <a:off x="1248" y="3216"/>
              <a:ext cx="384" cy="0"/>
            </a:xfrm>
            <a:prstGeom prst="line">
              <a:avLst/>
            </a:prstGeom>
            <a:noFill/>
            <a:ln w="9525">
              <a:solidFill>
                <a:schemeClr val="tx1"/>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0688" name="Line 6"/>
            <p:cNvSpPr>
              <a:spLocks noChangeShapeType="1"/>
            </p:cNvSpPr>
            <p:nvPr/>
          </p:nvSpPr>
          <p:spPr bwMode="auto">
            <a:xfrm flipV="1">
              <a:off x="1248" y="3312"/>
              <a:ext cx="384" cy="0"/>
            </a:xfrm>
            <a:prstGeom prst="line">
              <a:avLst/>
            </a:prstGeom>
            <a:noFill/>
            <a:ln w="9525">
              <a:solidFill>
                <a:schemeClr val="tx1"/>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70659" name="Text Box 7"/>
          <p:cNvSpPr txBox="1">
            <a:spLocks noChangeArrowheads="1"/>
          </p:cNvSpPr>
          <p:nvPr/>
        </p:nvSpPr>
        <p:spPr bwMode="auto">
          <a:xfrm>
            <a:off x="2438400" y="3429000"/>
            <a:ext cx="1066800" cy="457200"/>
          </a:xfrm>
          <a:prstGeom prst="rect">
            <a:avLst/>
          </a:prstGeom>
          <a:noFill/>
          <a:ln w="9525">
            <a:noFill/>
            <a:miter lim="800000"/>
            <a:headEnd/>
            <a:tailEnd/>
          </a:ln>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2400" b="0" i="1" u="none" strike="noStrike" kern="0" cap="none" spc="0" normalizeH="0" baseline="0" noProof="0">
                <a:ln>
                  <a:noFill/>
                </a:ln>
                <a:solidFill>
                  <a:srgbClr val="000000"/>
                </a:solidFill>
                <a:effectLst/>
                <a:uLnTx/>
                <a:uFillTx/>
                <a:latin typeface="Times New Roman" pitchFamily="18" charset="0"/>
              </a:rPr>
              <a:t>f</a:t>
            </a:r>
            <a:r>
              <a:rPr kumimoji="0" lang="en-US" sz="2400" b="0" i="0" u="none" strike="noStrike" kern="0" cap="none" spc="0" normalizeH="0" baseline="0" noProof="0">
                <a:ln>
                  <a:noFill/>
                </a:ln>
                <a:solidFill>
                  <a:srgbClr val="000000"/>
                </a:solidFill>
                <a:effectLst/>
                <a:uLnTx/>
                <a:uFillTx/>
                <a:latin typeface="Times New Roman" pitchFamily="18" charset="0"/>
              </a:rPr>
              <a:t>(</a:t>
            </a:r>
            <a:r>
              <a:rPr kumimoji="0" lang="en-US" sz="2400" b="0" i="1" u="none" strike="noStrike" kern="0" cap="none" spc="0" normalizeH="0" baseline="0" noProof="0">
                <a:ln>
                  <a:noFill/>
                </a:ln>
                <a:solidFill>
                  <a:srgbClr val="000000"/>
                </a:solidFill>
                <a:effectLst/>
                <a:uLnTx/>
                <a:uFillTx/>
                <a:latin typeface="Times New Roman" pitchFamily="18" charset="0"/>
              </a:rPr>
              <a:t>x,y</a:t>
            </a:r>
            <a:r>
              <a:rPr kumimoji="0" lang="en-US" sz="2400" b="0" i="0" u="none" strike="noStrike" kern="0" cap="none" spc="0" normalizeH="0" baseline="0" noProof="0">
                <a:ln>
                  <a:noFill/>
                </a:ln>
                <a:solidFill>
                  <a:srgbClr val="000000"/>
                </a:solidFill>
                <a:effectLst/>
                <a:uLnTx/>
                <a:uFillTx/>
                <a:latin typeface="Times New Roman" pitchFamily="18" charset="0"/>
              </a:rPr>
              <a:t>)</a:t>
            </a:r>
          </a:p>
        </p:txBody>
      </p:sp>
      <p:sp>
        <p:nvSpPr>
          <p:cNvPr id="70660" name="Text Box 8"/>
          <p:cNvSpPr txBox="1">
            <a:spLocks noChangeArrowheads="1"/>
          </p:cNvSpPr>
          <p:nvPr/>
        </p:nvSpPr>
        <p:spPr bwMode="auto">
          <a:xfrm>
            <a:off x="5943600" y="3429000"/>
            <a:ext cx="1371600" cy="457200"/>
          </a:xfrm>
          <a:prstGeom prst="rect">
            <a:avLst/>
          </a:prstGeom>
          <a:noFill/>
          <a:ln w="9525">
            <a:noFill/>
            <a:miter lim="800000"/>
            <a:headEnd/>
            <a:tailEnd/>
          </a:ln>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2400" b="0" i="1" u="none" strike="noStrike" kern="0" cap="none" spc="0" normalizeH="0" baseline="0" noProof="0">
                <a:ln>
                  <a:noFill/>
                </a:ln>
                <a:solidFill>
                  <a:srgbClr val="000000"/>
                </a:solidFill>
                <a:effectLst/>
                <a:uLnTx/>
                <a:uFillTx/>
                <a:latin typeface="Times New Roman" pitchFamily="18" charset="0"/>
              </a:rPr>
              <a:t>g</a:t>
            </a:r>
            <a:r>
              <a:rPr kumimoji="0" lang="en-US" sz="2400" b="0" i="0" u="none" strike="noStrike" kern="0" cap="none" spc="0" normalizeH="0" baseline="0" noProof="0">
                <a:ln>
                  <a:noFill/>
                </a:ln>
                <a:solidFill>
                  <a:srgbClr val="000000"/>
                </a:solidFill>
                <a:effectLst/>
                <a:uLnTx/>
                <a:uFillTx/>
                <a:latin typeface="Times New Roman" pitchFamily="18" charset="0"/>
              </a:rPr>
              <a:t>(</a:t>
            </a:r>
            <a:r>
              <a:rPr kumimoji="0" lang="en-US" sz="2400" b="0" i="1" u="none" strike="noStrike" kern="0" cap="none" spc="0" normalizeH="0" baseline="0" noProof="0">
                <a:ln>
                  <a:noFill/>
                </a:ln>
                <a:solidFill>
                  <a:srgbClr val="000000"/>
                </a:solidFill>
                <a:effectLst/>
                <a:uLnTx/>
                <a:uFillTx/>
                <a:latin typeface="Times New Roman" pitchFamily="18" charset="0"/>
              </a:rPr>
              <a:t>x’,y’</a:t>
            </a:r>
            <a:r>
              <a:rPr kumimoji="0" lang="en-US" sz="2400" b="0" i="0" u="none" strike="noStrike" kern="0" cap="none" spc="0" normalizeH="0" baseline="0" noProof="0">
                <a:ln>
                  <a:noFill/>
                </a:ln>
                <a:solidFill>
                  <a:srgbClr val="000000"/>
                </a:solidFill>
                <a:effectLst/>
                <a:uLnTx/>
                <a:uFillTx/>
                <a:latin typeface="Times New Roman" pitchFamily="18" charset="0"/>
              </a:rPr>
              <a:t>)</a:t>
            </a:r>
          </a:p>
        </p:txBody>
      </p:sp>
      <p:sp>
        <p:nvSpPr>
          <p:cNvPr id="70661" name="Rectangle 9"/>
          <p:cNvSpPr>
            <a:spLocks noGrp="1" noChangeArrowheads="1"/>
          </p:cNvSpPr>
          <p:nvPr>
            <p:ph type="title"/>
          </p:nvPr>
        </p:nvSpPr>
        <p:spPr/>
        <p:txBody>
          <a:bodyPr/>
          <a:lstStyle/>
          <a:p>
            <a:r>
              <a:rPr lang="en-US" dirty="0">
                <a:solidFill>
                  <a:srgbClr val="00B050"/>
                </a:solidFill>
              </a:rPr>
              <a:t>Transforming the second image</a:t>
            </a:r>
            <a:endParaRPr lang="en-US" dirty="0"/>
          </a:p>
        </p:txBody>
      </p:sp>
      <p:grpSp>
        <p:nvGrpSpPr>
          <p:cNvPr id="3" name="Group 11"/>
          <p:cNvGrpSpPr>
            <a:grpSpLocks/>
          </p:cNvGrpSpPr>
          <p:nvPr/>
        </p:nvGrpSpPr>
        <p:grpSpPr bwMode="auto">
          <a:xfrm>
            <a:off x="1752600" y="2971800"/>
            <a:ext cx="381000" cy="381000"/>
            <a:chOff x="1104" y="3312"/>
            <a:chExt cx="240" cy="240"/>
          </a:xfrm>
        </p:grpSpPr>
        <p:sp>
          <p:nvSpPr>
            <p:cNvPr id="70683" name="Line 12"/>
            <p:cNvSpPr>
              <a:spLocks noChangeShapeType="1"/>
            </p:cNvSpPr>
            <p:nvPr/>
          </p:nvSpPr>
          <p:spPr bwMode="auto">
            <a:xfrm flipV="1">
              <a:off x="1104" y="3312"/>
              <a:ext cx="0" cy="240"/>
            </a:xfrm>
            <a:prstGeom prst="line">
              <a:avLst/>
            </a:prstGeom>
            <a:noFill/>
            <a:ln w="19050">
              <a:solidFill>
                <a:schemeClr val="tx1"/>
              </a:solidFill>
              <a:round/>
              <a:headEnd/>
              <a:tailEnd type="triangle" w="med" len="lg"/>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0684" name="Line 13"/>
            <p:cNvSpPr>
              <a:spLocks noChangeShapeType="1"/>
            </p:cNvSpPr>
            <p:nvPr/>
          </p:nvSpPr>
          <p:spPr bwMode="auto">
            <a:xfrm flipV="1">
              <a:off x="1104" y="3552"/>
              <a:ext cx="240" cy="0"/>
            </a:xfrm>
            <a:prstGeom prst="line">
              <a:avLst/>
            </a:prstGeom>
            <a:noFill/>
            <a:ln w="19050">
              <a:solidFill>
                <a:schemeClr val="tx1"/>
              </a:solidFill>
              <a:round/>
              <a:headEnd/>
              <a:tailEnd type="triangle" w="med" len="lg"/>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4" name="Group 14"/>
          <p:cNvGrpSpPr>
            <a:grpSpLocks/>
          </p:cNvGrpSpPr>
          <p:nvPr/>
        </p:nvGrpSpPr>
        <p:grpSpPr bwMode="auto">
          <a:xfrm>
            <a:off x="5257800" y="2971800"/>
            <a:ext cx="381000" cy="381000"/>
            <a:chOff x="1104" y="3312"/>
            <a:chExt cx="240" cy="240"/>
          </a:xfrm>
        </p:grpSpPr>
        <p:sp>
          <p:nvSpPr>
            <p:cNvPr id="70681" name="Line 15"/>
            <p:cNvSpPr>
              <a:spLocks noChangeShapeType="1"/>
            </p:cNvSpPr>
            <p:nvPr/>
          </p:nvSpPr>
          <p:spPr bwMode="auto">
            <a:xfrm flipV="1">
              <a:off x="1104" y="3312"/>
              <a:ext cx="0" cy="240"/>
            </a:xfrm>
            <a:prstGeom prst="line">
              <a:avLst/>
            </a:prstGeom>
            <a:noFill/>
            <a:ln w="19050">
              <a:solidFill>
                <a:schemeClr val="tx1"/>
              </a:solidFill>
              <a:round/>
              <a:headEnd/>
              <a:tailEnd type="triangle" w="med" len="lg"/>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0682" name="Line 16"/>
            <p:cNvSpPr>
              <a:spLocks noChangeShapeType="1"/>
            </p:cNvSpPr>
            <p:nvPr/>
          </p:nvSpPr>
          <p:spPr bwMode="auto">
            <a:xfrm flipV="1">
              <a:off x="1104" y="3552"/>
              <a:ext cx="240" cy="0"/>
            </a:xfrm>
            <a:prstGeom prst="line">
              <a:avLst/>
            </a:prstGeom>
            <a:noFill/>
            <a:ln w="19050">
              <a:solidFill>
                <a:schemeClr val="tx1"/>
              </a:solidFill>
              <a:round/>
              <a:headEnd/>
              <a:tailEnd type="triangle" w="med" len="lg"/>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70665" name="Text Box 17"/>
          <p:cNvSpPr txBox="1">
            <a:spLocks noChangeArrowheads="1"/>
          </p:cNvSpPr>
          <p:nvPr/>
        </p:nvSpPr>
        <p:spPr bwMode="auto">
          <a:xfrm>
            <a:off x="1752600" y="3276600"/>
            <a:ext cx="685800" cy="457200"/>
          </a:xfrm>
          <a:prstGeom prst="rect">
            <a:avLst/>
          </a:prstGeom>
          <a:noFill/>
          <a:ln w="9525">
            <a:noFill/>
            <a:miter lim="800000"/>
            <a:headEnd/>
            <a:tailEnd/>
          </a:ln>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2400" b="0" i="1" u="none" strike="noStrike" kern="0" cap="none" spc="0" normalizeH="0" baseline="0" noProof="0">
                <a:ln>
                  <a:noFill/>
                </a:ln>
                <a:solidFill>
                  <a:srgbClr val="000000"/>
                </a:solidFill>
                <a:effectLst/>
                <a:uLnTx/>
                <a:uFillTx/>
                <a:latin typeface="Times New Roman" pitchFamily="18" charset="0"/>
              </a:rPr>
              <a:t>x</a:t>
            </a:r>
            <a:endParaRPr kumimoji="0" lang="en-US" sz="2400" b="0" i="0" u="none" strike="noStrike" kern="0" cap="none" spc="0" normalizeH="0" baseline="0" noProof="0">
              <a:ln>
                <a:noFill/>
              </a:ln>
              <a:solidFill>
                <a:srgbClr val="000000"/>
              </a:solidFill>
              <a:effectLst/>
              <a:uLnTx/>
              <a:uFillTx/>
              <a:latin typeface="Times New Roman" pitchFamily="18" charset="0"/>
            </a:endParaRPr>
          </a:p>
        </p:txBody>
      </p:sp>
      <p:sp>
        <p:nvSpPr>
          <p:cNvPr id="70666" name="Text Box 18"/>
          <p:cNvSpPr txBox="1">
            <a:spLocks noChangeArrowheads="1"/>
          </p:cNvSpPr>
          <p:nvPr/>
        </p:nvSpPr>
        <p:spPr bwMode="auto">
          <a:xfrm>
            <a:off x="5257800" y="3276600"/>
            <a:ext cx="685800" cy="457200"/>
          </a:xfrm>
          <a:prstGeom prst="rect">
            <a:avLst/>
          </a:prstGeom>
          <a:noFill/>
          <a:ln w="9525">
            <a:noFill/>
            <a:miter lim="800000"/>
            <a:headEnd/>
            <a:tailEnd/>
          </a:ln>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2400" b="0" i="1" u="none" strike="noStrike" kern="0" cap="none" spc="0" normalizeH="0" baseline="0" noProof="0">
                <a:ln>
                  <a:noFill/>
                </a:ln>
                <a:solidFill>
                  <a:srgbClr val="000000"/>
                </a:solidFill>
                <a:effectLst/>
                <a:uLnTx/>
                <a:uFillTx/>
                <a:latin typeface="Times New Roman" pitchFamily="18" charset="0"/>
              </a:rPr>
              <a:t>x’</a:t>
            </a:r>
            <a:endParaRPr kumimoji="0" lang="en-US" sz="2400" b="0" i="0" u="none" strike="noStrike" kern="0" cap="none" spc="0" normalizeH="0" baseline="0" noProof="0">
              <a:ln>
                <a:noFill/>
              </a:ln>
              <a:solidFill>
                <a:srgbClr val="000000"/>
              </a:solidFill>
              <a:effectLst/>
              <a:uLnTx/>
              <a:uFillTx/>
              <a:latin typeface="Times New Roman" pitchFamily="18" charset="0"/>
            </a:endParaRPr>
          </a:p>
        </p:txBody>
      </p:sp>
      <p:sp>
        <p:nvSpPr>
          <p:cNvPr id="70667" name="Freeform 19"/>
          <p:cNvSpPr>
            <a:spLocks/>
          </p:cNvSpPr>
          <p:nvPr/>
        </p:nvSpPr>
        <p:spPr bwMode="auto">
          <a:xfrm>
            <a:off x="2422525" y="2438400"/>
            <a:ext cx="3352800" cy="381000"/>
          </a:xfrm>
          <a:custGeom>
            <a:avLst/>
            <a:gdLst>
              <a:gd name="T0" fmla="*/ 0 w 2160"/>
              <a:gd name="T1" fmla="*/ 504031202 h 288"/>
              <a:gd name="T2" fmla="*/ 2147483647 w 2160"/>
              <a:gd name="T3" fmla="*/ 0 h 288"/>
              <a:gd name="T4" fmla="*/ 2147483647 w 2160"/>
              <a:gd name="T5" fmla="*/ 504031202 h 288"/>
              <a:gd name="T6" fmla="*/ 0 60000 65536"/>
              <a:gd name="T7" fmla="*/ 0 60000 65536"/>
              <a:gd name="T8" fmla="*/ 0 60000 65536"/>
              <a:gd name="T9" fmla="*/ 0 w 2160"/>
              <a:gd name="T10" fmla="*/ 0 h 288"/>
              <a:gd name="T11" fmla="*/ 2160 w 2160"/>
              <a:gd name="T12" fmla="*/ 288 h 288"/>
            </a:gdLst>
            <a:ahLst/>
            <a:cxnLst>
              <a:cxn ang="T6">
                <a:pos x="T0" y="T1"/>
              </a:cxn>
              <a:cxn ang="T7">
                <a:pos x="T2" y="T3"/>
              </a:cxn>
              <a:cxn ang="T8">
                <a:pos x="T4" y="T5"/>
              </a:cxn>
            </a:cxnLst>
            <a:rect l="T9" t="T10" r="T11" b="T12"/>
            <a:pathLst>
              <a:path w="2160" h="288">
                <a:moveTo>
                  <a:pt x="0" y="288"/>
                </a:moveTo>
                <a:cubicBezTo>
                  <a:pt x="396" y="144"/>
                  <a:pt x="792" y="0"/>
                  <a:pt x="1152" y="0"/>
                </a:cubicBezTo>
                <a:cubicBezTo>
                  <a:pt x="1512" y="0"/>
                  <a:pt x="1836" y="144"/>
                  <a:pt x="2160" y="288"/>
                </a:cubicBezTo>
              </a:path>
            </a:pathLst>
          </a:custGeom>
          <a:noFill/>
          <a:ln w="25400">
            <a:solidFill>
              <a:schemeClr val="accent1"/>
            </a:solidFill>
            <a:round/>
            <a:headEnd type="none" w="lg" len="lg"/>
            <a:tailEnd type="stealth" w="lg" len="lg"/>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endParaRPr>
          </a:p>
        </p:txBody>
      </p:sp>
      <p:sp>
        <p:nvSpPr>
          <p:cNvPr id="70668" name="Text Box 20"/>
          <p:cNvSpPr txBox="1">
            <a:spLocks noChangeArrowheads="1"/>
          </p:cNvSpPr>
          <p:nvPr/>
        </p:nvSpPr>
        <p:spPr bwMode="auto">
          <a:xfrm>
            <a:off x="4038600" y="2438400"/>
            <a:ext cx="1143000" cy="457200"/>
          </a:xfrm>
          <a:prstGeom prst="rect">
            <a:avLst/>
          </a:prstGeom>
          <a:noFill/>
          <a:ln w="9525">
            <a:noFill/>
            <a:miter lim="800000"/>
            <a:headEnd/>
            <a:tailEnd/>
          </a:ln>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lang="en-US" sz="2400" i="1" kern="0" dirty="0">
                <a:solidFill>
                  <a:srgbClr val="000000"/>
                </a:solidFill>
                <a:latin typeface="Times New Roman" pitchFamily="18" charset="0"/>
              </a:rPr>
              <a:t>H</a:t>
            </a:r>
            <a:r>
              <a:rPr kumimoji="0" lang="en-US" sz="2400" b="0" i="0" u="none" strike="noStrike" kern="0" cap="none" spc="0" normalizeH="0" baseline="0" noProof="0" dirty="0">
                <a:ln>
                  <a:noFill/>
                </a:ln>
                <a:solidFill>
                  <a:srgbClr val="000000"/>
                </a:solidFill>
                <a:effectLst/>
                <a:uLnTx/>
                <a:uFillTx/>
                <a:latin typeface="Times New Roman" pitchFamily="18" charset="0"/>
              </a:rPr>
              <a:t>(</a:t>
            </a:r>
            <a:r>
              <a:rPr kumimoji="0" lang="en-US" sz="2400" b="0" i="1" u="none" strike="noStrike" kern="0" cap="none" spc="0" normalizeH="0" baseline="0" noProof="0" dirty="0" err="1">
                <a:ln>
                  <a:noFill/>
                </a:ln>
                <a:solidFill>
                  <a:srgbClr val="000000"/>
                </a:solidFill>
                <a:effectLst/>
                <a:uLnTx/>
                <a:uFillTx/>
                <a:latin typeface="Times New Roman" pitchFamily="18" charset="0"/>
              </a:rPr>
              <a:t>x,y</a:t>
            </a:r>
            <a:r>
              <a:rPr kumimoji="0" lang="en-US" sz="2400" b="0" i="0" u="none" strike="noStrike" kern="0" cap="none" spc="0" normalizeH="0" baseline="0" noProof="0" dirty="0">
                <a:ln>
                  <a:noFill/>
                </a:ln>
                <a:solidFill>
                  <a:srgbClr val="000000"/>
                </a:solidFill>
                <a:effectLst/>
                <a:uLnTx/>
                <a:uFillTx/>
                <a:latin typeface="Times New Roman" pitchFamily="18" charset="0"/>
              </a:rPr>
              <a:t>)</a:t>
            </a:r>
          </a:p>
        </p:txBody>
      </p:sp>
      <p:sp>
        <p:nvSpPr>
          <p:cNvPr id="70669" name="Rectangle 21"/>
          <p:cNvSpPr>
            <a:spLocks noChangeArrowheads="1"/>
          </p:cNvSpPr>
          <p:nvPr/>
        </p:nvSpPr>
        <p:spPr bwMode="auto">
          <a:xfrm>
            <a:off x="685800" y="5460999"/>
            <a:ext cx="7772400" cy="533400"/>
          </a:xfrm>
          <a:prstGeom prst="rect">
            <a:avLst/>
          </a:prstGeom>
          <a:noFill/>
          <a:ln w="9525">
            <a:noFill/>
            <a:miter lim="800000"/>
            <a:headEnd/>
            <a:tailEnd/>
          </a:ln>
        </p:spPr>
        <p:txBody>
          <a:bodyPr/>
          <a:lstStyle/>
          <a:p>
            <a:pPr marL="342900" marR="0" lvl="0" indent="-342900" defTabSz="91440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rPr>
              <a:t>Q:  what if pixel lands “between” two pixels?</a:t>
            </a:r>
          </a:p>
        </p:txBody>
      </p:sp>
      <p:sp>
        <p:nvSpPr>
          <p:cNvPr id="70670" name="Oval 22"/>
          <p:cNvSpPr>
            <a:spLocks noChangeArrowheads="1"/>
          </p:cNvSpPr>
          <p:nvPr/>
        </p:nvSpPr>
        <p:spPr bwMode="auto">
          <a:xfrm>
            <a:off x="2320925" y="2781300"/>
            <a:ext cx="76200" cy="76200"/>
          </a:xfrm>
          <a:prstGeom prst="ellipse">
            <a:avLst/>
          </a:prstGeom>
          <a:solidFill>
            <a:srgbClr val="FF0000"/>
          </a:solidFill>
          <a:ln w="9525">
            <a:solidFill>
              <a:schemeClr val="tx1"/>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endParaRPr>
          </a:p>
        </p:txBody>
      </p:sp>
      <p:sp>
        <p:nvSpPr>
          <p:cNvPr id="70671" name="Oval 23"/>
          <p:cNvSpPr>
            <a:spLocks noChangeArrowheads="1"/>
          </p:cNvSpPr>
          <p:nvPr/>
        </p:nvSpPr>
        <p:spPr bwMode="auto">
          <a:xfrm>
            <a:off x="5768975" y="2808288"/>
            <a:ext cx="76200" cy="76200"/>
          </a:xfrm>
          <a:prstGeom prst="ellipse">
            <a:avLst/>
          </a:prstGeom>
          <a:solidFill>
            <a:srgbClr val="FF0000"/>
          </a:solidFill>
          <a:ln w="9525">
            <a:solidFill>
              <a:schemeClr val="tx1"/>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endParaRPr>
          </a:p>
        </p:txBody>
      </p:sp>
      <p:sp>
        <p:nvSpPr>
          <p:cNvPr id="70672" name="Text Box 24"/>
          <p:cNvSpPr txBox="1">
            <a:spLocks noChangeArrowheads="1"/>
          </p:cNvSpPr>
          <p:nvPr/>
        </p:nvSpPr>
        <p:spPr bwMode="auto">
          <a:xfrm>
            <a:off x="1219200" y="2819400"/>
            <a:ext cx="685800" cy="457200"/>
          </a:xfrm>
          <a:prstGeom prst="rect">
            <a:avLst/>
          </a:prstGeom>
          <a:noFill/>
          <a:ln w="9525">
            <a:noFill/>
            <a:miter lim="800000"/>
            <a:headEnd/>
            <a:tailEnd/>
          </a:ln>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2400" b="0" i="1" u="none" strike="noStrike" kern="0" cap="none" spc="0" normalizeH="0" baseline="0" noProof="0">
                <a:ln>
                  <a:noFill/>
                </a:ln>
                <a:solidFill>
                  <a:srgbClr val="000000"/>
                </a:solidFill>
                <a:effectLst/>
                <a:uLnTx/>
                <a:uFillTx/>
                <a:latin typeface="Times New Roman" pitchFamily="18" charset="0"/>
              </a:rPr>
              <a:t>y</a:t>
            </a:r>
            <a:endParaRPr kumimoji="0" lang="en-US" sz="2400" b="0" i="0" u="none" strike="noStrike" kern="0" cap="none" spc="0" normalizeH="0" baseline="0" noProof="0">
              <a:ln>
                <a:noFill/>
              </a:ln>
              <a:solidFill>
                <a:srgbClr val="000000"/>
              </a:solidFill>
              <a:effectLst/>
              <a:uLnTx/>
              <a:uFillTx/>
              <a:latin typeface="Times New Roman" pitchFamily="18" charset="0"/>
            </a:endParaRPr>
          </a:p>
        </p:txBody>
      </p:sp>
      <p:sp>
        <p:nvSpPr>
          <p:cNvPr id="70673" name="Text Box 25"/>
          <p:cNvSpPr txBox="1">
            <a:spLocks noChangeArrowheads="1"/>
          </p:cNvSpPr>
          <p:nvPr/>
        </p:nvSpPr>
        <p:spPr bwMode="auto">
          <a:xfrm>
            <a:off x="4724400" y="2819400"/>
            <a:ext cx="685800" cy="457200"/>
          </a:xfrm>
          <a:prstGeom prst="rect">
            <a:avLst/>
          </a:prstGeom>
          <a:noFill/>
          <a:ln w="9525">
            <a:noFill/>
            <a:miter lim="800000"/>
            <a:headEnd/>
            <a:tailEnd/>
          </a:ln>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2400" b="0" i="1" u="none" strike="noStrike" kern="0" cap="none" spc="0" normalizeH="0" baseline="0" noProof="0">
                <a:ln>
                  <a:noFill/>
                </a:ln>
                <a:solidFill>
                  <a:srgbClr val="000000"/>
                </a:solidFill>
                <a:effectLst/>
                <a:uLnTx/>
                <a:uFillTx/>
                <a:latin typeface="Times New Roman" pitchFamily="18" charset="0"/>
              </a:rPr>
              <a:t>y’</a:t>
            </a:r>
            <a:endParaRPr kumimoji="0" lang="en-US" sz="2400" b="0" i="0" u="none" strike="noStrike" kern="0" cap="none" spc="0" normalizeH="0" baseline="0" noProof="0">
              <a:ln>
                <a:noFill/>
              </a:ln>
              <a:solidFill>
                <a:srgbClr val="000000"/>
              </a:solidFill>
              <a:effectLst/>
              <a:uLnTx/>
              <a:uFillTx/>
              <a:latin typeface="Times New Roman" pitchFamily="18" charset="0"/>
            </a:endParaRPr>
          </a:p>
        </p:txBody>
      </p:sp>
      <p:grpSp>
        <p:nvGrpSpPr>
          <p:cNvPr id="5" name="Group 26"/>
          <p:cNvGrpSpPr>
            <a:grpSpLocks/>
          </p:cNvGrpSpPr>
          <p:nvPr/>
        </p:nvGrpSpPr>
        <p:grpSpPr bwMode="auto">
          <a:xfrm>
            <a:off x="5486400" y="2514600"/>
            <a:ext cx="609600" cy="609600"/>
            <a:chOff x="1248" y="3072"/>
            <a:chExt cx="384" cy="384"/>
          </a:xfrm>
        </p:grpSpPr>
        <p:sp>
          <p:nvSpPr>
            <p:cNvPr id="70677" name="Line 27"/>
            <p:cNvSpPr>
              <a:spLocks noChangeShapeType="1"/>
            </p:cNvSpPr>
            <p:nvPr/>
          </p:nvSpPr>
          <p:spPr bwMode="auto">
            <a:xfrm>
              <a:off x="1392" y="3072"/>
              <a:ext cx="0" cy="384"/>
            </a:xfrm>
            <a:prstGeom prst="line">
              <a:avLst/>
            </a:prstGeom>
            <a:noFill/>
            <a:ln w="9525">
              <a:solidFill>
                <a:schemeClr val="tx1"/>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0678" name="Line 28"/>
            <p:cNvSpPr>
              <a:spLocks noChangeShapeType="1"/>
            </p:cNvSpPr>
            <p:nvPr/>
          </p:nvSpPr>
          <p:spPr bwMode="auto">
            <a:xfrm>
              <a:off x="1488" y="3072"/>
              <a:ext cx="0" cy="384"/>
            </a:xfrm>
            <a:prstGeom prst="line">
              <a:avLst/>
            </a:prstGeom>
            <a:noFill/>
            <a:ln w="9525">
              <a:solidFill>
                <a:schemeClr val="tx1"/>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0679" name="Line 29"/>
            <p:cNvSpPr>
              <a:spLocks noChangeShapeType="1"/>
            </p:cNvSpPr>
            <p:nvPr/>
          </p:nvSpPr>
          <p:spPr bwMode="auto">
            <a:xfrm flipV="1">
              <a:off x="1248" y="3216"/>
              <a:ext cx="384" cy="0"/>
            </a:xfrm>
            <a:prstGeom prst="line">
              <a:avLst/>
            </a:prstGeom>
            <a:noFill/>
            <a:ln w="9525">
              <a:solidFill>
                <a:schemeClr val="tx1"/>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0680" name="Line 30"/>
            <p:cNvSpPr>
              <a:spLocks noChangeShapeType="1"/>
            </p:cNvSpPr>
            <p:nvPr/>
          </p:nvSpPr>
          <p:spPr bwMode="auto">
            <a:xfrm flipV="1">
              <a:off x="1248" y="3312"/>
              <a:ext cx="384" cy="0"/>
            </a:xfrm>
            <a:prstGeom prst="line">
              <a:avLst/>
            </a:prstGeom>
            <a:noFill/>
            <a:ln w="9525">
              <a:solidFill>
                <a:schemeClr val="tx1"/>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708639" name="Rectangle 31"/>
          <p:cNvSpPr>
            <a:spLocks noChangeArrowheads="1"/>
          </p:cNvSpPr>
          <p:nvPr/>
        </p:nvSpPr>
        <p:spPr bwMode="auto">
          <a:xfrm>
            <a:off x="685800" y="5918199"/>
            <a:ext cx="7772400" cy="914400"/>
          </a:xfrm>
          <a:prstGeom prst="rect">
            <a:avLst/>
          </a:prstGeom>
          <a:noFill/>
          <a:ln w="9525">
            <a:noFill/>
            <a:miter lim="800000"/>
            <a:headEnd/>
            <a:tailEnd/>
          </a:ln>
        </p:spPr>
        <p:txBody>
          <a:bodyPr/>
          <a:lstStyle/>
          <a:p>
            <a:pPr marL="342900" marR="0" lvl="0" indent="-342900" defTabSz="91440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rPr>
              <a:t>A:  distribute color among neighboring pixels (</a:t>
            </a:r>
            <a:r>
              <a:rPr kumimoji="0" lang="en-US" sz="2400" b="0" i="0" u="none" strike="noStrike" kern="0" cap="none" spc="0" normalizeH="0" baseline="0" noProof="0" dirty="0" err="1">
                <a:ln>
                  <a:noFill/>
                </a:ln>
                <a:solidFill>
                  <a:srgbClr val="000000"/>
                </a:solidFill>
                <a:effectLst/>
                <a:uLnTx/>
                <a:uFillTx/>
              </a:rPr>
              <a:t>x’,y</a:t>
            </a:r>
            <a:r>
              <a:rPr kumimoji="0" lang="en-US" sz="2400" b="0" i="0" u="none" strike="noStrike" kern="0" cap="none" spc="0" normalizeH="0" baseline="0" noProof="0" dirty="0">
                <a:ln>
                  <a:noFill/>
                </a:ln>
                <a:solidFill>
                  <a:srgbClr val="000000"/>
                </a:solidFill>
                <a:effectLst/>
                <a:uLnTx/>
                <a:uFillTx/>
              </a:rPr>
              <a:t>’)</a:t>
            </a:r>
          </a:p>
        </p:txBody>
      </p:sp>
      <p:sp>
        <p:nvSpPr>
          <p:cNvPr id="33" name="Text Box 23"/>
          <p:cNvSpPr txBox="1">
            <a:spLocks noChangeArrowheads="1"/>
          </p:cNvSpPr>
          <p:nvPr/>
        </p:nvSpPr>
        <p:spPr bwMode="auto">
          <a:xfrm>
            <a:off x="0" y="6596390"/>
            <a:ext cx="2449513" cy="261610"/>
          </a:xfrm>
          <a:prstGeom prst="rect">
            <a:avLst/>
          </a:prstGeom>
          <a:noFill/>
          <a:ln w="9525">
            <a:noFill/>
            <a:miter lim="800000"/>
            <a:headEnd/>
            <a:tailEnd/>
          </a:ln>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1050" b="0" i="0" u="none" strike="noStrike" kern="0" cap="none" spc="0" normalizeH="0" baseline="0" noProof="0" dirty="0" err="1">
                <a:ln>
                  <a:noFill/>
                </a:ln>
                <a:solidFill>
                  <a:srgbClr val="000000"/>
                </a:solidFill>
                <a:effectLst/>
                <a:uLnTx/>
                <a:uFillTx/>
              </a:rPr>
              <a:t>Alyosha</a:t>
            </a:r>
            <a:r>
              <a:rPr kumimoji="0" lang="en-US" sz="1050" b="0" i="0" u="none" strike="noStrike" kern="0" cap="none" spc="0" normalizeH="0" baseline="0" noProof="0" dirty="0">
                <a:ln>
                  <a:noFill/>
                </a:ln>
                <a:solidFill>
                  <a:srgbClr val="000000"/>
                </a:solidFill>
                <a:effectLst/>
                <a:uLnTx/>
                <a:uFillTx/>
              </a:rPr>
              <a:t> </a:t>
            </a:r>
            <a:r>
              <a:rPr kumimoji="0" lang="en-US" sz="1050" b="0" i="0" u="none" strike="noStrike" kern="0" cap="none" spc="0" normalizeH="0" baseline="0" noProof="0" dirty="0" err="1">
                <a:ln>
                  <a:noFill/>
                </a:ln>
                <a:solidFill>
                  <a:srgbClr val="000000"/>
                </a:solidFill>
                <a:effectLst/>
                <a:uLnTx/>
                <a:uFillTx/>
              </a:rPr>
              <a:t>Efros</a:t>
            </a:r>
            <a:endParaRPr kumimoji="0" lang="en-US" sz="1050" b="0" i="0" u="none" strike="noStrike" kern="0" cap="none" spc="0" normalizeH="0" baseline="0" noProof="0" dirty="0">
              <a:ln>
                <a:noFill/>
              </a:ln>
              <a:solidFill>
                <a:srgbClr val="000000"/>
              </a:solidFill>
              <a:effectLst/>
              <a:uLnTx/>
              <a:uFillTx/>
            </a:endParaRPr>
          </a:p>
        </p:txBody>
      </p:sp>
      <p:sp>
        <p:nvSpPr>
          <p:cNvPr id="34" name="Rectangle 5"/>
          <p:cNvSpPr>
            <a:spLocks noGrp="1" noChangeArrowheads="1"/>
          </p:cNvSpPr>
          <p:nvPr>
            <p:ph idx="1"/>
          </p:nvPr>
        </p:nvSpPr>
        <p:spPr>
          <a:xfrm>
            <a:off x="685800" y="4078224"/>
            <a:ext cx="7772400" cy="1420875"/>
          </a:xfrm>
        </p:spPr>
        <p:txBody>
          <a:bodyPr/>
          <a:lstStyle/>
          <a:p>
            <a:r>
              <a:rPr lang="en-US" b="1" dirty="0"/>
              <a:t>Forward warping: </a:t>
            </a:r>
          </a:p>
          <a:p>
            <a:r>
              <a:rPr lang="en-US" dirty="0"/>
              <a:t>Send each pixel </a:t>
            </a:r>
            <a:r>
              <a:rPr lang="en-US" i="1" dirty="0"/>
              <a:t>f</a:t>
            </a:r>
            <a:r>
              <a:rPr lang="en-US" dirty="0"/>
              <a:t>(</a:t>
            </a:r>
            <a:r>
              <a:rPr lang="en-US" i="1" dirty="0" err="1"/>
              <a:t>x,y</a:t>
            </a:r>
            <a:r>
              <a:rPr lang="en-US" dirty="0"/>
              <a:t>) to its corresponding location </a:t>
            </a:r>
          </a:p>
          <a:p>
            <a:r>
              <a:rPr lang="en-US" dirty="0"/>
              <a:t>           (</a:t>
            </a:r>
            <a:r>
              <a:rPr lang="en-US" i="1" dirty="0" err="1"/>
              <a:t>x’,y</a:t>
            </a:r>
            <a:r>
              <a:rPr lang="en-US" i="1" dirty="0"/>
              <a:t>’)</a:t>
            </a:r>
            <a:r>
              <a:rPr lang="en-US" b="1" dirty="0"/>
              <a:t> </a:t>
            </a:r>
            <a:r>
              <a:rPr lang="en-US" dirty="0"/>
              <a:t>=</a:t>
            </a:r>
            <a:r>
              <a:rPr lang="en-US" b="1" dirty="0"/>
              <a:t> </a:t>
            </a:r>
            <a:r>
              <a:rPr lang="en-US" i="1" dirty="0"/>
              <a:t>H</a:t>
            </a:r>
            <a:r>
              <a:rPr lang="en-US" dirty="0"/>
              <a:t>(</a:t>
            </a:r>
            <a:r>
              <a:rPr lang="en-US" i="1" dirty="0" err="1"/>
              <a:t>x,y</a:t>
            </a:r>
            <a:r>
              <a:rPr lang="en-US" dirty="0"/>
              <a:t>) in the right image</a:t>
            </a:r>
          </a:p>
        </p:txBody>
      </p:sp>
    </p:spTree>
    <p:extLst>
      <p:ext uri="{BB962C8B-B14F-4D97-AF65-F5344CB8AC3E}">
        <p14:creationId xmlns:p14="http://schemas.microsoft.com/office/powerpoint/2010/main" val="237162059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86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639"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2438400" y="3429000"/>
            <a:ext cx="1066800" cy="457200"/>
          </a:xfrm>
          <a:prstGeom prst="rect">
            <a:avLst/>
          </a:prstGeom>
          <a:noFill/>
          <a:ln w="9525">
            <a:noFill/>
            <a:miter lim="800000"/>
            <a:headEnd/>
            <a:tailEnd/>
          </a:ln>
        </p:spPr>
        <p:txBody>
          <a:bodyPr>
            <a:spAutoFit/>
          </a:bodyPr>
          <a:lstStyle/>
          <a:p>
            <a:pPr algn="ctr" fontAlgn="base">
              <a:spcBef>
                <a:spcPct val="50000"/>
              </a:spcBef>
              <a:spcAft>
                <a:spcPct val="0"/>
              </a:spcAft>
            </a:pPr>
            <a:r>
              <a:rPr lang="en-US" sz="2400" i="1">
                <a:solidFill>
                  <a:srgbClr val="000000"/>
                </a:solidFill>
                <a:latin typeface="Times New Roman" pitchFamily="18" charset="0"/>
              </a:rPr>
              <a:t>f</a:t>
            </a:r>
            <a:r>
              <a:rPr lang="en-US" sz="2400">
                <a:solidFill>
                  <a:srgbClr val="000000"/>
                </a:solidFill>
                <a:latin typeface="Times New Roman" pitchFamily="18" charset="0"/>
              </a:rPr>
              <a:t>(</a:t>
            </a:r>
            <a:r>
              <a:rPr lang="en-US" sz="2400" i="1">
                <a:solidFill>
                  <a:srgbClr val="000000"/>
                </a:solidFill>
                <a:latin typeface="Times New Roman" pitchFamily="18" charset="0"/>
              </a:rPr>
              <a:t>x,y</a:t>
            </a:r>
            <a:r>
              <a:rPr lang="en-US" sz="2400">
                <a:solidFill>
                  <a:srgbClr val="000000"/>
                </a:solidFill>
                <a:latin typeface="Times New Roman" pitchFamily="18" charset="0"/>
              </a:rPr>
              <a:t>)</a:t>
            </a:r>
          </a:p>
        </p:txBody>
      </p:sp>
      <p:sp>
        <p:nvSpPr>
          <p:cNvPr id="71683" name="Text Box 3"/>
          <p:cNvSpPr txBox="1">
            <a:spLocks noChangeArrowheads="1"/>
          </p:cNvSpPr>
          <p:nvPr/>
        </p:nvSpPr>
        <p:spPr bwMode="auto">
          <a:xfrm>
            <a:off x="5943600" y="3429000"/>
            <a:ext cx="1371600" cy="457200"/>
          </a:xfrm>
          <a:prstGeom prst="rect">
            <a:avLst/>
          </a:prstGeom>
          <a:noFill/>
          <a:ln w="9525">
            <a:noFill/>
            <a:miter lim="800000"/>
            <a:headEnd/>
            <a:tailEnd/>
          </a:ln>
        </p:spPr>
        <p:txBody>
          <a:bodyPr>
            <a:spAutoFit/>
          </a:bodyPr>
          <a:lstStyle/>
          <a:p>
            <a:pPr algn="ctr" fontAlgn="base">
              <a:spcBef>
                <a:spcPct val="50000"/>
              </a:spcBef>
              <a:spcAft>
                <a:spcPct val="0"/>
              </a:spcAft>
            </a:pPr>
            <a:r>
              <a:rPr lang="en-US" sz="2400" i="1">
                <a:solidFill>
                  <a:srgbClr val="000000"/>
                </a:solidFill>
                <a:latin typeface="Times New Roman" pitchFamily="18" charset="0"/>
              </a:rPr>
              <a:t>g</a:t>
            </a:r>
            <a:r>
              <a:rPr lang="en-US" sz="2400">
                <a:solidFill>
                  <a:srgbClr val="000000"/>
                </a:solidFill>
                <a:latin typeface="Times New Roman" pitchFamily="18" charset="0"/>
              </a:rPr>
              <a:t>(</a:t>
            </a:r>
            <a:r>
              <a:rPr lang="en-US" sz="2400" i="1">
                <a:solidFill>
                  <a:srgbClr val="000000"/>
                </a:solidFill>
                <a:latin typeface="Times New Roman" pitchFamily="18" charset="0"/>
              </a:rPr>
              <a:t>x’,y’</a:t>
            </a:r>
            <a:r>
              <a:rPr lang="en-US" sz="2400">
                <a:solidFill>
                  <a:srgbClr val="000000"/>
                </a:solidFill>
                <a:latin typeface="Times New Roman" pitchFamily="18" charset="0"/>
              </a:rPr>
              <a:t>)</a:t>
            </a:r>
          </a:p>
        </p:txBody>
      </p:sp>
      <p:grpSp>
        <p:nvGrpSpPr>
          <p:cNvPr id="2" name="Group 4"/>
          <p:cNvGrpSpPr>
            <a:grpSpLocks/>
          </p:cNvGrpSpPr>
          <p:nvPr/>
        </p:nvGrpSpPr>
        <p:grpSpPr bwMode="auto">
          <a:xfrm>
            <a:off x="1752600" y="2971800"/>
            <a:ext cx="381000" cy="381000"/>
            <a:chOff x="1104" y="3312"/>
            <a:chExt cx="240" cy="240"/>
          </a:xfrm>
        </p:grpSpPr>
        <p:sp>
          <p:nvSpPr>
            <p:cNvPr id="71707" name="Line 5"/>
            <p:cNvSpPr>
              <a:spLocks noChangeShapeType="1"/>
            </p:cNvSpPr>
            <p:nvPr/>
          </p:nvSpPr>
          <p:spPr bwMode="auto">
            <a:xfrm flipV="1">
              <a:off x="1104" y="3312"/>
              <a:ext cx="0" cy="240"/>
            </a:xfrm>
            <a:prstGeom prst="line">
              <a:avLst/>
            </a:prstGeom>
            <a:noFill/>
            <a:ln w="19050">
              <a:solidFill>
                <a:schemeClr val="tx1"/>
              </a:solidFill>
              <a:round/>
              <a:headEnd/>
              <a:tailEnd type="triangle" w="med" len="lg"/>
            </a:ln>
          </p:spPr>
          <p:txBody>
            <a:bodyPr/>
            <a:lstStyle/>
            <a:p>
              <a:pPr fontAlgn="base">
                <a:spcBef>
                  <a:spcPct val="0"/>
                </a:spcBef>
                <a:spcAft>
                  <a:spcPct val="0"/>
                </a:spcAft>
              </a:pPr>
              <a:endParaRPr lang="en-US">
                <a:solidFill>
                  <a:srgbClr val="000000"/>
                </a:solidFill>
              </a:endParaRPr>
            </a:p>
          </p:txBody>
        </p:sp>
        <p:sp>
          <p:nvSpPr>
            <p:cNvPr id="71708" name="Line 6"/>
            <p:cNvSpPr>
              <a:spLocks noChangeShapeType="1"/>
            </p:cNvSpPr>
            <p:nvPr/>
          </p:nvSpPr>
          <p:spPr bwMode="auto">
            <a:xfrm flipV="1">
              <a:off x="1104" y="3552"/>
              <a:ext cx="240" cy="0"/>
            </a:xfrm>
            <a:prstGeom prst="line">
              <a:avLst/>
            </a:prstGeom>
            <a:noFill/>
            <a:ln w="19050">
              <a:solidFill>
                <a:schemeClr val="tx1"/>
              </a:solidFill>
              <a:round/>
              <a:headEnd/>
              <a:tailEnd type="triangle" w="med" len="lg"/>
            </a:ln>
          </p:spPr>
          <p:txBody>
            <a:bodyPr/>
            <a:lstStyle/>
            <a:p>
              <a:pPr fontAlgn="base">
                <a:spcBef>
                  <a:spcPct val="0"/>
                </a:spcBef>
                <a:spcAft>
                  <a:spcPct val="0"/>
                </a:spcAft>
              </a:pPr>
              <a:endParaRPr lang="en-US">
                <a:solidFill>
                  <a:srgbClr val="000000"/>
                </a:solidFill>
              </a:endParaRPr>
            </a:p>
          </p:txBody>
        </p:sp>
      </p:grpSp>
      <p:sp>
        <p:nvSpPr>
          <p:cNvPr id="71685" name="Text Box 7"/>
          <p:cNvSpPr txBox="1">
            <a:spLocks noChangeArrowheads="1"/>
          </p:cNvSpPr>
          <p:nvPr/>
        </p:nvSpPr>
        <p:spPr bwMode="auto">
          <a:xfrm>
            <a:off x="1752600" y="3276600"/>
            <a:ext cx="685800" cy="457200"/>
          </a:xfrm>
          <a:prstGeom prst="rect">
            <a:avLst/>
          </a:prstGeom>
          <a:noFill/>
          <a:ln w="9525">
            <a:noFill/>
            <a:miter lim="800000"/>
            <a:headEnd/>
            <a:tailEnd/>
          </a:ln>
        </p:spPr>
        <p:txBody>
          <a:bodyPr>
            <a:spAutoFit/>
          </a:bodyPr>
          <a:lstStyle/>
          <a:p>
            <a:pPr algn="ctr" fontAlgn="base">
              <a:spcBef>
                <a:spcPct val="50000"/>
              </a:spcBef>
              <a:spcAft>
                <a:spcPct val="0"/>
              </a:spcAft>
            </a:pPr>
            <a:r>
              <a:rPr lang="en-US" sz="2400" i="1">
                <a:solidFill>
                  <a:srgbClr val="000000"/>
                </a:solidFill>
                <a:latin typeface="Times New Roman" pitchFamily="18" charset="0"/>
              </a:rPr>
              <a:t>x</a:t>
            </a:r>
            <a:endParaRPr lang="en-US" sz="2400">
              <a:solidFill>
                <a:srgbClr val="000000"/>
              </a:solidFill>
              <a:latin typeface="Times New Roman" pitchFamily="18" charset="0"/>
            </a:endParaRPr>
          </a:p>
        </p:txBody>
      </p:sp>
      <p:sp>
        <p:nvSpPr>
          <p:cNvPr id="71686" name="Text Box 8"/>
          <p:cNvSpPr txBox="1">
            <a:spLocks noChangeArrowheads="1"/>
          </p:cNvSpPr>
          <p:nvPr/>
        </p:nvSpPr>
        <p:spPr bwMode="auto">
          <a:xfrm>
            <a:off x="1219200" y="2819400"/>
            <a:ext cx="685800" cy="457200"/>
          </a:xfrm>
          <a:prstGeom prst="rect">
            <a:avLst/>
          </a:prstGeom>
          <a:noFill/>
          <a:ln w="9525">
            <a:noFill/>
            <a:miter lim="800000"/>
            <a:headEnd/>
            <a:tailEnd/>
          </a:ln>
        </p:spPr>
        <p:txBody>
          <a:bodyPr>
            <a:spAutoFit/>
          </a:bodyPr>
          <a:lstStyle/>
          <a:p>
            <a:pPr algn="ctr" fontAlgn="base">
              <a:spcBef>
                <a:spcPct val="50000"/>
              </a:spcBef>
              <a:spcAft>
                <a:spcPct val="0"/>
              </a:spcAft>
            </a:pPr>
            <a:r>
              <a:rPr lang="en-US" sz="2400" i="1">
                <a:solidFill>
                  <a:srgbClr val="000000"/>
                </a:solidFill>
                <a:latin typeface="Times New Roman" pitchFamily="18" charset="0"/>
              </a:rPr>
              <a:t>y</a:t>
            </a:r>
            <a:endParaRPr lang="en-US" sz="2400">
              <a:solidFill>
                <a:srgbClr val="000000"/>
              </a:solidFill>
              <a:latin typeface="Times New Roman" pitchFamily="18" charset="0"/>
            </a:endParaRPr>
          </a:p>
        </p:txBody>
      </p:sp>
      <p:sp>
        <p:nvSpPr>
          <p:cNvPr id="71687" name="Rectangle 9"/>
          <p:cNvSpPr>
            <a:spLocks noGrp="1" noChangeArrowheads="1"/>
          </p:cNvSpPr>
          <p:nvPr>
            <p:ph type="title"/>
          </p:nvPr>
        </p:nvSpPr>
        <p:spPr/>
        <p:txBody>
          <a:bodyPr/>
          <a:lstStyle/>
          <a:p>
            <a:pPr eaLnBrk="1" hangingPunct="1"/>
            <a:r>
              <a:rPr lang="en-US" dirty="0">
                <a:solidFill>
                  <a:srgbClr val="00B050"/>
                </a:solidFill>
              </a:rPr>
              <a:t>Transforming the second image</a:t>
            </a:r>
            <a:endParaRPr lang="en-US" dirty="0"/>
          </a:p>
        </p:txBody>
      </p:sp>
      <p:sp>
        <p:nvSpPr>
          <p:cNvPr id="71688" name="Rectangle 10"/>
          <p:cNvSpPr>
            <a:spLocks noGrp="1" noChangeArrowheads="1"/>
          </p:cNvSpPr>
          <p:nvPr>
            <p:ph idx="1"/>
          </p:nvPr>
        </p:nvSpPr>
        <p:spPr>
          <a:xfrm>
            <a:off x="685800" y="4075611"/>
            <a:ext cx="7772400" cy="2172789"/>
          </a:xfrm>
        </p:spPr>
        <p:txBody>
          <a:bodyPr/>
          <a:lstStyle/>
          <a:p>
            <a:pPr eaLnBrk="1" hangingPunct="1">
              <a:buFontTx/>
              <a:buNone/>
            </a:pPr>
            <a:r>
              <a:rPr lang="en-US" b="1" dirty="0"/>
              <a:t>Inverse warping: </a:t>
            </a:r>
          </a:p>
          <a:p>
            <a:pPr eaLnBrk="1" hangingPunct="1">
              <a:buFontTx/>
              <a:buNone/>
            </a:pPr>
            <a:r>
              <a:rPr lang="en-US" dirty="0"/>
              <a:t>Get each pixel </a:t>
            </a:r>
            <a:r>
              <a:rPr lang="en-US" i="1" dirty="0"/>
              <a:t>g</a:t>
            </a:r>
            <a:r>
              <a:rPr lang="en-US" dirty="0"/>
              <a:t>(</a:t>
            </a:r>
            <a:r>
              <a:rPr lang="en-US" i="1" dirty="0" err="1"/>
              <a:t>x’,y</a:t>
            </a:r>
            <a:r>
              <a:rPr lang="en-US" i="1" dirty="0"/>
              <a:t>’</a:t>
            </a:r>
            <a:r>
              <a:rPr lang="en-US" dirty="0"/>
              <a:t>) from its corresponding location </a:t>
            </a:r>
          </a:p>
          <a:p>
            <a:pPr eaLnBrk="1" hangingPunct="1">
              <a:buFontTx/>
              <a:buNone/>
            </a:pPr>
            <a:r>
              <a:rPr lang="en-US" dirty="0"/>
              <a:t>           (</a:t>
            </a:r>
            <a:r>
              <a:rPr lang="en-US" i="1" dirty="0" err="1"/>
              <a:t>x,y</a:t>
            </a:r>
            <a:r>
              <a:rPr lang="en-US" dirty="0"/>
              <a:t>)</a:t>
            </a:r>
            <a:r>
              <a:rPr lang="en-US" b="1" dirty="0"/>
              <a:t> </a:t>
            </a:r>
            <a:r>
              <a:rPr lang="en-US" dirty="0"/>
              <a:t>=</a:t>
            </a:r>
            <a:r>
              <a:rPr lang="en-US" b="1" dirty="0"/>
              <a:t> </a:t>
            </a:r>
            <a:r>
              <a:rPr lang="en-US" i="1" dirty="0"/>
              <a:t>H</a:t>
            </a:r>
            <a:r>
              <a:rPr lang="en-US" i="1" baseline="30000" dirty="0"/>
              <a:t>-1</a:t>
            </a:r>
            <a:r>
              <a:rPr lang="en-US" dirty="0"/>
              <a:t>(</a:t>
            </a:r>
            <a:r>
              <a:rPr lang="en-US" i="1" dirty="0" err="1"/>
              <a:t>x’,y</a:t>
            </a:r>
            <a:r>
              <a:rPr lang="en-US" i="1" dirty="0"/>
              <a:t>’</a:t>
            </a:r>
            <a:r>
              <a:rPr lang="en-US" dirty="0"/>
              <a:t>) in the left image</a:t>
            </a:r>
          </a:p>
        </p:txBody>
      </p:sp>
      <p:pic>
        <p:nvPicPr>
          <p:cNvPr id="71689" name="Picture 11" descr="HHHIMG_1166"/>
          <p:cNvPicPr>
            <a:picLocks noChangeAspect="1" noChangeArrowheads="1"/>
          </p:cNvPicPr>
          <p:nvPr/>
        </p:nvPicPr>
        <p:blipFill>
          <a:blip r:embed="rId4" cstate="print"/>
          <a:srcRect/>
          <a:stretch>
            <a:fillRect/>
          </a:stretch>
        </p:blipFill>
        <p:spPr bwMode="auto">
          <a:xfrm>
            <a:off x="1905000" y="1600200"/>
            <a:ext cx="2193925" cy="1643063"/>
          </a:xfrm>
          <a:prstGeom prst="rect">
            <a:avLst/>
          </a:prstGeom>
          <a:noFill/>
          <a:ln w="9525">
            <a:noFill/>
            <a:miter lim="800000"/>
            <a:headEnd/>
            <a:tailEnd/>
          </a:ln>
        </p:spPr>
      </p:pic>
      <p:pic>
        <p:nvPicPr>
          <p:cNvPr id="71690" name="Picture 12" descr="rotated"/>
          <p:cNvPicPr>
            <a:picLocks noChangeAspect="1" noChangeArrowheads="1"/>
          </p:cNvPicPr>
          <p:nvPr/>
        </p:nvPicPr>
        <p:blipFill>
          <a:blip r:embed="rId5" cstate="print"/>
          <a:srcRect/>
          <a:stretch>
            <a:fillRect/>
          </a:stretch>
        </p:blipFill>
        <p:spPr bwMode="auto">
          <a:xfrm>
            <a:off x="5368925" y="1447800"/>
            <a:ext cx="2632075" cy="2114550"/>
          </a:xfrm>
          <a:prstGeom prst="rect">
            <a:avLst/>
          </a:prstGeom>
          <a:noFill/>
          <a:ln w="9525">
            <a:noFill/>
            <a:miter lim="800000"/>
            <a:headEnd/>
            <a:tailEnd/>
          </a:ln>
        </p:spPr>
      </p:pic>
      <p:grpSp>
        <p:nvGrpSpPr>
          <p:cNvPr id="3" name="Group 13"/>
          <p:cNvGrpSpPr>
            <a:grpSpLocks/>
          </p:cNvGrpSpPr>
          <p:nvPr/>
        </p:nvGrpSpPr>
        <p:grpSpPr bwMode="auto">
          <a:xfrm>
            <a:off x="1752600" y="2971800"/>
            <a:ext cx="381000" cy="381000"/>
            <a:chOff x="1104" y="3312"/>
            <a:chExt cx="240" cy="240"/>
          </a:xfrm>
        </p:grpSpPr>
        <p:sp>
          <p:nvSpPr>
            <p:cNvPr id="71705" name="Line 14"/>
            <p:cNvSpPr>
              <a:spLocks noChangeShapeType="1"/>
            </p:cNvSpPr>
            <p:nvPr/>
          </p:nvSpPr>
          <p:spPr bwMode="auto">
            <a:xfrm flipV="1">
              <a:off x="1104" y="3312"/>
              <a:ext cx="0" cy="240"/>
            </a:xfrm>
            <a:prstGeom prst="line">
              <a:avLst/>
            </a:prstGeom>
            <a:noFill/>
            <a:ln w="19050">
              <a:solidFill>
                <a:schemeClr val="tx1"/>
              </a:solidFill>
              <a:round/>
              <a:headEnd/>
              <a:tailEnd type="triangle" w="med" len="lg"/>
            </a:ln>
          </p:spPr>
          <p:txBody>
            <a:bodyPr/>
            <a:lstStyle/>
            <a:p>
              <a:pPr fontAlgn="base">
                <a:spcBef>
                  <a:spcPct val="0"/>
                </a:spcBef>
                <a:spcAft>
                  <a:spcPct val="0"/>
                </a:spcAft>
              </a:pPr>
              <a:endParaRPr lang="en-US">
                <a:solidFill>
                  <a:srgbClr val="000000"/>
                </a:solidFill>
              </a:endParaRPr>
            </a:p>
          </p:txBody>
        </p:sp>
        <p:sp>
          <p:nvSpPr>
            <p:cNvPr id="71706" name="Line 15"/>
            <p:cNvSpPr>
              <a:spLocks noChangeShapeType="1"/>
            </p:cNvSpPr>
            <p:nvPr/>
          </p:nvSpPr>
          <p:spPr bwMode="auto">
            <a:xfrm flipV="1">
              <a:off x="1104" y="3552"/>
              <a:ext cx="240" cy="0"/>
            </a:xfrm>
            <a:prstGeom prst="line">
              <a:avLst/>
            </a:prstGeom>
            <a:noFill/>
            <a:ln w="19050">
              <a:solidFill>
                <a:schemeClr val="tx1"/>
              </a:solidFill>
              <a:round/>
              <a:headEnd/>
              <a:tailEnd type="triangle" w="med" len="lg"/>
            </a:ln>
          </p:spPr>
          <p:txBody>
            <a:bodyPr/>
            <a:lstStyle/>
            <a:p>
              <a:pPr fontAlgn="base">
                <a:spcBef>
                  <a:spcPct val="0"/>
                </a:spcBef>
                <a:spcAft>
                  <a:spcPct val="0"/>
                </a:spcAft>
              </a:pPr>
              <a:endParaRPr lang="en-US">
                <a:solidFill>
                  <a:srgbClr val="000000"/>
                </a:solidFill>
              </a:endParaRPr>
            </a:p>
          </p:txBody>
        </p:sp>
      </p:grpSp>
      <p:grpSp>
        <p:nvGrpSpPr>
          <p:cNvPr id="4" name="Group 16"/>
          <p:cNvGrpSpPr>
            <a:grpSpLocks/>
          </p:cNvGrpSpPr>
          <p:nvPr/>
        </p:nvGrpSpPr>
        <p:grpSpPr bwMode="auto">
          <a:xfrm>
            <a:off x="5257800" y="2971800"/>
            <a:ext cx="381000" cy="381000"/>
            <a:chOff x="1104" y="3312"/>
            <a:chExt cx="240" cy="240"/>
          </a:xfrm>
        </p:grpSpPr>
        <p:sp>
          <p:nvSpPr>
            <p:cNvPr id="71703" name="Line 17"/>
            <p:cNvSpPr>
              <a:spLocks noChangeShapeType="1"/>
            </p:cNvSpPr>
            <p:nvPr/>
          </p:nvSpPr>
          <p:spPr bwMode="auto">
            <a:xfrm flipV="1">
              <a:off x="1104" y="3312"/>
              <a:ext cx="0" cy="240"/>
            </a:xfrm>
            <a:prstGeom prst="line">
              <a:avLst/>
            </a:prstGeom>
            <a:noFill/>
            <a:ln w="19050">
              <a:solidFill>
                <a:schemeClr val="tx1"/>
              </a:solidFill>
              <a:round/>
              <a:headEnd/>
              <a:tailEnd type="triangle" w="med" len="lg"/>
            </a:ln>
          </p:spPr>
          <p:txBody>
            <a:bodyPr/>
            <a:lstStyle/>
            <a:p>
              <a:pPr fontAlgn="base">
                <a:spcBef>
                  <a:spcPct val="0"/>
                </a:spcBef>
                <a:spcAft>
                  <a:spcPct val="0"/>
                </a:spcAft>
              </a:pPr>
              <a:endParaRPr lang="en-US">
                <a:solidFill>
                  <a:srgbClr val="000000"/>
                </a:solidFill>
              </a:endParaRPr>
            </a:p>
          </p:txBody>
        </p:sp>
        <p:sp>
          <p:nvSpPr>
            <p:cNvPr id="71704" name="Line 18"/>
            <p:cNvSpPr>
              <a:spLocks noChangeShapeType="1"/>
            </p:cNvSpPr>
            <p:nvPr/>
          </p:nvSpPr>
          <p:spPr bwMode="auto">
            <a:xfrm flipV="1">
              <a:off x="1104" y="3552"/>
              <a:ext cx="240" cy="0"/>
            </a:xfrm>
            <a:prstGeom prst="line">
              <a:avLst/>
            </a:prstGeom>
            <a:noFill/>
            <a:ln w="19050">
              <a:solidFill>
                <a:schemeClr val="tx1"/>
              </a:solidFill>
              <a:round/>
              <a:headEnd/>
              <a:tailEnd type="triangle" w="med" len="lg"/>
            </a:ln>
          </p:spPr>
          <p:txBody>
            <a:bodyPr/>
            <a:lstStyle/>
            <a:p>
              <a:pPr fontAlgn="base">
                <a:spcBef>
                  <a:spcPct val="0"/>
                </a:spcBef>
                <a:spcAft>
                  <a:spcPct val="0"/>
                </a:spcAft>
              </a:pPr>
              <a:endParaRPr lang="en-US">
                <a:solidFill>
                  <a:srgbClr val="000000"/>
                </a:solidFill>
              </a:endParaRPr>
            </a:p>
          </p:txBody>
        </p:sp>
      </p:grpSp>
      <p:sp>
        <p:nvSpPr>
          <p:cNvPr id="71693" name="Text Box 19"/>
          <p:cNvSpPr txBox="1">
            <a:spLocks noChangeArrowheads="1"/>
          </p:cNvSpPr>
          <p:nvPr/>
        </p:nvSpPr>
        <p:spPr bwMode="auto">
          <a:xfrm>
            <a:off x="1752600" y="3276600"/>
            <a:ext cx="685800" cy="457200"/>
          </a:xfrm>
          <a:prstGeom prst="rect">
            <a:avLst/>
          </a:prstGeom>
          <a:noFill/>
          <a:ln w="9525">
            <a:noFill/>
            <a:miter lim="800000"/>
            <a:headEnd/>
            <a:tailEnd/>
          </a:ln>
        </p:spPr>
        <p:txBody>
          <a:bodyPr>
            <a:spAutoFit/>
          </a:bodyPr>
          <a:lstStyle/>
          <a:p>
            <a:pPr algn="ctr" fontAlgn="base">
              <a:spcBef>
                <a:spcPct val="50000"/>
              </a:spcBef>
              <a:spcAft>
                <a:spcPct val="0"/>
              </a:spcAft>
            </a:pPr>
            <a:r>
              <a:rPr lang="en-US" sz="2400" i="1">
                <a:solidFill>
                  <a:srgbClr val="000000"/>
                </a:solidFill>
                <a:latin typeface="Times New Roman" pitchFamily="18" charset="0"/>
              </a:rPr>
              <a:t>x</a:t>
            </a:r>
            <a:endParaRPr lang="en-US" sz="2400">
              <a:solidFill>
                <a:srgbClr val="000000"/>
              </a:solidFill>
              <a:latin typeface="Times New Roman" pitchFamily="18" charset="0"/>
            </a:endParaRPr>
          </a:p>
        </p:txBody>
      </p:sp>
      <p:sp>
        <p:nvSpPr>
          <p:cNvPr id="71694" name="Text Box 20"/>
          <p:cNvSpPr txBox="1">
            <a:spLocks noChangeArrowheads="1"/>
          </p:cNvSpPr>
          <p:nvPr/>
        </p:nvSpPr>
        <p:spPr bwMode="auto">
          <a:xfrm>
            <a:off x="5257800" y="3276600"/>
            <a:ext cx="685800" cy="457200"/>
          </a:xfrm>
          <a:prstGeom prst="rect">
            <a:avLst/>
          </a:prstGeom>
          <a:noFill/>
          <a:ln w="9525">
            <a:noFill/>
            <a:miter lim="800000"/>
            <a:headEnd/>
            <a:tailEnd/>
          </a:ln>
        </p:spPr>
        <p:txBody>
          <a:bodyPr>
            <a:spAutoFit/>
          </a:bodyPr>
          <a:lstStyle/>
          <a:p>
            <a:pPr algn="ctr" fontAlgn="base">
              <a:spcBef>
                <a:spcPct val="50000"/>
              </a:spcBef>
              <a:spcAft>
                <a:spcPct val="0"/>
              </a:spcAft>
            </a:pPr>
            <a:r>
              <a:rPr lang="en-US" sz="2400" i="1">
                <a:solidFill>
                  <a:srgbClr val="000000"/>
                </a:solidFill>
                <a:latin typeface="Times New Roman" pitchFamily="18" charset="0"/>
              </a:rPr>
              <a:t>x’</a:t>
            </a:r>
            <a:endParaRPr lang="en-US" sz="2400">
              <a:solidFill>
                <a:srgbClr val="000000"/>
              </a:solidFill>
              <a:latin typeface="Times New Roman" pitchFamily="18" charset="0"/>
            </a:endParaRPr>
          </a:p>
        </p:txBody>
      </p:sp>
      <p:sp>
        <p:nvSpPr>
          <p:cNvPr id="71696" name="Text Box 22"/>
          <p:cNvSpPr txBox="1">
            <a:spLocks noChangeArrowheads="1"/>
          </p:cNvSpPr>
          <p:nvPr/>
        </p:nvSpPr>
        <p:spPr bwMode="auto">
          <a:xfrm>
            <a:off x="4724400" y="2819400"/>
            <a:ext cx="685800" cy="457200"/>
          </a:xfrm>
          <a:prstGeom prst="rect">
            <a:avLst/>
          </a:prstGeom>
          <a:noFill/>
          <a:ln w="9525">
            <a:noFill/>
            <a:miter lim="800000"/>
            <a:headEnd/>
            <a:tailEnd/>
          </a:ln>
        </p:spPr>
        <p:txBody>
          <a:bodyPr>
            <a:spAutoFit/>
          </a:bodyPr>
          <a:lstStyle/>
          <a:p>
            <a:pPr algn="ctr" fontAlgn="base">
              <a:spcBef>
                <a:spcPct val="50000"/>
              </a:spcBef>
              <a:spcAft>
                <a:spcPct val="0"/>
              </a:spcAft>
            </a:pPr>
            <a:r>
              <a:rPr lang="en-US" sz="2400" i="1">
                <a:solidFill>
                  <a:srgbClr val="000000"/>
                </a:solidFill>
                <a:latin typeface="Times New Roman" pitchFamily="18" charset="0"/>
              </a:rPr>
              <a:t>y’</a:t>
            </a:r>
            <a:endParaRPr lang="en-US" sz="2400">
              <a:solidFill>
                <a:srgbClr val="000000"/>
              </a:solidFill>
              <a:latin typeface="Times New Roman" pitchFamily="18" charset="0"/>
            </a:endParaRPr>
          </a:p>
        </p:txBody>
      </p:sp>
      <p:grpSp>
        <p:nvGrpSpPr>
          <p:cNvPr id="5" name="Group 23"/>
          <p:cNvGrpSpPr>
            <a:grpSpLocks/>
          </p:cNvGrpSpPr>
          <p:nvPr/>
        </p:nvGrpSpPr>
        <p:grpSpPr bwMode="auto">
          <a:xfrm>
            <a:off x="2422525" y="2482850"/>
            <a:ext cx="3352800" cy="457200"/>
            <a:chOff x="1526" y="1536"/>
            <a:chExt cx="2112" cy="288"/>
          </a:xfrm>
        </p:grpSpPr>
        <p:sp>
          <p:nvSpPr>
            <p:cNvPr id="71701" name="Text Box 24"/>
            <p:cNvSpPr txBox="1">
              <a:spLocks noChangeArrowheads="1"/>
            </p:cNvSpPr>
            <p:nvPr/>
          </p:nvSpPr>
          <p:spPr bwMode="auto">
            <a:xfrm>
              <a:off x="2544" y="1536"/>
              <a:ext cx="720" cy="288"/>
            </a:xfrm>
            <a:prstGeom prst="rect">
              <a:avLst/>
            </a:prstGeom>
            <a:noFill/>
            <a:ln w="9525">
              <a:noFill/>
              <a:miter lim="800000"/>
              <a:headEnd/>
              <a:tailEnd/>
            </a:ln>
          </p:spPr>
          <p:txBody>
            <a:bodyPr>
              <a:spAutoFit/>
            </a:bodyPr>
            <a:lstStyle/>
            <a:p>
              <a:pPr algn="ctr" fontAlgn="base">
                <a:spcBef>
                  <a:spcPct val="50000"/>
                </a:spcBef>
                <a:spcAft>
                  <a:spcPct val="0"/>
                </a:spcAft>
              </a:pPr>
              <a:r>
                <a:rPr lang="en-US" sz="2400" i="1" dirty="0">
                  <a:solidFill>
                    <a:srgbClr val="000000"/>
                  </a:solidFill>
                  <a:latin typeface="Times New Roman" pitchFamily="18" charset="0"/>
                </a:rPr>
                <a:t>H</a:t>
              </a:r>
              <a:r>
                <a:rPr lang="en-US" sz="2400" i="1" baseline="30000" dirty="0">
                  <a:solidFill>
                    <a:srgbClr val="000000"/>
                  </a:solidFill>
                  <a:latin typeface="Times New Roman" pitchFamily="18" charset="0"/>
                </a:rPr>
                <a:t>-1</a:t>
              </a:r>
              <a:r>
                <a:rPr lang="en-US" sz="2400" dirty="0">
                  <a:solidFill>
                    <a:srgbClr val="000000"/>
                  </a:solidFill>
                  <a:latin typeface="Times New Roman" pitchFamily="18" charset="0"/>
                </a:rPr>
                <a:t>(</a:t>
              </a:r>
              <a:r>
                <a:rPr lang="en-US" sz="2400" i="1" dirty="0" err="1">
                  <a:solidFill>
                    <a:srgbClr val="000000"/>
                  </a:solidFill>
                  <a:latin typeface="Times New Roman" pitchFamily="18" charset="0"/>
                </a:rPr>
                <a:t>x,y</a:t>
              </a:r>
              <a:r>
                <a:rPr lang="en-US" sz="2400" dirty="0">
                  <a:solidFill>
                    <a:srgbClr val="000000"/>
                  </a:solidFill>
                  <a:latin typeface="Times New Roman" pitchFamily="18" charset="0"/>
                </a:rPr>
                <a:t>)</a:t>
              </a:r>
            </a:p>
          </p:txBody>
        </p:sp>
        <p:sp>
          <p:nvSpPr>
            <p:cNvPr id="71702" name="Freeform 25"/>
            <p:cNvSpPr>
              <a:spLocks/>
            </p:cNvSpPr>
            <p:nvPr/>
          </p:nvSpPr>
          <p:spPr bwMode="auto">
            <a:xfrm>
              <a:off x="1526" y="1536"/>
              <a:ext cx="2112" cy="240"/>
            </a:xfrm>
            <a:custGeom>
              <a:avLst/>
              <a:gdLst>
                <a:gd name="T0" fmla="*/ 0 w 2160"/>
                <a:gd name="T1" fmla="*/ 116 h 288"/>
                <a:gd name="T2" fmla="*/ 1030 w 2160"/>
                <a:gd name="T3" fmla="*/ 0 h 288"/>
                <a:gd name="T4" fmla="*/ 1930 w 2160"/>
                <a:gd name="T5" fmla="*/ 116 h 288"/>
                <a:gd name="T6" fmla="*/ 0 60000 65536"/>
                <a:gd name="T7" fmla="*/ 0 60000 65536"/>
                <a:gd name="T8" fmla="*/ 0 60000 65536"/>
                <a:gd name="T9" fmla="*/ 0 w 2160"/>
                <a:gd name="T10" fmla="*/ 0 h 288"/>
                <a:gd name="T11" fmla="*/ 2160 w 2160"/>
                <a:gd name="T12" fmla="*/ 288 h 288"/>
              </a:gdLst>
              <a:ahLst/>
              <a:cxnLst>
                <a:cxn ang="T6">
                  <a:pos x="T0" y="T1"/>
                </a:cxn>
                <a:cxn ang="T7">
                  <a:pos x="T2" y="T3"/>
                </a:cxn>
                <a:cxn ang="T8">
                  <a:pos x="T4" y="T5"/>
                </a:cxn>
              </a:cxnLst>
              <a:rect l="T9" t="T10" r="T11" b="T12"/>
              <a:pathLst>
                <a:path w="2160" h="288">
                  <a:moveTo>
                    <a:pt x="0" y="288"/>
                  </a:moveTo>
                  <a:cubicBezTo>
                    <a:pt x="396" y="144"/>
                    <a:pt x="792" y="0"/>
                    <a:pt x="1152" y="0"/>
                  </a:cubicBezTo>
                  <a:cubicBezTo>
                    <a:pt x="1512" y="0"/>
                    <a:pt x="1836" y="144"/>
                    <a:pt x="2160" y="288"/>
                  </a:cubicBezTo>
                </a:path>
              </a:pathLst>
            </a:custGeom>
            <a:noFill/>
            <a:ln w="25400">
              <a:solidFill>
                <a:schemeClr val="accent1"/>
              </a:solidFill>
              <a:round/>
              <a:headEnd type="triangle" w="med" len="med"/>
              <a:tailEnd type="none" w="lg" len="lg"/>
            </a:ln>
          </p:spPr>
          <p:txBody>
            <a:bodyPr/>
            <a:lstStyle/>
            <a:p>
              <a:pPr fontAlgn="base">
                <a:spcBef>
                  <a:spcPct val="0"/>
                </a:spcBef>
                <a:spcAft>
                  <a:spcPct val="0"/>
                </a:spcAft>
              </a:pPr>
              <a:endParaRPr lang="en-US">
                <a:solidFill>
                  <a:srgbClr val="000000"/>
                </a:solidFill>
              </a:endParaRPr>
            </a:p>
          </p:txBody>
        </p:sp>
      </p:grpSp>
      <p:sp>
        <p:nvSpPr>
          <p:cNvPr id="430106" name="Oval 26"/>
          <p:cNvSpPr>
            <a:spLocks noChangeArrowheads="1"/>
          </p:cNvSpPr>
          <p:nvPr/>
        </p:nvSpPr>
        <p:spPr bwMode="auto">
          <a:xfrm>
            <a:off x="5824538" y="2862263"/>
            <a:ext cx="76200" cy="76200"/>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430107" name="Oval 27"/>
          <p:cNvSpPr>
            <a:spLocks noChangeArrowheads="1"/>
          </p:cNvSpPr>
          <p:nvPr/>
        </p:nvSpPr>
        <p:spPr bwMode="auto">
          <a:xfrm>
            <a:off x="2265363" y="2847975"/>
            <a:ext cx="76200" cy="76200"/>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9" name="Text Box 23"/>
          <p:cNvSpPr txBox="1">
            <a:spLocks noChangeArrowheads="1"/>
          </p:cNvSpPr>
          <p:nvPr/>
        </p:nvSpPr>
        <p:spPr bwMode="auto">
          <a:xfrm>
            <a:off x="0" y="6596390"/>
            <a:ext cx="2449513" cy="261610"/>
          </a:xfrm>
          <a:prstGeom prst="rect">
            <a:avLst/>
          </a:prstGeom>
          <a:noFill/>
          <a:ln w="9525">
            <a:noFill/>
            <a:miter lim="800000"/>
            <a:headEnd/>
            <a:tailEnd/>
          </a:ln>
        </p:spPr>
        <p:txBody>
          <a:bodyPr>
            <a:spAutoFit/>
          </a:bodyPr>
          <a:lstStyle/>
          <a:p>
            <a:pPr fontAlgn="base">
              <a:spcBef>
                <a:spcPct val="50000"/>
              </a:spcBef>
              <a:spcAft>
                <a:spcPct val="0"/>
              </a:spcAft>
            </a:pPr>
            <a:r>
              <a:rPr lang="en-US" sz="1050" dirty="0">
                <a:solidFill>
                  <a:srgbClr val="000000"/>
                </a:solidFill>
              </a:rPr>
              <a:t>Modified from </a:t>
            </a:r>
            <a:r>
              <a:rPr lang="en-US" sz="1050" dirty="0" err="1">
                <a:solidFill>
                  <a:srgbClr val="000000"/>
                </a:solidFill>
              </a:rPr>
              <a:t>Alyosha</a:t>
            </a:r>
            <a:r>
              <a:rPr lang="en-US" sz="1050" dirty="0">
                <a:solidFill>
                  <a:srgbClr val="000000"/>
                </a:solidFill>
              </a:rPr>
              <a:t> </a:t>
            </a:r>
            <a:r>
              <a:rPr lang="en-US" sz="1050" dirty="0" err="1">
                <a:solidFill>
                  <a:srgbClr val="000000"/>
                </a:solidFill>
              </a:rPr>
              <a:t>Efros</a:t>
            </a:r>
            <a:endParaRPr lang="en-US" sz="1050" dirty="0">
              <a:solidFill>
                <a:srgbClr val="000000"/>
              </a:solidFill>
            </a:endParaRPr>
          </a:p>
        </p:txBody>
      </p:sp>
      <p:sp>
        <p:nvSpPr>
          <p:cNvPr id="30" name="TextBox 29"/>
          <p:cNvSpPr txBox="1"/>
          <p:nvPr/>
        </p:nvSpPr>
        <p:spPr>
          <a:xfrm>
            <a:off x="5877151" y="1129771"/>
            <a:ext cx="1890261" cy="369332"/>
          </a:xfrm>
          <a:prstGeom prst="rect">
            <a:avLst/>
          </a:prstGeom>
          <a:noFill/>
        </p:spPr>
        <p:txBody>
          <a:bodyPr wrap="none" rtlCol="0">
            <a:spAutoFit/>
          </a:bodyPr>
          <a:lstStyle/>
          <a:p>
            <a:r>
              <a:rPr lang="en-US" b="1" dirty="0">
                <a:solidFill>
                  <a:srgbClr val="000000"/>
                </a:solidFill>
              </a:rPr>
              <a:t>Image 1 canvas</a:t>
            </a:r>
          </a:p>
        </p:txBody>
      </p:sp>
      <p:sp>
        <p:nvSpPr>
          <p:cNvPr id="31" name="TextBox 30"/>
          <p:cNvSpPr txBox="1"/>
          <p:nvPr/>
        </p:nvSpPr>
        <p:spPr>
          <a:xfrm>
            <a:off x="2461324" y="1124453"/>
            <a:ext cx="1043876" cy="369332"/>
          </a:xfrm>
          <a:prstGeom prst="rect">
            <a:avLst/>
          </a:prstGeom>
          <a:noFill/>
        </p:spPr>
        <p:txBody>
          <a:bodyPr wrap="none" rtlCol="0">
            <a:spAutoFit/>
          </a:bodyPr>
          <a:lstStyle/>
          <a:p>
            <a:r>
              <a:rPr lang="en-US" b="1" dirty="0">
                <a:solidFill>
                  <a:srgbClr val="000000"/>
                </a:solidFill>
              </a:rPr>
              <a:t>Image 2</a:t>
            </a:r>
          </a:p>
        </p:txBody>
      </p:sp>
    </p:spTree>
    <p:extLst>
      <p:ext uri="{BB962C8B-B14F-4D97-AF65-F5344CB8AC3E}">
        <p14:creationId xmlns:p14="http://schemas.microsoft.com/office/powerpoint/2010/main" val="1599988986"/>
      </p:ext>
    </p:extLst>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6" grpId="0" animBg="1"/>
      <p:bldP spid="43010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981200" y="2590800"/>
            <a:ext cx="609600" cy="609600"/>
            <a:chOff x="1248" y="3072"/>
            <a:chExt cx="384" cy="384"/>
          </a:xfrm>
        </p:grpSpPr>
        <p:sp>
          <p:nvSpPr>
            <p:cNvPr id="72739" name="Line 3"/>
            <p:cNvSpPr>
              <a:spLocks noChangeShapeType="1"/>
            </p:cNvSpPr>
            <p:nvPr/>
          </p:nvSpPr>
          <p:spPr bwMode="auto">
            <a:xfrm>
              <a:off x="1392" y="3072"/>
              <a:ext cx="0" cy="384"/>
            </a:xfrm>
            <a:prstGeom prst="line">
              <a:avLst/>
            </a:prstGeom>
            <a:noFill/>
            <a:ln w="9525">
              <a:solidFill>
                <a:schemeClr val="tx1"/>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2740" name="Line 4"/>
            <p:cNvSpPr>
              <a:spLocks noChangeShapeType="1"/>
            </p:cNvSpPr>
            <p:nvPr/>
          </p:nvSpPr>
          <p:spPr bwMode="auto">
            <a:xfrm>
              <a:off x="1488" y="3072"/>
              <a:ext cx="0" cy="384"/>
            </a:xfrm>
            <a:prstGeom prst="line">
              <a:avLst/>
            </a:prstGeom>
            <a:noFill/>
            <a:ln w="9525">
              <a:solidFill>
                <a:schemeClr val="tx1"/>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2741" name="Line 5"/>
            <p:cNvSpPr>
              <a:spLocks noChangeShapeType="1"/>
            </p:cNvSpPr>
            <p:nvPr/>
          </p:nvSpPr>
          <p:spPr bwMode="auto">
            <a:xfrm flipV="1">
              <a:off x="1248" y="3216"/>
              <a:ext cx="384" cy="0"/>
            </a:xfrm>
            <a:prstGeom prst="line">
              <a:avLst/>
            </a:prstGeom>
            <a:noFill/>
            <a:ln w="9525">
              <a:solidFill>
                <a:schemeClr val="tx1"/>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2742" name="Line 6"/>
            <p:cNvSpPr>
              <a:spLocks noChangeShapeType="1"/>
            </p:cNvSpPr>
            <p:nvPr/>
          </p:nvSpPr>
          <p:spPr bwMode="auto">
            <a:xfrm flipV="1">
              <a:off x="1248" y="3312"/>
              <a:ext cx="384" cy="0"/>
            </a:xfrm>
            <a:prstGeom prst="line">
              <a:avLst/>
            </a:prstGeom>
            <a:noFill/>
            <a:ln w="9525">
              <a:solidFill>
                <a:schemeClr val="tx1"/>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3" name="Group 7"/>
          <p:cNvGrpSpPr>
            <a:grpSpLocks/>
          </p:cNvGrpSpPr>
          <p:nvPr/>
        </p:nvGrpSpPr>
        <p:grpSpPr bwMode="auto">
          <a:xfrm>
            <a:off x="5486400" y="2514600"/>
            <a:ext cx="609600" cy="609600"/>
            <a:chOff x="1248" y="3072"/>
            <a:chExt cx="384" cy="384"/>
          </a:xfrm>
        </p:grpSpPr>
        <p:sp>
          <p:nvSpPr>
            <p:cNvPr id="72735" name="Line 8"/>
            <p:cNvSpPr>
              <a:spLocks noChangeShapeType="1"/>
            </p:cNvSpPr>
            <p:nvPr/>
          </p:nvSpPr>
          <p:spPr bwMode="auto">
            <a:xfrm>
              <a:off x="1392" y="3072"/>
              <a:ext cx="0" cy="384"/>
            </a:xfrm>
            <a:prstGeom prst="line">
              <a:avLst/>
            </a:prstGeom>
            <a:noFill/>
            <a:ln w="9525">
              <a:solidFill>
                <a:schemeClr val="tx1"/>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2736" name="Line 9"/>
            <p:cNvSpPr>
              <a:spLocks noChangeShapeType="1"/>
            </p:cNvSpPr>
            <p:nvPr/>
          </p:nvSpPr>
          <p:spPr bwMode="auto">
            <a:xfrm>
              <a:off x="1488" y="3072"/>
              <a:ext cx="0" cy="384"/>
            </a:xfrm>
            <a:prstGeom prst="line">
              <a:avLst/>
            </a:prstGeom>
            <a:noFill/>
            <a:ln w="9525">
              <a:solidFill>
                <a:schemeClr val="tx1"/>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2737" name="Line 10"/>
            <p:cNvSpPr>
              <a:spLocks noChangeShapeType="1"/>
            </p:cNvSpPr>
            <p:nvPr/>
          </p:nvSpPr>
          <p:spPr bwMode="auto">
            <a:xfrm flipV="1">
              <a:off x="1248" y="3216"/>
              <a:ext cx="384" cy="0"/>
            </a:xfrm>
            <a:prstGeom prst="line">
              <a:avLst/>
            </a:prstGeom>
            <a:noFill/>
            <a:ln w="9525">
              <a:solidFill>
                <a:schemeClr val="tx1"/>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2738" name="Line 11"/>
            <p:cNvSpPr>
              <a:spLocks noChangeShapeType="1"/>
            </p:cNvSpPr>
            <p:nvPr/>
          </p:nvSpPr>
          <p:spPr bwMode="auto">
            <a:xfrm flipV="1">
              <a:off x="1248" y="3312"/>
              <a:ext cx="384" cy="0"/>
            </a:xfrm>
            <a:prstGeom prst="line">
              <a:avLst/>
            </a:prstGeom>
            <a:noFill/>
            <a:ln w="9525">
              <a:solidFill>
                <a:schemeClr val="tx1"/>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72708" name="Text Box 12"/>
          <p:cNvSpPr txBox="1">
            <a:spLocks noChangeArrowheads="1"/>
          </p:cNvSpPr>
          <p:nvPr/>
        </p:nvSpPr>
        <p:spPr bwMode="auto">
          <a:xfrm>
            <a:off x="2438400" y="3429000"/>
            <a:ext cx="1066800" cy="457200"/>
          </a:xfrm>
          <a:prstGeom prst="rect">
            <a:avLst/>
          </a:prstGeom>
          <a:noFill/>
          <a:ln w="9525">
            <a:noFill/>
            <a:miter lim="800000"/>
            <a:headEnd/>
            <a:tailEnd/>
          </a:ln>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2400" b="0" i="1" u="none" strike="noStrike" kern="0" cap="none" spc="0" normalizeH="0" baseline="0" noProof="0">
                <a:ln>
                  <a:noFill/>
                </a:ln>
                <a:solidFill>
                  <a:srgbClr val="000000"/>
                </a:solidFill>
                <a:effectLst/>
                <a:uLnTx/>
                <a:uFillTx/>
                <a:latin typeface="Times New Roman" pitchFamily="18" charset="0"/>
              </a:rPr>
              <a:t>f</a:t>
            </a:r>
            <a:r>
              <a:rPr kumimoji="0" lang="en-US" sz="2400" b="0" i="0" u="none" strike="noStrike" kern="0" cap="none" spc="0" normalizeH="0" baseline="0" noProof="0">
                <a:ln>
                  <a:noFill/>
                </a:ln>
                <a:solidFill>
                  <a:srgbClr val="000000"/>
                </a:solidFill>
                <a:effectLst/>
                <a:uLnTx/>
                <a:uFillTx/>
                <a:latin typeface="Times New Roman" pitchFamily="18" charset="0"/>
              </a:rPr>
              <a:t>(</a:t>
            </a:r>
            <a:r>
              <a:rPr kumimoji="0" lang="en-US" sz="2400" b="0" i="1" u="none" strike="noStrike" kern="0" cap="none" spc="0" normalizeH="0" baseline="0" noProof="0">
                <a:ln>
                  <a:noFill/>
                </a:ln>
                <a:solidFill>
                  <a:srgbClr val="000000"/>
                </a:solidFill>
                <a:effectLst/>
                <a:uLnTx/>
                <a:uFillTx/>
                <a:latin typeface="Times New Roman" pitchFamily="18" charset="0"/>
              </a:rPr>
              <a:t>x,y</a:t>
            </a:r>
            <a:r>
              <a:rPr kumimoji="0" lang="en-US" sz="2400" b="0" i="0" u="none" strike="noStrike" kern="0" cap="none" spc="0" normalizeH="0" baseline="0" noProof="0">
                <a:ln>
                  <a:noFill/>
                </a:ln>
                <a:solidFill>
                  <a:srgbClr val="000000"/>
                </a:solidFill>
                <a:effectLst/>
                <a:uLnTx/>
                <a:uFillTx/>
                <a:latin typeface="Times New Roman" pitchFamily="18" charset="0"/>
              </a:rPr>
              <a:t>)</a:t>
            </a:r>
          </a:p>
        </p:txBody>
      </p:sp>
      <p:sp>
        <p:nvSpPr>
          <p:cNvPr id="72709" name="Text Box 13"/>
          <p:cNvSpPr txBox="1">
            <a:spLocks noChangeArrowheads="1"/>
          </p:cNvSpPr>
          <p:nvPr/>
        </p:nvSpPr>
        <p:spPr bwMode="auto">
          <a:xfrm>
            <a:off x="5943600" y="3429000"/>
            <a:ext cx="1371600" cy="457200"/>
          </a:xfrm>
          <a:prstGeom prst="rect">
            <a:avLst/>
          </a:prstGeom>
          <a:noFill/>
          <a:ln w="9525">
            <a:noFill/>
            <a:miter lim="800000"/>
            <a:headEnd/>
            <a:tailEnd/>
          </a:ln>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2400" b="0" i="1" u="none" strike="noStrike" kern="0" cap="none" spc="0" normalizeH="0" baseline="0" noProof="0">
                <a:ln>
                  <a:noFill/>
                </a:ln>
                <a:solidFill>
                  <a:srgbClr val="000000"/>
                </a:solidFill>
                <a:effectLst/>
                <a:uLnTx/>
                <a:uFillTx/>
                <a:latin typeface="Times New Roman" pitchFamily="18" charset="0"/>
              </a:rPr>
              <a:t>g</a:t>
            </a:r>
            <a:r>
              <a:rPr kumimoji="0" lang="en-US" sz="2400" b="0" i="0" u="none" strike="noStrike" kern="0" cap="none" spc="0" normalizeH="0" baseline="0" noProof="0">
                <a:ln>
                  <a:noFill/>
                </a:ln>
                <a:solidFill>
                  <a:srgbClr val="000000"/>
                </a:solidFill>
                <a:effectLst/>
                <a:uLnTx/>
                <a:uFillTx/>
                <a:latin typeface="Times New Roman" pitchFamily="18" charset="0"/>
              </a:rPr>
              <a:t>(</a:t>
            </a:r>
            <a:r>
              <a:rPr kumimoji="0" lang="en-US" sz="2400" b="0" i="1" u="none" strike="noStrike" kern="0" cap="none" spc="0" normalizeH="0" baseline="0" noProof="0">
                <a:ln>
                  <a:noFill/>
                </a:ln>
                <a:solidFill>
                  <a:srgbClr val="000000"/>
                </a:solidFill>
                <a:effectLst/>
                <a:uLnTx/>
                <a:uFillTx/>
                <a:latin typeface="Times New Roman" pitchFamily="18" charset="0"/>
              </a:rPr>
              <a:t>x’,y’</a:t>
            </a:r>
            <a:r>
              <a:rPr kumimoji="0" lang="en-US" sz="2400" b="0" i="0" u="none" strike="noStrike" kern="0" cap="none" spc="0" normalizeH="0" baseline="0" noProof="0">
                <a:ln>
                  <a:noFill/>
                </a:ln>
                <a:solidFill>
                  <a:srgbClr val="000000"/>
                </a:solidFill>
                <a:effectLst/>
                <a:uLnTx/>
                <a:uFillTx/>
                <a:latin typeface="Times New Roman" pitchFamily="18" charset="0"/>
              </a:rPr>
              <a:t>)</a:t>
            </a:r>
          </a:p>
        </p:txBody>
      </p:sp>
      <p:grpSp>
        <p:nvGrpSpPr>
          <p:cNvPr id="4" name="Group 14"/>
          <p:cNvGrpSpPr>
            <a:grpSpLocks/>
          </p:cNvGrpSpPr>
          <p:nvPr/>
        </p:nvGrpSpPr>
        <p:grpSpPr bwMode="auto">
          <a:xfrm>
            <a:off x="1752600" y="2971800"/>
            <a:ext cx="381000" cy="381000"/>
            <a:chOff x="1104" y="3312"/>
            <a:chExt cx="240" cy="240"/>
          </a:xfrm>
        </p:grpSpPr>
        <p:sp>
          <p:nvSpPr>
            <p:cNvPr id="72733" name="Line 15"/>
            <p:cNvSpPr>
              <a:spLocks noChangeShapeType="1"/>
            </p:cNvSpPr>
            <p:nvPr/>
          </p:nvSpPr>
          <p:spPr bwMode="auto">
            <a:xfrm flipV="1">
              <a:off x="1104" y="3312"/>
              <a:ext cx="0" cy="240"/>
            </a:xfrm>
            <a:prstGeom prst="line">
              <a:avLst/>
            </a:prstGeom>
            <a:noFill/>
            <a:ln w="19050">
              <a:solidFill>
                <a:schemeClr val="tx1"/>
              </a:solidFill>
              <a:round/>
              <a:headEnd/>
              <a:tailEnd type="triangle" w="med" len="lg"/>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2734" name="Line 16"/>
            <p:cNvSpPr>
              <a:spLocks noChangeShapeType="1"/>
            </p:cNvSpPr>
            <p:nvPr/>
          </p:nvSpPr>
          <p:spPr bwMode="auto">
            <a:xfrm flipV="1">
              <a:off x="1104" y="3552"/>
              <a:ext cx="240" cy="0"/>
            </a:xfrm>
            <a:prstGeom prst="line">
              <a:avLst/>
            </a:prstGeom>
            <a:noFill/>
            <a:ln w="19050">
              <a:solidFill>
                <a:schemeClr val="tx1"/>
              </a:solidFill>
              <a:round/>
              <a:headEnd/>
              <a:tailEnd type="triangle" w="med" len="lg"/>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72711" name="Text Box 17"/>
          <p:cNvSpPr txBox="1">
            <a:spLocks noChangeArrowheads="1"/>
          </p:cNvSpPr>
          <p:nvPr/>
        </p:nvSpPr>
        <p:spPr bwMode="auto">
          <a:xfrm>
            <a:off x="1752600" y="3276600"/>
            <a:ext cx="685800" cy="457200"/>
          </a:xfrm>
          <a:prstGeom prst="rect">
            <a:avLst/>
          </a:prstGeom>
          <a:noFill/>
          <a:ln w="9525">
            <a:noFill/>
            <a:miter lim="800000"/>
            <a:headEnd/>
            <a:tailEnd/>
          </a:ln>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2400" b="0" i="1" u="none" strike="noStrike" kern="0" cap="none" spc="0" normalizeH="0" baseline="0" noProof="0">
                <a:ln>
                  <a:noFill/>
                </a:ln>
                <a:solidFill>
                  <a:srgbClr val="000000"/>
                </a:solidFill>
                <a:effectLst/>
                <a:uLnTx/>
                <a:uFillTx/>
                <a:latin typeface="Times New Roman" pitchFamily="18" charset="0"/>
              </a:rPr>
              <a:t>x</a:t>
            </a:r>
            <a:endParaRPr kumimoji="0" lang="en-US" sz="2400" b="0" i="0" u="none" strike="noStrike" kern="0" cap="none" spc="0" normalizeH="0" baseline="0" noProof="0">
              <a:ln>
                <a:noFill/>
              </a:ln>
              <a:solidFill>
                <a:srgbClr val="000000"/>
              </a:solidFill>
              <a:effectLst/>
              <a:uLnTx/>
              <a:uFillTx/>
              <a:latin typeface="Times New Roman" pitchFamily="18" charset="0"/>
            </a:endParaRPr>
          </a:p>
        </p:txBody>
      </p:sp>
      <p:sp>
        <p:nvSpPr>
          <p:cNvPr id="72712" name="Text Box 18"/>
          <p:cNvSpPr txBox="1">
            <a:spLocks noChangeArrowheads="1"/>
          </p:cNvSpPr>
          <p:nvPr/>
        </p:nvSpPr>
        <p:spPr bwMode="auto">
          <a:xfrm>
            <a:off x="1219200" y="2819400"/>
            <a:ext cx="685800" cy="457200"/>
          </a:xfrm>
          <a:prstGeom prst="rect">
            <a:avLst/>
          </a:prstGeom>
          <a:noFill/>
          <a:ln w="9525">
            <a:noFill/>
            <a:miter lim="800000"/>
            <a:headEnd/>
            <a:tailEnd/>
          </a:ln>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2400" b="0" i="1" u="none" strike="noStrike" kern="0" cap="none" spc="0" normalizeH="0" baseline="0" noProof="0">
                <a:ln>
                  <a:noFill/>
                </a:ln>
                <a:solidFill>
                  <a:srgbClr val="000000"/>
                </a:solidFill>
                <a:effectLst/>
                <a:uLnTx/>
                <a:uFillTx/>
                <a:latin typeface="Times New Roman" pitchFamily="18" charset="0"/>
              </a:rPr>
              <a:t>y</a:t>
            </a:r>
            <a:endParaRPr kumimoji="0" lang="en-US" sz="2400" b="0" i="0" u="none" strike="noStrike" kern="0" cap="none" spc="0" normalizeH="0" baseline="0" noProof="0">
              <a:ln>
                <a:noFill/>
              </a:ln>
              <a:solidFill>
                <a:srgbClr val="000000"/>
              </a:solidFill>
              <a:effectLst/>
              <a:uLnTx/>
              <a:uFillTx/>
              <a:latin typeface="Times New Roman" pitchFamily="18" charset="0"/>
            </a:endParaRPr>
          </a:p>
        </p:txBody>
      </p:sp>
      <p:sp>
        <p:nvSpPr>
          <p:cNvPr id="72713" name="Rectangle 19"/>
          <p:cNvSpPr>
            <a:spLocks noGrp="1" noChangeArrowheads="1"/>
          </p:cNvSpPr>
          <p:nvPr>
            <p:ph type="title"/>
          </p:nvPr>
        </p:nvSpPr>
        <p:spPr/>
        <p:txBody>
          <a:bodyPr/>
          <a:lstStyle/>
          <a:p>
            <a:pPr eaLnBrk="1" hangingPunct="1"/>
            <a:r>
              <a:rPr lang="en-US" dirty="0">
                <a:solidFill>
                  <a:srgbClr val="00B050"/>
                </a:solidFill>
              </a:rPr>
              <a:t>Transforming the second image</a:t>
            </a:r>
            <a:endParaRPr lang="en-US" dirty="0"/>
          </a:p>
        </p:txBody>
      </p:sp>
      <p:grpSp>
        <p:nvGrpSpPr>
          <p:cNvPr id="5" name="Group 21"/>
          <p:cNvGrpSpPr>
            <a:grpSpLocks/>
          </p:cNvGrpSpPr>
          <p:nvPr/>
        </p:nvGrpSpPr>
        <p:grpSpPr bwMode="auto">
          <a:xfrm>
            <a:off x="1752600" y="2971800"/>
            <a:ext cx="381000" cy="381000"/>
            <a:chOff x="1104" y="3312"/>
            <a:chExt cx="240" cy="240"/>
          </a:xfrm>
        </p:grpSpPr>
        <p:sp>
          <p:nvSpPr>
            <p:cNvPr id="72731" name="Line 22"/>
            <p:cNvSpPr>
              <a:spLocks noChangeShapeType="1"/>
            </p:cNvSpPr>
            <p:nvPr/>
          </p:nvSpPr>
          <p:spPr bwMode="auto">
            <a:xfrm flipV="1">
              <a:off x="1104" y="3312"/>
              <a:ext cx="0" cy="240"/>
            </a:xfrm>
            <a:prstGeom prst="line">
              <a:avLst/>
            </a:prstGeom>
            <a:noFill/>
            <a:ln w="19050">
              <a:solidFill>
                <a:schemeClr val="tx1"/>
              </a:solidFill>
              <a:round/>
              <a:headEnd/>
              <a:tailEnd type="triangle" w="med" len="lg"/>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2732" name="Line 23"/>
            <p:cNvSpPr>
              <a:spLocks noChangeShapeType="1"/>
            </p:cNvSpPr>
            <p:nvPr/>
          </p:nvSpPr>
          <p:spPr bwMode="auto">
            <a:xfrm flipV="1">
              <a:off x="1104" y="3552"/>
              <a:ext cx="240" cy="0"/>
            </a:xfrm>
            <a:prstGeom prst="line">
              <a:avLst/>
            </a:prstGeom>
            <a:noFill/>
            <a:ln w="19050">
              <a:solidFill>
                <a:schemeClr val="tx1"/>
              </a:solidFill>
              <a:round/>
              <a:headEnd/>
              <a:tailEnd type="triangle" w="med" len="lg"/>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6" name="Group 24"/>
          <p:cNvGrpSpPr>
            <a:grpSpLocks/>
          </p:cNvGrpSpPr>
          <p:nvPr/>
        </p:nvGrpSpPr>
        <p:grpSpPr bwMode="auto">
          <a:xfrm>
            <a:off x="5257800" y="2971800"/>
            <a:ext cx="381000" cy="381000"/>
            <a:chOff x="1104" y="3312"/>
            <a:chExt cx="240" cy="240"/>
          </a:xfrm>
        </p:grpSpPr>
        <p:sp>
          <p:nvSpPr>
            <p:cNvPr id="72729" name="Line 25"/>
            <p:cNvSpPr>
              <a:spLocks noChangeShapeType="1"/>
            </p:cNvSpPr>
            <p:nvPr/>
          </p:nvSpPr>
          <p:spPr bwMode="auto">
            <a:xfrm flipV="1">
              <a:off x="1104" y="3312"/>
              <a:ext cx="0" cy="240"/>
            </a:xfrm>
            <a:prstGeom prst="line">
              <a:avLst/>
            </a:prstGeom>
            <a:noFill/>
            <a:ln w="19050">
              <a:solidFill>
                <a:schemeClr val="tx1"/>
              </a:solidFill>
              <a:round/>
              <a:headEnd/>
              <a:tailEnd type="triangle" w="med" len="lg"/>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2730" name="Line 26"/>
            <p:cNvSpPr>
              <a:spLocks noChangeShapeType="1"/>
            </p:cNvSpPr>
            <p:nvPr/>
          </p:nvSpPr>
          <p:spPr bwMode="auto">
            <a:xfrm flipV="1">
              <a:off x="1104" y="3552"/>
              <a:ext cx="240" cy="0"/>
            </a:xfrm>
            <a:prstGeom prst="line">
              <a:avLst/>
            </a:prstGeom>
            <a:noFill/>
            <a:ln w="19050">
              <a:solidFill>
                <a:schemeClr val="tx1"/>
              </a:solidFill>
              <a:round/>
              <a:headEnd/>
              <a:tailEnd type="triangle" w="med" len="lg"/>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72717" name="Text Box 27"/>
          <p:cNvSpPr txBox="1">
            <a:spLocks noChangeArrowheads="1"/>
          </p:cNvSpPr>
          <p:nvPr/>
        </p:nvSpPr>
        <p:spPr bwMode="auto">
          <a:xfrm>
            <a:off x="1752600" y="3276600"/>
            <a:ext cx="685800" cy="457200"/>
          </a:xfrm>
          <a:prstGeom prst="rect">
            <a:avLst/>
          </a:prstGeom>
          <a:noFill/>
          <a:ln w="9525">
            <a:noFill/>
            <a:miter lim="800000"/>
            <a:headEnd/>
            <a:tailEnd/>
          </a:ln>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2400" b="0" i="1" u="none" strike="noStrike" kern="0" cap="none" spc="0" normalizeH="0" baseline="0" noProof="0">
                <a:ln>
                  <a:noFill/>
                </a:ln>
                <a:solidFill>
                  <a:srgbClr val="000000"/>
                </a:solidFill>
                <a:effectLst/>
                <a:uLnTx/>
                <a:uFillTx/>
                <a:latin typeface="Times New Roman" pitchFamily="18" charset="0"/>
              </a:rPr>
              <a:t>x</a:t>
            </a:r>
            <a:endParaRPr kumimoji="0" lang="en-US" sz="2400" b="0" i="0" u="none" strike="noStrike" kern="0" cap="none" spc="0" normalizeH="0" baseline="0" noProof="0">
              <a:ln>
                <a:noFill/>
              </a:ln>
              <a:solidFill>
                <a:srgbClr val="000000"/>
              </a:solidFill>
              <a:effectLst/>
              <a:uLnTx/>
              <a:uFillTx/>
              <a:latin typeface="Times New Roman" pitchFamily="18" charset="0"/>
            </a:endParaRPr>
          </a:p>
        </p:txBody>
      </p:sp>
      <p:sp>
        <p:nvSpPr>
          <p:cNvPr id="72718" name="Text Box 28"/>
          <p:cNvSpPr txBox="1">
            <a:spLocks noChangeArrowheads="1"/>
          </p:cNvSpPr>
          <p:nvPr/>
        </p:nvSpPr>
        <p:spPr bwMode="auto">
          <a:xfrm>
            <a:off x="5257800" y="3276600"/>
            <a:ext cx="685800" cy="457200"/>
          </a:xfrm>
          <a:prstGeom prst="rect">
            <a:avLst/>
          </a:prstGeom>
          <a:noFill/>
          <a:ln w="9525">
            <a:noFill/>
            <a:miter lim="800000"/>
            <a:headEnd/>
            <a:tailEnd/>
          </a:ln>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2400" b="0" i="1" u="none" strike="noStrike" kern="0" cap="none" spc="0" normalizeH="0" baseline="0" noProof="0">
                <a:ln>
                  <a:noFill/>
                </a:ln>
                <a:solidFill>
                  <a:srgbClr val="000000"/>
                </a:solidFill>
                <a:effectLst/>
                <a:uLnTx/>
                <a:uFillTx/>
                <a:latin typeface="Times New Roman" pitchFamily="18" charset="0"/>
              </a:rPr>
              <a:t>x’</a:t>
            </a:r>
            <a:endParaRPr kumimoji="0" lang="en-US" sz="2400" b="0" i="0" u="none" strike="noStrike" kern="0" cap="none" spc="0" normalizeH="0" baseline="0" noProof="0">
              <a:ln>
                <a:noFill/>
              </a:ln>
              <a:solidFill>
                <a:srgbClr val="000000"/>
              </a:solidFill>
              <a:effectLst/>
              <a:uLnTx/>
              <a:uFillTx/>
              <a:latin typeface="Times New Roman" pitchFamily="18" charset="0"/>
            </a:endParaRPr>
          </a:p>
        </p:txBody>
      </p:sp>
      <p:grpSp>
        <p:nvGrpSpPr>
          <p:cNvPr id="7" name="Group 29"/>
          <p:cNvGrpSpPr>
            <a:grpSpLocks/>
          </p:cNvGrpSpPr>
          <p:nvPr/>
        </p:nvGrpSpPr>
        <p:grpSpPr bwMode="auto">
          <a:xfrm>
            <a:off x="2422525" y="2482850"/>
            <a:ext cx="3352800" cy="457200"/>
            <a:chOff x="1526" y="1536"/>
            <a:chExt cx="2112" cy="288"/>
          </a:xfrm>
        </p:grpSpPr>
        <p:sp>
          <p:nvSpPr>
            <p:cNvPr id="72727" name="Text Box 30"/>
            <p:cNvSpPr txBox="1">
              <a:spLocks noChangeArrowheads="1"/>
            </p:cNvSpPr>
            <p:nvPr/>
          </p:nvSpPr>
          <p:spPr bwMode="auto">
            <a:xfrm>
              <a:off x="2544" y="1536"/>
              <a:ext cx="720" cy="288"/>
            </a:xfrm>
            <a:prstGeom prst="rect">
              <a:avLst/>
            </a:prstGeom>
            <a:noFill/>
            <a:ln w="9525">
              <a:noFill/>
              <a:miter lim="800000"/>
              <a:headEnd/>
              <a:tailEnd/>
            </a:ln>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lang="en-US" sz="2400" i="1" kern="0" dirty="0">
                  <a:solidFill>
                    <a:srgbClr val="000000"/>
                  </a:solidFill>
                  <a:latin typeface="Times New Roman" pitchFamily="18" charset="0"/>
                </a:rPr>
                <a:t>H</a:t>
              </a:r>
              <a:r>
                <a:rPr kumimoji="0" lang="en-US" sz="2400" b="0" i="1" u="none" strike="noStrike" kern="0" cap="none" spc="0" normalizeH="0" baseline="30000" noProof="0" dirty="0">
                  <a:ln>
                    <a:noFill/>
                  </a:ln>
                  <a:solidFill>
                    <a:srgbClr val="000000"/>
                  </a:solidFill>
                  <a:effectLst/>
                  <a:uLnTx/>
                  <a:uFillTx/>
                  <a:latin typeface="Times New Roman" pitchFamily="18" charset="0"/>
                </a:rPr>
                <a:t>-1</a:t>
              </a:r>
              <a:r>
                <a:rPr kumimoji="0" lang="en-US" sz="2400" b="0" i="0" u="none" strike="noStrike" kern="0" cap="none" spc="0" normalizeH="0" baseline="0" noProof="0" dirty="0">
                  <a:ln>
                    <a:noFill/>
                  </a:ln>
                  <a:solidFill>
                    <a:srgbClr val="000000"/>
                  </a:solidFill>
                  <a:effectLst/>
                  <a:uLnTx/>
                  <a:uFillTx/>
                  <a:latin typeface="Times New Roman" pitchFamily="18" charset="0"/>
                </a:rPr>
                <a:t>(</a:t>
              </a:r>
              <a:r>
                <a:rPr kumimoji="0" lang="en-US" sz="2400" b="0" i="1" u="none" strike="noStrike" kern="0" cap="none" spc="0" normalizeH="0" baseline="0" noProof="0" dirty="0" err="1">
                  <a:ln>
                    <a:noFill/>
                  </a:ln>
                  <a:solidFill>
                    <a:srgbClr val="000000"/>
                  </a:solidFill>
                  <a:effectLst/>
                  <a:uLnTx/>
                  <a:uFillTx/>
                  <a:latin typeface="Times New Roman" pitchFamily="18" charset="0"/>
                </a:rPr>
                <a:t>x,y</a:t>
              </a:r>
              <a:r>
                <a:rPr kumimoji="0" lang="en-US" sz="2400" b="0" i="0" u="none" strike="noStrike" kern="0" cap="none" spc="0" normalizeH="0" baseline="0" noProof="0" dirty="0">
                  <a:ln>
                    <a:noFill/>
                  </a:ln>
                  <a:solidFill>
                    <a:srgbClr val="000000"/>
                  </a:solidFill>
                  <a:effectLst/>
                  <a:uLnTx/>
                  <a:uFillTx/>
                  <a:latin typeface="Times New Roman" pitchFamily="18" charset="0"/>
                </a:rPr>
                <a:t>)</a:t>
              </a:r>
            </a:p>
          </p:txBody>
        </p:sp>
        <p:sp>
          <p:nvSpPr>
            <p:cNvPr id="72728" name="Freeform 31"/>
            <p:cNvSpPr>
              <a:spLocks/>
            </p:cNvSpPr>
            <p:nvPr/>
          </p:nvSpPr>
          <p:spPr bwMode="auto">
            <a:xfrm>
              <a:off x="1526" y="1536"/>
              <a:ext cx="2112" cy="240"/>
            </a:xfrm>
            <a:custGeom>
              <a:avLst/>
              <a:gdLst>
                <a:gd name="T0" fmla="*/ 0 w 2160"/>
                <a:gd name="T1" fmla="*/ 116 h 288"/>
                <a:gd name="T2" fmla="*/ 1030 w 2160"/>
                <a:gd name="T3" fmla="*/ 0 h 288"/>
                <a:gd name="T4" fmla="*/ 1930 w 2160"/>
                <a:gd name="T5" fmla="*/ 116 h 288"/>
                <a:gd name="T6" fmla="*/ 0 60000 65536"/>
                <a:gd name="T7" fmla="*/ 0 60000 65536"/>
                <a:gd name="T8" fmla="*/ 0 60000 65536"/>
                <a:gd name="T9" fmla="*/ 0 w 2160"/>
                <a:gd name="T10" fmla="*/ 0 h 288"/>
                <a:gd name="T11" fmla="*/ 2160 w 2160"/>
                <a:gd name="T12" fmla="*/ 288 h 288"/>
              </a:gdLst>
              <a:ahLst/>
              <a:cxnLst>
                <a:cxn ang="T6">
                  <a:pos x="T0" y="T1"/>
                </a:cxn>
                <a:cxn ang="T7">
                  <a:pos x="T2" y="T3"/>
                </a:cxn>
                <a:cxn ang="T8">
                  <a:pos x="T4" y="T5"/>
                </a:cxn>
              </a:cxnLst>
              <a:rect l="T9" t="T10" r="T11" b="T12"/>
              <a:pathLst>
                <a:path w="2160" h="288">
                  <a:moveTo>
                    <a:pt x="0" y="288"/>
                  </a:moveTo>
                  <a:cubicBezTo>
                    <a:pt x="396" y="144"/>
                    <a:pt x="792" y="0"/>
                    <a:pt x="1152" y="0"/>
                  </a:cubicBezTo>
                  <a:cubicBezTo>
                    <a:pt x="1512" y="0"/>
                    <a:pt x="1836" y="144"/>
                    <a:pt x="2160" y="288"/>
                  </a:cubicBezTo>
                </a:path>
              </a:pathLst>
            </a:custGeom>
            <a:noFill/>
            <a:ln w="25400">
              <a:solidFill>
                <a:schemeClr val="accent1"/>
              </a:solidFill>
              <a:round/>
              <a:headEnd type="triangle" w="med" len="med"/>
              <a:tailEnd type="none" w="lg" len="lg"/>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72720" name="Rectangle 32"/>
          <p:cNvSpPr>
            <a:spLocks noChangeArrowheads="1"/>
          </p:cNvSpPr>
          <p:nvPr/>
        </p:nvSpPr>
        <p:spPr bwMode="auto">
          <a:xfrm>
            <a:off x="685800" y="5444064"/>
            <a:ext cx="8001000" cy="914400"/>
          </a:xfrm>
          <a:prstGeom prst="rect">
            <a:avLst/>
          </a:prstGeom>
          <a:noFill/>
          <a:ln w="9525">
            <a:noFill/>
            <a:miter lim="800000"/>
            <a:headEnd/>
            <a:tailEnd/>
          </a:ln>
        </p:spPr>
        <p:txBody>
          <a:bodyPr/>
          <a:lstStyle/>
          <a:p>
            <a:pPr marL="342900" marR="0" lvl="0" indent="-342900" defTabSz="91440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rPr>
              <a:t>Q:  what if pixel comes from “between” two pixels?</a:t>
            </a:r>
          </a:p>
        </p:txBody>
      </p:sp>
      <p:sp>
        <p:nvSpPr>
          <p:cNvPr id="72721" name="Text Box 33"/>
          <p:cNvSpPr txBox="1">
            <a:spLocks noChangeArrowheads="1"/>
          </p:cNvSpPr>
          <p:nvPr/>
        </p:nvSpPr>
        <p:spPr bwMode="auto">
          <a:xfrm>
            <a:off x="4724400" y="2819400"/>
            <a:ext cx="685800" cy="457200"/>
          </a:xfrm>
          <a:prstGeom prst="rect">
            <a:avLst/>
          </a:prstGeom>
          <a:noFill/>
          <a:ln w="9525">
            <a:noFill/>
            <a:miter lim="800000"/>
            <a:headEnd/>
            <a:tailEnd/>
          </a:ln>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2400" b="0" i="1" u="none" strike="noStrike" kern="0" cap="none" spc="0" normalizeH="0" baseline="0" noProof="0">
                <a:ln>
                  <a:noFill/>
                </a:ln>
                <a:solidFill>
                  <a:srgbClr val="000000"/>
                </a:solidFill>
                <a:effectLst/>
                <a:uLnTx/>
                <a:uFillTx/>
                <a:latin typeface="Times New Roman" pitchFamily="18" charset="0"/>
              </a:rPr>
              <a:t>y’</a:t>
            </a:r>
            <a:endParaRPr kumimoji="0" lang="en-US" sz="2400" b="0" i="0" u="none" strike="noStrike" kern="0" cap="none" spc="0" normalizeH="0" baseline="0" noProof="0">
              <a:ln>
                <a:noFill/>
              </a:ln>
              <a:solidFill>
                <a:srgbClr val="000000"/>
              </a:solidFill>
              <a:effectLst/>
              <a:uLnTx/>
              <a:uFillTx/>
              <a:latin typeface="Times New Roman" pitchFamily="18" charset="0"/>
            </a:endParaRPr>
          </a:p>
        </p:txBody>
      </p:sp>
      <p:sp>
        <p:nvSpPr>
          <p:cNvPr id="72722" name="Oval 34"/>
          <p:cNvSpPr>
            <a:spLocks noChangeArrowheads="1"/>
          </p:cNvSpPr>
          <p:nvPr/>
        </p:nvSpPr>
        <p:spPr bwMode="auto">
          <a:xfrm>
            <a:off x="5824538" y="2862263"/>
            <a:ext cx="76200" cy="76200"/>
          </a:xfrm>
          <a:prstGeom prst="ellipse">
            <a:avLst/>
          </a:prstGeom>
          <a:solidFill>
            <a:srgbClr val="FF0000"/>
          </a:solidFill>
          <a:ln w="9525">
            <a:solidFill>
              <a:schemeClr val="tx1"/>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2723" name="Oval 35"/>
          <p:cNvSpPr>
            <a:spLocks noChangeArrowheads="1"/>
          </p:cNvSpPr>
          <p:nvPr/>
        </p:nvSpPr>
        <p:spPr bwMode="auto">
          <a:xfrm>
            <a:off x="2265363" y="2847975"/>
            <a:ext cx="76200" cy="76200"/>
          </a:xfrm>
          <a:prstGeom prst="ellipse">
            <a:avLst/>
          </a:prstGeom>
          <a:solidFill>
            <a:srgbClr val="FF0000"/>
          </a:solidFill>
          <a:ln w="9525">
            <a:solidFill>
              <a:schemeClr val="tx1"/>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32164" name="Rectangle 36"/>
          <p:cNvSpPr>
            <a:spLocks noChangeArrowheads="1"/>
          </p:cNvSpPr>
          <p:nvPr/>
        </p:nvSpPr>
        <p:spPr bwMode="auto">
          <a:xfrm>
            <a:off x="685800" y="5901264"/>
            <a:ext cx="7772400" cy="914400"/>
          </a:xfrm>
          <a:prstGeom prst="rect">
            <a:avLst/>
          </a:prstGeom>
          <a:noFill/>
          <a:ln w="9525">
            <a:noFill/>
            <a:miter lim="800000"/>
            <a:headEnd/>
            <a:tailEnd/>
          </a:ln>
        </p:spPr>
        <p:txBody>
          <a:bodyPr/>
          <a:lstStyle/>
          <a:p>
            <a:pPr marL="342900" marR="0" lvl="0" indent="-342900" defTabSz="91440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rPr>
              <a:t>A:  </a:t>
            </a:r>
            <a:r>
              <a:rPr lang="en-US" sz="2400" i="1" kern="0" dirty="0">
                <a:solidFill>
                  <a:srgbClr val="000000"/>
                </a:solidFill>
              </a:rPr>
              <a:t>i</a:t>
            </a:r>
            <a:r>
              <a:rPr kumimoji="0" lang="en-US" sz="2400" b="0" i="1" u="none" strike="noStrike" kern="0" cap="none" spc="0" normalizeH="0" baseline="0" noProof="0" dirty="0" err="1">
                <a:ln>
                  <a:noFill/>
                </a:ln>
                <a:solidFill>
                  <a:srgbClr val="000000"/>
                </a:solidFill>
                <a:effectLst/>
                <a:uLnTx/>
                <a:uFillTx/>
              </a:rPr>
              <a:t>nterpolate</a:t>
            </a:r>
            <a:r>
              <a:rPr kumimoji="0" lang="en-US" sz="2400" b="0" i="0" u="none" strike="noStrike" kern="0" cap="none" spc="0" normalizeH="0" baseline="0" noProof="0" dirty="0">
                <a:ln>
                  <a:noFill/>
                </a:ln>
                <a:solidFill>
                  <a:srgbClr val="000000"/>
                </a:solidFill>
                <a:effectLst/>
                <a:uLnTx/>
                <a:uFillTx/>
              </a:rPr>
              <a:t> color value from neighbors</a:t>
            </a:r>
          </a:p>
        </p:txBody>
      </p:sp>
      <p:sp>
        <p:nvSpPr>
          <p:cNvPr id="38" name="TextBox 37"/>
          <p:cNvSpPr txBox="1">
            <a:spLocks noChangeArrowheads="1"/>
          </p:cNvSpPr>
          <p:nvPr/>
        </p:nvSpPr>
        <p:spPr bwMode="auto">
          <a:xfrm>
            <a:off x="6032500" y="6386513"/>
            <a:ext cx="3943350" cy="369887"/>
          </a:xfrm>
          <a:prstGeom prst="rect">
            <a:avLst/>
          </a:prstGeom>
          <a:noFill/>
          <a:ln w="9525">
            <a:noFill/>
            <a:miter lim="800000"/>
            <a:headEnd/>
            <a:tailEnd/>
          </a:ln>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ourier" pitchFamily="49" charset="0"/>
              </a:rPr>
              <a:t>&gt;&gt; help interp2</a:t>
            </a:r>
          </a:p>
        </p:txBody>
      </p:sp>
      <p:sp>
        <p:nvSpPr>
          <p:cNvPr id="39" name="Text Box 23"/>
          <p:cNvSpPr txBox="1">
            <a:spLocks noChangeArrowheads="1"/>
          </p:cNvSpPr>
          <p:nvPr/>
        </p:nvSpPr>
        <p:spPr bwMode="auto">
          <a:xfrm>
            <a:off x="0" y="6596390"/>
            <a:ext cx="2449513" cy="261610"/>
          </a:xfrm>
          <a:prstGeom prst="rect">
            <a:avLst/>
          </a:prstGeom>
          <a:noFill/>
          <a:ln w="9525">
            <a:noFill/>
            <a:miter lim="800000"/>
            <a:headEnd/>
            <a:tailEnd/>
          </a:ln>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1050" b="0" i="0" u="none" strike="noStrike" kern="0" cap="none" spc="0" normalizeH="0" baseline="0" noProof="0" dirty="0" err="1">
                <a:ln>
                  <a:noFill/>
                </a:ln>
                <a:solidFill>
                  <a:srgbClr val="000000"/>
                </a:solidFill>
                <a:effectLst/>
                <a:uLnTx/>
                <a:uFillTx/>
              </a:rPr>
              <a:t>Alyosha</a:t>
            </a:r>
            <a:r>
              <a:rPr kumimoji="0" lang="en-US" sz="1050" b="0" i="0" u="none" strike="noStrike" kern="0" cap="none" spc="0" normalizeH="0" baseline="0" noProof="0" dirty="0">
                <a:ln>
                  <a:noFill/>
                </a:ln>
                <a:solidFill>
                  <a:srgbClr val="000000"/>
                </a:solidFill>
                <a:effectLst/>
                <a:uLnTx/>
                <a:uFillTx/>
              </a:rPr>
              <a:t> </a:t>
            </a:r>
            <a:r>
              <a:rPr kumimoji="0" lang="en-US" sz="1050" b="0" i="0" u="none" strike="noStrike" kern="0" cap="none" spc="0" normalizeH="0" baseline="0" noProof="0" dirty="0" err="1">
                <a:ln>
                  <a:noFill/>
                </a:ln>
                <a:solidFill>
                  <a:srgbClr val="000000"/>
                </a:solidFill>
                <a:effectLst/>
                <a:uLnTx/>
                <a:uFillTx/>
              </a:rPr>
              <a:t>Efros</a:t>
            </a:r>
            <a:endParaRPr kumimoji="0" lang="en-US" sz="1050" b="0" i="0" u="none" strike="noStrike" kern="0" cap="none" spc="0" normalizeH="0" baseline="0" noProof="0" dirty="0">
              <a:ln>
                <a:noFill/>
              </a:ln>
              <a:solidFill>
                <a:srgbClr val="000000"/>
              </a:solidFill>
              <a:effectLst/>
              <a:uLnTx/>
              <a:uFillTx/>
            </a:endParaRPr>
          </a:p>
        </p:txBody>
      </p:sp>
      <p:sp>
        <p:nvSpPr>
          <p:cNvPr id="40" name="Rectangle 10"/>
          <p:cNvSpPr txBox="1">
            <a:spLocks noChangeArrowheads="1"/>
          </p:cNvSpPr>
          <p:nvPr/>
        </p:nvSpPr>
        <p:spPr bwMode="auto">
          <a:xfrm>
            <a:off x="685800" y="4075611"/>
            <a:ext cx="7772400" cy="14107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a:lstStyle>
          <a:p>
            <a:pPr eaLnBrk="1" hangingPunct="1"/>
            <a:r>
              <a:rPr lang="en-US" b="1" kern="0"/>
              <a:t>Inverse warping: </a:t>
            </a:r>
          </a:p>
          <a:p>
            <a:pPr eaLnBrk="1" hangingPunct="1"/>
            <a:r>
              <a:rPr lang="en-US" kern="0"/>
              <a:t>Get each pixel </a:t>
            </a:r>
            <a:r>
              <a:rPr lang="en-US" i="1" kern="0"/>
              <a:t>g</a:t>
            </a:r>
            <a:r>
              <a:rPr lang="en-US" kern="0"/>
              <a:t>(</a:t>
            </a:r>
            <a:r>
              <a:rPr lang="en-US" i="1" kern="0"/>
              <a:t>x’,y’</a:t>
            </a:r>
            <a:r>
              <a:rPr lang="en-US" kern="0"/>
              <a:t>) from its corresponding location </a:t>
            </a:r>
          </a:p>
          <a:p>
            <a:pPr eaLnBrk="1" hangingPunct="1"/>
            <a:r>
              <a:rPr lang="en-US" kern="0"/>
              <a:t>           (</a:t>
            </a:r>
            <a:r>
              <a:rPr lang="en-US" i="1" kern="0"/>
              <a:t>x,y</a:t>
            </a:r>
            <a:r>
              <a:rPr lang="en-US" kern="0"/>
              <a:t>)</a:t>
            </a:r>
            <a:r>
              <a:rPr lang="en-US" b="1" kern="0"/>
              <a:t> </a:t>
            </a:r>
            <a:r>
              <a:rPr lang="en-US" kern="0"/>
              <a:t>=</a:t>
            </a:r>
            <a:r>
              <a:rPr lang="en-US" b="1" kern="0"/>
              <a:t> </a:t>
            </a:r>
            <a:r>
              <a:rPr lang="en-US" i="1" kern="0"/>
              <a:t>H</a:t>
            </a:r>
            <a:r>
              <a:rPr lang="en-US" i="1" kern="0" baseline="30000"/>
              <a:t>-1</a:t>
            </a:r>
            <a:r>
              <a:rPr lang="en-US" kern="0"/>
              <a:t>(</a:t>
            </a:r>
            <a:r>
              <a:rPr lang="en-US" i="1" kern="0"/>
              <a:t>x’,y’</a:t>
            </a:r>
            <a:r>
              <a:rPr lang="en-US" kern="0"/>
              <a:t>) in the left image</a:t>
            </a:r>
            <a:endParaRPr lang="en-US" kern="0" dirty="0"/>
          </a:p>
        </p:txBody>
      </p:sp>
    </p:spTree>
    <p:extLst>
      <p:ext uri="{BB962C8B-B14F-4D97-AF65-F5344CB8AC3E}">
        <p14:creationId xmlns:p14="http://schemas.microsoft.com/office/powerpoint/2010/main" val="2394208170"/>
      </p:ext>
    </p:extLst>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2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64" grpId="0" autoUpdateAnimBg="0"/>
      <p:bldP spid="3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custDataLst>
              <p:tags r:id="rId3"/>
            </p:custDataLst>
          </p:nvPr>
        </p:nvSpPr>
        <p:spPr/>
        <p:txBody>
          <a:bodyPr>
            <a:normAutofit fontScale="90000"/>
          </a:bodyPr>
          <a:lstStyle/>
          <a:p>
            <a:r>
              <a:rPr lang="en-US" dirty="0" err="1"/>
              <a:t>Homography</a:t>
            </a:r>
            <a:r>
              <a:rPr lang="en-US" dirty="0"/>
              <a:t> example: Image rectification</a:t>
            </a:r>
          </a:p>
        </p:txBody>
      </p:sp>
      <p:sp>
        <p:nvSpPr>
          <p:cNvPr id="330755" name="Rectangle 3"/>
          <p:cNvSpPr>
            <a:spLocks noGrp="1" noChangeArrowheads="1"/>
          </p:cNvSpPr>
          <p:nvPr>
            <p:ph idx="1"/>
            <p:custDataLst>
              <p:tags r:id="rId4"/>
            </p:custDataLst>
          </p:nvPr>
        </p:nvSpPr>
        <p:spPr/>
        <p:txBody>
          <a:bodyPr/>
          <a:lstStyle/>
          <a:p>
            <a:endParaRPr lang="en-US"/>
          </a:p>
          <a:p>
            <a:endParaRPr lang="en-US"/>
          </a:p>
        </p:txBody>
      </p:sp>
      <p:graphicFrame>
        <p:nvGraphicFramePr>
          <p:cNvPr id="330756" name="Object 4"/>
          <p:cNvGraphicFramePr>
            <a:graphicFrameLocks noChangeAspect="1"/>
          </p:cNvGraphicFramePr>
          <p:nvPr>
            <p:custDataLst>
              <p:tags r:id="rId5"/>
            </p:custDataLst>
          </p:nvPr>
        </p:nvGraphicFramePr>
        <p:xfrm>
          <a:off x="838200" y="914400"/>
          <a:ext cx="3082925" cy="3124200"/>
        </p:xfrm>
        <a:graphic>
          <a:graphicData uri="http://schemas.openxmlformats.org/presentationml/2006/ole">
            <mc:AlternateContent xmlns:mc="http://schemas.openxmlformats.org/markup-compatibility/2006">
              <mc:Choice xmlns:v="urn:schemas-microsoft-com:vml" Requires="v">
                <p:oleObj spid="_x0000_s505990" name="Photo Editor Photo" r:id="rId20" imgW="5106113" imgH="5172797" progId="">
                  <p:embed/>
                </p:oleObj>
              </mc:Choice>
              <mc:Fallback>
                <p:oleObj name="Photo Editor Photo" r:id="rId20" imgW="5106113" imgH="5172797" progId="">
                  <p:embed/>
                  <p:pic>
                    <p:nvPicPr>
                      <p:cNvPr id="0"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38200" y="914400"/>
                        <a:ext cx="30829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759" name="Object 7"/>
          <p:cNvGraphicFramePr>
            <a:graphicFrameLocks noChangeAspect="1"/>
          </p:cNvGraphicFramePr>
          <p:nvPr>
            <p:custDataLst>
              <p:tags r:id="rId6"/>
            </p:custDataLst>
          </p:nvPr>
        </p:nvGraphicFramePr>
        <p:xfrm>
          <a:off x="4648200" y="914400"/>
          <a:ext cx="3082925" cy="3124200"/>
        </p:xfrm>
        <a:graphic>
          <a:graphicData uri="http://schemas.openxmlformats.org/presentationml/2006/ole">
            <mc:AlternateContent xmlns:mc="http://schemas.openxmlformats.org/markup-compatibility/2006">
              <mc:Choice xmlns:v="urn:schemas-microsoft-com:vml" Requires="v">
                <p:oleObj spid="_x0000_s505991" name="Photo Editor Photo" r:id="rId22" imgW="5106113" imgH="5172797" progId="">
                  <p:embed/>
                </p:oleObj>
              </mc:Choice>
              <mc:Fallback>
                <p:oleObj name="Photo Editor Photo" r:id="rId22" imgW="5106113" imgH="5172797" progId="">
                  <p:embed/>
                  <p:pic>
                    <p:nvPicPr>
                      <p:cNvPr id="0" name="Picture 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648200" y="914400"/>
                        <a:ext cx="30829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0765" name="Oval 13"/>
          <p:cNvSpPr>
            <a:spLocks noChangeArrowheads="1"/>
          </p:cNvSpPr>
          <p:nvPr>
            <p:custDataLst>
              <p:tags r:id="rId7"/>
            </p:custDataLst>
          </p:nvPr>
        </p:nvSpPr>
        <p:spPr bwMode="auto">
          <a:xfrm>
            <a:off x="1395413" y="3895725"/>
            <a:ext cx="76200" cy="76200"/>
          </a:xfrm>
          <a:prstGeom prst="ellipse">
            <a:avLst/>
          </a:prstGeom>
          <a:solidFill>
            <a:srgbClr val="33CC33"/>
          </a:solidFill>
          <a:ln w="9525">
            <a:solidFill>
              <a:schemeClr val="tx1"/>
            </a:solidFill>
            <a:round/>
            <a:headEnd/>
            <a:tailEnd/>
          </a:ln>
          <a:effectLst/>
        </p:spPr>
        <p:txBody>
          <a:bodyPr wrap="none" anchor="ctr"/>
          <a:lstStyle/>
          <a:p>
            <a:endParaRPr lang="en-US"/>
          </a:p>
        </p:txBody>
      </p:sp>
      <p:sp>
        <p:nvSpPr>
          <p:cNvPr id="330766" name="Oval 14"/>
          <p:cNvSpPr>
            <a:spLocks noChangeArrowheads="1"/>
          </p:cNvSpPr>
          <p:nvPr>
            <p:custDataLst>
              <p:tags r:id="rId8"/>
            </p:custDataLst>
          </p:nvPr>
        </p:nvSpPr>
        <p:spPr bwMode="auto">
          <a:xfrm>
            <a:off x="2295525" y="3533775"/>
            <a:ext cx="76200" cy="76200"/>
          </a:xfrm>
          <a:prstGeom prst="ellipse">
            <a:avLst/>
          </a:prstGeom>
          <a:solidFill>
            <a:srgbClr val="0066FF"/>
          </a:solidFill>
          <a:ln w="9525">
            <a:solidFill>
              <a:schemeClr val="tx1"/>
            </a:solidFill>
            <a:round/>
            <a:headEnd/>
            <a:tailEnd/>
          </a:ln>
          <a:effectLst/>
        </p:spPr>
        <p:txBody>
          <a:bodyPr wrap="none" anchor="ctr"/>
          <a:lstStyle/>
          <a:p>
            <a:endParaRPr lang="en-US"/>
          </a:p>
        </p:txBody>
      </p:sp>
      <p:sp>
        <p:nvSpPr>
          <p:cNvPr id="330767" name="Oval 15"/>
          <p:cNvSpPr>
            <a:spLocks noChangeArrowheads="1"/>
          </p:cNvSpPr>
          <p:nvPr>
            <p:custDataLst>
              <p:tags r:id="rId9"/>
            </p:custDataLst>
          </p:nvPr>
        </p:nvSpPr>
        <p:spPr bwMode="auto">
          <a:xfrm>
            <a:off x="1457325" y="356235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30768" name="Oval 16"/>
          <p:cNvSpPr>
            <a:spLocks noChangeArrowheads="1"/>
          </p:cNvSpPr>
          <p:nvPr>
            <p:custDataLst>
              <p:tags r:id="rId10"/>
            </p:custDataLst>
          </p:nvPr>
        </p:nvSpPr>
        <p:spPr bwMode="auto">
          <a:xfrm>
            <a:off x="2438400" y="3819525"/>
            <a:ext cx="76200" cy="76200"/>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30769" name="Oval 17"/>
          <p:cNvSpPr>
            <a:spLocks noChangeArrowheads="1"/>
          </p:cNvSpPr>
          <p:nvPr>
            <p:custDataLst>
              <p:tags r:id="rId11"/>
            </p:custDataLst>
          </p:nvPr>
        </p:nvSpPr>
        <p:spPr bwMode="auto">
          <a:xfrm>
            <a:off x="5657850" y="3917950"/>
            <a:ext cx="76200" cy="76200"/>
          </a:xfrm>
          <a:prstGeom prst="ellipse">
            <a:avLst/>
          </a:prstGeom>
          <a:solidFill>
            <a:srgbClr val="33CC33"/>
          </a:solidFill>
          <a:ln w="9525">
            <a:solidFill>
              <a:schemeClr val="tx1"/>
            </a:solidFill>
            <a:round/>
            <a:headEnd/>
            <a:tailEnd/>
          </a:ln>
          <a:effectLst/>
        </p:spPr>
        <p:txBody>
          <a:bodyPr wrap="none" anchor="ctr"/>
          <a:lstStyle/>
          <a:p>
            <a:endParaRPr lang="en-US"/>
          </a:p>
        </p:txBody>
      </p:sp>
      <p:sp>
        <p:nvSpPr>
          <p:cNvPr id="330770" name="Oval 18"/>
          <p:cNvSpPr>
            <a:spLocks noChangeArrowheads="1"/>
          </p:cNvSpPr>
          <p:nvPr>
            <p:custDataLst>
              <p:tags r:id="rId12"/>
            </p:custDataLst>
          </p:nvPr>
        </p:nvSpPr>
        <p:spPr bwMode="auto">
          <a:xfrm>
            <a:off x="6615113" y="3213100"/>
            <a:ext cx="76200" cy="76200"/>
          </a:xfrm>
          <a:prstGeom prst="ellipse">
            <a:avLst/>
          </a:prstGeom>
          <a:solidFill>
            <a:srgbClr val="0066FF"/>
          </a:solidFill>
          <a:ln w="9525">
            <a:solidFill>
              <a:schemeClr val="tx1"/>
            </a:solidFill>
            <a:round/>
            <a:headEnd/>
            <a:tailEnd/>
          </a:ln>
          <a:effectLst/>
        </p:spPr>
        <p:txBody>
          <a:bodyPr wrap="none" anchor="ctr"/>
          <a:lstStyle/>
          <a:p>
            <a:endParaRPr lang="en-US"/>
          </a:p>
        </p:txBody>
      </p:sp>
      <p:sp>
        <p:nvSpPr>
          <p:cNvPr id="330771" name="Oval 19"/>
          <p:cNvSpPr>
            <a:spLocks noChangeArrowheads="1"/>
          </p:cNvSpPr>
          <p:nvPr>
            <p:custDataLst>
              <p:tags r:id="rId13"/>
            </p:custDataLst>
          </p:nvPr>
        </p:nvSpPr>
        <p:spPr bwMode="auto">
          <a:xfrm>
            <a:off x="5667375" y="32131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30772" name="Oval 20"/>
          <p:cNvSpPr>
            <a:spLocks noChangeArrowheads="1"/>
          </p:cNvSpPr>
          <p:nvPr>
            <p:custDataLst>
              <p:tags r:id="rId14"/>
            </p:custDataLst>
          </p:nvPr>
        </p:nvSpPr>
        <p:spPr bwMode="auto">
          <a:xfrm>
            <a:off x="6619875" y="3917950"/>
            <a:ext cx="76200" cy="76200"/>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30773" name="Rectangle 21"/>
          <p:cNvSpPr>
            <a:spLocks noChangeArrowheads="1"/>
          </p:cNvSpPr>
          <p:nvPr>
            <p:custDataLst>
              <p:tags r:id="rId15"/>
            </p:custDataLst>
          </p:nvPr>
        </p:nvSpPr>
        <p:spPr bwMode="auto">
          <a:xfrm>
            <a:off x="685800" y="4114800"/>
            <a:ext cx="7772400" cy="2514600"/>
          </a:xfrm>
          <a:prstGeom prst="rect">
            <a:avLst/>
          </a:prstGeom>
          <a:noFill/>
          <a:ln w="9525">
            <a:noFill/>
            <a:miter lim="800000"/>
            <a:headEnd/>
            <a:tailEnd/>
          </a:ln>
          <a:effectLst/>
        </p:spPr>
        <p:txBody>
          <a:bodyPr/>
          <a:lstStyle/>
          <a:p>
            <a:pPr marL="342900" indent="-342900">
              <a:spcBef>
                <a:spcPct val="20000"/>
              </a:spcBef>
            </a:pPr>
            <a:endParaRPr lang="en-US" sz="2400" dirty="0">
              <a:latin typeface="Arial" charset="0"/>
            </a:endParaRPr>
          </a:p>
          <a:p>
            <a:pPr marL="342900" indent="-342900">
              <a:spcBef>
                <a:spcPct val="20000"/>
              </a:spcBef>
            </a:pPr>
            <a:r>
              <a:rPr lang="en-US" sz="2400" dirty="0">
                <a:latin typeface="Arial" charset="0"/>
              </a:rPr>
              <a:t>	To unwarp (rectify) an image solve for </a:t>
            </a:r>
            <a:r>
              <a:rPr lang="en-US" sz="2400" dirty="0" err="1">
                <a:latin typeface="Arial" charset="0"/>
              </a:rPr>
              <a:t>homography</a:t>
            </a:r>
            <a:r>
              <a:rPr lang="en-US" sz="2400" dirty="0">
                <a:latin typeface="Arial" charset="0"/>
              </a:rPr>
              <a:t> </a:t>
            </a:r>
            <a:r>
              <a:rPr lang="en-US" sz="2400" b="1" dirty="0">
                <a:latin typeface="Arial" charset="0"/>
              </a:rPr>
              <a:t>H</a:t>
            </a:r>
            <a:r>
              <a:rPr lang="en-US" sz="2400" dirty="0">
                <a:latin typeface="Arial" charset="0"/>
              </a:rPr>
              <a:t> given </a:t>
            </a:r>
            <a:r>
              <a:rPr lang="en-US" sz="2400" b="1" dirty="0">
                <a:latin typeface="Arial" charset="0"/>
              </a:rPr>
              <a:t>p</a:t>
            </a:r>
            <a:r>
              <a:rPr lang="en-US" sz="2400" dirty="0">
                <a:latin typeface="Arial" charset="0"/>
              </a:rPr>
              <a:t> and </a:t>
            </a:r>
            <a:r>
              <a:rPr lang="en-US" sz="2400" b="1" dirty="0">
                <a:latin typeface="Arial" charset="0"/>
              </a:rPr>
              <a:t>p’:  p’=Hp</a:t>
            </a:r>
            <a:endParaRPr lang="en-US" sz="2000" b="1" dirty="0">
              <a:latin typeface="Arial" charset="0"/>
            </a:endParaRPr>
          </a:p>
        </p:txBody>
      </p:sp>
      <p:sp>
        <p:nvSpPr>
          <p:cNvPr id="330774" name="Text Box 22"/>
          <p:cNvSpPr txBox="1">
            <a:spLocks noChangeArrowheads="1"/>
          </p:cNvSpPr>
          <p:nvPr>
            <p:custDataLst>
              <p:tags r:id="rId16"/>
            </p:custDataLst>
          </p:nvPr>
        </p:nvSpPr>
        <p:spPr bwMode="auto">
          <a:xfrm>
            <a:off x="1489075" y="3352800"/>
            <a:ext cx="339725" cy="396875"/>
          </a:xfrm>
          <a:prstGeom prst="rect">
            <a:avLst/>
          </a:prstGeom>
          <a:noFill/>
          <a:ln w="9525">
            <a:noFill/>
            <a:miter lim="800000"/>
            <a:headEnd/>
            <a:tailEnd/>
          </a:ln>
          <a:effectLst/>
        </p:spPr>
        <p:txBody>
          <a:bodyPr wrap="none">
            <a:spAutoFit/>
          </a:bodyPr>
          <a:lstStyle/>
          <a:p>
            <a:r>
              <a:rPr lang="en-US" sz="2000" b="1" dirty="0">
                <a:solidFill>
                  <a:srgbClr val="FF0000"/>
                </a:solidFill>
                <a:latin typeface="Arial" charset="0"/>
              </a:rPr>
              <a:t>p</a:t>
            </a:r>
          </a:p>
        </p:txBody>
      </p:sp>
      <p:sp>
        <p:nvSpPr>
          <p:cNvPr id="330775" name="Text Box 23"/>
          <p:cNvSpPr txBox="1">
            <a:spLocks noChangeArrowheads="1"/>
          </p:cNvSpPr>
          <p:nvPr>
            <p:custDataLst>
              <p:tags r:id="rId17"/>
            </p:custDataLst>
          </p:nvPr>
        </p:nvSpPr>
        <p:spPr bwMode="auto">
          <a:xfrm>
            <a:off x="5694363" y="3124200"/>
            <a:ext cx="409575" cy="396875"/>
          </a:xfrm>
          <a:prstGeom prst="rect">
            <a:avLst/>
          </a:prstGeom>
          <a:noFill/>
          <a:ln w="9525">
            <a:noFill/>
            <a:miter lim="800000"/>
            <a:headEnd/>
            <a:tailEnd/>
          </a:ln>
          <a:effectLst/>
        </p:spPr>
        <p:txBody>
          <a:bodyPr wrap="none">
            <a:spAutoFit/>
          </a:bodyPr>
          <a:lstStyle/>
          <a:p>
            <a:r>
              <a:rPr lang="en-US" sz="2000" b="1">
                <a:solidFill>
                  <a:srgbClr val="FF0000"/>
                </a:solidFill>
                <a:latin typeface="Arial" charset="0"/>
              </a:rPr>
              <a:t>p’</a:t>
            </a:r>
          </a:p>
        </p:txBody>
      </p:sp>
      <p:sp>
        <p:nvSpPr>
          <p:cNvPr id="18" name="Right Arrow 17"/>
          <p:cNvSpPr/>
          <p:nvPr/>
        </p:nvSpPr>
        <p:spPr>
          <a:xfrm>
            <a:off x="4038600" y="25908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0" y="6581001"/>
            <a:ext cx="1003352" cy="276999"/>
          </a:xfrm>
          <a:prstGeom prst="rect">
            <a:avLst/>
          </a:prstGeom>
          <a:noFill/>
        </p:spPr>
        <p:txBody>
          <a:bodyPr wrap="none" rtlCol="0">
            <a:spAutoFit/>
          </a:bodyPr>
          <a:lstStyle/>
          <a:p>
            <a:r>
              <a:rPr lang="en-US" sz="1200" dirty="0"/>
              <a:t>Derek </a:t>
            </a:r>
            <a:r>
              <a:rPr lang="en-US" sz="1200" dirty="0" err="1"/>
              <a:t>Hoiem</a:t>
            </a:r>
            <a:endParaRPr lang="en-US" sz="1200" dirty="0"/>
          </a:p>
        </p:txBody>
      </p:sp>
    </p:spTree>
    <p:extLst>
      <p:ext uri="{BB962C8B-B14F-4D97-AF65-F5344CB8AC3E}">
        <p14:creationId xmlns:p14="http://schemas.microsoft.com/office/powerpoint/2010/main" val="11928510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Summary</a:t>
            </a:r>
          </a:p>
        </p:txBody>
      </p:sp>
      <p:sp>
        <p:nvSpPr>
          <p:cNvPr id="3" name="Content Placeholder 2"/>
          <p:cNvSpPr>
            <a:spLocks noGrp="1"/>
          </p:cNvSpPr>
          <p:nvPr>
            <p:ph idx="1"/>
          </p:nvPr>
        </p:nvSpPr>
        <p:spPr>
          <a:xfrm>
            <a:off x="457200" y="1295400"/>
            <a:ext cx="8229600" cy="5105400"/>
          </a:xfrm>
        </p:spPr>
        <p:txBody>
          <a:bodyPr/>
          <a:lstStyle/>
          <a:p>
            <a:pPr marL="342900" lvl="1" indent="-342900" eaLnBrk="1" hangingPunct="1">
              <a:spcAft>
                <a:spcPts val="600"/>
              </a:spcAft>
              <a:buFont typeface="Arial" pitchFamily="34" charset="0"/>
              <a:buChar char="•"/>
            </a:pPr>
            <a:r>
              <a:rPr lang="en-US" sz="2400" dirty="0"/>
              <a:t>Write </a:t>
            </a:r>
            <a:r>
              <a:rPr lang="en-US" sz="2400" b="1" dirty="0"/>
              <a:t>2d transformations </a:t>
            </a:r>
            <a:r>
              <a:rPr lang="en-US" sz="2400" dirty="0"/>
              <a:t>as matrix-vector multiplication (including translation when we use homogeneous coordinates)</a:t>
            </a:r>
          </a:p>
          <a:p>
            <a:pPr marL="742950" lvl="2" indent="-342900" eaLnBrk="1" hangingPunct="1">
              <a:spcAft>
                <a:spcPts val="600"/>
              </a:spcAft>
              <a:buFont typeface="Arial" pitchFamily="34" charset="0"/>
              <a:buChar char="•"/>
            </a:pPr>
            <a:r>
              <a:rPr lang="en-US" sz="2000" dirty="0"/>
              <a:t>Projection equations express how world points mapped to 2d image.</a:t>
            </a:r>
          </a:p>
          <a:p>
            <a:pPr marL="342900" lvl="1" indent="-342900" eaLnBrk="1" hangingPunct="1">
              <a:spcAft>
                <a:spcPts val="600"/>
              </a:spcAft>
              <a:buFont typeface="Arial" pitchFamily="34" charset="0"/>
              <a:buChar char="•"/>
            </a:pPr>
            <a:r>
              <a:rPr lang="en-US" sz="2400" b="1" dirty="0"/>
              <a:t>Fitting transformations</a:t>
            </a:r>
            <a:r>
              <a:rPr lang="en-US" sz="2400" dirty="0"/>
              <a:t>: solve for unknown parameters given corresponding points from two views – </a:t>
            </a:r>
            <a:r>
              <a:rPr lang="en-US" sz="2400" dirty="0" smtClean="0"/>
              <a:t>linear, affine</a:t>
            </a:r>
            <a:r>
              <a:rPr lang="en-US" sz="2400" dirty="0"/>
              <a:t>, projective (</a:t>
            </a:r>
            <a:r>
              <a:rPr lang="en-US" sz="2400" dirty="0" err="1"/>
              <a:t>homography</a:t>
            </a:r>
            <a:r>
              <a:rPr lang="en-US" sz="2400" dirty="0"/>
              <a:t>)</a:t>
            </a:r>
          </a:p>
          <a:p>
            <a:pPr marL="342900" lvl="1" indent="-342900" eaLnBrk="1" hangingPunct="1">
              <a:spcAft>
                <a:spcPts val="600"/>
              </a:spcAft>
              <a:buFont typeface="Arial" pitchFamily="34" charset="0"/>
              <a:buChar char="•"/>
            </a:pPr>
            <a:r>
              <a:rPr lang="en-US" sz="2400" b="1" dirty="0"/>
              <a:t>Mosaics</a:t>
            </a:r>
            <a:r>
              <a:rPr lang="en-US" sz="2400" dirty="0"/>
              <a:t>: uses </a:t>
            </a:r>
            <a:r>
              <a:rPr lang="en-US" sz="2400" dirty="0" err="1"/>
              <a:t>homography</a:t>
            </a:r>
            <a:r>
              <a:rPr lang="en-US" sz="2400" dirty="0"/>
              <a:t> and image warping to merge views taken from same center of projection</a:t>
            </a:r>
          </a:p>
          <a:p>
            <a:pPr marL="342900" lvl="1" indent="-342900" eaLnBrk="1" hangingPunct="1">
              <a:spcAft>
                <a:spcPts val="600"/>
              </a:spcAft>
              <a:buFont typeface="Arial" pitchFamily="34" charset="0"/>
              <a:buChar char="•"/>
            </a:pPr>
            <a:r>
              <a:rPr lang="en-US" sz="2400" dirty="0"/>
              <a:t>Perform </a:t>
            </a:r>
            <a:r>
              <a:rPr lang="en-US" sz="2400" b="1" dirty="0"/>
              <a:t>image warping </a:t>
            </a:r>
            <a:r>
              <a:rPr lang="en-US" sz="2400" dirty="0"/>
              <a:t>(forward, inverse)</a:t>
            </a:r>
          </a:p>
          <a:p>
            <a:pPr marL="342900" lvl="2" indent="-342900" eaLnBrk="1" hangingPunct="1">
              <a:spcAft>
                <a:spcPts val="600"/>
              </a:spcAft>
              <a:buFont typeface="Arial" pitchFamily="34" charset="0"/>
              <a:buChar char="•"/>
            </a:pPr>
            <a:endParaRPr lang="en-US" sz="2800" dirty="0"/>
          </a:p>
          <a:p>
            <a:pPr lvl="2" eaLnBrk="1" hangingPunct="1">
              <a:spcAft>
                <a:spcPts val="600"/>
              </a:spcAft>
            </a:pPr>
            <a:endParaRPr lang="en-US" sz="2800" dirty="0"/>
          </a:p>
          <a:p>
            <a:pPr eaLnBrk="1" hangingPunct="1">
              <a:spcAft>
                <a:spcPts val="600"/>
              </a:spcAft>
            </a:pPr>
            <a:endParaRPr lang="en-US" sz="2800" dirty="0"/>
          </a:p>
          <a:p>
            <a:pPr>
              <a:spcAft>
                <a:spcPts val="600"/>
              </a:spcAft>
            </a:pPr>
            <a:endParaRPr lang="en-US" sz="2800" dirty="0"/>
          </a:p>
        </p:txBody>
      </p:sp>
      <p:sp>
        <p:nvSpPr>
          <p:cNvPr id="4" name="TextBox 3"/>
          <p:cNvSpPr txBox="1"/>
          <p:nvPr/>
        </p:nvSpPr>
        <p:spPr>
          <a:xfrm>
            <a:off x="0" y="6581001"/>
            <a:ext cx="2494547" cy="276999"/>
          </a:xfrm>
          <a:prstGeom prst="rect">
            <a:avLst/>
          </a:prstGeom>
          <a:noFill/>
        </p:spPr>
        <p:txBody>
          <a:bodyPr wrap="square" rtlCol="0">
            <a:spAutoFit/>
          </a:bodyPr>
          <a:lstStyle/>
          <a:p>
            <a:r>
              <a:rPr lang="en-US" sz="1200" dirty="0" smtClean="0">
                <a:latin typeface="Calibri" panose="020F0502020204030204" pitchFamily="34" charset="0"/>
              </a:rPr>
              <a:t>Adapted from Kristen </a:t>
            </a:r>
            <a:r>
              <a:rPr lang="en-US" sz="1200" dirty="0" err="1">
                <a:latin typeface="Calibri" panose="020F0502020204030204" pitchFamily="34" charset="0"/>
              </a:rPr>
              <a:t>Grauman</a:t>
            </a:r>
            <a:endParaRPr lang="en-US" sz="1200" dirty="0">
              <a:latin typeface="Calibri" panose="020F0502020204030204" pitchFamily="34" charset="0"/>
            </a:endParaRPr>
          </a:p>
        </p:txBody>
      </p:sp>
    </p:spTree>
    <p:extLst>
      <p:ext uri="{BB962C8B-B14F-4D97-AF65-F5344CB8AC3E}">
        <p14:creationId xmlns:p14="http://schemas.microsoft.com/office/powerpoint/2010/main" val="314561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0"/>
            <a:ext cx="7943851" cy="6858000"/>
          </a:xfrm>
        </p:spPr>
        <p:txBody>
          <a:bodyPr/>
          <a:lstStyle/>
          <a:p>
            <a:r>
              <a:rPr lang="en-US" dirty="0"/>
              <a:t>The next 15 hidden slides give some more detail about      how image formation works, i.e. how 3D objects are mapped to 2D images.</a:t>
            </a:r>
            <a:br>
              <a:rPr lang="en-US" dirty="0"/>
            </a:br>
            <a:r>
              <a:rPr lang="en-US" dirty="0"/>
              <a:t>Please review on your own time if you’re interested.</a:t>
            </a:r>
          </a:p>
        </p:txBody>
      </p:sp>
    </p:spTree>
    <p:extLst>
      <p:ext uri="{BB962C8B-B14F-4D97-AF65-F5344CB8AC3E}">
        <p14:creationId xmlns:p14="http://schemas.microsoft.com/office/powerpoint/2010/main" val="3323106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9"/>
          <p:cNvPicPr>
            <a:picLocks noChangeAspect="1" noChangeArrowheads="1"/>
          </p:cNvPicPr>
          <p:nvPr/>
        </p:nvPicPr>
        <p:blipFill>
          <a:blip r:embed="rId3" cstate="print"/>
          <a:srcRect/>
          <a:stretch>
            <a:fillRect/>
          </a:stretch>
        </p:blipFill>
        <p:spPr bwMode="auto">
          <a:xfrm>
            <a:off x="152400" y="1839668"/>
            <a:ext cx="8839200" cy="3613395"/>
          </a:xfrm>
          <a:prstGeom prst="rect">
            <a:avLst/>
          </a:prstGeom>
          <a:noFill/>
          <a:ln w="9525">
            <a:noFill/>
            <a:miter lim="800000"/>
            <a:headEnd/>
            <a:tailEnd/>
          </a:ln>
        </p:spPr>
      </p:pic>
      <p:sp>
        <p:nvSpPr>
          <p:cNvPr id="4" name="TextBox 3"/>
          <p:cNvSpPr txBox="1"/>
          <p:nvPr/>
        </p:nvSpPr>
        <p:spPr>
          <a:xfrm>
            <a:off x="5290060" y="6611779"/>
            <a:ext cx="3853940" cy="246221"/>
          </a:xfrm>
          <a:prstGeom prst="rect">
            <a:avLst/>
          </a:prstGeom>
          <a:noFill/>
        </p:spPr>
        <p:txBody>
          <a:bodyPr wrap="none" rtlCol="0">
            <a:spAutoFit/>
          </a:bodyPr>
          <a:lstStyle/>
          <a:p>
            <a:r>
              <a:rPr lang="en-US" sz="1000" dirty="0">
                <a:solidFill>
                  <a:srgbClr val="000000"/>
                </a:solidFill>
              </a:rPr>
              <a:t>Image from http://graphics.cs.cmu.edu/courses/15-463/2010_fall/</a:t>
            </a:r>
          </a:p>
        </p:txBody>
      </p:sp>
      <p:sp>
        <p:nvSpPr>
          <p:cNvPr id="7" name="Title 1"/>
          <p:cNvSpPr>
            <a:spLocks noGrp="1"/>
          </p:cNvSpPr>
          <p:nvPr>
            <p:ph type="title"/>
          </p:nvPr>
        </p:nvSpPr>
        <p:spPr>
          <a:xfrm>
            <a:off x="304800" y="274638"/>
            <a:ext cx="8382000" cy="1143000"/>
          </a:xfrm>
        </p:spPr>
        <p:txBody>
          <a:bodyPr/>
          <a:lstStyle/>
          <a:p>
            <a:pPr eaLnBrk="1" hangingPunct="1"/>
            <a:r>
              <a:rPr lang="en-US" sz="3600" dirty="0"/>
              <a:t>Motivation for feature-based alignment:</a:t>
            </a:r>
            <a:br>
              <a:rPr lang="en-US" sz="3600" dirty="0"/>
            </a:br>
            <a:r>
              <a:rPr lang="en-US" sz="3600" dirty="0"/>
              <a:t>Image mosaics</a:t>
            </a:r>
          </a:p>
        </p:txBody>
      </p:sp>
      <p:sp>
        <p:nvSpPr>
          <p:cNvPr id="5" name="Text Box 90"/>
          <p:cNvSpPr txBox="1">
            <a:spLocks noChangeArrowheads="1"/>
          </p:cNvSpPr>
          <p:nvPr/>
        </p:nvSpPr>
        <p:spPr bwMode="auto">
          <a:xfrm>
            <a:off x="5670" y="6609930"/>
            <a:ext cx="1582737" cy="246221"/>
          </a:xfrm>
          <a:prstGeom prst="rect">
            <a:avLst/>
          </a:prstGeom>
          <a:noFill/>
          <a:ln w="9525">
            <a:noFill/>
            <a:miter lim="800000"/>
            <a:headEnd/>
            <a:tailEnd/>
          </a:ln>
        </p:spPr>
        <p:txBody>
          <a:bodyPr wrap="square">
            <a:spAutoFit/>
          </a:bodyPr>
          <a:lstStyle/>
          <a:p>
            <a:pPr>
              <a:spcBef>
                <a:spcPct val="50000"/>
              </a:spcBef>
              <a:defRPr/>
            </a:pPr>
            <a:r>
              <a:rPr lang="en-US" sz="1000" kern="0" dirty="0">
                <a:solidFill>
                  <a:srgbClr val="000000"/>
                </a:solidFill>
                <a:cs typeface="Arial" panose="020B0604020202020204" pitchFamily="34" charset="0"/>
              </a:rPr>
              <a:t>Kristen </a:t>
            </a:r>
            <a:r>
              <a:rPr lang="en-US" sz="1000" kern="0" dirty="0" err="1">
                <a:solidFill>
                  <a:srgbClr val="000000"/>
                </a:solidFill>
                <a:cs typeface="Arial" panose="020B0604020202020204" pitchFamily="34" charset="0"/>
              </a:rPr>
              <a:t>Grauman</a:t>
            </a:r>
            <a:endParaRPr lang="en-US" sz="1000" kern="0" dirty="0">
              <a:solidFill>
                <a:srgbClr val="000000"/>
              </a:solidFill>
              <a:cs typeface="Arial" panose="020B0604020202020204" pitchFamily="34" charset="0"/>
            </a:endParaRPr>
          </a:p>
        </p:txBody>
      </p:sp>
    </p:spTree>
    <p:extLst>
      <p:ext uri="{BB962C8B-B14F-4D97-AF65-F5344CB8AC3E}">
        <p14:creationId xmlns:p14="http://schemas.microsoft.com/office/powerpoint/2010/main" val="20085422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a:t>Image formation</a:t>
            </a:r>
          </a:p>
        </p:txBody>
      </p:sp>
      <p:sp>
        <p:nvSpPr>
          <p:cNvPr id="13315" name="Rectangle 3"/>
          <p:cNvSpPr>
            <a:spLocks noGrp="1" noChangeArrowheads="1"/>
          </p:cNvSpPr>
          <p:nvPr>
            <p:ph idx="1"/>
          </p:nvPr>
        </p:nvSpPr>
        <p:spPr/>
        <p:txBody>
          <a:bodyPr/>
          <a:lstStyle/>
          <a:p>
            <a:pPr eaLnBrk="1" hangingPunct="1"/>
            <a:r>
              <a:rPr lang="en-US"/>
              <a:t>How are objects in the world captured in an image?</a:t>
            </a:r>
          </a:p>
        </p:txBody>
      </p:sp>
      <p:sp>
        <p:nvSpPr>
          <p:cNvPr id="4" name="Text Box 90"/>
          <p:cNvSpPr txBox="1">
            <a:spLocks noChangeArrowheads="1"/>
          </p:cNvSpPr>
          <p:nvPr/>
        </p:nvSpPr>
        <p:spPr bwMode="auto">
          <a:xfrm>
            <a:off x="5670" y="6609930"/>
            <a:ext cx="1582737" cy="246221"/>
          </a:xfrm>
          <a:prstGeom prst="rect">
            <a:avLst/>
          </a:prstGeom>
          <a:noFill/>
          <a:ln w="9525">
            <a:noFill/>
            <a:miter lim="800000"/>
            <a:headEnd/>
            <a:tailEnd/>
          </a:ln>
        </p:spPr>
        <p:txBody>
          <a:bodyPr wrap="square">
            <a:spAutoFit/>
          </a:bodyPr>
          <a:lstStyle/>
          <a:p>
            <a:pPr>
              <a:spcBef>
                <a:spcPct val="50000"/>
              </a:spcBef>
              <a:defRPr/>
            </a:pPr>
            <a:r>
              <a:rPr lang="en-US" sz="1000" kern="0" dirty="0">
                <a:solidFill>
                  <a:srgbClr val="000000"/>
                </a:solidFill>
                <a:cs typeface="Arial" panose="020B0604020202020204" pitchFamily="34" charset="0"/>
              </a:rPr>
              <a:t>Kristen </a:t>
            </a:r>
            <a:r>
              <a:rPr lang="en-US" sz="1000" kern="0" dirty="0" err="1">
                <a:solidFill>
                  <a:srgbClr val="000000"/>
                </a:solidFill>
                <a:cs typeface="Arial" panose="020B0604020202020204" pitchFamily="34" charset="0"/>
              </a:rPr>
              <a:t>Grauman</a:t>
            </a:r>
            <a:endParaRPr lang="en-US" sz="1000" kern="0" dirty="0">
              <a:solidFill>
                <a:srgbClr val="000000"/>
              </a:solidFill>
              <a:cs typeface="Arial" panose="020B0604020202020204" pitchFamily="34" charset="0"/>
            </a:endParaRPr>
          </a:p>
        </p:txBody>
      </p:sp>
    </p:spTree>
    <p:extLst>
      <p:ext uri="{BB962C8B-B14F-4D97-AF65-F5344CB8AC3E}">
        <p14:creationId xmlns:p14="http://schemas.microsoft.com/office/powerpoint/2010/main" val="14778194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446088" y="0"/>
            <a:ext cx="8229600" cy="1143000"/>
          </a:xfrm>
        </p:spPr>
        <p:txBody>
          <a:bodyPr/>
          <a:lstStyle/>
          <a:p>
            <a:r>
              <a:rPr lang="en-US"/>
              <a:t>Image formation</a:t>
            </a:r>
          </a:p>
        </p:txBody>
      </p:sp>
      <p:pic>
        <p:nvPicPr>
          <p:cNvPr id="15363" name="Picture 4" descr="image-noth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1447800"/>
            <a:ext cx="548481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7"/>
          <p:cNvGrpSpPr>
            <a:grpSpLocks/>
          </p:cNvGrpSpPr>
          <p:nvPr/>
        </p:nvGrpSpPr>
        <p:grpSpPr bwMode="auto">
          <a:xfrm>
            <a:off x="2438400" y="1981200"/>
            <a:ext cx="4724400" cy="1524000"/>
            <a:chOff x="1536" y="1248"/>
            <a:chExt cx="2976" cy="960"/>
          </a:xfrm>
        </p:grpSpPr>
        <p:sp>
          <p:nvSpPr>
            <p:cNvPr id="15376" name="Line 7"/>
            <p:cNvSpPr>
              <a:spLocks noChangeShapeType="1"/>
            </p:cNvSpPr>
            <p:nvPr/>
          </p:nvSpPr>
          <p:spPr bwMode="auto">
            <a:xfrm>
              <a:off x="1536" y="1248"/>
              <a:ext cx="2976" cy="96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5377" name="Line 8"/>
            <p:cNvSpPr>
              <a:spLocks noChangeShapeType="1"/>
            </p:cNvSpPr>
            <p:nvPr/>
          </p:nvSpPr>
          <p:spPr bwMode="auto">
            <a:xfrm>
              <a:off x="1536" y="1248"/>
              <a:ext cx="2976" cy="672"/>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5378" name="Line 9"/>
            <p:cNvSpPr>
              <a:spLocks noChangeShapeType="1"/>
            </p:cNvSpPr>
            <p:nvPr/>
          </p:nvSpPr>
          <p:spPr bwMode="auto">
            <a:xfrm>
              <a:off x="1536" y="1248"/>
              <a:ext cx="2976" cy="384"/>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grpSp>
      <p:sp>
        <p:nvSpPr>
          <p:cNvPr id="23" name="Line 10"/>
          <p:cNvSpPr>
            <a:spLocks noChangeShapeType="1"/>
          </p:cNvSpPr>
          <p:nvPr/>
        </p:nvSpPr>
        <p:spPr bwMode="auto">
          <a:xfrm>
            <a:off x="2438400" y="1981200"/>
            <a:ext cx="47244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grpSp>
        <p:nvGrpSpPr>
          <p:cNvPr id="3" name="Group 16"/>
          <p:cNvGrpSpPr>
            <a:grpSpLocks/>
          </p:cNvGrpSpPr>
          <p:nvPr/>
        </p:nvGrpSpPr>
        <p:grpSpPr bwMode="auto">
          <a:xfrm>
            <a:off x="2743200" y="2209800"/>
            <a:ext cx="4419600" cy="1295400"/>
            <a:chOff x="1728" y="1392"/>
            <a:chExt cx="2784" cy="816"/>
          </a:xfrm>
        </p:grpSpPr>
        <p:grpSp>
          <p:nvGrpSpPr>
            <p:cNvPr id="4" name="Group 15"/>
            <p:cNvGrpSpPr>
              <a:grpSpLocks/>
            </p:cNvGrpSpPr>
            <p:nvPr/>
          </p:nvGrpSpPr>
          <p:grpSpPr bwMode="auto">
            <a:xfrm>
              <a:off x="1728" y="1392"/>
              <a:ext cx="2784" cy="528"/>
              <a:chOff x="1728" y="1392"/>
              <a:chExt cx="2784" cy="528"/>
            </a:xfrm>
          </p:grpSpPr>
          <p:sp>
            <p:nvSpPr>
              <p:cNvPr id="15373" name="Line 11"/>
              <p:cNvSpPr>
                <a:spLocks noChangeShapeType="1"/>
              </p:cNvSpPr>
              <p:nvPr/>
            </p:nvSpPr>
            <p:spPr bwMode="auto">
              <a:xfrm flipV="1">
                <a:off x="1728" y="1392"/>
                <a:ext cx="2784" cy="240"/>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5374" name="Line 12"/>
              <p:cNvSpPr>
                <a:spLocks noChangeShapeType="1"/>
              </p:cNvSpPr>
              <p:nvPr/>
            </p:nvSpPr>
            <p:spPr bwMode="auto">
              <a:xfrm>
                <a:off x="1728" y="1632"/>
                <a:ext cx="2784" cy="0"/>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5375" name="Line 13"/>
              <p:cNvSpPr>
                <a:spLocks noChangeShapeType="1"/>
              </p:cNvSpPr>
              <p:nvPr/>
            </p:nvSpPr>
            <p:spPr bwMode="auto">
              <a:xfrm>
                <a:off x="1728" y="1632"/>
                <a:ext cx="2784" cy="288"/>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grpSp>
        <p:sp>
          <p:nvSpPr>
            <p:cNvPr id="15372" name="Line 14"/>
            <p:cNvSpPr>
              <a:spLocks noChangeShapeType="1"/>
            </p:cNvSpPr>
            <p:nvPr/>
          </p:nvSpPr>
          <p:spPr bwMode="auto">
            <a:xfrm>
              <a:off x="1728" y="1632"/>
              <a:ext cx="2784" cy="576"/>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grpSp>
      <p:sp>
        <p:nvSpPr>
          <p:cNvPr id="15367" name="Oval 18"/>
          <p:cNvSpPr>
            <a:spLocks noChangeArrowheads="1"/>
          </p:cNvSpPr>
          <p:nvPr/>
        </p:nvSpPr>
        <p:spPr bwMode="auto">
          <a:xfrm>
            <a:off x="2393950" y="1949450"/>
            <a:ext cx="76200" cy="76200"/>
          </a:xfrm>
          <a:prstGeom prst="ellipse">
            <a:avLst/>
          </a:prstGeom>
          <a:solidFill>
            <a:srgbClr val="FF0000"/>
          </a:solidFill>
          <a:ln w="9525">
            <a:solidFill>
              <a:srgbClr val="000000"/>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5368" name="Oval 19"/>
          <p:cNvSpPr>
            <a:spLocks noChangeArrowheads="1"/>
          </p:cNvSpPr>
          <p:nvPr/>
        </p:nvSpPr>
        <p:spPr bwMode="auto">
          <a:xfrm>
            <a:off x="2711450" y="2557463"/>
            <a:ext cx="76200" cy="76200"/>
          </a:xfrm>
          <a:prstGeom prst="ellipse">
            <a:avLst/>
          </a:prstGeom>
          <a:solidFill>
            <a:srgbClr val="0000FF"/>
          </a:solidFill>
          <a:ln w="9525">
            <a:solidFill>
              <a:srgbClr val="000000"/>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2" name="Rectangle 3"/>
          <p:cNvSpPr txBox="1">
            <a:spLocks noChangeArrowheads="1"/>
          </p:cNvSpPr>
          <p:nvPr/>
        </p:nvSpPr>
        <p:spPr bwMode="auto">
          <a:xfrm>
            <a:off x="738188" y="4268788"/>
            <a:ext cx="7996237" cy="1295400"/>
          </a:xfrm>
          <a:prstGeom prst="rect">
            <a:avLst/>
          </a:prstGeom>
          <a:noFill/>
          <a:ln w="9525">
            <a:noFill/>
            <a:miter lim="800000"/>
            <a:headEnd/>
            <a:tailEnd/>
          </a:ln>
        </p:spPr>
        <p:txBody>
          <a:bodyPr/>
          <a:lstStyle/>
          <a:p>
            <a:pPr marL="342900" indent="-342900" eaLnBrk="0" fontAlgn="base" hangingPunct="0">
              <a:spcBef>
                <a:spcPct val="20000"/>
              </a:spcBef>
              <a:spcAft>
                <a:spcPct val="0"/>
              </a:spcAft>
              <a:buFontTx/>
              <a:buChar char="•"/>
              <a:defRPr/>
            </a:pPr>
            <a:r>
              <a:rPr lang="en-US" sz="2400" kern="0" dirty="0">
                <a:solidFill>
                  <a:srgbClr val="000000"/>
                </a:solidFill>
              </a:rPr>
              <a:t>Let’s design a camera</a:t>
            </a:r>
          </a:p>
          <a:p>
            <a:pPr marL="742950" lvl="1" indent="-285750" eaLnBrk="0" fontAlgn="base" hangingPunct="0">
              <a:spcBef>
                <a:spcPct val="20000"/>
              </a:spcBef>
              <a:spcAft>
                <a:spcPct val="0"/>
              </a:spcAft>
              <a:buFontTx/>
              <a:buChar char="–"/>
              <a:defRPr/>
            </a:pPr>
            <a:r>
              <a:rPr lang="en-US" sz="2400" kern="0" dirty="0">
                <a:solidFill>
                  <a:srgbClr val="000000"/>
                </a:solidFill>
              </a:rPr>
              <a:t>Idea 1:  put a piece of film in front of an object</a:t>
            </a:r>
          </a:p>
          <a:p>
            <a:pPr marL="742950" lvl="1" indent="-285750" eaLnBrk="0" fontAlgn="base" hangingPunct="0">
              <a:spcBef>
                <a:spcPct val="20000"/>
              </a:spcBef>
              <a:spcAft>
                <a:spcPct val="0"/>
              </a:spcAft>
              <a:buFontTx/>
              <a:buChar char="–"/>
              <a:defRPr/>
            </a:pPr>
            <a:r>
              <a:rPr lang="en-US" sz="2400" kern="0" dirty="0">
                <a:solidFill>
                  <a:srgbClr val="000000"/>
                </a:solidFill>
              </a:rPr>
              <a:t>Do we get a reasonable image?</a:t>
            </a:r>
          </a:p>
        </p:txBody>
      </p:sp>
      <p:sp>
        <p:nvSpPr>
          <p:cNvPr id="19" name="Text Box 90"/>
          <p:cNvSpPr txBox="1">
            <a:spLocks noChangeArrowheads="1"/>
          </p:cNvSpPr>
          <p:nvPr/>
        </p:nvSpPr>
        <p:spPr bwMode="auto">
          <a:xfrm>
            <a:off x="5670" y="6609930"/>
            <a:ext cx="1582737" cy="246221"/>
          </a:xfrm>
          <a:prstGeom prst="rect">
            <a:avLst/>
          </a:prstGeom>
          <a:noFill/>
          <a:ln w="9525">
            <a:noFill/>
            <a:miter lim="800000"/>
            <a:headEnd/>
            <a:tailEnd/>
          </a:ln>
        </p:spPr>
        <p:txBody>
          <a:bodyPr wrap="square">
            <a:spAutoFit/>
          </a:bodyPr>
          <a:lstStyle/>
          <a:p>
            <a:pPr>
              <a:spcBef>
                <a:spcPct val="50000"/>
              </a:spcBef>
              <a:defRPr/>
            </a:pPr>
            <a:r>
              <a:rPr lang="en-US" sz="1000" kern="0" dirty="0">
                <a:solidFill>
                  <a:srgbClr val="000000"/>
                </a:solidFill>
                <a:cs typeface="Arial" panose="020B0604020202020204" pitchFamily="34" charset="0"/>
              </a:rPr>
              <a:t>Steve Seitz</a:t>
            </a:r>
          </a:p>
        </p:txBody>
      </p:sp>
    </p:spTree>
    <p:extLst>
      <p:ext uri="{BB962C8B-B14F-4D97-AF65-F5344CB8AC3E}">
        <p14:creationId xmlns:p14="http://schemas.microsoft.com/office/powerpoint/2010/main" val="41871960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175"/>
            <a:ext cx="8229600" cy="1143000"/>
          </a:xfrm>
        </p:spPr>
        <p:txBody>
          <a:bodyPr/>
          <a:lstStyle/>
          <a:p>
            <a:r>
              <a:rPr lang="en-US"/>
              <a:t>Pinhole camera</a:t>
            </a:r>
          </a:p>
        </p:txBody>
      </p:sp>
      <p:pic>
        <p:nvPicPr>
          <p:cNvPr id="16388" name="Picture 18" descr="image-pinho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1524000"/>
            <a:ext cx="548481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3"/>
          <p:cNvGrpSpPr>
            <a:grpSpLocks/>
          </p:cNvGrpSpPr>
          <p:nvPr/>
        </p:nvGrpSpPr>
        <p:grpSpPr bwMode="auto">
          <a:xfrm>
            <a:off x="2286000" y="2057400"/>
            <a:ext cx="4724400" cy="1524000"/>
            <a:chOff x="1440" y="1296"/>
            <a:chExt cx="2976" cy="960"/>
          </a:xfrm>
        </p:grpSpPr>
        <p:sp>
          <p:nvSpPr>
            <p:cNvPr id="16398" name="Line 21"/>
            <p:cNvSpPr>
              <a:spLocks noChangeShapeType="1"/>
            </p:cNvSpPr>
            <p:nvPr/>
          </p:nvSpPr>
          <p:spPr bwMode="auto">
            <a:xfrm>
              <a:off x="1440" y="1296"/>
              <a:ext cx="2976" cy="96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6399" name="Line 22"/>
            <p:cNvSpPr>
              <a:spLocks noChangeShapeType="1"/>
            </p:cNvSpPr>
            <p:nvPr/>
          </p:nvSpPr>
          <p:spPr bwMode="auto">
            <a:xfrm>
              <a:off x="1440" y="1296"/>
              <a:ext cx="1494" cy="33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6400" name="Line 23"/>
            <p:cNvSpPr>
              <a:spLocks noChangeShapeType="1"/>
            </p:cNvSpPr>
            <p:nvPr/>
          </p:nvSpPr>
          <p:spPr bwMode="auto">
            <a:xfrm>
              <a:off x="1440" y="1296"/>
              <a:ext cx="1500" cy="192"/>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6401" name="Line 24"/>
            <p:cNvSpPr>
              <a:spLocks noChangeShapeType="1"/>
            </p:cNvSpPr>
            <p:nvPr/>
          </p:nvSpPr>
          <p:spPr bwMode="auto">
            <a:xfrm>
              <a:off x="1440" y="1296"/>
              <a:ext cx="1482" cy="72"/>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grpSp>
      <p:grpSp>
        <p:nvGrpSpPr>
          <p:cNvPr id="3" name="Group 34"/>
          <p:cNvGrpSpPr>
            <a:grpSpLocks/>
          </p:cNvGrpSpPr>
          <p:nvPr/>
        </p:nvGrpSpPr>
        <p:grpSpPr bwMode="auto">
          <a:xfrm>
            <a:off x="2590800" y="2495550"/>
            <a:ext cx="4457700" cy="571500"/>
            <a:chOff x="1632" y="1572"/>
            <a:chExt cx="2808" cy="360"/>
          </a:xfrm>
        </p:grpSpPr>
        <p:sp>
          <p:nvSpPr>
            <p:cNvPr id="16394" name="Line 27"/>
            <p:cNvSpPr>
              <a:spLocks noChangeShapeType="1"/>
            </p:cNvSpPr>
            <p:nvPr/>
          </p:nvSpPr>
          <p:spPr bwMode="auto">
            <a:xfrm flipV="1">
              <a:off x="1632" y="1572"/>
              <a:ext cx="1302" cy="108"/>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6395" name="Line 28"/>
            <p:cNvSpPr>
              <a:spLocks noChangeShapeType="1"/>
            </p:cNvSpPr>
            <p:nvPr/>
          </p:nvSpPr>
          <p:spPr bwMode="auto">
            <a:xfrm>
              <a:off x="1632" y="1680"/>
              <a:ext cx="1302" cy="6"/>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6396" name="Line 29"/>
            <p:cNvSpPr>
              <a:spLocks noChangeShapeType="1"/>
            </p:cNvSpPr>
            <p:nvPr/>
          </p:nvSpPr>
          <p:spPr bwMode="auto">
            <a:xfrm>
              <a:off x="1632" y="1680"/>
              <a:ext cx="2808" cy="192"/>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6397" name="Line 30"/>
            <p:cNvSpPr>
              <a:spLocks noChangeShapeType="1"/>
            </p:cNvSpPr>
            <p:nvPr/>
          </p:nvSpPr>
          <p:spPr bwMode="auto">
            <a:xfrm>
              <a:off x="1632" y="1680"/>
              <a:ext cx="1302" cy="252"/>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grpSp>
      <p:sp>
        <p:nvSpPr>
          <p:cNvPr id="16391" name="Oval 31"/>
          <p:cNvSpPr>
            <a:spLocks noChangeArrowheads="1"/>
          </p:cNvSpPr>
          <p:nvPr/>
        </p:nvSpPr>
        <p:spPr bwMode="auto">
          <a:xfrm>
            <a:off x="2241550" y="2025650"/>
            <a:ext cx="76200" cy="76200"/>
          </a:xfrm>
          <a:prstGeom prst="ellipse">
            <a:avLst/>
          </a:prstGeom>
          <a:solidFill>
            <a:srgbClr val="FF0000"/>
          </a:solidFill>
          <a:ln w="9525">
            <a:solidFill>
              <a:srgbClr val="000000"/>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6392" name="Oval 32"/>
          <p:cNvSpPr>
            <a:spLocks noChangeArrowheads="1"/>
          </p:cNvSpPr>
          <p:nvPr/>
        </p:nvSpPr>
        <p:spPr bwMode="auto">
          <a:xfrm>
            <a:off x="2559050" y="2633663"/>
            <a:ext cx="76200" cy="76200"/>
          </a:xfrm>
          <a:prstGeom prst="ellipse">
            <a:avLst/>
          </a:prstGeom>
          <a:solidFill>
            <a:srgbClr val="0000FF"/>
          </a:solidFill>
          <a:ln w="9525">
            <a:solidFill>
              <a:srgbClr val="000000"/>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1" name="Rectangle 3"/>
          <p:cNvSpPr txBox="1">
            <a:spLocks noChangeArrowheads="1"/>
          </p:cNvSpPr>
          <p:nvPr/>
        </p:nvSpPr>
        <p:spPr bwMode="auto">
          <a:xfrm>
            <a:off x="740664" y="4270248"/>
            <a:ext cx="7772400" cy="1905000"/>
          </a:xfrm>
          <a:prstGeom prst="rect">
            <a:avLst/>
          </a:prstGeom>
          <a:noFill/>
          <a:ln w="9525">
            <a:noFill/>
            <a:miter lim="800000"/>
            <a:headEnd/>
            <a:tailEnd/>
          </a:ln>
        </p:spPr>
        <p:txBody>
          <a:bodyPr/>
          <a:lstStyle/>
          <a:p>
            <a:pPr marL="342900" indent="-342900" eaLnBrk="0" fontAlgn="base" hangingPunct="0">
              <a:spcBef>
                <a:spcPct val="20000"/>
              </a:spcBef>
              <a:spcAft>
                <a:spcPct val="0"/>
              </a:spcAft>
              <a:buFontTx/>
              <a:buChar char="•"/>
              <a:defRPr/>
            </a:pPr>
            <a:r>
              <a:rPr lang="en-US" sz="2400" kern="0" dirty="0">
                <a:solidFill>
                  <a:srgbClr val="000000"/>
                </a:solidFill>
              </a:rPr>
              <a:t>Idea 2: Add a barrier to block off most of the rays</a:t>
            </a:r>
          </a:p>
          <a:p>
            <a:pPr marL="742950" lvl="1" indent="-285750" eaLnBrk="0" fontAlgn="base" hangingPunct="0">
              <a:spcBef>
                <a:spcPct val="20000"/>
              </a:spcBef>
              <a:spcAft>
                <a:spcPct val="0"/>
              </a:spcAft>
              <a:buFontTx/>
              <a:buChar char="–"/>
              <a:defRPr/>
            </a:pPr>
            <a:r>
              <a:rPr lang="en-US" sz="2400" kern="0" dirty="0">
                <a:solidFill>
                  <a:srgbClr val="000000"/>
                </a:solidFill>
              </a:rPr>
              <a:t>This reduces blurring</a:t>
            </a:r>
          </a:p>
          <a:p>
            <a:pPr marL="742950" lvl="1" indent="-285750" eaLnBrk="0" fontAlgn="base" hangingPunct="0">
              <a:spcBef>
                <a:spcPct val="20000"/>
              </a:spcBef>
              <a:spcAft>
                <a:spcPct val="0"/>
              </a:spcAft>
              <a:buFontTx/>
              <a:buChar char="–"/>
              <a:defRPr/>
            </a:pPr>
            <a:r>
              <a:rPr lang="en-US" sz="2400" kern="0" dirty="0">
                <a:solidFill>
                  <a:srgbClr val="000000"/>
                </a:solidFill>
              </a:rPr>
              <a:t>The opening is known as the </a:t>
            </a:r>
            <a:r>
              <a:rPr lang="en-US" sz="2400" b="1" kern="0" dirty="0">
                <a:solidFill>
                  <a:srgbClr val="000000"/>
                </a:solidFill>
              </a:rPr>
              <a:t>aperture</a:t>
            </a:r>
          </a:p>
          <a:p>
            <a:pPr marL="742950" lvl="1" indent="-285750" eaLnBrk="0" fontAlgn="base" hangingPunct="0">
              <a:spcBef>
                <a:spcPct val="20000"/>
              </a:spcBef>
              <a:spcAft>
                <a:spcPct val="0"/>
              </a:spcAft>
              <a:buFontTx/>
              <a:buChar char="–"/>
              <a:defRPr/>
            </a:pPr>
            <a:r>
              <a:rPr lang="en-US" sz="2400" kern="0" dirty="0">
                <a:solidFill>
                  <a:srgbClr val="000000"/>
                </a:solidFill>
              </a:rPr>
              <a:t>How does this transform the image?</a:t>
            </a:r>
          </a:p>
        </p:txBody>
      </p:sp>
      <p:sp>
        <p:nvSpPr>
          <p:cNvPr id="20" name="Text Box 90"/>
          <p:cNvSpPr txBox="1">
            <a:spLocks noChangeArrowheads="1"/>
          </p:cNvSpPr>
          <p:nvPr/>
        </p:nvSpPr>
        <p:spPr bwMode="auto">
          <a:xfrm>
            <a:off x="5670" y="6609930"/>
            <a:ext cx="1582737" cy="246221"/>
          </a:xfrm>
          <a:prstGeom prst="rect">
            <a:avLst/>
          </a:prstGeom>
          <a:noFill/>
          <a:ln w="9525">
            <a:noFill/>
            <a:miter lim="800000"/>
            <a:headEnd/>
            <a:tailEnd/>
          </a:ln>
        </p:spPr>
        <p:txBody>
          <a:bodyPr wrap="square">
            <a:spAutoFit/>
          </a:bodyPr>
          <a:lstStyle/>
          <a:p>
            <a:pPr>
              <a:spcBef>
                <a:spcPct val="50000"/>
              </a:spcBef>
              <a:defRPr/>
            </a:pPr>
            <a:r>
              <a:rPr lang="en-US" sz="1000" kern="0" dirty="0">
                <a:solidFill>
                  <a:srgbClr val="000000"/>
                </a:solidFill>
                <a:cs typeface="Arial" panose="020B0604020202020204" pitchFamily="34" charset="0"/>
              </a:rPr>
              <a:t>Steve Seitz</a:t>
            </a:r>
          </a:p>
        </p:txBody>
      </p:sp>
    </p:spTree>
    <p:extLst>
      <p:ext uri="{BB962C8B-B14F-4D97-AF65-F5344CB8AC3E}">
        <p14:creationId xmlns:p14="http://schemas.microsoft.com/office/powerpoint/2010/main" val="4923524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33338"/>
            <a:ext cx="8229600" cy="1143000"/>
          </a:xfrm>
        </p:spPr>
        <p:txBody>
          <a:bodyPr/>
          <a:lstStyle/>
          <a:p>
            <a:r>
              <a:rPr lang="en-US"/>
              <a:t>Adding a lens</a:t>
            </a:r>
          </a:p>
        </p:txBody>
      </p:sp>
      <p:sp>
        <p:nvSpPr>
          <p:cNvPr id="4" name="Rectangle 3"/>
          <p:cNvSpPr txBox="1">
            <a:spLocks noChangeArrowheads="1"/>
          </p:cNvSpPr>
          <p:nvPr/>
        </p:nvSpPr>
        <p:spPr bwMode="auto">
          <a:xfrm>
            <a:off x="685800" y="4648200"/>
            <a:ext cx="7772400" cy="1524000"/>
          </a:xfrm>
          <a:prstGeom prst="rect">
            <a:avLst/>
          </a:prstGeom>
          <a:noFill/>
          <a:ln w="9525">
            <a:noFill/>
            <a:miter lim="800000"/>
            <a:headEnd/>
            <a:tailEnd/>
          </a:ln>
        </p:spPr>
        <p:txBody>
          <a:bodyPr/>
          <a:lstStyle/>
          <a:p>
            <a:pPr marL="342900" indent="-342900" eaLnBrk="0" fontAlgn="base" hangingPunct="0">
              <a:spcBef>
                <a:spcPct val="20000"/>
              </a:spcBef>
              <a:spcAft>
                <a:spcPct val="0"/>
              </a:spcAft>
              <a:buFontTx/>
              <a:buChar char="•"/>
              <a:defRPr/>
            </a:pPr>
            <a:r>
              <a:rPr lang="en-US" sz="2400" kern="0" dirty="0">
                <a:solidFill>
                  <a:srgbClr val="000000"/>
                </a:solidFill>
              </a:rPr>
              <a:t>A lens focuses light onto the film</a:t>
            </a:r>
          </a:p>
          <a:p>
            <a:pPr marL="742950" lvl="1" indent="-285750" eaLnBrk="0" fontAlgn="base" hangingPunct="0">
              <a:spcBef>
                <a:spcPct val="20000"/>
              </a:spcBef>
              <a:spcAft>
                <a:spcPct val="0"/>
              </a:spcAft>
              <a:buFontTx/>
              <a:buChar char="–"/>
              <a:defRPr/>
            </a:pPr>
            <a:r>
              <a:rPr lang="en-US" sz="2400" kern="0" dirty="0">
                <a:solidFill>
                  <a:srgbClr val="000000"/>
                </a:solidFill>
              </a:rPr>
              <a:t>Rays passing through the center are not deviated</a:t>
            </a:r>
          </a:p>
          <a:p>
            <a:pPr marL="742950" lvl="1" indent="-285750" eaLnBrk="0" fontAlgn="base" hangingPunct="0">
              <a:spcBef>
                <a:spcPct val="20000"/>
              </a:spcBef>
              <a:spcAft>
                <a:spcPct val="0"/>
              </a:spcAft>
              <a:buFontTx/>
              <a:buChar char="–"/>
              <a:defRPr/>
            </a:pPr>
            <a:r>
              <a:rPr lang="en-US" sz="2400" kern="0" dirty="0">
                <a:solidFill>
                  <a:srgbClr val="000000"/>
                </a:solidFill>
              </a:rPr>
              <a:t>All parallel rays converge to one point on a plane located at the </a:t>
            </a:r>
            <a:r>
              <a:rPr lang="en-US" sz="2400" i="1" kern="0" dirty="0">
                <a:solidFill>
                  <a:srgbClr val="000000"/>
                </a:solidFill>
              </a:rPr>
              <a:t>focal length</a:t>
            </a:r>
            <a:r>
              <a:rPr lang="en-US" sz="2400" kern="0" dirty="0">
                <a:solidFill>
                  <a:srgbClr val="000000"/>
                </a:solidFill>
              </a:rPr>
              <a:t> </a:t>
            </a:r>
            <a:r>
              <a:rPr lang="en-US" sz="2800" i="1" kern="0" dirty="0">
                <a:solidFill>
                  <a:srgbClr val="000000"/>
                </a:solidFill>
              </a:rPr>
              <a:t>f</a:t>
            </a:r>
          </a:p>
        </p:txBody>
      </p:sp>
      <p:pic>
        <p:nvPicPr>
          <p:cNvPr id="36868" name="Picture 4" descr="image-le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4188" y="1639888"/>
            <a:ext cx="5484812"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p:cNvSpPr txBox="1">
            <a:spLocks noChangeArrowheads="1"/>
          </p:cNvSpPr>
          <p:nvPr/>
        </p:nvSpPr>
        <p:spPr bwMode="auto">
          <a:xfrm>
            <a:off x="7543800" y="6583363"/>
            <a:ext cx="1536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1200">
                <a:solidFill>
                  <a:srgbClr val="000000"/>
                </a:solidFill>
                <a:cs typeface="Arial" charset="0"/>
              </a:rPr>
              <a:t>Slide by Steve Seitz</a:t>
            </a:r>
          </a:p>
        </p:txBody>
      </p:sp>
      <p:sp>
        <p:nvSpPr>
          <p:cNvPr id="36870" name="Oval 6"/>
          <p:cNvSpPr>
            <a:spLocks noChangeArrowheads="1"/>
          </p:cNvSpPr>
          <p:nvPr/>
        </p:nvSpPr>
        <p:spPr bwMode="auto">
          <a:xfrm>
            <a:off x="2271713" y="2159000"/>
            <a:ext cx="76200" cy="76200"/>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36871" name="Line 7"/>
          <p:cNvSpPr>
            <a:spLocks noChangeShapeType="1"/>
          </p:cNvSpPr>
          <p:nvPr/>
        </p:nvSpPr>
        <p:spPr bwMode="auto">
          <a:xfrm>
            <a:off x="4648200" y="2401888"/>
            <a:ext cx="1295400" cy="6858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36872" name="Oval 8"/>
          <p:cNvSpPr>
            <a:spLocks noChangeArrowheads="1"/>
          </p:cNvSpPr>
          <p:nvPr/>
        </p:nvSpPr>
        <p:spPr bwMode="auto">
          <a:xfrm>
            <a:off x="4572000" y="3011488"/>
            <a:ext cx="88900" cy="8890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36873" name="Line 9"/>
          <p:cNvSpPr>
            <a:spLocks noChangeShapeType="1"/>
          </p:cNvSpPr>
          <p:nvPr/>
        </p:nvSpPr>
        <p:spPr bwMode="auto">
          <a:xfrm flipV="1">
            <a:off x="2286000" y="2173288"/>
            <a:ext cx="23622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36874" name="Line 10"/>
          <p:cNvSpPr>
            <a:spLocks noChangeShapeType="1"/>
          </p:cNvSpPr>
          <p:nvPr/>
        </p:nvSpPr>
        <p:spPr bwMode="auto">
          <a:xfrm>
            <a:off x="4648200" y="2173288"/>
            <a:ext cx="1295400" cy="9144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36875" name="Line 11"/>
          <p:cNvSpPr>
            <a:spLocks noChangeShapeType="1"/>
          </p:cNvSpPr>
          <p:nvPr/>
        </p:nvSpPr>
        <p:spPr bwMode="auto">
          <a:xfrm flipV="1">
            <a:off x="2286000" y="2401888"/>
            <a:ext cx="23622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36876" name="Line 12"/>
          <p:cNvSpPr>
            <a:spLocks noChangeShapeType="1"/>
          </p:cNvSpPr>
          <p:nvPr/>
        </p:nvSpPr>
        <p:spPr bwMode="auto">
          <a:xfrm flipV="1">
            <a:off x="2286000" y="2630488"/>
            <a:ext cx="23622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36877" name="Line 13"/>
          <p:cNvSpPr>
            <a:spLocks noChangeShapeType="1"/>
          </p:cNvSpPr>
          <p:nvPr/>
        </p:nvSpPr>
        <p:spPr bwMode="auto">
          <a:xfrm flipV="1">
            <a:off x="2286000" y="2859088"/>
            <a:ext cx="23622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36878" name="Line 14"/>
          <p:cNvSpPr>
            <a:spLocks noChangeShapeType="1"/>
          </p:cNvSpPr>
          <p:nvPr/>
        </p:nvSpPr>
        <p:spPr bwMode="auto">
          <a:xfrm flipV="1">
            <a:off x="2286000" y="3087688"/>
            <a:ext cx="36576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36879" name="Line 15"/>
          <p:cNvSpPr>
            <a:spLocks noChangeShapeType="1"/>
          </p:cNvSpPr>
          <p:nvPr/>
        </p:nvSpPr>
        <p:spPr bwMode="auto">
          <a:xfrm flipV="1">
            <a:off x="2286000" y="3316288"/>
            <a:ext cx="23622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36880" name="Line 16"/>
          <p:cNvSpPr>
            <a:spLocks noChangeShapeType="1"/>
          </p:cNvSpPr>
          <p:nvPr/>
        </p:nvSpPr>
        <p:spPr bwMode="auto">
          <a:xfrm flipV="1">
            <a:off x="2286000" y="3544888"/>
            <a:ext cx="23622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36881" name="Line 17"/>
          <p:cNvSpPr>
            <a:spLocks noChangeShapeType="1"/>
          </p:cNvSpPr>
          <p:nvPr/>
        </p:nvSpPr>
        <p:spPr bwMode="auto">
          <a:xfrm flipV="1">
            <a:off x="2286000" y="3773488"/>
            <a:ext cx="23622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36882" name="Line 18"/>
          <p:cNvSpPr>
            <a:spLocks noChangeShapeType="1"/>
          </p:cNvSpPr>
          <p:nvPr/>
        </p:nvSpPr>
        <p:spPr bwMode="auto">
          <a:xfrm flipV="1">
            <a:off x="2286000" y="4002088"/>
            <a:ext cx="23622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36883" name="Line 19"/>
          <p:cNvSpPr>
            <a:spLocks noChangeShapeType="1"/>
          </p:cNvSpPr>
          <p:nvPr/>
        </p:nvSpPr>
        <p:spPr bwMode="auto">
          <a:xfrm>
            <a:off x="4648200" y="2630488"/>
            <a:ext cx="1295400" cy="457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36884" name="Line 20"/>
          <p:cNvSpPr>
            <a:spLocks noChangeShapeType="1"/>
          </p:cNvSpPr>
          <p:nvPr/>
        </p:nvSpPr>
        <p:spPr bwMode="auto">
          <a:xfrm>
            <a:off x="4648200" y="2859088"/>
            <a:ext cx="12954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36885" name="Line 21"/>
          <p:cNvSpPr>
            <a:spLocks noChangeShapeType="1"/>
          </p:cNvSpPr>
          <p:nvPr/>
        </p:nvSpPr>
        <p:spPr bwMode="auto">
          <a:xfrm flipV="1">
            <a:off x="4648200" y="3087688"/>
            <a:ext cx="1295400" cy="6858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36886" name="Line 22"/>
          <p:cNvSpPr>
            <a:spLocks noChangeShapeType="1"/>
          </p:cNvSpPr>
          <p:nvPr/>
        </p:nvSpPr>
        <p:spPr bwMode="auto">
          <a:xfrm flipV="1">
            <a:off x="4648200" y="3087688"/>
            <a:ext cx="1295400" cy="9144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36887" name="Line 23"/>
          <p:cNvSpPr>
            <a:spLocks noChangeShapeType="1"/>
          </p:cNvSpPr>
          <p:nvPr/>
        </p:nvSpPr>
        <p:spPr bwMode="auto">
          <a:xfrm flipV="1">
            <a:off x="4648200" y="3087688"/>
            <a:ext cx="1295400" cy="457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36888" name="Line 24"/>
          <p:cNvSpPr>
            <a:spLocks noChangeShapeType="1"/>
          </p:cNvSpPr>
          <p:nvPr/>
        </p:nvSpPr>
        <p:spPr bwMode="auto">
          <a:xfrm flipV="1">
            <a:off x="4648200" y="3087688"/>
            <a:ext cx="1295400" cy="228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36889" name="Oval 25"/>
          <p:cNvSpPr>
            <a:spLocks noChangeArrowheads="1"/>
          </p:cNvSpPr>
          <p:nvPr/>
        </p:nvSpPr>
        <p:spPr bwMode="auto">
          <a:xfrm>
            <a:off x="5867400" y="3011488"/>
            <a:ext cx="88900" cy="8890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36890" name="Text Box 26"/>
          <p:cNvSpPr txBox="1">
            <a:spLocks noChangeArrowheads="1"/>
          </p:cNvSpPr>
          <p:nvPr/>
        </p:nvSpPr>
        <p:spPr bwMode="auto">
          <a:xfrm>
            <a:off x="5622925" y="2386013"/>
            <a:ext cx="1109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1600">
                <a:solidFill>
                  <a:srgbClr val="000000"/>
                </a:solidFill>
                <a:cs typeface="Arial" charset="0"/>
              </a:rPr>
              <a:t>focal point</a:t>
            </a:r>
          </a:p>
        </p:txBody>
      </p:sp>
      <p:sp>
        <p:nvSpPr>
          <p:cNvPr id="36891" name="Line 27"/>
          <p:cNvSpPr>
            <a:spLocks noChangeShapeType="1"/>
          </p:cNvSpPr>
          <p:nvPr/>
        </p:nvSpPr>
        <p:spPr bwMode="auto">
          <a:xfrm>
            <a:off x="5943600" y="3011488"/>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36892" name="Line 28"/>
          <p:cNvSpPr>
            <a:spLocks noChangeShapeType="1"/>
          </p:cNvSpPr>
          <p:nvPr/>
        </p:nvSpPr>
        <p:spPr bwMode="auto">
          <a:xfrm flipH="1">
            <a:off x="4648200" y="4002088"/>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36893" name="Line 29"/>
          <p:cNvSpPr>
            <a:spLocks noChangeShapeType="1"/>
          </p:cNvSpPr>
          <p:nvPr/>
        </p:nvSpPr>
        <p:spPr bwMode="auto">
          <a:xfrm>
            <a:off x="5486400" y="4002088"/>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36894" name="Line 30"/>
          <p:cNvSpPr>
            <a:spLocks noChangeShapeType="1"/>
          </p:cNvSpPr>
          <p:nvPr/>
        </p:nvSpPr>
        <p:spPr bwMode="auto">
          <a:xfrm>
            <a:off x="4648200" y="3087688"/>
            <a:ext cx="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36895" name="Text Box 31"/>
          <p:cNvSpPr txBox="1">
            <a:spLocks noChangeArrowheads="1"/>
          </p:cNvSpPr>
          <p:nvPr/>
        </p:nvSpPr>
        <p:spPr bwMode="auto">
          <a:xfrm>
            <a:off x="5200650" y="3697288"/>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2400" b="1" i="1">
                <a:solidFill>
                  <a:srgbClr val="000000"/>
                </a:solidFill>
                <a:cs typeface="Arial" charset="0"/>
              </a:rPr>
              <a:t>f</a:t>
            </a:r>
          </a:p>
        </p:txBody>
      </p:sp>
      <p:sp>
        <p:nvSpPr>
          <p:cNvPr id="36896" name="Line 32"/>
          <p:cNvSpPr>
            <a:spLocks noChangeShapeType="1"/>
          </p:cNvSpPr>
          <p:nvPr/>
        </p:nvSpPr>
        <p:spPr bwMode="auto">
          <a:xfrm flipH="1">
            <a:off x="5943600" y="2706688"/>
            <a:ext cx="228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5540560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80963"/>
            <a:ext cx="8229600" cy="1143000"/>
          </a:xfrm>
        </p:spPr>
        <p:txBody>
          <a:bodyPr/>
          <a:lstStyle/>
          <a:p>
            <a:r>
              <a:rPr lang="en-US"/>
              <a:t>Cameras with lenses</a:t>
            </a:r>
          </a:p>
        </p:txBody>
      </p:sp>
      <p:pic>
        <p:nvPicPr>
          <p:cNvPr id="38915" name="Picture 5" descr="lens_terms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3050" y="1449388"/>
            <a:ext cx="53911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7"/>
          <p:cNvSpPr txBox="1">
            <a:spLocks noChangeArrowheads="1"/>
          </p:cNvSpPr>
          <p:nvPr/>
        </p:nvSpPr>
        <p:spPr bwMode="auto">
          <a:xfrm>
            <a:off x="6534150" y="3021013"/>
            <a:ext cx="1466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2000" b="1">
                <a:solidFill>
                  <a:srgbClr val="000000"/>
                </a:solidFill>
              </a:rPr>
              <a:t>focal point</a:t>
            </a:r>
          </a:p>
        </p:txBody>
      </p:sp>
      <p:sp>
        <p:nvSpPr>
          <p:cNvPr id="38917" name="Line 8"/>
          <p:cNvSpPr>
            <a:spLocks noChangeShapeType="1"/>
          </p:cNvSpPr>
          <p:nvPr/>
        </p:nvSpPr>
        <p:spPr bwMode="auto">
          <a:xfrm flipH="1" flipV="1">
            <a:off x="6096000" y="2820988"/>
            <a:ext cx="43815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38918" name="Text Box 9"/>
          <p:cNvSpPr txBox="1">
            <a:spLocks noChangeArrowheads="1"/>
          </p:cNvSpPr>
          <p:nvPr/>
        </p:nvSpPr>
        <p:spPr bwMode="auto">
          <a:xfrm>
            <a:off x="5867400" y="2347913"/>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2000" b="1">
                <a:solidFill>
                  <a:srgbClr val="000000"/>
                </a:solidFill>
              </a:rPr>
              <a:t>F</a:t>
            </a:r>
          </a:p>
        </p:txBody>
      </p:sp>
      <p:sp>
        <p:nvSpPr>
          <p:cNvPr id="38919" name="Text Box 10"/>
          <p:cNvSpPr txBox="1">
            <a:spLocks noChangeArrowheads="1"/>
          </p:cNvSpPr>
          <p:nvPr/>
        </p:nvSpPr>
        <p:spPr bwMode="auto">
          <a:xfrm>
            <a:off x="1517650" y="3338513"/>
            <a:ext cx="2819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sz="2000" b="1">
                <a:solidFill>
                  <a:srgbClr val="000000"/>
                </a:solidFill>
              </a:rPr>
              <a:t>optical center</a:t>
            </a:r>
          </a:p>
          <a:p>
            <a:pPr algn="ctr" fontAlgn="base">
              <a:spcBef>
                <a:spcPct val="0"/>
              </a:spcBef>
              <a:spcAft>
                <a:spcPct val="0"/>
              </a:spcAft>
            </a:pPr>
            <a:r>
              <a:rPr lang="en-US" sz="2000" b="1">
                <a:solidFill>
                  <a:srgbClr val="000000"/>
                </a:solidFill>
              </a:rPr>
              <a:t>(Center Of Projection)</a:t>
            </a:r>
          </a:p>
        </p:txBody>
      </p:sp>
      <p:sp>
        <p:nvSpPr>
          <p:cNvPr id="38920" name="Line 11"/>
          <p:cNvSpPr>
            <a:spLocks noChangeShapeType="1"/>
          </p:cNvSpPr>
          <p:nvPr/>
        </p:nvSpPr>
        <p:spPr bwMode="auto">
          <a:xfrm flipV="1">
            <a:off x="3581400" y="2744788"/>
            <a:ext cx="838200" cy="6731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38921" name="Rectangle 3"/>
          <p:cNvSpPr>
            <a:spLocks noChangeArrowheads="1"/>
          </p:cNvSpPr>
          <p:nvPr/>
        </p:nvSpPr>
        <p:spPr bwMode="auto">
          <a:xfrm>
            <a:off x="503238" y="4652963"/>
            <a:ext cx="82454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03225" indent="-403225" eaLnBrk="0" fontAlgn="base" hangingPunct="0">
              <a:spcBef>
                <a:spcPct val="20000"/>
              </a:spcBef>
              <a:spcAft>
                <a:spcPct val="0"/>
              </a:spcAft>
              <a:buFontTx/>
              <a:buChar char="•"/>
            </a:pPr>
            <a:r>
              <a:rPr lang="en-US" sz="2400" dirty="0">
                <a:solidFill>
                  <a:srgbClr val="000000"/>
                </a:solidFill>
              </a:rPr>
              <a:t>A lens focuses parallel rays onto a single focal point</a:t>
            </a:r>
          </a:p>
          <a:p>
            <a:pPr marL="403225" indent="-403225" fontAlgn="base">
              <a:spcBef>
                <a:spcPct val="20000"/>
              </a:spcBef>
              <a:spcAft>
                <a:spcPct val="0"/>
              </a:spcAft>
              <a:buFontTx/>
              <a:buChar char="•"/>
            </a:pPr>
            <a:r>
              <a:rPr lang="en-US" sz="2400" dirty="0">
                <a:solidFill>
                  <a:srgbClr val="000000"/>
                </a:solidFill>
              </a:rPr>
              <a:t>Gather more light, while keeping focus; make pinhole perspective projection practical</a:t>
            </a:r>
          </a:p>
          <a:p>
            <a:pPr marL="403225" indent="-403225" eaLnBrk="0" fontAlgn="base" hangingPunct="0">
              <a:spcBef>
                <a:spcPct val="20000"/>
              </a:spcBef>
              <a:spcAft>
                <a:spcPct val="0"/>
              </a:spcAft>
              <a:buFontTx/>
              <a:buChar char="•"/>
            </a:pPr>
            <a:endParaRPr lang="en-US" sz="2400" dirty="0">
              <a:solidFill>
                <a:srgbClr val="000000"/>
              </a:solidFill>
            </a:endParaRPr>
          </a:p>
        </p:txBody>
      </p:sp>
      <p:sp>
        <p:nvSpPr>
          <p:cNvPr id="10" name="TextBox 9"/>
          <p:cNvSpPr txBox="1"/>
          <p:nvPr/>
        </p:nvSpPr>
        <p:spPr>
          <a:xfrm>
            <a:off x="0" y="6604084"/>
            <a:ext cx="1106393" cy="253916"/>
          </a:xfrm>
          <a:prstGeom prst="rect">
            <a:avLst/>
          </a:prstGeom>
          <a:noFill/>
        </p:spPr>
        <p:txBody>
          <a:bodyPr wrap="none" rtlCol="0">
            <a:spAutoFit/>
          </a:bodyPr>
          <a:lstStyle/>
          <a:p>
            <a:r>
              <a:rPr lang="en-US" sz="1050" dirty="0">
                <a:latin typeface="Calibri" panose="020F0502020204030204" pitchFamily="34" charset="0"/>
              </a:rPr>
              <a:t>Kristen </a:t>
            </a:r>
            <a:r>
              <a:rPr lang="en-US" sz="1050" dirty="0" err="1">
                <a:latin typeface="Calibri" panose="020F0502020204030204" pitchFamily="34" charset="0"/>
              </a:rPr>
              <a:t>Grauman</a:t>
            </a:r>
            <a:endParaRPr lang="en-US" sz="1050" dirty="0">
              <a:latin typeface="Calibri" panose="020F0502020204030204" pitchFamily="34" charset="0"/>
            </a:endParaRPr>
          </a:p>
        </p:txBody>
      </p:sp>
    </p:spTree>
    <p:extLst>
      <p:ext uri="{BB962C8B-B14F-4D97-AF65-F5344CB8AC3E}">
        <p14:creationId xmlns:p14="http://schemas.microsoft.com/office/powerpoint/2010/main" val="31062212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175"/>
            <a:ext cx="8229600" cy="1143000"/>
          </a:xfrm>
        </p:spPr>
        <p:txBody>
          <a:bodyPr/>
          <a:lstStyle/>
          <a:p>
            <a:pPr eaLnBrk="1" hangingPunct="1"/>
            <a:r>
              <a:rPr lang="en-US"/>
              <a:t>Pinhole camera</a:t>
            </a:r>
          </a:p>
        </p:txBody>
      </p:sp>
      <p:sp>
        <p:nvSpPr>
          <p:cNvPr id="17411" name="Rectangle 3"/>
          <p:cNvSpPr>
            <a:spLocks noGrp="1" noChangeArrowheads="1"/>
          </p:cNvSpPr>
          <p:nvPr>
            <p:ph idx="1"/>
          </p:nvPr>
        </p:nvSpPr>
        <p:spPr>
          <a:xfrm>
            <a:off x="409575" y="1201738"/>
            <a:ext cx="8734425" cy="4525962"/>
          </a:xfrm>
        </p:spPr>
        <p:txBody>
          <a:bodyPr/>
          <a:lstStyle/>
          <a:p>
            <a:pPr eaLnBrk="1" hangingPunct="1"/>
            <a:r>
              <a:rPr lang="en-US" sz="2800" dirty="0"/>
              <a:t>Pinhole camera is a simple model to approximate imaging process, perspective </a:t>
            </a:r>
            <a:r>
              <a:rPr lang="en-US" sz="2800" b="1" dirty="0"/>
              <a:t>projection</a:t>
            </a:r>
            <a:r>
              <a:rPr lang="en-US" sz="2800" dirty="0"/>
              <a:t>.</a:t>
            </a:r>
          </a:p>
        </p:txBody>
      </p:sp>
      <p:pic>
        <p:nvPicPr>
          <p:cNvPr id="1741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l="5804" t="45230" r="7346" b="11568"/>
          <a:stretch>
            <a:fillRect/>
          </a:stretch>
        </p:blipFill>
        <p:spPr bwMode="auto">
          <a:xfrm>
            <a:off x="1395413" y="2370138"/>
            <a:ext cx="6554787"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7"/>
          <p:cNvSpPr txBox="1">
            <a:spLocks noChangeArrowheads="1"/>
          </p:cNvSpPr>
          <p:nvPr/>
        </p:nvSpPr>
        <p:spPr bwMode="auto">
          <a:xfrm>
            <a:off x="0" y="6592464"/>
            <a:ext cx="435419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1050" dirty="0">
                <a:solidFill>
                  <a:srgbClr val="000000"/>
                </a:solidFill>
              </a:rPr>
              <a:t>Modified from Kristen </a:t>
            </a:r>
            <a:r>
              <a:rPr lang="en-US" sz="1050" dirty="0" err="1">
                <a:solidFill>
                  <a:srgbClr val="000000"/>
                </a:solidFill>
              </a:rPr>
              <a:t>Grauman</a:t>
            </a:r>
            <a:r>
              <a:rPr lang="en-US" sz="1050" dirty="0">
                <a:solidFill>
                  <a:srgbClr val="000000"/>
                </a:solidFill>
              </a:rPr>
              <a:t>, figure from Forsyth and Ponce</a:t>
            </a:r>
          </a:p>
        </p:txBody>
      </p:sp>
      <p:sp>
        <p:nvSpPr>
          <p:cNvPr id="17414" name="Text Box 9"/>
          <p:cNvSpPr txBox="1">
            <a:spLocks noChangeArrowheads="1"/>
          </p:cNvSpPr>
          <p:nvPr/>
        </p:nvSpPr>
        <p:spPr bwMode="auto">
          <a:xfrm>
            <a:off x="811213" y="5181600"/>
            <a:ext cx="73088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a:solidFill>
                  <a:srgbClr val="000000"/>
                </a:solidFill>
              </a:rPr>
              <a:t>If we treat pinhole as a point, only one ray from any given point can enter the camera.</a:t>
            </a:r>
          </a:p>
        </p:txBody>
      </p:sp>
      <p:sp>
        <p:nvSpPr>
          <p:cNvPr id="17415" name="TextBox 7"/>
          <p:cNvSpPr txBox="1">
            <a:spLocks noChangeArrowheads="1"/>
          </p:cNvSpPr>
          <p:nvPr/>
        </p:nvSpPr>
        <p:spPr bwMode="auto">
          <a:xfrm>
            <a:off x="2302625" y="4413110"/>
            <a:ext cx="939339" cy="646331"/>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dirty="0">
                <a:solidFill>
                  <a:srgbClr val="000000"/>
                </a:solidFill>
              </a:rPr>
              <a:t>Virtual image</a:t>
            </a:r>
          </a:p>
        </p:txBody>
      </p:sp>
      <p:sp>
        <p:nvSpPr>
          <p:cNvPr id="17416" name="TextBox 8"/>
          <p:cNvSpPr txBox="1">
            <a:spLocks noChangeArrowheads="1"/>
          </p:cNvSpPr>
          <p:nvPr/>
        </p:nvSpPr>
        <p:spPr bwMode="auto">
          <a:xfrm>
            <a:off x="4754563" y="4414838"/>
            <a:ext cx="98583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dirty="0">
                <a:solidFill>
                  <a:srgbClr val="000000"/>
                </a:solidFill>
              </a:rPr>
              <a:t>Pinhole</a:t>
            </a:r>
          </a:p>
        </p:txBody>
      </p:sp>
      <p:sp>
        <p:nvSpPr>
          <p:cNvPr id="17417" name="TextBox 9"/>
          <p:cNvSpPr txBox="1">
            <a:spLocks noChangeArrowheads="1"/>
          </p:cNvSpPr>
          <p:nvPr/>
        </p:nvSpPr>
        <p:spPr bwMode="auto">
          <a:xfrm>
            <a:off x="7456488" y="3392488"/>
            <a:ext cx="985837"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solidFill>
                  <a:srgbClr val="000000"/>
                </a:solidFill>
              </a:rPr>
              <a:t>Image plane</a:t>
            </a:r>
          </a:p>
        </p:txBody>
      </p:sp>
    </p:spTree>
    <p:extLst>
      <p:ext uri="{BB962C8B-B14F-4D97-AF65-F5344CB8AC3E}">
        <p14:creationId xmlns:p14="http://schemas.microsoft.com/office/powerpoint/2010/main" val="41973786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46088" y="0"/>
            <a:ext cx="8229600" cy="1143000"/>
          </a:xfrm>
        </p:spPr>
        <p:txBody>
          <a:bodyPr/>
          <a:lstStyle/>
          <a:p>
            <a:r>
              <a:rPr lang="en-US"/>
              <a:t>Perspective effects</a:t>
            </a:r>
          </a:p>
        </p:txBody>
      </p:sp>
      <p:pic>
        <p:nvPicPr>
          <p:cNvPr id="21507" name="Picture 4" descr="pb113478_m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1300" y="1274763"/>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ChangeArrowheads="1"/>
          </p:cNvSpPr>
          <p:nvPr/>
        </p:nvSpPr>
        <p:spPr bwMode="auto">
          <a:xfrm>
            <a:off x="5040313" y="2606675"/>
            <a:ext cx="1008062" cy="2916238"/>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00"/>
              </a:solidFill>
            </a:endParaRPr>
          </a:p>
        </p:txBody>
      </p:sp>
      <p:sp>
        <p:nvSpPr>
          <p:cNvPr id="21509" name="Rectangle 6"/>
          <p:cNvSpPr>
            <a:spLocks noChangeArrowheads="1"/>
          </p:cNvSpPr>
          <p:nvPr/>
        </p:nvSpPr>
        <p:spPr bwMode="auto">
          <a:xfrm>
            <a:off x="7127875" y="3578225"/>
            <a:ext cx="396875" cy="576263"/>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00"/>
              </a:solidFill>
            </a:endParaRPr>
          </a:p>
        </p:txBody>
      </p:sp>
      <p:sp>
        <p:nvSpPr>
          <p:cNvPr id="6" name="TextBox 5"/>
          <p:cNvSpPr txBox="1"/>
          <p:nvPr/>
        </p:nvSpPr>
        <p:spPr>
          <a:xfrm>
            <a:off x="0" y="6604084"/>
            <a:ext cx="1106393" cy="253916"/>
          </a:xfrm>
          <a:prstGeom prst="rect">
            <a:avLst/>
          </a:prstGeom>
          <a:noFill/>
        </p:spPr>
        <p:txBody>
          <a:bodyPr wrap="none" rtlCol="0">
            <a:spAutoFit/>
          </a:bodyPr>
          <a:lstStyle/>
          <a:p>
            <a:r>
              <a:rPr lang="en-US" sz="1050" dirty="0">
                <a:latin typeface="Calibri" panose="020F0502020204030204" pitchFamily="34" charset="0"/>
              </a:rPr>
              <a:t>Kristen </a:t>
            </a:r>
            <a:r>
              <a:rPr lang="en-US" sz="1050" dirty="0" err="1">
                <a:latin typeface="Calibri" panose="020F0502020204030204" pitchFamily="34" charset="0"/>
              </a:rPr>
              <a:t>Grauman</a:t>
            </a:r>
            <a:endParaRPr lang="en-US" sz="1050" dirty="0">
              <a:latin typeface="Calibri" panose="020F0502020204030204" pitchFamily="34" charset="0"/>
            </a:endParaRPr>
          </a:p>
        </p:txBody>
      </p:sp>
    </p:spTree>
    <p:extLst>
      <p:ext uri="{BB962C8B-B14F-4D97-AF65-F5344CB8AC3E}">
        <p14:creationId xmlns:p14="http://schemas.microsoft.com/office/powerpoint/2010/main" val="27175632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09575" y="0"/>
            <a:ext cx="8229600" cy="1143000"/>
          </a:xfrm>
        </p:spPr>
        <p:txBody>
          <a:bodyPr/>
          <a:lstStyle/>
          <a:p>
            <a:pPr eaLnBrk="1" hangingPunct="1"/>
            <a:r>
              <a:rPr lang="en-US"/>
              <a:t>Perspective effects</a:t>
            </a:r>
          </a:p>
        </p:txBody>
      </p:sp>
      <p:sp>
        <p:nvSpPr>
          <p:cNvPr id="22531" name="Rectangle 3"/>
          <p:cNvSpPr>
            <a:spLocks noGrp="1" noChangeArrowheads="1"/>
          </p:cNvSpPr>
          <p:nvPr>
            <p:ph idx="1"/>
          </p:nvPr>
        </p:nvSpPr>
        <p:spPr>
          <a:xfrm>
            <a:off x="457200" y="1311275"/>
            <a:ext cx="8229600" cy="4525963"/>
          </a:xfrm>
        </p:spPr>
        <p:txBody>
          <a:bodyPr/>
          <a:lstStyle/>
          <a:p>
            <a:pPr eaLnBrk="1" hangingPunct="1"/>
            <a:r>
              <a:rPr lang="en-US" sz="2800"/>
              <a:t>Far away objects appear smaller</a:t>
            </a:r>
          </a:p>
        </p:txBody>
      </p:sp>
      <p:sp>
        <p:nvSpPr>
          <p:cNvPr id="22532" name="Text Box 5"/>
          <p:cNvSpPr txBox="1">
            <a:spLocks noChangeArrowheads="1"/>
          </p:cNvSpPr>
          <p:nvPr/>
        </p:nvSpPr>
        <p:spPr bwMode="auto">
          <a:xfrm>
            <a:off x="0" y="6604001"/>
            <a:ext cx="23034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1050">
                <a:solidFill>
                  <a:srgbClr val="000000"/>
                </a:solidFill>
              </a:rPr>
              <a:t>Forsyth and Ponce</a:t>
            </a:r>
          </a:p>
        </p:txBody>
      </p:sp>
      <p:pic>
        <p:nvPicPr>
          <p:cNvPr id="22533"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331" t="36336" r="14854" b="11340"/>
          <a:stretch/>
        </p:blipFill>
        <p:spPr bwMode="auto">
          <a:xfrm>
            <a:off x="792163" y="2128058"/>
            <a:ext cx="7488237" cy="392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00316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3338"/>
            <a:ext cx="8229600" cy="1143000"/>
          </a:xfrm>
        </p:spPr>
        <p:txBody>
          <a:bodyPr/>
          <a:lstStyle/>
          <a:p>
            <a:r>
              <a:rPr lang="en-US"/>
              <a:t>Perspective effects</a:t>
            </a:r>
          </a:p>
        </p:txBody>
      </p:sp>
      <p:pic>
        <p:nvPicPr>
          <p:cNvPr id="23555" name="Picture 4" descr="1853580788_29b3969bc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5413" y="1404938"/>
            <a:ext cx="6350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6604084"/>
            <a:ext cx="1106393" cy="253916"/>
          </a:xfrm>
          <a:prstGeom prst="rect">
            <a:avLst/>
          </a:prstGeom>
          <a:noFill/>
        </p:spPr>
        <p:txBody>
          <a:bodyPr wrap="none" rtlCol="0">
            <a:spAutoFit/>
          </a:bodyPr>
          <a:lstStyle/>
          <a:p>
            <a:r>
              <a:rPr lang="en-US" sz="1050" dirty="0">
                <a:latin typeface="Calibri" panose="020F0502020204030204" pitchFamily="34" charset="0"/>
              </a:rPr>
              <a:t>Kristen </a:t>
            </a:r>
            <a:r>
              <a:rPr lang="en-US" sz="1050" dirty="0" err="1">
                <a:latin typeface="Calibri" panose="020F0502020204030204" pitchFamily="34" charset="0"/>
              </a:rPr>
              <a:t>Grauman</a:t>
            </a:r>
            <a:endParaRPr lang="en-US" sz="1050" dirty="0">
              <a:latin typeface="Calibri" panose="020F0502020204030204" pitchFamily="34" charset="0"/>
            </a:endParaRPr>
          </a:p>
        </p:txBody>
      </p:sp>
    </p:spTree>
    <p:extLst>
      <p:ext uri="{BB962C8B-B14F-4D97-AF65-F5344CB8AC3E}">
        <p14:creationId xmlns:p14="http://schemas.microsoft.com/office/powerpoint/2010/main" val="30226324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49859" name="Rectangle 3"/>
          <p:cNvSpPr>
            <a:spLocks noGrp="1" noChangeArrowheads="1"/>
          </p:cNvSpPr>
          <p:nvPr>
            <p:ph idx="1"/>
          </p:nvPr>
        </p:nvSpPr>
        <p:spPr>
          <a:xfrm>
            <a:off x="457200" y="1238250"/>
            <a:ext cx="8229600" cy="5068888"/>
          </a:xfrm>
        </p:spPr>
        <p:txBody>
          <a:bodyPr/>
          <a:lstStyle/>
          <a:p>
            <a:pPr eaLnBrk="1" hangingPunct="1">
              <a:lnSpc>
                <a:spcPct val="95000"/>
              </a:lnSpc>
            </a:pPr>
            <a:r>
              <a:rPr lang="en-US" sz="2800" dirty="0"/>
              <a:t>Many-to-one: any points along same ray map to same point in image</a:t>
            </a:r>
          </a:p>
          <a:p>
            <a:pPr eaLnBrk="1" hangingPunct="1">
              <a:lnSpc>
                <a:spcPct val="95000"/>
              </a:lnSpc>
            </a:pPr>
            <a:r>
              <a:rPr lang="en-US" sz="2800" dirty="0"/>
              <a:t>Points </a:t>
            </a:r>
            <a:r>
              <a:rPr lang="en-US" sz="2800" dirty="0">
                <a:sym typeface="Wingdings" pitchFamily="2" charset="2"/>
              </a:rPr>
              <a:t> points</a:t>
            </a:r>
          </a:p>
          <a:p>
            <a:pPr eaLnBrk="1" hangingPunct="1">
              <a:lnSpc>
                <a:spcPct val="95000"/>
              </a:lnSpc>
            </a:pPr>
            <a:r>
              <a:rPr lang="en-US" sz="2800" dirty="0">
                <a:sym typeface="Wingdings" pitchFamily="2" charset="2"/>
              </a:rPr>
              <a:t>Lines  lines (</a:t>
            </a:r>
            <a:r>
              <a:rPr lang="en-US" sz="2800" dirty="0" err="1">
                <a:sym typeface="Wingdings" pitchFamily="2" charset="2"/>
              </a:rPr>
              <a:t>collinearity</a:t>
            </a:r>
            <a:r>
              <a:rPr lang="en-US" sz="2800" dirty="0">
                <a:sym typeface="Wingdings" pitchFamily="2" charset="2"/>
              </a:rPr>
              <a:t> preserved)</a:t>
            </a:r>
          </a:p>
          <a:p>
            <a:pPr eaLnBrk="1" hangingPunct="1">
              <a:lnSpc>
                <a:spcPct val="95000"/>
              </a:lnSpc>
            </a:pPr>
            <a:r>
              <a:rPr lang="en-US" sz="2800" dirty="0"/>
              <a:t>Distances and angles are </a:t>
            </a:r>
            <a:r>
              <a:rPr lang="en-US" sz="2800" b="1" dirty="0"/>
              <a:t>not</a:t>
            </a:r>
            <a:r>
              <a:rPr lang="en-US" sz="2800" dirty="0"/>
              <a:t> preserved</a:t>
            </a:r>
          </a:p>
          <a:p>
            <a:pPr eaLnBrk="1" hangingPunct="1">
              <a:lnSpc>
                <a:spcPct val="95000"/>
              </a:lnSpc>
            </a:pPr>
            <a:r>
              <a:rPr lang="en-US" sz="2800" dirty="0"/>
              <a:t>Degenerate cases, e.g.:</a:t>
            </a:r>
          </a:p>
          <a:p>
            <a:pPr lvl="1" eaLnBrk="1" hangingPunct="1">
              <a:lnSpc>
                <a:spcPct val="95000"/>
              </a:lnSpc>
              <a:buFontTx/>
              <a:buNone/>
            </a:pPr>
            <a:r>
              <a:rPr lang="en-US" sz="2400" dirty="0"/>
              <a:t>– Line through focal point projects to a point</a:t>
            </a:r>
          </a:p>
          <a:p>
            <a:pPr lvl="1" eaLnBrk="1" hangingPunct="1">
              <a:lnSpc>
                <a:spcPct val="95000"/>
              </a:lnSpc>
              <a:buFontTx/>
              <a:buNone/>
            </a:pPr>
            <a:r>
              <a:rPr lang="en-US" sz="2400" dirty="0"/>
              <a:t>– Plane through focal point projects to line</a:t>
            </a:r>
          </a:p>
        </p:txBody>
      </p:sp>
      <p:sp>
        <p:nvSpPr>
          <p:cNvPr id="4" name="TextBox 3"/>
          <p:cNvSpPr txBox="1"/>
          <p:nvPr/>
        </p:nvSpPr>
        <p:spPr>
          <a:xfrm>
            <a:off x="0" y="6604084"/>
            <a:ext cx="1106393" cy="253916"/>
          </a:xfrm>
          <a:prstGeom prst="rect">
            <a:avLst/>
          </a:prstGeom>
          <a:noFill/>
        </p:spPr>
        <p:txBody>
          <a:bodyPr wrap="none" rtlCol="0">
            <a:spAutoFit/>
          </a:bodyPr>
          <a:lstStyle/>
          <a:p>
            <a:r>
              <a:rPr lang="en-US" sz="1050" dirty="0">
                <a:latin typeface="Calibri" panose="020F0502020204030204" pitchFamily="34" charset="0"/>
              </a:rPr>
              <a:t>Kristen </a:t>
            </a:r>
            <a:r>
              <a:rPr lang="en-US" sz="1050" dirty="0" err="1">
                <a:latin typeface="Calibri" panose="020F0502020204030204" pitchFamily="34" charset="0"/>
              </a:rPr>
              <a:t>Grauman</a:t>
            </a:r>
            <a:endParaRPr lang="en-US" sz="1050" dirty="0">
              <a:latin typeface="Calibri" panose="020F0502020204030204" pitchFamily="34" charset="0"/>
            </a:endParaRPr>
          </a:p>
        </p:txBody>
      </p:sp>
      <p:sp>
        <p:nvSpPr>
          <p:cNvPr id="8" name="Rectangle 2"/>
          <p:cNvSpPr>
            <a:spLocks noGrp="1" noChangeArrowheads="1"/>
          </p:cNvSpPr>
          <p:nvPr>
            <p:ph type="title"/>
          </p:nvPr>
        </p:nvSpPr>
        <p:spPr>
          <a:xfrm>
            <a:off x="457200" y="33338"/>
            <a:ext cx="8229600" cy="1143000"/>
          </a:xfrm>
        </p:spPr>
        <p:txBody>
          <a:bodyPr/>
          <a:lstStyle/>
          <a:p>
            <a:pPr eaLnBrk="1" hangingPunct="1"/>
            <a:r>
              <a:rPr lang="en-US" dirty="0"/>
              <a:t>Projection properties</a:t>
            </a:r>
          </a:p>
        </p:txBody>
      </p:sp>
    </p:spTree>
    <p:extLst>
      <p:ext uri="{BB962C8B-B14F-4D97-AF65-F5344CB8AC3E}">
        <p14:creationId xmlns:p14="http://schemas.microsoft.com/office/powerpoint/2010/main" val="11005229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985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9859">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4985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4985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985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985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985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9859">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98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p:cNvSpPr/>
          <p:nvPr/>
        </p:nvSpPr>
        <p:spPr>
          <a:xfrm>
            <a:off x="5630863" y="1493838"/>
            <a:ext cx="2008187" cy="2190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77827" name="Rectangle 2"/>
          <p:cNvSpPr>
            <a:spLocks noGrp="1" noChangeArrowheads="1"/>
          </p:cNvSpPr>
          <p:nvPr>
            <p:ph type="title"/>
          </p:nvPr>
        </p:nvSpPr>
        <p:spPr>
          <a:xfrm>
            <a:off x="701675" y="131763"/>
            <a:ext cx="8032750" cy="849367"/>
          </a:xfrm>
        </p:spPr>
        <p:txBody>
          <a:bodyPr/>
          <a:lstStyle/>
          <a:p>
            <a:r>
              <a:rPr lang="en-US" dirty="0"/>
              <a:t>What are the correspondences?</a:t>
            </a:r>
          </a:p>
        </p:txBody>
      </p:sp>
      <p:grpSp>
        <p:nvGrpSpPr>
          <p:cNvPr id="2" name="Group 35"/>
          <p:cNvGrpSpPr>
            <a:grpSpLocks noChangeAspect="1"/>
          </p:cNvGrpSpPr>
          <p:nvPr/>
        </p:nvGrpSpPr>
        <p:grpSpPr bwMode="auto">
          <a:xfrm>
            <a:off x="1176338" y="2187575"/>
            <a:ext cx="201612" cy="227013"/>
            <a:chOff x="1824" y="1728"/>
            <a:chExt cx="1392" cy="1392"/>
          </a:xfrm>
        </p:grpSpPr>
        <p:sp>
          <p:nvSpPr>
            <p:cNvPr id="77867" name="Line 36"/>
            <p:cNvSpPr>
              <a:spLocks noChangeAspect="1" noChangeShapeType="1"/>
            </p:cNvSpPr>
            <p:nvPr/>
          </p:nvSpPr>
          <p:spPr bwMode="auto">
            <a:xfrm flipV="1">
              <a:off x="2502" y="1728"/>
              <a:ext cx="0" cy="1392"/>
            </a:xfrm>
            <a:prstGeom prst="line">
              <a:avLst/>
            </a:prstGeom>
            <a:noFill/>
            <a:ln w="25400">
              <a:solidFill>
                <a:schemeClr val="bg1"/>
              </a:solidFill>
              <a:round/>
              <a:headEnd/>
              <a:tailEnd/>
            </a:ln>
          </p:spPr>
          <p:txBody>
            <a:bodyPr anchor="ctr">
              <a:spAutoFit/>
            </a:bodyPr>
            <a:lstStyle/>
            <a:p>
              <a:pPr fontAlgn="base">
                <a:spcBef>
                  <a:spcPct val="0"/>
                </a:spcBef>
                <a:spcAft>
                  <a:spcPct val="0"/>
                </a:spcAft>
              </a:pPr>
              <a:endParaRPr lang="en-US">
                <a:solidFill>
                  <a:srgbClr val="000000"/>
                </a:solidFill>
              </a:endParaRPr>
            </a:p>
          </p:txBody>
        </p:sp>
        <p:sp>
          <p:nvSpPr>
            <p:cNvPr id="77868" name="Line 37"/>
            <p:cNvSpPr>
              <a:spLocks noChangeAspect="1" noChangeShapeType="1"/>
            </p:cNvSpPr>
            <p:nvPr/>
          </p:nvSpPr>
          <p:spPr bwMode="auto">
            <a:xfrm rot="16200000" flipV="1">
              <a:off x="2520" y="1704"/>
              <a:ext cx="0" cy="1392"/>
            </a:xfrm>
            <a:prstGeom prst="line">
              <a:avLst/>
            </a:prstGeom>
            <a:noFill/>
            <a:ln w="25400">
              <a:solidFill>
                <a:schemeClr val="bg1"/>
              </a:solidFill>
              <a:round/>
              <a:headEnd/>
              <a:tailEnd/>
            </a:ln>
          </p:spPr>
          <p:txBody>
            <a:bodyPr anchor="ctr">
              <a:spAutoFit/>
            </a:bodyPr>
            <a:lstStyle/>
            <a:p>
              <a:pPr fontAlgn="base">
                <a:spcBef>
                  <a:spcPct val="0"/>
                </a:spcBef>
                <a:spcAft>
                  <a:spcPct val="0"/>
                </a:spcAft>
              </a:pPr>
              <a:endParaRPr lang="en-US">
                <a:solidFill>
                  <a:srgbClr val="000000"/>
                </a:solidFill>
              </a:endParaRPr>
            </a:p>
          </p:txBody>
        </p:sp>
      </p:grpSp>
      <p:grpSp>
        <p:nvGrpSpPr>
          <p:cNvPr id="3" name="Group 38"/>
          <p:cNvGrpSpPr>
            <a:grpSpLocks noChangeAspect="1"/>
          </p:cNvGrpSpPr>
          <p:nvPr/>
        </p:nvGrpSpPr>
        <p:grpSpPr bwMode="auto">
          <a:xfrm>
            <a:off x="2293938" y="2306638"/>
            <a:ext cx="201612" cy="228600"/>
            <a:chOff x="1824" y="1728"/>
            <a:chExt cx="1392" cy="1392"/>
          </a:xfrm>
        </p:grpSpPr>
        <p:sp>
          <p:nvSpPr>
            <p:cNvPr id="77865" name="Line 39"/>
            <p:cNvSpPr>
              <a:spLocks noChangeAspect="1" noChangeShapeType="1"/>
            </p:cNvSpPr>
            <p:nvPr/>
          </p:nvSpPr>
          <p:spPr bwMode="auto">
            <a:xfrm flipV="1">
              <a:off x="2502" y="1728"/>
              <a:ext cx="0" cy="1392"/>
            </a:xfrm>
            <a:prstGeom prst="line">
              <a:avLst/>
            </a:prstGeom>
            <a:noFill/>
            <a:ln w="25400">
              <a:solidFill>
                <a:schemeClr val="bg1"/>
              </a:solidFill>
              <a:round/>
              <a:headEnd/>
              <a:tailEnd/>
            </a:ln>
          </p:spPr>
          <p:txBody>
            <a:bodyPr anchor="ctr">
              <a:spAutoFit/>
            </a:bodyPr>
            <a:lstStyle/>
            <a:p>
              <a:pPr fontAlgn="base">
                <a:spcBef>
                  <a:spcPct val="0"/>
                </a:spcBef>
                <a:spcAft>
                  <a:spcPct val="0"/>
                </a:spcAft>
              </a:pPr>
              <a:endParaRPr lang="en-US">
                <a:solidFill>
                  <a:srgbClr val="000000"/>
                </a:solidFill>
              </a:endParaRPr>
            </a:p>
          </p:txBody>
        </p:sp>
        <p:sp>
          <p:nvSpPr>
            <p:cNvPr id="77866" name="Line 40"/>
            <p:cNvSpPr>
              <a:spLocks noChangeAspect="1" noChangeShapeType="1"/>
            </p:cNvSpPr>
            <p:nvPr/>
          </p:nvSpPr>
          <p:spPr bwMode="auto">
            <a:xfrm rot="16200000" flipV="1">
              <a:off x="2520" y="1704"/>
              <a:ext cx="0" cy="1392"/>
            </a:xfrm>
            <a:prstGeom prst="line">
              <a:avLst/>
            </a:prstGeom>
            <a:noFill/>
            <a:ln w="25400">
              <a:solidFill>
                <a:schemeClr val="bg1"/>
              </a:solidFill>
              <a:round/>
              <a:headEnd/>
              <a:tailEnd/>
            </a:ln>
          </p:spPr>
          <p:txBody>
            <a:bodyPr anchor="ctr">
              <a:spAutoFit/>
            </a:bodyPr>
            <a:lstStyle/>
            <a:p>
              <a:pPr fontAlgn="base">
                <a:spcBef>
                  <a:spcPct val="0"/>
                </a:spcBef>
                <a:spcAft>
                  <a:spcPct val="0"/>
                </a:spcAft>
              </a:pPr>
              <a:endParaRPr lang="en-US">
                <a:solidFill>
                  <a:srgbClr val="000000"/>
                </a:solidFill>
              </a:endParaRPr>
            </a:p>
          </p:txBody>
        </p:sp>
      </p:grpSp>
      <p:grpSp>
        <p:nvGrpSpPr>
          <p:cNvPr id="4" name="Group 41"/>
          <p:cNvGrpSpPr>
            <a:grpSpLocks noChangeAspect="1"/>
          </p:cNvGrpSpPr>
          <p:nvPr/>
        </p:nvGrpSpPr>
        <p:grpSpPr bwMode="auto">
          <a:xfrm>
            <a:off x="1846263" y="1881188"/>
            <a:ext cx="203200" cy="227012"/>
            <a:chOff x="1824" y="1728"/>
            <a:chExt cx="1392" cy="1392"/>
          </a:xfrm>
        </p:grpSpPr>
        <p:sp>
          <p:nvSpPr>
            <p:cNvPr id="77863" name="Line 42"/>
            <p:cNvSpPr>
              <a:spLocks noChangeAspect="1" noChangeShapeType="1"/>
            </p:cNvSpPr>
            <p:nvPr/>
          </p:nvSpPr>
          <p:spPr bwMode="auto">
            <a:xfrm flipV="1">
              <a:off x="2502" y="1728"/>
              <a:ext cx="0" cy="1392"/>
            </a:xfrm>
            <a:prstGeom prst="line">
              <a:avLst/>
            </a:prstGeom>
            <a:noFill/>
            <a:ln w="25400">
              <a:solidFill>
                <a:schemeClr val="bg1"/>
              </a:solidFill>
              <a:round/>
              <a:headEnd/>
              <a:tailEnd/>
            </a:ln>
          </p:spPr>
          <p:txBody>
            <a:bodyPr anchor="ctr">
              <a:spAutoFit/>
            </a:bodyPr>
            <a:lstStyle/>
            <a:p>
              <a:pPr fontAlgn="base">
                <a:spcBef>
                  <a:spcPct val="0"/>
                </a:spcBef>
                <a:spcAft>
                  <a:spcPct val="0"/>
                </a:spcAft>
              </a:pPr>
              <a:endParaRPr lang="en-US">
                <a:solidFill>
                  <a:srgbClr val="000000"/>
                </a:solidFill>
              </a:endParaRPr>
            </a:p>
          </p:txBody>
        </p:sp>
        <p:sp>
          <p:nvSpPr>
            <p:cNvPr id="77864" name="Line 43"/>
            <p:cNvSpPr>
              <a:spLocks noChangeAspect="1" noChangeShapeType="1"/>
            </p:cNvSpPr>
            <p:nvPr/>
          </p:nvSpPr>
          <p:spPr bwMode="auto">
            <a:xfrm rot="16200000" flipV="1">
              <a:off x="2520" y="1704"/>
              <a:ext cx="0" cy="1392"/>
            </a:xfrm>
            <a:prstGeom prst="line">
              <a:avLst/>
            </a:prstGeom>
            <a:noFill/>
            <a:ln w="25400">
              <a:solidFill>
                <a:schemeClr val="bg1"/>
              </a:solidFill>
              <a:round/>
              <a:headEnd/>
              <a:tailEnd/>
            </a:ln>
          </p:spPr>
          <p:txBody>
            <a:bodyPr anchor="ctr">
              <a:spAutoFit/>
            </a:bodyPr>
            <a:lstStyle/>
            <a:p>
              <a:pPr fontAlgn="base">
                <a:spcBef>
                  <a:spcPct val="0"/>
                </a:spcBef>
                <a:spcAft>
                  <a:spcPct val="0"/>
                </a:spcAft>
              </a:pPr>
              <a:endParaRPr lang="en-US">
                <a:solidFill>
                  <a:srgbClr val="000000"/>
                </a:solidFill>
              </a:endParaRPr>
            </a:p>
          </p:txBody>
        </p:sp>
      </p:grpSp>
      <p:grpSp>
        <p:nvGrpSpPr>
          <p:cNvPr id="5" name="Group 44"/>
          <p:cNvGrpSpPr>
            <a:grpSpLocks noChangeAspect="1"/>
          </p:cNvGrpSpPr>
          <p:nvPr/>
        </p:nvGrpSpPr>
        <p:grpSpPr bwMode="auto">
          <a:xfrm>
            <a:off x="1390650" y="1558925"/>
            <a:ext cx="203200" cy="228600"/>
            <a:chOff x="1824" y="1728"/>
            <a:chExt cx="1392" cy="1392"/>
          </a:xfrm>
        </p:grpSpPr>
        <p:sp>
          <p:nvSpPr>
            <p:cNvPr id="77861" name="Line 45"/>
            <p:cNvSpPr>
              <a:spLocks noChangeAspect="1" noChangeShapeType="1"/>
            </p:cNvSpPr>
            <p:nvPr/>
          </p:nvSpPr>
          <p:spPr bwMode="auto">
            <a:xfrm flipV="1">
              <a:off x="2502" y="1728"/>
              <a:ext cx="0" cy="1392"/>
            </a:xfrm>
            <a:prstGeom prst="line">
              <a:avLst/>
            </a:prstGeom>
            <a:noFill/>
            <a:ln w="25400">
              <a:solidFill>
                <a:schemeClr val="bg1"/>
              </a:solidFill>
              <a:round/>
              <a:headEnd/>
              <a:tailEnd/>
            </a:ln>
          </p:spPr>
          <p:txBody>
            <a:bodyPr anchor="ctr">
              <a:spAutoFit/>
            </a:bodyPr>
            <a:lstStyle/>
            <a:p>
              <a:pPr fontAlgn="base">
                <a:spcBef>
                  <a:spcPct val="0"/>
                </a:spcBef>
                <a:spcAft>
                  <a:spcPct val="0"/>
                </a:spcAft>
              </a:pPr>
              <a:endParaRPr lang="en-US">
                <a:solidFill>
                  <a:srgbClr val="000000"/>
                </a:solidFill>
              </a:endParaRPr>
            </a:p>
          </p:txBody>
        </p:sp>
        <p:sp>
          <p:nvSpPr>
            <p:cNvPr id="77862" name="Line 46"/>
            <p:cNvSpPr>
              <a:spLocks noChangeAspect="1" noChangeShapeType="1"/>
            </p:cNvSpPr>
            <p:nvPr/>
          </p:nvSpPr>
          <p:spPr bwMode="auto">
            <a:xfrm rot="16200000" flipV="1">
              <a:off x="2520" y="1704"/>
              <a:ext cx="0" cy="1392"/>
            </a:xfrm>
            <a:prstGeom prst="line">
              <a:avLst/>
            </a:prstGeom>
            <a:noFill/>
            <a:ln w="25400">
              <a:solidFill>
                <a:schemeClr val="bg1"/>
              </a:solidFill>
              <a:round/>
              <a:headEnd/>
              <a:tailEnd/>
            </a:ln>
          </p:spPr>
          <p:txBody>
            <a:bodyPr anchor="ctr">
              <a:spAutoFit/>
            </a:bodyPr>
            <a:lstStyle/>
            <a:p>
              <a:pPr fontAlgn="base">
                <a:spcBef>
                  <a:spcPct val="0"/>
                </a:spcBef>
                <a:spcAft>
                  <a:spcPct val="0"/>
                </a:spcAft>
              </a:pPr>
              <a:endParaRPr lang="en-US">
                <a:solidFill>
                  <a:srgbClr val="000000"/>
                </a:solidFill>
              </a:endParaRPr>
            </a:p>
          </p:txBody>
        </p:sp>
      </p:grpSp>
      <p:grpSp>
        <p:nvGrpSpPr>
          <p:cNvPr id="6" name="Group 47"/>
          <p:cNvGrpSpPr>
            <a:grpSpLocks noChangeAspect="1"/>
          </p:cNvGrpSpPr>
          <p:nvPr/>
        </p:nvGrpSpPr>
        <p:grpSpPr bwMode="auto">
          <a:xfrm>
            <a:off x="2889250" y="2271713"/>
            <a:ext cx="201613" cy="227012"/>
            <a:chOff x="1824" y="1728"/>
            <a:chExt cx="1392" cy="1392"/>
          </a:xfrm>
        </p:grpSpPr>
        <p:sp>
          <p:nvSpPr>
            <p:cNvPr id="77859" name="Line 48"/>
            <p:cNvSpPr>
              <a:spLocks noChangeAspect="1" noChangeShapeType="1"/>
            </p:cNvSpPr>
            <p:nvPr/>
          </p:nvSpPr>
          <p:spPr bwMode="auto">
            <a:xfrm flipV="1">
              <a:off x="2502" y="1728"/>
              <a:ext cx="0" cy="1392"/>
            </a:xfrm>
            <a:prstGeom prst="line">
              <a:avLst/>
            </a:prstGeom>
            <a:noFill/>
            <a:ln w="25400">
              <a:solidFill>
                <a:schemeClr val="bg1"/>
              </a:solidFill>
              <a:round/>
              <a:headEnd/>
              <a:tailEnd/>
            </a:ln>
          </p:spPr>
          <p:txBody>
            <a:bodyPr anchor="ctr">
              <a:spAutoFit/>
            </a:bodyPr>
            <a:lstStyle/>
            <a:p>
              <a:pPr fontAlgn="base">
                <a:spcBef>
                  <a:spcPct val="0"/>
                </a:spcBef>
                <a:spcAft>
                  <a:spcPct val="0"/>
                </a:spcAft>
              </a:pPr>
              <a:endParaRPr lang="en-US">
                <a:solidFill>
                  <a:srgbClr val="000000"/>
                </a:solidFill>
              </a:endParaRPr>
            </a:p>
          </p:txBody>
        </p:sp>
        <p:sp>
          <p:nvSpPr>
            <p:cNvPr id="77860" name="Line 49"/>
            <p:cNvSpPr>
              <a:spLocks noChangeAspect="1" noChangeShapeType="1"/>
            </p:cNvSpPr>
            <p:nvPr/>
          </p:nvSpPr>
          <p:spPr bwMode="auto">
            <a:xfrm rot="16200000" flipV="1">
              <a:off x="2520" y="1704"/>
              <a:ext cx="0" cy="1392"/>
            </a:xfrm>
            <a:prstGeom prst="line">
              <a:avLst/>
            </a:prstGeom>
            <a:noFill/>
            <a:ln w="25400">
              <a:solidFill>
                <a:schemeClr val="bg1"/>
              </a:solidFill>
              <a:round/>
              <a:headEnd/>
              <a:tailEnd/>
            </a:ln>
          </p:spPr>
          <p:txBody>
            <a:bodyPr anchor="ctr">
              <a:spAutoFit/>
            </a:bodyPr>
            <a:lstStyle/>
            <a:p>
              <a:pPr fontAlgn="base">
                <a:spcBef>
                  <a:spcPct val="0"/>
                </a:spcBef>
                <a:spcAft>
                  <a:spcPct val="0"/>
                </a:spcAft>
              </a:pPr>
              <a:endParaRPr lang="en-US">
                <a:solidFill>
                  <a:srgbClr val="000000"/>
                </a:solidFill>
              </a:endParaRPr>
            </a:p>
          </p:txBody>
        </p:sp>
      </p:grpSp>
      <p:grpSp>
        <p:nvGrpSpPr>
          <p:cNvPr id="7" name="Group 50"/>
          <p:cNvGrpSpPr>
            <a:grpSpLocks noChangeAspect="1"/>
          </p:cNvGrpSpPr>
          <p:nvPr/>
        </p:nvGrpSpPr>
        <p:grpSpPr bwMode="auto">
          <a:xfrm>
            <a:off x="2703513" y="1168400"/>
            <a:ext cx="201612" cy="227013"/>
            <a:chOff x="1824" y="1728"/>
            <a:chExt cx="1392" cy="1392"/>
          </a:xfrm>
        </p:grpSpPr>
        <p:sp>
          <p:nvSpPr>
            <p:cNvPr id="77857" name="Line 51"/>
            <p:cNvSpPr>
              <a:spLocks noChangeAspect="1" noChangeShapeType="1"/>
            </p:cNvSpPr>
            <p:nvPr/>
          </p:nvSpPr>
          <p:spPr bwMode="auto">
            <a:xfrm flipV="1">
              <a:off x="2502" y="1728"/>
              <a:ext cx="0" cy="1392"/>
            </a:xfrm>
            <a:prstGeom prst="line">
              <a:avLst/>
            </a:prstGeom>
            <a:noFill/>
            <a:ln w="25400">
              <a:solidFill>
                <a:schemeClr val="bg1"/>
              </a:solidFill>
              <a:round/>
              <a:headEnd/>
              <a:tailEnd/>
            </a:ln>
          </p:spPr>
          <p:txBody>
            <a:bodyPr anchor="ctr">
              <a:spAutoFit/>
            </a:bodyPr>
            <a:lstStyle/>
            <a:p>
              <a:pPr fontAlgn="base">
                <a:spcBef>
                  <a:spcPct val="0"/>
                </a:spcBef>
                <a:spcAft>
                  <a:spcPct val="0"/>
                </a:spcAft>
              </a:pPr>
              <a:endParaRPr lang="en-US">
                <a:solidFill>
                  <a:srgbClr val="000000"/>
                </a:solidFill>
              </a:endParaRPr>
            </a:p>
          </p:txBody>
        </p:sp>
        <p:sp>
          <p:nvSpPr>
            <p:cNvPr id="77858" name="Line 52"/>
            <p:cNvSpPr>
              <a:spLocks noChangeAspect="1" noChangeShapeType="1"/>
            </p:cNvSpPr>
            <p:nvPr/>
          </p:nvSpPr>
          <p:spPr bwMode="auto">
            <a:xfrm rot="16200000" flipV="1">
              <a:off x="2520" y="1704"/>
              <a:ext cx="0" cy="1392"/>
            </a:xfrm>
            <a:prstGeom prst="line">
              <a:avLst/>
            </a:prstGeom>
            <a:noFill/>
            <a:ln w="25400">
              <a:solidFill>
                <a:schemeClr val="bg1"/>
              </a:solidFill>
              <a:round/>
              <a:headEnd/>
              <a:tailEnd/>
            </a:ln>
          </p:spPr>
          <p:txBody>
            <a:bodyPr anchor="ctr">
              <a:spAutoFit/>
            </a:bodyPr>
            <a:lstStyle/>
            <a:p>
              <a:pPr fontAlgn="base">
                <a:spcBef>
                  <a:spcPct val="0"/>
                </a:spcBef>
                <a:spcAft>
                  <a:spcPct val="0"/>
                </a:spcAft>
              </a:pPr>
              <a:endParaRPr lang="en-US">
                <a:solidFill>
                  <a:srgbClr val="000000"/>
                </a:solidFill>
              </a:endParaRPr>
            </a:p>
          </p:txBody>
        </p:sp>
      </p:grpSp>
      <p:grpSp>
        <p:nvGrpSpPr>
          <p:cNvPr id="8" name="Group 53"/>
          <p:cNvGrpSpPr>
            <a:grpSpLocks noChangeAspect="1"/>
          </p:cNvGrpSpPr>
          <p:nvPr/>
        </p:nvGrpSpPr>
        <p:grpSpPr bwMode="auto">
          <a:xfrm>
            <a:off x="3028950" y="1608138"/>
            <a:ext cx="201613" cy="230187"/>
            <a:chOff x="1824" y="1728"/>
            <a:chExt cx="1392" cy="1392"/>
          </a:xfrm>
        </p:grpSpPr>
        <p:sp>
          <p:nvSpPr>
            <p:cNvPr id="77855" name="Line 54"/>
            <p:cNvSpPr>
              <a:spLocks noChangeAspect="1" noChangeShapeType="1"/>
            </p:cNvSpPr>
            <p:nvPr/>
          </p:nvSpPr>
          <p:spPr bwMode="auto">
            <a:xfrm flipV="1">
              <a:off x="2502" y="1728"/>
              <a:ext cx="0" cy="1392"/>
            </a:xfrm>
            <a:prstGeom prst="line">
              <a:avLst/>
            </a:prstGeom>
            <a:noFill/>
            <a:ln w="25400">
              <a:solidFill>
                <a:schemeClr val="bg1"/>
              </a:solidFill>
              <a:round/>
              <a:headEnd/>
              <a:tailEnd/>
            </a:ln>
          </p:spPr>
          <p:txBody>
            <a:bodyPr anchor="ctr">
              <a:spAutoFit/>
            </a:bodyPr>
            <a:lstStyle/>
            <a:p>
              <a:pPr fontAlgn="base">
                <a:spcBef>
                  <a:spcPct val="0"/>
                </a:spcBef>
                <a:spcAft>
                  <a:spcPct val="0"/>
                </a:spcAft>
              </a:pPr>
              <a:endParaRPr lang="en-US">
                <a:solidFill>
                  <a:srgbClr val="000000"/>
                </a:solidFill>
              </a:endParaRPr>
            </a:p>
          </p:txBody>
        </p:sp>
        <p:sp>
          <p:nvSpPr>
            <p:cNvPr id="77856" name="Line 55"/>
            <p:cNvSpPr>
              <a:spLocks noChangeAspect="1" noChangeShapeType="1"/>
            </p:cNvSpPr>
            <p:nvPr/>
          </p:nvSpPr>
          <p:spPr bwMode="auto">
            <a:xfrm rot="16200000" flipV="1">
              <a:off x="2520" y="1704"/>
              <a:ext cx="0" cy="1392"/>
            </a:xfrm>
            <a:prstGeom prst="line">
              <a:avLst/>
            </a:prstGeom>
            <a:noFill/>
            <a:ln w="25400">
              <a:solidFill>
                <a:schemeClr val="bg1"/>
              </a:solidFill>
              <a:round/>
              <a:headEnd/>
              <a:tailEnd/>
            </a:ln>
          </p:spPr>
          <p:txBody>
            <a:bodyPr anchor="ctr">
              <a:spAutoFit/>
            </a:bodyPr>
            <a:lstStyle/>
            <a:p>
              <a:pPr fontAlgn="base">
                <a:spcBef>
                  <a:spcPct val="0"/>
                </a:spcBef>
                <a:spcAft>
                  <a:spcPct val="0"/>
                </a:spcAft>
              </a:pPr>
              <a:endParaRPr lang="en-US">
                <a:solidFill>
                  <a:srgbClr val="000000"/>
                </a:solidFill>
              </a:endParaRPr>
            </a:p>
          </p:txBody>
        </p:sp>
      </p:grpSp>
      <p:grpSp>
        <p:nvGrpSpPr>
          <p:cNvPr id="9" name="Group 56"/>
          <p:cNvGrpSpPr>
            <a:grpSpLocks noChangeAspect="1"/>
          </p:cNvGrpSpPr>
          <p:nvPr/>
        </p:nvGrpSpPr>
        <p:grpSpPr bwMode="auto">
          <a:xfrm>
            <a:off x="1749425" y="2455863"/>
            <a:ext cx="203200" cy="227012"/>
            <a:chOff x="1824" y="1728"/>
            <a:chExt cx="1392" cy="1392"/>
          </a:xfrm>
        </p:grpSpPr>
        <p:sp>
          <p:nvSpPr>
            <p:cNvPr id="77853" name="Line 57"/>
            <p:cNvSpPr>
              <a:spLocks noChangeAspect="1" noChangeShapeType="1"/>
            </p:cNvSpPr>
            <p:nvPr/>
          </p:nvSpPr>
          <p:spPr bwMode="auto">
            <a:xfrm flipV="1">
              <a:off x="2502" y="1728"/>
              <a:ext cx="0" cy="1392"/>
            </a:xfrm>
            <a:prstGeom prst="line">
              <a:avLst/>
            </a:prstGeom>
            <a:noFill/>
            <a:ln w="25400">
              <a:solidFill>
                <a:schemeClr val="bg1"/>
              </a:solidFill>
              <a:round/>
              <a:headEnd/>
              <a:tailEnd/>
            </a:ln>
          </p:spPr>
          <p:txBody>
            <a:bodyPr anchor="ctr">
              <a:spAutoFit/>
            </a:bodyPr>
            <a:lstStyle/>
            <a:p>
              <a:pPr fontAlgn="base">
                <a:spcBef>
                  <a:spcPct val="0"/>
                </a:spcBef>
                <a:spcAft>
                  <a:spcPct val="0"/>
                </a:spcAft>
              </a:pPr>
              <a:endParaRPr lang="en-US">
                <a:solidFill>
                  <a:srgbClr val="000000"/>
                </a:solidFill>
              </a:endParaRPr>
            </a:p>
          </p:txBody>
        </p:sp>
        <p:sp>
          <p:nvSpPr>
            <p:cNvPr id="77854" name="Line 58"/>
            <p:cNvSpPr>
              <a:spLocks noChangeAspect="1" noChangeShapeType="1"/>
            </p:cNvSpPr>
            <p:nvPr/>
          </p:nvSpPr>
          <p:spPr bwMode="auto">
            <a:xfrm rot="16200000" flipV="1">
              <a:off x="2520" y="1704"/>
              <a:ext cx="0" cy="1392"/>
            </a:xfrm>
            <a:prstGeom prst="line">
              <a:avLst/>
            </a:prstGeom>
            <a:noFill/>
            <a:ln w="25400">
              <a:solidFill>
                <a:schemeClr val="bg1"/>
              </a:solidFill>
              <a:round/>
              <a:headEnd/>
              <a:tailEnd/>
            </a:ln>
          </p:spPr>
          <p:txBody>
            <a:bodyPr anchor="ctr">
              <a:spAutoFit/>
            </a:bodyPr>
            <a:lstStyle/>
            <a:p>
              <a:pPr fontAlgn="base">
                <a:spcBef>
                  <a:spcPct val="0"/>
                </a:spcBef>
                <a:spcAft>
                  <a:spcPct val="0"/>
                </a:spcAft>
              </a:pPr>
              <a:endParaRPr lang="en-US">
                <a:solidFill>
                  <a:srgbClr val="000000"/>
                </a:solidFill>
              </a:endParaRPr>
            </a:p>
          </p:txBody>
        </p:sp>
      </p:grpSp>
      <p:grpSp>
        <p:nvGrpSpPr>
          <p:cNvPr id="10" name="Group 59"/>
          <p:cNvGrpSpPr>
            <a:grpSpLocks noChangeAspect="1"/>
          </p:cNvGrpSpPr>
          <p:nvPr/>
        </p:nvGrpSpPr>
        <p:grpSpPr bwMode="auto">
          <a:xfrm>
            <a:off x="2257425" y="1549400"/>
            <a:ext cx="203200" cy="228600"/>
            <a:chOff x="1824" y="1728"/>
            <a:chExt cx="1392" cy="1392"/>
          </a:xfrm>
        </p:grpSpPr>
        <p:sp>
          <p:nvSpPr>
            <p:cNvPr id="77851" name="Line 60"/>
            <p:cNvSpPr>
              <a:spLocks noChangeAspect="1" noChangeShapeType="1"/>
            </p:cNvSpPr>
            <p:nvPr/>
          </p:nvSpPr>
          <p:spPr bwMode="auto">
            <a:xfrm flipV="1">
              <a:off x="2502" y="1728"/>
              <a:ext cx="0" cy="1392"/>
            </a:xfrm>
            <a:prstGeom prst="line">
              <a:avLst/>
            </a:prstGeom>
            <a:noFill/>
            <a:ln w="25400">
              <a:solidFill>
                <a:schemeClr val="bg1"/>
              </a:solidFill>
              <a:round/>
              <a:headEnd/>
              <a:tailEnd/>
            </a:ln>
          </p:spPr>
          <p:txBody>
            <a:bodyPr anchor="ctr">
              <a:spAutoFit/>
            </a:bodyPr>
            <a:lstStyle/>
            <a:p>
              <a:pPr fontAlgn="base">
                <a:spcBef>
                  <a:spcPct val="0"/>
                </a:spcBef>
                <a:spcAft>
                  <a:spcPct val="0"/>
                </a:spcAft>
              </a:pPr>
              <a:endParaRPr lang="en-US">
                <a:solidFill>
                  <a:srgbClr val="000000"/>
                </a:solidFill>
              </a:endParaRPr>
            </a:p>
          </p:txBody>
        </p:sp>
        <p:sp>
          <p:nvSpPr>
            <p:cNvPr id="77852" name="Line 61"/>
            <p:cNvSpPr>
              <a:spLocks noChangeAspect="1" noChangeShapeType="1"/>
            </p:cNvSpPr>
            <p:nvPr/>
          </p:nvSpPr>
          <p:spPr bwMode="auto">
            <a:xfrm rot="16200000" flipV="1">
              <a:off x="2520" y="1704"/>
              <a:ext cx="0" cy="1392"/>
            </a:xfrm>
            <a:prstGeom prst="line">
              <a:avLst/>
            </a:prstGeom>
            <a:noFill/>
            <a:ln w="25400">
              <a:solidFill>
                <a:schemeClr val="bg1"/>
              </a:solidFill>
              <a:round/>
              <a:headEnd/>
              <a:tailEnd/>
            </a:ln>
          </p:spPr>
          <p:txBody>
            <a:bodyPr anchor="ctr">
              <a:spAutoFit/>
            </a:bodyPr>
            <a:lstStyle/>
            <a:p>
              <a:pPr fontAlgn="base">
                <a:spcBef>
                  <a:spcPct val="0"/>
                </a:spcBef>
                <a:spcAft>
                  <a:spcPct val="0"/>
                </a:spcAft>
              </a:pPr>
              <a:endParaRPr lang="en-US">
                <a:solidFill>
                  <a:srgbClr val="000000"/>
                </a:solidFill>
              </a:endParaRPr>
            </a:p>
          </p:txBody>
        </p:sp>
      </p:grpSp>
      <p:grpSp>
        <p:nvGrpSpPr>
          <p:cNvPr id="16" name="Group 15"/>
          <p:cNvGrpSpPr/>
          <p:nvPr/>
        </p:nvGrpSpPr>
        <p:grpSpPr>
          <a:xfrm>
            <a:off x="4541377" y="2334492"/>
            <a:ext cx="631825" cy="588963"/>
            <a:chOff x="4541377" y="1752600"/>
            <a:chExt cx="631825" cy="588963"/>
          </a:xfrm>
        </p:grpSpPr>
        <p:sp>
          <p:nvSpPr>
            <p:cNvPr id="77837" name="Line 85"/>
            <p:cNvSpPr>
              <a:spLocks noChangeShapeType="1"/>
            </p:cNvSpPr>
            <p:nvPr/>
          </p:nvSpPr>
          <p:spPr bwMode="auto">
            <a:xfrm>
              <a:off x="4541377" y="2341563"/>
              <a:ext cx="631825" cy="0"/>
            </a:xfrm>
            <a:prstGeom prst="line">
              <a:avLst/>
            </a:prstGeom>
            <a:noFill/>
            <a:ln w="28575">
              <a:solidFill>
                <a:schemeClr val="tx1"/>
              </a:solidFill>
              <a:round/>
              <a:headEnd type="triangle" w="med" len="med"/>
              <a:tailEnd type="triangle" w="med" len="med"/>
            </a:ln>
          </p:spPr>
          <p:txBody>
            <a:bodyPr wrap="none" anchor="ctr">
              <a:spAutoFit/>
            </a:bodyPr>
            <a:lstStyle/>
            <a:p>
              <a:pPr fontAlgn="base">
                <a:spcBef>
                  <a:spcPct val="0"/>
                </a:spcBef>
                <a:spcAft>
                  <a:spcPct val="0"/>
                </a:spcAft>
              </a:pPr>
              <a:endParaRPr lang="en-US">
                <a:solidFill>
                  <a:srgbClr val="000000"/>
                </a:solidFill>
              </a:endParaRPr>
            </a:p>
          </p:txBody>
        </p:sp>
        <p:sp>
          <p:nvSpPr>
            <p:cNvPr id="77838" name="Text Box 107"/>
            <p:cNvSpPr txBox="1">
              <a:spLocks noChangeArrowheads="1"/>
            </p:cNvSpPr>
            <p:nvPr/>
          </p:nvSpPr>
          <p:spPr bwMode="auto">
            <a:xfrm>
              <a:off x="4606925" y="1752600"/>
              <a:ext cx="498475" cy="517525"/>
            </a:xfrm>
            <a:prstGeom prst="rect">
              <a:avLst/>
            </a:prstGeom>
            <a:noFill/>
            <a:ln w="19050">
              <a:noFill/>
              <a:miter lim="800000"/>
              <a:headEnd/>
              <a:tailEnd/>
            </a:ln>
          </p:spPr>
          <p:txBody>
            <a:bodyPr anchor="ctr">
              <a:spAutoFit/>
            </a:bodyPr>
            <a:lstStyle/>
            <a:p>
              <a:pPr algn="ctr" eaLnBrk="0" fontAlgn="base" hangingPunct="0">
                <a:spcBef>
                  <a:spcPct val="20000"/>
                </a:spcBef>
                <a:spcAft>
                  <a:spcPct val="0"/>
                </a:spcAft>
              </a:pPr>
              <a:r>
                <a:rPr lang="en-US" sz="2800">
                  <a:solidFill>
                    <a:srgbClr val="000000"/>
                  </a:solidFill>
                  <a:latin typeface="Times New Roman" pitchFamily="18" charset="0"/>
                </a:rPr>
                <a:t>?</a:t>
              </a:r>
              <a:endParaRPr lang="en-US" sz="2400">
                <a:solidFill>
                  <a:srgbClr val="000000"/>
                </a:solidFill>
                <a:latin typeface="Times New Roman" pitchFamily="18" charset="0"/>
              </a:endParaRPr>
            </a:p>
          </p:txBody>
        </p:sp>
      </p:grpSp>
      <p:grpSp>
        <p:nvGrpSpPr>
          <p:cNvPr id="11" name="Group 18"/>
          <p:cNvGrpSpPr>
            <a:grpSpLocks/>
          </p:cNvGrpSpPr>
          <p:nvPr/>
        </p:nvGrpSpPr>
        <p:grpSpPr bwMode="auto">
          <a:xfrm>
            <a:off x="1581150" y="1347788"/>
            <a:ext cx="2241550" cy="2320925"/>
            <a:chOff x="3052" y="698"/>
            <a:chExt cx="1412" cy="1462"/>
          </a:xfrm>
        </p:grpSpPr>
        <p:sp>
          <p:nvSpPr>
            <p:cNvPr id="77845" name="AutoShape 19">
              <a:hlinkClick r:id="" action="ppaction://hlinkshowjump?jump=firstslide" highlightClick="1"/>
            </p:cNvPr>
            <p:cNvSpPr>
              <a:spLocks noChangeArrowheads="1"/>
            </p:cNvSpPr>
            <p:nvPr/>
          </p:nvSpPr>
          <p:spPr bwMode="auto">
            <a:xfrm>
              <a:off x="3052" y="698"/>
              <a:ext cx="1412" cy="1462"/>
            </a:xfrm>
            <a:prstGeom prst="actionButtonHome">
              <a:avLst/>
            </a:prstGeom>
            <a:solidFill>
              <a:schemeClr val="bg2">
                <a:alpha val="25098"/>
              </a:schemeClr>
            </a:solidFill>
            <a:ln w="9525">
              <a:noFill/>
              <a:miter lim="800000"/>
              <a:headEnd/>
              <a:tailEnd/>
            </a:ln>
          </p:spPr>
          <p:txBody>
            <a:bodyPr wrap="none" anchor="ctr"/>
            <a:lstStyle/>
            <a:p>
              <a:pPr eaLnBrk="0" fontAlgn="base" hangingPunct="0">
                <a:spcBef>
                  <a:spcPct val="0"/>
                </a:spcBef>
                <a:spcAft>
                  <a:spcPct val="0"/>
                </a:spcAft>
              </a:pPr>
              <a:endParaRPr lang="en-US" sz="2400" b="1" dirty="0">
                <a:solidFill>
                  <a:srgbClr val="000000"/>
                </a:solidFill>
                <a:latin typeface="Times New Roman" pitchFamily="18" charset="0"/>
              </a:endParaRPr>
            </a:p>
          </p:txBody>
        </p:sp>
        <p:sp>
          <p:nvSpPr>
            <p:cNvPr id="77846" name="Oval 20"/>
            <p:cNvSpPr>
              <a:spLocks noChangeAspect="1" noChangeArrowheads="1"/>
            </p:cNvSpPr>
            <p:nvPr/>
          </p:nvSpPr>
          <p:spPr bwMode="auto">
            <a:xfrm>
              <a:off x="3717" y="863"/>
              <a:ext cx="75" cy="75"/>
            </a:xfrm>
            <a:prstGeom prst="ellipse">
              <a:avLst/>
            </a:prstGeom>
            <a:solidFill>
              <a:srgbClr val="FF0000"/>
            </a:solidFill>
            <a:ln w="9525">
              <a:solidFill>
                <a:schemeClr val="tx1"/>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77847" name="Oval 21"/>
            <p:cNvSpPr>
              <a:spLocks noChangeAspect="1" noChangeArrowheads="1"/>
            </p:cNvSpPr>
            <p:nvPr/>
          </p:nvSpPr>
          <p:spPr bwMode="auto">
            <a:xfrm>
              <a:off x="4101" y="1898"/>
              <a:ext cx="75" cy="75"/>
            </a:xfrm>
            <a:prstGeom prst="ellipse">
              <a:avLst/>
            </a:prstGeom>
            <a:solidFill>
              <a:schemeClr val="folHlink"/>
            </a:solidFill>
            <a:ln w="9525">
              <a:solidFill>
                <a:schemeClr val="tx1"/>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77848" name="Oval 22"/>
            <p:cNvSpPr>
              <a:spLocks noChangeAspect="1" noChangeArrowheads="1"/>
            </p:cNvSpPr>
            <p:nvPr/>
          </p:nvSpPr>
          <p:spPr bwMode="auto">
            <a:xfrm>
              <a:off x="3648" y="1653"/>
              <a:ext cx="75" cy="75"/>
            </a:xfrm>
            <a:prstGeom prst="ellipse">
              <a:avLst/>
            </a:prstGeom>
            <a:solidFill>
              <a:srgbClr val="00FF00"/>
            </a:solidFill>
            <a:ln w="9525">
              <a:solidFill>
                <a:schemeClr val="tx1"/>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77849" name="Oval 23"/>
            <p:cNvSpPr>
              <a:spLocks noChangeAspect="1" noChangeArrowheads="1"/>
            </p:cNvSpPr>
            <p:nvPr/>
          </p:nvSpPr>
          <p:spPr bwMode="auto">
            <a:xfrm>
              <a:off x="3189" y="1392"/>
              <a:ext cx="75" cy="75"/>
            </a:xfrm>
            <a:prstGeom prst="ellipse">
              <a:avLst/>
            </a:prstGeom>
            <a:solidFill>
              <a:srgbClr val="FF00FF"/>
            </a:solidFill>
            <a:ln w="9525">
              <a:solidFill>
                <a:schemeClr val="tx1"/>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77850" name="Oval 24"/>
            <p:cNvSpPr>
              <a:spLocks noChangeAspect="1" noChangeArrowheads="1"/>
            </p:cNvSpPr>
            <p:nvPr/>
          </p:nvSpPr>
          <p:spPr bwMode="auto">
            <a:xfrm>
              <a:off x="4032" y="1200"/>
              <a:ext cx="75" cy="75"/>
            </a:xfrm>
            <a:prstGeom prst="ellipse">
              <a:avLst/>
            </a:prstGeom>
            <a:solidFill>
              <a:srgbClr val="FFFF00"/>
            </a:solidFill>
            <a:ln w="9525">
              <a:solidFill>
                <a:schemeClr val="tx1"/>
              </a:solidFill>
              <a:round/>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grpSp>
      <p:sp>
        <p:nvSpPr>
          <p:cNvPr id="72" name="Rectangle 3"/>
          <p:cNvSpPr txBox="1">
            <a:spLocks noChangeArrowheads="1"/>
          </p:cNvSpPr>
          <p:nvPr/>
        </p:nvSpPr>
        <p:spPr bwMode="auto">
          <a:xfrm>
            <a:off x="701675" y="4159250"/>
            <a:ext cx="7996238" cy="1895104"/>
          </a:xfrm>
          <a:prstGeom prst="rect">
            <a:avLst/>
          </a:prstGeom>
          <a:noFill/>
          <a:ln w="9525">
            <a:noFill/>
            <a:miter lim="800000"/>
            <a:headEnd/>
            <a:tailEnd/>
          </a:ln>
        </p:spPr>
        <p:txBody>
          <a:bodyPr/>
          <a:lstStyle/>
          <a:p>
            <a:pPr marL="342900" indent="-342900" eaLnBrk="0" fontAlgn="base" hangingPunct="0">
              <a:spcBef>
                <a:spcPct val="20000"/>
              </a:spcBef>
              <a:spcAft>
                <a:spcPct val="0"/>
              </a:spcAft>
              <a:buFontTx/>
              <a:buChar char="•"/>
              <a:defRPr/>
            </a:pPr>
            <a:r>
              <a:rPr lang="en-US" sz="2400" dirty="0">
                <a:solidFill>
                  <a:srgbClr val="000000"/>
                </a:solidFill>
              </a:rPr>
              <a:t>Compare content in </a:t>
            </a:r>
            <a:r>
              <a:rPr lang="en-US" sz="2400" b="1" dirty="0">
                <a:solidFill>
                  <a:srgbClr val="000000"/>
                </a:solidFill>
              </a:rPr>
              <a:t>local</a:t>
            </a:r>
            <a:r>
              <a:rPr lang="en-US" sz="2400" dirty="0">
                <a:solidFill>
                  <a:srgbClr val="000000"/>
                </a:solidFill>
              </a:rPr>
              <a:t> patches, find best matches.</a:t>
            </a:r>
          </a:p>
          <a:p>
            <a:pPr marL="742950" lvl="1" indent="-285750" eaLnBrk="0" fontAlgn="base" hangingPunct="0">
              <a:spcBef>
                <a:spcPct val="20000"/>
              </a:spcBef>
              <a:spcAft>
                <a:spcPct val="0"/>
              </a:spcAft>
              <a:defRPr/>
            </a:pPr>
            <a:r>
              <a:rPr lang="en-US" sz="2000" i="1" dirty="0">
                <a:solidFill>
                  <a:srgbClr val="000000"/>
                </a:solidFill>
              </a:rPr>
              <a:t>	</a:t>
            </a:r>
            <a:r>
              <a:rPr lang="en-US" sz="2000" i="1" dirty="0" smtClean="0">
                <a:solidFill>
                  <a:srgbClr val="000000"/>
                </a:solidFill>
              </a:rPr>
              <a:t>Simplest </a:t>
            </a:r>
            <a:r>
              <a:rPr lang="en-US" sz="2000" i="1" dirty="0">
                <a:solidFill>
                  <a:srgbClr val="000000"/>
                </a:solidFill>
              </a:rPr>
              <a:t>approach: </a:t>
            </a:r>
            <a:endParaRPr lang="en-US" sz="2000" i="1" dirty="0" smtClean="0">
              <a:solidFill>
                <a:srgbClr val="000000"/>
              </a:solidFill>
            </a:endParaRPr>
          </a:p>
          <a:p>
            <a:pPr marL="742950" lvl="1" indent="-285750" eaLnBrk="0" fontAlgn="base" hangingPunct="0">
              <a:spcBef>
                <a:spcPct val="20000"/>
              </a:spcBef>
              <a:spcAft>
                <a:spcPct val="0"/>
              </a:spcAft>
              <a:defRPr/>
            </a:pPr>
            <a:r>
              <a:rPr lang="en-US" sz="2000" i="1" dirty="0">
                <a:solidFill>
                  <a:srgbClr val="000000"/>
                </a:solidFill>
              </a:rPr>
              <a:t>	S</a:t>
            </a:r>
            <a:r>
              <a:rPr lang="en-US" sz="2000" i="1" dirty="0" smtClean="0">
                <a:solidFill>
                  <a:srgbClr val="000000"/>
                </a:solidFill>
              </a:rPr>
              <a:t>can x</a:t>
            </a:r>
            <a:r>
              <a:rPr lang="en-US" sz="2000" i="1" baseline="-25000" dirty="0" smtClean="0">
                <a:solidFill>
                  <a:srgbClr val="000000"/>
                </a:solidFill>
              </a:rPr>
              <a:t>i</a:t>
            </a:r>
            <a:r>
              <a:rPr lang="en-US" sz="2000" i="1" dirty="0" smtClean="0">
                <a:solidFill>
                  <a:srgbClr val="000000"/>
                </a:solidFill>
              </a:rPr>
              <a:t>’ with template formed from a point in x</a:t>
            </a:r>
            <a:r>
              <a:rPr lang="en-US" sz="2000" i="1" baseline="-25000" dirty="0">
                <a:solidFill>
                  <a:srgbClr val="000000"/>
                </a:solidFill>
              </a:rPr>
              <a:t>i</a:t>
            </a:r>
            <a:r>
              <a:rPr lang="en-US" sz="2000" i="1" dirty="0" smtClean="0">
                <a:solidFill>
                  <a:srgbClr val="000000"/>
                </a:solidFill>
              </a:rPr>
              <a:t>, </a:t>
            </a:r>
            <a:r>
              <a:rPr lang="en-US" sz="2000" i="1" dirty="0">
                <a:solidFill>
                  <a:srgbClr val="000000"/>
                </a:solidFill>
              </a:rPr>
              <a:t>and compute Euclidean distance (a.k.a. SSD) or </a:t>
            </a:r>
            <a:r>
              <a:rPr lang="en-US" sz="2000" i="1" dirty="0" smtClean="0">
                <a:solidFill>
                  <a:srgbClr val="000000"/>
                </a:solidFill>
              </a:rPr>
              <a:t>normalized cross-correlation </a:t>
            </a:r>
            <a:r>
              <a:rPr lang="en-US" sz="2000" i="1" dirty="0">
                <a:solidFill>
                  <a:srgbClr val="000000"/>
                </a:solidFill>
              </a:rPr>
              <a:t>between list of pixel intensities in the </a:t>
            </a:r>
            <a:r>
              <a:rPr lang="en-US" sz="2000" i="1" dirty="0" smtClean="0">
                <a:solidFill>
                  <a:srgbClr val="000000"/>
                </a:solidFill>
              </a:rPr>
              <a:t>patch.</a:t>
            </a:r>
            <a:endParaRPr lang="en-US" sz="2000" i="1" dirty="0">
              <a:solidFill>
                <a:srgbClr val="000000"/>
              </a:solidFill>
            </a:endParaRPr>
          </a:p>
        </p:txBody>
      </p:sp>
      <p:sp>
        <p:nvSpPr>
          <p:cNvPr id="73" name="Rectangle 72"/>
          <p:cNvSpPr/>
          <p:nvPr/>
        </p:nvSpPr>
        <p:spPr>
          <a:xfrm>
            <a:off x="1651000" y="2260600"/>
            <a:ext cx="438150" cy="43815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74" name="Rectangle 73"/>
          <p:cNvSpPr/>
          <p:nvPr/>
        </p:nvSpPr>
        <p:spPr>
          <a:xfrm>
            <a:off x="5484813" y="1420813"/>
            <a:ext cx="438150" cy="43815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77843" name="AutoShape 19">
            <a:hlinkClick r:id="" action="ppaction://hlinkshowjump?jump=firstslide" highlightClick="1"/>
          </p:cNvPr>
          <p:cNvSpPr>
            <a:spLocks noChangeArrowheads="1"/>
          </p:cNvSpPr>
          <p:nvPr/>
        </p:nvSpPr>
        <p:spPr bwMode="auto">
          <a:xfrm rot="344224">
            <a:off x="5756275" y="1627188"/>
            <a:ext cx="1747838" cy="1924050"/>
          </a:xfrm>
          <a:prstGeom prst="actionButtonHome">
            <a:avLst/>
          </a:prstGeom>
          <a:solidFill>
            <a:schemeClr val="bg2">
              <a:alpha val="25098"/>
            </a:schemeClr>
          </a:solidFill>
          <a:ln w="9525">
            <a:noFill/>
            <a:miter lim="800000"/>
            <a:headEnd/>
            <a:tailEnd/>
          </a:ln>
        </p:spPr>
        <p:txBody>
          <a:bodyPr wrap="none" anchor="ctr"/>
          <a:lstStyle/>
          <a:p>
            <a:pPr eaLnBrk="0" fontAlgn="base" hangingPunct="0">
              <a:spcBef>
                <a:spcPct val="0"/>
              </a:spcBef>
              <a:spcAft>
                <a:spcPct val="0"/>
              </a:spcAft>
            </a:pPr>
            <a:endParaRPr lang="en-US" sz="2400" b="1">
              <a:solidFill>
                <a:srgbClr val="000000"/>
              </a:solidFill>
              <a:latin typeface="Times New Roman" pitchFamily="18" charset="0"/>
            </a:endParaRPr>
          </a:p>
        </p:txBody>
      </p:sp>
      <p:sp>
        <p:nvSpPr>
          <p:cNvPr id="76" name="Rectangle 75"/>
          <p:cNvSpPr/>
          <p:nvPr/>
        </p:nvSpPr>
        <p:spPr>
          <a:xfrm>
            <a:off x="5813425" y="2260600"/>
            <a:ext cx="438150" cy="43815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6" name="TextBox 45"/>
          <p:cNvSpPr txBox="1"/>
          <p:nvPr/>
        </p:nvSpPr>
        <p:spPr>
          <a:xfrm>
            <a:off x="-1" y="6609979"/>
            <a:ext cx="3090741" cy="246221"/>
          </a:xfrm>
          <a:prstGeom prst="rect">
            <a:avLst/>
          </a:prstGeom>
          <a:noFill/>
        </p:spPr>
        <p:txBody>
          <a:bodyPr wrap="square" rtlCol="0">
            <a:spAutoFit/>
          </a:bodyPr>
          <a:lstStyle/>
          <a:p>
            <a:r>
              <a:rPr lang="en-US" sz="1000" dirty="0">
                <a:solidFill>
                  <a:srgbClr val="000000"/>
                </a:solidFill>
              </a:rPr>
              <a:t>Kristen </a:t>
            </a:r>
            <a:r>
              <a:rPr lang="en-US" sz="1000" dirty="0" err="1">
                <a:solidFill>
                  <a:srgbClr val="000000"/>
                </a:solidFill>
              </a:rPr>
              <a:t>Grauman</a:t>
            </a:r>
            <a:endParaRPr lang="en-US" sz="1000" dirty="0">
              <a:solidFill>
                <a:srgbClr val="000000"/>
              </a:solidFill>
            </a:endParaRPr>
          </a:p>
        </p:txBody>
      </p:sp>
      <p:cxnSp>
        <p:nvCxnSpPr>
          <p:cNvPr id="14" name="Curved Connector 13"/>
          <p:cNvCxnSpPr/>
          <p:nvPr/>
        </p:nvCxnSpPr>
        <p:spPr bwMode="auto">
          <a:xfrm rot="5400000" flipH="1" flipV="1">
            <a:off x="3951287" y="155325"/>
            <a:ext cx="12700" cy="4162425"/>
          </a:xfrm>
          <a:prstGeom prst="curvedConnector3">
            <a:avLst>
              <a:gd name="adj1" fmla="val 1800000"/>
            </a:avLst>
          </a:prstGeom>
          <a:solidFill>
            <a:schemeClr val="accent1"/>
          </a:solidFill>
          <a:ln w="38100" cap="flat" cmpd="sng" algn="ctr">
            <a:solidFill>
              <a:srgbClr val="FF00FF"/>
            </a:solidFill>
            <a:prstDash val="solid"/>
            <a:round/>
            <a:headEnd type="triangle"/>
            <a:tailEnd type="triangle"/>
          </a:ln>
          <a:effectLst/>
        </p:spPr>
      </p:cxnSp>
      <p:sp>
        <p:nvSpPr>
          <p:cNvPr id="15" name="TextBox 14"/>
          <p:cNvSpPr txBox="1"/>
          <p:nvPr/>
        </p:nvSpPr>
        <p:spPr>
          <a:xfrm>
            <a:off x="2964416" y="1595288"/>
            <a:ext cx="1986441" cy="369332"/>
          </a:xfrm>
          <a:prstGeom prst="rect">
            <a:avLst/>
          </a:prstGeom>
          <a:noFill/>
        </p:spPr>
        <p:txBody>
          <a:bodyPr wrap="none" rtlCol="0">
            <a:spAutoFit/>
          </a:bodyPr>
          <a:lstStyle/>
          <a:p>
            <a:r>
              <a:rPr lang="en-US" dirty="0" smtClean="0">
                <a:solidFill>
                  <a:srgbClr val="FF00FF"/>
                </a:solidFill>
              </a:rPr>
              <a:t>Min SSD = match</a:t>
            </a:r>
            <a:endParaRPr lang="en-US" dirty="0">
              <a:solidFill>
                <a:srgbClr val="FF00FF"/>
              </a:solidFill>
            </a:endParaRPr>
          </a:p>
        </p:txBody>
      </p:sp>
    </p:spTree>
    <p:extLst>
      <p:ext uri="{BB962C8B-B14F-4D97-AF65-F5344CB8AC3E}">
        <p14:creationId xmlns:p14="http://schemas.microsoft.com/office/powerpoint/2010/main" val="1793975750"/>
      </p:ext>
    </p:extLst>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0" nodeType="clickEffect">
                                  <p:stCondLst>
                                    <p:cond delay="0"/>
                                  </p:stCondLst>
                                  <p:childTnLst>
                                    <p:animMotion origin="layout" path="M 7.5E-6 -4.07407E-6 C 0.11702 -0.00601 0.23404 -0.01203 0.23473 -0.00879 C 0.23542 -0.00555 0.00469 0.01204 0.00435 0.02014 C 0.004 0.02825 0.23282 0.03334 0.23247 0.04051 C 0.23213 0.04769 0.0014 0.05741 0.00209 0.06366 C 0.00279 0.06991 0.23716 0.072 0.23681 0.07825 C 0.23647 0.0845 7.5E-6 0.09468 7.5E-6 0.10139 C 7.5E-6 0.10811 0.2382 0.11158 0.23681 0.11875 C 0.23542 0.12593 -0.0085 0.13774 -0.00885 0.14491 C -0.00919 0.15209 0.23299 0.15695 0.23473 0.16227 C 0.23647 0.1676 0.00174 0.17061 0.00209 0.17686 C 0.00244 0.18311 0.23751 0.19514 0.23681 0.2 C 0.23612 0.20487 -0.0026 0.19723 -0.00225 0.20579 C -0.0019 0.21436 0.23733 0.24005 0.23907 0.25209 C 0.24081 0.26412 0.00973 0.26899 0.00869 0.27825 C 0.00765 0.2875 0.11997 0.29723 0.23247 0.30718 " pathEditMode="relative" ptsTypes="aaaaaaaaaaaaaaaA">
                                      <p:cBhvr>
                                        <p:cTn id="24" dur="3000" fill="hold"/>
                                        <p:tgtEl>
                                          <p:spTgt spid="74"/>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2" nodeType="clickEffect">
                                  <p:stCondLst>
                                    <p:cond delay="0"/>
                                  </p:stCondLst>
                                  <p:childTnLst>
                                    <p:set>
                                      <p:cBhvr>
                                        <p:cTn id="28" dur="1" fill="hold">
                                          <p:stCondLst>
                                            <p:cond delay="0"/>
                                          </p:stCondLst>
                                        </p:cTn>
                                        <p:tgtEl>
                                          <p:spTgt spid="74"/>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4" grpId="1" animBg="1"/>
      <p:bldP spid="74" grpId="2" animBg="1"/>
      <p:bldP spid="76" grpId="0" animBg="1"/>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ctangle 2"/>
          <p:cNvSpPr txBox="1">
            <a:spLocks noChangeArrowheads="1"/>
          </p:cNvSpPr>
          <p:nvPr/>
        </p:nvSpPr>
        <p:spPr>
          <a:xfrm>
            <a:off x="457200" y="0"/>
            <a:ext cx="8229600" cy="914400"/>
          </a:xfrm>
          <a:prstGeom prst="rect">
            <a:avLst/>
          </a:prstGeom>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prstClr val="black"/>
                </a:solidFill>
                <a:effectLst/>
                <a:uLnTx/>
                <a:uFillTx/>
              </a:rPr>
              <a:t>Projection matrix and camera parameters</a:t>
            </a:r>
          </a:p>
        </p:txBody>
      </p:sp>
      <p:graphicFrame>
        <p:nvGraphicFramePr>
          <p:cNvPr id="4098" name="Object 3"/>
          <p:cNvGraphicFramePr>
            <a:graphicFrameLocks noChangeAspect="1"/>
          </p:cNvGraphicFramePr>
          <p:nvPr/>
        </p:nvGraphicFramePr>
        <p:xfrm>
          <a:off x="1122363" y="4267200"/>
          <a:ext cx="2976562" cy="674688"/>
        </p:xfrm>
        <a:graphic>
          <a:graphicData uri="http://schemas.openxmlformats.org/presentationml/2006/ole">
            <mc:AlternateContent xmlns:mc="http://schemas.openxmlformats.org/markup-compatibility/2006">
              <mc:Choice xmlns:v="urn:schemas-microsoft-com:vml" Requires="v">
                <p:oleObj spid="_x0000_s543772" name="Equation" r:id="rId4" imgW="952200" imgH="215640" progId="Equation.3">
                  <p:embed/>
                </p:oleObj>
              </mc:Choice>
              <mc:Fallback>
                <p:oleObj name="Equation" r:id="rId4" imgW="952200" imgH="215640" progId="Equation.3">
                  <p:embed/>
                  <p:pic>
                    <p:nvPicPr>
                      <p:cNvPr id="4098"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2363" y="4267200"/>
                        <a:ext cx="2976562" cy="67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TextBox 11"/>
          <p:cNvSpPr txBox="1">
            <a:spLocks noChangeArrowheads="1"/>
          </p:cNvSpPr>
          <p:nvPr/>
        </p:nvSpPr>
        <p:spPr bwMode="auto">
          <a:xfrm>
            <a:off x="4419600" y="4191000"/>
            <a:ext cx="3395225" cy="1477328"/>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rPr>
              <a:t>x</a:t>
            </a:r>
            <a:r>
              <a:rPr kumimoji="0" lang="en-US" sz="1800" b="0" i="0" u="none" strike="noStrike" kern="0" cap="none" spc="0" normalizeH="0" baseline="0" noProof="0" dirty="0">
                <a:ln>
                  <a:noFill/>
                </a:ln>
                <a:solidFill>
                  <a:prstClr val="black"/>
                </a:solidFill>
                <a:effectLst/>
                <a:uLnTx/>
                <a:uFillTx/>
                <a:latin typeface="Arial" charset="0"/>
              </a:rPr>
              <a:t>: Image Coordinates: (u,v,1)</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rPr>
              <a:t>K</a:t>
            </a:r>
            <a:r>
              <a:rPr kumimoji="0" lang="en-US" sz="1800" b="0" i="0" u="none" strike="noStrike" kern="0" cap="none" spc="0" normalizeH="0" baseline="0" noProof="0" dirty="0">
                <a:ln>
                  <a:noFill/>
                </a:ln>
                <a:solidFill>
                  <a:prstClr val="black"/>
                </a:solidFill>
                <a:effectLst/>
                <a:uLnTx/>
                <a:uFillTx/>
                <a:latin typeface="Arial" charset="0"/>
              </a:rPr>
              <a:t>: Intrinsic Matrix (3x3)</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rPr>
              <a:t>R</a:t>
            </a:r>
            <a:r>
              <a:rPr kumimoji="0" lang="en-US" sz="1800" b="0" i="0" u="none" strike="noStrike" kern="0" cap="none" spc="0" normalizeH="0" baseline="0" noProof="0" dirty="0">
                <a:ln>
                  <a:noFill/>
                </a:ln>
                <a:solidFill>
                  <a:prstClr val="black"/>
                </a:solidFill>
                <a:effectLst/>
                <a:uLnTx/>
                <a:uFillTx/>
                <a:latin typeface="Arial" charset="0"/>
              </a:rPr>
              <a:t>: Rotation (3x3)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rPr>
              <a:t>t</a:t>
            </a:r>
            <a:r>
              <a:rPr kumimoji="0" lang="en-US" sz="1800" b="0" i="0" u="none" strike="noStrike" kern="0" cap="none" spc="0" normalizeH="0" baseline="0" noProof="0" dirty="0">
                <a:ln>
                  <a:noFill/>
                </a:ln>
                <a:solidFill>
                  <a:prstClr val="black"/>
                </a:solidFill>
                <a:effectLst/>
                <a:uLnTx/>
                <a:uFillTx/>
                <a:latin typeface="Arial" charset="0"/>
              </a:rPr>
              <a:t>: Translation (3x1)</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rPr>
              <a:t>X</a:t>
            </a:r>
            <a:r>
              <a:rPr kumimoji="0" lang="en-US" sz="1800" b="0" i="0" u="none" strike="noStrike" kern="0" cap="none" spc="0" normalizeH="0" baseline="0" noProof="0" dirty="0">
                <a:ln>
                  <a:noFill/>
                </a:ln>
                <a:solidFill>
                  <a:prstClr val="black"/>
                </a:solidFill>
                <a:effectLst/>
                <a:uLnTx/>
                <a:uFillTx/>
                <a:latin typeface="Arial" charset="0"/>
              </a:rPr>
              <a:t>:</a:t>
            </a:r>
            <a:r>
              <a:rPr kumimoji="0" lang="en-US" sz="1800" b="1" i="0" u="none" strike="noStrike" kern="0" cap="none" spc="0" normalizeH="0" baseline="0" noProof="0" dirty="0">
                <a:ln>
                  <a:noFill/>
                </a:ln>
                <a:solidFill>
                  <a:prstClr val="black"/>
                </a:solidFill>
                <a:effectLst/>
                <a:uLnTx/>
                <a:uFillTx/>
                <a:latin typeface="Arial" charset="0"/>
              </a:rPr>
              <a:t> </a:t>
            </a:r>
            <a:r>
              <a:rPr kumimoji="0" lang="en-US" sz="1800" b="0" i="0" u="none" strike="noStrike" kern="0" cap="none" spc="0" normalizeH="0" baseline="0" noProof="0" dirty="0">
                <a:ln>
                  <a:noFill/>
                </a:ln>
                <a:solidFill>
                  <a:prstClr val="black"/>
                </a:solidFill>
                <a:effectLst/>
                <a:uLnTx/>
                <a:uFillTx/>
                <a:latin typeface="Arial" charset="0"/>
              </a:rPr>
              <a:t>World Coordinates: (X,Y,Z,1)</a:t>
            </a:r>
          </a:p>
        </p:txBody>
      </p:sp>
      <p:pic>
        <p:nvPicPr>
          <p:cNvPr id="4102" name="Picture 2"/>
          <p:cNvPicPr>
            <a:picLocks noChangeAspect="1" noChangeArrowheads="1"/>
          </p:cNvPicPr>
          <p:nvPr/>
        </p:nvPicPr>
        <p:blipFill>
          <a:blip r:embed="rId6" cstate="print"/>
          <a:srcRect/>
          <a:stretch>
            <a:fillRect/>
          </a:stretch>
        </p:blipFill>
        <p:spPr bwMode="auto">
          <a:xfrm>
            <a:off x="990600" y="1295400"/>
            <a:ext cx="6629400" cy="2752725"/>
          </a:xfrm>
          <a:prstGeom prst="rect">
            <a:avLst/>
          </a:prstGeom>
          <a:noFill/>
          <a:ln w="9525">
            <a:noFill/>
            <a:miter lim="800000"/>
            <a:headEnd/>
            <a:tailEnd/>
          </a:ln>
        </p:spPr>
      </p:pic>
      <p:sp>
        <p:nvSpPr>
          <p:cNvPr id="4106" name="Text Box 15"/>
          <p:cNvSpPr txBox="1">
            <a:spLocks noChangeArrowheads="1"/>
          </p:cNvSpPr>
          <p:nvPr/>
        </p:nvSpPr>
        <p:spPr bwMode="auto">
          <a:xfrm>
            <a:off x="7696200" y="2667000"/>
            <a:ext cx="184150" cy="366713"/>
          </a:xfrm>
          <a:prstGeom prst="rect">
            <a:avLst/>
          </a:prstGeom>
          <a:noFill/>
          <a:ln w="25400">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charset="0"/>
            </a:endParaRPr>
          </a:p>
        </p:txBody>
      </p:sp>
      <p:sp>
        <p:nvSpPr>
          <p:cNvPr id="2" name="TextBox 1"/>
          <p:cNvSpPr txBox="1"/>
          <p:nvPr/>
        </p:nvSpPr>
        <p:spPr>
          <a:xfrm>
            <a:off x="0" y="6604084"/>
            <a:ext cx="1972015"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rPr>
              <a:t>Silvio </a:t>
            </a:r>
            <a:r>
              <a:rPr kumimoji="0" lang="en-US" sz="1050" b="0" i="0" u="none" strike="noStrike" kern="0" cap="none" spc="0" normalizeH="0" baseline="0" noProof="0" dirty="0" err="1">
                <a:ln>
                  <a:noFill/>
                </a:ln>
                <a:solidFill>
                  <a:prstClr val="black"/>
                </a:solidFill>
                <a:effectLst/>
                <a:uLnTx/>
                <a:uFillTx/>
              </a:rPr>
              <a:t>Savarese</a:t>
            </a:r>
            <a:r>
              <a:rPr kumimoji="0" lang="en-US" sz="1050" b="0" i="0" u="none" strike="noStrike" kern="0" cap="none" spc="0" normalizeH="0" baseline="0" noProof="0" dirty="0">
                <a:ln>
                  <a:noFill/>
                </a:ln>
                <a:solidFill>
                  <a:prstClr val="black"/>
                </a:solidFill>
                <a:effectLst/>
                <a:uLnTx/>
                <a:uFillTx/>
              </a:rPr>
              <a:t>, Kristen </a:t>
            </a:r>
            <a:r>
              <a:rPr kumimoji="0" lang="en-US" sz="1050" b="0" i="0" u="none" strike="noStrike" kern="0" cap="none" spc="0" normalizeH="0" baseline="0" noProof="0" dirty="0" err="1">
                <a:ln>
                  <a:noFill/>
                </a:ln>
                <a:solidFill>
                  <a:prstClr val="black"/>
                </a:solidFill>
                <a:effectLst/>
                <a:uLnTx/>
                <a:uFillTx/>
              </a:rPr>
              <a:t>Grauman</a:t>
            </a:r>
            <a:endParaRPr kumimoji="0" lang="en-US" sz="1050" b="0" i="0" u="none" strike="noStrike" kern="0" cap="none" spc="0" normalizeH="0" baseline="0" noProof="0" dirty="0">
              <a:ln>
                <a:noFill/>
              </a:ln>
              <a:solidFill>
                <a:prstClr val="black"/>
              </a:solidFill>
              <a:effectLst/>
              <a:uLnTx/>
              <a:uFillTx/>
            </a:endParaRPr>
          </a:p>
        </p:txBody>
      </p:sp>
      <p:sp>
        <p:nvSpPr>
          <p:cNvPr id="18" name="Rectangle 5"/>
          <p:cNvSpPr>
            <a:spLocks noChangeArrowheads="1"/>
          </p:cNvSpPr>
          <p:nvPr/>
        </p:nvSpPr>
        <p:spPr bwMode="auto">
          <a:xfrm>
            <a:off x="539750" y="5577840"/>
            <a:ext cx="8229600" cy="944880"/>
          </a:xfrm>
          <a:prstGeom prst="rect">
            <a:avLst/>
          </a:prstGeom>
          <a:noFill/>
          <a:ln w="9525">
            <a:noFill/>
            <a:miter lim="800000"/>
            <a:headEnd/>
            <a:tailEnd/>
          </a:ln>
        </p:spPr>
        <p:txBody>
          <a:bodyPr/>
          <a:lstStyle/>
          <a:p>
            <a:pPr marL="342900" marR="0" lvl="0" indent="-342900" defTabSz="914400" eaLnBrk="0" fontAlgn="base" latinLnBrk="0" hangingPunct="0">
              <a:lnSpc>
                <a:spcPct val="100000"/>
              </a:lnSpc>
              <a:spcBef>
                <a:spcPts val="0"/>
              </a:spcBef>
              <a:spcAft>
                <a:spcPct val="0"/>
              </a:spcAft>
              <a:buClrTx/>
              <a:buSzTx/>
              <a:buFontTx/>
              <a:buChar char="•"/>
              <a:tabLst/>
              <a:defRPr/>
            </a:pPr>
            <a:r>
              <a:rPr kumimoji="0" lang="en-US" sz="1800" b="0" i="1" u="none" strike="noStrike" kern="0" cap="none" spc="0" normalizeH="0" baseline="0" noProof="0" dirty="0">
                <a:ln>
                  <a:noFill/>
                </a:ln>
                <a:solidFill>
                  <a:srgbClr val="000000"/>
                </a:solidFill>
                <a:effectLst/>
                <a:uLnTx/>
                <a:uFillTx/>
              </a:rPr>
              <a:t>Extrinsic</a:t>
            </a:r>
            <a:r>
              <a:rPr kumimoji="0" lang="en-US" sz="1800" b="0" i="0" u="none" strike="noStrike" kern="0" cap="none" spc="0" normalizeH="0" baseline="0" noProof="0" dirty="0">
                <a:ln>
                  <a:noFill/>
                </a:ln>
                <a:solidFill>
                  <a:srgbClr val="000000"/>
                </a:solidFill>
                <a:effectLst/>
                <a:uLnTx/>
                <a:uFillTx/>
              </a:rPr>
              <a:t> </a:t>
            </a:r>
            <a:r>
              <a:rPr kumimoji="0" lang="en-US" sz="1800" b="0" i="0" u="none" strike="noStrike" kern="0" cap="none" spc="0" normalizeH="0" baseline="0" noProof="0" dirty="0" err="1">
                <a:ln>
                  <a:noFill/>
                </a:ln>
                <a:solidFill>
                  <a:srgbClr val="000000"/>
                </a:solidFill>
                <a:effectLst/>
                <a:uLnTx/>
                <a:uFillTx/>
              </a:rPr>
              <a:t>params</a:t>
            </a:r>
            <a:r>
              <a:rPr kumimoji="0" lang="en-US" sz="1800" b="0" i="0" u="none" strike="noStrike" kern="0" cap="none" spc="0" normalizeH="0" baseline="0" noProof="0" dirty="0">
                <a:ln>
                  <a:noFill/>
                </a:ln>
                <a:solidFill>
                  <a:srgbClr val="000000"/>
                </a:solidFill>
                <a:effectLst/>
                <a:uLnTx/>
                <a:uFillTx/>
              </a:rPr>
              <a:t> R, t</a:t>
            </a:r>
          </a:p>
          <a:p>
            <a:pPr marL="342900" marR="0" lvl="0" indent="-342900" defTabSz="914400" eaLnBrk="0" fontAlgn="base" latinLnBrk="0" hangingPunct="0">
              <a:lnSpc>
                <a:spcPct val="100000"/>
              </a:lnSpc>
              <a:spcBef>
                <a:spcPts val="0"/>
              </a:spcBef>
              <a:spcAft>
                <a:spcPct val="0"/>
              </a:spcAft>
              <a:buClrTx/>
              <a:buSzTx/>
              <a:buFontTx/>
              <a:buChar char="•"/>
              <a:tabLst/>
              <a:defRPr/>
            </a:pPr>
            <a:r>
              <a:rPr kumimoji="0" lang="en-US" sz="1800" b="0" i="1" u="none" strike="noStrike" kern="0" cap="none" spc="0" normalizeH="0" baseline="0" noProof="0" dirty="0">
                <a:ln>
                  <a:noFill/>
                </a:ln>
                <a:solidFill>
                  <a:srgbClr val="000000"/>
                </a:solidFill>
                <a:effectLst/>
                <a:uLnTx/>
                <a:uFillTx/>
              </a:rPr>
              <a:t>Intrinsic</a:t>
            </a:r>
            <a:r>
              <a:rPr kumimoji="0" lang="en-US" sz="1800" b="0" i="0" u="none" strike="noStrike" kern="0" cap="none" spc="0" normalizeH="0" baseline="0" noProof="0" dirty="0">
                <a:ln>
                  <a:noFill/>
                </a:ln>
                <a:solidFill>
                  <a:srgbClr val="000000"/>
                </a:solidFill>
                <a:effectLst/>
                <a:uLnTx/>
                <a:uFillTx/>
              </a:rPr>
              <a:t> </a:t>
            </a:r>
            <a:r>
              <a:rPr kumimoji="0" lang="en-US" sz="1800" b="0" i="0" u="none" strike="noStrike" kern="0" cap="none" spc="0" normalizeH="0" baseline="0" noProof="0" dirty="0" err="1">
                <a:ln>
                  <a:noFill/>
                </a:ln>
                <a:solidFill>
                  <a:srgbClr val="000000"/>
                </a:solidFill>
                <a:effectLst/>
                <a:uLnTx/>
                <a:uFillTx/>
              </a:rPr>
              <a:t>params</a:t>
            </a:r>
            <a:r>
              <a:rPr kumimoji="0" lang="en-US" sz="1800" b="0" i="0" u="none" strike="noStrike" kern="0" cap="none" spc="0" normalizeH="0" baseline="0" noProof="0" dirty="0">
                <a:ln>
                  <a:noFill/>
                </a:ln>
                <a:solidFill>
                  <a:srgbClr val="000000"/>
                </a:solidFill>
                <a:effectLst/>
                <a:uLnTx/>
                <a:uFillTx/>
              </a:rPr>
              <a:t> K: focal length, pixel sizes (mm), etc.</a:t>
            </a:r>
          </a:p>
          <a:p>
            <a:pPr marL="342900" marR="0" lvl="0" indent="-342900" defTabSz="914400" eaLnBrk="0" fontAlgn="base" latinLnBrk="0" hangingPunct="0">
              <a:lnSpc>
                <a:spcPct val="100000"/>
              </a:lnSpc>
              <a:spcBef>
                <a:spcPts val="0"/>
              </a:spcBef>
              <a:spcAft>
                <a:spcPct val="0"/>
              </a:spcAft>
              <a:buClrTx/>
              <a:buSzTx/>
              <a:buFontTx/>
              <a:buChar char="•"/>
              <a:tabLst/>
              <a:defRPr/>
            </a:pPr>
            <a:r>
              <a:rPr kumimoji="0" lang="en-US" sz="1800" b="0" i="1" u="none" strike="noStrike" kern="0" cap="none" spc="0" normalizeH="0" baseline="0" noProof="0" dirty="0">
                <a:ln>
                  <a:noFill/>
                </a:ln>
                <a:solidFill>
                  <a:srgbClr val="000000"/>
                </a:solidFill>
                <a:effectLst/>
                <a:uLnTx/>
                <a:uFillTx/>
              </a:rPr>
              <a:t>We’ll assume that these parameters are given and fixed.</a:t>
            </a: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22250793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122" name="Object 4"/>
          <p:cNvGraphicFramePr>
            <a:graphicFrameLocks noChangeAspect="1"/>
          </p:cNvGraphicFramePr>
          <p:nvPr/>
        </p:nvGraphicFramePr>
        <p:xfrm>
          <a:off x="1066800" y="5410200"/>
          <a:ext cx="2817813" cy="674688"/>
        </p:xfrm>
        <a:graphic>
          <a:graphicData uri="http://schemas.openxmlformats.org/presentationml/2006/ole">
            <mc:AlternateContent xmlns:mc="http://schemas.openxmlformats.org/markup-compatibility/2006">
              <mc:Choice xmlns:v="urn:schemas-microsoft-com:vml" Requires="v">
                <p:oleObj spid="_x0000_s544822" name="Equation" r:id="rId4" imgW="901440" imgH="215640" progId="Equation.3">
                  <p:embed/>
                </p:oleObj>
              </mc:Choice>
              <mc:Fallback>
                <p:oleObj name="Equation" r:id="rId4" imgW="901440" imgH="215640" progId="Equation.3">
                  <p:embed/>
                  <p:pic>
                    <p:nvPicPr>
                      <p:cNvPr id="512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410200"/>
                        <a:ext cx="2817813" cy="67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7"/>
          <p:cNvGraphicFramePr>
            <a:graphicFrameLocks noChangeAspect="1"/>
          </p:cNvGraphicFramePr>
          <p:nvPr/>
        </p:nvGraphicFramePr>
        <p:xfrm>
          <a:off x="4500563" y="4711700"/>
          <a:ext cx="3516312" cy="1976438"/>
        </p:xfrm>
        <a:graphic>
          <a:graphicData uri="http://schemas.openxmlformats.org/presentationml/2006/ole">
            <mc:AlternateContent xmlns:mc="http://schemas.openxmlformats.org/markup-compatibility/2006">
              <mc:Choice xmlns:v="urn:schemas-microsoft-com:vml" Requires="v">
                <p:oleObj spid="_x0000_s544823" name="Equation" r:id="rId6" imgW="1650960" imgH="927000" progId="Equation.3">
                  <p:embed/>
                </p:oleObj>
              </mc:Choice>
              <mc:Fallback>
                <p:oleObj name="Equation" r:id="rId6" imgW="1650960" imgH="927000" progId="Equation.3">
                  <p:embed/>
                  <p:pic>
                    <p:nvPicPr>
                      <p:cNvPr id="5123"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0563" y="4711700"/>
                        <a:ext cx="3516312" cy="1976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8"/>
          <p:cNvSpPr>
            <a:spLocks noChangeArrowheads="1"/>
          </p:cNvSpPr>
          <p:nvPr/>
        </p:nvSpPr>
        <p:spPr bwMode="auto">
          <a:xfrm>
            <a:off x="5612475" y="5045825"/>
            <a:ext cx="1371600" cy="1295400"/>
          </a:xfrm>
          <a:prstGeom prst="rect">
            <a:avLst/>
          </a:prstGeom>
          <a:noFill/>
          <a:ln w="25400">
            <a:solidFill>
              <a:srgbClr val="FF0000"/>
            </a:solidFill>
            <a:prstDash val="dash"/>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charset="0"/>
            </a:endParaRPr>
          </a:p>
        </p:txBody>
      </p:sp>
      <p:sp>
        <p:nvSpPr>
          <p:cNvPr id="5125" name="Line 9"/>
          <p:cNvSpPr>
            <a:spLocks noChangeShapeType="1"/>
          </p:cNvSpPr>
          <p:nvPr/>
        </p:nvSpPr>
        <p:spPr bwMode="auto">
          <a:xfrm flipV="1">
            <a:off x="6629400" y="4648200"/>
            <a:ext cx="381000" cy="381000"/>
          </a:xfrm>
          <a:prstGeom prst="line">
            <a:avLst/>
          </a:prstGeom>
          <a:noFill/>
          <a:ln w="25400">
            <a:solidFill>
              <a:srgbClr val="FF0000"/>
            </a:solidFill>
            <a:prstDash val="dash"/>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charset="0"/>
            </a:endParaRPr>
          </a:p>
        </p:txBody>
      </p:sp>
      <p:sp>
        <p:nvSpPr>
          <p:cNvPr id="5126" name="Text Box 10"/>
          <p:cNvSpPr txBox="1">
            <a:spLocks noChangeArrowheads="1"/>
          </p:cNvSpPr>
          <p:nvPr/>
        </p:nvSpPr>
        <p:spPr bwMode="auto">
          <a:xfrm>
            <a:off x="7010400" y="4267200"/>
            <a:ext cx="350838" cy="369888"/>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prstClr val="black"/>
                </a:solidFill>
                <a:effectLst/>
                <a:uLnTx/>
                <a:uFillTx/>
                <a:latin typeface="Arial" charset="0"/>
              </a:rPr>
              <a:t>K</a:t>
            </a:r>
          </a:p>
        </p:txBody>
      </p:sp>
      <p:sp>
        <p:nvSpPr>
          <p:cNvPr id="15" name="Rectangle 2"/>
          <p:cNvSpPr txBox="1">
            <a:spLocks noChangeArrowheads="1"/>
          </p:cNvSpPr>
          <p:nvPr/>
        </p:nvSpPr>
        <p:spPr>
          <a:xfrm>
            <a:off x="457200" y="0"/>
            <a:ext cx="8229600" cy="914400"/>
          </a:xfrm>
          <a:prstGeom prst="rect">
            <a:avLst/>
          </a:prstGeom>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prstClr val="black"/>
                </a:solidFill>
                <a:effectLst/>
                <a:uLnTx/>
                <a:uFillTx/>
              </a:rPr>
              <a:t>Projection matrix: Simplest case</a:t>
            </a:r>
          </a:p>
        </p:txBody>
      </p:sp>
      <p:sp>
        <p:nvSpPr>
          <p:cNvPr id="5129" name="TextBox 17"/>
          <p:cNvSpPr txBox="1">
            <a:spLocks noChangeArrowheads="1"/>
          </p:cNvSpPr>
          <p:nvPr/>
        </p:nvSpPr>
        <p:spPr bwMode="auto">
          <a:xfrm>
            <a:off x="1519238" y="3276600"/>
            <a:ext cx="3076575" cy="1446213"/>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prstClr val="black"/>
                </a:solidFill>
                <a:effectLst/>
                <a:uLnTx/>
                <a:uFillTx/>
                <a:latin typeface="Arial" charset="0"/>
              </a:rPr>
              <a:t>Intrinsic Assumptions</a:t>
            </a:r>
          </a:p>
          <a:p>
            <a:pPr marL="0" marR="0" lvl="0" indent="0" defTabSz="914400" eaLnBrk="1" fontAlgn="base" latinLnBrk="0" hangingPunct="1">
              <a:lnSpc>
                <a:spcPct val="100000"/>
              </a:lnSpc>
              <a:spcBef>
                <a:spcPct val="0"/>
              </a:spcBef>
              <a:spcAft>
                <a:spcPct val="0"/>
              </a:spcAft>
              <a:buClrTx/>
              <a:buSzTx/>
              <a:buFont typeface="Arial" charset="0"/>
              <a:buChar char="•"/>
              <a:tabLst/>
              <a:defRPr/>
            </a:pPr>
            <a:r>
              <a:rPr kumimoji="0" lang="en-US" sz="2400" b="0" i="0" u="none" strike="noStrike" kern="0" cap="none" spc="0" normalizeH="0" baseline="0" noProof="0">
                <a:ln>
                  <a:noFill/>
                </a:ln>
                <a:solidFill>
                  <a:prstClr val="black"/>
                </a:solidFill>
                <a:effectLst/>
                <a:uLnTx/>
                <a:uFillTx/>
                <a:latin typeface="Arial" charset="0"/>
              </a:rPr>
              <a:t> </a:t>
            </a:r>
            <a:r>
              <a:rPr kumimoji="0" lang="en-US" sz="2000" b="0" i="0" u="none" strike="noStrike" kern="0" cap="none" spc="0" normalizeH="0" baseline="0" noProof="0">
                <a:ln>
                  <a:noFill/>
                </a:ln>
                <a:solidFill>
                  <a:prstClr val="black"/>
                </a:solidFill>
                <a:effectLst/>
                <a:uLnTx/>
                <a:uFillTx/>
                <a:latin typeface="Arial" charset="0"/>
              </a:rPr>
              <a:t>Unit aspect ratio</a:t>
            </a:r>
          </a:p>
          <a:p>
            <a:pPr marL="0" marR="0" lvl="0" indent="0" defTabSz="914400" eaLnBrk="1" fontAlgn="base" latinLnBrk="0" hangingPunct="1">
              <a:lnSpc>
                <a:spcPct val="100000"/>
              </a:lnSpc>
              <a:spcBef>
                <a:spcPct val="0"/>
              </a:spcBef>
              <a:spcAft>
                <a:spcPct val="0"/>
              </a:spcAft>
              <a:buClrTx/>
              <a:buSzTx/>
              <a:buFont typeface="Arial" charset="0"/>
              <a:buChar char="•"/>
              <a:tabLst/>
              <a:defRPr/>
            </a:pPr>
            <a:r>
              <a:rPr kumimoji="0" lang="en-US" sz="2000" b="0" i="0" u="none" strike="noStrike" kern="0" cap="none" spc="0" normalizeH="0" baseline="0" noProof="0">
                <a:ln>
                  <a:noFill/>
                </a:ln>
                <a:solidFill>
                  <a:prstClr val="black"/>
                </a:solidFill>
                <a:effectLst/>
                <a:uLnTx/>
                <a:uFillTx/>
                <a:latin typeface="Arial" charset="0"/>
              </a:rPr>
              <a:t> Optical center at (0,0)</a:t>
            </a:r>
          </a:p>
          <a:p>
            <a:pPr marL="0" marR="0" lvl="0" indent="0" defTabSz="914400" eaLnBrk="1" fontAlgn="base" latinLnBrk="0" hangingPunct="1">
              <a:lnSpc>
                <a:spcPct val="100000"/>
              </a:lnSpc>
              <a:spcBef>
                <a:spcPct val="0"/>
              </a:spcBef>
              <a:spcAft>
                <a:spcPct val="0"/>
              </a:spcAft>
              <a:buClrTx/>
              <a:buSzTx/>
              <a:buFont typeface="Arial" charset="0"/>
              <a:buChar char="•"/>
              <a:tabLst/>
              <a:defRPr/>
            </a:pPr>
            <a:r>
              <a:rPr kumimoji="0" lang="en-US" sz="2000" b="0" i="0" u="none" strike="noStrike" kern="0" cap="none" spc="0" normalizeH="0" baseline="0" noProof="0">
                <a:ln>
                  <a:noFill/>
                </a:ln>
                <a:solidFill>
                  <a:prstClr val="black"/>
                </a:solidFill>
                <a:effectLst/>
                <a:uLnTx/>
                <a:uFillTx/>
                <a:latin typeface="Arial" charset="0"/>
              </a:rPr>
              <a:t> No skew</a:t>
            </a:r>
          </a:p>
        </p:txBody>
      </p:sp>
      <p:sp>
        <p:nvSpPr>
          <p:cNvPr id="5130" name="TextBox 20"/>
          <p:cNvSpPr txBox="1">
            <a:spLocks noChangeArrowheads="1"/>
          </p:cNvSpPr>
          <p:nvPr/>
        </p:nvSpPr>
        <p:spPr bwMode="auto">
          <a:xfrm>
            <a:off x="4572000" y="3276600"/>
            <a:ext cx="3179763" cy="1077913"/>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prstClr val="black"/>
                </a:solidFill>
                <a:effectLst/>
                <a:uLnTx/>
                <a:uFillTx/>
                <a:latin typeface="Arial" charset="0"/>
              </a:rPr>
              <a:t>Extrinsic Assumptions</a:t>
            </a:r>
          </a:p>
          <a:p>
            <a:pPr marL="0" marR="0" lvl="0" indent="0" defTabSz="914400" eaLnBrk="1" fontAlgn="base" latinLnBrk="0" hangingPunct="1">
              <a:lnSpc>
                <a:spcPct val="100000"/>
              </a:lnSpc>
              <a:spcBef>
                <a:spcPct val="0"/>
              </a:spcBef>
              <a:spcAft>
                <a:spcPct val="0"/>
              </a:spcAft>
              <a:buClrTx/>
              <a:buSzTx/>
              <a:buFont typeface="Arial" charset="0"/>
              <a:buChar char="•"/>
              <a:tabLst/>
              <a:defRPr/>
            </a:pPr>
            <a:r>
              <a:rPr kumimoji="0" lang="en-US" sz="2000" b="0" i="0" u="none" strike="noStrike" kern="0" cap="none" spc="0" normalizeH="0" baseline="0" noProof="0">
                <a:ln>
                  <a:noFill/>
                </a:ln>
                <a:solidFill>
                  <a:prstClr val="black"/>
                </a:solidFill>
                <a:effectLst/>
                <a:uLnTx/>
                <a:uFillTx/>
                <a:latin typeface="Arial" charset="0"/>
              </a:rPr>
              <a:t> No rotation</a:t>
            </a:r>
          </a:p>
          <a:p>
            <a:pPr marL="0" marR="0" lvl="0" indent="0" defTabSz="914400" eaLnBrk="1" fontAlgn="base" latinLnBrk="0" hangingPunct="1">
              <a:lnSpc>
                <a:spcPct val="100000"/>
              </a:lnSpc>
              <a:spcBef>
                <a:spcPct val="0"/>
              </a:spcBef>
              <a:spcAft>
                <a:spcPct val="0"/>
              </a:spcAft>
              <a:buClrTx/>
              <a:buSzTx/>
              <a:buFont typeface="Arial" charset="0"/>
              <a:buChar char="•"/>
              <a:tabLst/>
              <a:defRPr/>
            </a:pPr>
            <a:r>
              <a:rPr kumimoji="0" lang="en-US" sz="2000" b="0" i="0" u="none" strike="noStrike" kern="0" cap="none" spc="0" normalizeH="0" baseline="0" noProof="0">
                <a:ln>
                  <a:noFill/>
                </a:ln>
                <a:solidFill>
                  <a:prstClr val="black"/>
                </a:solidFill>
                <a:effectLst/>
                <a:uLnTx/>
                <a:uFillTx/>
                <a:latin typeface="Arial" charset="0"/>
              </a:rPr>
              <a:t> Camera at (0,0,0)</a:t>
            </a:r>
          </a:p>
        </p:txBody>
      </p:sp>
      <p:sp>
        <p:nvSpPr>
          <p:cNvPr id="22" name="Right Arrow 21"/>
          <p:cNvSpPr/>
          <p:nvPr/>
        </p:nvSpPr>
        <p:spPr>
          <a:xfrm>
            <a:off x="4038600" y="55626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pic>
        <p:nvPicPr>
          <p:cNvPr id="5132" name="Picture 2"/>
          <p:cNvPicPr>
            <a:picLocks noChangeAspect="1" noChangeArrowheads="1"/>
          </p:cNvPicPr>
          <p:nvPr/>
        </p:nvPicPr>
        <p:blipFill>
          <a:blip r:embed="rId8" cstate="print"/>
          <a:srcRect/>
          <a:stretch>
            <a:fillRect/>
          </a:stretch>
        </p:blipFill>
        <p:spPr bwMode="auto">
          <a:xfrm>
            <a:off x="1411288" y="762000"/>
            <a:ext cx="6056312" cy="2514600"/>
          </a:xfrm>
          <a:prstGeom prst="rect">
            <a:avLst/>
          </a:prstGeom>
          <a:noFill/>
          <a:ln w="9525">
            <a:noFill/>
            <a:miter lim="800000"/>
            <a:headEnd/>
            <a:tailEnd/>
          </a:ln>
        </p:spPr>
      </p:pic>
      <p:sp>
        <p:nvSpPr>
          <p:cNvPr id="13" name="TextBox 12"/>
          <p:cNvSpPr txBox="1"/>
          <p:nvPr/>
        </p:nvSpPr>
        <p:spPr>
          <a:xfrm>
            <a:off x="0" y="6604084"/>
            <a:ext cx="986167"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rPr>
              <a:t>Silvio </a:t>
            </a:r>
            <a:r>
              <a:rPr kumimoji="0" lang="en-US" sz="1050" b="0" i="0" u="none" strike="noStrike" kern="0" cap="none" spc="0" normalizeH="0" baseline="0" noProof="0" dirty="0" err="1">
                <a:ln>
                  <a:noFill/>
                </a:ln>
                <a:solidFill>
                  <a:prstClr val="black"/>
                </a:solidFill>
                <a:effectLst/>
                <a:uLnTx/>
                <a:uFillTx/>
              </a:rPr>
              <a:t>Savarese</a:t>
            </a:r>
            <a:endParaRPr kumimoji="0" lang="en-US" sz="105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214709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74818" name="Object 7"/>
          <p:cNvGraphicFramePr>
            <a:graphicFrameLocks noChangeAspect="1"/>
          </p:cNvGraphicFramePr>
          <p:nvPr>
            <p:extLst/>
          </p:nvPr>
        </p:nvGraphicFramePr>
        <p:xfrm>
          <a:off x="3392488" y="4132263"/>
          <a:ext cx="5680075" cy="1949450"/>
        </p:xfrm>
        <a:graphic>
          <a:graphicData uri="http://schemas.openxmlformats.org/presentationml/2006/ole">
            <mc:AlternateContent xmlns:mc="http://schemas.openxmlformats.org/markup-compatibility/2006">
              <mc:Choice xmlns:v="urn:schemas-microsoft-com:vml" Requires="v">
                <p:oleObj spid="_x0000_s545846" name="Equation" r:id="rId4" imgW="2666880" imgH="914400" progId="Equation.3">
                  <p:embed/>
                </p:oleObj>
              </mc:Choice>
              <mc:Fallback>
                <p:oleObj name="Equation" r:id="rId4" imgW="2666880" imgH="914400" progId="Equation.3">
                  <p:embed/>
                  <p:pic>
                    <p:nvPicPr>
                      <p:cNvPr id="674818" name="Object 7"/>
                      <p:cNvPicPr>
                        <a:picLocks noChangeAspect="1" noChangeArrowheads="1"/>
                      </p:cNvPicPr>
                      <p:nvPr/>
                    </p:nvPicPr>
                    <p:blipFill>
                      <a:blip r:embed="rId5"/>
                      <a:srcRect/>
                      <a:stretch>
                        <a:fillRect/>
                      </a:stretch>
                    </p:blipFill>
                    <p:spPr bwMode="auto">
                      <a:xfrm>
                        <a:off x="3392488" y="4132263"/>
                        <a:ext cx="5680075" cy="1949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128378" y="4800600"/>
          <a:ext cx="2936875" cy="674688"/>
        </p:xfrm>
        <a:graphic>
          <a:graphicData uri="http://schemas.openxmlformats.org/presentationml/2006/ole">
            <mc:AlternateContent xmlns:mc="http://schemas.openxmlformats.org/markup-compatibility/2006">
              <mc:Choice xmlns:v="urn:schemas-microsoft-com:vml" Requires="v">
                <p:oleObj spid="_x0000_s545847" name="Equation" r:id="rId6" imgW="939600" imgH="215640" progId="Equation.3">
                  <p:embed/>
                </p:oleObj>
              </mc:Choice>
              <mc:Fallback>
                <p:oleObj name="Equation" r:id="rId6" imgW="939600" imgH="215640" progId="Equation.3">
                  <p:embed/>
                  <p:pic>
                    <p:nvPicPr>
                      <p:cNvPr id="5"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378" y="4800600"/>
                        <a:ext cx="2936875" cy="67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ight Arrow 5"/>
          <p:cNvSpPr/>
          <p:nvPr/>
        </p:nvSpPr>
        <p:spPr>
          <a:xfrm>
            <a:off x="3048000" y="5033962"/>
            <a:ext cx="304800" cy="2238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pic>
        <p:nvPicPr>
          <p:cNvPr id="7" name="Picture 2"/>
          <p:cNvPicPr>
            <a:picLocks noChangeAspect="1" noChangeArrowheads="1"/>
          </p:cNvPicPr>
          <p:nvPr/>
        </p:nvPicPr>
        <p:blipFill>
          <a:blip r:embed="rId8" cstate="print"/>
          <a:srcRect/>
          <a:stretch>
            <a:fillRect/>
          </a:stretch>
        </p:blipFill>
        <p:spPr bwMode="auto">
          <a:xfrm>
            <a:off x="838200" y="1301750"/>
            <a:ext cx="6629400" cy="2752725"/>
          </a:xfrm>
          <a:prstGeom prst="rect">
            <a:avLst/>
          </a:prstGeom>
          <a:noFill/>
          <a:ln w="9525">
            <a:noFill/>
            <a:miter lim="800000"/>
            <a:headEnd/>
            <a:tailEnd/>
          </a:ln>
        </p:spPr>
      </p:pic>
      <p:sp>
        <p:nvSpPr>
          <p:cNvPr id="11" name="Text Box 15"/>
          <p:cNvSpPr txBox="1">
            <a:spLocks noChangeArrowheads="1"/>
          </p:cNvSpPr>
          <p:nvPr/>
        </p:nvSpPr>
        <p:spPr bwMode="auto">
          <a:xfrm>
            <a:off x="7543800" y="2673350"/>
            <a:ext cx="184150" cy="366713"/>
          </a:xfrm>
          <a:prstGeom prst="rect">
            <a:avLst/>
          </a:prstGeom>
          <a:noFill/>
          <a:ln w="25400">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charset="0"/>
            </a:endParaRPr>
          </a:p>
        </p:txBody>
      </p:sp>
      <p:sp>
        <p:nvSpPr>
          <p:cNvPr id="20" name="Slide Number Placeholder 19"/>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9F88BE6-D0E6-4FA5-A5C6-AF6DB92BA8A7}" type="slidenum">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a:t>
            </a:fld>
            <a:endParaRPr kumimoji="0" lang="en-US" sz="1800" b="0" i="0" u="none" strike="noStrike" kern="0" cap="none" spc="0" normalizeH="0" baseline="0" noProof="0">
              <a:ln>
                <a:noFill/>
              </a:ln>
              <a:solidFill>
                <a:prstClr val="black">
                  <a:tint val="75000"/>
                </a:prstClr>
              </a:solidFill>
              <a:effectLst/>
              <a:uLnTx/>
              <a:uFillTx/>
            </a:endParaRPr>
          </a:p>
        </p:txBody>
      </p:sp>
      <p:sp>
        <p:nvSpPr>
          <p:cNvPr id="21" name="TextBox 20"/>
          <p:cNvSpPr txBox="1"/>
          <p:nvPr/>
        </p:nvSpPr>
        <p:spPr>
          <a:xfrm>
            <a:off x="0" y="6604084"/>
            <a:ext cx="899605"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rPr>
              <a:t>Derek </a:t>
            </a:r>
            <a:r>
              <a:rPr kumimoji="0" lang="en-US" sz="1050" b="0" i="0" u="none" strike="noStrike" kern="0" cap="none" spc="0" normalizeH="0" baseline="0" noProof="0" dirty="0" err="1">
                <a:ln>
                  <a:noFill/>
                </a:ln>
                <a:solidFill>
                  <a:prstClr val="black"/>
                </a:solidFill>
                <a:effectLst/>
                <a:uLnTx/>
                <a:uFillTx/>
              </a:rPr>
              <a:t>Hoiem</a:t>
            </a:r>
            <a:endParaRPr kumimoji="0" lang="en-US" sz="1050" b="0" i="0" u="none" strike="noStrike" kern="0" cap="none" spc="0" normalizeH="0" baseline="0" noProof="0" dirty="0">
              <a:ln>
                <a:noFill/>
              </a:ln>
              <a:solidFill>
                <a:prstClr val="black"/>
              </a:solidFill>
              <a:effectLst/>
              <a:uLnTx/>
              <a:uFillTx/>
            </a:endParaRPr>
          </a:p>
        </p:txBody>
      </p:sp>
      <p:sp>
        <p:nvSpPr>
          <p:cNvPr id="22" name="Rectangle 2"/>
          <p:cNvSpPr txBox="1">
            <a:spLocks noChangeArrowheads="1"/>
          </p:cNvSpPr>
          <p:nvPr/>
        </p:nvSpPr>
        <p:spPr>
          <a:xfrm>
            <a:off x="457200" y="0"/>
            <a:ext cx="8229600" cy="914400"/>
          </a:xfrm>
          <a:prstGeom prst="rect">
            <a:avLst/>
          </a:prstGeom>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prstClr val="black"/>
                </a:solidFill>
                <a:effectLst/>
                <a:uLnTx/>
                <a:uFillTx/>
              </a:rPr>
              <a:t>Projection matrix: General case</a:t>
            </a:r>
          </a:p>
        </p:txBody>
      </p:sp>
    </p:spTree>
    <p:extLst>
      <p:ext uri="{BB962C8B-B14F-4D97-AF65-F5344CB8AC3E}">
        <p14:creationId xmlns:p14="http://schemas.microsoft.com/office/powerpoint/2010/main" val="937824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9F88BE6-D0E6-4FA5-A5C6-AF6DB92BA8A7}" type="slidenum">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53</a:t>
            </a:fld>
            <a:endParaRPr kumimoji="0" lang="en-US" sz="1800" b="0" i="0" u="none" strike="noStrike" kern="0" cap="none" spc="0" normalizeH="0" baseline="0" noProof="0">
              <a:ln>
                <a:noFill/>
              </a:ln>
              <a:solidFill>
                <a:prstClr val="black">
                  <a:tint val="75000"/>
                </a:prstClr>
              </a:solidFill>
              <a:effectLst/>
              <a:uLnTx/>
              <a:uFillTx/>
            </a:endParaRPr>
          </a:p>
        </p:txBody>
      </p:sp>
      <p:graphicFrame>
        <p:nvGraphicFramePr>
          <p:cNvPr id="678914" name="Object 2"/>
          <p:cNvGraphicFramePr>
            <a:graphicFrameLocks noChangeAspect="1"/>
          </p:cNvGraphicFramePr>
          <p:nvPr>
            <p:custDataLst>
              <p:tags r:id="rId3"/>
            </p:custDataLst>
          </p:nvPr>
        </p:nvGraphicFramePr>
        <p:xfrm>
          <a:off x="2057400" y="2895600"/>
          <a:ext cx="5181600" cy="2974975"/>
        </p:xfrm>
        <a:graphic>
          <a:graphicData uri="http://schemas.openxmlformats.org/presentationml/2006/ole">
            <mc:AlternateContent xmlns:mc="http://schemas.openxmlformats.org/markup-compatibility/2006">
              <mc:Choice xmlns:v="urn:schemas-microsoft-com:vml" Requires="v">
                <p:oleObj spid="_x0000_s546870" name="Equation" r:id="rId5" imgW="1612800" imgH="927000" progId="Equation.3">
                  <p:embed/>
                </p:oleObj>
              </mc:Choice>
              <mc:Fallback>
                <p:oleObj name="Equation" r:id="rId5" imgW="1612800" imgH="927000" progId="Equation.3">
                  <p:embed/>
                  <p:pic>
                    <p:nvPicPr>
                      <p:cNvPr id="678914"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895600"/>
                        <a:ext cx="5181600" cy="297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8915" name="Object 4"/>
          <p:cNvGraphicFramePr>
            <a:graphicFrameLocks noChangeAspect="1"/>
          </p:cNvGraphicFramePr>
          <p:nvPr/>
        </p:nvGraphicFramePr>
        <p:xfrm>
          <a:off x="2133600" y="1676400"/>
          <a:ext cx="4975225" cy="1143000"/>
        </p:xfrm>
        <a:graphic>
          <a:graphicData uri="http://schemas.openxmlformats.org/presentationml/2006/ole">
            <mc:AlternateContent xmlns:mc="http://schemas.openxmlformats.org/markup-compatibility/2006">
              <mc:Choice xmlns:v="urn:schemas-microsoft-com:vml" Requires="v">
                <p:oleObj spid="_x0000_s546871" name="Equation" r:id="rId7" imgW="939600" imgH="215640" progId="Equation.3">
                  <p:embed/>
                </p:oleObj>
              </mc:Choice>
              <mc:Fallback>
                <p:oleObj name="Equation" r:id="rId7" imgW="939600" imgH="215640" progId="Equation.3">
                  <p:embed/>
                  <p:pic>
                    <p:nvPicPr>
                      <p:cNvPr id="678915"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1676400"/>
                        <a:ext cx="497522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0" y="6604084"/>
            <a:ext cx="899605"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rPr>
              <a:t>Derek </a:t>
            </a:r>
            <a:r>
              <a:rPr kumimoji="0" lang="en-US" sz="1050" b="0" i="0" u="none" strike="noStrike" kern="0" cap="none" spc="0" normalizeH="0" baseline="0" noProof="0" dirty="0" err="1">
                <a:ln>
                  <a:noFill/>
                </a:ln>
                <a:solidFill>
                  <a:prstClr val="black"/>
                </a:solidFill>
                <a:effectLst/>
                <a:uLnTx/>
                <a:uFillTx/>
              </a:rPr>
              <a:t>Hoiem</a:t>
            </a:r>
            <a:endParaRPr kumimoji="0" lang="en-US" sz="1050" b="0" i="0" u="none" strike="noStrike" kern="0" cap="none" spc="0" normalizeH="0" baseline="0" noProof="0" dirty="0">
              <a:ln>
                <a:noFill/>
              </a:ln>
              <a:solidFill>
                <a:prstClr val="black"/>
              </a:solidFill>
              <a:effectLst/>
              <a:uLnTx/>
              <a:uFillTx/>
            </a:endParaRPr>
          </a:p>
        </p:txBody>
      </p:sp>
      <p:sp>
        <p:nvSpPr>
          <p:cNvPr id="8" name="Rectangle 2"/>
          <p:cNvSpPr txBox="1">
            <a:spLocks noChangeArrowheads="1"/>
          </p:cNvSpPr>
          <p:nvPr/>
        </p:nvSpPr>
        <p:spPr>
          <a:xfrm>
            <a:off x="457200" y="0"/>
            <a:ext cx="8229600" cy="914400"/>
          </a:xfrm>
          <a:prstGeom prst="rect">
            <a:avLst/>
          </a:prstGeom>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prstClr val="black"/>
                </a:solidFill>
                <a:effectLst/>
                <a:uLnTx/>
                <a:uFillTx/>
              </a:rPr>
              <a:t>Camera calibration</a:t>
            </a:r>
          </a:p>
        </p:txBody>
      </p:sp>
    </p:spTree>
    <p:extLst>
      <p:ext uri="{BB962C8B-B14F-4D97-AF65-F5344CB8AC3E}">
        <p14:creationId xmlns:p14="http://schemas.microsoft.com/office/powerpoint/2010/main" val="12501619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pPr eaLnBrk="1" hangingPunct="1"/>
            <a:r>
              <a:rPr lang="en-US"/>
              <a:t>Homogeneous coordinates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None/>
              <a:defRPr/>
            </a:pPr>
            <a:endParaRPr lang="en-US" sz="3600" dirty="0"/>
          </a:p>
          <a:p>
            <a:pPr eaLnBrk="1" fontAlgn="auto" hangingPunct="1">
              <a:spcAft>
                <a:spcPts val="0"/>
              </a:spcAft>
              <a:buFont typeface="Arial" pitchFamily="34" charset="0"/>
              <a:buNone/>
              <a:defRPr/>
            </a:pPr>
            <a:r>
              <a:rPr lang="en-US" dirty="0"/>
              <a:t>Invariant to scaling</a:t>
            </a:r>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r>
              <a:rPr lang="en-US" dirty="0"/>
              <a:t>Point in Cartesian is ray in Homogeneous</a:t>
            </a:r>
          </a:p>
          <a:p>
            <a:pPr eaLnBrk="1" fontAlgn="auto" hangingPunct="1">
              <a:spcAft>
                <a:spcPts val="0"/>
              </a:spcAft>
              <a:buFont typeface="Arial" pitchFamily="34" charset="0"/>
              <a:buNone/>
              <a:defRPr/>
            </a:pPr>
            <a:endParaRPr lang="en-US" sz="3600" dirty="0"/>
          </a:p>
        </p:txBody>
      </p:sp>
      <p:graphicFrame>
        <p:nvGraphicFramePr>
          <p:cNvPr id="2050" name="Object 2"/>
          <p:cNvGraphicFramePr>
            <a:graphicFrameLocks noChangeAspect="1"/>
          </p:cNvGraphicFramePr>
          <p:nvPr/>
        </p:nvGraphicFramePr>
        <p:xfrm>
          <a:off x="1981200" y="2286000"/>
          <a:ext cx="4217988" cy="1803400"/>
        </p:xfrm>
        <a:graphic>
          <a:graphicData uri="http://schemas.openxmlformats.org/presentationml/2006/ole">
            <mc:AlternateContent xmlns:mc="http://schemas.openxmlformats.org/markup-compatibility/2006">
              <mc:Choice xmlns:v="urn:schemas-microsoft-com:vml" Requires="v">
                <p:oleObj spid="_x0000_s541729" name="Equation" r:id="rId5" imgW="1663700" imgH="711200" progId="Equation.3">
                  <p:embed/>
                </p:oleObj>
              </mc:Choice>
              <mc:Fallback>
                <p:oleObj name="Equation" r:id="rId5" imgW="1663700" imgH="711200" progId="Equation.3">
                  <p:embed/>
                  <p:pic>
                    <p:nvPicPr>
                      <p:cNvPr id="205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2286000"/>
                        <a:ext cx="4217988" cy="180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Box 19"/>
          <p:cNvSpPr txBox="1">
            <a:spLocks noChangeArrowheads="1"/>
          </p:cNvSpPr>
          <p:nvPr/>
        </p:nvSpPr>
        <p:spPr bwMode="auto">
          <a:xfrm>
            <a:off x="1447800" y="4038600"/>
            <a:ext cx="3048000" cy="830263"/>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ysClr val="windowText" lastClr="000000"/>
                </a:solidFill>
                <a:effectLst/>
                <a:uLnTx/>
                <a:uFillTx/>
                <a:latin typeface="Calibri" pitchFamily="34" charset="0"/>
              </a:rPr>
              <a:t>Homogeneous Coordinates</a:t>
            </a:r>
          </a:p>
        </p:txBody>
      </p:sp>
      <p:sp>
        <p:nvSpPr>
          <p:cNvPr id="2054" name="TextBox 20"/>
          <p:cNvSpPr txBox="1">
            <a:spLocks noChangeArrowheads="1"/>
          </p:cNvSpPr>
          <p:nvPr/>
        </p:nvSpPr>
        <p:spPr bwMode="auto">
          <a:xfrm>
            <a:off x="4267200" y="4038600"/>
            <a:ext cx="2209800" cy="830997"/>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pitchFamily="34" charset="0"/>
              </a:rPr>
              <a:t>Cartesian Coordinates</a:t>
            </a:r>
          </a:p>
        </p:txBody>
      </p:sp>
      <p:sp>
        <p:nvSpPr>
          <p:cNvPr id="7" name="Text Box 4"/>
          <p:cNvSpPr txBox="1">
            <a:spLocks noChangeArrowheads="1"/>
          </p:cNvSpPr>
          <p:nvPr/>
        </p:nvSpPr>
        <p:spPr bwMode="auto">
          <a:xfrm>
            <a:off x="0" y="6596390"/>
            <a:ext cx="23034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charset="0"/>
              </a:rPr>
              <a:t>Derek </a:t>
            </a:r>
            <a:r>
              <a:rPr kumimoji="0" lang="en-US" sz="1050" b="0" i="0" u="none" strike="noStrike" kern="0" cap="none" spc="0" normalizeH="0" baseline="0" noProof="0" dirty="0" err="1">
                <a:ln>
                  <a:noFill/>
                </a:ln>
                <a:solidFill>
                  <a:srgbClr val="000000"/>
                </a:solidFill>
                <a:effectLst/>
                <a:uLnTx/>
                <a:uFillTx/>
                <a:latin typeface="Arial" charset="0"/>
              </a:rPr>
              <a:t>Hoiem</a:t>
            </a:r>
            <a:endParaRPr kumimoji="0" lang="en-US" sz="1050" b="0" i="0" u="none" strike="noStrike" kern="0" cap="none" spc="0" normalizeH="0" baseline="0" noProof="0" dirty="0">
              <a:ln>
                <a:noFill/>
              </a:ln>
              <a:solidFill>
                <a:srgbClr val="000000"/>
              </a:solidFill>
              <a:effectLst/>
              <a:uLnTx/>
              <a:uFillTx/>
              <a:latin typeface="Arial" charset="0"/>
            </a:endParaRPr>
          </a:p>
        </p:txBody>
      </p:sp>
    </p:spTree>
    <p:extLst>
      <p:ext uri="{BB962C8B-B14F-4D97-AF65-F5344CB8AC3E}">
        <p14:creationId xmlns:p14="http://schemas.microsoft.com/office/powerpoint/2010/main" val="3739414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smtClean="0"/>
              <a:t>What are the transformations?</a:t>
            </a:r>
            <a:endParaRPr lang="en-US" dirty="0"/>
          </a:p>
        </p:txBody>
      </p:sp>
      <p:sp>
        <p:nvSpPr>
          <p:cNvPr id="64515" name="Rectangle 3"/>
          <p:cNvSpPr>
            <a:spLocks noGrp="1" noChangeArrowheads="1"/>
          </p:cNvSpPr>
          <p:nvPr>
            <p:ph type="body" idx="1"/>
          </p:nvPr>
        </p:nvSpPr>
        <p:spPr/>
        <p:txBody>
          <a:bodyPr/>
          <a:lstStyle/>
          <a:p>
            <a:r>
              <a:rPr lang="en-US" dirty="0"/>
              <a:t>Examples of </a:t>
            </a:r>
            <a:r>
              <a:rPr lang="en-US" dirty="0" smtClean="0"/>
              <a:t>transformations:</a:t>
            </a:r>
            <a:endParaRPr lang="en-US" dirty="0"/>
          </a:p>
        </p:txBody>
      </p:sp>
      <p:pic>
        <p:nvPicPr>
          <p:cNvPr id="64516" name="Picture 4" descr="HHHIMG_1166"/>
          <p:cNvPicPr>
            <a:picLocks noChangeAspect="1" noChangeArrowheads="1"/>
          </p:cNvPicPr>
          <p:nvPr/>
        </p:nvPicPr>
        <p:blipFill>
          <a:blip r:embed="rId2"/>
          <a:srcRect/>
          <a:stretch>
            <a:fillRect/>
          </a:stretch>
        </p:blipFill>
        <p:spPr bwMode="auto">
          <a:xfrm>
            <a:off x="1890713" y="1963738"/>
            <a:ext cx="1462087" cy="1095375"/>
          </a:xfrm>
          <a:prstGeom prst="rect">
            <a:avLst/>
          </a:prstGeom>
          <a:noFill/>
          <a:ln w="9525">
            <a:noFill/>
            <a:miter lim="800000"/>
            <a:headEnd/>
            <a:tailEnd/>
          </a:ln>
        </p:spPr>
      </p:pic>
      <p:sp>
        <p:nvSpPr>
          <p:cNvPr id="64517" name="Text Box 5"/>
          <p:cNvSpPr txBox="1">
            <a:spLocks noChangeArrowheads="1"/>
          </p:cNvSpPr>
          <p:nvPr/>
        </p:nvSpPr>
        <p:spPr bwMode="auto">
          <a:xfrm>
            <a:off x="1524000" y="3059113"/>
            <a:ext cx="1219200" cy="366712"/>
          </a:xfrm>
          <a:prstGeom prst="rect">
            <a:avLst/>
          </a:prstGeom>
          <a:noFill/>
          <a:ln w="9525">
            <a:noFill/>
            <a:miter lim="800000"/>
            <a:headEnd/>
            <a:tailEnd/>
          </a:ln>
        </p:spPr>
        <p:txBody>
          <a:bodyPr>
            <a:spAutoFit/>
          </a:bodyPr>
          <a:lstStyle/>
          <a:p>
            <a:pPr algn="ctr" fontAlgn="base">
              <a:spcBef>
                <a:spcPct val="50000"/>
              </a:spcBef>
              <a:spcAft>
                <a:spcPct val="0"/>
              </a:spcAft>
            </a:pPr>
            <a:r>
              <a:rPr lang="en-US">
                <a:solidFill>
                  <a:srgbClr val="000000"/>
                </a:solidFill>
                <a:latin typeface="Times New Roman" pitchFamily="18" charset="0"/>
              </a:rPr>
              <a:t>translation</a:t>
            </a:r>
          </a:p>
        </p:txBody>
      </p:sp>
      <p:pic>
        <p:nvPicPr>
          <p:cNvPr id="64518" name="Picture 6" descr="HHHIMG_1166"/>
          <p:cNvPicPr>
            <a:picLocks noChangeAspect="1" noChangeArrowheads="1"/>
          </p:cNvPicPr>
          <p:nvPr/>
        </p:nvPicPr>
        <p:blipFill>
          <a:blip r:embed="rId2"/>
          <a:srcRect/>
          <a:stretch>
            <a:fillRect/>
          </a:stretch>
        </p:blipFill>
        <p:spPr bwMode="auto">
          <a:xfrm>
            <a:off x="6477000" y="1978025"/>
            <a:ext cx="1462088" cy="762000"/>
          </a:xfrm>
          <a:prstGeom prst="rect">
            <a:avLst/>
          </a:prstGeom>
          <a:noFill/>
          <a:ln w="9525">
            <a:noFill/>
            <a:miter lim="800000"/>
            <a:headEnd/>
            <a:tailEnd/>
          </a:ln>
        </p:spPr>
      </p:pic>
      <p:pic>
        <p:nvPicPr>
          <p:cNvPr id="64519" name="Picture 7" descr="rotated"/>
          <p:cNvPicPr>
            <a:picLocks noChangeAspect="1" noChangeArrowheads="1"/>
          </p:cNvPicPr>
          <p:nvPr/>
        </p:nvPicPr>
        <p:blipFill>
          <a:blip r:embed="rId3"/>
          <a:srcRect/>
          <a:stretch>
            <a:fillRect/>
          </a:stretch>
        </p:blipFill>
        <p:spPr bwMode="auto">
          <a:xfrm>
            <a:off x="3886200" y="1749425"/>
            <a:ext cx="1755775" cy="1411288"/>
          </a:xfrm>
          <a:prstGeom prst="rect">
            <a:avLst/>
          </a:prstGeom>
          <a:noFill/>
          <a:ln w="9525">
            <a:noFill/>
            <a:miter lim="800000"/>
            <a:headEnd/>
            <a:tailEnd/>
          </a:ln>
        </p:spPr>
      </p:pic>
      <p:sp>
        <p:nvSpPr>
          <p:cNvPr id="64520" name="Text Box 8"/>
          <p:cNvSpPr txBox="1">
            <a:spLocks noChangeArrowheads="1"/>
          </p:cNvSpPr>
          <p:nvPr/>
        </p:nvSpPr>
        <p:spPr bwMode="auto">
          <a:xfrm>
            <a:off x="4117975" y="3044825"/>
            <a:ext cx="1219200" cy="366713"/>
          </a:xfrm>
          <a:prstGeom prst="rect">
            <a:avLst/>
          </a:prstGeom>
          <a:noFill/>
          <a:ln w="9525">
            <a:noFill/>
            <a:miter lim="800000"/>
            <a:headEnd/>
            <a:tailEnd/>
          </a:ln>
        </p:spPr>
        <p:txBody>
          <a:bodyPr>
            <a:spAutoFit/>
          </a:bodyPr>
          <a:lstStyle/>
          <a:p>
            <a:pPr algn="ctr" fontAlgn="base">
              <a:spcBef>
                <a:spcPct val="50000"/>
              </a:spcBef>
              <a:spcAft>
                <a:spcPct val="0"/>
              </a:spcAft>
            </a:pPr>
            <a:r>
              <a:rPr lang="en-US">
                <a:solidFill>
                  <a:srgbClr val="000000"/>
                </a:solidFill>
                <a:latin typeface="Times New Roman" pitchFamily="18" charset="0"/>
              </a:rPr>
              <a:t>rotation</a:t>
            </a:r>
          </a:p>
        </p:txBody>
      </p:sp>
      <p:sp>
        <p:nvSpPr>
          <p:cNvPr id="64521" name="Text Box 9"/>
          <p:cNvSpPr txBox="1">
            <a:spLocks noChangeArrowheads="1"/>
          </p:cNvSpPr>
          <p:nvPr/>
        </p:nvSpPr>
        <p:spPr bwMode="auto">
          <a:xfrm>
            <a:off x="6553200" y="2968625"/>
            <a:ext cx="1219200" cy="366713"/>
          </a:xfrm>
          <a:prstGeom prst="rect">
            <a:avLst/>
          </a:prstGeom>
          <a:noFill/>
          <a:ln w="9525">
            <a:noFill/>
            <a:miter lim="800000"/>
            <a:headEnd/>
            <a:tailEnd/>
          </a:ln>
        </p:spPr>
        <p:txBody>
          <a:bodyPr>
            <a:spAutoFit/>
          </a:bodyPr>
          <a:lstStyle/>
          <a:p>
            <a:pPr algn="ctr" fontAlgn="base">
              <a:spcBef>
                <a:spcPct val="50000"/>
              </a:spcBef>
              <a:spcAft>
                <a:spcPct val="0"/>
              </a:spcAft>
            </a:pPr>
            <a:r>
              <a:rPr lang="en-US">
                <a:solidFill>
                  <a:srgbClr val="000000"/>
                </a:solidFill>
                <a:latin typeface="Times New Roman" pitchFamily="18" charset="0"/>
              </a:rPr>
              <a:t>aspect</a:t>
            </a:r>
          </a:p>
        </p:txBody>
      </p:sp>
      <p:pic>
        <p:nvPicPr>
          <p:cNvPr id="64522" name="Picture 10" descr="affine"/>
          <p:cNvPicPr>
            <a:picLocks noChangeAspect="1" noChangeArrowheads="1"/>
          </p:cNvPicPr>
          <p:nvPr/>
        </p:nvPicPr>
        <p:blipFill>
          <a:blip r:embed="rId4"/>
          <a:srcRect/>
          <a:stretch>
            <a:fillRect/>
          </a:stretch>
        </p:blipFill>
        <p:spPr bwMode="auto">
          <a:xfrm>
            <a:off x="2860675" y="4006850"/>
            <a:ext cx="1746250" cy="1306513"/>
          </a:xfrm>
          <a:prstGeom prst="rect">
            <a:avLst/>
          </a:prstGeom>
          <a:noFill/>
          <a:ln w="9525">
            <a:noFill/>
            <a:miter lim="800000"/>
            <a:headEnd/>
            <a:tailEnd/>
          </a:ln>
        </p:spPr>
      </p:pic>
      <p:sp>
        <p:nvSpPr>
          <p:cNvPr id="64523" name="Text Box 11"/>
          <p:cNvSpPr txBox="1">
            <a:spLocks noChangeArrowheads="1"/>
          </p:cNvSpPr>
          <p:nvPr/>
        </p:nvSpPr>
        <p:spPr bwMode="auto">
          <a:xfrm>
            <a:off x="3013075" y="5454650"/>
            <a:ext cx="1219200" cy="366713"/>
          </a:xfrm>
          <a:prstGeom prst="rect">
            <a:avLst/>
          </a:prstGeom>
          <a:noFill/>
          <a:ln w="9525">
            <a:noFill/>
            <a:miter lim="800000"/>
            <a:headEnd/>
            <a:tailEnd/>
          </a:ln>
        </p:spPr>
        <p:txBody>
          <a:bodyPr>
            <a:spAutoFit/>
          </a:bodyPr>
          <a:lstStyle/>
          <a:p>
            <a:pPr algn="ctr" fontAlgn="base">
              <a:spcBef>
                <a:spcPct val="50000"/>
              </a:spcBef>
              <a:spcAft>
                <a:spcPct val="0"/>
              </a:spcAft>
            </a:pPr>
            <a:r>
              <a:rPr lang="en-US">
                <a:solidFill>
                  <a:srgbClr val="000000"/>
                </a:solidFill>
                <a:latin typeface="Times New Roman" pitchFamily="18" charset="0"/>
              </a:rPr>
              <a:t>affine</a:t>
            </a:r>
          </a:p>
        </p:txBody>
      </p:sp>
      <p:pic>
        <p:nvPicPr>
          <p:cNvPr id="64524" name="Picture 12" descr="perspective"/>
          <p:cNvPicPr>
            <a:picLocks noChangeAspect="1" noChangeArrowheads="1"/>
          </p:cNvPicPr>
          <p:nvPr/>
        </p:nvPicPr>
        <p:blipFill>
          <a:blip r:embed="rId5"/>
          <a:srcRect/>
          <a:stretch>
            <a:fillRect/>
          </a:stretch>
        </p:blipFill>
        <p:spPr bwMode="auto">
          <a:xfrm>
            <a:off x="5375275" y="4159250"/>
            <a:ext cx="1563688" cy="1001713"/>
          </a:xfrm>
          <a:prstGeom prst="rect">
            <a:avLst/>
          </a:prstGeom>
          <a:noFill/>
          <a:ln w="9525">
            <a:noFill/>
            <a:miter lim="800000"/>
            <a:headEnd/>
            <a:tailEnd/>
          </a:ln>
        </p:spPr>
      </p:pic>
      <p:sp>
        <p:nvSpPr>
          <p:cNvPr id="64525" name="Text Box 13"/>
          <p:cNvSpPr txBox="1">
            <a:spLocks noChangeArrowheads="1"/>
          </p:cNvSpPr>
          <p:nvPr/>
        </p:nvSpPr>
        <p:spPr bwMode="auto">
          <a:xfrm>
            <a:off x="5491163" y="5251450"/>
            <a:ext cx="1371600" cy="366713"/>
          </a:xfrm>
          <a:prstGeom prst="rect">
            <a:avLst/>
          </a:prstGeom>
          <a:noFill/>
          <a:ln w="9525">
            <a:noFill/>
            <a:miter lim="800000"/>
            <a:headEnd/>
            <a:tailEnd/>
          </a:ln>
        </p:spPr>
        <p:txBody>
          <a:bodyPr>
            <a:spAutoFit/>
          </a:bodyPr>
          <a:lstStyle/>
          <a:p>
            <a:pPr algn="ctr" fontAlgn="base">
              <a:spcBef>
                <a:spcPct val="50000"/>
              </a:spcBef>
              <a:spcAft>
                <a:spcPct val="0"/>
              </a:spcAft>
            </a:pPr>
            <a:r>
              <a:rPr lang="en-US">
                <a:solidFill>
                  <a:srgbClr val="000000"/>
                </a:solidFill>
                <a:latin typeface="Times New Roman" pitchFamily="18" charset="0"/>
              </a:rPr>
              <a:t>perspective</a:t>
            </a:r>
          </a:p>
        </p:txBody>
      </p:sp>
      <p:sp>
        <p:nvSpPr>
          <p:cNvPr id="15" name="TextBox 14"/>
          <p:cNvSpPr txBox="1"/>
          <p:nvPr/>
        </p:nvSpPr>
        <p:spPr>
          <a:xfrm>
            <a:off x="-1" y="6609979"/>
            <a:ext cx="3090741" cy="246221"/>
          </a:xfrm>
          <a:prstGeom prst="rect">
            <a:avLst/>
          </a:prstGeom>
          <a:noFill/>
        </p:spPr>
        <p:txBody>
          <a:bodyPr wrap="square" rtlCol="0">
            <a:spAutoFit/>
          </a:bodyPr>
          <a:lstStyle/>
          <a:p>
            <a:r>
              <a:rPr lang="en-US" sz="1000" dirty="0" err="1">
                <a:solidFill>
                  <a:srgbClr val="000000"/>
                </a:solidFill>
              </a:rPr>
              <a:t>Alyosha</a:t>
            </a:r>
            <a:r>
              <a:rPr lang="en-US" sz="1000" dirty="0">
                <a:solidFill>
                  <a:srgbClr val="000000"/>
                </a:solidFill>
              </a:rPr>
              <a:t> </a:t>
            </a:r>
            <a:r>
              <a:rPr lang="en-US" sz="1000" dirty="0" err="1">
                <a:solidFill>
                  <a:srgbClr val="000000"/>
                </a:solidFill>
              </a:rPr>
              <a:t>Efros</a:t>
            </a:r>
            <a:endParaRPr lang="en-US" sz="1000" dirty="0">
              <a:solidFill>
                <a:srgbClr val="000000"/>
              </a:solidFill>
            </a:endParaRPr>
          </a:p>
        </p:txBody>
      </p:sp>
    </p:spTree>
    <p:extLst>
      <p:ext uri="{BB962C8B-B14F-4D97-AF65-F5344CB8AC3E}">
        <p14:creationId xmlns:p14="http://schemas.microsoft.com/office/powerpoint/2010/main" val="3493159639"/>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title"/>
          </p:nvPr>
        </p:nvSpPr>
        <p:spPr/>
        <p:txBody>
          <a:bodyPr/>
          <a:lstStyle/>
          <a:p>
            <a:r>
              <a:rPr lang="en-US"/>
              <a:t>Parametric (global) warping</a:t>
            </a:r>
          </a:p>
        </p:txBody>
      </p:sp>
      <p:sp>
        <p:nvSpPr>
          <p:cNvPr id="742414" name="Rectangle 14"/>
          <p:cNvSpPr>
            <a:spLocks noGrp="1" noChangeArrowheads="1"/>
          </p:cNvSpPr>
          <p:nvPr>
            <p:ph type="body" idx="1"/>
          </p:nvPr>
        </p:nvSpPr>
        <p:spPr>
          <a:xfrm>
            <a:off x="685800" y="2590800"/>
            <a:ext cx="7772400" cy="3124200"/>
          </a:xfrm>
        </p:spPr>
        <p:txBody>
          <a:bodyPr/>
          <a:lstStyle/>
          <a:p>
            <a:r>
              <a:rPr lang="en-US" dirty="0"/>
              <a:t>Transformation T is a coordinate-changing machine:</a:t>
            </a:r>
          </a:p>
          <a:p>
            <a:r>
              <a:rPr lang="en-US" dirty="0"/>
              <a:t>				p’ = </a:t>
            </a:r>
            <a:r>
              <a:rPr lang="en-US" i="1" dirty="0"/>
              <a:t>T</a:t>
            </a:r>
            <a:r>
              <a:rPr lang="en-US" dirty="0"/>
              <a:t>(p)</a:t>
            </a:r>
          </a:p>
          <a:p>
            <a:r>
              <a:rPr lang="en-US" dirty="0"/>
              <a:t>What does it mean that </a:t>
            </a:r>
            <a:r>
              <a:rPr lang="en-US" i="1" dirty="0"/>
              <a:t>T</a:t>
            </a:r>
            <a:r>
              <a:rPr lang="en-US" dirty="0"/>
              <a:t> is </a:t>
            </a:r>
            <a:r>
              <a:rPr lang="en-US" b="1" dirty="0"/>
              <a:t>global</a:t>
            </a:r>
            <a:r>
              <a:rPr lang="en-US" dirty="0"/>
              <a:t>?</a:t>
            </a:r>
          </a:p>
          <a:p>
            <a:pPr lvl="1"/>
            <a:r>
              <a:rPr lang="en-US" dirty="0" smtClean="0"/>
              <a:t>It is </a:t>
            </a:r>
            <a:r>
              <a:rPr lang="en-US" dirty="0"/>
              <a:t>the same for any point p</a:t>
            </a:r>
          </a:p>
          <a:p>
            <a:pPr lvl="1"/>
            <a:r>
              <a:rPr lang="en-US" dirty="0" smtClean="0"/>
              <a:t>It can </a:t>
            </a:r>
            <a:r>
              <a:rPr lang="en-US" dirty="0"/>
              <a:t>be described by just a few numbers (parameters)</a:t>
            </a:r>
          </a:p>
          <a:p>
            <a:r>
              <a:rPr lang="en-US" dirty="0"/>
              <a:t>Let’s represent </a:t>
            </a:r>
            <a:r>
              <a:rPr lang="en-US" i="1" dirty="0"/>
              <a:t>T</a:t>
            </a:r>
            <a:r>
              <a:rPr lang="en-US" dirty="0"/>
              <a:t> as a matrix:</a:t>
            </a:r>
          </a:p>
          <a:p>
            <a:r>
              <a:rPr lang="en-US" dirty="0"/>
              <a:t>				  p’ = </a:t>
            </a:r>
            <a:r>
              <a:rPr lang="en-US" b="1" dirty="0" err="1"/>
              <a:t>M</a:t>
            </a:r>
            <a:r>
              <a:rPr lang="en-US" dirty="0" err="1"/>
              <a:t>p</a:t>
            </a:r>
            <a:endParaRPr lang="en-US" dirty="0"/>
          </a:p>
          <a:p>
            <a:endParaRPr lang="en-US" dirty="0"/>
          </a:p>
        </p:txBody>
      </p:sp>
      <p:grpSp>
        <p:nvGrpSpPr>
          <p:cNvPr id="2" name="Group 6"/>
          <p:cNvGrpSpPr>
            <a:grpSpLocks/>
          </p:cNvGrpSpPr>
          <p:nvPr/>
        </p:nvGrpSpPr>
        <p:grpSpPr bwMode="auto">
          <a:xfrm>
            <a:off x="3352800" y="1352550"/>
            <a:ext cx="1600200" cy="476250"/>
            <a:chOff x="2256" y="2064"/>
            <a:chExt cx="1008" cy="300"/>
          </a:xfrm>
        </p:grpSpPr>
        <p:sp>
          <p:nvSpPr>
            <p:cNvPr id="2061" name="Text Box 7"/>
            <p:cNvSpPr txBox="1">
              <a:spLocks noChangeArrowheads="1"/>
            </p:cNvSpPr>
            <p:nvPr/>
          </p:nvSpPr>
          <p:spPr bwMode="auto">
            <a:xfrm>
              <a:off x="2592" y="2064"/>
              <a:ext cx="336" cy="300"/>
            </a:xfrm>
            <a:prstGeom prst="rect">
              <a:avLst/>
            </a:prstGeom>
            <a:noFill/>
            <a:ln w="19050">
              <a:solidFill>
                <a:schemeClr val="tx1"/>
              </a:solidFill>
              <a:miter lim="800000"/>
              <a:headEnd/>
              <a:tailEnd/>
            </a:ln>
          </p:spPr>
          <p:txBody>
            <a:bodyPr>
              <a:spAutoFit/>
            </a:bodyPr>
            <a:lstStyle/>
            <a:p>
              <a:pPr algn="ctr" fontAlgn="base">
                <a:spcBef>
                  <a:spcPct val="50000"/>
                </a:spcBef>
                <a:spcAft>
                  <a:spcPct val="0"/>
                </a:spcAft>
              </a:pPr>
              <a:r>
                <a:rPr lang="en-US" sz="2400" i="1">
                  <a:solidFill>
                    <a:srgbClr val="000000"/>
                  </a:solidFill>
                  <a:latin typeface="Times New Roman" pitchFamily="18" charset="0"/>
                </a:rPr>
                <a:t>T</a:t>
              </a:r>
            </a:p>
          </p:txBody>
        </p:sp>
        <p:sp>
          <p:nvSpPr>
            <p:cNvPr id="2062" name="Line 8"/>
            <p:cNvSpPr>
              <a:spLocks noChangeShapeType="1"/>
            </p:cNvSpPr>
            <p:nvPr/>
          </p:nvSpPr>
          <p:spPr bwMode="auto">
            <a:xfrm>
              <a:off x="2256" y="2208"/>
              <a:ext cx="336"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a:solidFill>
                  <a:srgbClr val="000000"/>
                </a:solidFill>
              </a:endParaRPr>
            </a:p>
          </p:txBody>
        </p:sp>
        <p:sp>
          <p:nvSpPr>
            <p:cNvPr id="2063" name="Line 9"/>
            <p:cNvSpPr>
              <a:spLocks noChangeShapeType="1"/>
            </p:cNvSpPr>
            <p:nvPr/>
          </p:nvSpPr>
          <p:spPr bwMode="auto">
            <a:xfrm>
              <a:off x="2928" y="2208"/>
              <a:ext cx="336"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a:solidFill>
                  <a:srgbClr val="000000"/>
                </a:solidFill>
              </a:endParaRPr>
            </a:p>
          </p:txBody>
        </p:sp>
      </p:grpSp>
      <p:pic>
        <p:nvPicPr>
          <p:cNvPr id="2054" name="Picture 10" descr="HHHIMG_1166"/>
          <p:cNvPicPr>
            <a:picLocks noChangeAspect="1" noChangeArrowheads="1"/>
          </p:cNvPicPr>
          <p:nvPr/>
        </p:nvPicPr>
        <p:blipFill>
          <a:blip r:embed="rId4"/>
          <a:srcRect/>
          <a:stretch>
            <a:fillRect/>
          </a:stretch>
        </p:blipFill>
        <p:spPr bwMode="auto">
          <a:xfrm>
            <a:off x="1524000" y="1038225"/>
            <a:ext cx="1462088" cy="1095375"/>
          </a:xfrm>
          <a:prstGeom prst="rect">
            <a:avLst/>
          </a:prstGeom>
          <a:noFill/>
          <a:ln w="9525">
            <a:noFill/>
            <a:miter lim="800000"/>
            <a:headEnd/>
            <a:tailEnd/>
          </a:ln>
        </p:spPr>
      </p:pic>
      <p:pic>
        <p:nvPicPr>
          <p:cNvPr id="2055" name="Picture 11" descr="HHHIMG_1166"/>
          <p:cNvPicPr>
            <a:picLocks noChangeAspect="1" noChangeArrowheads="1"/>
          </p:cNvPicPr>
          <p:nvPr/>
        </p:nvPicPr>
        <p:blipFill>
          <a:blip r:embed="rId4"/>
          <a:srcRect/>
          <a:stretch>
            <a:fillRect/>
          </a:stretch>
        </p:blipFill>
        <p:spPr bwMode="auto">
          <a:xfrm>
            <a:off x="5486400" y="1371600"/>
            <a:ext cx="1843088" cy="762000"/>
          </a:xfrm>
          <a:prstGeom prst="rect">
            <a:avLst/>
          </a:prstGeom>
          <a:noFill/>
          <a:ln w="9525">
            <a:noFill/>
            <a:miter lim="800000"/>
            <a:headEnd/>
            <a:tailEnd/>
          </a:ln>
        </p:spPr>
      </p:pic>
      <p:sp>
        <p:nvSpPr>
          <p:cNvPr id="2056" name="Text Box 15"/>
          <p:cNvSpPr txBox="1">
            <a:spLocks noChangeArrowheads="1"/>
          </p:cNvSpPr>
          <p:nvPr/>
        </p:nvSpPr>
        <p:spPr bwMode="auto">
          <a:xfrm>
            <a:off x="1524000" y="2133600"/>
            <a:ext cx="1262063"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b="1">
                <a:solidFill>
                  <a:srgbClr val="000000"/>
                </a:solidFill>
                <a:latin typeface="Times New Roman" pitchFamily="18" charset="0"/>
              </a:rPr>
              <a:t>p</a:t>
            </a:r>
            <a:r>
              <a:rPr lang="en-US" sz="2400">
                <a:solidFill>
                  <a:srgbClr val="000000"/>
                </a:solidFill>
                <a:latin typeface="Times New Roman" pitchFamily="18" charset="0"/>
              </a:rPr>
              <a:t> = (x,y)</a:t>
            </a:r>
          </a:p>
        </p:txBody>
      </p:sp>
      <p:sp>
        <p:nvSpPr>
          <p:cNvPr id="2057" name="Text Box 16"/>
          <p:cNvSpPr txBox="1">
            <a:spLocks noChangeArrowheads="1"/>
          </p:cNvSpPr>
          <p:nvPr/>
        </p:nvSpPr>
        <p:spPr bwMode="auto">
          <a:xfrm>
            <a:off x="5748338" y="2133600"/>
            <a:ext cx="1566862" cy="4572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b="1">
                <a:solidFill>
                  <a:srgbClr val="000000"/>
                </a:solidFill>
                <a:latin typeface="Times New Roman" pitchFamily="18" charset="0"/>
              </a:rPr>
              <a:t>p’</a:t>
            </a:r>
            <a:r>
              <a:rPr lang="en-US" sz="2400">
                <a:solidFill>
                  <a:srgbClr val="000000"/>
                </a:solidFill>
                <a:latin typeface="Times New Roman" pitchFamily="18" charset="0"/>
              </a:rPr>
              <a:t> = (x’,y’)</a:t>
            </a:r>
          </a:p>
        </p:txBody>
      </p:sp>
      <p:sp>
        <p:nvSpPr>
          <p:cNvPr id="2058" name="Oval 17"/>
          <p:cNvSpPr>
            <a:spLocks noChangeAspect="1" noChangeArrowheads="1"/>
          </p:cNvSpPr>
          <p:nvPr/>
        </p:nvSpPr>
        <p:spPr bwMode="auto">
          <a:xfrm>
            <a:off x="6129338" y="1481138"/>
            <a:ext cx="119062" cy="119062"/>
          </a:xfrm>
          <a:prstGeom prst="ellipse">
            <a:avLst/>
          </a:prstGeom>
          <a:solidFill>
            <a:srgbClr val="FF0000"/>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2059" name="Oval 18"/>
          <p:cNvSpPr>
            <a:spLocks noChangeAspect="1" noChangeArrowheads="1"/>
          </p:cNvSpPr>
          <p:nvPr/>
        </p:nvSpPr>
        <p:spPr bwMode="auto">
          <a:xfrm>
            <a:off x="2014538" y="1219200"/>
            <a:ext cx="119062" cy="119063"/>
          </a:xfrm>
          <a:prstGeom prst="ellipse">
            <a:avLst/>
          </a:prstGeom>
          <a:solidFill>
            <a:srgbClr val="FF0000"/>
          </a:solidFill>
          <a:ln w="9525">
            <a:solidFill>
              <a:schemeClr val="tx1"/>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aphicFrame>
        <p:nvGraphicFramePr>
          <p:cNvPr id="742423" name="Object 2"/>
          <p:cNvGraphicFramePr>
            <a:graphicFrameLocks noChangeAspect="1"/>
          </p:cNvGraphicFramePr>
          <p:nvPr/>
        </p:nvGraphicFramePr>
        <p:xfrm>
          <a:off x="3084513" y="5486400"/>
          <a:ext cx="2435225" cy="1409700"/>
        </p:xfrm>
        <a:graphic>
          <a:graphicData uri="http://schemas.openxmlformats.org/presentationml/2006/ole">
            <mc:AlternateContent xmlns:mc="http://schemas.openxmlformats.org/markup-compatibility/2006">
              <mc:Choice xmlns:v="urn:schemas-microsoft-com:vml" Requires="v">
                <p:oleObj spid="_x0000_s528423" name="Equation" r:id="rId5" imgW="812520" imgH="469800" progId="Equation.3">
                  <p:embed/>
                </p:oleObj>
              </mc:Choice>
              <mc:Fallback>
                <p:oleObj name="Equation" r:id="rId5" imgW="812520" imgH="469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4513" y="5486400"/>
                        <a:ext cx="2435225" cy="14097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2"/>
                            </a:solidFill>
                            <a:miter lim="800000"/>
                            <a:headEnd/>
                            <a:tailEnd/>
                          </a14:hiddenLine>
                        </a:ext>
                      </a:extLst>
                    </p:spPr>
                  </p:pic>
                </p:oleObj>
              </mc:Fallback>
            </mc:AlternateContent>
          </a:graphicData>
        </a:graphic>
      </p:graphicFrame>
      <p:sp>
        <p:nvSpPr>
          <p:cNvPr id="16" name="TextBox 15"/>
          <p:cNvSpPr txBox="1"/>
          <p:nvPr/>
        </p:nvSpPr>
        <p:spPr>
          <a:xfrm>
            <a:off x="-1" y="6609979"/>
            <a:ext cx="3090741" cy="246221"/>
          </a:xfrm>
          <a:prstGeom prst="rect">
            <a:avLst/>
          </a:prstGeom>
          <a:noFill/>
        </p:spPr>
        <p:txBody>
          <a:bodyPr wrap="square" rtlCol="0">
            <a:spAutoFit/>
          </a:bodyPr>
          <a:lstStyle/>
          <a:p>
            <a:r>
              <a:rPr lang="en-US" sz="1000" dirty="0" err="1">
                <a:solidFill>
                  <a:srgbClr val="000000"/>
                </a:solidFill>
              </a:rPr>
              <a:t>Alyosha</a:t>
            </a:r>
            <a:r>
              <a:rPr lang="en-US" sz="1000" dirty="0">
                <a:solidFill>
                  <a:srgbClr val="000000"/>
                </a:solidFill>
              </a:rPr>
              <a:t> </a:t>
            </a:r>
            <a:r>
              <a:rPr lang="en-US" sz="1000" dirty="0" err="1">
                <a:solidFill>
                  <a:srgbClr val="000000"/>
                </a:solidFill>
              </a:rPr>
              <a:t>Efros</a:t>
            </a:r>
            <a:endParaRPr lang="en-US" sz="1000" dirty="0">
              <a:solidFill>
                <a:srgbClr val="000000"/>
              </a:solidFill>
            </a:endParaRPr>
          </a:p>
        </p:txBody>
      </p:sp>
    </p:spTree>
    <p:extLst>
      <p:ext uri="{BB962C8B-B14F-4D97-AF65-F5344CB8AC3E}">
        <p14:creationId xmlns:p14="http://schemas.microsoft.com/office/powerpoint/2010/main" val="241572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24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241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4241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4241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24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241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4241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42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4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7388" y="76200"/>
            <a:ext cx="7770812" cy="838200"/>
          </a:xfrm>
        </p:spPr>
        <p:txBody>
          <a:bodyPr/>
          <a:lstStyle/>
          <a:p>
            <a:r>
              <a:rPr lang="en-US"/>
              <a:t>Scaling</a:t>
            </a:r>
          </a:p>
        </p:txBody>
      </p:sp>
      <p:sp>
        <p:nvSpPr>
          <p:cNvPr id="22531" name="Rectangle 3"/>
          <p:cNvSpPr>
            <a:spLocks noGrp="1" noChangeArrowheads="1"/>
          </p:cNvSpPr>
          <p:nvPr>
            <p:ph idx="1"/>
          </p:nvPr>
        </p:nvSpPr>
        <p:spPr>
          <a:xfrm>
            <a:off x="685800" y="914400"/>
            <a:ext cx="7772400" cy="2398713"/>
          </a:xfrm>
        </p:spPr>
        <p:txBody>
          <a:bodyPr/>
          <a:lstStyle/>
          <a:p>
            <a:pPr>
              <a:lnSpc>
                <a:spcPct val="90000"/>
              </a:lnSpc>
            </a:pPr>
            <a:r>
              <a:rPr lang="en-US" sz="2000" i="1">
                <a:solidFill>
                  <a:srgbClr val="CC3300"/>
                </a:solidFill>
              </a:rPr>
              <a:t>Scaling</a:t>
            </a:r>
            <a:r>
              <a:rPr lang="en-US" sz="2000"/>
              <a:t> a coordinate means multiplying each of its components by a scalar</a:t>
            </a:r>
          </a:p>
          <a:p>
            <a:pPr>
              <a:lnSpc>
                <a:spcPct val="90000"/>
              </a:lnSpc>
            </a:pPr>
            <a:r>
              <a:rPr lang="en-US" sz="2000" i="1">
                <a:solidFill>
                  <a:srgbClr val="CC3300"/>
                </a:solidFill>
              </a:rPr>
              <a:t>Uniform scaling</a:t>
            </a:r>
            <a:r>
              <a:rPr lang="en-US" sz="2000"/>
              <a:t> means this scalar is the same for all components:</a:t>
            </a:r>
          </a:p>
        </p:txBody>
      </p:sp>
      <p:grpSp>
        <p:nvGrpSpPr>
          <p:cNvPr id="2" name="Group 4"/>
          <p:cNvGrpSpPr>
            <a:grpSpLocks/>
          </p:cNvGrpSpPr>
          <p:nvPr/>
        </p:nvGrpSpPr>
        <p:grpSpPr bwMode="auto">
          <a:xfrm>
            <a:off x="609600" y="3505200"/>
            <a:ext cx="3048000" cy="2743200"/>
            <a:chOff x="816" y="2208"/>
            <a:chExt cx="1920" cy="1728"/>
          </a:xfrm>
        </p:grpSpPr>
        <p:sp>
          <p:nvSpPr>
            <p:cNvPr id="22562" name="Line 5"/>
            <p:cNvSpPr>
              <a:spLocks noChangeShapeType="1"/>
            </p:cNvSpPr>
            <p:nvPr/>
          </p:nvSpPr>
          <p:spPr bwMode="auto">
            <a:xfrm>
              <a:off x="1056" y="2208"/>
              <a:ext cx="0" cy="1728"/>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63" name="Line 6"/>
            <p:cNvSpPr>
              <a:spLocks noChangeShapeType="1"/>
            </p:cNvSpPr>
            <p:nvPr/>
          </p:nvSpPr>
          <p:spPr bwMode="auto">
            <a:xfrm>
              <a:off x="816" y="3744"/>
              <a:ext cx="1920"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64" name="Line 7"/>
            <p:cNvSpPr>
              <a:spLocks noChangeShapeType="1"/>
            </p:cNvSpPr>
            <p:nvPr/>
          </p:nvSpPr>
          <p:spPr bwMode="auto">
            <a:xfrm>
              <a:off x="1248"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65" name="Line 8"/>
            <p:cNvSpPr>
              <a:spLocks noChangeShapeType="1"/>
            </p:cNvSpPr>
            <p:nvPr/>
          </p:nvSpPr>
          <p:spPr bwMode="auto">
            <a:xfrm>
              <a:off x="1440"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66" name="Line 9"/>
            <p:cNvSpPr>
              <a:spLocks noChangeShapeType="1"/>
            </p:cNvSpPr>
            <p:nvPr/>
          </p:nvSpPr>
          <p:spPr bwMode="auto">
            <a:xfrm>
              <a:off x="1632"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67" name="Line 10"/>
            <p:cNvSpPr>
              <a:spLocks noChangeShapeType="1"/>
            </p:cNvSpPr>
            <p:nvPr/>
          </p:nvSpPr>
          <p:spPr bwMode="auto">
            <a:xfrm>
              <a:off x="1824"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68" name="Line 11"/>
            <p:cNvSpPr>
              <a:spLocks noChangeShapeType="1"/>
            </p:cNvSpPr>
            <p:nvPr/>
          </p:nvSpPr>
          <p:spPr bwMode="auto">
            <a:xfrm>
              <a:off x="2016"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69" name="Line 12"/>
            <p:cNvSpPr>
              <a:spLocks noChangeShapeType="1"/>
            </p:cNvSpPr>
            <p:nvPr/>
          </p:nvSpPr>
          <p:spPr bwMode="auto">
            <a:xfrm>
              <a:off x="2208"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70" name="Line 13"/>
            <p:cNvSpPr>
              <a:spLocks noChangeShapeType="1"/>
            </p:cNvSpPr>
            <p:nvPr/>
          </p:nvSpPr>
          <p:spPr bwMode="auto">
            <a:xfrm>
              <a:off x="2400"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71" name="Line 14"/>
            <p:cNvSpPr>
              <a:spLocks noChangeShapeType="1"/>
            </p:cNvSpPr>
            <p:nvPr/>
          </p:nvSpPr>
          <p:spPr bwMode="auto">
            <a:xfrm>
              <a:off x="2592"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72" name="Line 15"/>
            <p:cNvSpPr>
              <a:spLocks noChangeShapeType="1"/>
            </p:cNvSpPr>
            <p:nvPr/>
          </p:nvSpPr>
          <p:spPr bwMode="auto">
            <a:xfrm>
              <a:off x="1008" y="3552"/>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73" name="Line 16"/>
            <p:cNvSpPr>
              <a:spLocks noChangeShapeType="1"/>
            </p:cNvSpPr>
            <p:nvPr/>
          </p:nvSpPr>
          <p:spPr bwMode="auto">
            <a:xfrm>
              <a:off x="1008" y="3360"/>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74" name="Line 17"/>
            <p:cNvSpPr>
              <a:spLocks noChangeShapeType="1"/>
            </p:cNvSpPr>
            <p:nvPr/>
          </p:nvSpPr>
          <p:spPr bwMode="auto">
            <a:xfrm>
              <a:off x="1008" y="3168"/>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75" name="Line 18"/>
            <p:cNvSpPr>
              <a:spLocks noChangeShapeType="1"/>
            </p:cNvSpPr>
            <p:nvPr/>
          </p:nvSpPr>
          <p:spPr bwMode="auto">
            <a:xfrm>
              <a:off x="1008" y="2976"/>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76" name="Line 19"/>
            <p:cNvSpPr>
              <a:spLocks noChangeShapeType="1"/>
            </p:cNvSpPr>
            <p:nvPr/>
          </p:nvSpPr>
          <p:spPr bwMode="auto">
            <a:xfrm>
              <a:off x="1008" y="2784"/>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77" name="Line 20"/>
            <p:cNvSpPr>
              <a:spLocks noChangeShapeType="1"/>
            </p:cNvSpPr>
            <p:nvPr/>
          </p:nvSpPr>
          <p:spPr bwMode="auto">
            <a:xfrm>
              <a:off x="1008" y="2592"/>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78" name="Line 21"/>
            <p:cNvSpPr>
              <a:spLocks noChangeShapeType="1"/>
            </p:cNvSpPr>
            <p:nvPr/>
          </p:nvSpPr>
          <p:spPr bwMode="auto">
            <a:xfrm>
              <a:off x="1008" y="2400"/>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79" name="Line 22"/>
            <p:cNvSpPr>
              <a:spLocks noChangeShapeType="1"/>
            </p:cNvSpPr>
            <p:nvPr/>
          </p:nvSpPr>
          <p:spPr bwMode="auto">
            <a:xfrm>
              <a:off x="1008" y="2208"/>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grpSp>
      <p:grpSp>
        <p:nvGrpSpPr>
          <p:cNvPr id="3" name="Group 23"/>
          <p:cNvGrpSpPr>
            <a:grpSpLocks/>
          </p:cNvGrpSpPr>
          <p:nvPr/>
        </p:nvGrpSpPr>
        <p:grpSpPr bwMode="auto">
          <a:xfrm>
            <a:off x="1600200" y="4572000"/>
            <a:ext cx="914400" cy="1066800"/>
            <a:chOff x="1440" y="2928"/>
            <a:chExt cx="576" cy="672"/>
          </a:xfrm>
        </p:grpSpPr>
        <p:sp>
          <p:nvSpPr>
            <p:cNvPr id="22559" name="Freeform 24" descr="Horizontal brick"/>
            <p:cNvSpPr>
              <a:spLocks/>
            </p:cNvSpPr>
            <p:nvPr/>
          </p:nvSpPr>
          <p:spPr bwMode="auto">
            <a:xfrm>
              <a:off x="1536" y="2928"/>
              <a:ext cx="96" cy="144"/>
            </a:xfrm>
            <a:custGeom>
              <a:avLst/>
              <a:gdLst>
                <a:gd name="T0" fmla="*/ 0 w 96"/>
                <a:gd name="T1" fmla="*/ 144 h 144"/>
                <a:gd name="T2" fmla="*/ 0 w 96"/>
                <a:gd name="T3" fmla="*/ 0 h 144"/>
                <a:gd name="T4" fmla="*/ 96 w 96"/>
                <a:gd name="T5" fmla="*/ 0 h 144"/>
                <a:gd name="T6" fmla="*/ 96 w 96"/>
                <a:gd name="T7" fmla="*/ 96 h 144"/>
                <a:gd name="T8" fmla="*/ 0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0" y="0"/>
                  </a:lnTo>
                  <a:lnTo>
                    <a:pt x="96" y="0"/>
                  </a:lnTo>
                  <a:lnTo>
                    <a:pt x="96" y="96"/>
                  </a:lnTo>
                  <a:lnTo>
                    <a:pt x="0" y="144"/>
                  </a:lnTo>
                  <a:close/>
                </a:path>
              </a:pathLst>
            </a:custGeom>
            <a:pattFill prst="horzBrick">
              <a:fgClr>
                <a:srgbClr val="032389"/>
              </a:fgClr>
              <a:bgClr>
                <a:srgbClr val="FFFFFF"/>
              </a:bgClr>
            </a:pattFill>
            <a:ln w="38100" cap="flat" cmpd="sng">
              <a:solidFill>
                <a:schemeClr val="tx2"/>
              </a:solidFill>
              <a:prstDash val="solid"/>
              <a:round/>
              <a:headEnd type="none" w="med" len="med"/>
              <a:tailEnd type="none" w="med" len="med"/>
            </a:ln>
          </p:spPr>
          <p:txBody>
            <a:bodyPr wrap="none" anchor="ctr"/>
            <a:lstStyle/>
            <a:p>
              <a:pPr fontAlgn="base">
                <a:spcBef>
                  <a:spcPct val="0"/>
                </a:spcBef>
                <a:spcAft>
                  <a:spcPct val="0"/>
                </a:spcAft>
              </a:pPr>
              <a:endParaRPr lang="en-US">
                <a:solidFill>
                  <a:prstClr val="black"/>
                </a:solidFill>
              </a:endParaRPr>
            </a:p>
          </p:txBody>
        </p:sp>
        <p:sp>
          <p:nvSpPr>
            <p:cNvPr id="22560" name="Rectangle 25"/>
            <p:cNvSpPr>
              <a:spLocks noChangeArrowheads="1"/>
            </p:cNvSpPr>
            <p:nvPr/>
          </p:nvSpPr>
          <p:spPr bwMode="auto">
            <a:xfrm>
              <a:off x="1440" y="3168"/>
              <a:ext cx="576" cy="432"/>
            </a:xfrm>
            <a:prstGeom prst="rect">
              <a:avLst/>
            </a:prstGeom>
            <a:solidFill>
              <a:srgbClr val="FFFFFF"/>
            </a:solidFill>
            <a:ln w="38100">
              <a:solidFill>
                <a:schemeClr val="hlink"/>
              </a:solidFill>
              <a:miter lim="800000"/>
              <a:headEnd/>
              <a:tailEnd/>
            </a:ln>
          </p:spPr>
          <p:txBody>
            <a:bodyPr wrap="none" anchor="ctr"/>
            <a:lstStyle/>
            <a:p>
              <a:pPr fontAlgn="base">
                <a:spcBef>
                  <a:spcPct val="0"/>
                </a:spcBef>
                <a:spcAft>
                  <a:spcPct val="0"/>
                </a:spcAft>
              </a:pPr>
              <a:endParaRPr lang="en-US">
                <a:solidFill>
                  <a:prstClr val="black"/>
                </a:solidFill>
              </a:endParaRPr>
            </a:p>
          </p:txBody>
        </p:sp>
        <p:sp>
          <p:nvSpPr>
            <p:cNvPr id="22561" name="Freeform 26"/>
            <p:cNvSpPr>
              <a:spLocks/>
            </p:cNvSpPr>
            <p:nvPr/>
          </p:nvSpPr>
          <p:spPr bwMode="auto">
            <a:xfrm>
              <a:off x="1440" y="2976"/>
              <a:ext cx="576" cy="192"/>
            </a:xfrm>
            <a:custGeom>
              <a:avLst/>
              <a:gdLst>
                <a:gd name="T0" fmla="*/ 0 w 576"/>
                <a:gd name="T1" fmla="*/ 192 h 192"/>
                <a:gd name="T2" fmla="*/ 240 w 576"/>
                <a:gd name="T3" fmla="*/ 0 h 192"/>
                <a:gd name="T4" fmla="*/ 336 w 576"/>
                <a:gd name="T5" fmla="*/ 0 h 192"/>
                <a:gd name="T6" fmla="*/ 576 w 576"/>
                <a:gd name="T7" fmla="*/ 192 h 192"/>
                <a:gd name="T8" fmla="*/ 0 w 576"/>
                <a:gd name="T9" fmla="*/ 192 h 192"/>
                <a:gd name="T10" fmla="*/ 0 60000 65536"/>
                <a:gd name="T11" fmla="*/ 0 60000 65536"/>
                <a:gd name="T12" fmla="*/ 0 60000 65536"/>
                <a:gd name="T13" fmla="*/ 0 60000 65536"/>
                <a:gd name="T14" fmla="*/ 0 60000 65536"/>
                <a:gd name="T15" fmla="*/ 0 w 576"/>
                <a:gd name="T16" fmla="*/ 0 h 192"/>
                <a:gd name="T17" fmla="*/ 576 w 576"/>
                <a:gd name="T18" fmla="*/ 192 h 192"/>
              </a:gdLst>
              <a:ahLst/>
              <a:cxnLst>
                <a:cxn ang="T10">
                  <a:pos x="T0" y="T1"/>
                </a:cxn>
                <a:cxn ang="T11">
                  <a:pos x="T2" y="T3"/>
                </a:cxn>
                <a:cxn ang="T12">
                  <a:pos x="T4" y="T5"/>
                </a:cxn>
                <a:cxn ang="T13">
                  <a:pos x="T6" y="T7"/>
                </a:cxn>
                <a:cxn ang="T14">
                  <a:pos x="T8" y="T9"/>
                </a:cxn>
              </a:cxnLst>
              <a:rect l="T15" t="T16" r="T17" b="T18"/>
              <a:pathLst>
                <a:path w="576" h="192">
                  <a:moveTo>
                    <a:pt x="0" y="192"/>
                  </a:moveTo>
                  <a:lnTo>
                    <a:pt x="240" y="0"/>
                  </a:lnTo>
                  <a:lnTo>
                    <a:pt x="336" y="0"/>
                  </a:lnTo>
                  <a:lnTo>
                    <a:pt x="576" y="192"/>
                  </a:lnTo>
                  <a:lnTo>
                    <a:pt x="0" y="192"/>
                  </a:lnTo>
                  <a:close/>
                </a:path>
              </a:pathLst>
            </a:custGeom>
            <a:solidFill>
              <a:srgbClr val="FFFFFF"/>
            </a:solidFill>
            <a:ln w="38100" cap="flat" cmpd="sng">
              <a:solidFill>
                <a:schemeClr val="hlink"/>
              </a:solidFill>
              <a:prstDash val="solid"/>
              <a:round/>
              <a:headEnd type="none" w="med" len="med"/>
              <a:tailEnd type="none" w="med" len="med"/>
            </a:ln>
          </p:spPr>
          <p:txBody>
            <a:bodyPr wrap="none" anchor="ctr"/>
            <a:lstStyle/>
            <a:p>
              <a:pPr fontAlgn="base">
                <a:spcBef>
                  <a:spcPct val="0"/>
                </a:spcBef>
                <a:spcAft>
                  <a:spcPct val="0"/>
                </a:spcAft>
              </a:pPr>
              <a:endParaRPr lang="en-US">
                <a:solidFill>
                  <a:prstClr val="black"/>
                </a:solidFill>
              </a:endParaRPr>
            </a:p>
          </p:txBody>
        </p:sp>
      </p:grpSp>
      <p:grpSp>
        <p:nvGrpSpPr>
          <p:cNvPr id="4" name="Group 27"/>
          <p:cNvGrpSpPr>
            <a:grpSpLocks/>
          </p:cNvGrpSpPr>
          <p:nvPr/>
        </p:nvGrpSpPr>
        <p:grpSpPr bwMode="auto">
          <a:xfrm>
            <a:off x="5181600" y="3505200"/>
            <a:ext cx="3048000" cy="2743200"/>
            <a:chOff x="816" y="2208"/>
            <a:chExt cx="1920" cy="1728"/>
          </a:xfrm>
        </p:grpSpPr>
        <p:sp>
          <p:nvSpPr>
            <p:cNvPr id="22541" name="Line 28"/>
            <p:cNvSpPr>
              <a:spLocks noChangeShapeType="1"/>
            </p:cNvSpPr>
            <p:nvPr/>
          </p:nvSpPr>
          <p:spPr bwMode="auto">
            <a:xfrm>
              <a:off x="1056" y="2208"/>
              <a:ext cx="0" cy="1728"/>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42" name="Line 29"/>
            <p:cNvSpPr>
              <a:spLocks noChangeShapeType="1"/>
            </p:cNvSpPr>
            <p:nvPr/>
          </p:nvSpPr>
          <p:spPr bwMode="auto">
            <a:xfrm>
              <a:off x="816" y="3744"/>
              <a:ext cx="1920"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43" name="Line 30"/>
            <p:cNvSpPr>
              <a:spLocks noChangeShapeType="1"/>
            </p:cNvSpPr>
            <p:nvPr/>
          </p:nvSpPr>
          <p:spPr bwMode="auto">
            <a:xfrm>
              <a:off x="1248"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44" name="Line 31"/>
            <p:cNvSpPr>
              <a:spLocks noChangeShapeType="1"/>
            </p:cNvSpPr>
            <p:nvPr/>
          </p:nvSpPr>
          <p:spPr bwMode="auto">
            <a:xfrm>
              <a:off x="1440"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45" name="Line 32"/>
            <p:cNvSpPr>
              <a:spLocks noChangeShapeType="1"/>
            </p:cNvSpPr>
            <p:nvPr/>
          </p:nvSpPr>
          <p:spPr bwMode="auto">
            <a:xfrm>
              <a:off x="1632"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46" name="Line 33"/>
            <p:cNvSpPr>
              <a:spLocks noChangeShapeType="1"/>
            </p:cNvSpPr>
            <p:nvPr/>
          </p:nvSpPr>
          <p:spPr bwMode="auto">
            <a:xfrm>
              <a:off x="1824"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47" name="Line 34"/>
            <p:cNvSpPr>
              <a:spLocks noChangeShapeType="1"/>
            </p:cNvSpPr>
            <p:nvPr/>
          </p:nvSpPr>
          <p:spPr bwMode="auto">
            <a:xfrm>
              <a:off x="2016"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48" name="Line 35"/>
            <p:cNvSpPr>
              <a:spLocks noChangeShapeType="1"/>
            </p:cNvSpPr>
            <p:nvPr/>
          </p:nvSpPr>
          <p:spPr bwMode="auto">
            <a:xfrm>
              <a:off x="2208"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49" name="Line 36"/>
            <p:cNvSpPr>
              <a:spLocks noChangeShapeType="1"/>
            </p:cNvSpPr>
            <p:nvPr/>
          </p:nvSpPr>
          <p:spPr bwMode="auto">
            <a:xfrm>
              <a:off x="2400"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50" name="Line 37"/>
            <p:cNvSpPr>
              <a:spLocks noChangeShapeType="1"/>
            </p:cNvSpPr>
            <p:nvPr/>
          </p:nvSpPr>
          <p:spPr bwMode="auto">
            <a:xfrm>
              <a:off x="2592"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51" name="Line 38"/>
            <p:cNvSpPr>
              <a:spLocks noChangeShapeType="1"/>
            </p:cNvSpPr>
            <p:nvPr/>
          </p:nvSpPr>
          <p:spPr bwMode="auto">
            <a:xfrm>
              <a:off x="1008" y="3552"/>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52" name="Line 39"/>
            <p:cNvSpPr>
              <a:spLocks noChangeShapeType="1"/>
            </p:cNvSpPr>
            <p:nvPr/>
          </p:nvSpPr>
          <p:spPr bwMode="auto">
            <a:xfrm>
              <a:off x="1008" y="3360"/>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53" name="Line 40"/>
            <p:cNvSpPr>
              <a:spLocks noChangeShapeType="1"/>
            </p:cNvSpPr>
            <p:nvPr/>
          </p:nvSpPr>
          <p:spPr bwMode="auto">
            <a:xfrm>
              <a:off x="1008" y="3168"/>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54" name="Line 41"/>
            <p:cNvSpPr>
              <a:spLocks noChangeShapeType="1"/>
            </p:cNvSpPr>
            <p:nvPr/>
          </p:nvSpPr>
          <p:spPr bwMode="auto">
            <a:xfrm>
              <a:off x="1008" y="2976"/>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55" name="Line 42"/>
            <p:cNvSpPr>
              <a:spLocks noChangeShapeType="1"/>
            </p:cNvSpPr>
            <p:nvPr/>
          </p:nvSpPr>
          <p:spPr bwMode="auto">
            <a:xfrm>
              <a:off x="1008" y="2784"/>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56" name="Line 43"/>
            <p:cNvSpPr>
              <a:spLocks noChangeShapeType="1"/>
            </p:cNvSpPr>
            <p:nvPr/>
          </p:nvSpPr>
          <p:spPr bwMode="auto">
            <a:xfrm>
              <a:off x="1008" y="2592"/>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57" name="Line 44"/>
            <p:cNvSpPr>
              <a:spLocks noChangeShapeType="1"/>
            </p:cNvSpPr>
            <p:nvPr/>
          </p:nvSpPr>
          <p:spPr bwMode="auto">
            <a:xfrm>
              <a:off x="1008" y="2400"/>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2558" name="Line 45"/>
            <p:cNvSpPr>
              <a:spLocks noChangeShapeType="1"/>
            </p:cNvSpPr>
            <p:nvPr/>
          </p:nvSpPr>
          <p:spPr bwMode="auto">
            <a:xfrm>
              <a:off x="1008" y="2208"/>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grpSp>
      <p:grpSp>
        <p:nvGrpSpPr>
          <p:cNvPr id="5" name="Group 46"/>
          <p:cNvGrpSpPr>
            <a:grpSpLocks noChangeAspect="1"/>
          </p:cNvGrpSpPr>
          <p:nvPr/>
        </p:nvGrpSpPr>
        <p:grpSpPr bwMode="auto">
          <a:xfrm>
            <a:off x="6781800" y="3200400"/>
            <a:ext cx="1828800" cy="2133600"/>
            <a:chOff x="1440" y="2928"/>
            <a:chExt cx="576" cy="672"/>
          </a:xfrm>
        </p:grpSpPr>
        <p:sp>
          <p:nvSpPr>
            <p:cNvPr id="22538" name="Freeform 47" descr="Horizontal brick"/>
            <p:cNvSpPr>
              <a:spLocks noChangeAspect="1"/>
            </p:cNvSpPr>
            <p:nvPr/>
          </p:nvSpPr>
          <p:spPr bwMode="auto">
            <a:xfrm>
              <a:off x="1536" y="2928"/>
              <a:ext cx="96" cy="144"/>
            </a:xfrm>
            <a:custGeom>
              <a:avLst/>
              <a:gdLst>
                <a:gd name="T0" fmla="*/ 0 w 96"/>
                <a:gd name="T1" fmla="*/ 144 h 144"/>
                <a:gd name="T2" fmla="*/ 0 w 96"/>
                <a:gd name="T3" fmla="*/ 0 h 144"/>
                <a:gd name="T4" fmla="*/ 96 w 96"/>
                <a:gd name="T5" fmla="*/ 0 h 144"/>
                <a:gd name="T6" fmla="*/ 96 w 96"/>
                <a:gd name="T7" fmla="*/ 96 h 144"/>
                <a:gd name="T8" fmla="*/ 0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0" y="0"/>
                  </a:lnTo>
                  <a:lnTo>
                    <a:pt x="96" y="0"/>
                  </a:lnTo>
                  <a:lnTo>
                    <a:pt x="96" y="96"/>
                  </a:lnTo>
                  <a:lnTo>
                    <a:pt x="0" y="144"/>
                  </a:lnTo>
                  <a:close/>
                </a:path>
              </a:pathLst>
            </a:custGeom>
            <a:pattFill prst="horzBrick">
              <a:fgClr>
                <a:srgbClr val="011965"/>
              </a:fgClr>
              <a:bgClr>
                <a:srgbClr val="FFFFFF"/>
              </a:bgClr>
            </a:pattFill>
            <a:ln w="38100" cap="flat" cmpd="sng">
              <a:solidFill>
                <a:srgbClr val="011965"/>
              </a:solidFill>
              <a:prstDash val="solid"/>
              <a:round/>
              <a:headEnd type="none" w="med" len="med"/>
              <a:tailEnd type="none" w="med" len="med"/>
            </a:ln>
          </p:spPr>
          <p:txBody>
            <a:bodyPr wrap="none" anchor="ctr"/>
            <a:lstStyle/>
            <a:p>
              <a:pPr fontAlgn="base">
                <a:spcBef>
                  <a:spcPct val="0"/>
                </a:spcBef>
                <a:spcAft>
                  <a:spcPct val="0"/>
                </a:spcAft>
              </a:pPr>
              <a:endParaRPr lang="en-US">
                <a:solidFill>
                  <a:prstClr val="black"/>
                </a:solidFill>
              </a:endParaRPr>
            </a:p>
          </p:txBody>
        </p:sp>
        <p:sp>
          <p:nvSpPr>
            <p:cNvPr id="22539" name="Rectangle 48"/>
            <p:cNvSpPr>
              <a:spLocks noChangeAspect="1" noChangeArrowheads="1"/>
            </p:cNvSpPr>
            <p:nvPr/>
          </p:nvSpPr>
          <p:spPr bwMode="auto">
            <a:xfrm>
              <a:off x="1440" y="3168"/>
              <a:ext cx="576" cy="432"/>
            </a:xfrm>
            <a:prstGeom prst="rect">
              <a:avLst/>
            </a:prstGeom>
            <a:solidFill>
              <a:srgbClr val="FFFFFF"/>
            </a:solidFill>
            <a:ln w="38100">
              <a:solidFill>
                <a:schemeClr val="hlink"/>
              </a:solidFill>
              <a:miter lim="800000"/>
              <a:headEnd/>
              <a:tailEnd/>
            </a:ln>
          </p:spPr>
          <p:txBody>
            <a:bodyPr wrap="none" anchor="ctr"/>
            <a:lstStyle/>
            <a:p>
              <a:pPr fontAlgn="base">
                <a:spcBef>
                  <a:spcPct val="0"/>
                </a:spcBef>
                <a:spcAft>
                  <a:spcPct val="0"/>
                </a:spcAft>
              </a:pPr>
              <a:endParaRPr lang="en-US">
                <a:solidFill>
                  <a:prstClr val="black"/>
                </a:solidFill>
              </a:endParaRPr>
            </a:p>
          </p:txBody>
        </p:sp>
        <p:sp>
          <p:nvSpPr>
            <p:cNvPr id="22540" name="Freeform 49"/>
            <p:cNvSpPr>
              <a:spLocks noChangeAspect="1"/>
            </p:cNvSpPr>
            <p:nvPr/>
          </p:nvSpPr>
          <p:spPr bwMode="auto">
            <a:xfrm>
              <a:off x="1440" y="2976"/>
              <a:ext cx="576" cy="192"/>
            </a:xfrm>
            <a:custGeom>
              <a:avLst/>
              <a:gdLst>
                <a:gd name="T0" fmla="*/ 0 w 576"/>
                <a:gd name="T1" fmla="*/ 192 h 192"/>
                <a:gd name="T2" fmla="*/ 240 w 576"/>
                <a:gd name="T3" fmla="*/ 0 h 192"/>
                <a:gd name="T4" fmla="*/ 336 w 576"/>
                <a:gd name="T5" fmla="*/ 0 h 192"/>
                <a:gd name="T6" fmla="*/ 576 w 576"/>
                <a:gd name="T7" fmla="*/ 192 h 192"/>
                <a:gd name="T8" fmla="*/ 0 w 576"/>
                <a:gd name="T9" fmla="*/ 192 h 192"/>
                <a:gd name="T10" fmla="*/ 0 60000 65536"/>
                <a:gd name="T11" fmla="*/ 0 60000 65536"/>
                <a:gd name="T12" fmla="*/ 0 60000 65536"/>
                <a:gd name="T13" fmla="*/ 0 60000 65536"/>
                <a:gd name="T14" fmla="*/ 0 60000 65536"/>
                <a:gd name="T15" fmla="*/ 0 w 576"/>
                <a:gd name="T16" fmla="*/ 0 h 192"/>
                <a:gd name="T17" fmla="*/ 576 w 576"/>
                <a:gd name="T18" fmla="*/ 192 h 192"/>
              </a:gdLst>
              <a:ahLst/>
              <a:cxnLst>
                <a:cxn ang="T10">
                  <a:pos x="T0" y="T1"/>
                </a:cxn>
                <a:cxn ang="T11">
                  <a:pos x="T2" y="T3"/>
                </a:cxn>
                <a:cxn ang="T12">
                  <a:pos x="T4" y="T5"/>
                </a:cxn>
                <a:cxn ang="T13">
                  <a:pos x="T6" y="T7"/>
                </a:cxn>
                <a:cxn ang="T14">
                  <a:pos x="T8" y="T9"/>
                </a:cxn>
              </a:cxnLst>
              <a:rect l="T15" t="T16" r="T17" b="T18"/>
              <a:pathLst>
                <a:path w="576" h="192">
                  <a:moveTo>
                    <a:pt x="0" y="192"/>
                  </a:moveTo>
                  <a:lnTo>
                    <a:pt x="240" y="0"/>
                  </a:lnTo>
                  <a:lnTo>
                    <a:pt x="336" y="0"/>
                  </a:lnTo>
                  <a:lnTo>
                    <a:pt x="576" y="192"/>
                  </a:lnTo>
                  <a:lnTo>
                    <a:pt x="0" y="192"/>
                  </a:lnTo>
                  <a:close/>
                </a:path>
              </a:pathLst>
            </a:custGeom>
            <a:solidFill>
              <a:srgbClr val="FFFFFF"/>
            </a:solidFill>
            <a:ln w="38100" cap="flat" cmpd="sng">
              <a:solidFill>
                <a:schemeClr val="hlink"/>
              </a:solidFill>
              <a:prstDash val="solid"/>
              <a:round/>
              <a:headEnd type="none" w="med" len="med"/>
              <a:tailEnd type="none" w="med" len="med"/>
            </a:ln>
          </p:spPr>
          <p:txBody>
            <a:bodyPr wrap="none" anchor="ctr"/>
            <a:lstStyle/>
            <a:p>
              <a:pPr fontAlgn="base">
                <a:spcBef>
                  <a:spcPct val="0"/>
                </a:spcBef>
                <a:spcAft>
                  <a:spcPct val="0"/>
                </a:spcAft>
              </a:pPr>
              <a:endParaRPr lang="en-US">
                <a:solidFill>
                  <a:prstClr val="black"/>
                </a:solidFill>
              </a:endParaRPr>
            </a:p>
          </p:txBody>
        </p:sp>
      </p:grpSp>
      <p:sp>
        <p:nvSpPr>
          <p:cNvPr id="22536" name="AutoShape 50"/>
          <p:cNvSpPr>
            <a:spLocks noChangeArrowheads="1"/>
          </p:cNvSpPr>
          <p:nvPr/>
        </p:nvSpPr>
        <p:spPr bwMode="auto">
          <a:xfrm>
            <a:off x="3962400" y="4724400"/>
            <a:ext cx="762000" cy="381000"/>
          </a:xfrm>
          <a:prstGeom prst="rightArrow">
            <a:avLst>
              <a:gd name="adj1" fmla="val 50000"/>
              <a:gd name="adj2" fmla="val 50000"/>
            </a:avLst>
          </a:prstGeom>
          <a:solidFill>
            <a:srgbClr val="FFFF00"/>
          </a:solidFill>
          <a:ln w="28575">
            <a:solidFill>
              <a:schemeClr val="accent1"/>
            </a:solidFill>
            <a:miter lim="800000"/>
            <a:headEnd/>
            <a:tailEnd type="none" w="sm" len="sm"/>
          </a:ln>
        </p:spPr>
        <p:txBody>
          <a:bodyPr wrap="none" anchor="ctr"/>
          <a:lstStyle/>
          <a:p>
            <a:pPr fontAlgn="base">
              <a:spcBef>
                <a:spcPct val="0"/>
              </a:spcBef>
              <a:spcAft>
                <a:spcPct val="0"/>
              </a:spcAft>
            </a:pPr>
            <a:endParaRPr lang="en-US">
              <a:solidFill>
                <a:prstClr val="black"/>
              </a:solidFill>
            </a:endParaRPr>
          </a:p>
        </p:txBody>
      </p:sp>
      <p:sp>
        <p:nvSpPr>
          <p:cNvPr id="22537" name="Text Box 51"/>
          <p:cNvSpPr txBox="1">
            <a:spLocks noChangeArrowheads="1"/>
          </p:cNvSpPr>
          <p:nvPr/>
        </p:nvSpPr>
        <p:spPr bwMode="auto">
          <a:xfrm>
            <a:off x="4065588" y="5105400"/>
            <a:ext cx="579437" cy="457200"/>
          </a:xfrm>
          <a:prstGeom prst="rect">
            <a:avLst/>
          </a:prstGeom>
          <a:noFill/>
          <a:ln w="38100">
            <a:noFill/>
            <a:miter lim="800000"/>
            <a:headEnd/>
            <a:tailEnd/>
          </a:ln>
        </p:spPr>
        <p:txBody>
          <a:bodyPr wrap="none" anchor="ctr">
            <a:spAutoFit/>
          </a:bodyPr>
          <a:lstStyle/>
          <a:p>
            <a:pPr algn="ctr" fontAlgn="base">
              <a:spcBef>
                <a:spcPct val="0"/>
              </a:spcBef>
              <a:spcAft>
                <a:spcPct val="0"/>
              </a:spcAft>
            </a:pPr>
            <a:r>
              <a:rPr lang="en-US" b="1">
                <a:solidFill>
                  <a:prstClr val="black"/>
                </a:solidFill>
                <a:sym typeface="Symbol" pitchFamily="18" charset="2"/>
              </a:rPr>
              <a:t></a:t>
            </a:r>
            <a:r>
              <a:rPr lang="en-US">
                <a:solidFill>
                  <a:prstClr val="black"/>
                </a:solidFill>
                <a:sym typeface="Symbol" pitchFamily="18" charset="2"/>
              </a:rPr>
              <a:t> </a:t>
            </a:r>
            <a:r>
              <a:rPr lang="en-US">
                <a:solidFill>
                  <a:prstClr val="black"/>
                </a:solidFill>
              </a:rPr>
              <a:t>2</a:t>
            </a:r>
          </a:p>
        </p:txBody>
      </p:sp>
      <p:sp>
        <p:nvSpPr>
          <p:cNvPr id="52" name="TextBox 51"/>
          <p:cNvSpPr txBox="1"/>
          <p:nvPr/>
        </p:nvSpPr>
        <p:spPr>
          <a:xfrm>
            <a:off x="-1" y="6609979"/>
            <a:ext cx="3090741" cy="246221"/>
          </a:xfrm>
          <a:prstGeom prst="rect">
            <a:avLst/>
          </a:prstGeom>
          <a:noFill/>
        </p:spPr>
        <p:txBody>
          <a:bodyPr wrap="square" rtlCol="0">
            <a:spAutoFit/>
          </a:bodyPr>
          <a:lstStyle/>
          <a:p>
            <a:r>
              <a:rPr lang="en-US" sz="1000" dirty="0" err="1">
                <a:solidFill>
                  <a:srgbClr val="000000"/>
                </a:solidFill>
              </a:rPr>
              <a:t>Alyosha</a:t>
            </a:r>
            <a:r>
              <a:rPr lang="en-US" sz="1000" dirty="0">
                <a:solidFill>
                  <a:srgbClr val="000000"/>
                </a:solidFill>
              </a:rPr>
              <a:t> </a:t>
            </a:r>
            <a:r>
              <a:rPr lang="en-US" sz="1000" dirty="0" err="1">
                <a:solidFill>
                  <a:srgbClr val="000000"/>
                </a:solidFill>
              </a:rPr>
              <a:t>Efros</a:t>
            </a:r>
            <a:endParaRPr lang="en-US" sz="1000" dirty="0">
              <a:solidFill>
                <a:srgbClr val="000000"/>
              </a:solidFill>
            </a:endParaRPr>
          </a:p>
        </p:txBody>
      </p:sp>
    </p:spTree>
    <p:extLst>
      <p:ext uri="{BB962C8B-B14F-4D97-AF65-F5344CB8AC3E}">
        <p14:creationId xmlns:p14="http://schemas.microsoft.com/office/powerpoint/2010/main" val="34047137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a:xfrm>
            <a:off x="687388" y="76200"/>
            <a:ext cx="7770812" cy="838200"/>
          </a:xfrm>
        </p:spPr>
        <p:txBody>
          <a:bodyPr/>
          <a:lstStyle/>
          <a:p>
            <a:r>
              <a:rPr lang="en-US"/>
              <a:t>Scaling</a:t>
            </a:r>
          </a:p>
        </p:txBody>
      </p:sp>
      <p:sp>
        <p:nvSpPr>
          <p:cNvPr id="23554" name="Rectangle 2"/>
          <p:cNvSpPr>
            <a:spLocks noGrp="1" noChangeArrowheads="1"/>
          </p:cNvSpPr>
          <p:nvPr>
            <p:ph idx="1"/>
          </p:nvPr>
        </p:nvSpPr>
        <p:spPr/>
        <p:txBody>
          <a:bodyPr/>
          <a:lstStyle/>
          <a:p>
            <a:pPr>
              <a:lnSpc>
                <a:spcPct val="90000"/>
              </a:lnSpc>
            </a:pPr>
            <a:r>
              <a:rPr lang="en-US" sz="2000" i="1">
                <a:solidFill>
                  <a:srgbClr val="CC3300"/>
                </a:solidFill>
              </a:rPr>
              <a:t>Non-uniform scaling</a:t>
            </a:r>
            <a:r>
              <a:rPr lang="en-US" sz="2000"/>
              <a:t>: different scalars per component:</a:t>
            </a:r>
          </a:p>
          <a:p>
            <a:pPr>
              <a:lnSpc>
                <a:spcPct val="90000"/>
              </a:lnSpc>
            </a:pPr>
            <a:endParaRPr lang="en-US" sz="2000"/>
          </a:p>
        </p:txBody>
      </p:sp>
      <p:grpSp>
        <p:nvGrpSpPr>
          <p:cNvPr id="2" name="Group 4"/>
          <p:cNvGrpSpPr>
            <a:grpSpLocks/>
          </p:cNvGrpSpPr>
          <p:nvPr/>
        </p:nvGrpSpPr>
        <p:grpSpPr bwMode="auto">
          <a:xfrm>
            <a:off x="609600" y="2514600"/>
            <a:ext cx="8001000" cy="2743200"/>
            <a:chOff x="384" y="1584"/>
            <a:chExt cx="5040" cy="1728"/>
          </a:xfrm>
        </p:grpSpPr>
        <p:grpSp>
          <p:nvGrpSpPr>
            <p:cNvPr id="3" name="Group 5"/>
            <p:cNvGrpSpPr>
              <a:grpSpLocks/>
            </p:cNvGrpSpPr>
            <p:nvPr/>
          </p:nvGrpSpPr>
          <p:grpSpPr bwMode="auto">
            <a:xfrm>
              <a:off x="384" y="1584"/>
              <a:ext cx="1920" cy="1728"/>
              <a:chOff x="816" y="2208"/>
              <a:chExt cx="1920" cy="1728"/>
            </a:xfrm>
          </p:grpSpPr>
          <p:sp>
            <p:nvSpPr>
              <p:cNvPr id="23587" name="Line 6"/>
              <p:cNvSpPr>
                <a:spLocks noChangeShapeType="1"/>
              </p:cNvSpPr>
              <p:nvPr/>
            </p:nvSpPr>
            <p:spPr bwMode="auto">
              <a:xfrm>
                <a:off x="1056" y="2208"/>
                <a:ext cx="0" cy="1728"/>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588" name="Line 7"/>
              <p:cNvSpPr>
                <a:spLocks noChangeShapeType="1"/>
              </p:cNvSpPr>
              <p:nvPr/>
            </p:nvSpPr>
            <p:spPr bwMode="auto">
              <a:xfrm>
                <a:off x="816" y="3744"/>
                <a:ext cx="1920"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589" name="Line 8"/>
              <p:cNvSpPr>
                <a:spLocks noChangeShapeType="1"/>
              </p:cNvSpPr>
              <p:nvPr/>
            </p:nvSpPr>
            <p:spPr bwMode="auto">
              <a:xfrm>
                <a:off x="1248"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590" name="Line 9"/>
              <p:cNvSpPr>
                <a:spLocks noChangeShapeType="1"/>
              </p:cNvSpPr>
              <p:nvPr/>
            </p:nvSpPr>
            <p:spPr bwMode="auto">
              <a:xfrm>
                <a:off x="1440"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591" name="Line 10"/>
              <p:cNvSpPr>
                <a:spLocks noChangeShapeType="1"/>
              </p:cNvSpPr>
              <p:nvPr/>
            </p:nvSpPr>
            <p:spPr bwMode="auto">
              <a:xfrm>
                <a:off x="1632"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592" name="Line 11"/>
              <p:cNvSpPr>
                <a:spLocks noChangeShapeType="1"/>
              </p:cNvSpPr>
              <p:nvPr/>
            </p:nvSpPr>
            <p:spPr bwMode="auto">
              <a:xfrm>
                <a:off x="1824"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593" name="Line 12"/>
              <p:cNvSpPr>
                <a:spLocks noChangeShapeType="1"/>
              </p:cNvSpPr>
              <p:nvPr/>
            </p:nvSpPr>
            <p:spPr bwMode="auto">
              <a:xfrm>
                <a:off x="2016"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594" name="Line 13"/>
              <p:cNvSpPr>
                <a:spLocks noChangeShapeType="1"/>
              </p:cNvSpPr>
              <p:nvPr/>
            </p:nvSpPr>
            <p:spPr bwMode="auto">
              <a:xfrm>
                <a:off x="2208"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595" name="Line 14"/>
              <p:cNvSpPr>
                <a:spLocks noChangeShapeType="1"/>
              </p:cNvSpPr>
              <p:nvPr/>
            </p:nvSpPr>
            <p:spPr bwMode="auto">
              <a:xfrm>
                <a:off x="2400"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596" name="Line 15"/>
              <p:cNvSpPr>
                <a:spLocks noChangeShapeType="1"/>
              </p:cNvSpPr>
              <p:nvPr/>
            </p:nvSpPr>
            <p:spPr bwMode="auto">
              <a:xfrm>
                <a:off x="2592"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597" name="Line 16"/>
              <p:cNvSpPr>
                <a:spLocks noChangeShapeType="1"/>
              </p:cNvSpPr>
              <p:nvPr/>
            </p:nvSpPr>
            <p:spPr bwMode="auto">
              <a:xfrm>
                <a:off x="1008" y="3552"/>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598" name="Line 17"/>
              <p:cNvSpPr>
                <a:spLocks noChangeShapeType="1"/>
              </p:cNvSpPr>
              <p:nvPr/>
            </p:nvSpPr>
            <p:spPr bwMode="auto">
              <a:xfrm>
                <a:off x="1008" y="3360"/>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599" name="Line 18"/>
              <p:cNvSpPr>
                <a:spLocks noChangeShapeType="1"/>
              </p:cNvSpPr>
              <p:nvPr/>
            </p:nvSpPr>
            <p:spPr bwMode="auto">
              <a:xfrm>
                <a:off x="1008" y="3168"/>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600" name="Line 19"/>
              <p:cNvSpPr>
                <a:spLocks noChangeShapeType="1"/>
              </p:cNvSpPr>
              <p:nvPr/>
            </p:nvSpPr>
            <p:spPr bwMode="auto">
              <a:xfrm>
                <a:off x="1008" y="2976"/>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601" name="Line 20"/>
              <p:cNvSpPr>
                <a:spLocks noChangeShapeType="1"/>
              </p:cNvSpPr>
              <p:nvPr/>
            </p:nvSpPr>
            <p:spPr bwMode="auto">
              <a:xfrm>
                <a:off x="1008" y="2784"/>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602" name="Line 21"/>
              <p:cNvSpPr>
                <a:spLocks noChangeShapeType="1"/>
              </p:cNvSpPr>
              <p:nvPr/>
            </p:nvSpPr>
            <p:spPr bwMode="auto">
              <a:xfrm>
                <a:off x="1008" y="2592"/>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603" name="Line 22"/>
              <p:cNvSpPr>
                <a:spLocks noChangeShapeType="1"/>
              </p:cNvSpPr>
              <p:nvPr/>
            </p:nvSpPr>
            <p:spPr bwMode="auto">
              <a:xfrm>
                <a:off x="1008" y="2400"/>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604" name="Line 23"/>
              <p:cNvSpPr>
                <a:spLocks noChangeShapeType="1"/>
              </p:cNvSpPr>
              <p:nvPr/>
            </p:nvSpPr>
            <p:spPr bwMode="auto">
              <a:xfrm>
                <a:off x="1008" y="2208"/>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grpSp>
        <p:grpSp>
          <p:nvGrpSpPr>
            <p:cNvPr id="4" name="Group 24"/>
            <p:cNvGrpSpPr>
              <a:grpSpLocks/>
            </p:cNvGrpSpPr>
            <p:nvPr/>
          </p:nvGrpSpPr>
          <p:grpSpPr bwMode="auto">
            <a:xfrm>
              <a:off x="1008" y="2256"/>
              <a:ext cx="576" cy="672"/>
              <a:chOff x="1440" y="2928"/>
              <a:chExt cx="576" cy="672"/>
            </a:xfrm>
          </p:grpSpPr>
          <p:sp>
            <p:nvSpPr>
              <p:cNvPr id="23584" name="Freeform 25" descr="Horizontal brick"/>
              <p:cNvSpPr>
                <a:spLocks/>
              </p:cNvSpPr>
              <p:nvPr/>
            </p:nvSpPr>
            <p:spPr bwMode="auto">
              <a:xfrm>
                <a:off x="1536" y="2928"/>
                <a:ext cx="96" cy="144"/>
              </a:xfrm>
              <a:custGeom>
                <a:avLst/>
                <a:gdLst>
                  <a:gd name="T0" fmla="*/ 0 w 96"/>
                  <a:gd name="T1" fmla="*/ 144 h 144"/>
                  <a:gd name="T2" fmla="*/ 0 w 96"/>
                  <a:gd name="T3" fmla="*/ 0 h 144"/>
                  <a:gd name="T4" fmla="*/ 96 w 96"/>
                  <a:gd name="T5" fmla="*/ 0 h 144"/>
                  <a:gd name="T6" fmla="*/ 96 w 96"/>
                  <a:gd name="T7" fmla="*/ 96 h 144"/>
                  <a:gd name="T8" fmla="*/ 0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0" y="0"/>
                    </a:lnTo>
                    <a:lnTo>
                      <a:pt x="96" y="0"/>
                    </a:lnTo>
                    <a:lnTo>
                      <a:pt x="96" y="96"/>
                    </a:lnTo>
                    <a:lnTo>
                      <a:pt x="0" y="144"/>
                    </a:lnTo>
                    <a:close/>
                  </a:path>
                </a:pathLst>
              </a:custGeom>
              <a:pattFill prst="horzBrick">
                <a:fgClr>
                  <a:srgbClr val="032389"/>
                </a:fgClr>
                <a:bgClr>
                  <a:srgbClr val="FFFFFF"/>
                </a:bgClr>
              </a:pattFill>
              <a:ln w="38100" cap="flat" cmpd="sng">
                <a:solidFill>
                  <a:schemeClr val="tx2"/>
                </a:solidFill>
                <a:prstDash val="solid"/>
                <a:round/>
                <a:headEnd type="none" w="med" len="med"/>
                <a:tailEnd type="none" w="med" len="med"/>
              </a:ln>
            </p:spPr>
            <p:txBody>
              <a:bodyPr wrap="none" anchor="ctr"/>
              <a:lstStyle/>
              <a:p>
                <a:pPr fontAlgn="base">
                  <a:spcBef>
                    <a:spcPct val="0"/>
                  </a:spcBef>
                  <a:spcAft>
                    <a:spcPct val="0"/>
                  </a:spcAft>
                </a:pPr>
                <a:endParaRPr lang="en-US">
                  <a:solidFill>
                    <a:prstClr val="black"/>
                  </a:solidFill>
                </a:endParaRPr>
              </a:p>
            </p:txBody>
          </p:sp>
          <p:sp>
            <p:nvSpPr>
              <p:cNvPr id="23585" name="Rectangle 26"/>
              <p:cNvSpPr>
                <a:spLocks noChangeArrowheads="1"/>
              </p:cNvSpPr>
              <p:nvPr/>
            </p:nvSpPr>
            <p:spPr bwMode="auto">
              <a:xfrm>
                <a:off x="1440" y="3168"/>
                <a:ext cx="576" cy="432"/>
              </a:xfrm>
              <a:prstGeom prst="rect">
                <a:avLst/>
              </a:prstGeom>
              <a:solidFill>
                <a:srgbClr val="FFFFFF"/>
              </a:solidFill>
              <a:ln w="38100">
                <a:solidFill>
                  <a:schemeClr val="hlink"/>
                </a:solidFill>
                <a:miter lim="800000"/>
                <a:headEnd/>
                <a:tailEnd/>
              </a:ln>
            </p:spPr>
            <p:txBody>
              <a:bodyPr wrap="none" anchor="ctr"/>
              <a:lstStyle/>
              <a:p>
                <a:pPr fontAlgn="base">
                  <a:spcBef>
                    <a:spcPct val="0"/>
                  </a:spcBef>
                  <a:spcAft>
                    <a:spcPct val="0"/>
                  </a:spcAft>
                </a:pPr>
                <a:endParaRPr lang="en-US">
                  <a:solidFill>
                    <a:prstClr val="black"/>
                  </a:solidFill>
                </a:endParaRPr>
              </a:p>
            </p:txBody>
          </p:sp>
          <p:sp>
            <p:nvSpPr>
              <p:cNvPr id="23586" name="Freeform 27"/>
              <p:cNvSpPr>
                <a:spLocks/>
              </p:cNvSpPr>
              <p:nvPr/>
            </p:nvSpPr>
            <p:spPr bwMode="auto">
              <a:xfrm>
                <a:off x="1440" y="2976"/>
                <a:ext cx="576" cy="192"/>
              </a:xfrm>
              <a:custGeom>
                <a:avLst/>
                <a:gdLst>
                  <a:gd name="T0" fmla="*/ 0 w 576"/>
                  <a:gd name="T1" fmla="*/ 192 h 192"/>
                  <a:gd name="T2" fmla="*/ 240 w 576"/>
                  <a:gd name="T3" fmla="*/ 0 h 192"/>
                  <a:gd name="T4" fmla="*/ 336 w 576"/>
                  <a:gd name="T5" fmla="*/ 0 h 192"/>
                  <a:gd name="T6" fmla="*/ 576 w 576"/>
                  <a:gd name="T7" fmla="*/ 192 h 192"/>
                  <a:gd name="T8" fmla="*/ 0 w 576"/>
                  <a:gd name="T9" fmla="*/ 192 h 192"/>
                  <a:gd name="T10" fmla="*/ 0 60000 65536"/>
                  <a:gd name="T11" fmla="*/ 0 60000 65536"/>
                  <a:gd name="T12" fmla="*/ 0 60000 65536"/>
                  <a:gd name="T13" fmla="*/ 0 60000 65536"/>
                  <a:gd name="T14" fmla="*/ 0 60000 65536"/>
                  <a:gd name="T15" fmla="*/ 0 w 576"/>
                  <a:gd name="T16" fmla="*/ 0 h 192"/>
                  <a:gd name="T17" fmla="*/ 576 w 576"/>
                  <a:gd name="T18" fmla="*/ 192 h 192"/>
                </a:gdLst>
                <a:ahLst/>
                <a:cxnLst>
                  <a:cxn ang="T10">
                    <a:pos x="T0" y="T1"/>
                  </a:cxn>
                  <a:cxn ang="T11">
                    <a:pos x="T2" y="T3"/>
                  </a:cxn>
                  <a:cxn ang="T12">
                    <a:pos x="T4" y="T5"/>
                  </a:cxn>
                  <a:cxn ang="T13">
                    <a:pos x="T6" y="T7"/>
                  </a:cxn>
                  <a:cxn ang="T14">
                    <a:pos x="T8" y="T9"/>
                  </a:cxn>
                </a:cxnLst>
                <a:rect l="T15" t="T16" r="T17" b="T18"/>
                <a:pathLst>
                  <a:path w="576" h="192">
                    <a:moveTo>
                      <a:pt x="0" y="192"/>
                    </a:moveTo>
                    <a:lnTo>
                      <a:pt x="240" y="0"/>
                    </a:lnTo>
                    <a:lnTo>
                      <a:pt x="336" y="0"/>
                    </a:lnTo>
                    <a:lnTo>
                      <a:pt x="576" y="192"/>
                    </a:lnTo>
                    <a:lnTo>
                      <a:pt x="0" y="192"/>
                    </a:lnTo>
                    <a:close/>
                  </a:path>
                </a:pathLst>
              </a:custGeom>
              <a:solidFill>
                <a:srgbClr val="FFFFFF"/>
              </a:solidFill>
              <a:ln w="38100" cap="flat" cmpd="sng">
                <a:solidFill>
                  <a:schemeClr val="hlink"/>
                </a:solidFill>
                <a:prstDash val="solid"/>
                <a:round/>
                <a:headEnd type="none" w="med" len="med"/>
                <a:tailEnd type="none" w="med" len="med"/>
              </a:ln>
            </p:spPr>
            <p:txBody>
              <a:bodyPr wrap="none" anchor="ctr"/>
              <a:lstStyle/>
              <a:p>
                <a:pPr fontAlgn="base">
                  <a:spcBef>
                    <a:spcPct val="0"/>
                  </a:spcBef>
                  <a:spcAft>
                    <a:spcPct val="0"/>
                  </a:spcAft>
                </a:pPr>
                <a:endParaRPr lang="en-US">
                  <a:solidFill>
                    <a:prstClr val="black"/>
                  </a:solidFill>
                </a:endParaRPr>
              </a:p>
            </p:txBody>
          </p:sp>
        </p:grpSp>
        <p:grpSp>
          <p:nvGrpSpPr>
            <p:cNvPr id="5" name="Group 28"/>
            <p:cNvGrpSpPr>
              <a:grpSpLocks/>
            </p:cNvGrpSpPr>
            <p:nvPr/>
          </p:nvGrpSpPr>
          <p:grpSpPr bwMode="auto">
            <a:xfrm>
              <a:off x="3264" y="1584"/>
              <a:ext cx="1920" cy="1728"/>
              <a:chOff x="816" y="2208"/>
              <a:chExt cx="1920" cy="1728"/>
            </a:xfrm>
          </p:grpSpPr>
          <p:sp>
            <p:nvSpPr>
              <p:cNvPr id="23566" name="Line 29"/>
              <p:cNvSpPr>
                <a:spLocks noChangeShapeType="1"/>
              </p:cNvSpPr>
              <p:nvPr/>
            </p:nvSpPr>
            <p:spPr bwMode="auto">
              <a:xfrm>
                <a:off x="1056" y="2208"/>
                <a:ext cx="0" cy="1728"/>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567" name="Line 30"/>
              <p:cNvSpPr>
                <a:spLocks noChangeShapeType="1"/>
              </p:cNvSpPr>
              <p:nvPr/>
            </p:nvSpPr>
            <p:spPr bwMode="auto">
              <a:xfrm>
                <a:off x="816" y="3744"/>
                <a:ext cx="1920"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568" name="Line 31"/>
              <p:cNvSpPr>
                <a:spLocks noChangeShapeType="1"/>
              </p:cNvSpPr>
              <p:nvPr/>
            </p:nvSpPr>
            <p:spPr bwMode="auto">
              <a:xfrm>
                <a:off x="1248"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569" name="Line 32"/>
              <p:cNvSpPr>
                <a:spLocks noChangeShapeType="1"/>
              </p:cNvSpPr>
              <p:nvPr/>
            </p:nvSpPr>
            <p:spPr bwMode="auto">
              <a:xfrm>
                <a:off x="1440"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570" name="Line 33"/>
              <p:cNvSpPr>
                <a:spLocks noChangeShapeType="1"/>
              </p:cNvSpPr>
              <p:nvPr/>
            </p:nvSpPr>
            <p:spPr bwMode="auto">
              <a:xfrm>
                <a:off x="1632"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571" name="Line 34"/>
              <p:cNvSpPr>
                <a:spLocks noChangeShapeType="1"/>
              </p:cNvSpPr>
              <p:nvPr/>
            </p:nvSpPr>
            <p:spPr bwMode="auto">
              <a:xfrm>
                <a:off x="1824"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572" name="Line 35"/>
              <p:cNvSpPr>
                <a:spLocks noChangeShapeType="1"/>
              </p:cNvSpPr>
              <p:nvPr/>
            </p:nvSpPr>
            <p:spPr bwMode="auto">
              <a:xfrm>
                <a:off x="2016"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573" name="Line 36"/>
              <p:cNvSpPr>
                <a:spLocks noChangeShapeType="1"/>
              </p:cNvSpPr>
              <p:nvPr/>
            </p:nvSpPr>
            <p:spPr bwMode="auto">
              <a:xfrm>
                <a:off x="2208"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574" name="Line 37"/>
              <p:cNvSpPr>
                <a:spLocks noChangeShapeType="1"/>
              </p:cNvSpPr>
              <p:nvPr/>
            </p:nvSpPr>
            <p:spPr bwMode="auto">
              <a:xfrm>
                <a:off x="2400"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575" name="Line 38"/>
              <p:cNvSpPr>
                <a:spLocks noChangeShapeType="1"/>
              </p:cNvSpPr>
              <p:nvPr/>
            </p:nvSpPr>
            <p:spPr bwMode="auto">
              <a:xfrm>
                <a:off x="2592" y="3696"/>
                <a:ext cx="0" cy="96"/>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576" name="Line 39"/>
              <p:cNvSpPr>
                <a:spLocks noChangeShapeType="1"/>
              </p:cNvSpPr>
              <p:nvPr/>
            </p:nvSpPr>
            <p:spPr bwMode="auto">
              <a:xfrm>
                <a:off x="1008" y="3552"/>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577" name="Line 40"/>
              <p:cNvSpPr>
                <a:spLocks noChangeShapeType="1"/>
              </p:cNvSpPr>
              <p:nvPr/>
            </p:nvSpPr>
            <p:spPr bwMode="auto">
              <a:xfrm>
                <a:off x="1008" y="3360"/>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578" name="Line 41"/>
              <p:cNvSpPr>
                <a:spLocks noChangeShapeType="1"/>
              </p:cNvSpPr>
              <p:nvPr/>
            </p:nvSpPr>
            <p:spPr bwMode="auto">
              <a:xfrm>
                <a:off x="1008" y="3168"/>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579" name="Line 42"/>
              <p:cNvSpPr>
                <a:spLocks noChangeShapeType="1"/>
              </p:cNvSpPr>
              <p:nvPr/>
            </p:nvSpPr>
            <p:spPr bwMode="auto">
              <a:xfrm>
                <a:off x="1008" y="2976"/>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580" name="Line 43"/>
              <p:cNvSpPr>
                <a:spLocks noChangeShapeType="1"/>
              </p:cNvSpPr>
              <p:nvPr/>
            </p:nvSpPr>
            <p:spPr bwMode="auto">
              <a:xfrm>
                <a:off x="1008" y="2784"/>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581" name="Line 44"/>
              <p:cNvSpPr>
                <a:spLocks noChangeShapeType="1"/>
              </p:cNvSpPr>
              <p:nvPr/>
            </p:nvSpPr>
            <p:spPr bwMode="auto">
              <a:xfrm>
                <a:off x="1008" y="2592"/>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582" name="Line 45"/>
              <p:cNvSpPr>
                <a:spLocks noChangeShapeType="1"/>
              </p:cNvSpPr>
              <p:nvPr/>
            </p:nvSpPr>
            <p:spPr bwMode="auto">
              <a:xfrm>
                <a:off x="1008" y="2400"/>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sp>
            <p:nvSpPr>
              <p:cNvPr id="23583" name="Line 46"/>
              <p:cNvSpPr>
                <a:spLocks noChangeShapeType="1"/>
              </p:cNvSpPr>
              <p:nvPr/>
            </p:nvSpPr>
            <p:spPr bwMode="auto">
              <a:xfrm>
                <a:off x="1008" y="2208"/>
                <a:ext cx="96" cy="0"/>
              </a:xfrm>
              <a:prstGeom prst="line">
                <a:avLst/>
              </a:prstGeom>
              <a:noFill/>
              <a:ln w="38100">
                <a:solidFill>
                  <a:schemeClr val="tx1"/>
                </a:solidFill>
                <a:round/>
                <a:headEnd/>
                <a:tailEnd/>
              </a:ln>
            </p:spPr>
            <p:txBody>
              <a:bodyPr wrap="none" anchor="ctr"/>
              <a:lstStyle/>
              <a:p>
                <a:pPr fontAlgn="base">
                  <a:spcBef>
                    <a:spcPct val="0"/>
                  </a:spcBef>
                  <a:spcAft>
                    <a:spcPct val="0"/>
                  </a:spcAft>
                </a:pPr>
                <a:endParaRPr lang="en-US">
                  <a:solidFill>
                    <a:prstClr val="black"/>
                  </a:solidFill>
                </a:endParaRPr>
              </a:p>
            </p:txBody>
          </p:sp>
        </p:grpSp>
        <p:grpSp>
          <p:nvGrpSpPr>
            <p:cNvPr id="6" name="Group 47"/>
            <p:cNvGrpSpPr>
              <a:grpSpLocks/>
            </p:cNvGrpSpPr>
            <p:nvPr/>
          </p:nvGrpSpPr>
          <p:grpSpPr bwMode="auto">
            <a:xfrm>
              <a:off x="4272" y="2690"/>
              <a:ext cx="1152" cy="334"/>
              <a:chOff x="1440" y="2928"/>
              <a:chExt cx="576" cy="672"/>
            </a:xfrm>
          </p:grpSpPr>
          <p:sp>
            <p:nvSpPr>
              <p:cNvPr id="23563" name="Freeform 48" descr="Horizontal brick"/>
              <p:cNvSpPr>
                <a:spLocks/>
              </p:cNvSpPr>
              <p:nvPr/>
            </p:nvSpPr>
            <p:spPr bwMode="auto">
              <a:xfrm>
                <a:off x="1536" y="2928"/>
                <a:ext cx="96" cy="144"/>
              </a:xfrm>
              <a:custGeom>
                <a:avLst/>
                <a:gdLst>
                  <a:gd name="T0" fmla="*/ 0 w 96"/>
                  <a:gd name="T1" fmla="*/ 144 h 144"/>
                  <a:gd name="T2" fmla="*/ 0 w 96"/>
                  <a:gd name="T3" fmla="*/ 0 h 144"/>
                  <a:gd name="T4" fmla="*/ 96 w 96"/>
                  <a:gd name="T5" fmla="*/ 0 h 144"/>
                  <a:gd name="T6" fmla="*/ 96 w 96"/>
                  <a:gd name="T7" fmla="*/ 96 h 144"/>
                  <a:gd name="T8" fmla="*/ 0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0" y="0"/>
                    </a:lnTo>
                    <a:lnTo>
                      <a:pt x="96" y="0"/>
                    </a:lnTo>
                    <a:lnTo>
                      <a:pt x="96" y="96"/>
                    </a:lnTo>
                    <a:lnTo>
                      <a:pt x="0" y="144"/>
                    </a:lnTo>
                    <a:close/>
                  </a:path>
                </a:pathLst>
              </a:custGeom>
              <a:pattFill prst="horzBrick">
                <a:fgClr>
                  <a:srgbClr val="032389"/>
                </a:fgClr>
                <a:bgClr>
                  <a:srgbClr val="FFFFFF"/>
                </a:bgClr>
              </a:pattFill>
              <a:ln w="38100" cap="flat" cmpd="sng">
                <a:solidFill>
                  <a:schemeClr val="tx2"/>
                </a:solidFill>
                <a:prstDash val="solid"/>
                <a:round/>
                <a:headEnd type="none" w="med" len="med"/>
                <a:tailEnd type="none" w="med" len="med"/>
              </a:ln>
            </p:spPr>
            <p:txBody>
              <a:bodyPr wrap="none" anchor="ctr"/>
              <a:lstStyle/>
              <a:p>
                <a:pPr fontAlgn="base">
                  <a:spcBef>
                    <a:spcPct val="0"/>
                  </a:spcBef>
                  <a:spcAft>
                    <a:spcPct val="0"/>
                  </a:spcAft>
                </a:pPr>
                <a:endParaRPr lang="en-US">
                  <a:solidFill>
                    <a:prstClr val="black"/>
                  </a:solidFill>
                </a:endParaRPr>
              </a:p>
            </p:txBody>
          </p:sp>
          <p:sp>
            <p:nvSpPr>
              <p:cNvPr id="23564" name="Rectangle 49"/>
              <p:cNvSpPr>
                <a:spLocks noChangeArrowheads="1"/>
              </p:cNvSpPr>
              <p:nvPr/>
            </p:nvSpPr>
            <p:spPr bwMode="auto">
              <a:xfrm>
                <a:off x="1440" y="3168"/>
                <a:ext cx="576" cy="432"/>
              </a:xfrm>
              <a:prstGeom prst="rect">
                <a:avLst/>
              </a:prstGeom>
              <a:solidFill>
                <a:srgbClr val="FFFFFF"/>
              </a:solidFill>
              <a:ln w="38100">
                <a:solidFill>
                  <a:schemeClr val="hlink"/>
                </a:solidFill>
                <a:miter lim="800000"/>
                <a:headEnd/>
                <a:tailEnd/>
              </a:ln>
            </p:spPr>
            <p:txBody>
              <a:bodyPr wrap="none" anchor="ctr"/>
              <a:lstStyle/>
              <a:p>
                <a:pPr fontAlgn="base">
                  <a:spcBef>
                    <a:spcPct val="0"/>
                  </a:spcBef>
                  <a:spcAft>
                    <a:spcPct val="0"/>
                  </a:spcAft>
                </a:pPr>
                <a:endParaRPr lang="en-US">
                  <a:solidFill>
                    <a:prstClr val="black"/>
                  </a:solidFill>
                </a:endParaRPr>
              </a:p>
            </p:txBody>
          </p:sp>
          <p:sp>
            <p:nvSpPr>
              <p:cNvPr id="23565" name="Freeform 50"/>
              <p:cNvSpPr>
                <a:spLocks/>
              </p:cNvSpPr>
              <p:nvPr/>
            </p:nvSpPr>
            <p:spPr bwMode="auto">
              <a:xfrm>
                <a:off x="1440" y="2976"/>
                <a:ext cx="576" cy="192"/>
              </a:xfrm>
              <a:custGeom>
                <a:avLst/>
                <a:gdLst>
                  <a:gd name="T0" fmla="*/ 0 w 576"/>
                  <a:gd name="T1" fmla="*/ 192 h 192"/>
                  <a:gd name="T2" fmla="*/ 240 w 576"/>
                  <a:gd name="T3" fmla="*/ 0 h 192"/>
                  <a:gd name="T4" fmla="*/ 336 w 576"/>
                  <a:gd name="T5" fmla="*/ 0 h 192"/>
                  <a:gd name="T6" fmla="*/ 576 w 576"/>
                  <a:gd name="T7" fmla="*/ 192 h 192"/>
                  <a:gd name="T8" fmla="*/ 0 w 576"/>
                  <a:gd name="T9" fmla="*/ 192 h 192"/>
                  <a:gd name="T10" fmla="*/ 0 60000 65536"/>
                  <a:gd name="T11" fmla="*/ 0 60000 65536"/>
                  <a:gd name="T12" fmla="*/ 0 60000 65536"/>
                  <a:gd name="T13" fmla="*/ 0 60000 65536"/>
                  <a:gd name="T14" fmla="*/ 0 60000 65536"/>
                  <a:gd name="T15" fmla="*/ 0 w 576"/>
                  <a:gd name="T16" fmla="*/ 0 h 192"/>
                  <a:gd name="T17" fmla="*/ 576 w 576"/>
                  <a:gd name="T18" fmla="*/ 192 h 192"/>
                </a:gdLst>
                <a:ahLst/>
                <a:cxnLst>
                  <a:cxn ang="T10">
                    <a:pos x="T0" y="T1"/>
                  </a:cxn>
                  <a:cxn ang="T11">
                    <a:pos x="T2" y="T3"/>
                  </a:cxn>
                  <a:cxn ang="T12">
                    <a:pos x="T4" y="T5"/>
                  </a:cxn>
                  <a:cxn ang="T13">
                    <a:pos x="T6" y="T7"/>
                  </a:cxn>
                  <a:cxn ang="T14">
                    <a:pos x="T8" y="T9"/>
                  </a:cxn>
                </a:cxnLst>
                <a:rect l="T15" t="T16" r="T17" b="T18"/>
                <a:pathLst>
                  <a:path w="576" h="192">
                    <a:moveTo>
                      <a:pt x="0" y="192"/>
                    </a:moveTo>
                    <a:lnTo>
                      <a:pt x="240" y="0"/>
                    </a:lnTo>
                    <a:lnTo>
                      <a:pt x="336" y="0"/>
                    </a:lnTo>
                    <a:lnTo>
                      <a:pt x="576" y="192"/>
                    </a:lnTo>
                    <a:lnTo>
                      <a:pt x="0" y="192"/>
                    </a:lnTo>
                    <a:close/>
                  </a:path>
                </a:pathLst>
              </a:custGeom>
              <a:solidFill>
                <a:srgbClr val="FFFFFF"/>
              </a:solidFill>
              <a:ln w="38100" cap="flat" cmpd="sng">
                <a:solidFill>
                  <a:schemeClr val="hlink"/>
                </a:solidFill>
                <a:prstDash val="solid"/>
                <a:round/>
                <a:headEnd type="none" w="med" len="med"/>
                <a:tailEnd type="none" w="med" len="med"/>
              </a:ln>
            </p:spPr>
            <p:txBody>
              <a:bodyPr wrap="none" anchor="ctr"/>
              <a:lstStyle/>
              <a:p>
                <a:pPr fontAlgn="base">
                  <a:spcBef>
                    <a:spcPct val="0"/>
                  </a:spcBef>
                  <a:spcAft>
                    <a:spcPct val="0"/>
                  </a:spcAft>
                </a:pPr>
                <a:endParaRPr lang="en-US">
                  <a:solidFill>
                    <a:prstClr val="black"/>
                  </a:solidFill>
                </a:endParaRPr>
              </a:p>
            </p:txBody>
          </p:sp>
        </p:grpSp>
        <p:sp>
          <p:nvSpPr>
            <p:cNvPr id="23561" name="AutoShape 51"/>
            <p:cNvSpPr>
              <a:spLocks noChangeArrowheads="1"/>
            </p:cNvSpPr>
            <p:nvPr/>
          </p:nvSpPr>
          <p:spPr bwMode="auto">
            <a:xfrm>
              <a:off x="2496" y="2352"/>
              <a:ext cx="480" cy="240"/>
            </a:xfrm>
            <a:prstGeom prst="rightArrow">
              <a:avLst>
                <a:gd name="adj1" fmla="val 50000"/>
                <a:gd name="adj2" fmla="val 50000"/>
              </a:avLst>
            </a:prstGeom>
            <a:solidFill>
              <a:srgbClr val="FFFF00"/>
            </a:solidFill>
            <a:ln w="28575">
              <a:solidFill>
                <a:schemeClr val="accent1"/>
              </a:solidFill>
              <a:miter lim="800000"/>
              <a:headEnd/>
              <a:tailEnd type="none" w="sm" len="sm"/>
            </a:ln>
          </p:spPr>
          <p:txBody>
            <a:bodyPr wrap="none" anchor="ctr"/>
            <a:lstStyle/>
            <a:p>
              <a:pPr algn="ctr" fontAlgn="base">
                <a:spcBef>
                  <a:spcPct val="0"/>
                </a:spcBef>
                <a:spcAft>
                  <a:spcPct val="0"/>
                </a:spcAft>
              </a:pPr>
              <a:endParaRPr lang="ru-RU" i="1">
                <a:solidFill>
                  <a:srgbClr val="FFFF00"/>
                </a:solidFill>
              </a:endParaRPr>
            </a:p>
          </p:txBody>
        </p:sp>
        <p:sp>
          <p:nvSpPr>
            <p:cNvPr id="23562" name="Text Box 52"/>
            <p:cNvSpPr txBox="1">
              <a:spLocks noChangeArrowheads="1"/>
            </p:cNvSpPr>
            <p:nvPr/>
          </p:nvSpPr>
          <p:spPr bwMode="auto">
            <a:xfrm>
              <a:off x="2436" y="2592"/>
              <a:ext cx="618" cy="518"/>
            </a:xfrm>
            <a:prstGeom prst="rect">
              <a:avLst/>
            </a:prstGeom>
            <a:noFill/>
            <a:ln w="38100">
              <a:noFill/>
              <a:miter lim="800000"/>
              <a:headEnd/>
              <a:tailEnd/>
            </a:ln>
          </p:spPr>
          <p:txBody>
            <a:bodyPr wrap="none" anchor="ctr">
              <a:spAutoFit/>
            </a:bodyPr>
            <a:lstStyle/>
            <a:p>
              <a:pPr algn="ctr" fontAlgn="base">
                <a:spcBef>
                  <a:spcPct val="0"/>
                </a:spcBef>
                <a:spcAft>
                  <a:spcPct val="0"/>
                </a:spcAft>
              </a:pPr>
              <a:r>
                <a:rPr lang="en-US">
                  <a:solidFill>
                    <a:prstClr val="black"/>
                  </a:solidFill>
                  <a:sym typeface="Symbol" pitchFamily="18" charset="2"/>
                </a:rPr>
                <a:t>X  </a:t>
              </a:r>
              <a:r>
                <a:rPr lang="en-US">
                  <a:solidFill>
                    <a:prstClr val="black"/>
                  </a:solidFill>
                </a:rPr>
                <a:t>2,</a:t>
              </a:r>
              <a:br>
                <a:rPr lang="en-US">
                  <a:solidFill>
                    <a:prstClr val="black"/>
                  </a:solidFill>
                </a:rPr>
              </a:br>
              <a:r>
                <a:rPr lang="en-US">
                  <a:solidFill>
                    <a:prstClr val="black"/>
                  </a:solidFill>
                </a:rPr>
                <a:t>Y </a:t>
              </a:r>
              <a:r>
                <a:rPr lang="en-US">
                  <a:solidFill>
                    <a:prstClr val="black"/>
                  </a:solidFill>
                  <a:sym typeface="Symbol" pitchFamily="18" charset="2"/>
                </a:rPr>
                <a:t></a:t>
              </a:r>
              <a:r>
                <a:rPr lang="en-US">
                  <a:solidFill>
                    <a:prstClr val="black"/>
                  </a:solidFill>
                </a:rPr>
                <a:t> 0.5</a:t>
              </a:r>
            </a:p>
          </p:txBody>
        </p:sp>
      </p:grpSp>
      <p:sp>
        <p:nvSpPr>
          <p:cNvPr id="53" name="TextBox 52"/>
          <p:cNvSpPr txBox="1"/>
          <p:nvPr/>
        </p:nvSpPr>
        <p:spPr>
          <a:xfrm>
            <a:off x="-1" y="6609979"/>
            <a:ext cx="3090741" cy="246221"/>
          </a:xfrm>
          <a:prstGeom prst="rect">
            <a:avLst/>
          </a:prstGeom>
          <a:noFill/>
        </p:spPr>
        <p:txBody>
          <a:bodyPr wrap="square" rtlCol="0">
            <a:spAutoFit/>
          </a:bodyPr>
          <a:lstStyle/>
          <a:p>
            <a:r>
              <a:rPr lang="en-US" sz="1000" dirty="0" err="1">
                <a:solidFill>
                  <a:srgbClr val="000000"/>
                </a:solidFill>
              </a:rPr>
              <a:t>Alyosha</a:t>
            </a:r>
            <a:r>
              <a:rPr lang="en-US" sz="1000" dirty="0">
                <a:solidFill>
                  <a:srgbClr val="000000"/>
                </a:solidFill>
              </a:rPr>
              <a:t> </a:t>
            </a:r>
            <a:r>
              <a:rPr lang="en-US" sz="1000" dirty="0" err="1">
                <a:solidFill>
                  <a:srgbClr val="000000"/>
                </a:solidFill>
              </a:rPr>
              <a:t>Efros</a:t>
            </a:r>
            <a:endParaRPr lang="en-US" sz="1000" dirty="0">
              <a:solidFill>
                <a:srgbClr val="000000"/>
              </a:solidFill>
            </a:endParaRPr>
          </a:p>
        </p:txBody>
      </p:sp>
    </p:spTree>
    <p:extLst>
      <p:ext uri="{BB962C8B-B14F-4D97-AF65-F5344CB8AC3E}">
        <p14:creationId xmlns:p14="http://schemas.microsoft.com/office/powerpoint/2010/main" val="936119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x,y) \Rightarrow&#10;\left[&#10;\begin{array}{c}&#10;x \\ y \\ 1&#10;\end{array}&#10;\right]&#10;\]&#10;\end{document}&#10;"/>
  <p:tag name="EXTERNALNAME" val="Edittex"/>
  <p:tag name="BLEND" val="False"/>
  <p:tag name="TRANSPARENT" val="False"/>
  <p:tag name="BITMAPFORMAT" val="bmpmono"/>
  <p:tag name="DEBUGINTERACTIVE" val="True"/>
  <p:tag name="ORIGWIDTH" val="486.875"/>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10;\begin{array}{c}&#10;x \\ y \\ w&#10;\end{array}&#10;\right]&#10;\Rightarrow&#10;(x/w,y/w) &#10;\]&#10;\end{document}&#10;"/>
  <p:tag name="EXTERNALNAME" val="Edittex"/>
  <p:tag name="BLEND" val="False"/>
  <p:tag name="TRANSPARENT" val="False"/>
  <p:tag name="BITMAPFORMAT" val="bmpmono"/>
  <p:tag name="DEBUGINTERACTIVE" val="True"/>
  <p:tag name="ORIGWIDTH" val="693"/>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Lecture1 - Introduction - CP Fall 2010">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1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1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1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1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1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1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17.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18.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19.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20.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2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3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838</TotalTime>
  <Words>2216</Words>
  <Application>Microsoft Office PowerPoint</Application>
  <PresentationFormat>On-screen Show (4:3)</PresentationFormat>
  <Paragraphs>470</Paragraphs>
  <Slides>54</Slides>
  <Notes>37</Notes>
  <HiddenSlides>16</HiddenSlides>
  <MMClips>0</MMClips>
  <ScaleCrop>false</ScaleCrop>
  <HeadingPairs>
    <vt:vector size="8" baseType="variant">
      <vt:variant>
        <vt:lpstr>Fonts Used</vt:lpstr>
      </vt:variant>
      <vt:variant>
        <vt:i4>6</vt:i4>
      </vt:variant>
      <vt:variant>
        <vt:lpstr>Theme</vt:lpstr>
      </vt:variant>
      <vt:variant>
        <vt:i4>11</vt:i4>
      </vt:variant>
      <vt:variant>
        <vt:lpstr>Embedded OLE Servers</vt:lpstr>
      </vt:variant>
      <vt:variant>
        <vt:i4>2</vt:i4>
      </vt:variant>
      <vt:variant>
        <vt:lpstr>Slide Titles</vt:lpstr>
      </vt:variant>
      <vt:variant>
        <vt:i4>54</vt:i4>
      </vt:variant>
    </vt:vector>
  </HeadingPairs>
  <TitlesOfParts>
    <vt:vector size="73" baseType="lpstr">
      <vt:lpstr>Arial</vt:lpstr>
      <vt:lpstr>Calibri</vt:lpstr>
      <vt:lpstr>Courier</vt:lpstr>
      <vt:lpstr>Symbol</vt:lpstr>
      <vt:lpstr>Times New Roman</vt:lpstr>
      <vt:lpstr>Wingdings</vt:lpstr>
      <vt:lpstr>1_Office Theme</vt:lpstr>
      <vt:lpstr>1_Default Design</vt:lpstr>
      <vt:lpstr>5_Default Design</vt:lpstr>
      <vt:lpstr>1_Blank Presentation</vt:lpstr>
      <vt:lpstr>2_Blank Presentation</vt:lpstr>
      <vt:lpstr>Default Design</vt:lpstr>
      <vt:lpstr>12_Default Design</vt:lpstr>
      <vt:lpstr>2_Office Theme</vt:lpstr>
      <vt:lpstr>Office Theme</vt:lpstr>
      <vt:lpstr>3_Blank Presentation</vt:lpstr>
      <vt:lpstr>Lecture1 - Introduction - CP Fall 2010</vt:lpstr>
      <vt:lpstr>Equation</vt:lpstr>
      <vt:lpstr>Photo Editor Photo</vt:lpstr>
      <vt:lpstr>CS 1674: Intro to Computer Vision Affine and Projective Transformations</vt:lpstr>
      <vt:lpstr>Alignment problem</vt:lpstr>
      <vt:lpstr>Two questions</vt:lpstr>
      <vt:lpstr>Motivation for feature-based alignment: Image mosaics</vt:lpstr>
      <vt:lpstr>What are the correspondences?</vt:lpstr>
      <vt:lpstr>What are the transformations?</vt:lpstr>
      <vt:lpstr>Parametric (global) warping</vt:lpstr>
      <vt:lpstr>Scaling</vt:lpstr>
      <vt:lpstr>Scaling</vt:lpstr>
      <vt:lpstr>Scaling</vt:lpstr>
      <vt:lpstr>2D Linear Transformations</vt:lpstr>
      <vt:lpstr>What transforms can we write with a 2x2 matrix?</vt:lpstr>
      <vt:lpstr>More on how to write 2-D rotation</vt:lpstr>
      <vt:lpstr>What transforms can we write with a 2x2 matrix?</vt:lpstr>
      <vt:lpstr>Homogeneous coordinates</vt:lpstr>
      <vt:lpstr>Translation</vt:lpstr>
      <vt:lpstr>2D Affine Transformations</vt:lpstr>
      <vt:lpstr>Fitting an affine transformation</vt:lpstr>
      <vt:lpstr>Fitting an affine transformation</vt:lpstr>
      <vt:lpstr>Projective Transformations</vt:lpstr>
      <vt:lpstr>Projection: world coord  image coord</vt:lpstr>
      <vt:lpstr>Image mosaics: Goals</vt:lpstr>
      <vt:lpstr>Image mosaics: Camera setup</vt:lpstr>
      <vt:lpstr>Mosaic: Many 2D views of same 3D object</vt:lpstr>
      <vt:lpstr>Image reprojection</vt:lpstr>
      <vt:lpstr>Projective transforms</vt:lpstr>
      <vt:lpstr>How to stitch together a panorama (a.k.a. mosaic)?</vt:lpstr>
      <vt:lpstr>Computing the homography</vt:lpstr>
      <vt:lpstr>Computing the homography</vt:lpstr>
      <vt:lpstr>Computing the homography</vt:lpstr>
      <vt:lpstr>How to stitch together a panorama (a.k.a. mosaic)?</vt:lpstr>
      <vt:lpstr>Transforming the second image</vt:lpstr>
      <vt:lpstr>Transforming the second image</vt:lpstr>
      <vt:lpstr>Transforming the second image</vt:lpstr>
      <vt:lpstr>Transforming the second image</vt:lpstr>
      <vt:lpstr>Transforming the second image</vt:lpstr>
      <vt:lpstr>Homography example: Image rectification</vt:lpstr>
      <vt:lpstr>Summary</vt:lpstr>
      <vt:lpstr>The next 15 hidden slides give some more detail about      how image formation works, i.e. how 3D objects are mapped to 2D images. Please review on your own time if you’re interested.</vt:lpstr>
      <vt:lpstr>Image formation</vt:lpstr>
      <vt:lpstr>Image formation</vt:lpstr>
      <vt:lpstr>Pinhole camera</vt:lpstr>
      <vt:lpstr>Adding a lens</vt:lpstr>
      <vt:lpstr>Cameras with lenses</vt:lpstr>
      <vt:lpstr>Pinhole camera</vt:lpstr>
      <vt:lpstr>Perspective effects</vt:lpstr>
      <vt:lpstr>Perspective effects</vt:lpstr>
      <vt:lpstr>Perspective effects</vt:lpstr>
      <vt:lpstr>Projection properties</vt:lpstr>
      <vt:lpstr>PowerPoint Presentation</vt:lpstr>
      <vt:lpstr>PowerPoint Presentation</vt:lpstr>
      <vt:lpstr>PowerPoint Presentation</vt:lpstr>
      <vt:lpstr>PowerPoint Presentation</vt:lpstr>
      <vt:lpstr>Homogeneous coordinates</vt:lpstr>
    </vt:vector>
  </TitlesOfParts>
  <Company>University of Pittsburgh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1699: Intro to Computer Vision Introduction</dc:title>
  <dc:creator>Adriana I. Kovashka</dc:creator>
  <cp:lastModifiedBy>Adriana I. Kovashka</cp:lastModifiedBy>
  <cp:revision>124</cp:revision>
  <dcterms:created xsi:type="dcterms:W3CDTF">2015-04-17T19:15:42Z</dcterms:created>
  <dcterms:modified xsi:type="dcterms:W3CDTF">2016-10-03T16:24:24Z</dcterms:modified>
</cp:coreProperties>
</file>